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  <p:sldMasterId id="2147483755" r:id="rId2"/>
    <p:sldMasterId id="2147483873" r:id="rId3"/>
  </p:sldMasterIdLst>
  <p:notesMasterIdLst>
    <p:notesMasterId r:id="rId52"/>
  </p:notesMasterIdLst>
  <p:handoutMasterIdLst>
    <p:handoutMasterId r:id="rId53"/>
  </p:handoutMasterIdLst>
  <p:sldIdLst>
    <p:sldId id="1120" r:id="rId4"/>
    <p:sldId id="1208" r:id="rId5"/>
    <p:sldId id="1298" r:id="rId6"/>
    <p:sldId id="1299" r:id="rId7"/>
    <p:sldId id="1226" r:id="rId8"/>
    <p:sldId id="1231" r:id="rId9"/>
    <p:sldId id="1227" r:id="rId10"/>
    <p:sldId id="1230" r:id="rId11"/>
    <p:sldId id="1229" r:id="rId12"/>
    <p:sldId id="1232" r:id="rId13"/>
    <p:sldId id="1234" r:id="rId14"/>
    <p:sldId id="1257" r:id="rId15"/>
    <p:sldId id="1236" r:id="rId16"/>
    <p:sldId id="1235" r:id="rId17"/>
    <p:sldId id="1301" r:id="rId18"/>
    <p:sldId id="1237" r:id="rId19"/>
    <p:sldId id="1281" r:id="rId20"/>
    <p:sldId id="1243" r:id="rId21"/>
    <p:sldId id="1300" r:id="rId22"/>
    <p:sldId id="1240" r:id="rId23"/>
    <p:sldId id="1245" r:id="rId24"/>
    <p:sldId id="1302" r:id="rId25"/>
    <p:sldId id="1261" r:id="rId26"/>
    <p:sldId id="1290" r:id="rId27"/>
    <p:sldId id="1291" r:id="rId28"/>
    <p:sldId id="1249" r:id="rId29"/>
    <p:sldId id="1253" r:id="rId30"/>
    <p:sldId id="1255" r:id="rId31"/>
    <p:sldId id="1265" r:id="rId32"/>
    <p:sldId id="1256" r:id="rId33"/>
    <p:sldId id="1242" r:id="rId34"/>
    <p:sldId id="1266" r:id="rId35"/>
    <p:sldId id="1270" r:id="rId36"/>
    <p:sldId id="1272" r:id="rId37"/>
    <p:sldId id="1304" r:id="rId38"/>
    <p:sldId id="1303" r:id="rId39"/>
    <p:sldId id="1271" r:id="rId40"/>
    <p:sldId id="1280" r:id="rId41"/>
    <p:sldId id="1286" r:id="rId42"/>
    <p:sldId id="1214" r:id="rId43"/>
    <p:sldId id="1197" r:id="rId44"/>
    <p:sldId id="1215" r:id="rId45"/>
    <p:sldId id="1217" r:id="rId46"/>
    <p:sldId id="1219" r:id="rId47"/>
    <p:sldId id="1220" r:id="rId48"/>
    <p:sldId id="1224" r:id="rId49"/>
    <p:sldId id="1218" r:id="rId50"/>
    <p:sldId id="1288" r:id="rId51"/>
  </p:sldIdLst>
  <p:sldSz cx="9144000" cy="6858000" type="overhead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BEBEB"/>
    <a:srgbClr val="F3F3F3"/>
    <a:srgbClr val="003BB8"/>
    <a:srgbClr val="D80017"/>
    <a:srgbClr val="275791"/>
    <a:srgbClr val="275790"/>
    <a:srgbClr val="019645"/>
    <a:srgbClr val="EEEBE3"/>
    <a:srgbClr val="345D8F"/>
    <a:srgbClr val="8A37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5"/>
    <p:restoredTop sz="96291"/>
  </p:normalViewPr>
  <p:slideViewPr>
    <p:cSldViewPr>
      <p:cViewPr varScale="1">
        <p:scale>
          <a:sx n="120" d="100"/>
          <a:sy n="120" d="100"/>
        </p:scale>
        <p:origin x="6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wmf"/><Relationship Id="rId7" Type="http://schemas.openxmlformats.org/officeDocument/2006/relationships/image" Target="../media/image119.wmf"/><Relationship Id="rId2" Type="http://schemas.openxmlformats.org/officeDocument/2006/relationships/image" Target="../media/image114.wmf"/><Relationship Id="rId1" Type="http://schemas.openxmlformats.org/officeDocument/2006/relationships/image" Target="../media/image113.wmf"/><Relationship Id="rId6" Type="http://schemas.openxmlformats.org/officeDocument/2006/relationships/image" Target="../media/image118.wmf"/><Relationship Id="rId5" Type="http://schemas.openxmlformats.org/officeDocument/2006/relationships/image" Target="../media/image117.wmf"/><Relationship Id="rId4" Type="http://schemas.openxmlformats.org/officeDocument/2006/relationships/image" Target="../media/image1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7AFB27-EAEB-A944-BC0B-D8A4637F3AD5}" type="datetime1">
              <a:rPr lang="en-GB" smtClean="0"/>
              <a:t>28/11/2019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42EA9DA-54F7-4391-9852-B45C8B261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41839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9ABF12-F375-664B-BF48-4775E2759FE8}" type="datetime1">
              <a:rPr lang="en-GB" smtClean="0"/>
              <a:t>28/11/2019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109B7DA-19EB-4A1E-A2FE-0309E8617A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1857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705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1373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7481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18639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264609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10525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950123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7715544"/>
      </p:ext>
    </p:extLst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1015321"/>
      </p:ext>
    </p:extLst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52404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4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701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8132766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623222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884036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6334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156173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649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9610857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3669519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03440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1183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533808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2014300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428337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404062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0081818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8825613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6303115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352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0597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3850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166097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>
                <a:solidFill>
                  <a:prstClr val="black">
                    <a:lumMod val="50000"/>
                    <a:lumOff val="50000"/>
                  </a:prstClr>
                </a:solidFill>
                <a:ea typeface="ＭＳ Ｐゴシック" charset="-128"/>
                <a:cs typeface="ＭＳ Ｐゴシック" charset="-128"/>
              </a:rPr>
              <a:pPr>
                <a:defRPr/>
              </a:pPr>
              <a:t>‹#›</a:t>
            </a:fld>
            <a:endParaRPr lang="en-GB" dirty="0">
              <a:solidFill>
                <a:prstClr val="black">
                  <a:lumMod val="50000"/>
                  <a:lumOff val="50000"/>
                </a:prstClr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825152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98135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059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380796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135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002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31651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522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26" Type="http://schemas.openxmlformats.org/officeDocument/2006/relationships/slideLayout" Target="../slideLayouts/slideLayout28.xml"/><Relationship Id="rId3" Type="http://schemas.openxmlformats.org/officeDocument/2006/relationships/slideLayout" Target="../slideLayouts/slideLayout5.xml"/><Relationship Id="rId21" Type="http://schemas.openxmlformats.org/officeDocument/2006/relationships/slideLayout" Target="../slideLayouts/slideLayout23.xml"/><Relationship Id="rId34" Type="http://schemas.openxmlformats.org/officeDocument/2006/relationships/slideLayout" Target="../slideLayouts/slideLayout36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5" Type="http://schemas.openxmlformats.org/officeDocument/2006/relationships/slideLayout" Target="../slideLayouts/slideLayout27.xml"/><Relationship Id="rId3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24" Type="http://schemas.openxmlformats.org/officeDocument/2006/relationships/slideLayout" Target="../slideLayouts/slideLayout26.xml"/><Relationship Id="rId32" Type="http://schemas.openxmlformats.org/officeDocument/2006/relationships/slideLayout" Target="../slideLayouts/slideLayout34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33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slideLayout" Target="../slideLayouts/slideLayout24.xml"/><Relationship Id="rId27" Type="http://schemas.openxmlformats.org/officeDocument/2006/relationships/slideLayout" Target="../slideLayouts/slideLayout29.xml"/><Relationship Id="rId30" Type="http://schemas.openxmlformats.org/officeDocument/2006/relationships/slideLayout" Target="../slideLayouts/slideLayout32.xml"/><Relationship Id="rId35" Type="http://schemas.openxmlformats.org/officeDocument/2006/relationships/theme" Target="../theme/theme2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9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24744"/>
            <a:ext cx="9144000" cy="0"/>
          </a:xfrm>
          <a:prstGeom prst="line">
            <a:avLst/>
          </a:prstGeom>
          <a:ln w="3175" cmpd="sng">
            <a:solidFill>
              <a:schemeClr val="bg1">
                <a:lumMod val="75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31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0" y="1124744"/>
            <a:ext cx="9144000" cy="54240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  <a:prstGeom prst="rect">
            <a:avLst/>
          </a:prstGeom>
        </p:spPr>
        <p:txBody>
          <a:bodyPr/>
          <a:lstStyle>
            <a:lvl1pPr algn="r"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defRPr>
            </a:lvl1pPr>
          </a:lstStyle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8440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54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8" r:id="rId15"/>
    <p:sldLayoutId id="2147483839" r:id="rId16"/>
    <p:sldLayoutId id="2147483821" r:id="rId17"/>
    <p:sldLayoutId id="2147483823" r:id="rId18"/>
    <p:sldLayoutId id="2147483828" r:id="rId19"/>
    <p:sldLayoutId id="2147483666" r:id="rId20"/>
    <p:sldLayoutId id="2147483667" r:id="rId21"/>
    <p:sldLayoutId id="2147483683" r:id="rId22"/>
    <p:sldLayoutId id="2147483685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5" descr="LHC-ATLAS"/>
          <p:cNvPicPr>
            <a:picLocks noChangeAspect="1" noChangeArrowheads="1"/>
          </p:cNvPicPr>
          <p:nvPr userDrawn="1"/>
        </p:nvPicPr>
        <p:blipFill>
          <a:blip r:embed="rId8">
            <a:lum bright="36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 flipV="1">
            <a:off x="0" y="0"/>
            <a:ext cx="9144000" cy="1124744"/>
          </a:xfrm>
          <a:prstGeom prst="rect">
            <a:avLst/>
          </a:prstGeom>
          <a:solidFill>
            <a:srgbClr val="F7F7F7">
              <a:alpha val="81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 flipV="1">
            <a:off x="-10304" y="6381328"/>
            <a:ext cx="9144000" cy="476672"/>
          </a:xfrm>
          <a:prstGeom prst="rect">
            <a:avLst/>
          </a:prstGeom>
          <a:solidFill>
            <a:schemeClr val="bg1">
              <a:alpha val="64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87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2" r:id="rId2"/>
    <p:sldLayoutId id="2147483866" r:id="rId3"/>
    <p:sldLayoutId id="2147483868" r:id="rId4"/>
    <p:sldLayoutId id="2147483869" r:id="rId5"/>
    <p:sldLayoutId id="2147483870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arxiv.org/abs/1908.0092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20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5.emf"/><Relationship Id="rId4" Type="http://schemas.microsoft.com/office/2007/relationships/hdphoto" Target="../media/hdphoto2.wdp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emf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openxmlformats.org/officeDocument/2006/relationships/image" Target="../media/image6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5.emf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emf"/><Relationship Id="rId7" Type="http://schemas.openxmlformats.org/officeDocument/2006/relationships/image" Target="../media/image46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45.emf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emf"/><Relationship Id="rId5" Type="http://schemas.openxmlformats.org/officeDocument/2006/relationships/image" Target="../media/image103.png"/><Relationship Id="rId4" Type="http://schemas.openxmlformats.org/officeDocument/2006/relationships/image" Target="../media/image67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5" Type="http://schemas.openxmlformats.org/officeDocument/2006/relationships/image" Target="../media/image80.emf"/><Relationship Id="rId4" Type="http://schemas.openxmlformats.org/officeDocument/2006/relationships/image" Target="../media/image12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132.png"/><Relationship Id="rId7" Type="http://schemas.openxmlformats.org/officeDocument/2006/relationships/image" Target="../media/image80.emf"/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9" Type="http://schemas.openxmlformats.org/officeDocument/2006/relationships/image" Target="../media/image82.emf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8.png"/><Relationship Id="rId3" Type="http://schemas.microsoft.com/office/2007/relationships/hdphoto" Target="../media/hdphoto2.wdp"/><Relationship Id="rId7" Type="http://schemas.openxmlformats.org/officeDocument/2006/relationships/image" Target="../media/image85.png"/><Relationship Id="rId12" Type="http://schemas.openxmlformats.org/officeDocument/2006/relationships/image" Target="../media/image1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11" Type="http://schemas.openxmlformats.org/officeDocument/2006/relationships/image" Target="../media/image138.png"/><Relationship Id="rId5" Type="http://schemas.openxmlformats.org/officeDocument/2006/relationships/image" Target="../media/image83.png"/><Relationship Id="rId10" Type="http://schemas.openxmlformats.org/officeDocument/2006/relationships/image" Target="../media/image86.png"/><Relationship Id="rId4" Type="http://schemas.openxmlformats.org/officeDocument/2006/relationships/image" Target="../media/image5.emf"/><Relationship Id="rId9" Type="http://schemas.openxmlformats.org/officeDocument/2006/relationships/image" Target="../media/image136.png"/><Relationship Id="rId14" Type="http://schemas.openxmlformats.org/officeDocument/2006/relationships/image" Target="../media/image87.e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3" Type="http://schemas.openxmlformats.org/officeDocument/2006/relationships/image" Target="../media/image89.png"/><Relationship Id="rId7" Type="http://schemas.openxmlformats.org/officeDocument/2006/relationships/image" Target="../media/image91.emf"/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emf"/><Relationship Id="rId5" Type="http://schemas.openxmlformats.org/officeDocument/2006/relationships/image" Target="../media/image79.emf"/><Relationship Id="rId4" Type="http://schemas.openxmlformats.org/officeDocument/2006/relationships/image" Target="../media/image78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microsoft.com/office/2007/relationships/hdphoto" Target="../media/hdphoto2.wdp"/><Relationship Id="rId7" Type="http://schemas.openxmlformats.org/officeDocument/2006/relationships/image" Target="../media/image9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image" Target="../media/image98.emf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5.emf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2.tiff"/><Relationship Id="rId4" Type="http://schemas.openxmlformats.org/officeDocument/2006/relationships/image" Target="../media/image5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jpeg"/><Relationship Id="rId4" Type="http://schemas.microsoft.com/office/2007/relationships/hdphoto" Target="../media/hdphoto4.wdp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10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0.png"/><Relationship Id="rId5" Type="http://schemas.openxmlformats.org/officeDocument/2006/relationships/image" Target="../media/image106.emf"/><Relationship Id="rId4" Type="http://schemas.openxmlformats.org/officeDocument/2006/relationships/image" Target="../media/image5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0.png"/><Relationship Id="rId5" Type="http://schemas.openxmlformats.org/officeDocument/2006/relationships/image" Target="../media/image32.png"/><Relationship Id="rId4" Type="http://schemas.microsoft.com/office/2007/relationships/hdphoto" Target="../media/hdphoto5.wdp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emf"/><Relationship Id="rId3" Type="http://schemas.openxmlformats.org/officeDocument/2006/relationships/image" Target="../media/image330.png"/><Relationship Id="rId7" Type="http://schemas.openxmlformats.org/officeDocument/2006/relationships/image" Target="../media/image350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1.png"/><Relationship Id="rId4" Type="http://schemas.openxmlformats.org/officeDocument/2006/relationships/image" Target="../media/image3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10.emf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0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112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13" Type="http://schemas.openxmlformats.org/officeDocument/2006/relationships/oleObject" Target="../embeddings/oleObject8.bin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12" Type="http://schemas.openxmlformats.org/officeDocument/2006/relationships/image" Target="../media/image117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19.w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4.wmf"/><Relationship Id="rId11" Type="http://schemas.openxmlformats.org/officeDocument/2006/relationships/oleObject" Target="../embeddings/oleObject7.bin"/><Relationship Id="rId5" Type="http://schemas.openxmlformats.org/officeDocument/2006/relationships/oleObject" Target="../embeddings/oleObject4.bin"/><Relationship Id="rId15" Type="http://schemas.openxmlformats.org/officeDocument/2006/relationships/oleObject" Target="../embeddings/oleObject9.bin"/><Relationship Id="rId10" Type="http://schemas.openxmlformats.org/officeDocument/2006/relationships/image" Target="../media/image116.wmf"/><Relationship Id="rId4" Type="http://schemas.openxmlformats.org/officeDocument/2006/relationships/image" Target="../media/image113.wmf"/><Relationship Id="rId9" Type="http://schemas.openxmlformats.org/officeDocument/2006/relationships/oleObject" Target="../embeddings/oleObject6.bin"/><Relationship Id="rId14" Type="http://schemas.openxmlformats.org/officeDocument/2006/relationships/image" Target="../media/image118.w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5.emf"/><Relationship Id="rId3" Type="http://schemas.openxmlformats.org/officeDocument/2006/relationships/image" Target="../media/image9.emf"/><Relationship Id="rId7" Type="http://schemas.openxmlformats.org/officeDocument/2006/relationships/image" Target="../media/image2.jpeg"/><Relationship Id="rId12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3.emf"/><Relationship Id="rId5" Type="http://schemas.openxmlformats.org/officeDocument/2006/relationships/image" Target="../media/image10.wmf"/><Relationship Id="rId10" Type="http://schemas.openxmlformats.org/officeDocument/2006/relationships/image" Target="../media/image12.em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0.png"/><Relationship Id="rId5" Type="http://schemas.openxmlformats.org/officeDocument/2006/relationships/image" Target="../media/image5.emf"/><Relationship Id="rId10" Type="http://schemas.openxmlformats.org/officeDocument/2006/relationships/image" Target="../media/image17.emf"/><Relationship Id="rId4" Type="http://schemas.microsoft.com/office/2007/relationships/hdphoto" Target="../media/hdphoto2.wdp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microsoft.com/office/2007/relationships/hdphoto" Target="../media/hdphoto2.wdp"/><Relationship Id="rId7" Type="http://schemas.openxmlformats.org/officeDocument/2006/relationships/image" Target="../media/image5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54.png"/><Relationship Id="rId10" Type="http://schemas.openxmlformats.org/officeDocument/2006/relationships/image" Target="../media/image19.emf"/><Relationship Id="rId4" Type="http://schemas.openxmlformats.org/officeDocument/2006/relationships/image" Target="../media/image5.emf"/><Relationship Id="rId9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image" Target="../media/image40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34722" y="-315416"/>
            <a:ext cx="9209220" cy="7173416"/>
          </a:xfrm>
          <a:prstGeom prst="rect">
            <a:avLst/>
          </a:prstGeom>
          <a:solidFill>
            <a:srgbClr val="EBEBEB"/>
          </a:solidFill>
          <a:ln w="3175" cmpd="sng">
            <a:solidFill>
              <a:schemeClr val="bg1">
                <a:lumMod val="95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Rectangle 20"/>
          <p:cNvSpPr/>
          <p:nvPr/>
        </p:nvSpPr>
        <p:spPr>
          <a:xfrm>
            <a:off x="-34721" y="1830616"/>
            <a:ext cx="9209220" cy="2534488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TextBox 32"/>
          <p:cNvSpPr txBox="1">
            <a:spLocks noChangeArrowheads="1"/>
          </p:cNvSpPr>
          <p:nvPr/>
        </p:nvSpPr>
        <p:spPr bwMode="auto">
          <a:xfrm>
            <a:off x="539552" y="548680"/>
            <a:ext cx="6264696" cy="1031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tIns="93600" bIns="140400">
            <a:prstTxWarp prst="textNoShape">
              <a:avLst/>
            </a:prstTxWarp>
            <a:spAutoFit/>
          </a:bodyPr>
          <a:lstStyle/>
          <a:p>
            <a:pPr indent="11113">
              <a:lnSpc>
                <a:spcPct val="110000"/>
              </a:lnSpc>
            </a:pPr>
            <a:r>
              <a:rPr lang="en-US" sz="2400" dirty="0">
                <a:latin typeface="Helvetica Light" charset="0"/>
                <a:ea typeface="Helvetica Light" charset="0"/>
                <a:cs typeface="Helvetica Light" charset="0"/>
              </a:rPr>
              <a:t>Hadronic vacuum polarization contributions to the muon g–2 and to 𝛼</a:t>
            </a:r>
            <a:r>
              <a:rPr lang="en-US" sz="2400" baseline="-25000" dirty="0"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r>
              <a:rPr lang="en-US" sz="2400" dirty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2400" dirty="0" err="1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2400" baseline="-25000" dirty="0" err="1"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2400" dirty="0"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539552" y="4696688"/>
            <a:ext cx="820891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11113">
              <a:spcBef>
                <a:spcPts val="1200"/>
              </a:spcBef>
            </a:pPr>
            <a:r>
              <a:rPr lang="en-US" sz="1400" b="1" dirty="0">
                <a:latin typeface="Helvetica Light"/>
                <a:ea typeface="Trebuchet MS" pitchFamily="-84" charset="0"/>
                <a:cs typeface="Helvetica Light"/>
              </a:rPr>
              <a:t>Andreas Hoecker (CERN)</a:t>
            </a:r>
          </a:p>
          <a:p>
            <a:pPr indent="11113">
              <a:spcBef>
                <a:spcPts val="600"/>
              </a:spcBef>
            </a:pP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Ultimate Precision at Hadron Colliders Workshop, Paris-</a:t>
            </a:r>
            <a:r>
              <a:rPr lang="en-US" sz="1400" dirty="0" err="1">
                <a:latin typeface="Helvetica Light"/>
                <a:ea typeface="Trebuchet MS" pitchFamily="-84" charset="0"/>
                <a:cs typeface="Helvetica Light"/>
              </a:rPr>
              <a:t>Saclay</a:t>
            </a:r>
            <a:r>
              <a:rPr lang="en-US" sz="1400" dirty="0">
                <a:latin typeface="Helvetica Light"/>
                <a:ea typeface="Trebuchet MS" pitchFamily="-84" charset="0"/>
                <a:cs typeface="Helvetica Light"/>
              </a:rPr>
              <a:t>, Nov 29, 2019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0615" y="6469580"/>
            <a:ext cx="69911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Work in collaboration with M. </a:t>
            </a:r>
            <a:r>
              <a:rPr lang="en-US" sz="1200" b="1" dirty="0" err="1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Davier</a:t>
            </a:r>
            <a:r>
              <a:rPr lang="en-US" sz="12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, B. Malaescu, Z. Zhang (DHMZ) [</a:t>
            </a:r>
            <a:r>
              <a:rPr lang="en-US" sz="12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  <a:hlinkClick r:id="rId2"/>
              </a:rPr>
              <a:t>arXiv:1908.00921</a:t>
            </a:r>
            <a:r>
              <a:rPr lang="en-US" sz="1200" b="1" dirty="0">
                <a:solidFill>
                  <a:srgbClr val="C00000"/>
                </a:solidFill>
                <a:latin typeface="Helvetica" pitchFamily="2" charset="0"/>
                <a:ea typeface="Helvetica Light" charset="0"/>
                <a:cs typeface="Helvetica Light" charset="0"/>
              </a:rPr>
              <a:t> (2019)]</a:t>
            </a:r>
          </a:p>
        </p:txBody>
      </p:sp>
      <p:sp>
        <p:nvSpPr>
          <p:cNvPr id="2" name="Rectangle 1"/>
          <p:cNvSpPr/>
          <p:nvPr/>
        </p:nvSpPr>
        <p:spPr>
          <a:xfrm>
            <a:off x="539552" y="2316942"/>
            <a:ext cx="914400" cy="914400"/>
          </a:xfrm>
          <a:prstGeom prst="rect">
            <a:avLst/>
          </a:prstGeom>
        </p:spPr>
        <p:txBody>
          <a:bodyPr wrap="non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9" name="Picture 6" descr="g-2_wiggle">
            <a:extLst>
              <a:ext uri="{FF2B5EF4-FFF2-40B4-BE49-F238E27FC236}">
                <a16:creationId xmlns:a16="http://schemas.microsoft.com/office/drawing/2014/main" id="{60AF9AD4-AF39-D04F-A8AA-7228A329DE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5868144" y="2312331"/>
            <a:ext cx="2232248" cy="174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F70FA2D-A1BC-0440-BD07-35BB0A6579C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282" y="2160103"/>
            <a:ext cx="3863702" cy="1897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69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296162" y="2961496"/>
                <a:ext cx="3201084" cy="8672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rgbClr val="D80017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600" b="0" i="1" smtClean="0">
                                  <a:solidFill>
                                    <a:srgbClr val="D80017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𝐾</m:t>
                              </m:r>
                              <m:d>
                                <m:dPr>
                                  <m:ctrlPr>
                                    <a:rPr lang="en-US" sz="1600" b="0" i="1" smtClean="0">
                                      <a:solidFill>
                                        <a:srgbClr val="D80017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b="0" i="1" smtClean="0">
                                      <a:solidFill>
                                        <a:srgbClr val="D80017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srgbClr val="D80017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6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162" y="2961496"/>
                <a:ext cx="3201084" cy="867289"/>
              </a:xfrm>
              <a:prstGeom prst="rect">
                <a:avLst/>
              </a:prstGeom>
              <a:blipFill>
                <a:blip r:embed="rId2"/>
                <a:stretch>
                  <a:fillRect t="-100000" b="-1449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10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315481" y="437763"/>
            <a:ext cx="3504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Lowest-order hadronic contribution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520" y="1988840"/>
            <a:ext cx="8623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GB" sz="1600" kern="0" dirty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lowest-order hadronic contribution to </a:t>
            </a:r>
            <a:r>
              <a:rPr lang="en-GB" sz="1600" i="1" kern="0" dirty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GB" sz="1600" kern="0" dirty="0">
                <a:solidFill>
                  <a:srgbClr val="000000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can be obtained from a dispersion relation: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5" name="Rectangle 150"/>
          <p:cNvSpPr>
            <a:spLocks noChangeArrowheads="1"/>
          </p:cNvSpPr>
          <p:nvPr/>
        </p:nvSpPr>
        <p:spPr bwMode="auto">
          <a:xfrm>
            <a:off x="3631505" y="2785945"/>
            <a:ext cx="3527425" cy="2735263"/>
          </a:xfrm>
          <a:prstGeom prst="rect">
            <a:avLst/>
          </a:prstGeom>
          <a:solidFill>
            <a:schemeClr val="bg1"/>
          </a:solidFill>
          <a:ln w="317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endParaRPr lang="en-US"/>
          </a:p>
        </p:txBody>
      </p:sp>
      <p:pic>
        <p:nvPicPr>
          <p:cNvPr id="36" name="Picture 152" descr="kerne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943" y="2882783"/>
            <a:ext cx="3382962" cy="2509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Line 156"/>
          <p:cNvSpPr>
            <a:spLocks noChangeShapeType="1"/>
          </p:cNvSpPr>
          <p:nvPr/>
        </p:nvSpPr>
        <p:spPr bwMode="auto">
          <a:xfrm flipV="1">
            <a:off x="2910899" y="3171613"/>
            <a:ext cx="1690577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89118" y="3761697"/>
            <a:ext cx="252624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Integration kernel falls steeply with </a:t>
            </a:r>
            <a:r>
              <a:rPr lang="en-US" sz="1000" i="1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,      </a:t>
            </a:r>
            <a:r>
              <a:rPr lang="en-US" sz="1000" dirty="0"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emphasis on low-mass </a:t>
            </a:r>
            <a:r>
              <a:rPr lang="en-US" sz="1000" i="1" dirty="0"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8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000" i="1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), which is dominated by low-multiplicity exclusive hadronic states, such as </a:t>
            </a:r>
            <a:r>
              <a:rPr lang="en-US" sz="1000" i="1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0" baseline="30000" dirty="0" err="1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i="1" dirty="0" err="1"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0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82" y="2946578"/>
            <a:ext cx="1472914" cy="2064084"/>
          </a:xfrm>
          <a:prstGeom prst="rect">
            <a:avLst/>
          </a:prstGeom>
        </p:spPr>
      </p:pic>
      <p:sp>
        <p:nvSpPr>
          <p:cNvPr id="48" name="Rectangle 47"/>
          <p:cNvSpPr/>
          <p:nvPr/>
        </p:nvSpPr>
        <p:spPr>
          <a:xfrm>
            <a:off x="1" y="5661248"/>
            <a:ext cx="334858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302944" y="5692964"/>
                <a:ext cx="3045642" cy="3998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is-I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=69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3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9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4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0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944" y="5692964"/>
                <a:ext cx="3045642" cy="399853"/>
              </a:xfrm>
              <a:prstGeom prst="rect">
                <a:avLst/>
              </a:prstGeom>
              <a:blipFill>
                <a:blip r:embed="rId8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248561" y="5234217"/>
            <a:ext cx="20938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Recent estimate (2019):</a:t>
            </a:r>
          </a:p>
        </p:txBody>
      </p:sp>
      <p:sp>
        <p:nvSpPr>
          <p:cNvPr id="50" name="Rectangle 49"/>
          <p:cNvSpPr/>
          <p:nvPr/>
        </p:nvSpPr>
        <p:spPr>
          <a:xfrm>
            <a:off x="3419872" y="5788924"/>
            <a:ext cx="38843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nb-NO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</a:t>
            </a:r>
            <a:r>
              <a:rPr lang="nb-NO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-Hoecker-Malaescu-Zhang (DHMZ), 1908.00921 (2019) ]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78327" y="2339449"/>
            <a:ext cx="167866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Bouchiat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Michel, 1961 ]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5397027" y="2636912"/>
            <a:ext cx="181492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Brodsky, de Rafael, 1968 ]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CE2BA3-7AC2-2549-BBA0-12335798A2B5}"/>
              </a:ext>
            </a:extLst>
          </p:cNvPr>
          <p:cNvSpPr/>
          <p:nvPr/>
        </p:nvSpPr>
        <p:spPr>
          <a:xfrm>
            <a:off x="2051720" y="6175858"/>
            <a:ext cx="297068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dominant uncertainty in SM prediction</a:t>
            </a:r>
            <a:endParaRPr lang="en-US" sz="12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822030A-0247-FB44-8123-CD16A3730E77}"/>
                  </a:ext>
                </a:extLst>
              </p:cNvPr>
              <p:cNvSpPr/>
              <p:nvPr/>
            </p:nvSpPr>
            <p:spPr>
              <a:xfrm>
                <a:off x="323528" y="3985162"/>
                <a:ext cx="2765310" cy="5062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200" dirty="0">
                    <a:ea typeface="Cambria Math" charset="0"/>
                    <a:cs typeface="Cambria Math" charset="0"/>
                    <a:sym typeface="Wingdings"/>
                  </a:rPr>
                  <a:t>Where: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𝑅</m:t>
                    </m:r>
                    <m:d>
                      <m:d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d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𝑠</m:t>
                        </m:r>
                      </m:e>
                    </m:d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f>
                      <m:fPr>
                        <m:ctrlP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𝜎</m:t>
                        </m:r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(</m:t>
                        </m:r>
                        <m:sSup>
                          <m:sSupPr>
                            <m:ctrlPr>
                              <a:rPr lang="en-US" sz="16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6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  <m:r>
                          <a:rPr lang="en-US" sz="16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→</m:t>
                        </m:r>
                        <m:r>
                          <a:rPr lang="en-US" sz="1600" b="0" i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hadrons</m:t>
                        </m:r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)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𝜎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(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𝑒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→</m:t>
                        </m:r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 </m:t>
                            </m:r>
                            <m:r>
                              <a:rPr lang="en-US" sz="160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𝜇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60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𝜇</m:t>
                            </m:r>
                          </m:e>
                          <m:sup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)</m:t>
                        </m:r>
                      </m:den>
                    </m:f>
                  </m:oMath>
                </a14:m>
                <a:endParaRPr lang="is-IS" sz="12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8822030A-0247-FB44-8123-CD16A3730E7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985162"/>
                <a:ext cx="2765310" cy="506229"/>
              </a:xfrm>
              <a:prstGeom prst="rect">
                <a:avLst/>
              </a:prstGeom>
              <a:blipFill>
                <a:blip r:embed="rId9"/>
                <a:stretch>
                  <a:fillRect b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184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11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hadronic contribution to the muon </a:t>
            </a:r>
            <a:r>
              <a:rPr lang="en-US" sz="2800" i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3538" y="3534107"/>
            <a:ext cx="67807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All hadronic contributions (LO, NLO, NNLO), except for light-by-light scattering (LBLS), can be obtained via dispersion relations using a mix of experimental data and perturbative QCD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8944" y="5334307"/>
            <a:ext cx="36669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The LBLS contribution is a four-point function that is </a:t>
            </a:r>
            <a:r>
              <a:rPr lang="en-US" altLang="x-none" sz="1600">
                <a:latin typeface="Helvetica Light" charset="0"/>
                <a:ea typeface="Helvetica Light" charset="0"/>
                <a:cs typeface="Helvetica Light" charset="0"/>
              </a:rPr>
              <a:t>currently estimated using 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meson models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657" y="3490443"/>
            <a:ext cx="1960144" cy="274686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3979788" y="4835025"/>
            <a:ext cx="1384300" cy="1893332"/>
            <a:chOff x="4716016" y="4574306"/>
            <a:chExt cx="1384300" cy="1893332"/>
          </a:xfrm>
        </p:grpSpPr>
        <p:sp>
          <p:nvSpPr>
            <p:cNvPr id="13" name="Line 11"/>
            <p:cNvSpPr>
              <a:spLocks noChangeShapeType="1"/>
            </p:cNvSpPr>
            <p:nvPr/>
          </p:nvSpPr>
          <p:spPr bwMode="auto">
            <a:xfrm flipV="1">
              <a:off x="4716016" y="6174506"/>
              <a:ext cx="1295400" cy="0"/>
            </a:xfrm>
            <a:prstGeom prst="line">
              <a:avLst/>
            </a:pr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Oval 12"/>
            <p:cNvSpPr>
              <a:spLocks noChangeArrowheads="1"/>
            </p:cNvSpPr>
            <p:nvPr/>
          </p:nvSpPr>
          <p:spPr bwMode="auto">
            <a:xfrm>
              <a:off x="5338316" y="5560144"/>
              <a:ext cx="41275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Oval 13"/>
            <p:cNvSpPr>
              <a:spLocks noChangeArrowheads="1"/>
            </p:cNvSpPr>
            <p:nvPr/>
          </p:nvSpPr>
          <p:spPr bwMode="auto">
            <a:xfrm>
              <a:off x="5104953" y="6158631"/>
              <a:ext cx="39688" cy="38100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Oval 14"/>
            <p:cNvSpPr>
              <a:spLocks noChangeArrowheads="1"/>
            </p:cNvSpPr>
            <p:nvPr/>
          </p:nvSpPr>
          <p:spPr bwMode="auto">
            <a:xfrm>
              <a:off x="5333553" y="6158631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auto">
            <a:xfrm>
              <a:off x="5746303" y="6098306"/>
              <a:ext cx="354013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/>
              <a:r>
                <a:rPr lang="en-US" altLang="x-none" i="1">
                  <a:solidFill>
                    <a:srgbClr val="333333"/>
                  </a:solidFill>
                  <a:sym typeface="Symbol" charset="2"/>
                </a:rPr>
                <a:t></a:t>
              </a:r>
              <a:endParaRPr lang="en-US" altLang="x-none" i="1">
                <a:solidFill>
                  <a:srgbClr val="333333"/>
                </a:solidFill>
              </a:endParaRPr>
            </a:p>
          </p:txBody>
        </p:sp>
        <p:sp>
          <p:nvSpPr>
            <p:cNvPr id="19" name="Rectangle 16"/>
            <p:cNvSpPr>
              <a:spLocks noChangeArrowheads="1"/>
            </p:cNvSpPr>
            <p:nvPr/>
          </p:nvSpPr>
          <p:spPr bwMode="auto">
            <a:xfrm>
              <a:off x="5360541" y="4574306"/>
              <a:ext cx="27924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x-none" i="1" dirty="0">
                  <a:solidFill>
                    <a:srgbClr val="333333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22" name="Rectangle 18"/>
            <p:cNvSpPr>
              <a:spLocks noChangeArrowheads="1"/>
            </p:cNvSpPr>
            <p:nvPr/>
          </p:nvSpPr>
          <p:spPr bwMode="auto">
            <a:xfrm>
              <a:off x="5478016" y="5107706"/>
              <a:ext cx="537327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x-none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  <a:sym typeface="Symbol" charset="2"/>
                </a:rPr>
                <a:t>had</a:t>
              </a:r>
              <a:endParaRPr lang="en-US" altLang="x-none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endParaRPr>
            </a:p>
          </p:txBody>
        </p:sp>
        <p:sp>
          <p:nvSpPr>
            <p:cNvPr id="23" name="Rectangle 19"/>
            <p:cNvSpPr>
              <a:spLocks noChangeArrowheads="1"/>
            </p:cNvSpPr>
            <p:nvPr/>
          </p:nvSpPr>
          <p:spPr bwMode="auto">
            <a:xfrm>
              <a:off x="4819203" y="5564906"/>
              <a:ext cx="277813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25400">
                  <a:solidFill>
                    <a:srgbClr val="333333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x-none" i="1" dirty="0">
                  <a:solidFill>
                    <a:srgbClr val="333333"/>
                  </a:solidFill>
                  <a:sym typeface="Symbol" charset="2"/>
                </a:rPr>
                <a:t></a:t>
              </a:r>
            </a:p>
          </p:txBody>
        </p:sp>
        <p:sp>
          <p:nvSpPr>
            <p:cNvPr id="24" name="Freeform 20"/>
            <p:cNvSpPr>
              <a:spLocks/>
            </p:cNvSpPr>
            <p:nvPr/>
          </p:nvSpPr>
          <p:spPr bwMode="auto">
            <a:xfrm>
              <a:off x="5097016" y="5482356"/>
              <a:ext cx="144463" cy="700088"/>
            </a:xfrm>
            <a:custGeom>
              <a:avLst/>
              <a:gdLst>
                <a:gd name="T0" fmla="*/ 50 w 91"/>
                <a:gd name="T1" fmla="*/ 441 h 441"/>
                <a:gd name="T2" fmla="*/ 0 w 91"/>
                <a:gd name="T3" fmla="*/ 392 h 441"/>
                <a:gd name="T4" fmla="*/ 50 w 91"/>
                <a:gd name="T5" fmla="*/ 344 h 441"/>
                <a:gd name="T6" fmla="*/ 0 w 91"/>
                <a:gd name="T7" fmla="*/ 295 h 441"/>
                <a:gd name="T8" fmla="*/ 50 w 91"/>
                <a:gd name="T9" fmla="*/ 247 h 441"/>
                <a:gd name="T10" fmla="*/ 0 w 91"/>
                <a:gd name="T11" fmla="*/ 198 h 441"/>
                <a:gd name="T12" fmla="*/ 50 w 91"/>
                <a:gd name="T13" fmla="*/ 150 h 441"/>
                <a:gd name="T14" fmla="*/ 0 w 91"/>
                <a:gd name="T15" fmla="*/ 101 h 441"/>
                <a:gd name="T16" fmla="*/ 50 w 91"/>
                <a:gd name="T17" fmla="*/ 53 h 441"/>
                <a:gd name="T18" fmla="*/ 91 w 91"/>
                <a:gd name="T19" fmla="*/ 0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1" h="441">
                  <a:moveTo>
                    <a:pt x="50" y="441"/>
                  </a:moveTo>
                  <a:cubicBezTo>
                    <a:pt x="25" y="425"/>
                    <a:pt x="0" y="409"/>
                    <a:pt x="0" y="392"/>
                  </a:cubicBezTo>
                  <a:cubicBezTo>
                    <a:pt x="0" y="376"/>
                    <a:pt x="50" y="360"/>
                    <a:pt x="50" y="344"/>
                  </a:cubicBezTo>
                  <a:cubicBezTo>
                    <a:pt x="50" y="328"/>
                    <a:pt x="0" y="312"/>
                    <a:pt x="0" y="295"/>
                  </a:cubicBezTo>
                  <a:cubicBezTo>
                    <a:pt x="0" y="279"/>
                    <a:pt x="50" y="263"/>
                    <a:pt x="50" y="247"/>
                  </a:cubicBezTo>
                  <a:cubicBezTo>
                    <a:pt x="50" y="231"/>
                    <a:pt x="0" y="214"/>
                    <a:pt x="0" y="198"/>
                  </a:cubicBezTo>
                  <a:cubicBezTo>
                    <a:pt x="0" y="182"/>
                    <a:pt x="50" y="166"/>
                    <a:pt x="50" y="150"/>
                  </a:cubicBezTo>
                  <a:cubicBezTo>
                    <a:pt x="50" y="134"/>
                    <a:pt x="0" y="117"/>
                    <a:pt x="0" y="101"/>
                  </a:cubicBezTo>
                  <a:cubicBezTo>
                    <a:pt x="0" y="85"/>
                    <a:pt x="35" y="70"/>
                    <a:pt x="50" y="53"/>
                  </a:cubicBezTo>
                  <a:cubicBezTo>
                    <a:pt x="65" y="36"/>
                    <a:pt x="83" y="11"/>
                    <a:pt x="91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1"/>
            <p:cNvSpPr>
              <a:spLocks/>
            </p:cNvSpPr>
            <p:nvPr/>
          </p:nvSpPr>
          <p:spPr bwMode="auto">
            <a:xfrm>
              <a:off x="5322441" y="5480769"/>
              <a:ext cx="79375" cy="693738"/>
            </a:xfrm>
            <a:custGeom>
              <a:avLst/>
              <a:gdLst>
                <a:gd name="T0" fmla="*/ 50 w 50"/>
                <a:gd name="T1" fmla="*/ 437 h 437"/>
                <a:gd name="T2" fmla="*/ 0 w 50"/>
                <a:gd name="T3" fmla="*/ 388 h 437"/>
                <a:gd name="T4" fmla="*/ 50 w 50"/>
                <a:gd name="T5" fmla="*/ 340 h 437"/>
                <a:gd name="T6" fmla="*/ 0 w 50"/>
                <a:gd name="T7" fmla="*/ 291 h 437"/>
                <a:gd name="T8" fmla="*/ 50 w 50"/>
                <a:gd name="T9" fmla="*/ 243 h 437"/>
                <a:gd name="T10" fmla="*/ 0 w 50"/>
                <a:gd name="T11" fmla="*/ 194 h 437"/>
                <a:gd name="T12" fmla="*/ 50 w 50"/>
                <a:gd name="T13" fmla="*/ 146 h 437"/>
                <a:gd name="T14" fmla="*/ 0 w 50"/>
                <a:gd name="T15" fmla="*/ 97 h 437"/>
                <a:gd name="T16" fmla="*/ 50 w 50"/>
                <a:gd name="T17" fmla="*/ 49 h 437"/>
                <a:gd name="T18" fmla="*/ 0 w 50"/>
                <a:gd name="T1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37">
                  <a:moveTo>
                    <a:pt x="50" y="437"/>
                  </a:moveTo>
                  <a:cubicBezTo>
                    <a:pt x="25" y="421"/>
                    <a:pt x="0" y="405"/>
                    <a:pt x="0" y="388"/>
                  </a:cubicBezTo>
                  <a:cubicBezTo>
                    <a:pt x="0" y="372"/>
                    <a:pt x="50" y="356"/>
                    <a:pt x="50" y="340"/>
                  </a:cubicBezTo>
                  <a:cubicBezTo>
                    <a:pt x="50" y="324"/>
                    <a:pt x="0" y="308"/>
                    <a:pt x="0" y="291"/>
                  </a:cubicBezTo>
                  <a:cubicBezTo>
                    <a:pt x="0" y="275"/>
                    <a:pt x="50" y="259"/>
                    <a:pt x="50" y="243"/>
                  </a:cubicBezTo>
                  <a:cubicBezTo>
                    <a:pt x="50" y="227"/>
                    <a:pt x="0" y="210"/>
                    <a:pt x="0" y="194"/>
                  </a:cubicBezTo>
                  <a:cubicBezTo>
                    <a:pt x="0" y="178"/>
                    <a:pt x="50" y="162"/>
                    <a:pt x="50" y="146"/>
                  </a:cubicBezTo>
                  <a:cubicBezTo>
                    <a:pt x="50" y="130"/>
                    <a:pt x="0" y="113"/>
                    <a:pt x="0" y="97"/>
                  </a:cubicBezTo>
                  <a:cubicBezTo>
                    <a:pt x="0" y="81"/>
                    <a:pt x="50" y="65"/>
                    <a:pt x="50" y="49"/>
                  </a:cubicBezTo>
                  <a:cubicBezTo>
                    <a:pt x="50" y="33"/>
                    <a:pt x="8" y="8"/>
                    <a:pt x="0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2"/>
            <p:cNvSpPr>
              <a:spLocks/>
            </p:cNvSpPr>
            <p:nvPr/>
          </p:nvSpPr>
          <p:spPr bwMode="auto">
            <a:xfrm>
              <a:off x="5554216" y="5488706"/>
              <a:ext cx="79375" cy="693738"/>
            </a:xfrm>
            <a:custGeom>
              <a:avLst/>
              <a:gdLst>
                <a:gd name="T0" fmla="*/ 50 w 50"/>
                <a:gd name="T1" fmla="*/ 437 h 437"/>
                <a:gd name="T2" fmla="*/ 0 w 50"/>
                <a:gd name="T3" fmla="*/ 388 h 437"/>
                <a:gd name="T4" fmla="*/ 50 w 50"/>
                <a:gd name="T5" fmla="*/ 340 h 437"/>
                <a:gd name="T6" fmla="*/ 0 w 50"/>
                <a:gd name="T7" fmla="*/ 291 h 437"/>
                <a:gd name="T8" fmla="*/ 50 w 50"/>
                <a:gd name="T9" fmla="*/ 243 h 437"/>
                <a:gd name="T10" fmla="*/ 0 w 50"/>
                <a:gd name="T11" fmla="*/ 194 h 437"/>
                <a:gd name="T12" fmla="*/ 50 w 50"/>
                <a:gd name="T13" fmla="*/ 146 h 437"/>
                <a:gd name="T14" fmla="*/ 0 w 50"/>
                <a:gd name="T15" fmla="*/ 97 h 437"/>
                <a:gd name="T16" fmla="*/ 50 w 50"/>
                <a:gd name="T17" fmla="*/ 49 h 437"/>
                <a:gd name="T18" fmla="*/ 0 w 50"/>
                <a:gd name="T1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37">
                  <a:moveTo>
                    <a:pt x="50" y="437"/>
                  </a:moveTo>
                  <a:cubicBezTo>
                    <a:pt x="25" y="421"/>
                    <a:pt x="0" y="405"/>
                    <a:pt x="0" y="388"/>
                  </a:cubicBezTo>
                  <a:cubicBezTo>
                    <a:pt x="0" y="372"/>
                    <a:pt x="50" y="356"/>
                    <a:pt x="50" y="340"/>
                  </a:cubicBezTo>
                  <a:cubicBezTo>
                    <a:pt x="50" y="324"/>
                    <a:pt x="0" y="308"/>
                    <a:pt x="0" y="291"/>
                  </a:cubicBezTo>
                  <a:cubicBezTo>
                    <a:pt x="0" y="275"/>
                    <a:pt x="50" y="259"/>
                    <a:pt x="50" y="243"/>
                  </a:cubicBezTo>
                  <a:cubicBezTo>
                    <a:pt x="50" y="227"/>
                    <a:pt x="0" y="210"/>
                    <a:pt x="0" y="194"/>
                  </a:cubicBezTo>
                  <a:cubicBezTo>
                    <a:pt x="0" y="178"/>
                    <a:pt x="50" y="162"/>
                    <a:pt x="50" y="146"/>
                  </a:cubicBezTo>
                  <a:cubicBezTo>
                    <a:pt x="50" y="130"/>
                    <a:pt x="0" y="113"/>
                    <a:pt x="0" y="97"/>
                  </a:cubicBezTo>
                  <a:cubicBezTo>
                    <a:pt x="0" y="81"/>
                    <a:pt x="50" y="65"/>
                    <a:pt x="50" y="49"/>
                  </a:cubicBezTo>
                  <a:cubicBezTo>
                    <a:pt x="50" y="33"/>
                    <a:pt x="8" y="8"/>
                    <a:pt x="0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3"/>
            <p:cNvSpPr>
              <a:spLocks/>
            </p:cNvSpPr>
            <p:nvPr/>
          </p:nvSpPr>
          <p:spPr bwMode="auto">
            <a:xfrm>
              <a:off x="5325616" y="4574306"/>
              <a:ext cx="79375" cy="693738"/>
            </a:xfrm>
            <a:custGeom>
              <a:avLst/>
              <a:gdLst>
                <a:gd name="T0" fmla="*/ 50 w 50"/>
                <a:gd name="T1" fmla="*/ 437 h 437"/>
                <a:gd name="T2" fmla="*/ 0 w 50"/>
                <a:gd name="T3" fmla="*/ 388 h 437"/>
                <a:gd name="T4" fmla="*/ 50 w 50"/>
                <a:gd name="T5" fmla="*/ 340 h 437"/>
                <a:gd name="T6" fmla="*/ 0 w 50"/>
                <a:gd name="T7" fmla="*/ 291 h 437"/>
                <a:gd name="T8" fmla="*/ 50 w 50"/>
                <a:gd name="T9" fmla="*/ 243 h 437"/>
                <a:gd name="T10" fmla="*/ 0 w 50"/>
                <a:gd name="T11" fmla="*/ 194 h 437"/>
                <a:gd name="T12" fmla="*/ 50 w 50"/>
                <a:gd name="T13" fmla="*/ 146 h 437"/>
                <a:gd name="T14" fmla="*/ 0 w 50"/>
                <a:gd name="T15" fmla="*/ 97 h 437"/>
                <a:gd name="T16" fmla="*/ 50 w 50"/>
                <a:gd name="T17" fmla="*/ 49 h 437"/>
                <a:gd name="T18" fmla="*/ 0 w 50"/>
                <a:gd name="T19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37">
                  <a:moveTo>
                    <a:pt x="50" y="437"/>
                  </a:moveTo>
                  <a:cubicBezTo>
                    <a:pt x="25" y="421"/>
                    <a:pt x="0" y="405"/>
                    <a:pt x="0" y="388"/>
                  </a:cubicBezTo>
                  <a:cubicBezTo>
                    <a:pt x="0" y="372"/>
                    <a:pt x="50" y="356"/>
                    <a:pt x="50" y="340"/>
                  </a:cubicBezTo>
                  <a:cubicBezTo>
                    <a:pt x="50" y="324"/>
                    <a:pt x="0" y="308"/>
                    <a:pt x="0" y="291"/>
                  </a:cubicBezTo>
                  <a:cubicBezTo>
                    <a:pt x="0" y="275"/>
                    <a:pt x="50" y="259"/>
                    <a:pt x="50" y="243"/>
                  </a:cubicBezTo>
                  <a:cubicBezTo>
                    <a:pt x="50" y="227"/>
                    <a:pt x="0" y="210"/>
                    <a:pt x="0" y="194"/>
                  </a:cubicBezTo>
                  <a:cubicBezTo>
                    <a:pt x="0" y="178"/>
                    <a:pt x="50" y="162"/>
                    <a:pt x="50" y="146"/>
                  </a:cubicBezTo>
                  <a:cubicBezTo>
                    <a:pt x="50" y="130"/>
                    <a:pt x="0" y="113"/>
                    <a:pt x="0" y="97"/>
                  </a:cubicBezTo>
                  <a:cubicBezTo>
                    <a:pt x="0" y="81"/>
                    <a:pt x="50" y="65"/>
                    <a:pt x="50" y="49"/>
                  </a:cubicBezTo>
                  <a:cubicBezTo>
                    <a:pt x="50" y="33"/>
                    <a:pt x="8" y="8"/>
                    <a:pt x="0" y="0"/>
                  </a:cubicBezTo>
                </a:path>
              </a:pathLst>
            </a:custGeom>
            <a:noFill/>
            <a:ln w="127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Oval 24" descr="Diagonales larges vers le haut"/>
            <p:cNvSpPr>
              <a:spLocks noChangeArrowheads="1"/>
            </p:cNvSpPr>
            <p:nvPr/>
          </p:nvSpPr>
          <p:spPr bwMode="auto">
            <a:xfrm>
              <a:off x="5181153" y="5260106"/>
              <a:ext cx="381000" cy="381000"/>
            </a:xfrm>
            <a:prstGeom prst="ellipse">
              <a:avLst/>
            </a:prstGeom>
            <a:pattFill prst="wdUpDiag">
              <a:fgClr>
                <a:srgbClr val="333333"/>
              </a:fgClr>
              <a:bgClr>
                <a:schemeClr val="bg1"/>
              </a:bgClr>
            </a:pattFill>
            <a:ln w="9525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5582791" y="6158631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5538341" y="5480769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5325616" y="5625231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5181153" y="5512519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5354191" y="5236294"/>
              <a:ext cx="39688" cy="39688"/>
            </a:xfrm>
            <a:prstGeom prst="ellipse">
              <a:avLst/>
            </a:prstGeom>
            <a:solidFill>
              <a:srgbClr val="0000FF"/>
            </a:solidFill>
            <a:ln w="25400">
              <a:solidFill>
                <a:srgbClr val="333333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152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The hadronic contribution to the muon </a:t>
            </a:r>
            <a:r>
              <a:rPr lang="en-US" sz="2800" i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–2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45718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In the following, all a</a:t>
            </a:r>
            <a:r>
              <a:rPr lang="en-US" altLang="x-none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 numbers are given in units of 10</a:t>
            </a:r>
            <a:r>
              <a:rPr lang="en-US" sz="7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i="1" baseline="30000" dirty="0">
                <a:latin typeface="Helvetica Light" charset="0"/>
                <a:ea typeface="Helvetica Light" charset="0"/>
                <a:cs typeface="Helvetica Light" charset="0"/>
              </a:rPr>
              <a:t>–10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1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13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Introduction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51520" y="980728"/>
                <a:ext cx="3816424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Long history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determinations involving theorists and experimentalists 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3816424" cy="646074"/>
              </a:xfrm>
              <a:prstGeom prst="rect">
                <a:avLst/>
              </a:prstGeom>
              <a:blipFill rotWithShape="0">
                <a:blip r:embed="rId2"/>
                <a:stretch>
                  <a:fillRect l="-799" r="-639" b="-1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439" y="980728"/>
            <a:ext cx="4582033" cy="57275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4194" y="1761338"/>
                <a:ext cx="3195718" cy="77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𝐾</m:t>
                              </m:r>
                              <m:d>
                                <m:d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4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194" y="1761338"/>
                <a:ext cx="3195718" cy="77046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251520" y="2708920"/>
            <a:ext cx="3676619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Improvement mostly driven by better 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400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3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hadrons data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(intermittently also hadronic tau decays used to improve over insufficient-quality low-mass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200" baseline="30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data)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understanding of the data and the treatment of their uncertainties improved over time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Sum-rule tests allowed to expand the use of perturbative QCD to predict </a:t>
            </a:r>
            <a:r>
              <a:rPr lang="en-US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Fairly consistent picture reached</a:t>
            </a:r>
          </a:p>
        </p:txBody>
      </p:sp>
    </p:spTree>
    <p:extLst>
      <p:ext uri="{BB962C8B-B14F-4D97-AF65-F5344CB8AC3E}">
        <p14:creationId xmlns:p14="http://schemas.microsoft.com/office/powerpoint/2010/main" val="94109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14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challenge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520" y="1013827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dispersion relation is solved using a mix of 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1600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4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had data and QCD, depending on √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84784"/>
            <a:ext cx="5112568" cy="52172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695690" y="2137787"/>
            <a:ext cx="3340806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𝜋</a:t>
            </a:r>
            <a:r>
              <a:rPr lang="en-US" sz="1400" b="1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 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 – 1.8 GeV 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sum of 32 exclusive channels; very few unmeasured channels are estimated using isospin symmetry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1.8 – 3.7 GeV 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agreement between data and QCD for </a:t>
            </a:r>
            <a:r>
              <a:rPr lang="en-US" altLang="x-none" sz="1400" i="1" dirty="0" err="1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uds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continuum </a:t>
            </a:r>
            <a:r>
              <a:rPr lang="en-US" altLang="x-none" sz="1400" dirty="0">
                <a:latin typeface="Symbol" charset="2"/>
                <a:ea typeface="Symbol" charset="2"/>
                <a:cs typeface="Symbol" charset="2"/>
                <a:sym typeface="Symbol" charset="2"/>
              </a:rPr>
              <a:t>®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more precise QCD NNNLO used; J/𝜓 &amp; 𝜓(2S) resonances from </a:t>
            </a:r>
            <a:r>
              <a:rPr lang="en-US" altLang="x-none" sz="1400" dirty="0" err="1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Breit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-Wigner forms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3.7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– 5.0 GeV 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open charm pair production: use of data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5.0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GeV –      ]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:</a:t>
            </a:r>
            <a:r>
              <a:rPr lang="en-US" altLang="x-none" sz="1400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NNNLO QCD </a:t>
            </a:r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(assuming global quark-hadron duality   to hold across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bb</a:t>
            </a:r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threshold)</a:t>
            </a:r>
            <a:endParaRPr lang="en-US" sz="12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2153" y="1368774"/>
            <a:ext cx="51125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Davier, Hoecker, Zhang, hep-ph/</a:t>
            </a:r>
            <a:r>
              <a:rPr lang="da-DK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0507078 </a:t>
            </a:r>
            <a:r>
              <a:rPr lang="da-DK" sz="800" b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(2005) — FIGURE OUTDATED, FOR ILLUSTRATION ONLY</a:t>
            </a:r>
            <a:endParaRPr lang="is-IS" sz="800" b="1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954052" y="5147900"/>
            <a:ext cx="3505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b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∞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2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089CDE-CE82-F74A-89E0-5B045434DF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15</a:t>
            </a:fld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7AFFEB0-CAFC-0448-B67F-86FC5769BCC2}"/>
              </a:ext>
            </a:extLst>
          </p:cNvPr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39C9F87-6158-AE42-9BB2-F695B4AD7338}"/>
              </a:ext>
            </a:extLst>
          </p:cNvPr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AA23B4-DA99-7B43-BAEA-66DB2D80ECB3}"/>
              </a:ext>
            </a:extLst>
          </p:cNvPr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Data combination procedure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18DBCD-5333-B04D-9935-0E9D13916154}"/>
              </a:ext>
            </a:extLst>
          </p:cNvPr>
          <p:cNvSpPr txBox="1"/>
          <p:nvPr/>
        </p:nvSpPr>
        <p:spPr>
          <a:xfrm>
            <a:off x="251520" y="1013827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combination of data with dominant systematic uncertainties and sometimes discrepancies among datasets is a delicate procedure that requires care. The stake (new physics or not in the muon g–2) is high, so a (reasonably) conservative approach is mandatory.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D0038E-3858-EE43-AF1A-391CBD162B08}"/>
              </a:ext>
            </a:extLst>
          </p:cNvPr>
          <p:cNvSpPr txBox="1"/>
          <p:nvPr/>
        </p:nvSpPr>
        <p:spPr>
          <a:xfrm>
            <a:off x="251520" y="2093947"/>
            <a:ext cx="8874696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Our procedure is as follows:</a:t>
            </a:r>
          </a:p>
          <a:p>
            <a:pPr marL="285750" indent="-285750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ea typeface="Helvetica Light" charset="0"/>
                <a:cs typeface="Helvetica Light" charset="0"/>
              </a:rPr>
              <a:t>Quadratic interpolation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(splines) of adjacent data points is performed for each experiment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A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ea typeface="Helvetica Light" charset="0"/>
                <a:cs typeface="Helvetica Light" charset="0"/>
              </a:rPr>
              <a:t>local combination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of the interpolations of different datasets is computed in bins of 1 MeV, or in narrower bins for the </a:t>
            </a:r>
            <a:r>
              <a:rPr lang="el-GR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ω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</a:t>
            </a:r>
            <a:r>
              <a:rPr lang="el-GR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φ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resonances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test statistic for the local combination (conservatively) uses local information only, 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ea typeface="Helvetica Light" charset="0"/>
                <a:cs typeface="Helvetica Light" charset="0"/>
              </a:rPr>
              <a:t>avoiding constraints from potentially badly controlled long-range correlations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of systematic uncertainties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Where data are locally inconsistent, the 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ea typeface="Helvetica Light" charset="0"/>
                <a:cs typeface="Helvetica Light" charset="0"/>
              </a:rPr>
              <a:t>uncertainty of the combination is rescaled following the     PDG prescription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 uncertainties on the combined dataset and dispersion integral are computed using </a:t>
            </a: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" pitchFamily="2" charset="0"/>
                <a:ea typeface="Helvetica Light" charset="0"/>
                <a:cs typeface="Helvetica Light" charset="0"/>
              </a:rPr>
              <a:t>pseudo-experiments generated taking into account all known correlations between datapoints and datasets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The </a:t>
            </a:r>
            <a:r>
              <a:rPr lang="en-US" sz="14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full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</a:t>
            </a:r>
            <a:r>
              <a:rPr lang="en-US" sz="14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procedure</a:t>
            </a:r>
            <a:r>
              <a:rPr lang="en-US" sz="1400" dirty="0">
                <a:solidFill>
                  <a:srgbClr val="003BB8"/>
                </a:solidFill>
                <a:latin typeface="Helvetica Light" panose="020B0403020202020204" pitchFamily="34" charset="0"/>
                <a:ea typeface="Helvetica Light" charset="0"/>
                <a:cs typeface="Helvetica Light" charset="0"/>
              </a:rPr>
              <a:t> </a:t>
            </a:r>
            <a:r>
              <a:rPr lang="en-US" sz="1400" b="1" dirty="0">
                <a:solidFill>
                  <a:srgbClr val="003BB8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has been validated using pseudo-experiments with known truth</a:t>
            </a:r>
          </a:p>
        </p:txBody>
      </p:sp>
    </p:spTree>
    <p:extLst>
      <p:ext uri="{BB962C8B-B14F-4D97-AF65-F5344CB8AC3E}">
        <p14:creationId xmlns:p14="http://schemas.microsoft.com/office/powerpoint/2010/main" val="1747699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F658FA-1501-F541-9EB8-F5F4841549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9" y="2502053"/>
            <a:ext cx="5302694" cy="359124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16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SND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600" baseline="300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contributes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71%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Measurements dominated by systematic uncertainties</a:t>
                </a:r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>
                <a:blip r:embed="rId4"/>
                <a:stretch>
                  <a:fillRect l="-286"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Straight Arrow Connector 50"/>
          <p:cNvCxnSpPr/>
          <p:nvPr/>
        </p:nvCxnSpPr>
        <p:spPr>
          <a:xfrm flipH="1">
            <a:off x="1979712" y="2924944"/>
            <a:ext cx="288032" cy="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2255795" y="2784340"/>
            <a:ext cx="82747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𝜌–𝜔 mixing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338734" y="2650827"/>
            <a:ext cx="55496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𝜌(770)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87824" y="3954162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𝜌(1450)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779912" y="4200383"/>
            <a:ext cx="6254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𝜌(1700)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607655" y="4728119"/>
            <a:ext cx="724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𝜌(2300) ?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128668" y="5038404"/>
            <a:ext cx="122982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300" i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4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400" baseline="3000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4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endParaRPr lang="en-US" sz="1400"/>
          </a:p>
        </p:txBody>
      </p:sp>
      <p:cxnSp>
        <p:nvCxnSpPr>
          <p:cNvPr id="58" name="Straight Arrow Connector 57"/>
          <p:cNvCxnSpPr/>
          <p:nvPr/>
        </p:nvCxnSpPr>
        <p:spPr>
          <a:xfrm>
            <a:off x="2987824" y="4869160"/>
            <a:ext cx="288032" cy="0"/>
          </a:xfrm>
          <a:prstGeom prst="straightConnector1">
            <a:avLst/>
          </a:prstGeom>
          <a:ln w="3175">
            <a:solidFill>
              <a:srgbClr val="00B05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1825841" y="4748752"/>
            <a:ext cx="11913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rgbClr val="00B050"/>
                </a:solidFill>
                <a:latin typeface="Helvetica Light" charset="0"/>
                <a:ea typeface="Helvetica Light" charset="0"/>
                <a:cs typeface="Helvetica Light" charset="0"/>
              </a:rPr>
              <a:t>Data combination</a:t>
            </a:r>
            <a:endParaRPr lang="en-US" sz="1000" dirty="0">
              <a:solidFill>
                <a:srgbClr val="00B05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555211" y="1012666"/>
            <a:ext cx="1625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931238" y="2338248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arXiv:1908.00921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(2019)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27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386297"/>
            <a:ext cx="2460872" cy="116867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51520" y="5930116"/>
            <a:ext cx="486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Huge amount of precision data, but — with a close look — one notices issues</a:t>
            </a:r>
            <a:r>
              <a:rPr lang="mr-IN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>
              <a:solidFill>
                <a:srgbClr val="D80017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600" baseline="300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contributes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73%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71% to total uncertainty-squared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Many of the efforts in the last twenty years concentrated on that channel.                                   Measurements dominated by </a:t>
                </a:r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" pitchFamily="2" charset="0"/>
                    <a:ea typeface="Helvetica Light" charset="0"/>
                    <a:cs typeface="Helvetica Light" charset="0"/>
                  </a:rPr>
                  <a:t>systematic uncertainties</a:t>
                </a:r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74696" cy="1123128"/>
              </a:xfrm>
              <a:prstGeom prst="rect">
                <a:avLst/>
              </a:prstGeom>
              <a:blipFill>
                <a:blip r:embed="rId3"/>
                <a:stretch>
                  <a:fillRect l="-286"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395536" y="2319880"/>
            <a:ext cx="5007010" cy="3053336"/>
          </a:xfrm>
          <a:prstGeom prst="round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2564904"/>
            <a:ext cx="4680520" cy="2662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Dominant systematic uncertainties / challenges:                  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(in parentheses uncertainties for best measurements)</a:t>
            </a:r>
            <a:endParaRPr lang="en-US" sz="14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Energy scan measurements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(ex. CMD-2 / 0.8%): detection efficiency, radiative corrections (0.4%), beam energy (0.3%), </a:t>
            </a:r>
            <a:r>
              <a:rPr lang="mr-IN" sz="1400" dirty="0"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ISR-based measurements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(ex. BABAR / &gt;0.5%): pion identification (0.3%), 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4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4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reference (0.4%), </a:t>
            </a:r>
            <a:r>
              <a:rPr lang="mr-IN" sz="1400" dirty="0">
                <a:latin typeface="Helvetica Light" charset="0"/>
                <a:ea typeface="Helvetica Light" charset="0"/>
                <a:cs typeface="Helvetica Light" charset="0"/>
              </a:rPr>
              <a:t>…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200"/>
              </a:spcBef>
              <a:buFont typeface="Arial" charset="0"/>
              <a:buChar char="•"/>
            </a:pPr>
            <a:r>
              <a:rPr lang="en-US" sz="1400" b="1" dirty="0">
                <a:latin typeface="Helvetica Light" charset="0"/>
                <a:ea typeface="Helvetica Light" charset="0"/>
                <a:cs typeface="Helvetica Light" charset="0"/>
              </a:rPr>
              <a:t>Tau data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(ALEPH, 0.3% on </a:t>
            </a:r>
            <a:r>
              <a:rPr lang="en-US" sz="1400" dirty="0" err="1">
                <a:latin typeface="Helvetica Light" charset="0"/>
                <a:ea typeface="Helvetica Light" charset="0"/>
                <a:cs typeface="Helvetica Light" charset="0"/>
              </a:rPr>
              <a:t>normalisation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): 𝜋</a:t>
            </a:r>
            <a:r>
              <a:rPr lang="en-US" sz="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 and photon reconstruction (0.2%), hadronic interactions (0.2%), isospin-violating effects </a:t>
            </a:r>
            <a:r>
              <a:rPr lang="en-US" sz="1200" dirty="0">
                <a:solidFill>
                  <a:srgbClr val="C00000"/>
                </a:solidFill>
                <a:latin typeface="Symbol" pitchFamily="2" charset="2"/>
                <a:ea typeface="Helvetica Light" charset="0"/>
                <a:cs typeface="Helvetica Light" charset="0"/>
              </a:rPr>
              <a:t>®</a:t>
            </a:r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 not used anymore</a:t>
            </a:r>
            <a:endParaRPr lang="en-US" sz="1400" dirty="0">
              <a:solidFill>
                <a:srgbClr val="C00000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95690" y="2247250"/>
            <a:ext cx="343052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Three types of input data: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Energy scans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CMD-2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0.8%)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SND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9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1.5%)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+ DM1, DM2, OLYA, TOF</a:t>
            </a:r>
            <a:endParaRPr lang="en-US" altLang="x-none" sz="1400" dirty="0"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ISR-based measurements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BABAR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7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0.5%)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BES-III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0.9%)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, KLOE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0.8–1.4%)</a:t>
            </a:r>
            <a:r>
              <a:rPr lang="en-US" altLang="x-none" sz="14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</a:t>
            </a: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endParaRPr lang="en-US" sz="1400" b="1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 marL="285750" indent="-285750">
              <a:spcBef>
                <a:spcPts val="1800"/>
              </a:spcBef>
              <a:buFont typeface="Arial" charset="0"/>
              <a:buChar char="•"/>
            </a:pPr>
            <a:r>
              <a:rPr lang="en-US" sz="1400" b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Hadronic tau decay data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via isospin symmetry (CVC): ALEPH, OPAL, CLEO, Belle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1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δ</a:t>
            </a:r>
            <a:r>
              <a:rPr lang="en-US" sz="1100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1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-combined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~</a:t>
            </a:r>
            <a:r>
              <a:rPr lang="en-US" sz="8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0.7%)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598D1FBB-7360-5842-A6D9-8934AB42DE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7172" y="6545795"/>
            <a:ext cx="2133600" cy="365125"/>
          </a:xfrm>
        </p:spPr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83DFBE-26ED-2840-9611-5800BA3DC4E4}"/>
              </a:ext>
            </a:extLst>
          </p:cNvPr>
          <p:cNvSpPr txBox="1"/>
          <p:nvPr/>
        </p:nvSpPr>
        <p:spPr>
          <a:xfrm>
            <a:off x="7555211" y="1012666"/>
            <a:ext cx="1625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Relative to uncertainty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due to quadratic addition</a:t>
            </a:r>
          </a:p>
        </p:txBody>
      </p:sp>
    </p:spTree>
    <p:extLst>
      <p:ext uri="{BB962C8B-B14F-4D97-AF65-F5344CB8AC3E}">
        <p14:creationId xmlns:p14="http://schemas.microsoft.com/office/powerpoint/2010/main" val="36201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18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61949" y="901774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arXiv:1908.00921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(2019)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EC8FA8-D8C5-3B45-98BA-F3DA48F25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05" y="1117219"/>
            <a:ext cx="4105215" cy="27802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4618A2F-4E95-C742-9414-35C9FCD5B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102" y="1117218"/>
            <a:ext cx="4105215" cy="27802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AADB799-9956-404D-9742-87BB576BC0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05" y="3948106"/>
            <a:ext cx="4105215" cy="27802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132C085-2EE0-E543-AC5E-C6FE10CCB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1102" y="3948105"/>
            <a:ext cx="4105215" cy="2780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2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261949" y="901774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arXiv:1908.00921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(2019)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D2F9B42-0E1E-F74A-8695-F471EF7BE4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1101" y="3944181"/>
            <a:ext cx="4103663" cy="2779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8B5FBFE-2E57-3C4C-9262-9BDB36279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56" y="1126935"/>
            <a:ext cx="4103663" cy="27792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946B78-56DF-8B4E-877E-B390F8F8F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1101" y="1117218"/>
            <a:ext cx="4103663" cy="277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26F4A70-60AB-2B4B-B74F-EF56424C5B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757" y="3944181"/>
            <a:ext cx="4103663" cy="2779200"/>
          </a:xfrm>
          <a:prstGeom prst="rect">
            <a:avLst/>
          </a:prstGeom>
        </p:spPr>
      </p:pic>
      <p:cxnSp>
        <p:nvCxnSpPr>
          <p:cNvPr id="24" name="Curved Connector 23">
            <a:extLst>
              <a:ext uri="{FF2B5EF4-FFF2-40B4-BE49-F238E27FC236}">
                <a16:creationId xmlns:a16="http://schemas.microsoft.com/office/drawing/2014/main" id="{C1005BCE-4744-8C4A-BE0C-261672A1B698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68922" y="564950"/>
            <a:ext cx="167900" cy="4266000"/>
          </a:xfrm>
          <a:prstGeom prst="curvedConnector3">
            <a:avLst>
              <a:gd name="adj1" fmla="val 305811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D6F1EF2D-B26B-584A-9694-D4D5409E181B}"/>
              </a:ext>
            </a:extLst>
          </p:cNvPr>
          <p:cNvSpPr txBox="1"/>
          <p:nvPr/>
        </p:nvSpPr>
        <p:spPr>
          <a:xfrm>
            <a:off x="4248265" y="3068960"/>
            <a:ext cx="10520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Local discrepancies</a:t>
            </a:r>
          </a:p>
        </p:txBody>
      </p:sp>
    </p:spTree>
    <p:extLst>
      <p:ext uri="{BB962C8B-B14F-4D97-AF65-F5344CB8AC3E}">
        <p14:creationId xmlns:p14="http://schemas.microsoft.com/office/powerpoint/2010/main" val="325648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625983"/>
            <a:ext cx="9144000" cy="1721653"/>
          </a:xfrm>
          <a:prstGeom prst="rect">
            <a:avLst/>
          </a:prstGeom>
          <a:solidFill>
            <a:srgbClr val="EBEBEB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Lepton </a:t>
            </a:r>
            <a:r>
              <a:rPr lang="en-US" sz="2400" i="1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factor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0" y="4734445"/>
                <a:ext cx="9144000" cy="15234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latin typeface="Helvetica Light" charset="0"/>
                    <a:ea typeface="Helvetica Light" charset="0"/>
                    <a:cs typeface="Helvetica Light" charset="0"/>
                  </a:rPr>
                  <a:t>Today, everyone knows that the proton is composite, </a:t>
                </a:r>
              </a:p>
              <a:p>
                <a:pPr algn="ctr"/>
                <a:r>
                  <a:rPr lang="en-US" dirty="0">
                    <a:latin typeface="Helvetica Light" charset="0"/>
                    <a:ea typeface="Helvetica Light" charset="0"/>
                    <a:cs typeface="Helvetica Light" charset="0"/>
                  </a:rPr>
                  <a:t>and leptons are point-like particles </a:t>
                </a:r>
                <a:r>
                  <a:rPr lang="mr-IN" dirty="0"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endParaRPr lang="en-US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algn="ctr"/>
                <a:endParaRPr lang="en-US" sz="105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algn="ctr"/>
                <a:r>
                  <a:rPr lang="en-US" dirty="0">
                    <a:latin typeface="Helvetica Light" charset="0"/>
                    <a:ea typeface="Helvetica Light" charset="0"/>
                    <a:cs typeface="Helvetica Light" charset="0"/>
                  </a:rPr>
                  <a:t>But </a:t>
                </a:r>
                <a:r>
                  <a:rPr lang="mr-IN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dirty="0">
                    <a:latin typeface="Helvetica Light" charset="0"/>
                    <a:ea typeface="Helvetica Light" charset="0"/>
                    <a:cs typeface="Helvetica Light" charset="0"/>
                  </a:rPr>
                  <a:t> are they really ?   </a:t>
                </a:r>
              </a:p>
              <a:p>
                <a:pPr algn="ctr"/>
                <a:endParaRPr lang="en-US" sz="105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algn="ctr"/>
                <a:r>
                  <a:rPr lang="en-US" dirty="0">
                    <a:solidFill>
                      <a:srgbClr val="FF0000"/>
                    </a:solidFill>
                    <a:latin typeface="Symbol" charset="2"/>
                    <a:ea typeface="Symbol" charset="2"/>
                    <a:cs typeface="Symbol" charset="2"/>
                    <a:sym typeface="Wingdings"/>
                  </a:rPr>
                  <a:t>®</a:t>
                </a:r>
                <a:r>
                  <a:rPr lang="en-US" dirty="0">
                    <a:solidFill>
                      <a:srgbClr val="FF0000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 Precise </a:t>
                </a:r>
                <a:r>
                  <a:rPr lang="en-US" i="1" dirty="0">
                    <a:solidFill>
                      <a:srgbClr val="FF0000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g</a:t>
                </a:r>
                <a14:m>
                  <m:oMath xmlns:m="http://schemas.openxmlformats.org/officeDocument/2006/math">
                    <m:r>
                      <a:rPr lang="en-US" b="1" i="1" baseline="-2500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  <a:sym typeface="Wingdings"/>
                      </a:rPr>
                      <m:t>ℓ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measurement and prediction are key ! </a:t>
                </a:r>
                <a:endParaRPr lang="en-US" dirty="0">
                  <a:solidFill>
                    <a:srgbClr val="FF0000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34445"/>
                <a:ext cx="9144000" cy="1523494"/>
              </a:xfrm>
              <a:prstGeom prst="rect">
                <a:avLst/>
              </a:prstGeom>
              <a:blipFill>
                <a:blip r:embed="rId5"/>
                <a:stretch>
                  <a:fillRect t="-1653" b="-4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e>
                    </m:acc>
                    <m:r>
                      <a:rPr lang="en-US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</m:t>
                        </m:r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ℓ</m:t>
                        </m:r>
                      </m:sub>
                    </m:sSub>
                    <m:f>
                      <m:fPr>
                        <m:ctrlPr>
                          <a:rPr lang="mr-IN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num>
                      <m:den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2</m:t>
                        </m:r>
                        <m:sSub>
                          <m:sSubPr>
                            <m:ctrlP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</m:ctrlPr>
                          </m:sSubPr>
                          <m:e>
                            <m:r>
                              <a:rPr lang="en-US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charset="0"/>
                                <a:ea typeface="Helvetica Light" charset="0"/>
                                <a:cs typeface="Helvetica Light" charset="0"/>
                                <a:sym typeface="Wingdings"/>
                              </a:rPr>
                              <m:t>𝑚</m:t>
                            </m:r>
                          </m:e>
                          <m:sub>
                            <m:r>
                              <a:rPr lang="en-US" b="1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charset="0"/>
                                <a:sym typeface="Wingdings"/>
                              </a:rPr>
                              <m:t>ℓ</m:t>
                            </m:r>
                          </m:sub>
                        </m:sSub>
                      </m:den>
                    </m:f>
                    <m:acc>
                      <m:accPr>
                        <m:chr m:val="⃑"/>
                        <m:ctrlPr>
                          <a:rPr lang="mr-IN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accPr>
                      <m:e>
                        <m:r>
                          <a:rPr lang="en-US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𝑆</m:t>
                        </m:r>
                      </m:e>
                    </m:acc>
                  </m:oMath>
                </a14:m>
                <a:r>
                  <a:rPr lang="en-US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,</a:t>
                </a:r>
                <a:r>
                  <a:rPr lang="en-US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</a:t>
                </a:r>
                <a:endParaRPr lang="en-US" dirty="0">
                  <a:solidFill>
                    <a:srgbClr val="595959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223921"/>
                <a:ext cx="1762406" cy="505331"/>
              </a:xfrm>
              <a:prstGeom prst="rect">
                <a:avLst/>
              </a:prstGeom>
              <a:blipFill>
                <a:blip r:embed="rId6"/>
                <a:stretch>
                  <a:fillRect t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3054923" y="3285702"/>
                <a:ext cx="3604577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|</m:t>
                        </m:r>
                        <m:r>
                          <a:rPr lang="en-US" sz="16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𝒈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ℓ</m:t>
                        </m:r>
                      </m:sub>
                    </m:sSub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|=</m:t>
                    </m:r>
                    <m:r>
                      <a:rPr lang="en-US" sz="1600" b="1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𝟐</m:t>
                    </m:r>
                  </m:oMath>
                </a14:m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the gyromagnetic factor</a:t>
                </a:r>
                <a:endParaRPr lang="en-US" sz="1600" b="1" dirty="0"/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923" y="3285702"/>
                <a:ext cx="3604577" cy="338554"/>
              </a:xfrm>
              <a:prstGeom prst="rect">
                <a:avLst/>
              </a:prstGeom>
              <a:blipFill>
                <a:blip r:embed="rId7"/>
                <a:stretch>
                  <a:fillRect l="-704" t="-3704" b="-18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𝑔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𝑒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.8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hinted that the proton is not elementary</a:t>
                </a:r>
                <a:endParaRPr lang="en-US" sz="12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3951347"/>
                <a:ext cx="8839200" cy="324384"/>
              </a:xfrm>
              <a:prstGeom prst="rect">
                <a:avLst/>
              </a:prstGeom>
              <a:blipFill>
                <a:blip r:embed="rId8"/>
                <a:stretch>
                  <a:fillRect l="-143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69304" y="1988840"/>
            <a:ext cx="73270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Dirac’s relativistic theory of the electron (1928) naturally accounted for quantized particle spin and described elementary spin-1/2 particles</a:t>
            </a:r>
          </a:p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 the classical limit, one finds the Pauli equation with magnetic moment: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250863" y="3571132"/>
            <a:ext cx="7745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Paul Dirac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24486" y="2060848"/>
            <a:ext cx="1021377" cy="150755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3056681" y="3571116"/>
                <a:ext cx="2446504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(and radius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10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Helvetica Light" charset="0"/>
                            <a:cs typeface="Helvetica Light" charset="0"/>
                          </a:rPr>
                        </m:ctrlPr>
                      </m:sSubPr>
                      <m:e>
                        <m:r>
                          <a:rPr lang="en-US" sz="1100" b="0" i="1" dirty="0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</a:rPr>
                          <m:t>𝑅</m:t>
                        </m:r>
                      </m:e>
                      <m:sub>
                        <m:r>
                          <a:rPr lang="en-US" sz="1100" b="1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ℓ</m:t>
                        </m:r>
                      </m:sub>
                    </m:sSub>
                    <m:r>
                      <a:rPr lang="en-US" sz="1100" i="1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Helvetica Light" charset="0"/>
                        <a:cs typeface="Helvetica Light" charset="0"/>
                      </a:rPr>
                      <m:t>=0</m:t>
                    </m:r>
                  </m:oMath>
                </a14:m>
                <a:r>
                  <a:rPr lang="en-US" sz="11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ie, elementary !)</a:t>
                </a: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6681" y="3571116"/>
                <a:ext cx="2446504" cy="261610"/>
              </a:xfrm>
              <a:prstGeom prst="rect">
                <a:avLst/>
              </a:prstGeom>
              <a:blipFill>
                <a:blip r:embed="rId11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7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20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dominant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 — impact on </a:t>
            </a:r>
            <a:r>
              <a:rPr lang="en-US" i="1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endParaRPr lang="en-US" i="1" baseline="-25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95E22D-DE85-F74F-BDE9-6160F79DE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473572" y="537127"/>
            <a:ext cx="2939711" cy="37540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6D244D-EA32-734A-A4AF-21030264DD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79" y="944316"/>
            <a:ext cx="4291354" cy="29063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56288C6-44A4-274A-8228-A33DED5336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79" y="3861048"/>
            <a:ext cx="4291354" cy="290631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1F26A1-AD33-FA49-8ED5-1FA25D152301}"/>
              </a:ext>
            </a:extLst>
          </p:cNvPr>
          <p:cNvSpPr txBox="1"/>
          <p:nvPr/>
        </p:nvSpPr>
        <p:spPr>
          <a:xfrm>
            <a:off x="847154" y="870828"/>
            <a:ext cx="1636614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Helvetica" pitchFamily="2" charset="0"/>
                <a:ea typeface="Helvetica Light" charset="0"/>
                <a:cs typeface="Helvetica Light" charset="0"/>
              </a:rPr>
              <a:t>Weight in combination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44C0335-4601-6340-8F4D-CD467C801C13}"/>
              </a:ext>
            </a:extLst>
          </p:cNvPr>
          <p:cNvSpPr txBox="1"/>
          <p:nvPr/>
        </p:nvSpPr>
        <p:spPr>
          <a:xfrm>
            <a:off x="847154" y="4005064"/>
            <a:ext cx="19966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b="1" dirty="0">
                <a:latin typeface="Helvetica" pitchFamily="2" charset="0"/>
                <a:ea typeface="Helvetica Light" charset="0"/>
                <a:cs typeface="Helvetica Light" charset="0"/>
              </a:rPr>
              <a:t>Uncertainty scale factor due to local inconsistency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006009-7271-8F4D-87F8-429F324BC89C}"/>
              </a:ext>
            </a:extLst>
          </p:cNvPr>
          <p:cNvSpPr/>
          <p:nvPr/>
        </p:nvSpPr>
        <p:spPr>
          <a:xfrm>
            <a:off x="5220071" y="4093593"/>
            <a:ext cx="3910701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Helvetica Light" panose="020B0403020202020204" pitchFamily="34" charset="0"/>
              </a:rPr>
              <a:t>Comparison of results between</a:t>
            </a:r>
            <a:r>
              <a:rPr lang="el-GR" sz="1400" dirty="0">
                <a:latin typeface="Helvetica Light" panose="020B0403020202020204" pitchFamily="34" charset="0"/>
              </a:rPr>
              <a:t> </a:t>
            </a:r>
            <a:r>
              <a:rPr lang="en-US" sz="1400" dirty="0">
                <a:latin typeface="Helvetica Light" panose="020B0403020202020204" pitchFamily="34" charset="0"/>
              </a:rPr>
              <a:t>0.6–0.9 GeV for the various experiments. </a:t>
            </a:r>
          </a:p>
          <a:p>
            <a:r>
              <a:rPr lang="en-US" sz="1100" dirty="0">
                <a:latin typeface="Helvetica Light" panose="020B0403020202020204" pitchFamily="34" charset="0"/>
              </a:rPr>
              <a:t>In case of CMD-2 all available measurements have been combined using </a:t>
            </a:r>
            <a:r>
              <a:rPr lang="en-US" sz="1100" dirty="0" err="1">
                <a:latin typeface="Helvetica Light" panose="020B0403020202020204" pitchFamily="34" charset="0"/>
              </a:rPr>
              <a:t>HVPTools</a:t>
            </a:r>
            <a:r>
              <a:rPr lang="en-US" sz="1100" dirty="0">
                <a:latin typeface="Helvetica Light" panose="020B0403020202020204" pitchFamily="34" charset="0"/>
              </a:rPr>
              <a:t>. For KLOE the result from the public combination is displayed. </a:t>
            </a:r>
            <a:endParaRPr lang="en-US" sz="1400" dirty="0">
              <a:latin typeface="Helvetica Light" panose="020B0403020202020204" pitchFamily="34" charset="0"/>
            </a:endParaRPr>
          </a:p>
        </p:txBody>
      </p:sp>
      <p:sp>
        <p:nvSpPr>
          <p:cNvPr id="13" name="Up Arrow 12">
            <a:extLst>
              <a:ext uri="{FF2B5EF4-FFF2-40B4-BE49-F238E27FC236}">
                <a16:creationId xmlns:a16="http://schemas.microsoft.com/office/drawing/2014/main" id="{546C268D-7AAC-6C40-9B07-0EECFFE7A3EE}"/>
              </a:ext>
            </a:extLst>
          </p:cNvPr>
          <p:cNvSpPr/>
          <p:nvPr/>
        </p:nvSpPr>
        <p:spPr>
          <a:xfrm>
            <a:off x="5249550" y="3683186"/>
            <a:ext cx="346112" cy="393886"/>
          </a:xfrm>
          <a:prstGeom prst="upArrow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361D5BB-90C3-014E-AEB2-DC7AD3C27BF7}"/>
              </a:ext>
            </a:extLst>
          </p:cNvPr>
          <p:cNvSpPr/>
          <p:nvPr/>
        </p:nvSpPr>
        <p:spPr>
          <a:xfrm>
            <a:off x="5220072" y="5229200"/>
            <a:ext cx="3910701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Helvetica Light" panose="020B0403020202020204" pitchFamily="34" charset="0"/>
              </a:rPr>
              <a:t>Removing from full combination BABAR or KLOE, respectively, leads to a difference of 5.6 ×10</a:t>
            </a:r>
            <a:r>
              <a:rPr lang="en-US" sz="1400" baseline="30000" dirty="0">
                <a:latin typeface="Helvetica Light" panose="020B0403020202020204" pitchFamily="34" charset="0"/>
              </a:rPr>
              <a:t>–10</a:t>
            </a:r>
            <a:r>
              <a:rPr lang="en-US" sz="1400" dirty="0">
                <a:latin typeface="Helvetica Light" panose="020B0403020202020204" pitchFamily="34" charset="0"/>
              </a:rPr>
              <a:t>, which </a:t>
            </a:r>
            <a:r>
              <a:rPr lang="en-US" sz="1200" dirty="0">
                <a:latin typeface="Helvetica Light" panose="020B0403020202020204" pitchFamily="34" charset="0"/>
              </a:rPr>
              <a:t>(despite local error rescaling)      </a:t>
            </a:r>
            <a:r>
              <a:rPr lang="en-US" sz="1400" dirty="0">
                <a:latin typeface="Helvetica Light" panose="020B0403020202020204" pitchFamily="34" charset="0"/>
              </a:rPr>
              <a:t>is not covered by uncertainty of 2.1 ×10</a:t>
            </a:r>
            <a:r>
              <a:rPr lang="en-US" sz="1400" baseline="30000" dirty="0">
                <a:latin typeface="Helvetica Light" panose="020B0403020202020204" pitchFamily="34" charset="0"/>
              </a:rPr>
              <a:t>–10</a:t>
            </a:r>
            <a:r>
              <a:rPr lang="en-US" sz="1400" dirty="0">
                <a:latin typeface="Helvetica Light" panose="020B0403020202020204" pitchFamily="34" charset="0"/>
              </a:rPr>
              <a:t>      </a:t>
            </a:r>
            <a:endParaRPr lang="en-US" sz="1400" dirty="0">
              <a:solidFill>
                <a:srgbClr val="D80017"/>
              </a:solidFill>
              <a:latin typeface="Symbol" pitchFamily="2" charset="2"/>
            </a:endParaRPr>
          </a:p>
          <a:p>
            <a:endParaRPr lang="en-US" sz="700" dirty="0">
              <a:solidFill>
                <a:srgbClr val="D80017"/>
              </a:solidFill>
              <a:latin typeface="Symbol" pitchFamily="2" charset="2"/>
            </a:endParaRPr>
          </a:p>
          <a:p>
            <a:pPr marL="285750" indent="-285750">
              <a:buFont typeface="Symbol" pitchFamily="2" charset="2"/>
              <a:buChar char="®"/>
            </a:pPr>
            <a:r>
              <a:rPr lang="en-US" sz="1400" dirty="0">
                <a:solidFill>
                  <a:srgbClr val="D80017"/>
                </a:solidFill>
                <a:latin typeface="Helvetica Light" panose="020B0403020202020204" pitchFamily="34" charset="0"/>
              </a:rPr>
              <a:t>Add half of difference as additional </a:t>
            </a:r>
          </a:p>
          <a:p>
            <a:r>
              <a:rPr lang="en-US" sz="1400" dirty="0">
                <a:solidFill>
                  <a:srgbClr val="D80017"/>
                </a:solidFill>
                <a:latin typeface="Helvetica Light" panose="020B0403020202020204" pitchFamily="34" charset="0"/>
              </a:rPr>
              <a:t>     </a:t>
            </a:r>
            <a:r>
              <a:rPr lang="en-US" sz="1050" dirty="0">
                <a:solidFill>
                  <a:srgbClr val="D80017"/>
                </a:solidFill>
                <a:latin typeface="Helvetica Light" panose="020B0403020202020204" pitchFamily="34" charset="0"/>
              </a:rPr>
              <a:t> </a:t>
            </a:r>
            <a:r>
              <a:rPr lang="en-US" sz="1400" dirty="0">
                <a:solidFill>
                  <a:srgbClr val="D80017"/>
                </a:solidFill>
                <a:latin typeface="Helvetica Light" panose="020B0403020202020204" pitchFamily="34" charset="0"/>
              </a:rPr>
              <a:t>uncertainty to </a:t>
            </a:r>
            <a:r>
              <a:rPr lang="en-US" sz="1400" i="1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400" i="1" baseline="-25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 </a:t>
            </a:r>
            <a:r>
              <a:rPr lang="en-US" altLang="x-none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[</a:t>
            </a:r>
            <a:r>
              <a:rPr lang="en-US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400" baseline="30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400" baseline="300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altLang="x-none" sz="1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]</a:t>
            </a:r>
            <a:endParaRPr lang="en-US" sz="1400" dirty="0">
              <a:solidFill>
                <a:srgbClr val="D80017"/>
              </a:solidFill>
              <a:latin typeface="Helvetica Light" panose="020B04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639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Phenomenological fit of 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threshold region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1520" y="980728"/>
            <a:ext cx="88924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Use phenomenological fit to supplement less precise data in the low-energy domain &lt; 0.6 GeV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593D24-797E-C746-9E7F-35607213D9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394" y="1451004"/>
            <a:ext cx="2264859" cy="3808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5924B5-D53E-B54A-9F45-2BCF9FFD3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960" y="1340768"/>
            <a:ext cx="2525418" cy="6012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3FBADE-1019-624D-A371-E36C44F1C831}"/>
                  </a:ext>
                </a:extLst>
              </p:cNvPr>
              <p:cNvSpPr txBox="1"/>
              <p:nvPr/>
            </p:nvSpPr>
            <p:spPr>
              <a:xfrm>
                <a:off x="251520" y="2010326"/>
                <a:ext cx="889248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Form factor expressed as unitary 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Breit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-Wigner incl.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</a:rPr>
                      <m:t>𝜌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</a:rPr>
                      <m:t>−</m:t>
                    </m:r>
                    <m:r>
                      <a:rPr lang="en-US" sz="16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Helvetica Light" charset="0"/>
                      </a:rPr>
                      <m:t>𝜔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mixing with 6 fit parameters  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63FBADE-1019-624D-A371-E36C44F1C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010326"/>
                <a:ext cx="8892480" cy="338554"/>
              </a:xfrm>
              <a:prstGeom prst="rect">
                <a:avLst/>
              </a:prstGeom>
              <a:blipFill>
                <a:blip r:embed="rId4"/>
                <a:stretch>
                  <a:fillRect l="-285" t="-3571" b="-17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9EEE55F-C65D-9F42-B922-5A34F05B10BC}"/>
              </a:ext>
            </a:extLst>
          </p:cNvPr>
          <p:cNvSpPr txBox="1"/>
          <p:nvPr/>
        </p:nvSpPr>
        <p:spPr>
          <a:xfrm>
            <a:off x="251520" y="2442374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Fit performed using conservative diagonal test statistic to avoid biased central values. Parameter and integration uncertainties determined via pseudo-experiments taking into account all known correlations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E9959E-FCF8-844B-9182-166E417F4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19" y="3295456"/>
            <a:ext cx="4981780" cy="337390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44A0602-7CB2-3D4A-A425-E015C3F0EF22}"/>
              </a:ext>
            </a:extLst>
          </p:cNvPr>
          <p:cNvSpPr/>
          <p:nvPr/>
        </p:nvSpPr>
        <p:spPr>
          <a:xfrm>
            <a:off x="2627784" y="5712231"/>
            <a:ext cx="864096" cy="288032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A5C3711-9EB3-E64B-9996-F5BF32BD387A}"/>
              </a:ext>
            </a:extLst>
          </p:cNvPr>
          <p:cNvCxnSpPr>
            <a:cxnSpLocks/>
          </p:cNvCxnSpPr>
          <p:nvPr/>
        </p:nvCxnSpPr>
        <p:spPr>
          <a:xfrm flipV="1">
            <a:off x="2699792" y="4048194"/>
            <a:ext cx="0" cy="2096085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459F617-6013-F048-A669-87981EBFF633}"/>
              </a:ext>
            </a:extLst>
          </p:cNvPr>
          <p:cNvCxnSpPr>
            <a:cxnSpLocks/>
          </p:cNvCxnSpPr>
          <p:nvPr/>
        </p:nvCxnSpPr>
        <p:spPr>
          <a:xfrm>
            <a:off x="933740" y="5826771"/>
            <a:ext cx="1694044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DE8BB3-D245-4E46-BDC5-70926AF1D848}"/>
                  </a:ext>
                </a:extLst>
              </p:cNvPr>
              <p:cNvSpPr txBox="1"/>
              <p:nvPr/>
            </p:nvSpPr>
            <p:spPr>
              <a:xfrm>
                <a:off x="947433" y="5819275"/>
                <a:ext cx="1709827" cy="3037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Used for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1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1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1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1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1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  <m:d>
                      <m:dPr>
                        <m:begChr m:val="["/>
                        <m:endChr m:val="]"/>
                        <m:ctrlPr>
                          <a:rPr lang="en-US" sz="11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1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endParaRPr lang="en-US" sz="1100" dirty="0">
                  <a:solidFill>
                    <a:schemeClr val="tx1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79DE8BB3-D245-4E46-BDC5-70926AF1D8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433" y="5819275"/>
                <a:ext cx="1709827" cy="303738"/>
              </a:xfrm>
              <a:prstGeom prst="rect">
                <a:avLst/>
              </a:prstGeom>
              <a:blipFill>
                <a:blip r:embed="rId6"/>
                <a:stretch>
                  <a:fillRect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9E4EA8D-BE88-6C48-9956-D323041C331B}"/>
              </a:ext>
            </a:extLst>
          </p:cNvPr>
          <p:cNvCxnSpPr>
            <a:cxnSpLocks/>
          </p:cNvCxnSpPr>
          <p:nvPr/>
        </p:nvCxnSpPr>
        <p:spPr>
          <a:xfrm>
            <a:off x="933740" y="5599757"/>
            <a:ext cx="39983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  <a:headEnd type="none" w="med" len="med"/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DA3B426-F89D-394E-B862-7A3C8A10E620}"/>
              </a:ext>
            </a:extLst>
          </p:cNvPr>
          <p:cNvSpPr txBox="1"/>
          <p:nvPr/>
        </p:nvSpPr>
        <p:spPr>
          <a:xfrm>
            <a:off x="3399044" y="5357347"/>
            <a:ext cx="7409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Fit range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A313D84-E1E1-3249-B13F-9EB120549482}"/>
              </a:ext>
            </a:extLst>
          </p:cNvPr>
          <p:cNvSpPr/>
          <p:nvPr/>
        </p:nvSpPr>
        <p:spPr>
          <a:xfrm>
            <a:off x="5233299" y="3861048"/>
            <a:ext cx="365918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Helvetica Light" panose="020B0403020202020204" pitchFamily="34" charset="0"/>
              </a:rPr>
              <a:t>Evaluation between 0.3 – 0.6 GeV gives: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689E029-922D-9743-BA72-762BED197556}"/>
                  </a:ext>
                </a:extLst>
              </p:cNvPr>
              <p:cNvSpPr/>
              <p:nvPr/>
            </p:nvSpPr>
            <p:spPr>
              <a:xfrm>
                <a:off x="5292080" y="4321516"/>
                <a:ext cx="3838692" cy="5768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𝜎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  <m:t>+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−</m:t>
                              </m:r>
                            </m:sup>
                          </m:sSup>
                        </m:e>
                      </m:d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=109.8±</m:t>
                      </m:r>
                      <m:sSub>
                        <m:sSub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0.4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exp</m:t>
                          </m:r>
                        </m:sub>
                      </m:sSub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0.4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model</m:t>
                          </m:r>
                        </m:sub>
                      </m:sSub>
                    </m:oMath>
                  </m:oMathPara>
                </a14:m>
                <a:endParaRPr dirty="0"/>
              </a:p>
              <a:p>
                <a:endParaRPr lang="en-US" sz="1400" dirty="0"/>
              </a:p>
            </p:txBody>
          </p:sp>
        </mc:Choice>
        <mc:Fallback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689E029-922D-9743-BA72-762BED1975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4321516"/>
                <a:ext cx="3838692" cy="57682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670160BF-C968-D643-B4B3-05C2CB97C185}"/>
              </a:ext>
            </a:extLst>
          </p:cNvPr>
          <p:cNvSpPr txBox="1"/>
          <p:nvPr/>
        </p:nvSpPr>
        <p:spPr>
          <a:xfrm>
            <a:off x="2987824" y="5618957"/>
            <a:ext cx="17315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lang="en-US" sz="11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-value (data | fit) = 0.27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471C2C5-6EC4-3F48-A168-17A41B95ACA1}"/>
                  </a:ext>
                </a:extLst>
              </p:cNvPr>
              <p:cNvSpPr/>
              <p:nvPr/>
            </p:nvSpPr>
            <p:spPr>
              <a:xfrm>
                <a:off x="5233299" y="4881428"/>
                <a:ext cx="3897471" cy="11463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latin typeface="Helvetica Light" panose="020B0403020202020204" pitchFamily="34" charset="0"/>
                  </a:rPr>
                  <a:t>Compared to 109.6 ± 1.0 from direct data integration</a:t>
                </a:r>
              </a:p>
              <a:p>
                <a:endParaRPr lang="en-US" sz="1200" dirty="0">
                  <a:latin typeface="Helvetica Light" panose="020B0403020202020204" pitchFamily="34" charset="0"/>
                </a:endParaRPr>
              </a:p>
              <a:p>
                <a:endParaRPr lang="en-US" sz="1200" dirty="0">
                  <a:latin typeface="Helvetica Light" panose="020B0403020202020204" pitchFamily="34" charset="0"/>
                </a:endParaRPr>
              </a:p>
              <a:p>
                <a:r>
                  <a:rPr lang="en-U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panose="020B0403020202020204" pitchFamily="34" charset="0"/>
                  </a:rPr>
                  <a:t>Note: the two above estimates do not include the additional systematic error from the overall BABAR-KLOE discrepancy, which is however included in the full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00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00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  <m:d>
                      <m:dPr>
                        <m:begChr m:val="["/>
                        <m:endChr m:val="]"/>
                        <m:ctrlPr>
                          <a:rPr lang="en-US" sz="10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0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panose="020B0403020202020204" pitchFamily="34" charset="0"/>
                  </a:rPr>
                  <a:t> evaluation.</a:t>
                </a:r>
              </a:p>
            </p:txBody>
          </p:sp>
        </mc:Choice>
        <mc:Fallback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5471C2C5-6EC4-3F48-A168-17A41B95AC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299" y="4881428"/>
                <a:ext cx="3897471" cy="1146339"/>
              </a:xfrm>
              <a:prstGeom prst="rect">
                <a:avLst/>
              </a:prstGeom>
              <a:blipFill>
                <a:blip r:embed="rId8"/>
                <a:stretch>
                  <a:fillRect b="-10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ectangle 36">
            <a:extLst>
              <a:ext uri="{FF2B5EF4-FFF2-40B4-BE49-F238E27FC236}">
                <a16:creationId xmlns:a16="http://schemas.microsoft.com/office/drawing/2014/main" id="{D9C21210-66C4-1A45-BA73-13D8E6ABC820}"/>
              </a:ext>
            </a:extLst>
          </p:cNvPr>
          <p:cNvSpPr/>
          <p:nvPr/>
        </p:nvSpPr>
        <p:spPr>
          <a:xfrm>
            <a:off x="7020272" y="1457525"/>
            <a:ext cx="19561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Following approach of </a:t>
            </a:r>
            <a:r>
              <a:rPr lang="en-US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Hanhart</a:t>
            </a:r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al, arXiv:1611.09359</a:t>
            </a:r>
          </a:p>
        </p:txBody>
      </p:sp>
    </p:spTree>
    <p:extLst>
      <p:ext uri="{BB962C8B-B14F-4D97-AF65-F5344CB8AC3E}">
        <p14:creationId xmlns:p14="http://schemas.microsoft.com/office/powerpoint/2010/main" val="146003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22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600" baseline="300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contributes with 6.6%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19%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Good agreement among precision data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(no BABAR data yet below 1.04 GeV)</a:t>
                </a:r>
                <a:endParaRPr lang="en-US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>
                <a:blip r:embed="rId2"/>
                <a:stretch>
                  <a:fillRect l="-285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0" y="2222794"/>
            <a:ext cx="6352984" cy="4302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15667" y="2438818"/>
            <a:ext cx="16065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𝜔(782)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w/ 89%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5003" y="2751253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w/ 15%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908894" y="2061801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Davier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50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3908894" y="2061801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Davier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23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600" baseline="300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contributes with 6.6%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19%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Good agreement among precision data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(no BABAR data yet below 1.04 GeV)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>
                <a:blip r:embed="rId2"/>
                <a:stretch>
                  <a:fillRect l="-285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60" y="2222794"/>
            <a:ext cx="6352984" cy="43025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515667" y="2438818"/>
            <a:ext cx="16065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𝜔(782)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w/ 89%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85003" y="2751253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w/ 15%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1857635"/>
            <a:ext cx="7920880" cy="4523693"/>
          </a:xfrm>
          <a:prstGeom prst="rect">
            <a:avLst/>
          </a:prstGeom>
          <a:solidFill>
            <a:schemeClr val="bg1">
              <a:alpha val="67000"/>
            </a:schemeClr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90126"/>
            <a:ext cx="4216574" cy="28556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153" y="3690126"/>
            <a:ext cx="4216574" cy="285566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416026" y="4831208"/>
            <a:ext cx="16065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𝜔(782)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w/ 89%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75322" y="4832857"/>
            <a:ext cx="16722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𝜙(1020)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𝜋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w/ 15%</a:t>
            </a: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3232298" y="2286000"/>
            <a:ext cx="5507666" cy="142476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3083442" y="2286000"/>
            <a:ext cx="2126512" cy="143539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 flipV="1">
            <a:off x="2849526" y="2286000"/>
            <a:ext cx="1545268" cy="1417677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V="1">
            <a:off x="864436" y="2286000"/>
            <a:ext cx="1410931" cy="1438809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534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24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, 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contributions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38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600" baseline="300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-25000" dirty="0">
                    <a:latin typeface="Helvetica Light" charset="0"/>
                    <a:ea typeface="Helvetica Light" charset="0"/>
                    <a:cs typeface="Helvetica Light" charset="0"/>
                  </a:rPr>
                  <a:t>S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-25000" dirty="0"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, 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i="1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contribute to 5.1%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2.3% to its uncertainty-squared </a:t>
                </a:r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Good consistency in K</a:t>
                </a:r>
                <a:r>
                  <a:rPr lang="en-US" sz="1600" baseline="-25000" dirty="0">
                    <a:latin typeface="Helvetica Light" charset="0"/>
                    <a:ea typeface="Helvetica Light" charset="0"/>
                    <a:cs typeface="Helvetica Light" charset="0"/>
                  </a:rPr>
                  <a:t>S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-25000" dirty="0"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final state, newer data from CMD-3 and BABAR</a:t>
                </a:r>
              </a:p>
              <a:p>
                <a:pPr>
                  <a:spcBef>
                    <a:spcPts val="300"/>
                  </a:spcBef>
                </a:pP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BABAR reconstructed K</a:t>
                </a:r>
                <a:r>
                  <a:rPr lang="en-US" sz="1200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directly via their nuclear interactions in the electromagnetic calorimeter 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38517"/>
              </a:xfrm>
              <a:prstGeom prst="rect">
                <a:avLst/>
              </a:prstGeom>
              <a:blipFill>
                <a:blip r:embed="rId2"/>
                <a:stretch>
                  <a:fillRect l="-2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53951"/>
            <a:ext cx="4334138" cy="29352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358" y="2627370"/>
            <a:ext cx="4334138" cy="2935289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497472" y="2443164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Davier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2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25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L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, 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contributions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446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1600" baseline="300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lang="en-US" sz="400" i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Symbol" charset="2"/>
                    <a:ea typeface="Symbol" charset="2"/>
                    <a:cs typeface="Symbol" charset="2"/>
                  </a:rPr>
                  <a:t>®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-25000" dirty="0">
                    <a:latin typeface="Helvetica Light" charset="0"/>
                    <a:ea typeface="Helvetica Light" charset="0"/>
                    <a:cs typeface="Helvetica Light" charset="0"/>
                  </a:rPr>
                  <a:t>S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-25000" dirty="0">
                    <a:latin typeface="Helvetica Light" charset="0"/>
                    <a:ea typeface="Helvetica Light" charset="0"/>
                    <a:cs typeface="Helvetica Light" charset="0"/>
                  </a:rPr>
                  <a:t>L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, 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i="1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contribute to 5.1%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2.3% to its uncertainty-squared </a:t>
                </a:r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GB" sz="1600" dirty="0">
                    <a:latin typeface="Helvetica Light" charset="0"/>
                    <a:ea typeface="Helvetica Light" charset="0"/>
                    <a:cs typeface="Helvetica Light" charset="0"/>
                  </a:rPr>
                  <a:t>Problems in K</a:t>
                </a:r>
                <a:r>
                  <a:rPr lang="en-GB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GB" sz="1600" dirty="0"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GB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GB" sz="1600" i="1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GB" sz="1600" dirty="0">
                    <a:latin typeface="Helvetica Light" charset="0"/>
                    <a:ea typeface="Helvetica Light" charset="0"/>
                    <a:cs typeface="Helvetica Light" charset="0"/>
                  </a:rPr>
                  <a:t>channel, discrepancy between BABAR and SND (VEPP-2000) resolved with new SND dataset. Remaining discrepancy between BABAR vs CMD-2 vs CMD-3. </a:t>
                </a:r>
              </a:p>
              <a:p>
                <a:pPr>
                  <a:spcBef>
                    <a:spcPts val="300"/>
                  </a:spcBef>
                </a:pPr>
                <a:endParaRPr lang="en-US" sz="400" i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300"/>
                  </a:spcBef>
                </a:pP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200" baseline="30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K</a:t>
                </a:r>
                <a:r>
                  <a:rPr lang="en-US" sz="1200" baseline="30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200" i="1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final state with low kaons at threshold hard to reconstruct for energy-scan experiments. Easier in BABAR due to ISR boost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446293"/>
              </a:xfrm>
              <a:prstGeom prst="rect">
                <a:avLst/>
              </a:prstGeom>
              <a:blipFill>
                <a:blip r:embed="rId2"/>
                <a:stretch>
                  <a:fillRect l="-285" b="-8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251520" y="5797133"/>
            <a:ext cx="864096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BABAR (</a:t>
            </a:r>
            <a:r>
              <a:rPr lang="en-US" sz="1200" dirty="0" err="1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baseline="-25000" dirty="0" err="1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200" baseline="-250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= 0.7%) </a:t>
            </a:r>
            <a:r>
              <a:rPr lang="en-US" sz="1200" b="1" dirty="0">
                <a:solidFill>
                  <a:schemeClr val="tx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higher</a:t>
            </a:r>
            <a:r>
              <a:rPr lang="en-US" sz="1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 by 5.1% than CMD-2 (</a:t>
            </a:r>
            <a:r>
              <a:rPr lang="en-US" sz="1200" dirty="0" err="1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baseline="-25000" dirty="0" err="1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200" baseline="-250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= 2.2%), but 5.5% </a:t>
            </a:r>
            <a:r>
              <a:rPr lang="en-US" sz="1200" b="1" dirty="0">
                <a:solidFill>
                  <a:schemeClr val="tx1"/>
                </a:solidFill>
                <a:latin typeface="Helvetica" pitchFamily="2" charset="0"/>
                <a:ea typeface="Helvetica Light" charset="0"/>
                <a:cs typeface="Helvetica Light" charset="0"/>
              </a:rPr>
              <a:t>lower</a:t>
            </a:r>
            <a:r>
              <a:rPr lang="en-US" sz="1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 than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CMD-3 (</a:t>
            </a:r>
            <a:r>
              <a:rPr lang="en-US" sz="1200" dirty="0" err="1"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1200" baseline="-25000" dirty="0" err="1"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1200" baseline="-250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= 2.2%)</a:t>
            </a:r>
            <a:endParaRPr lang="en-US" sz="1200" dirty="0">
              <a:solidFill>
                <a:schemeClr val="tx1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spcBef>
                <a:spcPts val="1200"/>
              </a:spcBef>
            </a:pPr>
            <a:r>
              <a:rPr lang="en-US" sz="1200" dirty="0">
                <a:solidFill>
                  <a:schemeClr val="tx1"/>
                </a:solidFill>
                <a:latin typeface="Helvetica Light" charset="0"/>
                <a:ea typeface="Helvetica Light" charset="0"/>
                <a:cs typeface="Helvetica Light" charset="0"/>
              </a:rPr>
              <a:t>Overall difference of 11%, not covered by CMD-2/3 systematic uncertainties. Deterioration by factor of 2 of combined dataset due to local uncertainty rescaling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6BDC35-AB52-7D4E-B1A0-3B4E8A5EAA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72" y="2656368"/>
            <a:ext cx="4332234" cy="2934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3244C1-DE6A-E841-AE5D-4CDB8CB81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0246" y="2656368"/>
            <a:ext cx="4332234" cy="2934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ED5EEC-6AAF-5949-8928-EB1DF31DD614}"/>
              </a:ext>
            </a:extLst>
          </p:cNvPr>
          <p:cNvSpPr txBox="1"/>
          <p:nvPr/>
        </p:nvSpPr>
        <p:spPr>
          <a:xfrm>
            <a:off x="5253312" y="4861583"/>
            <a:ext cx="267413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Large error rescaling in combination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D6AAE6C-17E0-604D-AB84-BAEF067C11BE}"/>
              </a:ext>
            </a:extLst>
          </p:cNvPr>
          <p:cNvSpPr/>
          <p:nvPr/>
        </p:nvSpPr>
        <p:spPr>
          <a:xfrm>
            <a:off x="5437523" y="2492896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arXiv:1908.00921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(2019)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48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26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, 𝜋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four pion channels contribute with 4.5%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3.7%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channel pretty well known since long, but 𝜋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challenging. Discrepancies in earlier data, but recent precise 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(~3.1% systematic)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measurement from BABAR much improving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blipFill rotWithShape="0">
                <a:blip r:embed="rId2"/>
                <a:stretch>
                  <a:fillRect l="-343" b="-65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499" y="2671192"/>
            <a:ext cx="4415005" cy="29900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1" y="2662064"/>
            <a:ext cx="4415005" cy="299005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561270" y="2492896"/>
            <a:ext cx="352436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Davier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41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95" y="4473878"/>
            <a:ext cx="3482238" cy="2358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473" y="4473877"/>
            <a:ext cx="3482238" cy="23583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49" y="2030759"/>
            <a:ext cx="3488971" cy="23629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27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≥ 5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</a:t>
            </a:r>
            <a:r>
              <a:rPr lang="en-US" sz="6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 contributions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≥ 5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5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channels (incl. 𝜂𝜋𝜋) contribute with 0.5%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1.5% to its uncertainty-squared 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Also here, large improvement from BABAR ISR data, problems in older datasets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 rotWithShape="0">
                <a:blip r:embed="rId5"/>
                <a:stretch>
                  <a:fillRect l="-34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7128" y="2034101"/>
            <a:ext cx="3481734" cy="23580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7596336" y="2008948"/>
            <a:ext cx="14401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Compilation and combination: DHMZ, Davier </a:t>
            </a:r>
            <a:r>
              <a:rPr lang="nb-NO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1612.02743 (2016)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6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28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baseline="30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lang="en-US" sz="5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KK</a:t>
            </a:r>
            <a:r>
              <a:rPr lang="en-US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𝜋(𝜋𝜋) contributions 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(many charge combinations)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Past analyses suffered from missing final states that were estimated by symmetry arguments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Systematic measurement of exclusive processes by BABAR completes the KK𝜋 and (almost)   all KK𝜋𝜋 final states. Their sum contributes 0.5%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0.2% to uncertainty-squared </a:t>
                </a: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1123128"/>
              </a:xfrm>
              <a:prstGeom prst="rect">
                <a:avLst/>
              </a:prstGeom>
              <a:blipFill>
                <a:blip r:embed="rId2"/>
                <a:stretch>
                  <a:fillRect l="-285" t="-1111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989" y="2257937"/>
            <a:ext cx="3217688" cy="2179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49182"/>
            <a:ext cx="3217688" cy="2179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989" y="4573707"/>
            <a:ext cx="3217688" cy="2179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44364"/>
            <a:ext cx="3217688" cy="2179175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97384" y="4103251"/>
            <a:ext cx="149991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Selection of measurements by BABAR and others</a:t>
            </a:r>
            <a:endParaRPr lang="is-IS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29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Charm resonance region (above DD threshold)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3.7–5.0 GeV region </a:t>
                </a: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contributes with 1.1%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and 0.8% to its uncertainty-squared </a:t>
                </a:r>
                <a:endParaRPr lang="en-US" sz="1600" dirty="0"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latin typeface="Helvetica Light" charset="0"/>
                    <a:ea typeface="Helvetica Light" charset="0"/>
                    <a:cs typeface="Helvetica Light" charset="0"/>
                  </a:rPr>
                  <a:t>Good agreement between measurements. Precision dominated by BES 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</a:t>
                </a:r>
                <a:r>
                  <a:rPr lang="en-US" sz="14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σ</a:t>
                </a:r>
                <a:r>
                  <a:rPr lang="en-US" sz="1400" baseline="-25000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syst</a:t>
                </a:r>
                <a:r>
                  <a:rPr lang="en-US" sz="1400" baseline="-250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~ 3.5%) 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876907"/>
              </a:xfrm>
              <a:prstGeom prst="rect">
                <a:avLst/>
              </a:prstGeom>
              <a:blipFill rotWithShape="0">
                <a:blip r:embed="rId2"/>
                <a:stretch>
                  <a:fillRect l="-34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641487" y="18864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887" y="2210582"/>
            <a:ext cx="5887417" cy="424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anomalous magnetic moment of the muon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980728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BNL-E821 final result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(1997–2001 data)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214" y="1102371"/>
            <a:ext cx="4119322" cy="239435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79512" y="1340768"/>
                <a:ext cx="4414414" cy="560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mr-IN" sz="160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11 659 209.1 (</m:t>
                      </m:r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5.4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(3.3)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mr-IN" sz="160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60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mr-IN" sz="1600" dirty="0">
                  <a:solidFill>
                    <a:srgbClr val="003BB8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4414414" cy="560410"/>
              </a:xfrm>
              <a:prstGeom prst="rect">
                <a:avLst/>
              </a:prstGeom>
              <a:blipFill>
                <a:blip r:embed="rId3"/>
                <a:stretch>
                  <a:fillRect r="-1146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11560" y="1927865"/>
            <a:ext cx="3401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(0.54 ppm precision, assumes </a:t>
            </a: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CPT invariance)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2190373"/>
            <a:ext cx="40464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Muon g–2, E821, </a:t>
            </a:r>
            <a:r>
              <a:rPr lang="mr-IN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r>
              <a:rPr lang="is-I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with updated value for </a:t>
            </a:r>
            <a:r>
              <a:rPr lang="el-G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λ </a:t>
            </a:r>
            <a:r>
              <a:rPr lang="is-I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mr-IN" sz="10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6123" y="939003"/>
            <a:ext cx="30203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Evolution versus running year [ </a:t>
            </a:r>
            <a:r>
              <a:rPr lang="mr-IN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r>
              <a:rPr lang="is-I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]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49978" y="2618963"/>
            <a:ext cx="44168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</a:rPr>
              <a:t>Agreement between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200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6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2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</a:rPr>
              <a:t> results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14" name="Group 2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9253871"/>
              </p:ext>
            </p:extLst>
          </p:nvPr>
        </p:nvGraphicFramePr>
        <p:xfrm>
          <a:off x="374270" y="4147383"/>
          <a:ext cx="7439507" cy="2194560"/>
        </p:xfrm>
        <a:graphic>
          <a:graphicData uri="http://schemas.openxmlformats.org/drawingml/2006/table">
            <a:tbl>
              <a:tblPr/>
              <a:tblGrid>
                <a:gridCol w="1768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8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690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469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Experiment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Beam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Measurement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</a:t>
                      </a: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a</a:t>
                      </a:r>
                      <a:r>
                        <a:rPr kumimoji="0" lang="en-US" altLang="x-none" sz="12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/</a:t>
                      </a:r>
                      <a:r>
                        <a:rPr kumimoji="0" lang="en-US" altLang="x-non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a</a:t>
                      </a:r>
                      <a:r>
                        <a:rPr kumimoji="0" lang="en-US" altLang="x-none" sz="12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Required </a:t>
                      </a:r>
                      <a:r>
                        <a:rPr kumimoji="0" lang="en-US" altLang="x-non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theor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. terms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Columbia-Nevis (‘57)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g = 2.00 (</a:t>
                      </a:r>
                      <a:r>
                        <a:rPr kumimoji="0" lang="en-US" altLang="x-non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σ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= 0.10)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g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= 2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Columbia-Nevis (‘60)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13 (+16)(–12)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12 %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/2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1 (SC, 1961)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0.001 145 (22)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1.9 %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/2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1 (SC, 1962)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0.001 162 (5)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0.43 %  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87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2 (PS, 1968)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0.001 166 16 (31)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266 ppm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CERN 3 (PS, 1979)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0.001 165 923 0 (84)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7.2 ppm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+ had (60 ppm)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BNL E821 (1997–2001)</a:t>
                      </a:r>
                      <a:endParaRPr kumimoji="0" lang="en-US" altLang="x-none" sz="1200" b="0" i="0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0.001 165 920 91 (63)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0.54 ppm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4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+ had + weak + ?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4599718" y="3896044"/>
            <a:ext cx="33041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See,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Miller, de Rafael, Roberts, </a:t>
            </a:r>
            <a:r>
              <a:rPr lang="mr-IN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hep-ph</a:t>
            </a:r>
            <a:r>
              <a:rPr lang="mr-IN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/0703049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3573016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Evolution of </a:t>
            </a:r>
            <a:r>
              <a:rPr lang="en-US" sz="16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experimental sensitivity: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26871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81669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36467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01898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64711" y="2852936"/>
            <a:ext cx="3129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8200" y="5805844"/>
            <a:ext cx="915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Electrostatic focusing, magic </a:t>
            </a:r>
            <a:r>
              <a:rPr lang="en-US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64390" y="4437692"/>
            <a:ext cx="110714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Muon behaves like heavy electron</a:t>
            </a:r>
          </a:p>
        </p:txBody>
      </p:sp>
    </p:spTree>
    <p:extLst>
      <p:ext uri="{BB962C8B-B14F-4D97-AF65-F5344CB8AC3E}">
        <p14:creationId xmlns:p14="http://schemas.microsoft.com/office/powerpoint/2010/main" val="409584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16954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54E85FD-1C29-AB45-9351-BAFC0F7429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80935" y="-59957"/>
            <a:ext cx="5536379" cy="7675128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30</a:t>
            </a:fld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Data, QCD and the big picture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671632" y="2705508"/>
            <a:ext cx="288032" cy="0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58348" y="2426681"/>
            <a:ext cx="14082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Combines sum of exclusive channels discussed before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371449" y="4365104"/>
            <a:ext cx="0" cy="28803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79912" y="4661983"/>
            <a:ext cx="15682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Use of QCD (found in good agreement with recent precision data)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6794205" y="1828800"/>
            <a:ext cx="159489" cy="265814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516216" y="1444714"/>
            <a:ext cx="14082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Charm resonances integrated using data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7755825" y="3212976"/>
            <a:ext cx="0" cy="288032"/>
          </a:xfrm>
          <a:prstGeom prst="straightConnector1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48264" y="3509855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Use of QCD above</a:t>
            </a:r>
          </a:p>
        </p:txBody>
      </p:sp>
      <p:sp>
        <p:nvSpPr>
          <p:cNvPr id="4" name="Rectangle 3"/>
          <p:cNvSpPr/>
          <p:nvPr/>
        </p:nvSpPr>
        <p:spPr>
          <a:xfrm>
            <a:off x="6642483" y="5230288"/>
            <a:ext cx="80983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8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&gt; 2.3%) </a:t>
            </a:r>
            <a:endParaRPr lang="en-US" sz="9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640065" y="4973067"/>
            <a:ext cx="80983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800"/>
              </a:spcBef>
            </a:pP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σ</a:t>
            </a:r>
            <a:r>
              <a:rPr lang="en-US" sz="800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syst</a:t>
            </a:r>
            <a:r>
              <a:rPr lang="en-US" sz="8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&gt; 3.5%) </a:t>
            </a:r>
            <a:endParaRPr lang="en-US" sz="9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69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31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Full compilation in numbers</a:t>
            </a:r>
            <a:endParaRPr lang="en-US" i="1" baseline="-25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08286" y="828424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DHMZ, arXiv:1908.00921 (2019)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136" y="1052736"/>
            <a:ext cx="816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666750" algn="l"/>
              </a:tabLst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Legend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	</a:t>
            </a:r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First error statistical, second channel-specific systematic, third common systematic (correlated)</a:t>
            </a:r>
          </a:p>
          <a:p>
            <a:pPr>
              <a:tabLst>
                <a:tab pos="666750" algn="l"/>
              </a:tabLst>
            </a:pPr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	For </a:t>
            </a:r>
            <a:r>
              <a:rPr lang="en-US" sz="1200" i="1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200" baseline="-250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QCD</a:t>
            </a:r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, uncertainties are due to: 𝛼</a:t>
            </a:r>
            <a:r>
              <a:rPr lang="en-US" sz="1100" i="1" baseline="-250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200" dirty="0">
                <a:solidFill>
                  <a:srgbClr val="C00000"/>
                </a:solidFill>
                <a:latin typeface="Helvetica Light" charset="0"/>
                <a:ea typeface="Helvetica Light" charset="0"/>
                <a:cs typeface="Helvetica Light" charset="0"/>
              </a:rPr>
              <a:t>, NNNLO truncation, resummation (FOPT vs. CIPT), quark masses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4851" r="35088" b="93194"/>
          <a:stretch/>
        </p:blipFill>
        <p:spPr>
          <a:xfrm>
            <a:off x="35442" y="5257569"/>
            <a:ext cx="4608512" cy="21442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0" y="6165304"/>
            <a:ext cx="6228183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868511" y="6194338"/>
                <a:ext cx="528766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=69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3</m:t>
                      </m:r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9</m:t>
                      </m:r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</m:t>
                          </m:r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.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stat</m:t>
                          </m:r>
                        </m:sub>
                      </m:sSub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  <m:r>
                            <a:rPr lang="en-US" sz="1400" i="1"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.</m:t>
                          </m:r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8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syst</m:t>
                          </m:r>
                        </m:sub>
                      </m:sSub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en-US" sz="1400" i="1" smtClean="0"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0.1</m:t>
                          </m:r>
                        </m:e>
                        <m:sub>
                          <m:r>
                            <a:rPr lang="en-US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𝜓</m:t>
                          </m:r>
                        </m:sub>
                      </m:sSub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0.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7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QCD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69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3</m:t>
                      </m:r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9</m:t>
                      </m:r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4</m:t>
                      </m:r>
                      <m:r>
                        <a:rPr lang="en-US" sz="1400" i="1"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0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11" y="6194338"/>
                <a:ext cx="5287665" cy="36138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2FE55E6D-E241-9947-80F5-897E2B708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07" y="1627968"/>
            <a:ext cx="4234185" cy="40060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148100-4252-F544-A855-DF5182D193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002"/>
          <a:stretch/>
        </p:blipFill>
        <p:spPr>
          <a:xfrm>
            <a:off x="4716017" y="1628959"/>
            <a:ext cx="4234185" cy="400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8F03A6-86D6-5242-AFE3-D4C83C311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2025811"/>
            <a:ext cx="4234185" cy="40060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0AC7C5F-1651-B64F-B031-9D49DE22F3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6196"/>
          <a:stretch/>
        </p:blipFill>
        <p:spPr>
          <a:xfrm>
            <a:off x="265806" y="5578207"/>
            <a:ext cx="4234185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9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32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Higher order hadronic terms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NLO two-point correlation contributions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 be computed akin to the LO part via     (a sum of) dispersion relations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blipFill rotWithShape="0">
                <a:blip r:embed="rId2"/>
                <a:stretch>
                  <a:fillRect l="-343" b="-1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NLO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𝑖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mr-I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𝑖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)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4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4524231" y="2863969"/>
            <a:ext cx="42242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Each diagram corresponds to specific kernel function </a:t>
            </a:r>
            <a:r>
              <a:rPr lang="en-GB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GB" sz="6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i="1" baseline="30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GB" sz="12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0" y="2924944"/>
            <a:ext cx="387928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=(−9.87±0.09)∙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  <a:blipFill rotWithShape="0">
                <a:blip r:embed="rId4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155" y="1614676"/>
            <a:ext cx="3897371" cy="1148188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209414" y="3545643"/>
            <a:ext cx="2923954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NNLO two-point function corrections have also been computed: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NNLO</m:t>
                        </m:r>
                      </m:sup>
                    </m:sSubSup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=(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1.24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±0.0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)∙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blipFill rotWithShape="0">
                <a:blip r:embed="rId6"/>
                <a:stretch>
                  <a:fillRect l="-347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7873447" y="3348340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Kurz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</a:p>
        </p:txBody>
      </p:sp>
      <p:sp>
        <p:nvSpPr>
          <p:cNvPr id="31" name="Rectangle 30"/>
          <p:cNvSpPr/>
          <p:nvPr/>
        </p:nvSpPr>
        <p:spPr>
          <a:xfrm>
            <a:off x="1619672" y="3330619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Kurz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323528" y="4293639"/>
            <a:ext cx="8519211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606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Higher order hadronic terms</a:t>
            </a:r>
            <a:endParaRPr lang="en-US" sz="14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23528" y="4293639"/>
            <a:ext cx="8519211" cy="0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51520" y="4543017"/>
            <a:ext cx="6480720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four-point hadronic LBL scattering contribution, however,  cannot be obtained this way and models are used instead </a:t>
            </a:r>
          </a:p>
          <a:p>
            <a:pPr marL="0" lvl="1"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Calculation uses hadronic models with 𝜋</a:t>
            </a:r>
            <a:r>
              <a:rPr lang="en-US" sz="16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0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𝜂</a:t>
            </a:r>
            <a:r>
              <a:rPr lang="en-US" sz="16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’</a:t>
            </a:r>
            <a:r>
              <a:rPr lang="en-US" sz="16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… pole insertions and 𝜋</a:t>
            </a:r>
            <a:r>
              <a:rPr lang="en-US" sz="16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±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loops in the large-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N</a:t>
            </a:r>
            <a:r>
              <a:rPr lang="en-US" sz="1600" i="1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limit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14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Lattice QCD offers promising alternative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7605" y="4509120"/>
            <a:ext cx="1171356" cy="129867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1" y="6053187"/>
            <a:ext cx="3347863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40413" y="6082221"/>
                <a:ext cx="283404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LBL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=(10.5±2.6)∙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13" y="6082221"/>
                <a:ext cx="2834045" cy="361381"/>
              </a:xfrm>
              <a:prstGeom prst="rect">
                <a:avLst/>
              </a:prstGeom>
              <a:blipFill rotWithShape="0">
                <a:blip r:embed="rId3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3336192" y="6153793"/>
            <a:ext cx="26818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Prades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de Rafael, </a:t>
            </a:r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Vainshtein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hr-HR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0901.0306</a:t>
            </a:r>
            <a:endParaRPr lang="cs-CZ" sz="8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NLO two-point correlation contributions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 b="0" i="0" smtClean="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 be computed akin to the LO part via      (a sum of) dispersion relations</a:t>
                </a: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980728"/>
                <a:ext cx="8892480" cy="646074"/>
              </a:xfrm>
              <a:prstGeom prst="rect">
                <a:avLst/>
              </a:prstGeom>
              <a:blipFill rotWithShape="0">
                <a:blip r:embed="rId4"/>
                <a:stretch>
                  <a:fillRect l="-343" b="-122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NLO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𝑖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sup>
                      </m:sSubSup>
                      <m:r>
                        <a:rPr lang="en-US" sz="1400" b="0" i="0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d>
                            <m:dPr>
                              <m:ctrlPr>
                                <a:rPr lang="mr-IN" sz="1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400" i="1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naryPr>
                        <m:sub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sub>
                        <m:sup>
                          <m:r>
                            <a:rPr lang="is-I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∞</m:t>
                          </m:r>
                        </m:sup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𝑑𝑠</m:t>
                          </m:r>
                          <m:f>
                            <m:fPr>
                              <m:ctrlPr>
                                <a:rPr lang="mr-IN" sz="1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mr-IN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𝐾</m:t>
                                  </m:r>
                                </m:e>
                                <m:sup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(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𝑖</m:t>
                                  </m:r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)</m:t>
                                  </m:r>
                                </m:sup>
                              </m:sSup>
                              <m:d>
                                <m:dPr>
                                  <m:ctrlP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400" b="0" i="1" smtClean="0">
                                      <a:solidFill>
                                        <a:schemeClr val="tx1"/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𝑠</m:t>
                                  </m:r>
                                </m:e>
                              </m:d>
                            </m:num>
                            <m:den>
                              <m:r>
                                <a:rPr lang="en-US" sz="1400" b="0" i="1" smtClean="0">
                                  <a:solidFill>
                                    <a:schemeClr val="tx1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𝑠</m:t>
                              </m:r>
                            </m:den>
                          </m:f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𝑅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(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is-IS" sz="1400" dirty="0">
                  <a:solidFill>
                    <a:schemeClr val="tx1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05784"/>
                <a:ext cx="3195718" cy="77046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/>
          <p:cNvSpPr/>
          <p:nvPr/>
        </p:nvSpPr>
        <p:spPr>
          <a:xfrm>
            <a:off x="4524231" y="2863969"/>
            <a:ext cx="422423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Each diagram corresponds to specific kernel function </a:t>
            </a:r>
            <a:r>
              <a:rPr lang="en-GB" sz="12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</a:t>
            </a:r>
            <a:r>
              <a:rPr lang="en-GB" sz="600" i="1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sz="12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GB" sz="1200" i="1" baseline="300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</a:t>
            </a:r>
            <a:r>
              <a:rPr lang="en-GB" sz="1200" baseline="300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GB" dirty="0"/>
          </a:p>
        </p:txBody>
      </p:sp>
      <p:sp>
        <p:nvSpPr>
          <p:cNvPr id="35" name="Rectangle 34"/>
          <p:cNvSpPr/>
          <p:nvPr/>
        </p:nvSpPr>
        <p:spPr>
          <a:xfrm>
            <a:off x="0" y="2924944"/>
            <a:ext cx="387928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=(−9.87±0.09)∙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953978"/>
                <a:ext cx="3095335" cy="361381"/>
              </a:xfrm>
              <a:prstGeom prst="rect">
                <a:avLst/>
              </a:prstGeom>
              <a:blipFill rotWithShape="0">
                <a:blip r:embed="rId6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Pictur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5155" y="1614676"/>
            <a:ext cx="3897371" cy="1148188"/>
          </a:xfrm>
          <a:prstGeom prst="rect">
            <a:avLst/>
          </a:prstGeom>
        </p:spPr>
      </p:pic>
      <p:sp>
        <p:nvSpPr>
          <p:cNvPr id="38" name="Rectangle 37"/>
          <p:cNvSpPr/>
          <p:nvPr/>
        </p:nvSpPr>
        <p:spPr>
          <a:xfrm>
            <a:off x="6209414" y="3545643"/>
            <a:ext cx="2923954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NNLO two-point function corrections have also been computed: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NNLO</m:t>
                        </m:r>
                      </m:sup>
                    </m:sSubSup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=(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1.24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±0.0</m:t>
                    </m:r>
                    <m:r>
                      <a:rPr lang="en-US" sz="1400" b="0" i="1" smtClean="0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</m:t>
                    </m:r>
                    <m:r>
                      <a:rPr lang="en-US" sz="1400" i="1"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  <m:sSup>
                      <m:sSupPr>
                        <m:ctrlPr>
                          <a:rPr lang="en-US" sz="1400" i="1"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∙10</m:t>
                        </m:r>
                      </m:e>
                      <m:sup>
                        <m:r>
                          <a:rPr lang="en-US" sz="1400" i="1"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575014"/>
                <a:ext cx="8784976" cy="361381"/>
              </a:xfrm>
              <a:prstGeom prst="rect">
                <a:avLst/>
              </a:prstGeom>
              <a:blipFill rotWithShape="0">
                <a:blip r:embed="rId8"/>
                <a:stretch>
                  <a:fillRect l="-347" b="-1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7873447" y="3348340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Kurz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619672" y="3330619"/>
            <a:ext cx="137137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Kurz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et al</a:t>
            </a:r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cs-CZ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1511.08222.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3768" y="6504079"/>
            <a:ext cx="41841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Educated guess (other groups find smaller / larger uncertainty)  </a:t>
            </a:r>
          </a:p>
        </p:txBody>
      </p:sp>
      <p:cxnSp>
        <p:nvCxnSpPr>
          <p:cNvPr id="6" name="Curved Connector 5"/>
          <p:cNvCxnSpPr/>
          <p:nvPr/>
        </p:nvCxnSpPr>
        <p:spPr>
          <a:xfrm rot="10800000">
            <a:off x="2078108" y="6423860"/>
            <a:ext cx="429349" cy="202120"/>
          </a:xfrm>
          <a:prstGeom prst="curvedConnector2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/>
          <a:srcRect l="6436" r="10186"/>
          <a:stretch/>
        </p:blipFill>
        <p:spPr>
          <a:xfrm>
            <a:off x="6954785" y="5877273"/>
            <a:ext cx="1865687" cy="828738"/>
          </a:xfrm>
          <a:prstGeom prst="rect">
            <a:avLst/>
          </a:prstGeom>
        </p:spPr>
      </p:pic>
      <p:sp>
        <p:nvSpPr>
          <p:cNvPr id="17" name="Right Brace 16"/>
          <p:cNvSpPr/>
          <p:nvPr/>
        </p:nvSpPr>
        <p:spPr>
          <a:xfrm rot="16200000">
            <a:off x="7818543" y="5012291"/>
            <a:ext cx="211240" cy="1592432"/>
          </a:xfrm>
          <a:prstGeom prst="rightBrace">
            <a:avLst>
              <a:gd name="adj1" fmla="val 39368"/>
              <a:gd name="adj2" fmla="val 50000"/>
            </a:avLst>
          </a:prstGeom>
          <a:ln w="3175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71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/>
          <p:cNvSpPr/>
          <p:nvPr/>
        </p:nvSpPr>
        <p:spPr>
          <a:xfrm>
            <a:off x="1" y="5311841"/>
            <a:ext cx="3923927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5" name="TextBox 24"/>
          <p:cNvSpPr txBox="1"/>
          <p:nvPr/>
        </p:nvSpPr>
        <p:spPr>
          <a:xfrm>
            <a:off x="251520" y="1988840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Summing all contributions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∙ 10</a:t>
            </a:r>
            <a:r>
              <a:rPr lang="en-US" sz="12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–10 </a:t>
            </a:r>
            <a:r>
              <a:rPr lang="en-US" sz="12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Muon </a:t>
            </a:r>
            <a:r>
              <a:rPr lang="en-US" sz="2400" i="1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lang="en-US" sz="1400" i="1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sz="16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2 summary</a:t>
            </a:r>
            <a:endParaRPr lang="en-US" sz="2400" baseline="-25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/>
              <p:cNvSpPr/>
              <p:nvPr/>
            </p:nvSpPr>
            <p:spPr>
              <a:xfrm>
                <a:off x="722972" y="2547207"/>
                <a:ext cx="2714782" cy="366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is-I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is-I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is-I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658 471.89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2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0.00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3</m:t>
                      </m:r>
                    </m:oMath>
                  </m:oMathPara>
                </a14:m>
                <a:endParaRPr lang="is-IS" sz="1400" dirty="0"/>
              </a:p>
            </p:txBody>
          </p:sp>
        </mc:Choice>
        <mc:Fallback xmlns=""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72" y="2547207"/>
                <a:ext cx="2714782" cy="366895"/>
              </a:xfrm>
              <a:prstGeom prst="rect">
                <a:avLst/>
              </a:prstGeom>
              <a:blipFill>
                <a:blip r:embed="rId5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95846" y="4685331"/>
                <a:ext cx="4572000" cy="36138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LBL</m:t>
                          </m:r>
                        </m:sup>
                      </m:sSubSup>
                      <m:r>
                        <a:rPr lang="en-US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=10.5±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2.6</m:t>
                      </m:r>
                    </m:oMath>
                  </m:oMathPara>
                </a14:m>
                <a:endParaRPr lang="en-US" sz="1400" dirty="0">
                  <a:solidFill>
                    <a:srgbClr val="003BB8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846" y="4685331"/>
                <a:ext cx="4572000" cy="36138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15671" y="5363347"/>
                <a:ext cx="3211777" cy="3349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mr-IN" sz="1400" b="1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𝒂</m:t>
                          </m:r>
                        </m:e>
                        <m:sub>
                          <m: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𝝁</m:t>
                          </m:r>
                        </m:sub>
                        <m:sup>
                          <m: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𝐒𝐌</m:t>
                          </m:r>
                        </m:sup>
                      </m:sSubSup>
                      <m:r>
                        <a:rPr lang="mr-IN" sz="1400" b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b="1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𝟏𝟏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𝟔𝟓𝟗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𝟏𝟖𝟑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400" b="1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𝟎</m:t>
                      </m:r>
                      <m:r>
                        <a:rPr lang="en-US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𝟒</m:t>
                      </m:r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400" b="1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𝟖</m:t>
                      </m:r>
                      <m:r>
                        <a:rPr lang="en-US" sz="1400" b="1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mr-IN" sz="1400" b="1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𝟏𝟎</m:t>
                          </m:r>
                        </m:e>
                        <m:sup>
                          <m: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mr-IN" sz="1400" b="1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𝟏𝟎</m:t>
                          </m:r>
                        </m:sup>
                      </m:sSup>
                      <m:r>
                        <a:rPr lang="mr-IN" sz="1400" b="1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mr-IN" sz="1600" b="1" dirty="0">
                  <a:solidFill>
                    <a:srgbClr val="003BB8"/>
                  </a:solidFill>
                  <a:cs typeface="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671" y="5363347"/>
                <a:ext cx="3211777" cy="334963"/>
              </a:xfrm>
              <a:prstGeom prst="rect">
                <a:avLst/>
              </a:prstGeom>
              <a:blipFill>
                <a:blip r:embed="rId7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85210" y="2991013"/>
                <a:ext cx="1781834" cy="333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=15.36</m:t>
                      </m:r>
                      <m:r>
                        <a:rPr lang="en-U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0.10</m:t>
                      </m:r>
                    </m:oMath>
                  </m:oMathPara>
                </a14:m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10" y="2991013"/>
                <a:ext cx="1781834" cy="333809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Rectangle 18"/>
              <p:cNvSpPr/>
              <p:nvPr/>
            </p:nvSpPr>
            <p:spPr>
              <a:xfrm>
                <a:off x="557504" y="3397397"/>
                <a:ext cx="1959767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</m:t>
                          </m:r>
                        </m:sup>
                      </m:sSubSup>
                      <m:r>
                        <a:rPr lang="en-US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=69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3</m:t>
                      </m:r>
                      <m:r>
                        <a:rPr lang="en-US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9</m:t>
                      </m:r>
                      <m:r>
                        <a:rPr lang="en-US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4.0</m:t>
                      </m:r>
                      <m:r>
                        <a:rPr lang="is-IS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en-US" sz="1400" dirty="0">
                  <a:solidFill>
                    <a:srgbClr val="003BB8"/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04" y="3397397"/>
                <a:ext cx="1959767" cy="361381"/>
              </a:xfrm>
              <a:prstGeom prst="rect">
                <a:avLst/>
              </a:prstGeom>
              <a:blipFill>
                <a:blip r:embed="rId10"/>
                <a:stretch>
                  <a:fillRect b="-34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360236" y="4250564"/>
                <a:ext cx="2192203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NNLO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=1.24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0.01</m:t>
                      </m:r>
                    </m:oMath>
                  </m:oMathPara>
                </a14:m>
                <a:endParaRPr lang="is-IS" sz="14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236" y="4250564"/>
                <a:ext cx="2192203" cy="36138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>
            <a:off x="467544" y="5229200"/>
            <a:ext cx="345638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67544" y="5826530"/>
            <a:ext cx="3456384" cy="0"/>
          </a:xfrm>
          <a:prstGeom prst="line">
            <a:avLst/>
          </a:prstGeom>
          <a:ln w="12700">
            <a:solidFill>
              <a:schemeClr val="tx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37"/>
              <p:cNvSpPr/>
              <p:nvPr/>
            </p:nvSpPr>
            <p:spPr>
              <a:xfrm>
                <a:off x="384903" y="3821235"/>
                <a:ext cx="2227469" cy="3613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400" i="1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  <m: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NLO</m:t>
                          </m:r>
                        </m:sup>
                      </m:sSubSup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−9.87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i="1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0.0</m:t>
                      </m:r>
                      <m:r>
                        <a:rPr lang="en-US" sz="1400" b="0" i="1" smtClean="0">
                          <a:solidFill>
                            <a:prstClr val="black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9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38" name="Rectangle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03" y="3821235"/>
                <a:ext cx="2227469" cy="36138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820121" y="5949280"/>
                <a:ext cx="4357027" cy="37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∆</m:t>
                          </m:r>
                          <m:sSub>
                            <m:sSubPr>
                              <m:ctrlPr>
                                <a:rPr lang="ar-AE" sz="1400" b="0" i="1" smtClean="0">
                                  <a:solidFill>
                                    <a:srgbClr val="003BB8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ar-AE" sz="14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ar-AE" sz="1400" b="0" i="1" smtClean="0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=</m:t>
                          </m:r>
                          <m: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p>
                      </m:sSubSup>
                      <m:r>
                        <a:rPr lang="ar-AE" sz="1400" b="0" i="0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</m:t>
                      </m:r>
                      <m:sSubSup>
                        <m:sSubSupPr>
                          <m:ctrlPr>
                            <a:rPr lang="ar-AE" sz="1400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ar-AE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ar-AE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ar-AE" sz="1400" b="0" i="0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ar-AE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2</m:t>
                      </m:r>
                      <m:r>
                        <a:rPr lang="ar-AE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6</m:t>
                      </m:r>
                      <m:r>
                        <a:rPr lang="ar-AE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ar-AE" sz="14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1</m:t>
                      </m:r>
                      <m:r>
                        <a:rPr lang="ar-AE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ar-AE" sz="1400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ar-AE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6.3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exp</m:t>
                          </m:r>
                        </m:sub>
                      </m:sSub>
                      <m:r>
                        <a:rPr lang="ar-AE" sz="140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sSub>
                        <m:sSubPr>
                          <m:ctrlPr>
                            <a:rPr lang="ar-AE" sz="1400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ar-AE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4.</m:t>
                          </m:r>
                          <m: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8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SM</m:t>
                          </m:r>
                        </m:sub>
                      </m:sSub>
                      <m:r>
                        <a:rPr lang="ar-AE" sz="14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 </m:t>
                      </m:r>
                      <m:r>
                        <a:rPr lang="ar-AE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(±</m:t>
                      </m:r>
                      <m:sSub>
                        <m:sSubPr>
                          <m:ctrlPr>
                            <a:rPr lang="ar-AE" sz="1400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ar-AE" sz="14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7.</m:t>
                          </m:r>
                          <m:r>
                            <a:rPr lang="ar-AE" sz="1400" b="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9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tot</m:t>
                          </m:r>
                        </m:sub>
                      </m:sSub>
                      <m:r>
                        <a:rPr lang="ar-AE" sz="14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 </m:t>
                      </m:r>
                    </m:oMath>
                  </m:oMathPara>
                </a14:m>
                <a:endParaRPr lang="ar-AE" sz="1600" dirty="0">
                  <a:solidFill>
                    <a:srgbClr val="003BB8"/>
                  </a:solidFill>
                </a:endParaRPr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121" y="5949280"/>
                <a:ext cx="4357027" cy="370230"/>
              </a:xfrm>
              <a:prstGeom prst="rect">
                <a:avLst/>
              </a:prstGeom>
              <a:blipFill>
                <a:blip r:embed="rId13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TextBox 39"/>
          <p:cNvSpPr txBox="1"/>
          <p:nvPr/>
        </p:nvSpPr>
        <p:spPr>
          <a:xfrm>
            <a:off x="5021576" y="6036427"/>
            <a:ext cx="9685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Symbol" charset="2"/>
                <a:ea typeface="Symbol" charset="2"/>
                <a:cs typeface="Symbol" charset="2"/>
              </a:rPr>
              <a:t>®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3.3σ level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BD83C15-C7D4-D141-99C2-ACA86EFAF57D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 rot="5400000">
            <a:off x="4799132" y="1795830"/>
            <a:ext cx="3616838" cy="4618799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E95DF78A-3A20-FD43-93D0-BD9D4E535111}"/>
              </a:ext>
            </a:extLst>
          </p:cNvPr>
          <p:cNvSpPr/>
          <p:nvPr/>
        </p:nvSpPr>
        <p:spPr>
          <a:xfrm>
            <a:off x="4572000" y="4030860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Keshavarzi et al., 1911.00367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B38FFD6-3953-0F4E-9818-99DB5FCD878F}"/>
              </a:ext>
            </a:extLst>
          </p:cNvPr>
          <p:cNvSpPr/>
          <p:nvPr/>
        </p:nvSpPr>
        <p:spPr>
          <a:xfrm>
            <a:off x="4572000" y="4869740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Jegerlehner, 1705.00263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4571999" y="3172867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Davier et al, 1908.00921</a:t>
            </a:r>
          </a:p>
        </p:txBody>
      </p:sp>
    </p:spTree>
    <p:extLst>
      <p:ext uri="{BB962C8B-B14F-4D97-AF65-F5344CB8AC3E}">
        <p14:creationId xmlns:p14="http://schemas.microsoft.com/office/powerpoint/2010/main" val="65843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Compilation of contributions to 𝛼</a:t>
            </a:r>
            <a:r>
              <a:rPr lang="en-US" baseline="-25000" dirty="0"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dirty="0" err="1"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baseline="-25000" dirty="0" err="1"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dirty="0">
                <a:latin typeface="Helvetica Light" charset="0"/>
                <a:ea typeface="Helvetica Light" charset="0"/>
                <a:cs typeface="Helvetica Light" charset="0"/>
              </a:rPr>
              <a:t>) </a:t>
            </a:r>
            <a:endParaRPr lang="en-US" i="1" baseline="-250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08286" y="828424"/>
            <a:ext cx="224823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DHMZ, arXiv:1908.00921 (2019)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136" y="1052736"/>
            <a:ext cx="81676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666750" algn="l"/>
              </a:tabLst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Legend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: 	First error statistical, second channel-specific systematic, third common systematic (correlated)</a:t>
            </a:r>
          </a:p>
          <a:p>
            <a:pPr>
              <a:tabLst>
                <a:tab pos="666750" algn="l"/>
              </a:tabLst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	For </a:t>
            </a:r>
            <a:r>
              <a:rPr lang="en-US" sz="12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R</a:t>
            </a:r>
            <a:r>
              <a:rPr lang="en-US" sz="12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QCD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uncertainties are due to: 𝛼</a:t>
            </a:r>
            <a:r>
              <a:rPr lang="en-US" sz="1100" i="1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NNNLO truncation, resummation (FOPT vs. CIPT), quark masses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8" t="4851" r="35088" b="93194"/>
          <a:stretch/>
        </p:blipFill>
        <p:spPr>
          <a:xfrm>
            <a:off x="35442" y="5257569"/>
            <a:ext cx="4608512" cy="21442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1" y="6170289"/>
            <a:ext cx="7956376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611561" y="6199323"/>
                <a:ext cx="7834371" cy="3429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s-I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  <a:sym typeface="Wingdings"/>
                        </a:rPr>
                        <m:t>∆</m:t>
                      </m:r>
                      <m:sSub>
                        <m:sSubPr>
                          <m:ctrlP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l-GR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had</m:t>
                          </m:r>
                        </m:sub>
                      </m:sSub>
                      <m:d>
                        <m:d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is-I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275.4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  <m:t>0.15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  <m:t>stat</m:t>
                              </m:r>
                            </m:sub>
                          </m:sSub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  <m:t>0.76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  <m:t>syst</m:t>
                              </m:r>
                            </m:sub>
                          </m:sSub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0.09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𝜓</m:t>
                              </m:r>
                            </m:sub>
                          </m:sSub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±</m:t>
                          </m:r>
                          <m:sSub>
                            <m:sSubPr>
                              <m:ctrlPr>
                                <a:rPr lang="is-I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0.55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140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sym typeface="Wingdings"/>
                                </a:rPr>
                                <m:t>QCD</m:t>
                              </m:r>
                            </m:sub>
                          </m:sSub>
                        </m:e>
                      </m:d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  <m:r>
                        <a:rPr lang="is-I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275.4±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1.0</m:t>
                          </m:r>
                        </m:e>
                      </m:d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mr-IN" sz="14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panose="02040503050406030204" pitchFamily="18" charset="0"/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1" y="6199323"/>
                <a:ext cx="7834371" cy="342979"/>
              </a:xfrm>
              <a:prstGeom prst="rect">
                <a:avLst/>
              </a:prstGeom>
              <a:blipFill>
                <a:blip r:embed="rId3"/>
                <a:stretch>
                  <a:fillRect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2FE55E6D-E241-9947-80F5-897E2B708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807" y="1627968"/>
            <a:ext cx="4234185" cy="40060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148100-4252-F544-A855-DF5182D1930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90002"/>
          <a:stretch/>
        </p:blipFill>
        <p:spPr>
          <a:xfrm>
            <a:off x="4716017" y="1628959"/>
            <a:ext cx="4234185" cy="400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8F03A6-86D6-5242-AFE3-D4C83C311C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2025811"/>
            <a:ext cx="4234185" cy="40060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0AC7C5F-1651-B64F-B031-9D49DE22F3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6196"/>
          <a:stretch/>
        </p:blipFill>
        <p:spPr>
          <a:xfrm>
            <a:off x="265806" y="5578207"/>
            <a:ext cx="4234185" cy="152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7BC3C1D-7C46-0A48-957D-3AA89249AB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5023" y="1727026"/>
            <a:ext cx="1174969" cy="226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78896CD-5A6C-0143-B6CB-3FD00A4DB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9519" y="1727979"/>
            <a:ext cx="1174969" cy="226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99CE3FF-6E72-704F-93F5-3832FDA528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45810" y="1985352"/>
            <a:ext cx="1707345" cy="36442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000817-5991-8843-A830-58FCFC8EE2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1505" y="2046403"/>
            <a:ext cx="1597429" cy="3850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2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51520" y="1988840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Summing all contributions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𝛼</a:t>
            </a:r>
            <a:r>
              <a:rPr lang="en-US" sz="2400" baseline="-250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lang="en-US" sz="24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2400" baseline="-25000" dirty="0" err="1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en-US" sz="2400" baseline="-25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Rectangle 32"/>
              <p:cNvSpPr/>
              <p:nvPr/>
            </p:nvSpPr>
            <p:spPr>
              <a:xfrm>
                <a:off x="722972" y="2547207"/>
                <a:ext cx="2849498" cy="3107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s-I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  <a:sym typeface="Wingdings"/>
                        </a:rPr>
                        <m:t>∆</m:t>
                      </m:r>
                      <m:sSub>
                        <m:sSubPr>
                          <m:ctrlPr>
                            <a:rPr lang="is-I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l-GR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had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𝑍</m:t>
                              </m:r>
                            </m:sub>
                            <m:sup>
                              <m:r>
                                <a:rPr lang="en-US" sz="14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is-I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is-I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275.4±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1.0</m:t>
                          </m:r>
                        </m:e>
                      </m:d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en-US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mr-IN" sz="14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panose="02040503050406030204" pitchFamily="18" charset="0"/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>
          <p:sp>
            <p:nvSpPr>
              <p:cNvPr id="33" name="Rectangle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72" y="2547207"/>
                <a:ext cx="2849498" cy="310726"/>
              </a:xfrm>
              <a:prstGeom prst="rect">
                <a:avLst/>
              </a:prstGeom>
              <a:blipFill>
                <a:blip r:embed="rId4"/>
                <a:stretch>
                  <a:fillRect t="-4000" b="-1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704460" y="3499734"/>
                <a:ext cx="5647508" cy="59529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is-IS" sz="1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l-GR" sz="14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𝜶</m:t>
                          </m:r>
                        </m:e>
                        <m:sub>
                          <m:r>
                            <a:rPr lang="en-US" sz="1400" b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𝐐𝐄𝐃</m:t>
                          </m:r>
                        </m:sub>
                      </m:sSub>
                      <m:r>
                        <a:rPr lang="en-US" sz="14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/>
                        </a:rPr>
                        <m:t> </m:t>
                      </m:r>
                      <m:d>
                        <m:dPr>
                          <m:ctrlPr>
                            <a:rPr lang="en-US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sSubSupPr>
                            <m:e>
                              <m: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𝒁</m:t>
                              </m:r>
                            </m:sub>
                            <m:sup>
                              <m: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𝟐</m:t>
                              </m:r>
                            </m:sup>
                          </m:sSubSup>
                        </m:e>
                      </m:d>
                      <m:r>
                        <a:rPr lang="is-IS" sz="1400" b="1">
                          <a:solidFill>
                            <a:schemeClr val="tx1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is-I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is-I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l-GR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charset="0"/>
                                  <a:sym typeface="Wingdings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𝐐𝐄𝐃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r>
                                <a:rPr lang="en-US" sz="14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𝟎</m:t>
                              </m:r>
                            </m:e>
                          </m:d>
                        </m:num>
                        <m:den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𝟏</m:t>
                          </m:r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sym typeface="Wingdings"/>
                            </a:rPr>
                            <m:t>−∆</m:t>
                          </m:r>
                          <m:sSub>
                            <m:sSubPr>
                              <m:ctrlPr>
                                <a:rPr lang="is-I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l-GR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charset="0"/>
                                  <a:sym typeface="Wingdings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4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𝐥𝐞𝐩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𝒁</m:t>
                                  </m:r>
                                </m:sub>
                                <m:sup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  <m:r>
                            <a:rPr lang="en-US" sz="1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−</m:t>
                          </m:r>
                          <m:r>
                            <a:rPr lang="is-IS" sz="14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∆</m:t>
                          </m:r>
                          <m:sSub>
                            <m:sSubPr>
                              <m:ctrlPr>
                                <a:rPr lang="is-I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l-GR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charset="0"/>
                                  <a:sym typeface="Wingdings"/>
                                </a:rPr>
                                <m:t>𝜶</m:t>
                              </m:r>
                            </m:e>
                            <m:sub>
                              <m: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  <m:t>𝒉𝒂𝒅</m:t>
                              </m:r>
                            </m:sub>
                          </m:sSub>
                          <m:d>
                            <m:dPr>
                              <m:ctrlPr>
                                <a:rPr lang="en-US" sz="14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sym typeface="Wingdings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𝒁</m:t>
                                  </m:r>
                                </m:sub>
                                <m:sup>
                                  <m:r>
                                    <a:rPr lang="en-US" sz="14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sym typeface="Wingdings"/>
                                    </a:rPr>
                                    <m:t>𝟐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=</m:t>
                      </m:r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𝟏</m:t>
                      </m:r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/(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𝟏𝟐𝟖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.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𝟗𝟒𝟔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±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𝟎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.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𝟎𝟏𝟑</m:t>
                      </m:r>
                      <m:r>
                        <a:rPr lang="en-US" sz="1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)</m:t>
                      </m:r>
                      <m:r>
                        <a:rPr lang="en-US" sz="14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dirty="0"/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460" y="3499734"/>
                <a:ext cx="5647508" cy="595291"/>
              </a:xfrm>
              <a:prstGeom prst="rect">
                <a:avLst/>
              </a:prstGeom>
              <a:blipFill>
                <a:blip r:embed="rId5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04A89CE-CD31-2F45-80A2-41FA4B09954F}"/>
                  </a:ext>
                </a:extLst>
              </p:cNvPr>
              <p:cNvSpPr/>
              <p:nvPr/>
            </p:nvSpPr>
            <p:spPr>
              <a:xfrm>
                <a:off x="717468" y="2996952"/>
                <a:ext cx="3243965" cy="3346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is-IS" sz="14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charset="0"/>
                          <a:sym typeface="Wingdings"/>
                        </a:rPr>
                        <m:t>∆</m:t>
                      </m:r>
                      <m:sSub>
                        <m:sSubPr>
                          <m:ctrlPr>
                            <a:rPr lang="is-IS" sz="14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el-GR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lep</m:t>
                          </m:r>
                        </m:sub>
                      </m:sSub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/>
                        </a:rPr>
                        <m:t>(</m:t>
                      </m:r>
                      <m:sSubSup>
                        <m:sSubSupPr>
                          <m:ctrlP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𝑚</m:t>
                          </m:r>
                        </m:e>
                        <m:sub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𝑍</m:t>
                          </m:r>
                        </m:sub>
                        <m:sup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Wingdings"/>
                            </a:rPr>
                            <m:t>2</m:t>
                          </m:r>
                        </m:sup>
                      </m:sSubSup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Wingdings"/>
                        </a:rPr>
                        <m:t>)</m:t>
                      </m:r>
                      <m:r>
                        <a:rPr lang="is-IS" sz="140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en-U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(314.979 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±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0</m:t>
                      </m:r>
                      <m:r>
                        <a:rPr lang="is-IS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.0</m:t>
                      </m:r>
                      <m:r>
                        <a:rPr lang="en-US" sz="14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02)</m:t>
                      </m:r>
                      <m:r>
                        <a:rPr lang="mr-IN" sz="14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4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lang="en-US" sz="14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/>
              </a:p>
            </p:txBody>
          </p:sp>
        </mc:Choice>
        <mc:Fallback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04A89CE-CD31-2F45-80A2-41FA4B0995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468" y="2996952"/>
                <a:ext cx="3243965" cy="334643"/>
              </a:xfrm>
              <a:prstGeom prst="rect">
                <a:avLst/>
              </a:prstGeom>
              <a:blipFill>
                <a:blip r:embed="rId6"/>
                <a:stretch>
                  <a:fillRect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968235EE-9E13-464B-BD38-726FF680327C}"/>
              </a:ext>
            </a:extLst>
          </p:cNvPr>
          <p:cNvSpPr/>
          <p:nvPr/>
        </p:nvSpPr>
        <p:spPr>
          <a:xfrm>
            <a:off x="4027299" y="3068960"/>
            <a:ext cx="258691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4-loop QED, Sturm, arXiv: 1305.0581 (2013) 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16F8990-E401-7040-9226-26F46C0C19D1}"/>
              </a:ext>
            </a:extLst>
          </p:cNvPr>
          <p:cNvSpPr/>
          <p:nvPr/>
        </p:nvSpPr>
        <p:spPr>
          <a:xfrm>
            <a:off x="3563888" y="2626402"/>
            <a:ext cx="258691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DHMZ, arXiv:1908.00921 (2019)</a:t>
            </a: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2058DE0-EB4F-C34D-A2EC-9B848101FFE6}"/>
              </a:ext>
            </a:extLst>
          </p:cNvPr>
          <p:cNvSpPr/>
          <p:nvPr/>
        </p:nvSpPr>
        <p:spPr>
          <a:xfrm>
            <a:off x="202860" y="72490"/>
            <a:ext cx="2280908" cy="1550490"/>
          </a:xfrm>
          <a:prstGeom prst="roundRect">
            <a:avLst>
              <a:gd name="adj" fmla="val 2602"/>
            </a:avLst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F3BF8F-4EC5-5242-805D-684FF604E4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2786" y="123970"/>
            <a:ext cx="2167661" cy="146804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F95B08F-1C10-D145-BE63-A4D985BE1505}"/>
                  </a:ext>
                </a:extLst>
              </p:cNvPr>
              <p:cNvSpPr txBox="1"/>
              <p:nvPr/>
            </p:nvSpPr>
            <p:spPr>
              <a:xfrm>
                <a:off x="251520" y="4581128"/>
                <a:ext cx="8784976" cy="342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uncertainty on </a:t>
                </a:r>
                <a14:m>
                  <m:oMath xmlns:m="http://schemas.openxmlformats.org/officeDocument/2006/math">
                    <m:r>
                      <a:rPr lang="is-I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is-I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</m:ctrlPr>
                      </m:sSubPr>
                      <m:e>
                        <m: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had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</m:ctrlPr>
                          </m:sSubSupPr>
                          <m:e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𝑚</m:t>
                            </m:r>
                          </m:e>
                          <m:sub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𝑍</m:t>
                            </m:r>
                          </m:sub>
                          <m:sup>
                            <m:r>
                              <a:rPr lang="en-US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2</m:t>
                            </m:r>
                          </m:sup>
                        </m:sSubSup>
                      </m:e>
                    </m:d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is (currently) subdominant in global electroweak fit, 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eg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:</a:t>
                </a: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F95B08F-1C10-D145-BE63-A4D985BE15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81128"/>
                <a:ext cx="8784976" cy="342017"/>
              </a:xfrm>
              <a:prstGeom prst="rect">
                <a:avLst/>
              </a:prstGeom>
              <a:blipFill>
                <a:blip r:embed="rId8"/>
                <a:stretch>
                  <a:fillRect l="-289" t="-3571" b="-17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CF956ACA-998B-5145-8762-BE679AA6182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9958" y="5077794"/>
            <a:ext cx="5544289" cy="982322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1312E612-CA35-E347-B6A0-F4238CBD9916}"/>
              </a:ext>
            </a:extLst>
          </p:cNvPr>
          <p:cNvSpPr/>
          <p:nvPr/>
        </p:nvSpPr>
        <p:spPr>
          <a:xfrm>
            <a:off x="2051720" y="6144398"/>
            <a:ext cx="258691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Gfitter</a:t>
            </a:r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Group, arXiv:1803.01853 (2018)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93CA4B-B523-F243-BA77-507386868E6E}"/>
              </a:ext>
            </a:extLst>
          </p:cNvPr>
          <p:cNvSpPr/>
          <p:nvPr/>
        </p:nvSpPr>
        <p:spPr>
          <a:xfrm>
            <a:off x="3851920" y="5844092"/>
            <a:ext cx="175379" cy="216024"/>
          </a:xfrm>
          <a:prstGeom prst="rect">
            <a:avLst/>
          </a:prstGeom>
          <a:solidFill>
            <a:schemeClr val="bg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EE5CEF3-043A-ED4C-B00B-3D54FCDFFBFE}"/>
              </a:ext>
            </a:extLst>
          </p:cNvPr>
          <p:cNvSpPr/>
          <p:nvPr/>
        </p:nvSpPr>
        <p:spPr>
          <a:xfrm>
            <a:off x="3923928" y="5767799"/>
            <a:ext cx="32976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(to be compared with exp. uncertainty of 13 MeV)</a:t>
            </a:r>
            <a:endParaRPr lang="en-US" sz="1100" dirty="0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0AF720A3-122E-E74F-896D-A3162BBB2FFE}"/>
              </a:ext>
            </a:extLst>
          </p:cNvPr>
          <p:cNvSpPr/>
          <p:nvPr/>
        </p:nvSpPr>
        <p:spPr>
          <a:xfrm>
            <a:off x="2699792" y="5390248"/>
            <a:ext cx="1202870" cy="288032"/>
          </a:xfrm>
          <a:prstGeom prst="roundRect">
            <a:avLst/>
          </a:prstGeom>
          <a:ln>
            <a:solidFill>
              <a:srgbClr val="D80017"/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40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37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269304" y="1988840"/>
                <a:ext cx="8861468" cy="44696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Long standing &gt; 3 sigma discrepancy between data and SM on </a:t>
                </a:r>
                <a:r>
                  <a:rPr lang="en-GB" sz="1600" i="1" kern="0" dirty="0">
                    <a:solidFill>
                      <a:srgbClr val="000000"/>
                    </a:solidFill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a</a:t>
                </a:r>
                <a:r>
                  <a:rPr lang="en-US" altLang="x-none" sz="1600" i="1" baseline="-25000" dirty="0"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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>
                  <a:spcBef>
                    <a:spcPts val="22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Huge improvement in experimental data during the last ~20 years, but to match the precision of the new Fermilab muon g–2 experiment further progress is needed on the SM calculation of the hadronic contribution</a:t>
                </a:r>
              </a:p>
              <a:p>
                <a:pPr>
                  <a:spcBef>
                    <a:spcPts val="22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For LO:</a:t>
                </a:r>
              </a:p>
              <a:p>
                <a:pPr marL="285750" indent="-285750">
                  <a:spcBef>
                    <a:spcPts val="1800"/>
                  </a:spcBef>
                  <a:buFont typeface="Arial" charset="0"/>
                  <a:buChar char="•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BABAR-KLOE discrepancy in 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channel unresolved, limiting improvement of LO evaluation: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𝜎</m:t>
                        </m:r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(</m:t>
                        </m:r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40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4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4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𝜋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sym typeface="Wingdings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sym typeface="Wingdings"/>
                      </a:rPr>
                      <m:t>3.4</m:t>
                    </m:r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                                                                                                                      </a:t>
                </a:r>
                <a:r>
                  <a:rPr lang="en-US" sz="12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New</a:t>
                </a:r>
                <a:r>
                  <a:rPr lang="en-US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𝜋</m:t>
                        </m:r>
                      </m:e>
                      <m:sup>
                        <m:r>
                          <a:rPr lang="en-US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𝜋</m:t>
                        </m:r>
                      </m:e>
                      <m:sup>
                        <m:r>
                          <a:rPr lang="en-US" sz="12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−</m:t>
                        </m:r>
                      </m:sup>
                    </m:sSup>
                    <m:r>
                      <a:rPr lang="en-US" sz="12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2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data from SND &amp; CMD-3 expected (systematic error &lt; 0.5% possible), also new BABAR analysis underway</a:t>
                </a:r>
                <a:endParaRPr lang="en-US" sz="105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charset="0"/>
                  <a:buChar char="•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  <m:t>𝐾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  <m:t>𝐾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  <m:t>−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data data discrepancy between CMD-2/3/BABAR needs to be understood: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𝜎</m:t>
                        </m:r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(</m:t>
                        </m:r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𝐾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+</m:t>
                            </m:r>
                          </m:sup>
                        </m:sSup>
                        <m:sSup>
                          <m:sSupPr>
                            <m:ctrlPr>
                              <a:rPr lang="en-US" sz="14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𝐾</m:t>
                            </m:r>
                          </m:e>
                          <m:sup>
                            <m:r>
                              <a:rPr lang="en-US" sz="1400" b="0" i="1" smtClean="0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sym typeface="Wingdings"/>
                              </a:rPr>
                              <m:t>−</m:t>
                            </m:r>
                          </m:sup>
                        </m:sSup>
                      </m:e>
                    </m:d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sym typeface="Wingdings"/>
                      </a:rPr>
                      <m:t>=0.44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indent="-285750">
                  <a:spcBef>
                    <a:spcPts val="1200"/>
                  </a:spcBef>
                  <a:buFont typeface="Arial" charset="0"/>
                  <a:buChar char="•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Also 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+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–</a:t>
                </a:r>
                <a:r>
                  <a:rPr lang="en-US" sz="1400" dirty="0">
                    <a:latin typeface="Helvetica Light" charset="0"/>
                    <a:ea typeface="Helvetica Light" charset="0"/>
                    <a:cs typeface="Helvetica Light" charset="0"/>
                  </a:rPr>
                  <a:t>𝜋</a:t>
                </a:r>
                <a:r>
                  <a:rPr lang="en-US" sz="1400" baseline="30000" dirty="0">
                    <a:latin typeface="Helvetica Light" charset="0"/>
                    <a:ea typeface="Helvetica Light" charset="0"/>
                    <a:cs typeface="Helvetica Light" charset="0"/>
                  </a:rPr>
                  <a:t>0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contribution needs more precision: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𝜎</m:t>
                        </m:r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charset="0"/>
                            <a:sym typeface="Wingdings"/>
                          </a:rPr>
                          <m:t>(</m:t>
                        </m:r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sym typeface="Wingdings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sz="1400" dirty="0">
                            <a:latin typeface="Helvetica Light" charset="0"/>
                            <a:ea typeface="Helvetica Light" charset="0"/>
                            <a:cs typeface="Helvetica Light" charset="0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lang="en-US" sz="1400" baseline="30000" dirty="0">
                            <a:latin typeface="Helvetica Light" charset="0"/>
                            <a:ea typeface="Helvetica Light" charset="0"/>
                            <a:cs typeface="Helvetica Light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1400" dirty="0">
                            <a:latin typeface="Helvetica Light" charset="0"/>
                            <a:ea typeface="Helvetica Light" charset="0"/>
                            <a:cs typeface="Helvetica Light" charset="0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lang="en-US" sz="1400" baseline="30000" dirty="0">
                            <a:latin typeface="Helvetica Light" charset="0"/>
                            <a:ea typeface="Helvetica Light" charset="0"/>
                            <a:cs typeface="Helvetica Light" charset="0"/>
                          </a:rPr>
                          <m:t>–</m:t>
                        </m:r>
                        <m:r>
                          <m:rPr>
                            <m:nor/>
                          </m:rPr>
                          <a:rPr lang="en-US" sz="1400" dirty="0">
                            <a:latin typeface="Helvetica Light" charset="0"/>
                            <a:ea typeface="Helvetica Light" charset="0"/>
                            <a:cs typeface="Helvetica Light" charset="0"/>
                          </a:rPr>
                          <m:t>𝜋</m:t>
                        </m:r>
                        <m:r>
                          <m:rPr>
                            <m:nor/>
                          </m:rPr>
                          <a:rPr lang="en-US" sz="1400" baseline="30000" dirty="0">
                            <a:latin typeface="Helvetica Light" charset="0"/>
                            <a:ea typeface="Helvetica Light" charset="0"/>
                            <a:cs typeface="Helvetica Light" charset="0"/>
                          </a:rPr>
                          <m:t>0</m:t>
                        </m:r>
                      </m:e>
                    </m:d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sym typeface="Wingdings"/>
                      </a:rPr>
                      <m:t>=</m:t>
                    </m:r>
                    <m:r>
                      <a:rPr lang="en-US" sz="14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charset="0"/>
                        <a:sym typeface="Wingdings"/>
                      </a:rPr>
                      <m:t>1.5</m:t>
                    </m:r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/>
                          </a:rPr>
                          <m:t>−10</m:t>
                        </m:r>
                      </m:sup>
                    </m:sSup>
                  </m:oMath>
                </a14:m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lvl="0">
                  <a:spcBef>
                    <a:spcPts val="22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Beyond LO, a robust estimate (and uncertainty) of the LBLS contribution is most crucial</a:t>
                </a:r>
                <a:endParaRPr lang="en-US" sz="14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1988840"/>
                <a:ext cx="8861468" cy="4469685"/>
              </a:xfrm>
              <a:prstGeom prst="rect">
                <a:avLst/>
              </a:prstGeom>
              <a:blipFill>
                <a:blip r:embed="rId5"/>
                <a:stretch>
                  <a:fillRect l="-286" t="-283" b="-2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B838B2DC-5EC0-454B-A201-D059DC124260}"/>
              </a:ext>
            </a:extLst>
          </p:cNvPr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  <a:endParaRPr lang="en-US" sz="2400" baseline="-25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278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Conclusions</a:t>
            </a:r>
            <a:endParaRPr lang="en-US" baseline="-250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721" y="2702773"/>
            <a:ext cx="1832693" cy="265180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7838201" y="5361655"/>
            <a:ext cx="830677" cy="2487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0000"/>
              </a:lnSpc>
              <a:spcBef>
                <a:spcPct val="50000"/>
              </a:spcBef>
            </a:pPr>
            <a:r>
              <a:rPr lang="en-GB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Lord Kelvin</a:t>
            </a:r>
          </a:p>
        </p:txBody>
      </p:sp>
      <p:sp>
        <p:nvSpPr>
          <p:cNvPr id="27" name="Text Box 25"/>
          <p:cNvSpPr txBox="1">
            <a:spLocks noChangeArrowheads="1"/>
          </p:cNvSpPr>
          <p:nvPr/>
        </p:nvSpPr>
        <p:spPr bwMode="auto">
          <a:xfrm>
            <a:off x="251520" y="2757115"/>
            <a:ext cx="6745652" cy="23083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Accurate, minute measurement seems to the non-scientific imagination, a less lofty and dignified work than looking for something new. 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600" i="1" dirty="0">
                <a:solidFill>
                  <a:srgbClr val="003BB8"/>
                </a:solidFill>
                <a:latin typeface="Helvetica Light" charset="0"/>
                <a:ea typeface="Helvetica Light" charset="0"/>
                <a:cs typeface="Helvetica Light" charset="0"/>
              </a:rPr>
              <a:t>But [many of] the grandest discoveries of science have been but the rewards of accurate measurement and patient long-continued labour in the minute sifting of numerical results.</a:t>
            </a:r>
            <a:endParaRPr lang="en-GB" sz="1100" dirty="0">
              <a:solidFill>
                <a:srgbClr val="003BB8"/>
              </a:solidFill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en-GB" sz="1000" dirty="0">
              <a:latin typeface="Helvetica Light" charset="0"/>
              <a:ea typeface="Helvetica Light" charset="0"/>
              <a:cs typeface="Helvetica Light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000" i="1" dirty="0">
                <a:latin typeface="Helvetica Light" charset="0"/>
                <a:ea typeface="Helvetica Light" charset="0"/>
                <a:cs typeface="Helvetica Light" charset="0"/>
              </a:rPr>
              <a:t>Said to originate from</a:t>
            </a:r>
            <a:r>
              <a:rPr lang="en-GB" sz="1000" dirty="0">
                <a:latin typeface="Helvetica Light" charset="0"/>
                <a:ea typeface="Helvetica Light" charset="0"/>
                <a:cs typeface="Helvetica Light" charset="0"/>
              </a:rPr>
              <a:t>: William Thomson Kelvin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GB" sz="1000" dirty="0">
                <a:latin typeface="Helvetica Light" charset="0"/>
                <a:ea typeface="Helvetica Light" charset="0"/>
                <a:cs typeface="Helvetica Light" charset="0"/>
              </a:rPr>
              <a:t>2 Aug 1871 in a speech to the British Association for the Advancement of Science</a:t>
            </a:r>
          </a:p>
        </p:txBody>
      </p:sp>
      <p:sp>
        <p:nvSpPr>
          <p:cNvPr id="5" name="Oval 4"/>
          <p:cNvSpPr/>
          <p:nvPr/>
        </p:nvSpPr>
        <p:spPr>
          <a:xfrm>
            <a:off x="1520456" y="610054"/>
            <a:ext cx="542260" cy="506363"/>
          </a:xfrm>
          <a:prstGeom prst="ellipse">
            <a:avLst/>
          </a:prstGeom>
          <a:solidFill>
            <a:srgbClr val="275791"/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1468176" y="520994"/>
            <a:ext cx="655884" cy="652620"/>
          </a:xfrm>
          <a:prstGeom prst="rect">
            <a:avLst/>
          </a:prstGeom>
          <a:effectLst>
            <a:reflection stA="35000" endPos="68000" dist="127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868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65000"/>
            <a:lumOff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39</a:t>
            </a:fld>
            <a:endParaRPr lang="en-GB" dirty="0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64438" y="308093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Additional slides</a:t>
            </a:r>
            <a:endParaRPr lang="en-US" sz="1400" dirty="0">
              <a:solidFill>
                <a:schemeClr val="bg1">
                  <a:lumMod val="8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97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8C6C784-63D5-AD46-BEB1-366AB5BADEAA}"/>
                  </a:ext>
                </a:extLst>
              </p:cNvPr>
              <p:cNvSpPr/>
              <p:nvPr/>
            </p:nvSpPr>
            <p:spPr>
              <a:xfrm>
                <a:off x="179512" y="1340768"/>
                <a:ext cx="4414414" cy="560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mr-IN" sz="160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lang="en-US" sz="1600" b="0" i="1" smtClean="0">
                          <a:solidFill>
                            <a:srgbClr val="003BB8"/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rgbClr val="003BB8"/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003BB8"/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11 659 209.1 (</m:t>
                      </m:r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5.4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mr-IN" sz="1600" b="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(3.3)</m:t>
                      </m:r>
                      <m:r>
                        <a:rPr lang="mr-IN" sz="1600" i="1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mr-IN" sz="1600" i="1" smtClean="0">
                          <a:solidFill>
                            <a:srgbClr val="003BB8"/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mr-IN" sz="1600" i="1" smtClean="0">
                              <a:solidFill>
                                <a:srgbClr val="003BB8"/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mr-IN" sz="1600" b="0" i="1" smtClean="0">
                              <a:solidFill>
                                <a:srgbClr val="003BB8"/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</m:oMath>
                  </m:oMathPara>
                </a14:m>
                <a:endParaRPr lang="mr-IN" sz="1600" dirty="0">
                  <a:solidFill>
                    <a:srgbClr val="003BB8"/>
                  </a:solidFill>
                </a:endParaRPr>
              </a:p>
            </p:txBody>
          </p:sp>
        </mc:Choice>
        <mc:Fallback xmlns=""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8C6C784-63D5-AD46-BEB1-366AB5BADE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340768"/>
                <a:ext cx="4414414" cy="560410"/>
              </a:xfrm>
              <a:prstGeom prst="rect">
                <a:avLst/>
              </a:prstGeom>
              <a:blipFill>
                <a:blip r:embed="rId2"/>
                <a:stretch>
                  <a:fillRect r="-1146" b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600"/>
              </a:spcBef>
            </a:pPr>
            <a:r>
              <a:rPr lang="en-US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anomalous magnetic moment of the muon </a:t>
            </a:r>
            <a:endParaRPr lang="en-US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980728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BNL-E821 final result </a:t>
            </a:r>
            <a:r>
              <a:rPr lang="en-US" sz="1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(1997–2001 data)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214" y="1102371"/>
            <a:ext cx="4119322" cy="239435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560" y="1927865"/>
            <a:ext cx="34018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(0.54 ppm precision, assumes </a:t>
            </a:r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CPT invariance)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2190373"/>
            <a:ext cx="404640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Muon g–2, E821, </a:t>
            </a:r>
            <a:r>
              <a:rPr lang="mr-IN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r>
              <a:rPr lang="is-I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with updated value for </a:t>
            </a:r>
            <a:r>
              <a:rPr lang="el-GR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λ </a:t>
            </a:r>
            <a:r>
              <a:rPr lang="is-I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mr-IN" sz="1000" dirty="0">
              <a:solidFill>
                <a:schemeClr val="tx1">
                  <a:lumMod val="65000"/>
                  <a:lumOff val="35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16123" y="939003"/>
            <a:ext cx="302037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Evolution versus running year [ </a:t>
            </a:r>
            <a:r>
              <a:rPr lang="mr-IN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lang="mr-IN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r>
              <a:rPr lang="is-I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 ]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49978" y="2618963"/>
            <a:ext cx="441687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</a:rPr>
              <a:t>Agreement between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200" baseline="30000" dirty="0"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lang="en-US" altLang="x-none" sz="1200" i="1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600" i="1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altLang="x-none" sz="1200" baseline="30000" dirty="0"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lang="en-US" altLang="x-none" sz="1200" dirty="0">
                <a:latin typeface="Helvetica Light" charset="0"/>
                <a:ea typeface="Helvetica Light" charset="0"/>
                <a:cs typeface="Helvetica Light" charset="0"/>
              </a:rPr>
              <a:t> results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14" name="Group 206"/>
          <p:cNvGraphicFramePr>
            <a:graphicFrameLocks noGrp="1"/>
          </p:cNvGraphicFramePr>
          <p:nvPr/>
        </p:nvGraphicFramePr>
        <p:xfrm>
          <a:off x="755575" y="4147383"/>
          <a:ext cx="7439507" cy="2194560"/>
        </p:xfrm>
        <a:graphic>
          <a:graphicData uri="http://schemas.openxmlformats.org/drawingml/2006/table">
            <a:tbl>
              <a:tblPr/>
              <a:tblGrid>
                <a:gridCol w="1768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8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2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39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690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469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Experiment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Beam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Measurement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</a:t>
                      </a: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a</a:t>
                      </a:r>
                      <a:r>
                        <a:rPr kumimoji="0" lang="en-US" altLang="x-none" sz="12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 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/</a:t>
                      </a:r>
                      <a:r>
                        <a:rPr kumimoji="0" lang="en-US" altLang="x-none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</a:t>
                      </a: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a</a:t>
                      </a:r>
                      <a:r>
                        <a:rPr kumimoji="0" lang="en-US" altLang="x-none" sz="1200" b="0" i="1" u="none" strike="noStrike" cap="none" normalizeH="0" baseline="-2500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Required </a:t>
                      </a:r>
                      <a:r>
                        <a:rPr kumimoji="0" lang="en-US" altLang="x-non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theor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. terms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45D8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Columbia-Nevis (‘57)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g = 2.00 (</a:t>
                      </a:r>
                      <a:r>
                        <a:rPr kumimoji="0" lang="en-US" altLang="x-none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σ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= 0.10)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g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 = 2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Columbia-Nevis (‘60)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13 (+16)(–12)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12 %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/2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1 (SC, 1961)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0.001 145 (22)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1.9 %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/2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1 (SC, 1962)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0.001 162 (5)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0.43 %  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87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CERN 2 (PS, 1968)</a:t>
                      </a:r>
                      <a:endParaRPr kumimoji="0" lang="en-US" altLang="x-none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+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0.001 166 16 (31)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266 ppm</a:t>
                      </a:r>
                      <a:endParaRPr kumimoji="0" lang="en-US" altLang="x-none" sz="1200" b="0" i="0" u="none" strike="noStrike" cap="none" normalizeH="0" baseline="3000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3000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272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CERN 3 (PS, 1979)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0.001 165 923 0 (84)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7.2 ppm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3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+ had (60 ppm)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80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</a:rPr>
                        <a:t>BNL E821 (1997–2001)</a:t>
                      </a:r>
                      <a:endParaRPr kumimoji="0" lang="en-US" altLang="x-none" sz="1200" b="0" i="0" u="none" strike="noStrike" cap="none" normalizeH="0" baseline="-2500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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±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0.001 165 920 91 (63)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0.54 ppm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x-none" sz="1200" b="0" i="0" u="none" strike="noStrike" cap="none" normalizeH="0" baseline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Helvetica Light" charset="0"/>
                        <a:ea typeface="Helvetica Light" charset="0"/>
                        <a:cs typeface="Helvetica Light" charset="0"/>
                        <a:sym typeface="Symbol" charset="2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1pPr>
                      <a:lvl2pPr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2pPr>
                      <a:lvl3pPr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charset="0"/>
                        </a:defRPr>
                      </a:lvl3pPr>
                      <a:lvl4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4pPr>
                      <a:lvl5pPr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(/)</a:t>
                      </a:r>
                      <a:r>
                        <a:rPr kumimoji="0" lang="en-US" altLang="x-none" sz="1200" b="0" i="0" u="none" strike="noStrike" cap="none" normalizeH="0" baseline="3000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4</a:t>
                      </a:r>
                      <a:r>
                        <a:rPr kumimoji="0" lang="en-US" altLang="x-none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Helvetica Light" charset="0"/>
                          <a:ea typeface="Helvetica Light" charset="0"/>
                          <a:cs typeface="Helvetica Light" charset="0"/>
                          <a:sym typeface="Symbol" charset="2"/>
                        </a:rPr>
                        <a:t> + had + weak + ?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" name="Rectangle 16"/>
          <p:cNvSpPr/>
          <p:nvPr/>
        </p:nvSpPr>
        <p:spPr>
          <a:xfrm>
            <a:off x="4981023" y="3896044"/>
            <a:ext cx="330411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See, </a:t>
            </a:r>
            <a:r>
              <a:rPr lang="en-US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eg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Miller, de Rafael, Roberts, </a:t>
            </a:r>
            <a:r>
              <a:rPr lang="mr-IN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hep-ph</a:t>
            </a:r>
            <a:r>
              <a:rPr lang="mr-IN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/0703049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3573016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Evolution of </a:t>
            </a:r>
            <a:r>
              <a:rPr lang="en-US" sz="16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experimental sensitivity: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626871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181669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  <a:endParaRPr lang="en-US" altLang="x-none" sz="1100" baseline="30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36467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01898" y="2852936"/>
            <a:ext cx="32893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+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64711" y="2852936"/>
            <a:ext cx="31290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>
              <a:spcBef>
                <a:spcPct val="20000"/>
              </a:spcBef>
            </a:pPr>
            <a:r>
              <a:rPr lang="en-US" altLang="x-none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39505" y="5805844"/>
            <a:ext cx="9151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Electrostatic focusing, magic </a:t>
            </a:r>
            <a:r>
              <a:rPr lang="en-US" altLang="x-non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245695" y="4437692"/>
            <a:ext cx="915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Muon behaves like heavy electron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ECE055A-970A-D84C-A8C5-1F5CF63A9D3B}"/>
              </a:ext>
            </a:extLst>
          </p:cNvPr>
          <p:cNvSpPr/>
          <p:nvPr/>
        </p:nvSpPr>
        <p:spPr>
          <a:xfrm>
            <a:off x="222637" y="908720"/>
            <a:ext cx="8903579" cy="5655105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solidFill>
              <a:schemeClr val="bg1"/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6532D0-19DB-1044-A494-FAD36DA5922D}"/>
              </a:ext>
            </a:extLst>
          </p:cNvPr>
          <p:cNvGrpSpPr/>
          <p:nvPr/>
        </p:nvGrpSpPr>
        <p:grpSpPr>
          <a:xfrm>
            <a:off x="395536" y="2651097"/>
            <a:ext cx="8352928" cy="1995362"/>
            <a:chOff x="395536" y="2348880"/>
            <a:chExt cx="8069779" cy="2031156"/>
          </a:xfrm>
          <a:effectLst/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F5593C60-7BC5-274A-AABA-9D1AEE5ECE35}"/>
                </a:ext>
              </a:extLst>
            </p:cNvPr>
            <p:cNvSpPr/>
            <p:nvPr/>
          </p:nvSpPr>
          <p:spPr>
            <a:xfrm>
              <a:off x="395536" y="2348880"/>
              <a:ext cx="8069779" cy="2031156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B6D4F8-DDC7-3946-BFCA-5171DFDB4679}"/>
                </a:ext>
              </a:extLst>
            </p:cNvPr>
            <p:cNvSpPr txBox="1"/>
            <p:nvPr/>
          </p:nvSpPr>
          <p:spPr>
            <a:xfrm>
              <a:off x="743370" y="3067438"/>
              <a:ext cx="7443676" cy="532606"/>
            </a:xfrm>
            <a:prstGeom prst="rect">
              <a:avLst/>
            </a:prstGeom>
            <a:noFill/>
            <a:ln w="76200"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rPr>
                <a:t>Next is Fermilab’s new Muon g–2 Experiment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1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Measuring the muon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17" name="Picture 22" descr="g-2-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" t="847" r="945"/>
          <a:stretch>
            <a:fillRect/>
          </a:stretch>
        </p:blipFill>
        <p:spPr bwMode="auto">
          <a:xfrm>
            <a:off x="1907704" y="3088435"/>
            <a:ext cx="5281040" cy="376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7188745" y="6237312"/>
            <a:ext cx="15597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The BNL muon g–2 experiment (E821), 1997–2001</a:t>
            </a:r>
          </a:p>
        </p:txBody>
      </p:sp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81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41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Magnetic moment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69304" y="1988840"/>
            <a:ext cx="8839200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magnetic dipole moment of a particle can be observed from its motion in a magnetic field</a:t>
            </a:r>
          </a:p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Intrinsic magnetic moment discovered in Stern-</a:t>
            </a:r>
            <a:r>
              <a:rPr lang="en-US" sz="16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Gerlach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experiment, 1922:</a:t>
            </a:r>
            <a:endParaRPr lang="en-US" sz="1600" dirty="0">
              <a:solidFill>
                <a:srgbClr val="595959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8" t="9051" r="4357" b="64700"/>
          <a:stretch/>
        </p:blipFill>
        <p:spPr>
          <a:xfrm>
            <a:off x="1667429" y="3360047"/>
            <a:ext cx="4536505" cy="1800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269304" y="5507778"/>
                <a:ext cx="8371656" cy="10919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spcBef>
                    <a:spcPts val="1800"/>
                  </a:spcBef>
                  <a:buFont typeface="Symbol" charset="2"/>
                  <a:buChar char="®"/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atoms have intrinsic and 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quantised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angular momentum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Uhlenbeck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&amp; </a:t>
                </a:r>
                <a:r>
                  <a:rPr lang="en-US" sz="16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Goudsmit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postulated in 1925 that electrons have spin angular momentum with magnetic dipole moment: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Helvetica Light" charset="0"/>
                        <a:cs typeface="Helvetica Light" charset="0"/>
                        <a:sym typeface="Wingdings"/>
                      </a:rPr>
                      <m:t>𝑒</m:t>
                    </m:r>
                    <m:r>
                      <a:rPr lang="en-US" sz="1600" b="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Helvetica Light" charset="0"/>
                        <a:cs typeface="Helvetica Light" charset="0"/>
                        <a:sym typeface="Wingdings"/>
                      </a:rPr>
                      <m:t>/2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Helvetica Light" charset="0"/>
                            <a:cs typeface="Helvetica Light" charset="0"/>
                            <a:sym typeface="Wingdings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 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(Bohr magneton)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  <a:sym typeface="Wingdings"/>
                  </a:rPr>
                  <a:t> </a:t>
                </a:r>
                <a:endParaRPr lang="en-US" sz="1600" dirty="0">
                  <a:solidFill>
                    <a:srgbClr val="595959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304" y="5507778"/>
                <a:ext cx="8371656" cy="1091902"/>
              </a:xfrm>
              <a:prstGeom prst="rect">
                <a:avLst/>
              </a:prstGeom>
              <a:blipFill rotWithShape="0">
                <a:blip r:embed="rId6"/>
                <a:stretch>
                  <a:fillRect l="-364" t="-2793" b="-44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285095" y="3772236"/>
            <a:ext cx="13051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Expected result 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532380" y="3916064"/>
            <a:ext cx="463881" cy="251813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899893" y="3212976"/>
            <a:ext cx="10214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Observation</a:t>
            </a:r>
          </a:p>
        </p:txBody>
      </p:sp>
      <p:cxnSp>
        <p:nvCxnSpPr>
          <p:cNvPr id="34" name="Straight Arrow Connector 33"/>
          <p:cNvCxnSpPr/>
          <p:nvPr/>
        </p:nvCxnSpPr>
        <p:spPr>
          <a:xfrm flipH="1">
            <a:off x="2169881" y="3484971"/>
            <a:ext cx="162046" cy="613458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54626" y="4877289"/>
            <a:ext cx="31852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Inhomogeneous magnetic field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 flipV="1">
            <a:off x="2770650" y="4356970"/>
            <a:ext cx="358815" cy="509286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965615" y="4458889"/>
            <a:ext cx="2126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Beam of neutral silver atoms 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(unpaired atomic electron)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 flipV="1">
            <a:off x="4959380" y="4029093"/>
            <a:ext cx="254643" cy="381965"/>
          </a:xfrm>
          <a:prstGeom prst="straightConnector1">
            <a:avLst/>
          </a:prstGeom>
          <a:ln w="3175"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16" descr="SternGerlach2"/>
          <p:cNvPicPr>
            <a:picLocks noChangeAspect="1" noChangeArrowheads="1"/>
          </p:cNvPicPr>
          <p:nvPr/>
        </p:nvPicPr>
        <p:blipFill>
          <a:blip r:embed="rId7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"/>
          <a:stretch>
            <a:fillRect/>
          </a:stretch>
        </p:blipFill>
        <p:spPr bwMode="auto">
          <a:xfrm>
            <a:off x="7332602" y="3348505"/>
            <a:ext cx="1811398" cy="139319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271021" y="4741694"/>
            <a:ext cx="195420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050" dirty="0">
                <a:solidFill>
                  <a:srgbClr val="292929"/>
                </a:solidFill>
                <a:latin typeface="Helvetica Light" charset="0"/>
                <a:ea typeface="Helvetica Light" charset="0"/>
                <a:cs typeface="Helvetica Light" charset="0"/>
              </a:rPr>
              <a:t>A commemorative plaque at the Frankfurt physics institute </a:t>
            </a:r>
          </a:p>
        </p:txBody>
      </p:sp>
    </p:spTree>
    <p:extLst>
      <p:ext uri="{BB962C8B-B14F-4D97-AF65-F5344CB8AC3E}">
        <p14:creationId xmlns:p14="http://schemas.microsoft.com/office/powerpoint/2010/main" val="191730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Measuring the muon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9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475656" y="5042361"/>
                <a:ext cx="4608634" cy="624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≡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𝑠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−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𝐵</m:t>
                              </m:r>
                            </m:e>
                          </m:acc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d>
                            <m:dPr>
                              <m:ctrlPr>
                                <a:rPr kumimoji="0" lang="mr-IN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D80017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D80017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D80017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kumimoji="0" lang="en-US" sz="1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kumimoji="0" lang="en-US" sz="1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𝛽</m:t>
                              </m:r>
                            </m:e>
                          </m:acc>
                          <m: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𝐸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5656" y="5042361"/>
                <a:ext cx="4608634" cy="62440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83538" y="3284984"/>
            <a:ext cx="8215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Analogous approach as for electron: search for discrepancy between the frequencies of cyclotron motion and spin precession 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For </a:t>
            </a:r>
            <a:r>
              <a:rPr kumimoji="0" lang="en-US" altLang="x-none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polarised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muons moving in a uniform </a:t>
            </a:r>
            <a:r>
              <a:rPr kumimoji="0" lang="en-US" altLang="x-non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field (perp. to muon spin and orbit plane),                 and focused in an electric quadrupole field, the observed difference between spin precession and cyclotron frequency (= “anomalous frequency”), ignoring µEDM, is: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88944" y="5899919"/>
            <a:ext cx="82155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kumimoji="0" lang="en-US" altLang="x-non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field dependence is eliminated at the “magic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”: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= 29.3 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charset="2"/>
                <a:ea typeface="Symbol" charset="2"/>
                <a:cs typeface="Symbol" charset="2"/>
              </a:rPr>
              <a:t>®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altLang="x-non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kumimoji="0" lang="en-US" altLang="x-none" sz="16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= 3.09 GeV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x-none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The experiment measures (</a:t>
            </a:r>
            <a:r>
              <a:rPr kumimoji="0" lang="en-US" altLang="x-non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kumimoji="0" lang="en-US" altLang="x-none" sz="16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– 2)</a:t>
            </a:r>
            <a:r>
              <a:rPr kumimoji="0" lang="en-US" altLang="x-none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kumimoji="0" lang="en-US" altLang="x-none" sz="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2 directly</a:t>
            </a:r>
          </a:p>
        </p:txBody>
      </p:sp>
      <p:sp>
        <p:nvSpPr>
          <p:cNvPr id="4" name="Rectangle 3"/>
          <p:cNvSpPr/>
          <p:nvPr/>
        </p:nvSpPr>
        <p:spPr>
          <a:xfrm>
            <a:off x="6804248" y="6514686"/>
            <a:ext cx="225414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[ J. Bailey et al., NP B150, 1 (1979) ]</a:t>
            </a:r>
            <a:endParaRPr kumimoji="0" lang="nb-NO" altLang="x-none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517449" y="5013176"/>
                <a:ext cx="2447039" cy="7848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With electrostatic focusing, no gradient </a:t>
                </a: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field focusing needed so that </a:t>
                </a:r>
                <a:r>
                  <a:rPr kumimoji="0" lang="en-US" sz="10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can be made as uniform as possible !</a:t>
                </a:r>
              </a:p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0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kumimoji="0" lang="en-US" sz="1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3BB8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kumimoji="0" lang="el-GR" sz="10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srgbClr val="003BB8"/>
                                </a:solidFill>
                                <a:effectLst/>
                                <a:uLnTx/>
                                <a:uFillTx/>
                                <a:latin typeface="Cambria Math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  <m:t>ω</m:t>
                            </m:r>
                          </m:e>
                        </m:acc>
                      </m:e>
                      <m:sub>
                        <m:r>
                          <a:rPr kumimoji="0" lang="en-US" sz="10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  <m:r>
                      <a:rPr kumimoji="0" lang="en-US" sz="10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3BB8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r>
                  <a:rPr kumimoji="0" lang="en-US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3BB8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Independent of muon momentum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7449" y="5013176"/>
                <a:ext cx="2447039" cy="784830"/>
              </a:xfrm>
              <a:prstGeom prst="rect">
                <a:avLst/>
              </a:prstGeom>
              <a:blipFill rotWithShape="0">
                <a:blip r:embed="rId6"/>
                <a:stretch>
                  <a:fillRect b="-28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860248" y="5589426"/>
            <a:ext cx="15119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Motional magnetic field</a:t>
            </a:r>
          </a:p>
        </p:txBody>
      </p:sp>
    </p:spTree>
    <p:extLst>
      <p:ext uri="{BB962C8B-B14F-4D97-AF65-F5344CB8AC3E}">
        <p14:creationId xmlns:p14="http://schemas.microsoft.com/office/powerpoint/2010/main" val="300771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Exploit muon properties in experiment</a:t>
            </a:r>
          </a:p>
        </p:txBody>
      </p:sp>
      <p:sp>
        <p:nvSpPr>
          <p:cNvPr id="25" name="Rectangle 11"/>
          <p:cNvSpPr>
            <a:spLocks noChangeArrowheads="1"/>
          </p:cNvSpPr>
          <p:nvPr/>
        </p:nvSpPr>
        <p:spPr bwMode="auto">
          <a:xfrm>
            <a:off x="468313" y="1197546"/>
            <a:ext cx="6767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Parity violation polarizes muons in pion decay </a:t>
            </a:r>
            <a:endParaRPr kumimoji="0" lang="en-US" altLang="x-non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40" name="Line 13"/>
          <p:cNvSpPr>
            <a:spLocks noChangeShapeType="1"/>
          </p:cNvSpPr>
          <p:nvPr/>
        </p:nvSpPr>
        <p:spPr bwMode="auto">
          <a:xfrm>
            <a:off x="7033235" y="1163249"/>
            <a:ext cx="360363" cy="0"/>
          </a:xfrm>
          <a:prstGeom prst="line">
            <a:avLst/>
          </a:prstGeom>
          <a:noFill/>
          <a:ln w="3175">
            <a:solidFill>
              <a:srgbClr val="01964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H="1">
            <a:off x="5759033" y="1163249"/>
            <a:ext cx="360362" cy="0"/>
          </a:xfrm>
          <a:prstGeom prst="line">
            <a:avLst/>
          </a:prstGeom>
          <a:noFill/>
          <a:ln w="3175">
            <a:solidFill>
              <a:srgbClr val="01964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2" name="Text Box 15"/>
          <p:cNvSpPr txBox="1">
            <a:spLocks noChangeArrowheads="1"/>
          </p:cNvSpPr>
          <p:nvPr/>
        </p:nvSpPr>
        <p:spPr bwMode="auto">
          <a:xfrm>
            <a:off x="7473251" y="1024473"/>
            <a:ext cx="1230122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srgbClr val="019645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spin orientation</a:t>
            </a:r>
          </a:p>
        </p:txBody>
      </p:sp>
      <p:sp>
        <p:nvSpPr>
          <p:cNvPr id="43" name="Rectangle 16"/>
          <p:cNvSpPr>
            <a:spLocks noChangeArrowheads="1"/>
          </p:cNvSpPr>
          <p:nvPr/>
        </p:nvSpPr>
        <p:spPr bwMode="auto">
          <a:xfrm>
            <a:off x="468313" y="2514382"/>
            <a:ext cx="6767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Anomalous frequency proportional to </a:t>
            </a:r>
            <a:r>
              <a:rPr kumimoji="0" lang="en-US" altLang="x-none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kumimoji="0" lang="en-US" altLang="x-none" sz="1600" b="0" i="1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</a:p>
        </p:txBody>
      </p:sp>
      <p:sp>
        <p:nvSpPr>
          <p:cNvPr id="64" name="Text Box 60"/>
          <p:cNvSpPr txBox="1">
            <a:spLocks noChangeArrowheads="1"/>
          </p:cNvSpPr>
          <p:nvPr/>
        </p:nvSpPr>
        <p:spPr bwMode="auto">
          <a:xfrm>
            <a:off x="44487" y="6515170"/>
            <a:ext cx="1323096" cy="248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x-non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©</a:t>
            </a:r>
            <a:r>
              <a:rPr kumimoji="0" lang="en-US" altLang="x-non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D. Hertzog, UIUC</a:t>
            </a:r>
          </a:p>
        </p:txBody>
      </p:sp>
      <p:sp>
        <p:nvSpPr>
          <p:cNvPr id="65" name="Rectangle 61"/>
          <p:cNvSpPr>
            <a:spLocks noChangeArrowheads="1"/>
          </p:cNvSpPr>
          <p:nvPr/>
        </p:nvSpPr>
        <p:spPr bwMode="auto">
          <a:xfrm>
            <a:off x="468313" y="4082149"/>
            <a:ext cx="6767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Magic </a:t>
            </a: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 :</a:t>
            </a:r>
            <a:endParaRPr kumimoji="0" lang="en-US" altLang="x-none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66" name="Rectangle 62"/>
          <p:cNvSpPr>
            <a:spLocks noChangeArrowheads="1"/>
          </p:cNvSpPr>
          <p:nvPr/>
        </p:nvSpPr>
        <p:spPr bwMode="auto">
          <a:xfrm>
            <a:off x="468313" y="5078983"/>
            <a:ext cx="46085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>
                    <a:alpha val="62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1pPr>
            <a:lvl2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2pPr>
            <a:lvl3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3pPr>
            <a:lvl4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4pPr>
            <a:lvl5pPr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marR="0" lvl="0" indent="-342900" algn="l" defTabSz="4572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 typeface="+mj-lt"/>
              <a:buAutoNum type="arabicPeriod" startAt="4"/>
              <a:tabLst/>
              <a:defRPr/>
            </a:pPr>
            <a:r>
              <a:rPr kumimoji="0" lang="en-US" altLang="x-non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Again parity violation in muon decay</a:t>
            </a:r>
            <a:endParaRPr kumimoji="0" lang="en-US" altLang="x-none" sz="16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  <a:sym typeface="Symbol" charset="2"/>
            </a:endParaRPr>
          </a:p>
        </p:txBody>
      </p:sp>
      <p:sp>
        <p:nvSpPr>
          <p:cNvPr id="68" name="Text Box 74"/>
          <p:cNvSpPr txBox="1">
            <a:spLocks noChangeArrowheads="1"/>
          </p:cNvSpPr>
          <p:nvPr/>
        </p:nvSpPr>
        <p:spPr bwMode="auto">
          <a:xfrm rot="16200000">
            <a:off x="5454408" y="5355179"/>
            <a:ext cx="1238137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electron counts</a:t>
            </a:r>
          </a:p>
        </p:txBody>
      </p:sp>
      <p:sp>
        <p:nvSpPr>
          <p:cNvPr id="69" name="Text Box 75"/>
          <p:cNvSpPr txBox="1">
            <a:spLocks noChangeArrowheads="1"/>
          </p:cNvSpPr>
          <p:nvPr/>
        </p:nvSpPr>
        <p:spPr bwMode="auto">
          <a:xfrm>
            <a:off x="6810899" y="6143378"/>
            <a:ext cx="513580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Time</a:t>
            </a:r>
          </a:p>
        </p:txBody>
      </p:sp>
      <p:sp>
        <p:nvSpPr>
          <p:cNvPr id="70" name="Text Box 77"/>
          <p:cNvSpPr txBox="1">
            <a:spLocks noChangeArrowheads="1"/>
          </p:cNvSpPr>
          <p:nvPr/>
        </p:nvSpPr>
        <p:spPr bwMode="auto">
          <a:xfrm>
            <a:off x="815513" y="1475298"/>
            <a:ext cx="3047927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Pions</a:t>
            </a: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from proton-nucleon collision (AGS)</a:t>
            </a:r>
          </a:p>
        </p:txBody>
      </p:sp>
      <p:sp>
        <p:nvSpPr>
          <p:cNvPr id="71" name="Text Box 81"/>
          <p:cNvSpPr txBox="1">
            <a:spLocks noChangeArrowheads="1"/>
          </p:cNvSpPr>
          <p:nvPr/>
        </p:nvSpPr>
        <p:spPr bwMode="auto">
          <a:xfrm>
            <a:off x="1201718" y="5803963"/>
            <a:ext cx="4234378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fast electron </a:t>
            </a:r>
            <a:r>
              <a:rPr kumimoji="0" lang="en-US" altLang="x-none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emitted in direction </a:t>
            </a: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opposite to muon spin</a:t>
            </a:r>
          </a:p>
        </p:txBody>
      </p:sp>
      <p:pic>
        <p:nvPicPr>
          <p:cNvPr id="73" name="Picture 83" descr="s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588" y="4869433"/>
            <a:ext cx="1728788" cy="126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4" name="Line 84"/>
          <p:cNvSpPr>
            <a:spLocks noChangeShapeType="1"/>
          </p:cNvSpPr>
          <p:nvPr/>
        </p:nvSpPr>
        <p:spPr bwMode="auto">
          <a:xfrm>
            <a:off x="6540177" y="5063007"/>
            <a:ext cx="0" cy="430213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" name="Line 85"/>
          <p:cNvSpPr>
            <a:spLocks noChangeShapeType="1"/>
          </p:cNvSpPr>
          <p:nvPr/>
        </p:nvSpPr>
        <p:spPr bwMode="auto">
          <a:xfrm flipH="1">
            <a:off x="6576689" y="5063007"/>
            <a:ext cx="3175" cy="48895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6" name="Line 86"/>
          <p:cNvSpPr>
            <a:spLocks noChangeShapeType="1"/>
          </p:cNvSpPr>
          <p:nvPr/>
        </p:nvSpPr>
        <p:spPr bwMode="auto">
          <a:xfrm>
            <a:off x="6300464" y="5113807"/>
            <a:ext cx="2159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7" name="Line 87"/>
          <p:cNvSpPr>
            <a:spLocks noChangeShapeType="1"/>
          </p:cNvSpPr>
          <p:nvPr/>
        </p:nvSpPr>
        <p:spPr bwMode="auto">
          <a:xfrm flipH="1">
            <a:off x="6611614" y="5113807"/>
            <a:ext cx="215900" cy="0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4427984" y="3956726"/>
                <a:ext cx="4642489" cy="6244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𝐵</m:t>
                              </m:r>
                            </m:e>
                          </m:acc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d>
                            <m:dPr>
                              <m:ctrlPr>
                                <a:rPr kumimoji="0" lang="mr-IN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D80017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D80017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D80017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kumimoji="0" lang="en-US" sz="1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US" sz="1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𝛾</m:t>
                                      </m:r>
                                    </m:e>
                                    <m:sup>
                                      <m:r>
                                        <a:rPr kumimoji="0" lang="en-US" sz="1600" b="0" i="1" u="none" strike="noStrike" kern="120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−1</m:t>
                                  </m:r>
                                </m:den>
                              </m:f>
                            </m:e>
                          </m:d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𝛽</m:t>
                              </m:r>
                            </m:e>
                          </m:acc>
                          <m: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𝐸</m:t>
                              </m:r>
                            </m:e>
                          </m:acc>
                        </m:e>
                      </m:d>
                      <m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≈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acc>
                        <m:accPr>
                          <m:chr m:val="⃗"/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acc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</m:e>
                      </m:acc>
                    </m:oMath>
                  </m:oMathPara>
                </a14:m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3956726"/>
                <a:ext cx="4642489" cy="62440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5724128" y="1191978"/>
                <a:ext cx="2207014" cy="37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⟵</m:t>
                      </m:r>
                      <m:sSup>
                        <m:sSup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e>
                        <m:sup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p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⟶</m:t>
                      </m:r>
                      <m:sSubSup>
                        <m:sSubSup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sz="1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polarised</m:t>
                          </m:r>
                        </m:sub>
                        <m:sup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bSup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1191978"/>
                <a:ext cx="2207014" cy="370230"/>
              </a:xfrm>
              <a:prstGeom prst="rect">
                <a:avLst/>
              </a:prstGeom>
              <a:blipFill rotWithShape="0">
                <a:blip r:embed="rId4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1151635" y="5396684"/>
                <a:ext cx="2512098" cy="3702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0" lang="en-US" sz="1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polarised</m:t>
                          </m:r>
                        </m:sub>
                        <m:sup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bSup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⟶</m:t>
                      </m:r>
                      <m:sSup>
                        <m:sSup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e>
                        <m:sup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</m:sup>
                      </m:sSup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+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accPr>
                            <m:e>
                              <m: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𝜈</m:t>
                              </m:r>
                            </m:e>
                          </m:acc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+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kumimoji="0" lang="el-GR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𝜈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635" y="5396684"/>
                <a:ext cx="2512098" cy="370230"/>
              </a:xfrm>
              <a:prstGeom prst="rect">
                <a:avLst/>
              </a:prstGeom>
              <a:blipFill rotWithShape="0">
                <a:blip r:embed="rId5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774619" y="4930025"/>
                <a:ext cx="501419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ω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619" y="4930025"/>
                <a:ext cx="501419" cy="33855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8"/>
          <a:srcRect l="6876" t="4202" r="7666" b="5024"/>
          <a:stretch/>
        </p:blipFill>
        <p:spPr>
          <a:xfrm>
            <a:off x="5796136" y="1825981"/>
            <a:ext cx="1977657" cy="188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35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BNL E821: muon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2 experiment 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204864"/>
            <a:ext cx="4294112" cy="3627784"/>
          </a:xfrm>
          <a:prstGeom prst="rect">
            <a:avLst/>
          </a:prstGeom>
        </p:spPr>
      </p:pic>
      <p:pic>
        <p:nvPicPr>
          <p:cNvPr id="67" name="Picture 22" descr="g-2-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7" t="847" r="945"/>
          <a:stretch>
            <a:fillRect/>
          </a:stretch>
        </p:blipFill>
        <p:spPr bwMode="auto">
          <a:xfrm>
            <a:off x="4986807" y="2500300"/>
            <a:ext cx="4162024" cy="2970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bg2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154" y="998247"/>
            <a:ext cx="87273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 24 GeV proton beam (AGS) incident on a target produces large number of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pions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that decay to muons 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The 3.1 GeV muon beam (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relativistically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enhanced lifetime of 64 µs) is injected into a 7.1 m radius ring with 1.4 T vertical magnetic field, which produces cyclotron motion matching the ring radius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Electrostatic focusing of the beam is provided by a series of quadrupole lenses around the ring.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81154" y="5925760"/>
            <a:ext cx="872735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Decay electrons (correlated with </a:t>
            </a:r>
            <a:r>
              <a:rPr kumimoji="0" lang="en-US" altLang="x-none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spin precession) counted vs. time in calorimeters inside ring (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Symbol" charset="2"/>
                <a:ea typeface="Symbol" charset="2"/>
                <a:cs typeface="Symbol" charset="2"/>
              </a:rPr>
              <a:t>®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𝜔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  <a:p>
            <a:pPr marL="285750" marR="0" lvl="0" indent="-285750" algn="l" defTabSz="4572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Precise measurement of 𝜔</a:t>
            </a:r>
            <a:r>
              <a:rPr kumimoji="0" lang="en-GB" sz="1400" b="0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and 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allows to extract </a:t>
            </a:r>
            <a:r>
              <a:rPr kumimoji="0" lang="en-GB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kumimoji="0" lang="en-US" altLang="x-none" sz="1400" b="0" i="1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endParaRPr kumimoji="0" lang="en-GB" sz="1400" b="0" i="1" u="none" strike="noStrike" kern="1200" cap="none" spc="0" normalizeH="0" baseline="-2500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35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BNL E821: muon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2 experiment </a:t>
            </a:r>
          </a:p>
        </p:txBody>
      </p:sp>
      <p:pic>
        <p:nvPicPr>
          <p:cNvPr id="10" name="Picture 6" descr="g-2_wigg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70409"/>
            <a:ext cx="4611688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964787" y="1246760"/>
            <a:ext cx="41234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Observed positron rate in successive 100 µs periods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~150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polarisation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rotations during measurement period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537755" y="2141240"/>
            <a:ext cx="38882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Anomalous frequency: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6401677" y="2624885"/>
                <a:ext cx="1515543" cy="5834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0" lang="el-GR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ω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≈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𝑚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𝑐</m:t>
                          </m:r>
                        </m:den>
                      </m:f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3BB8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𝐵</m:t>
                      </m:r>
                    </m:oMath>
                  </m:oMathPara>
                </a14:m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77" y="2624885"/>
                <a:ext cx="1515543" cy="58349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5537755" y="3359140"/>
            <a:ext cx="33842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obtained from time-dependent fit to electron counts (for given energy </a:t>
            </a:r>
            <a:r>
              <a:rPr kumimoji="0" lang="en-US" altLang="x-none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kumimoji="0" lang="en-US" altLang="x-non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537755" y="3959632"/>
                <a:ext cx="3641061" cy="3477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3BB8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𝑁</m:t>
                      </m:r>
                      <m:d>
                        <m:d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𝑡</m:t>
                          </m:r>
                        </m:e>
                      </m:d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𝑁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0</m:t>
                          </m:r>
                        </m:sub>
                      </m:sSub>
                      <m:sSup>
                        <m:sSupPr>
                          <m:ctrlP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𝑒</m:t>
                          </m:r>
                        </m:e>
                        <m:sup>
                          <m: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𝑡</m:t>
                          </m:r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𝛾𝜏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kumimoji="0" lang="mr-IN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1−</m:t>
                          </m:r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𝐴</m:t>
                          </m:r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kumimoji="0" lang="en-US" sz="16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sin</m:t>
                          </m:r>
                          <m:d>
                            <m:dPr>
                              <m:ctrlPr>
                                <a:rPr kumimoji="0" lang="mr-IN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0" lang="en-US" sz="1600" b="0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3BB8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0" lang="el-GR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3BB8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ω</m:t>
                                  </m:r>
                                </m:e>
                                <m:sub>
                                  <m:r>
                                    <a:rPr kumimoji="0" lang="en-US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3BB8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𝑎</m:t>
                                  </m:r>
                                </m:sub>
                              </m:s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𝑡</m:t>
                              </m:r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−</m:t>
                              </m:r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𝜙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755" y="3959632"/>
                <a:ext cx="3641061" cy="347788"/>
              </a:xfrm>
              <a:prstGeom prst="rect">
                <a:avLst/>
              </a:prstGeom>
              <a:blipFill rotWithShape="0">
                <a:blip r:embed="rId4"/>
                <a:stretch>
                  <a:fillRect b="-122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>
            <a:off x="5364088" y="1925216"/>
            <a:ext cx="0" cy="4602993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364088" y="1916832"/>
            <a:ext cx="3159968" cy="8384"/>
          </a:xfrm>
          <a:prstGeom prst="line">
            <a:avLst/>
          </a:prstGeom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3184328" y="1038636"/>
            <a:ext cx="190949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E821 (g –2), </a:t>
            </a:r>
            <a:r>
              <a:rPr kumimoji="0" lang="en-US" altLang="x-none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hep</a:t>
            </a:r>
            <a:r>
              <a:rPr kumimoji="0" lang="en-US" altLang="x-none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-ex/0202024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48778" y="4295244"/>
            <a:ext cx="26641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In </a:t>
            </a: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srgbClr val="003BB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blue</a:t>
            </a:r>
            <a:r>
              <a:rPr kumimoji="0" lang="en-US" altLang="x-non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: fit parameters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537754" y="4755629"/>
                <a:ext cx="3550485" cy="1831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85000"/>
                        <a:lumOff val="15000"/>
                      </a:prstClr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Total systematic uncertainty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3BB8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</m:oMath>
                </a14:m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: 0.2–0.3 ppm, with largest contributors: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GB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pileup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(~in-time arrival of two low-</a:t>
                </a:r>
                <a:r>
                  <a:rPr kumimoji="0" lang="en-GB" sz="105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E</a:t>
                </a:r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electrons)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GB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muon losses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GB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coherent </a:t>
                </a:r>
                <a:r>
                  <a:rPr kumimoji="0" lang="en-GB" sz="1200" b="0" i="1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betatron</a:t>
                </a:r>
                <a:r>
                  <a:rPr kumimoji="0" lang="en-GB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oscillation </a:t>
                </a:r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(muon loss and CBO amplitude [frequency: 0.48 MHz, compared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05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05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05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</m:oMath>
                </a14:m>
                <a:r>
                  <a:rPr kumimoji="0" lang="en-GB" sz="10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: 0.23 MHz] are part of fit)</a:t>
                </a: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285750" marR="0" lvl="0" indent="-285750" algn="l" defTabSz="457200" rtl="0" eaLnBrk="1" fontAlgn="base" latinLnBrk="0" hangingPunct="1">
                  <a:lnSpc>
                    <a:spcPct val="100000"/>
                  </a:lnSpc>
                  <a:spcBef>
                    <a:spcPts val="30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n-GB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calorimeter gain changes</a:t>
                </a:r>
                <a:endPara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754" y="4755629"/>
                <a:ext cx="3550485" cy="1831271"/>
              </a:xfrm>
              <a:prstGeom prst="rect">
                <a:avLst/>
              </a:prstGeom>
              <a:blipFill rotWithShape="0">
                <a:blip r:embed="rId5"/>
                <a:stretch>
                  <a:fillRect r="-1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6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1C2F03-9E95-40C9-A99F-3C4F7EE8CF2A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Helvetica Light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1484784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0" y="260648"/>
            <a:ext cx="9144000" cy="504056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" y="33265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2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BNL E821: muon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g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2 experiment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882326"/>
            <a:ext cx="2819400" cy="26162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539552" y="4554741"/>
            <a:ext cx="302433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Azimuthal average for one trolley run. Contours are 0.5 ppm field differences.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2137734" y="1732707"/>
            <a:ext cx="111120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mr-IN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hep-ex</a:t>
            </a:r>
            <a:r>
              <a:rPr kumimoji="0" lang="mr-I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/0602035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3491880" y="1835147"/>
                <a:ext cx="5422867" cy="55643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x-none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kumimoji="0" lang="en-US" altLang="x-non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-field is proportional to free proton precession frequency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(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𝐵</m:t>
                    </m:r>
                    <m:r>
                      <a:rPr kumimoji="0" lang="en-US" sz="14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/</m:t>
                    </m:r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) measured by NMR probes so one can write: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835147"/>
                <a:ext cx="5422867" cy="556434"/>
              </a:xfrm>
              <a:prstGeom prst="rect">
                <a:avLst/>
              </a:prstGeom>
              <a:blipFill rotWithShape="0">
                <a:blip r:embed="rId3"/>
                <a:stretch>
                  <a:fillRect l="-337" t="-2198" b="-87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/>
              <p:cNvSpPr/>
              <p:nvPr/>
            </p:nvSpPr>
            <p:spPr>
              <a:xfrm>
                <a:off x="3635896" y="2529894"/>
                <a:ext cx="3644139" cy="9748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Pr>
                        <m:e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D80017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</m:sSub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𝑐</m:t>
                              </m:r>
                            </m:den>
                          </m:f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  <m:r>
                            <m:rPr>
                              <m:nor/>
                            </m:rPr>
                            <a:rPr kumimoji="0" lang="mr-IN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charset="0"/>
                              <a:ea typeface="+mn-ea"/>
                              <a:cs typeface="Mangal" panose="02040503050203030202" pitchFamily="18" charset="0"/>
                            </a:rPr>
                            <m:t> </m:t>
                          </m:r>
                        </m:num>
                        <m:den>
                          <m:f>
                            <m:f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𝑐</m:t>
                              </m:r>
                            </m:den>
                          </m:f>
                          <m:f>
                            <m:fPr>
                              <m:ctrlPr>
                                <a:rPr kumimoji="0" lang="mr-IN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num>
                            <m:den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den>
                          </m:f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  <m:r>
                            <m:rPr>
                              <m:nor/>
                            </m:rPr>
                            <a:rPr kumimoji="0" lang="mr-IN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charset="0"/>
                              <a:ea typeface="+mn-ea"/>
                              <a:cs typeface="Mangal" panose="02040503050203030202" pitchFamily="18" charset="0"/>
                            </a:rPr>
                            <m:t> </m:t>
                          </m:r>
                          <m:r>
                            <a:rPr kumimoji="0" lang="en-US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f>
                            <m:f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𝑒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kumimoji="0" lang="mr-IN" sz="16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effectLst/>
                                      <a:uLnTx/>
                                      <a:uFillTx/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𝜇</m:t>
                                  </m:r>
                                </m:sub>
                              </m:s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𝑐</m:t>
                              </m:r>
                            </m:den>
                          </m:f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D80017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𝐵</m:t>
                          </m:r>
                          <m:r>
                            <m:rPr>
                              <m:nor/>
                            </m:rPr>
                            <a:rPr kumimoji="0" lang="mr-IN" sz="1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 charset="0"/>
                              <a:ea typeface="+mn-ea"/>
                              <a:cs typeface="Mangal" panose="02040503050203030202" pitchFamily="18" charset="0"/>
                            </a:rPr>
                            <m:t> </m:t>
                          </m:r>
                        </m:den>
                      </m:f>
                      <m:r>
                        <a:rPr kumimoji="0" lang="en-US" sz="1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𝐿</m:t>
                              </m:r>
                            </m:sub>
                          </m:sSub>
                          <m:r>
                            <a:rPr kumimoji="0" lang="en-US" sz="1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en-US" sz="1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el-GR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en-US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0" lang="en-US" sz="1600" b="0" i="1" u="none" strike="noStrike" kern="1200" cap="none" spc="0" normalizeH="0" baseline="0" noProof="0" dirty="0">
                  <a:ln>
                    <a:noFill/>
                  </a:ln>
                  <a:solidFill>
                    <a:srgbClr val="003BB8"/>
                  </a:solidFill>
                  <a:effectLst/>
                  <a:uLnTx/>
                  <a:uFillTx/>
                  <a:latin typeface="Cambria Math" charset="0"/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5" name="Rectangle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2529894"/>
                <a:ext cx="3644139" cy="97481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3491880" y="4333418"/>
                <a:ext cx="542286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where: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is </a:t>
                </a:r>
                <a:r>
                  <a:rPr kumimoji="0" lang="en-GB" sz="1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Larmor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frequency of muon,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3BB8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ℛ</m:t>
                    </m:r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measured by E821, and the </a:t>
                </a:r>
                <a:r>
                  <a:rPr kumimoji="0" lang="en-US" altLang="x-none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  <a:sym typeface="Symbol" charset="2"/>
                  </a:rPr>
                  <a:t>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-to-</a:t>
                </a:r>
                <a:r>
                  <a:rPr kumimoji="0" lang="en-GB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p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magnetic moment ratio is: </a:t>
                </a:r>
                <a14:m>
                  <m:oMath xmlns:m="http://schemas.openxmlformats.org/officeDocument/2006/math">
                    <m:r>
                      <a:rPr kumimoji="0" lang="en-US" sz="1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𝜆</m:t>
                    </m:r>
                  </m:oMath>
                </a14:m>
                <a:r>
                  <a:rPr kumimoji="0" lang="is-IS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= 3.183 345 107(84)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333418"/>
                <a:ext cx="5422867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337" t="-2326" b="-104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3491880" y="4845714"/>
            <a:ext cx="5163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(</a:t>
            </a:r>
            <a:r>
              <a:rPr kumimoji="0" lang="is-I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λ</a:t>
            </a:r>
            <a:r>
              <a:rPr kumimoji="0" lang="is-I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is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determined from muonium (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µ</a:t>
            </a:r>
            <a:r>
              <a:rPr kumimoji="0" lang="en-US" sz="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+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e</a:t>
            </a:r>
            <a:r>
              <a:rPr kumimoji="0" lang="en-US" sz="5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–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) hyperfine level structure measurements)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/>
              <p:cNvSpPr/>
              <p:nvPr/>
            </p:nvSpPr>
            <p:spPr>
              <a:xfrm>
                <a:off x="3491880" y="5336864"/>
                <a:ext cx="5112568" cy="324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x-non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kumimoji="0" lang="en-US" altLang="x-none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 Systematic uncertainty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between 0.2 and 0.4 ppm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6" name="Rectangle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5336864"/>
                <a:ext cx="5112568" cy="324384"/>
              </a:xfrm>
              <a:prstGeom prst="rect">
                <a:avLst/>
              </a:prstGeom>
              <a:blipFill rotWithShape="0">
                <a:blip r:embed="rId6"/>
                <a:stretch>
                  <a:fillRect l="-358" t="-3704" b="-148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0" y="5949280"/>
                <a:ext cx="9144000" cy="3243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0" lang="el-GR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ω</m:t>
                        </m:r>
                      </m:e>
                      <m:sub>
                        <m:r>
                          <a:rPr kumimoji="0" lang="en-US" sz="1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𝑝</m:t>
                        </m:r>
                      </m:sub>
                    </m:sSub>
                  </m:oMath>
                </a14:m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measured independently in blind analyses 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Symbol" charset="2"/>
                    <a:ea typeface="Symbol" charset="2"/>
                    <a:cs typeface="Symbol" charset="2"/>
                  </a:rPr>
                  <a:t>®</a:t>
                </a: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Helvetica Light" charset="0"/>
                    <a:ea typeface="Helvetica Light" charset="0"/>
                    <a:cs typeface="Helvetica Light" charset="0"/>
                  </a:rPr>
                  <a:t> doubly blind experiment!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949280"/>
                <a:ext cx="9144000" cy="324384"/>
              </a:xfrm>
              <a:prstGeom prst="rect">
                <a:avLst/>
              </a:prstGeom>
              <a:blipFill rotWithShape="0">
                <a:blip r:embed="rId7"/>
                <a:stretch>
                  <a:fillRect t="-5660" b="-150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251520" y="980728"/>
            <a:ext cx="8874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The </a:t>
            </a: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B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-field is mapped with 17 NMR probes mounted on a trolley pulled through the beampipe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6060211" y="3442283"/>
                <a:ext cx="2704651" cy="6347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l" defTabSz="457200" rtl="0" eaLnBrk="1" fontAlgn="base" latinLnBrk="0" hangingPunct="1">
                  <a:lnSpc>
                    <a:spcPct val="100000"/>
                  </a:lnSpc>
                  <a:spcBef>
                    <a:spcPts val="18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mr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𝑝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𝐿</m:t>
                              </m:r>
                            </m:sub>
                          </m:sSub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𝑝</m:t>
                              </m:r>
                            </m:sub>
                          </m:sSub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𝑎</m:t>
                              </m:r>
                            </m:sub>
                          </m:sSub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/</m:t>
                          </m:r>
                          <m:sSub>
                            <m:sSubPr>
                              <m:ctrl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ω</m:t>
                              </m:r>
                            </m:e>
                            <m:sub>
                              <m:r>
                                <a:rPr kumimoji="0" lang="mr-IN" sz="1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3BB8"/>
                                  </a:solidFill>
                                  <a:effectLst/>
                                  <a:uLnTx/>
                                  <a:uFillTx/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a:rPr kumimoji="0" lang="mr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ℛ</m:t>
                          </m:r>
                        </m:num>
                        <m:den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𝜆</m:t>
                          </m:r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</m:t>
                          </m:r>
                          <m:r>
                            <a:rPr kumimoji="0" lang="mr-IN" sz="1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3BB8"/>
                              </a:solidFill>
                              <a:effectLst/>
                              <a:uLnTx/>
                              <a:uFillTx/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ℛ</m:t>
                          </m:r>
                        </m:den>
                      </m:f>
                    </m:oMath>
                  </m:oMathPara>
                </a14:m>
                <a:endParaRPr kumimoji="0" lang="mr-I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0211" y="3442283"/>
                <a:ext cx="2704651" cy="63478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59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6200" y="152400"/>
            <a:ext cx="853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GB" i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Digression</a:t>
            </a:r>
            <a:r>
              <a:rPr lang="en-GB" sz="600" i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GB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b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Running of </a:t>
            </a:r>
            <a:r>
              <a:rPr lang="en-GB" b="1" dirty="0" err="1">
                <a:solidFill>
                  <a:srgbClr val="404040"/>
                </a:solidFill>
                <a:latin typeface="Symbol" charset="2"/>
                <a:ea typeface="Symbol" charset="2"/>
                <a:cs typeface="Symbol" charset="2"/>
              </a:rPr>
              <a:t>a</a:t>
            </a:r>
            <a:r>
              <a:rPr lang="en-GB" b="1" baseline="-25000" dirty="0" err="1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r>
              <a:rPr lang="en-GB" b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(M</a:t>
            </a:r>
            <a:r>
              <a:rPr lang="en-GB" b="1" baseline="-25000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GB" b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08025" y="5131147"/>
            <a:ext cx="7777162" cy="746125"/>
          </a:xfrm>
          <a:prstGeom prst="rect">
            <a:avLst/>
          </a:prstGeom>
          <a:solidFill>
            <a:srgbClr val="FFFFFF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814763" y="3255089"/>
            <a:ext cx="4679950" cy="159385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04800" y="692696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P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hoton vacuum polarisation function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</a:t>
            </a:r>
            <a:r>
              <a:rPr kumimoji="0" lang="en-GB" sz="1400" u="none" strike="noStrike" kern="0" cap="none" spc="0" normalizeH="0" baseline="-2500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(q</a:t>
            </a:r>
            <a:r>
              <a:rPr kumimoji="0" lang="en-GB" sz="1400" u="none" strike="noStrike" kern="0" cap="none" spc="0" normalizeH="0" baseline="3000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2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7" name="Object 8"/>
          <p:cNvGraphicFramePr>
            <a:graphicFrameLocks noChangeAspect="1"/>
          </p:cNvGraphicFramePr>
          <p:nvPr/>
        </p:nvGraphicFramePr>
        <p:xfrm>
          <a:off x="3225878" y="764704"/>
          <a:ext cx="4453099" cy="3623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05" name="Equation" r:id="rId3" imgW="3898800" imgH="317160" progId="Equation.DSMT4">
                  <p:embed/>
                </p:oleObj>
              </mc:Choice>
              <mc:Fallback>
                <p:oleObj name="Equation" r:id="rId3" imgW="3898800" imgH="317160" progId="Equation.DSMT4">
                  <p:embed/>
                  <p:pic>
                    <p:nvPicPr>
                      <p:cNvPr id="7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78" y="764704"/>
                        <a:ext cx="4453099" cy="3623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04800" y="1412776"/>
            <a:ext cx="2590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nly vacuum polarisation “screens” electron charge</a:t>
            </a:r>
          </a:p>
        </p:txBody>
      </p:sp>
      <p:graphicFrame>
        <p:nvGraphicFramePr>
          <p:cNvPr id="9" name="Object 10"/>
          <p:cNvGraphicFramePr>
            <a:graphicFrameLocks noChangeAspect="1"/>
          </p:cNvGraphicFramePr>
          <p:nvPr/>
        </p:nvGraphicFramePr>
        <p:xfrm>
          <a:off x="3208338" y="1433737"/>
          <a:ext cx="1338213" cy="5129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06" name="Equation" r:id="rId5" imgW="1091880" imgH="419040" progId="Equation.DSMT4">
                  <p:embed/>
                </p:oleObj>
              </mc:Choice>
              <mc:Fallback>
                <p:oleObj name="Equation" r:id="rId5" imgW="1091880" imgH="419040" progId="Equation.DSMT4">
                  <p:embed/>
                  <p:pic>
                    <p:nvPicPr>
                      <p:cNvPr id="9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338" y="1433737"/>
                        <a:ext cx="1338213" cy="5129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4953000" y="1509937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with</a:t>
            </a:r>
            <a:r>
              <a:rPr kumimoji="0" lang="en-GB" sz="160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: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304800" y="2401724"/>
            <a:ext cx="8382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Leptonic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</a:t>
            </a:r>
            <a:r>
              <a:rPr kumimoji="0" lang="en-GB" sz="14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kumimoji="0" lang="en-GB" sz="1400" u="none" strike="noStrike" kern="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lep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(s) calculable in QED (known to</a:t>
            </a:r>
            <a:r>
              <a:rPr kumimoji="0" lang="en-GB" sz="140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3-loops)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. However, quark loops are modified by long-distance hadronic physics,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cannot be calculated with</a:t>
            </a:r>
            <a:r>
              <a:rPr kumimoji="0" lang="en-GB" sz="1400" u="none" strike="noStrike" kern="0" cap="none" spc="0" normalizeH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perturbative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 QCD 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E12548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304800" y="3381578"/>
            <a:ext cx="3200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Way out: </a:t>
            </a:r>
            <a:r>
              <a:rPr kumimoji="0" lang="en-GB" sz="1400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Optical Theorem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(unitarity) </a:t>
            </a:r>
          </a:p>
        </p:txBody>
      </p:sp>
      <p:graphicFrame>
        <p:nvGraphicFramePr>
          <p:cNvPr id="14" name="Object 15"/>
          <p:cNvGraphicFramePr>
            <a:graphicFrameLocks noChangeAspect="1"/>
          </p:cNvGraphicFramePr>
          <p:nvPr/>
        </p:nvGraphicFramePr>
        <p:xfrm>
          <a:off x="3986214" y="3315414"/>
          <a:ext cx="3561530" cy="5457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07" name="Equation" r:id="rId7" imgW="2895480" imgH="444240" progId="Equation.DSMT4">
                  <p:embed/>
                </p:oleObj>
              </mc:Choice>
              <mc:Fallback>
                <p:oleObj name="Equation" r:id="rId7" imgW="2895480" imgH="444240" progId="Equation.DSMT4">
                  <p:embed/>
                  <p:pic>
                    <p:nvPicPr>
                      <p:cNvPr id="14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214" y="3315414"/>
                        <a:ext cx="3561530" cy="5457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6"/>
          <p:cNvGraphicFramePr>
            <a:graphicFrameLocks noChangeAspect="1"/>
          </p:cNvGraphicFramePr>
          <p:nvPr/>
        </p:nvGraphicFramePr>
        <p:xfrm>
          <a:off x="6783572" y="2996952"/>
          <a:ext cx="1724053" cy="237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08" name="Equation" r:id="rId9" imgW="2019240" imgH="279360" progId="Equation.DSMT4">
                  <p:embed/>
                </p:oleObj>
              </mc:Choice>
              <mc:Fallback>
                <p:oleObj name="Equation" r:id="rId9" imgW="2019240" imgH="279360" progId="Equation.DSMT4">
                  <p:embed/>
                  <p:pic>
                    <p:nvPicPr>
                      <p:cNvPr id="15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3572" y="2996952"/>
                        <a:ext cx="1724053" cy="2370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Freeform 17"/>
          <p:cNvSpPr>
            <a:spLocks/>
          </p:cNvSpPr>
          <p:nvPr/>
        </p:nvSpPr>
        <p:spPr bwMode="auto">
          <a:xfrm>
            <a:off x="4405313" y="4344114"/>
            <a:ext cx="971550" cy="74613"/>
          </a:xfrm>
          <a:custGeom>
            <a:avLst/>
            <a:gdLst/>
            <a:ahLst/>
            <a:cxnLst>
              <a:cxn ang="0">
                <a:pos x="0" y="96"/>
              </a:cxn>
              <a:cxn ang="0">
                <a:pos x="96" y="0"/>
              </a:cxn>
              <a:cxn ang="0">
                <a:pos x="192" y="96"/>
              </a:cxn>
              <a:cxn ang="0">
                <a:pos x="288" y="0"/>
              </a:cxn>
              <a:cxn ang="0">
                <a:pos x="384" y="96"/>
              </a:cxn>
              <a:cxn ang="0">
                <a:pos x="480" y="0"/>
              </a:cxn>
              <a:cxn ang="0">
                <a:pos x="576" y="96"/>
              </a:cxn>
              <a:cxn ang="0">
                <a:pos x="672" y="0"/>
              </a:cxn>
              <a:cxn ang="0">
                <a:pos x="768" y="96"/>
              </a:cxn>
              <a:cxn ang="0">
                <a:pos x="864" y="0"/>
              </a:cxn>
              <a:cxn ang="0">
                <a:pos x="960" y="96"/>
              </a:cxn>
              <a:cxn ang="0">
                <a:pos x="1056" y="0"/>
              </a:cxn>
              <a:cxn ang="0">
                <a:pos x="1152" y="96"/>
              </a:cxn>
              <a:cxn ang="0">
                <a:pos x="1248" y="0"/>
              </a:cxn>
            </a:cxnLst>
            <a:rect l="0" t="0" r="r" b="b"/>
            <a:pathLst>
              <a:path w="1248" h="96">
                <a:moveTo>
                  <a:pt x="0" y="96"/>
                </a:moveTo>
                <a:cubicBezTo>
                  <a:pt x="32" y="48"/>
                  <a:pt x="64" y="0"/>
                  <a:pt x="96" y="0"/>
                </a:cubicBezTo>
                <a:cubicBezTo>
                  <a:pt x="128" y="0"/>
                  <a:pt x="160" y="96"/>
                  <a:pt x="192" y="96"/>
                </a:cubicBezTo>
                <a:cubicBezTo>
                  <a:pt x="224" y="96"/>
                  <a:pt x="256" y="0"/>
                  <a:pt x="288" y="0"/>
                </a:cubicBezTo>
                <a:cubicBezTo>
                  <a:pt x="320" y="0"/>
                  <a:pt x="352" y="96"/>
                  <a:pt x="384" y="96"/>
                </a:cubicBezTo>
                <a:cubicBezTo>
                  <a:pt x="416" y="96"/>
                  <a:pt x="448" y="0"/>
                  <a:pt x="480" y="0"/>
                </a:cubicBezTo>
                <a:cubicBezTo>
                  <a:pt x="512" y="0"/>
                  <a:pt x="544" y="96"/>
                  <a:pt x="576" y="96"/>
                </a:cubicBezTo>
                <a:cubicBezTo>
                  <a:pt x="608" y="96"/>
                  <a:pt x="640" y="0"/>
                  <a:pt x="672" y="0"/>
                </a:cubicBezTo>
                <a:cubicBezTo>
                  <a:pt x="704" y="0"/>
                  <a:pt x="736" y="96"/>
                  <a:pt x="768" y="96"/>
                </a:cubicBezTo>
                <a:cubicBezTo>
                  <a:pt x="800" y="96"/>
                  <a:pt x="832" y="0"/>
                  <a:pt x="864" y="0"/>
                </a:cubicBezTo>
                <a:cubicBezTo>
                  <a:pt x="896" y="0"/>
                  <a:pt x="928" y="96"/>
                  <a:pt x="960" y="96"/>
                </a:cubicBezTo>
                <a:cubicBezTo>
                  <a:pt x="992" y="96"/>
                  <a:pt x="1024" y="0"/>
                  <a:pt x="1056" y="0"/>
                </a:cubicBezTo>
                <a:cubicBezTo>
                  <a:pt x="1088" y="0"/>
                  <a:pt x="1120" y="96"/>
                  <a:pt x="1152" y="96"/>
                </a:cubicBezTo>
                <a:cubicBezTo>
                  <a:pt x="1184" y="96"/>
                  <a:pt x="1216" y="48"/>
                  <a:pt x="1248" y="0"/>
                </a:cubicBezTo>
              </a:path>
            </a:pathLst>
          </a:cu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886200" y="4185364"/>
            <a:ext cx="46085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</a:rPr>
              <a:t> Im[                    ]  </a:t>
            </a:r>
            <a:r>
              <a: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  |                        hadrons  |</a:t>
            </a:r>
            <a:r>
              <a:rPr kumimoji="0" lang="en-GB" sz="1600" b="0" i="0" u="none" strike="noStrike" kern="0" cap="none" spc="0" normalizeH="0" baseline="30000" noProof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sym typeface="Symbol" charset="2"/>
              </a:rPr>
              <a:t>2</a:t>
            </a:r>
            <a:endParaRPr kumimoji="0" lang="en-GB" sz="1600" b="0" i="0" u="none" strike="noStrike" kern="0" cap="none" spc="0" normalizeH="0" baseline="30000" noProof="0" dirty="0">
              <a:ln>
                <a:noFill/>
              </a:ln>
              <a:solidFill>
                <a:srgbClr val="292929"/>
              </a:solidFill>
              <a:effectLst/>
              <a:uLnTx/>
              <a:uFillTx/>
            </a:endParaRPr>
          </a:p>
        </p:txBody>
      </p:sp>
      <p:sp>
        <p:nvSpPr>
          <p:cNvPr id="18" name="Oval 19" descr="Diagonales larges vers le haut"/>
          <p:cNvSpPr>
            <a:spLocks noChangeArrowheads="1"/>
          </p:cNvSpPr>
          <p:nvPr/>
        </p:nvSpPr>
        <p:spPr bwMode="auto">
          <a:xfrm>
            <a:off x="4710113" y="4191714"/>
            <a:ext cx="381000" cy="381000"/>
          </a:xfrm>
          <a:prstGeom prst="ellipse">
            <a:avLst/>
          </a:prstGeom>
          <a:pattFill prst="wdUpDiag">
            <a:fgClr>
              <a:srgbClr val="5F5F5F"/>
            </a:fgClr>
            <a:bgClr>
              <a:srgbClr val="FFFFFF"/>
            </a:bgClr>
          </a:pattFill>
          <a:ln w="15875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>
            <a:off x="4905375" y="4039314"/>
            <a:ext cx="4763" cy="665163"/>
          </a:xfrm>
          <a:prstGeom prst="line">
            <a:avLst/>
          </a:prstGeom>
          <a:noFill/>
          <a:ln w="31750">
            <a:solidFill>
              <a:srgbClr val="FF0000"/>
            </a:solidFill>
            <a:prstDash val="sysDot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0" name="Oval 21"/>
          <p:cNvSpPr>
            <a:spLocks noChangeArrowheads="1"/>
          </p:cNvSpPr>
          <p:nvPr/>
        </p:nvSpPr>
        <p:spPr bwMode="auto">
          <a:xfrm>
            <a:off x="5059363" y="4366339"/>
            <a:ext cx="57150" cy="5715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Oval 22"/>
          <p:cNvSpPr>
            <a:spLocks noChangeArrowheads="1"/>
          </p:cNvSpPr>
          <p:nvPr/>
        </p:nvSpPr>
        <p:spPr bwMode="auto">
          <a:xfrm>
            <a:off x="4679950" y="4359989"/>
            <a:ext cx="57150" cy="5715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Freeform 23"/>
          <p:cNvSpPr>
            <a:spLocks/>
          </p:cNvSpPr>
          <p:nvPr/>
        </p:nvSpPr>
        <p:spPr bwMode="auto">
          <a:xfrm>
            <a:off x="6192838" y="4344114"/>
            <a:ext cx="673100" cy="74613"/>
          </a:xfrm>
          <a:custGeom>
            <a:avLst/>
            <a:gdLst/>
            <a:ahLst/>
            <a:cxnLst>
              <a:cxn ang="0">
                <a:pos x="0" y="47"/>
              </a:cxn>
              <a:cxn ang="0">
                <a:pos x="47" y="0"/>
              </a:cxn>
              <a:cxn ang="0">
                <a:pos x="94" y="47"/>
              </a:cxn>
              <a:cxn ang="0">
                <a:pos x="141" y="0"/>
              </a:cxn>
              <a:cxn ang="0">
                <a:pos x="188" y="47"/>
              </a:cxn>
              <a:cxn ang="0">
                <a:pos x="235" y="0"/>
              </a:cxn>
              <a:cxn ang="0">
                <a:pos x="282" y="47"/>
              </a:cxn>
              <a:cxn ang="0">
                <a:pos x="330" y="0"/>
              </a:cxn>
              <a:cxn ang="0">
                <a:pos x="377" y="47"/>
              </a:cxn>
              <a:cxn ang="0">
                <a:pos x="424" y="0"/>
              </a:cxn>
            </a:cxnLst>
            <a:rect l="0" t="0" r="r" b="b"/>
            <a:pathLst>
              <a:path w="424" h="47">
                <a:moveTo>
                  <a:pt x="0" y="47"/>
                </a:moveTo>
                <a:cubicBezTo>
                  <a:pt x="16" y="24"/>
                  <a:pt x="31" y="0"/>
                  <a:pt x="47" y="0"/>
                </a:cubicBezTo>
                <a:cubicBezTo>
                  <a:pt x="63" y="0"/>
                  <a:pt x="78" y="47"/>
                  <a:pt x="94" y="47"/>
                </a:cubicBezTo>
                <a:cubicBezTo>
                  <a:pt x="110" y="47"/>
                  <a:pt x="126" y="0"/>
                  <a:pt x="141" y="0"/>
                </a:cubicBezTo>
                <a:cubicBezTo>
                  <a:pt x="157" y="0"/>
                  <a:pt x="173" y="47"/>
                  <a:pt x="188" y="47"/>
                </a:cubicBezTo>
                <a:cubicBezTo>
                  <a:pt x="204" y="47"/>
                  <a:pt x="220" y="0"/>
                  <a:pt x="235" y="0"/>
                </a:cubicBezTo>
                <a:cubicBezTo>
                  <a:pt x="251" y="0"/>
                  <a:pt x="267" y="47"/>
                  <a:pt x="282" y="47"/>
                </a:cubicBezTo>
                <a:cubicBezTo>
                  <a:pt x="298" y="47"/>
                  <a:pt x="314" y="0"/>
                  <a:pt x="330" y="0"/>
                </a:cubicBezTo>
                <a:cubicBezTo>
                  <a:pt x="345" y="0"/>
                  <a:pt x="361" y="47"/>
                  <a:pt x="377" y="47"/>
                </a:cubicBezTo>
                <a:cubicBezTo>
                  <a:pt x="392" y="47"/>
                  <a:pt x="416" y="8"/>
                  <a:pt x="424" y="0"/>
                </a:cubicBezTo>
              </a:path>
            </a:pathLst>
          </a:custGeom>
          <a:noFill/>
          <a:ln w="25400">
            <a:solidFill>
              <a:srgbClr val="000000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3" name="AutoShape 24"/>
          <p:cNvSpPr>
            <a:spLocks noChangeArrowheads="1"/>
          </p:cNvSpPr>
          <p:nvPr/>
        </p:nvSpPr>
        <p:spPr bwMode="auto">
          <a:xfrm rot="16200000">
            <a:off x="6958013" y="4113927"/>
            <a:ext cx="304800" cy="533400"/>
          </a:xfrm>
          <a:custGeom>
            <a:avLst/>
            <a:gdLst>
              <a:gd name="G0" fmla="+- 9014 0 0"/>
              <a:gd name="G1" fmla="+- 11014427 0 0"/>
              <a:gd name="G2" fmla="+- 0 0 11014427"/>
              <a:gd name="T0" fmla="*/ 0 256 1"/>
              <a:gd name="T1" fmla="*/ 180 256 1"/>
              <a:gd name="G3" fmla="+- 11014427 T0 T1"/>
              <a:gd name="T2" fmla="*/ 0 256 1"/>
              <a:gd name="T3" fmla="*/ 90 256 1"/>
              <a:gd name="G4" fmla="+- 11014427 T2 T3"/>
              <a:gd name="G5" fmla="*/ G4 2 1"/>
              <a:gd name="T4" fmla="*/ 90 256 1"/>
              <a:gd name="T5" fmla="*/ 0 256 1"/>
              <a:gd name="G6" fmla="+- 11014427 T4 T5"/>
              <a:gd name="G7" fmla="*/ G6 2 1"/>
              <a:gd name="G8" fmla="abs 11014427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014"/>
              <a:gd name="G18" fmla="*/ 9014 1 2"/>
              <a:gd name="G19" fmla="+- G18 5400 0"/>
              <a:gd name="G20" fmla="cos G19 11014427"/>
              <a:gd name="G21" fmla="sin G19 11014427"/>
              <a:gd name="G22" fmla="+- G20 10800 0"/>
              <a:gd name="G23" fmla="+- G21 10800 0"/>
              <a:gd name="G24" fmla="+- 10800 0 G20"/>
              <a:gd name="G25" fmla="+- 9014 10800 0"/>
              <a:gd name="G26" fmla="?: G9 G17 G25"/>
              <a:gd name="G27" fmla="?: G9 0 21600"/>
              <a:gd name="G28" fmla="cos 10800 11014427"/>
              <a:gd name="G29" fmla="sin 10800 11014427"/>
              <a:gd name="G30" fmla="sin 9014 11014427"/>
              <a:gd name="G31" fmla="+- G28 10800 0"/>
              <a:gd name="G32" fmla="+- G29 10800 0"/>
              <a:gd name="G33" fmla="+- G30 10800 0"/>
              <a:gd name="G34" fmla="?: G4 0 G31"/>
              <a:gd name="G35" fmla="?: 11014427 G34 0"/>
              <a:gd name="G36" fmla="?: G6 G35 G31"/>
              <a:gd name="G37" fmla="+- 21600 0 G36"/>
              <a:gd name="G38" fmla="?: G4 0 G33"/>
              <a:gd name="G39" fmla="?: 11014427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107 w 21600"/>
              <a:gd name="T15" fmla="*/ 12848 h 21600"/>
              <a:gd name="T16" fmla="*/ 10800 w 21600"/>
              <a:gd name="T17" fmla="*/ 1786 h 21600"/>
              <a:gd name="T18" fmla="*/ 20493 w 21600"/>
              <a:gd name="T19" fmla="*/ 1284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980" y="12663"/>
                </a:moveTo>
                <a:cubicBezTo>
                  <a:pt x="1851" y="12051"/>
                  <a:pt x="1786" y="11426"/>
                  <a:pt x="1786" y="10800"/>
                </a:cubicBezTo>
                <a:cubicBezTo>
                  <a:pt x="1786" y="5821"/>
                  <a:pt x="5821" y="1786"/>
                  <a:pt x="10800" y="1786"/>
                </a:cubicBezTo>
                <a:cubicBezTo>
                  <a:pt x="15778" y="1786"/>
                  <a:pt x="19814" y="5821"/>
                  <a:pt x="19814" y="10800"/>
                </a:cubicBezTo>
                <a:cubicBezTo>
                  <a:pt x="19813" y="11426"/>
                  <a:pt x="19748" y="12051"/>
                  <a:pt x="19619" y="12663"/>
                </a:cubicBezTo>
                <a:lnTo>
                  <a:pt x="21366" y="13033"/>
                </a:lnTo>
                <a:cubicBezTo>
                  <a:pt x="21521" y="12298"/>
                  <a:pt x="21600" y="11550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-1" y="11550"/>
                  <a:pt x="78" y="12298"/>
                  <a:pt x="233" y="13033"/>
                </a:cubicBezTo>
                <a:close/>
              </a:path>
            </a:pathLst>
          </a:custGeom>
          <a:solidFill>
            <a:srgbClr val="808080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4" name="Oval 25"/>
          <p:cNvSpPr>
            <a:spLocks noChangeArrowheads="1"/>
          </p:cNvSpPr>
          <p:nvPr/>
        </p:nvSpPr>
        <p:spPr bwMode="auto">
          <a:xfrm>
            <a:off x="6827838" y="4339352"/>
            <a:ext cx="57150" cy="57150"/>
          </a:xfrm>
          <a:prstGeom prst="ellipse">
            <a:avLst/>
          </a:prstGeom>
          <a:solidFill>
            <a:srgbClr val="0000FF"/>
          </a:solidFill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5" name="Text Box 26"/>
          <p:cNvSpPr txBox="1">
            <a:spLocks noChangeArrowheads="1"/>
          </p:cNvSpPr>
          <p:nvPr/>
        </p:nvSpPr>
        <p:spPr bwMode="auto">
          <a:xfrm>
            <a:off x="304800" y="4159453"/>
            <a:ext cx="28146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and the subtracted </a:t>
            </a:r>
            <a:r>
              <a:rPr kumimoji="0" lang="en-GB" sz="1400" strike="noStrike" kern="0" cap="none" spc="0" normalizeH="0" baseline="0" noProof="0" dirty="0">
                <a:ln>
                  <a:noFill/>
                </a:ln>
                <a:solidFill>
                  <a:srgbClr val="E12548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dispersion relation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</a:rPr>
              <a:t>of 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</a:t>
            </a:r>
            <a:r>
              <a:rPr kumimoji="0" lang="en-GB" sz="140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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(q</a:t>
            </a:r>
            <a:r>
              <a:rPr kumimoji="0" lang="en-GB" sz="140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2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(analyticity)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26" name="Object 27"/>
          <p:cNvGraphicFramePr>
            <a:graphicFrameLocks noChangeAspect="1"/>
          </p:cNvGraphicFramePr>
          <p:nvPr/>
        </p:nvGraphicFramePr>
        <p:xfrm>
          <a:off x="923925" y="5196235"/>
          <a:ext cx="2985707" cy="602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09" name="Equation" r:id="rId11" imgW="2387520" imgH="482400" progId="Equation.DSMT4">
                  <p:embed/>
                </p:oleObj>
              </mc:Choice>
              <mc:Fallback>
                <p:oleObj name="Equation" r:id="rId11" imgW="2387520" imgH="482400" progId="Equation.DSMT4">
                  <p:embed/>
                  <p:pic>
                    <p:nvPicPr>
                      <p:cNvPr id="26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3925" y="5196235"/>
                        <a:ext cx="2985707" cy="602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8"/>
          <p:cNvGraphicFramePr>
            <a:graphicFrameLocks noChangeAspect="1"/>
          </p:cNvGraphicFramePr>
          <p:nvPr/>
        </p:nvGraphicFramePr>
        <p:xfrm>
          <a:off x="5100637" y="5196235"/>
          <a:ext cx="3034603" cy="6020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10" name="Equation" r:id="rId13" imgW="2425680" imgH="482400" progId="Equation.DSMT4">
                  <p:embed/>
                </p:oleObj>
              </mc:Choice>
              <mc:Fallback>
                <p:oleObj name="Equation" r:id="rId13" imgW="2425680" imgH="482400" progId="Equation.DSMT4">
                  <p:embed/>
                  <p:pic>
                    <p:nvPicPr>
                      <p:cNvPr id="27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0637" y="5196235"/>
                        <a:ext cx="3034603" cy="6020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AutoShape 29"/>
          <p:cNvSpPr>
            <a:spLocks noChangeArrowheads="1"/>
          </p:cNvSpPr>
          <p:nvPr/>
        </p:nvSpPr>
        <p:spPr bwMode="auto">
          <a:xfrm>
            <a:off x="4432300" y="5397847"/>
            <a:ext cx="381000" cy="233363"/>
          </a:xfrm>
          <a:custGeom>
            <a:avLst/>
            <a:gdLst>
              <a:gd name="G0" fmla="+- 14600 0 0"/>
              <a:gd name="G1" fmla="+- 5727 0 0"/>
              <a:gd name="G2" fmla="+- 21600 0 5727"/>
              <a:gd name="G3" fmla="+- 10800 0 5727"/>
              <a:gd name="G4" fmla="+- 21600 0 14600"/>
              <a:gd name="G5" fmla="*/ G4 G3 10800"/>
              <a:gd name="G6" fmla="+- 21600 0 G5"/>
              <a:gd name="T0" fmla="*/ 14600 w 21600"/>
              <a:gd name="T1" fmla="*/ 0 h 21600"/>
              <a:gd name="T2" fmla="*/ 0 w 21600"/>
              <a:gd name="T3" fmla="*/ 10800 h 21600"/>
              <a:gd name="T4" fmla="*/ 146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600" y="0"/>
                </a:moveTo>
                <a:lnTo>
                  <a:pt x="14600" y="5727"/>
                </a:lnTo>
                <a:lnTo>
                  <a:pt x="3375" y="5727"/>
                </a:lnTo>
                <a:lnTo>
                  <a:pt x="3375" y="15873"/>
                </a:lnTo>
                <a:lnTo>
                  <a:pt x="14600" y="15873"/>
                </a:lnTo>
                <a:lnTo>
                  <a:pt x="146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7"/>
                </a:moveTo>
                <a:lnTo>
                  <a:pt x="1350" y="15873"/>
                </a:lnTo>
                <a:lnTo>
                  <a:pt x="2700" y="15873"/>
                </a:lnTo>
                <a:lnTo>
                  <a:pt x="2700" y="5727"/>
                </a:lnTo>
                <a:close/>
              </a:path>
              <a:path w="21600" h="21600">
                <a:moveTo>
                  <a:pt x="0" y="5727"/>
                </a:moveTo>
                <a:lnTo>
                  <a:pt x="0" y="15873"/>
                </a:lnTo>
                <a:lnTo>
                  <a:pt x="675" y="15873"/>
                </a:lnTo>
                <a:lnTo>
                  <a:pt x="675" y="5727"/>
                </a:lnTo>
                <a:close/>
              </a:path>
            </a:pathLst>
          </a:custGeom>
          <a:gradFill rotWithShape="0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0" scaled="1"/>
          </a:gradFill>
          <a:ln w="1270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689809" y="1502751"/>
            <a:ext cx="2669802" cy="4185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aphicFrame>
        <p:nvGraphicFramePr>
          <p:cNvPr id="29" name="Object 40"/>
          <p:cNvGraphicFramePr>
            <a:graphicFrameLocks noChangeAspect="1"/>
          </p:cNvGraphicFramePr>
          <p:nvPr/>
        </p:nvGraphicFramePr>
        <p:xfrm>
          <a:off x="5717671" y="1553495"/>
          <a:ext cx="2452309" cy="31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3611" name="Equation" r:id="rId15" imgW="2197080" imgH="279360" progId="Equation.DSMT4">
                  <p:embed/>
                </p:oleObj>
              </mc:Choice>
              <mc:Fallback>
                <p:oleObj name="Equation" r:id="rId15" imgW="2197080" imgH="279360" progId="Equation.DSMT4">
                  <p:embed/>
                  <p:pic>
                    <p:nvPicPr>
                      <p:cNvPr id="29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7671" y="1553495"/>
                        <a:ext cx="2452309" cy="312336"/>
                      </a:xfrm>
                      <a:prstGeom prst="rect">
                        <a:avLst/>
                      </a:prstGeom>
                      <a:solidFill>
                        <a:schemeClr val="bg1">
                          <a:lumMod val="95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5645161" y="1910074"/>
            <a:ext cx="293061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split into leptonic and hadronic contribution</a:t>
            </a:r>
          </a:p>
        </p:txBody>
      </p:sp>
      <p:sp>
        <p:nvSpPr>
          <p:cNvPr id="32" name="Text Box 13"/>
          <p:cNvSpPr txBox="1">
            <a:spLocks noChangeArrowheads="1"/>
          </p:cNvSpPr>
          <p:nvPr/>
        </p:nvSpPr>
        <p:spPr bwMode="auto">
          <a:xfrm>
            <a:off x="305089" y="6146140"/>
            <a:ext cx="8382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Precise knowledge </a:t>
            </a:r>
            <a:r>
              <a:rPr kumimoji="0" lang="en-GB" sz="140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</a:t>
            </a:r>
            <a:r>
              <a:rPr kumimoji="0" lang="en-GB" sz="140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m</a:t>
            </a:r>
            <a:r>
              <a:rPr kumimoji="0" lang="en-GB" sz="1400" i="1" u="none" strike="noStrike" kern="0" cap="none" spc="0" normalizeH="0" baseline="-25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Z</a:t>
            </a:r>
            <a:r>
              <a:rPr kumimoji="0" lang="en-GB" sz="1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) important ingredient to global electroweak fit</a:t>
            </a:r>
            <a:endParaRPr kumimoji="0" lang="en-GB" sz="1400" u="none" strike="noStrike" kern="0" cap="none" spc="0" normalizeH="0" baseline="0" noProof="0" dirty="0">
              <a:ln>
                <a:noFill/>
              </a:ln>
              <a:solidFill>
                <a:srgbClr val="E12548"/>
              </a:solidFill>
              <a:effectLst/>
              <a:uLnTx/>
              <a:uFillTx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00529" y="6421823"/>
            <a:ext cx="827662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</a:t>
            </a:r>
            <a:r>
              <a:rPr lang="en-GB" sz="1100" i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</a:t>
            </a:r>
            <a:r>
              <a:rPr lang="en-GB" sz="1100" kern="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had</a:t>
            </a:r>
            <a:r>
              <a:rPr lang="en-GB" sz="110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(s) uncertainty 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contributes 1.8 MeV to </a:t>
            </a:r>
            <a:r>
              <a:rPr lang="en-US" sz="1100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100" i="1" baseline="-25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SM prediction (total error of SM: 8 MeV), but dominant uncertainty to sin</a:t>
            </a:r>
            <a:r>
              <a:rPr lang="en-US" sz="1100" baseline="30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</a:t>
            </a:r>
            <a:r>
              <a:rPr 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θ</a:t>
            </a:r>
            <a:r>
              <a:rPr lang="en-US" sz="1100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eff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(SM)</a:t>
            </a:r>
          </a:p>
        </p:txBody>
      </p:sp>
    </p:spTree>
    <p:extLst>
      <p:ext uri="{BB962C8B-B14F-4D97-AF65-F5344CB8AC3E}">
        <p14:creationId xmlns:p14="http://schemas.microsoft.com/office/powerpoint/2010/main" val="2134565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GB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0242" y="1412776"/>
            <a:ext cx="8803757" cy="491359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r"/>
            <a:endParaRPr lang="en-US" sz="160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76200" y="152400"/>
            <a:ext cx="8534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tabLst>
                <a:tab pos="2286000" algn="l"/>
              </a:tabLst>
            </a:pPr>
            <a:r>
              <a:rPr lang="en-GB" i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Digression</a:t>
            </a:r>
            <a:r>
              <a:rPr lang="en-GB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en-GB" b="1" dirty="0">
                <a:solidFill>
                  <a:srgbClr val="404040"/>
                </a:solidFill>
                <a:latin typeface="Helvetica Light" charset="0"/>
                <a:ea typeface="Helvetica Light" charset="0"/>
                <a:cs typeface="Helvetica Light" charset="0"/>
              </a:rPr>
              <a:t>Can it be real 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1520" y="692696"/>
                <a:ext cx="8861468" cy="543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absolute size of the effect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=27.4±7.6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is large compared to EW contribution of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</m:t>
                    </m:r>
                    <m:r>
                      <a:rPr lang="en-US" sz="1600" b="0" i="1" dirty="0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5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.4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2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(but some cancellation among bosons in latter contribution)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692696"/>
                <a:ext cx="8861468" cy="543034"/>
              </a:xfrm>
              <a:prstGeom prst="rect">
                <a:avLst/>
              </a:prstGeom>
              <a:blipFill rotWithShape="0">
                <a:blip r:embed="rId2"/>
                <a:stretch>
                  <a:fillRect l="-344" t="-1124" b="-78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11560" y="1516787"/>
                <a:ext cx="8532440" cy="46485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lvl="1" indent="-285750">
                  <a:spcBef>
                    <a:spcPts val="1800"/>
                  </a:spcBef>
                  <a:buFont typeface="Arial" charset="0"/>
                  <a:buChar char="•"/>
                </a:pPr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Generic decoupling new physics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predicts: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p>
                    </m:sSub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C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mr-IN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sz="1600" i="1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𝜇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NP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Jegerlehner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Nyffeler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:r>
                  <a:rPr lang="hr-HR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0902.3360 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]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                                                    </a:t>
                </a:r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Here: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</m:sSub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2 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TeV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𝐶</m:t>
                    </m:r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=1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</m:sSub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100 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GeV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C</m:t>
                    </m:r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f>
                      <m:fPr>
                        <m:ctrlPr>
                          <a:rPr lang="mr-IN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mr-IN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num>
                      <m:den>
                        <m:r>
                          <a:rPr lang="mr-IN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𝜋</m:t>
                        </m:r>
                      </m:den>
                    </m:f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(natural strength),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400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NP</m:t>
                        </m:r>
                      </m:sub>
                    </m:sSub>
                    <m: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5 </m:t>
                    </m:r>
                    <m:r>
                      <m:rPr>
                        <m:sty m:val="p"/>
                      </m:rPr>
                      <a:rPr lang="en-US" sz="1400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GeV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𝐶</m:t>
                    </m:r>
                    <m:r>
                      <a:rPr lang="en-US" sz="1400" i="1">
                        <a:solidFill>
                          <a:prstClr val="black">
                            <a:lumMod val="50000"/>
                            <a:lumOff val="50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=</m:t>
                    </m:r>
                    <m:sSup>
                      <m:sSupPr>
                        <m:ctrlP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mr-IN" sz="1400" i="1">
                                <a:solidFill>
                                  <a:prstClr val="black">
                                    <a:lumMod val="50000"/>
                                    <a:lumOff val="50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sz="1400" i="1">
                                    <a:solidFill>
                                      <a:prstClr val="black">
                                        <a:lumMod val="50000"/>
                                        <a:lumOff val="50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</m:ctrlPr>
                              </m:fPr>
                              <m:num>
                                <m:r>
                                  <a:rPr lang="mr-IN" sz="1400" i="1">
                                    <a:solidFill>
                                      <a:prstClr val="black">
                                        <a:lumMod val="50000"/>
                                        <a:lumOff val="50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𝛼</m:t>
                                </m:r>
                              </m:num>
                              <m:den>
                                <m:r>
                                  <a:rPr lang="mr-IN" sz="1400" i="1">
                                    <a:solidFill>
                                      <a:prstClr val="black">
                                        <a:lumMod val="50000"/>
                                        <a:lumOff val="50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𝜋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400" i="1">
                            <a:solidFill>
                              <a:prstClr val="black">
                                <a:lumMod val="50000"/>
                                <a:lumOff val="50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p>
                  </m:oMath>
                </a14:m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285750" lvl="0" indent="-285750">
                  <a:spcBef>
                    <a:spcPts val="2400"/>
                  </a:spcBef>
                  <a:buFont typeface="Arial" charset="0"/>
                  <a:buChar char="•"/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Generic</a:t>
                </a:r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SUSY 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predicts: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SUSY</m:t>
                        </m:r>
                      </m:sup>
                    </m:sSub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sign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(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𝜇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)∙(13∙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)∙</m:t>
                    </m:r>
                    <m:sSup>
                      <m:s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mr-IN" sz="1600" i="1">
                                <a:solidFill>
                                  <a:prstClr val="black">
                                    <a:lumMod val="85000"/>
                                    <a:lumOff val="1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charset="0"/>
                                <a:cs typeface="Cambria Math" charset="0"/>
                                <a:sym typeface="Wingdings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mr-IN" sz="1600" i="1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</m:ctrlPr>
                              </m:fPr>
                              <m:num>
                                <m:r>
                                  <a:rPr lang="en-US" sz="1600" i="1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100 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sz="1600">
                                    <a:solidFill>
                                      <a:prstClr val="black">
                                        <a:lumMod val="85000"/>
                                        <a:lumOff val="15000"/>
                                      </a:prstClr>
                                    </a:solidFill>
                                    <a:latin typeface="Cambria Math" charset="0"/>
                                    <a:ea typeface="Cambria Math" charset="0"/>
                                    <a:cs typeface="Cambria Math" charset="0"/>
                                    <a:sym typeface="Wingdings"/>
                                  </a:rPr>
                                  <m:t>GeV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600" i="1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𝑚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sz="1600">
                                        <a:solidFill>
                                          <a:prstClr val="black">
                                            <a:lumMod val="85000"/>
                                            <a:lumOff val="15000"/>
                                          </a:prstClr>
                                        </a:solidFill>
                                        <a:latin typeface="Cambria Math" charset="0"/>
                                        <a:ea typeface="Cambria Math" charset="0"/>
                                        <a:cs typeface="Cambria Math" charset="0"/>
                                        <a:sym typeface="Wingdings"/>
                                      </a:rPr>
                                      <m:t>SUSY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  <m:sup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</m:sup>
                    </m:s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tan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𝛽</m:t>
                    </m:r>
                  </m:oMath>
                </a14:m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742950" lvl="1" indent="-285750">
                  <a:spcBef>
                    <a:spcPts val="1800"/>
                  </a:spcBef>
                  <a:buFont typeface=".AppleSystemUIFont" charset="-120"/>
                  <a:buChar char="–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In constrained SUSY models,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cannot be reconciled with the non-observation of strongly produced </a:t>
                </a:r>
                <a:r>
                  <a:rPr lang="en-US" sz="14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sparticles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at the LHC 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[ de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Vries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et al, </a:t>
                </a:r>
                <a:r>
                  <a:rPr lang="en-US" sz="1000" dirty="0" err="1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MasterCode</a:t>
                </a:r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1504.03260 ] </a:t>
                </a:r>
              </a:p>
              <a:p>
                <a:pPr marL="742950" lvl="1" indent="-285750">
                  <a:spcBef>
                    <a:spcPts val="1200"/>
                  </a:spcBef>
                  <a:buFont typeface=".AppleSystemUIFont" charset="-120"/>
                  <a:buChar char="–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However, general models such as the pMSSM can still accommodate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light </a:t>
                </a:r>
                <a:r>
                  <a:rPr lang="en-US" sz="1400" dirty="0" err="1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neutralinos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charginos and sleptons, not yet excluded by the LHC </a:t>
                </a:r>
              </a:p>
              <a:p>
                <a:pPr marL="285750" lvl="0" indent="-285750">
                  <a:spcBef>
                    <a:spcPts val="2400"/>
                  </a:spcBef>
                  <a:buFont typeface="Arial" charset="0"/>
                  <a:buChar char="•"/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 “</a:t>
                </a:r>
                <a:r>
                  <a:rPr lang="en-US" sz="16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dark photon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”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γ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′</m:t>
                    </m:r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coupling to SM via mixing with photon may give: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γ</m:t>
                        </m:r>
                        <m:r>
                          <a:rPr lang="en-US" sz="1600" b="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′</m:t>
                        </m:r>
                      </m:sup>
                    </m:sSubSup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f>
                      <m:fPr>
                        <m:ctrlPr>
                          <a:rPr lang="mr-I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fPr>
                      <m:num>
                        <m:r>
                          <a:rPr lang="mr-IN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𝛼</m:t>
                        </m:r>
                      </m:num>
                      <m:den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2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𝜋</m:t>
                        </m:r>
                      </m:den>
                    </m:f>
                    <m:r>
                      <a:rPr lang="mr-IN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𝜀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𝐹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γ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′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)</m:t>
                    </m:r>
                  </m:oMath>
                </a14:m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  <a:p>
                <a:pPr marL="742950" lvl="1" indent="-285750">
                  <a:spcBef>
                    <a:spcPts val="1800"/>
                  </a:spcBef>
                  <a:buFont typeface=".AppleSystemUIFont" charset="-120"/>
                  <a:buChar char="–"/>
                </a:pPr>
                <a14:m>
                  <m:oMath xmlns:m="http://schemas.openxmlformats.org/officeDocument/2006/math">
                    <m:r>
                      <a:rPr lang="en-US" sz="14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∆</m:t>
                    </m:r>
                    <m:sSub>
                      <m:sSubPr>
                        <m:ctrlP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</m:sSub>
                  </m:oMath>
                </a14:m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is accommodated for coupling strength </a:t>
                </a:r>
                <a14:m>
                  <m:oMath xmlns:m="http://schemas.openxmlformats.org/officeDocument/2006/math">
                    <m:r>
                      <a:rPr lang="mr-IN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𝜀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~ 0.1–0.2%</m:t>
                    </m:r>
                  </m:oMath>
                </a14:m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and mass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l-GR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γ</m:t>
                        </m:r>
                        <m:r>
                          <a:rPr lang="en-US" sz="16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′</m:t>
                        </m:r>
                      </m:sub>
                    </m:sSub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~ </m:t>
                    </m:r>
                    <m:r>
                      <a:rPr lang="en-US" sz="16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10−100</m:t>
                    </m:r>
                    <m:r>
                      <a:rPr lang="en-US" sz="16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  <m:r>
                      <m:rPr>
                        <m:sty m:val="p"/>
                      </m:rPr>
                      <a:rPr lang="en-US" sz="160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MeV</m:t>
                    </m:r>
                  </m:oMath>
                </a14:m>
                <a:r>
                  <a:rPr lang="en-US" sz="1000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</a:t>
                </a:r>
              </a:p>
              <a:p>
                <a:pPr marL="742950" lvl="1" indent="-285750">
                  <a:spcBef>
                    <a:spcPts val="1200"/>
                  </a:spcBef>
                  <a:buFont typeface=".AppleSystemUIFont" charset="-120"/>
                  <a:buChar char="–"/>
                </a:pP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Searches for a dark photon have been performed (so far negative) or are planned at       colliders (LHC, </a:t>
                </a:r>
                <a:r>
                  <a:rPr lang="en-US" sz="1400" i="1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B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-factories, KLOE, </a:t>
                </a:r>
                <a:r>
                  <a:rPr lang="mr-IN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 and fixed target experiments (Jefferson Lab, MAMI, </a:t>
                </a:r>
                <a:r>
                  <a:rPr lang="mr-IN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r>
                  <a:rPr lang="en-US" sz="1400" dirty="0">
                    <a:solidFill>
                      <a:prstClr val="black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</a:t>
                </a:r>
                <a:endParaRPr lang="en-US" sz="1600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516787"/>
                <a:ext cx="8532440" cy="4648517"/>
              </a:xfrm>
              <a:prstGeom prst="rect">
                <a:avLst/>
              </a:prstGeom>
              <a:blipFill rotWithShape="0">
                <a:blip r:embed="rId3"/>
                <a:stretch>
                  <a:fillRect l="-286" t="-4068" r="-143" b="-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994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Confronting Experiment with Theory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pic>
        <p:nvPicPr>
          <p:cNvPr id="21" name="Picture 6" descr="g-2_wiggle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802745" y="4604176"/>
                <a:ext cx="3437351" cy="5604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SM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𝜇</m:t>
                              </m:r>
                            </m:sub>
                          </m:s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−2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=</m:t>
                      </m:r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EW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</m:t>
                      </m:r>
                      <m:sSubSup>
                        <m:sSub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Had</m:t>
                          </m:r>
                        </m:sup>
                      </m:sSubSup>
                    </m:oMath>
                  </m:oMathPara>
                </a14:m>
                <a:endParaRPr sz="16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2745" y="4604176"/>
                <a:ext cx="3437351" cy="56041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83538" y="3789040"/>
            <a:ext cx="87472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The Standard Model prediction of </a:t>
            </a:r>
            <a:r>
              <a:rPr lang="en-US" altLang="x-none" sz="1600" i="1" dirty="0">
                <a:latin typeface="Helvetica Light" charset="0"/>
                <a:ea typeface="Helvetica Light" charset="0"/>
                <a:cs typeface="Helvetica Light" charset="0"/>
              </a:rPr>
              <a:t>a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 is traditionally decomposed in its main contributions: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88944" y="5610726"/>
            <a:ext cx="82155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x-none" sz="1600" dirty="0">
                <a:latin typeface="Helvetica Light" charset="0"/>
                <a:ea typeface="Helvetica Light" charset="0"/>
                <a:cs typeface="Helvetica Light" charset="0"/>
              </a:rPr>
              <a:t>of which the hadronic contribution has the largest uncertainty</a:t>
            </a:r>
          </a:p>
        </p:txBody>
      </p:sp>
    </p:spTree>
    <p:extLst>
      <p:ext uri="{BB962C8B-B14F-4D97-AF65-F5344CB8AC3E}">
        <p14:creationId xmlns:p14="http://schemas.microsoft.com/office/powerpoint/2010/main" val="125511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  <p:sp>
        <p:nvSpPr>
          <p:cNvPr id="18" name="Rectangle 17"/>
          <p:cNvSpPr/>
          <p:nvPr/>
        </p:nvSpPr>
        <p:spPr>
          <a:xfrm>
            <a:off x="0" y="3088435"/>
            <a:ext cx="9144000" cy="3769565"/>
          </a:xfrm>
          <a:prstGeom prst="rect">
            <a:avLst/>
          </a:prstGeom>
          <a:solidFill>
            <a:srgbClr val="EBEBEB"/>
          </a:solidFill>
          <a:ln>
            <a:noFill/>
          </a:ln>
          <a:effectLst>
            <a:outerShdw blurRad="50800" dist="38100" dir="16200000">
              <a:srgbClr val="000000">
                <a:alpha val="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0" y="2539424"/>
            <a:ext cx="9144000" cy="538851"/>
          </a:xfrm>
          <a:prstGeom prst="rect">
            <a:avLst/>
          </a:prstGeom>
          <a:solidFill>
            <a:srgbClr val="FFFFFF">
              <a:alpha val="9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bIns="6120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262626"/>
                </a:solidFill>
                <a:latin typeface="Helvetica Light" charset="0"/>
                <a:ea typeface="Helvetica Light" charset="0"/>
                <a:cs typeface="Helvetica Light" charset="0"/>
              </a:rPr>
              <a:t>Confronting Experiment with Theory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grayscl/>
            <a:lum bright="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234"/>
            <a:ext cx="9144000" cy="1714500"/>
          </a:xfrm>
          <a:prstGeom prst="rect">
            <a:avLst/>
          </a:prstGeom>
        </p:spPr>
      </p:pic>
      <p:graphicFrame>
        <p:nvGraphicFramePr>
          <p:cNvPr id="13" name="Object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939182"/>
              </p:ext>
            </p:extLst>
          </p:nvPr>
        </p:nvGraphicFramePr>
        <p:xfrm>
          <a:off x="4632325" y="2720256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9" name="Equation" r:id="rId4" imgW="114120" imgH="177480" progId="Equation.DSMT4">
                  <p:embed/>
                </p:oleObj>
              </mc:Choice>
              <mc:Fallback>
                <p:oleObj name="Equation" r:id="rId4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5" y="2720256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049"/>
          <p:cNvSpPr>
            <a:spLocks noChangeArrowheads="1"/>
          </p:cNvSpPr>
          <p:nvPr/>
        </p:nvSpPr>
        <p:spPr bwMode="auto">
          <a:xfrm>
            <a:off x="441325" y="3079592"/>
            <a:ext cx="8307139" cy="3778407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81320" dir="2319588" algn="ctr" rotWithShape="0">
                    <a:srgbClr val="DDDDDD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16" name="Object 10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3712365"/>
              </p:ext>
            </p:extLst>
          </p:nvPr>
        </p:nvGraphicFramePr>
        <p:xfrm>
          <a:off x="4632325" y="2720256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0" name="Equation" r:id="rId6" imgW="114120" imgH="177480" progId="Equation.DSMT4">
                  <p:embed/>
                </p:oleObj>
              </mc:Choice>
              <mc:Fallback>
                <p:oleObj name="Equation" r:id="rId6" imgW="114120" imgH="17748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325" y="2720256"/>
                        <a:ext cx="114300" cy="17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7" name="Picture 6" descr="g-2_wiggle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500"/>
                    </a14:imgEffect>
                    <a14:imgEffect>
                      <a14:saturation sat="39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92" t="2081" r="5798" b="44621"/>
          <a:stretch/>
        </p:blipFill>
        <p:spPr bwMode="auto">
          <a:xfrm>
            <a:off x="6997172" y="260648"/>
            <a:ext cx="1601869" cy="125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5580" y="3140968"/>
            <a:ext cx="510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QED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5385" y="3140968"/>
            <a:ext cx="814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Hadronic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296134" y="3140967"/>
            <a:ext cx="10198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Electroweak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16986" y="3140968"/>
            <a:ext cx="6992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Helvetica Light" charset="0"/>
                <a:ea typeface="Helvetica Light" charset="0"/>
                <a:cs typeface="Helvetica Light" charset="0"/>
              </a:rPr>
              <a:t>SUSY</a:t>
            </a:r>
            <a:r>
              <a:rPr lang="en-US" sz="1200" dirty="0">
                <a:latin typeface="Helvetica Light" charset="0"/>
                <a:ea typeface="Helvetica Light" charset="0"/>
                <a:cs typeface="Helvetica Light" charset="0"/>
              </a:rPr>
              <a:t> 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300427" y="3140968"/>
            <a:ext cx="1160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latin typeface="Helvetica Light" charset="0"/>
                <a:ea typeface="Helvetica Light" charset="0"/>
                <a:cs typeface="Helvetica Light" charset="0"/>
              </a:rPr>
              <a:t>Some other type of new physics?</a:t>
            </a:r>
            <a:endParaRPr lang="en-US" sz="12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9552" y="3690985"/>
            <a:ext cx="1386098" cy="2866703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53035" y="3672367"/>
            <a:ext cx="1338845" cy="288245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61966" y="3620987"/>
            <a:ext cx="1386098" cy="2961209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65403" y="3642632"/>
            <a:ext cx="1338845" cy="289820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97172" y="4214986"/>
            <a:ext cx="1618375" cy="1518270"/>
          </a:xfrm>
          <a:prstGeom prst="rect">
            <a:avLst/>
          </a:prstGeom>
        </p:spPr>
      </p:pic>
      <p:cxnSp>
        <p:nvCxnSpPr>
          <p:cNvPr id="63" name="Straight Connector 62"/>
          <p:cNvCxnSpPr/>
          <p:nvPr/>
        </p:nvCxnSpPr>
        <p:spPr>
          <a:xfrm>
            <a:off x="7492429" y="5301208"/>
            <a:ext cx="648072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7719152" y="5101171"/>
            <a:ext cx="226591" cy="461665"/>
          </a:xfrm>
          <a:prstGeom prst="rect">
            <a:avLst/>
          </a:prstGeom>
          <a:solidFill>
            <a:schemeClr val="bg1"/>
          </a:solidFill>
        </p:spPr>
        <p:txBody>
          <a:bodyPr wrap="none" lIns="36000" rIns="36000" rtlCol="0">
            <a:spAutoFit/>
          </a:bodyPr>
          <a:lstStyle/>
          <a:p>
            <a:r>
              <a:rPr lang="en-US" sz="2400" dirty="0">
                <a:solidFill>
                  <a:srgbClr val="D80017"/>
                </a:solidFill>
                <a:latin typeface="Helvetica Light" charset="0"/>
                <a:ea typeface="Helvetica Light" charset="0"/>
                <a:cs typeface="Helvetica Light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569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7AAD6E8-60B0-3B4E-AF46-0202F8FFD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208" y="5524028"/>
            <a:ext cx="2628900" cy="1244600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1" y="5130279"/>
            <a:ext cx="4380308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620688"/>
            <a:ext cx="311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QED contribution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520" y="1988840"/>
            <a:ext cx="8208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Known to 5 loops, good convergence</a:t>
            </a:r>
            <a:r>
              <a:rPr lang="en-US" sz="16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diagrams with internal electron loops enhanced: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53991" y="2496445"/>
                <a:ext cx="5970545" cy="5625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𝛼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𝜋</m:t>
                          </m:r>
                        </m:den>
                      </m:f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0.765 857 425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(17)</m:t>
                      </m:r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2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24.050 509 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96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32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16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charset="0"/>
                  <a:ea typeface="Helvetica Light" charset="0"/>
                  <a:cs typeface="Helvetica Light" charset="0"/>
                  <a:sym typeface="Wingdings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91" y="2496445"/>
                <a:ext cx="5970545" cy="56259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ectangle 28"/>
              <p:cNvSpPr/>
              <p:nvPr/>
            </p:nvSpPr>
            <p:spPr>
              <a:xfrm>
                <a:off x="3997892" y="3088580"/>
                <a:ext cx="3628622" cy="5661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+  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130.880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6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4</m:t>
                          </m:r>
                        </m:sup>
                      </m:sSup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+ 75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2</m:t>
                      </m:r>
                      <m:r>
                        <a:rPr lang="en-U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.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Helvetica Light" charset="0"/>
                          <a:cs typeface="Helvetica Light" charset="0"/>
                          <a:sym typeface="Wingdings"/>
                        </a:rPr>
                        <m:t>2</m:t>
                      </m:r>
                      <m:d>
                        <m:d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d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  <m:t>1.0</m:t>
                          </m:r>
                        </m:e>
                      </m:d>
                      <m:sSup>
                        <m:sSupPr>
                          <m:ctrlP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  <a:sym typeface="Wingding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fPr>
                                <m:num>
                                  <m: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𝛼</m:t>
                                  </m:r>
                                </m:num>
                                <m:den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𝜋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1600" i="1" dirty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 Math" charset="0"/>
                  <a:ea typeface="Helvetica Light" charset="0"/>
                  <a:cs typeface="Helvetica Light" charset="0"/>
                  <a:sym typeface="Wingdings"/>
                </a:endParaRPr>
              </a:p>
            </p:txBody>
          </p:sp>
        </mc:Choice>
        <mc:Fallback xmlns="">
          <p:sp>
            <p:nvSpPr>
              <p:cNvPr id="29" name="Rectangle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7892" y="3088580"/>
                <a:ext cx="3628622" cy="56611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4269738" y="3712575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[ 5-loop: </a:t>
            </a:r>
            <a:r>
              <a:rPr lang="it-IT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Aoyama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Hayakawa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Kinoshita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 </a:t>
            </a:r>
            <a:r>
              <a:rPr lang="it-IT" sz="1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Nio</a:t>
            </a:r>
            <a:r>
              <a:rPr lang="it-IT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is-I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1205.5370 (2012) ]</a:t>
            </a:r>
            <a:endParaRPr lang="it-IT" sz="1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1520" y="4530606"/>
            <a:ext cx="8640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Using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α</a:t>
            </a:r>
            <a:r>
              <a:rPr lang="en-US" sz="800" i="1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 </a:t>
            </a:r>
            <a:r>
              <a:rPr lang="en-US" sz="1600" baseline="30000" dirty="0">
                <a:solidFill>
                  <a:prstClr val="black">
                    <a:lumMod val="85000"/>
                    <a:lumOff val="15000"/>
                  </a:prstClr>
                </a:solidFill>
                <a:latin typeface="Symbol" charset="2"/>
                <a:ea typeface="Symbol" charset="2"/>
                <a:cs typeface="Symbol" charset="2"/>
              </a:rPr>
              <a:t>–1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= 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137.035 999 046 (27) from a precise measurement* of </a:t>
            </a:r>
            <a:r>
              <a:rPr lang="is-I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</a:t>
            </a:r>
            <a:r>
              <a:rPr lang="is-IS" sz="10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is-IS" sz="4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is-IS" sz="1600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Cs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s-IS" sz="11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(0.2 ppb!)</a:t>
            </a:r>
            <a:r>
              <a:rPr lang="is-I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gives: </a:t>
            </a: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58547" y="3117283"/>
            <a:ext cx="15299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>
                <a:solidFill>
                  <a:schemeClr val="tx1">
                    <a:lumMod val="65000"/>
                    <a:lumOff val="35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[ Schwinger term ]</a:t>
            </a:r>
            <a:endParaRPr lang="it-IT" sz="1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53991" y="5157192"/>
                <a:ext cx="3702873" cy="4060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QED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11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658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471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.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89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2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(0.0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0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panose="02040503050406030204" pitchFamily="18" charset="0"/>
                          <a:ea typeface="Cambria Math" charset="0"/>
                          <a:cs typeface="Cambria Math" charset="0"/>
                          <a:sym typeface="Wingdings"/>
                        </a:rPr>
                        <m:t>3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)</m:t>
                      </m:r>
                      <m:r>
                        <a:rPr lang="is-I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91" y="5157192"/>
                <a:ext cx="3702873" cy="406073"/>
              </a:xfrm>
              <a:prstGeom prst="rect">
                <a:avLst/>
              </a:prstGeom>
              <a:blipFill>
                <a:blip r:embed="rId8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1520" y="5805264"/>
                <a:ext cx="76150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with negligible uncertainty compared to experimental error of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6.3</m:t>
                    </m:r>
                    <m:r>
                      <a:rPr lang="is-IS" sz="140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∙</m:t>
                    </m:r>
                    <m:sSup>
                      <m:sSupPr>
                        <m:ctrlPr>
                          <a:rPr lang="is-I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10</m:t>
                        </m:r>
                      </m:e>
                      <m:sup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−10</m:t>
                        </m:r>
                      </m:sup>
                    </m:sSup>
                    <m:r>
                      <a:rPr lang="is-IS" sz="1400" i="1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Cambria Math" charset="0"/>
                        <a:ea typeface="Cambria Math" charset="0"/>
                        <a:cs typeface="Cambria Math" charset="0"/>
                        <a:sym typeface="Wingdings"/>
                      </a:rPr>
                      <m:t> </m:t>
                    </m:r>
                  </m:oMath>
                </a14:m>
                <a:endParaRPr lang="is-IS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805264"/>
                <a:ext cx="7615064" cy="307777"/>
              </a:xfrm>
              <a:prstGeom prst="rect">
                <a:avLst/>
              </a:prstGeom>
              <a:blipFill>
                <a:blip r:embed="rId9"/>
                <a:stretch>
                  <a:fillRect l="-167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5495" y="2348880"/>
            <a:ext cx="901700" cy="7239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7622237" y="2564904"/>
            <a:ext cx="120556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3-loop light-by-light scattering with electron loop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B5823C-7A59-4C48-A267-C534BF0AD9A3}"/>
              </a:ext>
            </a:extLst>
          </p:cNvPr>
          <p:cNvSpPr/>
          <p:nvPr/>
        </p:nvSpPr>
        <p:spPr>
          <a:xfrm>
            <a:off x="107504" y="6525344"/>
            <a:ext cx="727280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  <a:latin typeface="Helvetica Light" panose="020B0403020202020204" pitchFamily="34" charset="0"/>
              </a:rPr>
              <a:t>*</a:t>
            </a:r>
            <a:r>
              <a:rPr lang="en-US" sz="1000" dirty="0">
                <a:solidFill>
                  <a:srgbClr val="C00000"/>
                </a:solidFill>
                <a:latin typeface="Helvetica Light" panose="020B0403020202020204" pitchFamily="34" charset="0"/>
              </a:rPr>
              <a:t>From Parker et al., Science Vol. 360, Issue 6385, 191 (2018), </a:t>
            </a:r>
            <a:r>
              <a:rPr lang="en-US" sz="1000">
                <a:solidFill>
                  <a:srgbClr val="C00000"/>
                </a:solidFill>
                <a:latin typeface="Helvetica Light" panose="020B0403020202020204" pitchFamily="34" charset="0"/>
              </a:rPr>
              <a:t>reporting 2.4</a:t>
            </a:r>
            <a:r>
              <a:rPr lang="en-US" sz="1000">
                <a:solidFill>
                  <a:srgbClr val="C00000"/>
                </a:solidFill>
                <a:latin typeface="Symbol" pitchFamily="2" charset="2"/>
              </a:rPr>
              <a:t>s</a:t>
            </a:r>
            <a:r>
              <a:rPr lang="en-US" sz="1000">
                <a:solidFill>
                  <a:srgbClr val="C00000"/>
                </a:solidFill>
                <a:latin typeface="Helvetica Light" panose="020B0403020202020204" pitchFamily="34" charset="0"/>
              </a:rPr>
              <a:t> </a:t>
            </a:r>
            <a:r>
              <a:rPr lang="en-US" sz="1000" dirty="0">
                <a:solidFill>
                  <a:srgbClr val="C00000"/>
                </a:solidFill>
                <a:latin typeface="Helvetica Light" panose="020B0403020202020204" pitchFamily="34" charset="0"/>
              </a:rPr>
              <a:t>tension with </a:t>
            </a:r>
            <a:r>
              <a:rPr lang="en-US" sz="1000" i="1" dirty="0">
                <a:solidFill>
                  <a:srgbClr val="C00000"/>
                </a:solidFill>
                <a:latin typeface="Symbol" charset="2"/>
                <a:ea typeface="Symbol" charset="2"/>
                <a:cs typeface="Symbol" charset="2"/>
              </a:rPr>
              <a:t>α </a:t>
            </a:r>
            <a:r>
              <a:rPr lang="en-US" sz="1000" dirty="0">
                <a:solidFill>
                  <a:srgbClr val="C00000"/>
                </a:solidFill>
                <a:latin typeface="Helvetica Light" panose="020B0403020202020204" pitchFamily="34" charset="0"/>
              </a:rPr>
              <a:t>from electron g–2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1312ED80-76A0-3140-8591-9D1C32B5A476}"/>
              </a:ext>
            </a:extLst>
          </p:cNvPr>
          <p:cNvSpPr/>
          <p:nvPr/>
        </p:nvSpPr>
        <p:spPr>
          <a:xfrm>
            <a:off x="6451688" y="6557498"/>
            <a:ext cx="345696" cy="205136"/>
          </a:xfrm>
          <a:prstGeom prst="rightArrow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89A487-59DC-E84F-B4E2-1A8F57BBC948}"/>
              </a:ext>
            </a:extLst>
          </p:cNvPr>
          <p:cNvSpPr/>
          <p:nvPr/>
        </p:nvSpPr>
        <p:spPr>
          <a:xfrm>
            <a:off x="8089565" y="5445224"/>
            <a:ext cx="994183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8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Parker et al, 2018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2694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6197202"/>
            <a:ext cx="4295553" cy="427063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txBody>
          <a:bodyPr rtlCol="0" anchor="ctr">
            <a:spAutoFit/>
          </a:bodyPr>
          <a:lstStyle/>
          <a:p>
            <a:pPr algn="ctr"/>
            <a:endParaRPr lang="en-US" sz="1600" dirty="0"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8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Electroweak  </a:t>
            </a:r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contribution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51520" y="1988840"/>
            <a:ext cx="8623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EW contribution involving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or Higgs is suppressed at least by a factor: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683568" y="2926419"/>
                <a:ext cx="8101967" cy="6576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  <m: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1−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loop</m:t>
                          </m:r>
                        </m:sup>
                      </m:sSubSup>
                      <m:r>
                        <a:rPr lang="en-US" sz="1600" b="0" i="0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</m:t>
                      </m:r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sSub>
                                <m:sSubPr>
                                  <m:ctrlPr>
                                    <a:rPr lang="en-US" sz="160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𝐺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Helvetica Light" charset="0"/>
                                      <a:cs typeface="Helvetica Light" charset="0"/>
                                    </a:rPr>
                                    <m:t>𝐹</m:t>
                                  </m:r>
                                </m:sub>
                              </m:s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𝜇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8</m:t>
                          </m:r>
                          <m:rad>
                            <m:radPr>
                              <m:degHide m:val="on"/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  <a:sym typeface="Wingdings"/>
                                </a:rPr>
                                <m:t>2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𝜋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mr-IN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mr-IN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+</m:t>
                          </m:r>
                          <m:f>
                            <m:f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fPr>
                            <m:num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3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160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</m:ctrlPr>
                                </m:dPr>
                                <m:e>
                                  <m:r>
                                    <a:rPr lang="en-US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  <a:sym typeface="Wingdings"/>
                                    </a:rPr>
                                    <m:t>1−4</m:t>
                                  </m:r>
                                  <m:sSup>
                                    <m:s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60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2</m:t>
                                      </m:r>
                                    </m:sup>
                                  </m:sSup>
                                  <m:sSub>
                                    <m:sSub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panose="02040503050406030204" pitchFamily="18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𝜃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  <a:sym typeface="Wingdings"/>
                                        </a:rPr>
                                        <m:t>𝑊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+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𝒪</m:t>
                          </m:r>
                          <m:d>
                            <m:dPr>
                              <m:ctrlPr>
                                <a:rPr lang="mr-IN" sz="1600" b="0" i="1" smtClean="0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panose="02040503050406030204" pitchFamily="18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panose="02040503050406030204" pitchFamily="18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𝑊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+</m:t>
                          </m:r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𝒪</m:t>
                          </m:r>
                          <m:d>
                            <m:dPr>
                              <m:ctrlPr>
                                <a:rPr lang="mr-IN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Cambria Math" charset="0"/>
                                  <a:cs typeface="Cambria Math" charset="0"/>
                                  <a:sym typeface="Wingdings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mr-IN" sz="1600" i="1">
                                      <a:solidFill>
                                        <a:prstClr val="black">
                                          <a:lumMod val="85000"/>
                                          <a:lumOff val="15000"/>
                                        </a:prstClr>
                                      </a:solidFill>
                                      <a:latin typeface="Cambria Math" panose="02040503050406030204" pitchFamily="18" charset="0"/>
                                      <a:ea typeface="Helvetica Light" charset="0"/>
                                      <a:cs typeface="Helvetica Light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panose="02040503050406030204" pitchFamily="18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𝜇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sSubSup>
                                    <m:sSubSupPr>
                                      <m:ctrlP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panose="02040503050406030204" pitchFamily="18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𝑚</m:t>
                                      </m:r>
                                    </m:e>
                                    <m:sub>
                                      <m:r>
                                        <a:rPr lang="en-US" sz="1600" b="0" i="1" smtClean="0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Cambria Math" charset="0"/>
                                          <a:cs typeface="Cambria Math" charset="0"/>
                                        </a:rPr>
                                        <m:t>𝐻</m:t>
                                      </m:r>
                                    </m:sub>
                                    <m:sup>
                                      <m:r>
                                        <a:rPr lang="en-US" sz="1600" i="1">
                                          <a:solidFill>
                                            <a:prstClr val="black">
                                              <a:lumMod val="85000"/>
                                              <a:lumOff val="15000"/>
                                            </a:prstClr>
                                          </a:solidFill>
                                          <a:latin typeface="Cambria Math" charset="0"/>
                                          <a:ea typeface="Helvetica Light" charset="0"/>
                                          <a:cs typeface="Helvetica Light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</m:d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=19.48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926419"/>
                <a:ext cx="8101967" cy="65761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34590" y="1828291"/>
                <a:ext cx="1692578" cy="6537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mr-IN" sz="160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𝛼</m:t>
                          </m:r>
                        </m:num>
                        <m:den>
                          <m: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𝜋</m:t>
                          </m:r>
                        </m:den>
                      </m:f>
                      <m:f>
                        <m:fPr>
                          <m:ctrlPr>
                            <a:rPr lang="mr-IN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Helvetica Light" charset="0"/>
                              <a:cs typeface="Helvetica Light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𝜇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panose="02040503050406030204" pitchFamily="18" charset="0"/>
                                  <a:ea typeface="Helvetica Light" charset="0"/>
                                  <a:cs typeface="Helvetica Light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𝑊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prstClr val="black">
                                      <a:lumMod val="85000"/>
                                      <a:lumOff val="15000"/>
                                    </a:prstClr>
                                  </a:solidFill>
                                  <a:latin typeface="Cambria Math" charset="0"/>
                                  <a:ea typeface="Helvetica Light" charset="0"/>
                                  <a:cs typeface="Helvetica Light" charset="0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r>
                        <a:rPr lang="en-US" sz="160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≈</m:t>
                      </m:r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</a:rPr>
                        <m:t>4∙</m:t>
                      </m:r>
                      <m:sSup>
                        <m:s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10</m:t>
                          </m:r>
                        </m:e>
                        <m:sup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−9</m:t>
                          </m:r>
                        </m:sup>
                      </m:sSup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4590" y="1828291"/>
                <a:ext cx="1692578" cy="65376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51520" y="2479640"/>
            <a:ext cx="416812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The first loop gives</a:t>
            </a:r>
            <a:r>
              <a:rPr lang="en-US" sz="160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: 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it-IT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Jackiw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 Weinberg and </a:t>
            </a:r>
            <a:r>
              <a:rPr lang="it-IT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others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1972 </a:t>
            </a:r>
            <a:r>
              <a:rPr lang="is-I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]</a:t>
            </a:r>
            <a:endParaRPr lang="it-IT" sz="1000" dirty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51520" y="4869160"/>
            <a:ext cx="48479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Two-loop contribution surprisingly large due to large ln(</a:t>
            </a:r>
            <a:r>
              <a:rPr lang="en-US" sz="1600" i="1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sz="1600" i="1" baseline="-250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600" i="1" baseline="-250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600" i="1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m</a:t>
            </a:r>
            <a:r>
              <a:rPr lang="en-US" altLang="x-none" sz="1600" i="1" baseline="-25000" dirty="0">
                <a:latin typeface="Helvetica Light" charset="0"/>
                <a:ea typeface="Helvetica Light" charset="0"/>
                <a:cs typeface="Helvetica Light" charset="0"/>
                <a:sym typeface="Symbol" charset="2"/>
              </a:rPr>
              <a:t></a:t>
            </a:r>
            <a:r>
              <a:rPr lang="en-US" sz="1600" dirty="0">
                <a:solidFill>
                  <a:prstClr val="black">
                    <a:lumMod val="85000"/>
                    <a:lumOff val="1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): 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it-IT" sz="10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Czarnecki</a:t>
            </a:r>
            <a:r>
              <a:rPr lang="it-IT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 Krause, Marciano, </a:t>
            </a:r>
            <a:r>
              <a:rPr lang="is-IS" sz="10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1995, and others ]</a:t>
            </a:r>
            <a:endParaRPr lang="it-IT" sz="1000" dirty="0">
              <a:solidFill>
                <a:prstClr val="black">
                  <a:lumMod val="65000"/>
                  <a:lumOff val="35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/>
              <p:cNvSpPr/>
              <p:nvPr/>
            </p:nvSpPr>
            <p:spPr>
              <a:xfrm>
                <a:off x="1005583" y="5589240"/>
                <a:ext cx="3290901" cy="471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2−</m:t>
                          </m:r>
                          <m:r>
                            <m:rPr>
                              <m:nor/>
                            </m:rPr>
                            <a:rPr lang="en-US" sz="1600" i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loop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=−4.12(0.10)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27" name="Rectangle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83" y="5589240"/>
                <a:ext cx="3290901" cy="471219"/>
              </a:xfrm>
              <a:prstGeom prst="rect">
                <a:avLst/>
              </a:prstGeom>
              <a:blipFill rotWithShape="0">
                <a:blip r:embed="rId7"/>
                <a:stretch>
                  <a:fillRect t="-42857" b="-75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4601478" y="4043845"/>
            <a:ext cx="43630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1-loop diagrams (</a:t>
            </a:r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some cancellation between </a:t>
            </a:r>
            <a:r>
              <a:rPr lang="en-US" sz="11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W</a:t>
            </a:r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/</a:t>
            </a:r>
            <a:r>
              <a:rPr lang="en-US" sz="11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Z</a:t>
            </a:r>
            <a:r>
              <a:rPr lang="en-US"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 graphs</a:t>
            </a:r>
            <a:r>
              <a:rPr lang="en-US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)</a:t>
            </a:r>
            <a:endParaRPr lang="is-IS" sz="1100" dirty="0">
              <a:solidFill>
                <a:schemeClr val="tx1">
                  <a:lumMod val="50000"/>
                  <a:lumOff val="50000"/>
                </a:schemeClr>
              </a:solidFill>
              <a:ea typeface="Cambria Math" charset="0"/>
              <a:cs typeface="Cambria Math" charset="0"/>
              <a:sym typeface="Wingding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566751" y="6157714"/>
            <a:ext cx="41097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Three-loop leading logarithms are found to be small (~10</a:t>
            </a:r>
            <a:r>
              <a:rPr lang="en-US" sz="1400" baseline="30000" dirty="0">
                <a:latin typeface="Helvetica Light" charset="0"/>
                <a:ea typeface="Helvetica Light" charset="0"/>
                <a:cs typeface="Helvetica Light" charset="0"/>
              </a:rPr>
              <a:t>–12</a:t>
            </a:r>
            <a:r>
              <a:rPr lang="en-US" sz="1400" dirty="0">
                <a:latin typeface="Helvetica Light" charset="0"/>
                <a:ea typeface="Helvetica Light" charset="0"/>
                <a:cs typeface="Helvetica Light" charset="0"/>
              </a:rPr>
              <a:t>)</a:t>
            </a:r>
            <a:r>
              <a:rPr lang="it-IT" sz="1400" dirty="0">
                <a:latin typeface="Helvetica Light" charset="0"/>
                <a:ea typeface="Helvetica Light" charset="0"/>
                <a:cs typeface="Helvetica Light" charset="0"/>
              </a:rPr>
              <a:t> </a:t>
            </a:r>
            <a:r>
              <a:rPr lang="it-IT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[ </a:t>
            </a:r>
            <a:r>
              <a:rPr lang="it-IT" sz="9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Degrassi</a:t>
            </a:r>
            <a:r>
              <a:rPr lang="it-IT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Giudice, </a:t>
            </a:r>
            <a:r>
              <a:rPr lang="mr-IN" sz="900" dirty="0" err="1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hep-ph</a:t>
            </a:r>
            <a:r>
              <a:rPr lang="mr-IN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/9803384</a:t>
            </a:r>
            <a:r>
              <a:rPr lang="is-IS" sz="900" dirty="0">
                <a:solidFill>
                  <a:prstClr val="black">
                    <a:lumMod val="50000"/>
                    <a:lumOff val="50000"/>
                  </a:prstClr>
                </a:solidFill>
                <a:latin typeface="Helvetica Light" charset="0"/>
                <a:ea typeface="Helvetica Light" charset="0"/>
                <a:cs typeface="Helvetica Light" charset="0"/>
              </a:rPr>
              <a:t>, and others ]</a:t>
            </a:r>
            <a:endParaRPr lang="it-IT" sz="900" dirty="0">
              <a:solidFill>
                <a:prstClr val="black">
                  <a:lumMod val="50000"/>
                  <a:lumOff val="50000"/>
                </a:prstClr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08104" y="5543654"/>
            <a:ext cx="25808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1100">
                <a:solidFill>
                  <a:schemeClr val="tx1">
                    <a:lumMod val="50000"/>
                    <a:lumOff val="50000"/>
                  </a:schemeClr>
                </a:solidFill>
                <a:latin typeface="Helvetica Light" charset="0"/>
                <a:ea typeface="Helvetica Light" charset="0"/>
                <a:cs typeface="Helvetica Light" charset="0"/>
              </a:rPr>
              <a:t>2-loop diagrams (+ Higgs exchange)</a:t>
            </a:r>
            <a:endParaRPr lang="is-IS" sz="1100" dirty="0">
              <a:solidFill>
                <a:schemeClr val="tx1">
                  <a:lumMod val="50000"/>
                  <a:lumOff val="50000"/>
                </a:schemeClr>
              </a:solidFill>
              <a:ea typeface="Cambria Math" charset="0"/>
              <a:cs typeface="Cambria Math" charset="0"/>
              <a:sym typeface="Wingding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494330" y="6165304"/>
                <a:ext cx="3845540" cy="4712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ts val="18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bSupPr>
                        <m:e>
                          <m:r>
                            <a:rPr lang="is-I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⟹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𝑎</m:t>
                          </m:r>
                        </m:e>
                        <m:sub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𝜇</m:t>
                          </m:r>
                        </m:sub>
                        <m:sup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EW</m:t>
                          </m:r>
                          <m:r>
                            <a:rPr lang="en-US" sz="1600" b="0" i="1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,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1+2−</m:t>
                          </m:r>
                          <m:r>
                            <m:rPr>
                              <m:nor/>
                            </m:rPr>
                            <a:rPr lang="en-US" sz="1600" b="0" i="0" smtClean="0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loop</m:t>
                          </m:r>
                        </m:sup>
                      </m:sSubSup>
                      <m:r>
                        <a:rPr lang="en-US" sz="1600" b="0" i="1" smtClean="0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=15.36(0.10)</m:t>
                      </m:r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∙</m:t>
                      </m:r>
                      <m:sSup>
                        <m:sSupPr>
                          <m:ctrlPr>
                            <a:rPr lang="is-I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panose="02040503050406030204" pitchFamily="18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</m:ctrlPr>
                        </m:sSupPr>
                        <m:e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10</m:t>
                          </m:r>
                        </m:e>
                        <m:sup>
                          <m:r>
                            <a:rPr lang="en-US" sz="1600" i="1">
                              <a:solidFill>
                                <a:prstClr val="black">
                                  <a:lumMod val="85000"/>
                                  <a:lumOff val="15000"/>
                                </a:prstClr>
                              </a:solidFill>
                              <a:latin typeface="Cambria Math" charset="0"/>
                              <a:ea typeface="Cambria Math" charset="0"/>
                              <a:cs typeface="Cambria Math" charset="0"/>
                              <a:sym typeface="Wingdings"/>
                            </a:rPr>
                            <m:t>−10</m:t>
                          </m:r>
                        </m:sup>
                      </m:sSup>
                      <m:r>
                        <a:rPr lang="is-IS" sz="1600" i="1">
                          <a:solidFill>
                            <a:prstClr val="black">
                              <a:lumMod val="85000"/>
                              <a:lumOff val="15000"/>
                            </a:prstClr>
                          </a:solidFill>
                          <a:latin typeface="Cambria Math" charset="0"/>
                          <a:ea typeface="Cambria Math" charset="0"/>
                          <a:cs typeface="Cambria Math" charset="0"/>
                          <a:sym typeface="Wingdings"/>
                        </a:rPr>
                        <m:t> </m:t>
                      </m:r>
                    </m:oMath>
                  </m:oMathPara>
                </a14:m>
                <a:endParaRPr lang="is-IS" sz="1600" dirty="0">
                  <a:solidFill>
                    <a:prstClr val="black">
                      <a:lumMod val="85000"/>
                      <a:lumOff val="15000"/>
                    </a:prstClr>
                  </a:solidFill>
                  <a:ea typeface="Cambria Math" charset="0"/>
                  <a:cs typeface="Cambria Math" charset="0"/>
                  <a:sym typeface="Wingdings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30" y="6165304"/>
                <a:ext cx="3845540" cy="471219"/>
              </a:xfrm>
              <a:prstGeom prst="rect">
                <a:avLst/>
              </a:prstGeom>
              <a:blipFill rotWithShape="0">
                <a:blip r:embed="rId8"/>
                <a:stretch>
                  <a:fillRect t="-41026" b="-74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44005" y="4394646"/>
            <a:ext cx="2807807" cy="11067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2846" y="3708937"/>
            <a:ext cx="3992984" cy="96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39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611C2F03-9E95-40C9-A99F-3C4F7EE8CF2A}" type="slidenum">
              <a:rPr lang="en-GB" smtClean="0"/>
              <a:pPr>
                <a:defRPr/>
              </a:pPr>
              <a:t>9</a:t>
            </a:fld>
            <a:endParaRPr lang="en-GB" dirty="0"/>
          </a:p>
        </p:txBody>
      </p:sp>
      <p:grpSp>
        <p:nvGrpSpPr>
          <p:cNvPr id="23" name="Group 22"/>
          <p:cNvGrpSpPr/>
          <p:nvPr/>
        </p:nvGrpSpPr>
        <p:grpSpPr>
          <a:xfrm>
            <a:off x="0" y="-43113"/>
            <a:ext cx="9144000" cy="3599693"/>
            <a:chOff x="0" y="-43113"/>
            <a:chExt cx="9144000" cy="3599693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1714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3"/>
            <p:cNvSpPr/>
            <p:nvPr/>
          </p:nvSpPr>
          <p:spPr>
            <a:xfrm>
              <a:off x="0" y="-1"/>
              <a:ext cx="2915816" cy="1714499"/>
            </a:xfrm>
            <a:prstGeom prst="rect">
              <a:avLst/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6" name="Chord 5"/>
            <p:cNvSpPr/>
            <p:nvPr/>
          </p:nvSpPr>
          <p:spPr>
            <a:xfrm rot="6069128">
              <a:off x="2222266" y="-32238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7" name="Chord 6"/>
            <p:cNvSpPr/>
            <p:nvPr/>
          </p:nvSpPr>
          <p:spPr>
            <a:xfrm rot="6069128">
              <a:off x="2294275" y="73863"/>
              <a:ext cx="1562478" cy="1778972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8" name="Chord 7"/>
            <p:cNvSpPr/>
            <p:nvPr/>
          </p:nvSpPr>
          <p:spPr>
            <a:xfrm rot="6069128">
              <a:off x="2531089" y="357151"/>
              <a:ext cx="1515605" cy="178281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9" name="Chord 8"/>
            <p:cNvSpPr/>
            <p:nvPr/>
          </p:nvSpPr>
          <p:spPr>
            <a:xfrm rot="2637305">
              <a:off x="2116851" y="944821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0" name="Chord 9"/>
            <p:cNvSpPr/>
            <p:nvPr/>
          </p:nvSpPr>
          <p:spPr>
            <a:xfrm rot="2671633">
              <a:off x="1588464" y="408618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sp>
          <p:nvSpPr>
            <p:cNvPr id="11" name="Chord 10"/>
            <p:cNvSpPr/>
            <p:nvPr/>
          </p:nvSpPr>
          <p:spPr>
            <a:xfrm rot="2671633">
              <a:off x="1396771" y="-43113"/>
              <a:ext cx="2414350" cy="2611759"/>
            </a:xfrm>
            <a:prstGeom prst="chord">
              <a:avLst>
                <a:gd name="adj1" fmla="val 9764275"/>
                <a:gd name="adj2" fmla="val 17446323"/>
              </a:avLst>
            </a:prstGeom>
            <a:solidFill>
              <a:srgbClr val="275791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r"/>
              <a:endParaRPr lang="en-US" sz="1600">
                <a:latin typeface="Helvetica Light" charset="0"/>
                <a:ea typeface="Helvetica Light" charset="0"/>
                <a:cs typeface="Helvetica Light" charset="0"/>
              </a:endParaRP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194830"/>
              <a:ext cx="2448272" cy="1348324"/>
            </a:xfrm>
            <a:prstGeom prst="rect">
              <a:avLst/>
            </a:prstGeom>
          </p:spPr>
        </p:pic>
      </p:grpSp>
      <p:sp>
        <p:nvSpPr>
          <p:cNvPr id="24" name="TextBox 23"/>
          <p:cNvSpPr txBox="1"/>
          <p:nvPr/>
        </p:nvSpPr>
        <p:spPr>
          <a:xfrm>
            <a:off x="5700715" y="437763"/>
            <a:ext cx="3119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Hadronic contribution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51520" y="1988840"/>
                <a:ext cx="6408712" cy="3854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The dominant hadronic contribution and uncertainty stems from the </a:t>
                </a:r>
                <a:r>
                  <a:rPr lang="en-US" sz="16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lowest order contribution</a:t>
                </a: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600" i="1" smtClean="0">
                            <a:solidFill>
                              <a:srgbClr val="003BB8"/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6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Had</m:t>
                        </m:r>
                        <m:r>
                          <a:rPr lang="en-US" sz="160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003BB8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LO</m:t>
                        </m:r>
                      </m:sup>
                    </m:sSubSup>
                  </m:oMath>
                </a14:m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, which cannot be calculated from perturbative QCD as it is in the nonperturbative regime</a:t>
                </a:r>
              </a:p>
              <a:p>
                <a:pPr>
                  <a:spcBef>
                    <a:spcPts val="1800"/>
                  </a:spcBef>
                </a:pPr>
                <a:r>
                  <a:rPr lang="en-US" sz="16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Tools to approach low-energy QCD: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Lattice QCD (encouraging results, but precision is challenging; </a:t>
                </a:r>
                <a:r>
                  <a:rPr lang="en-US" sz="1400" i="1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prediction of broad range of dispersion relations prior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charset="0"/>
                            <a:cs typeface="Cambria Math" charset="0"/>
                            <a:sym typeface="Wingdings"/>
                          </a:rPr>
                        </m:ctrlPr>
                      </m:sSubSupPr>
                      <m:e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𝑎</m:t>
                        </m:r>
                      </m:e>
                      <m:sub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𝜇</m:t>
                        </m:r>
                      </m:sub>
                      <m:sup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𝐻𝑎𝑑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1"/>
                            </a:solidFill>
                            <a:latin typeface="Cambria Math" charset="0"/>
                            <a:ea typeface="Cambria Math" charset="0"/>
                            <a:cs typeface="Cambria Math" charset="0"/>
                            <a:sym typeface="Wingdings"/>
                          </a:rPr>
                          <m:t>𝐿𝑂</m:t>
                        </m:r>
                      </m:sup>
                    </m:sSubSup>
                  </m:oMath>
                </a14:m>
                <a:r>
                  <a:rPr lang="en-US" sz="1400" i="1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       needed to build confidence</a:t>
                </a:r>
                <a:r>
                  <a:rPr lang="en-US" sz="1400" dirty="0">
                    <a:solidFill>
                      <a:schemeClr val="tx1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)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Effective QFT with hadrons such as chiral perturbation theory (limited validity range)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Hadronic models (hard to estimate robust uncertainties)</a:t>
                </a:r>
              </a:p>
              <a:p>
                <a:pPr marL="800100" lvl="1" indent="-342900">
                  <a:spcBef>
                    <a:spcPts val="1800"/>
                  </a:spcBef>
                  <a:buFont typeface="+mj-lt"/>
                  <a:buAutoNum type="arabicPeriod"/>
                </a:pPr>
                <a:r>
                  <a:rPr lang="en-US" sz="14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Dispersion relations and experimental data </a:t>
                </a:r>
                <a:r>
                  <a:rPr lang="mr-IN" sz="1400" dirty="0">
                    <a:solidFill>
                      <a:srgbClr val="003BB8"/>
                    </a:solidFill>
                    <a:latin typeface="Helvetica Light" charset="0"/>
                    <a:ea typeface="Helvetica Light" charset="0"/>
                    <a:cs typeface="Helvetica Light" charset="0"/>
                  </a:rPr>
                  <a:t>…</a:t>
                </a:r>
                <a:endParaRPr lang="en-US" sz="1400" dirty="0">
                  <a:solidFill>
                    <a:srgbClr val="003BB8"/>
                  </a:solidFill>
                  <a:latin typeface="Helvetica Light" charset="0"/>
                  <a:ea typeface="Helvetica Light" charset="0"/>
                  <a:cs typeface="Helvetica Light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988840"/>
                <a:ext cx="6408712" cy="3854388"/>
              </a:xfrm>
              <a:prstGeom prst="rect">
                <a:avLst/>
              </a:prstGeom>
              <a:blipFill rotWithShape="0">
                <a:blip r:embed="rId5"/>
                <a:stretch>
                  <a:fillRect l="-475" t="-316" b="-4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147" y="2026015"/>
            <a:ext cx="1690309" cy="236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3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 dirty="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400" dirty="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1600" dirty="0" smtClean="0">
            <a:latin typeface="Helvetica Light"/>
            <a:cs typeface="Helvetica Ligh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4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spAutoFit/>
      </a:bodyPr>
      <a:lstStyle>
        <a:defPPr>
          <a:defRPr sz="1600">
            <a:latin typeface="Helvetica Light" charset="0"/>
            <a:ea typeface="Helvetica Light" charset="0"/>
            <a:cs typeface="Helvetica Light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smtClean="0">
            <a:latin typeface="Helvetica Light" charset="0"/>
            <a:ea typeface="Helvetica Light" charset="0"/>
            <a:cs typeface="Helvetica Light" charset="0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275796</TotalTime>
  <Words>4992</Words>
  <Application>Microsoft Macintosh PowerPoint</Application>
  <PresentationFormat>Overhead</PresentationFormat>
  <Paragraphs>531</Paragraphs>
  <Slides>48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9" baseType="lpstr">
      <vt:lpstr>.AppleSystemUIFont</vt:lpstr>
      <vt:lpstr>Arial</vt:lpstr>
      <vt:lpstr>Calibri</vt:lpstr>
      <vt:lpstr>Cambria Math</vt:lpstr>
      <vt:lpstr>Helvetica</vt:lpstr>
      <vt:lpstr>Helvetica Light</vt:lpstr>
      <vt:lpstr>Symbol</vt:lpstr>
      <vt:lpstr>3_Office Theme</vt:lpstr>
      <vt:lpstr>5_Office Theme</vt:lpstr>
      <vt:lpstr>43_Office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>CERN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SUSY subconvenor meeting</dc:title>
  <dc:subject/>
  <dc:creator>Andreas Hoecker</dc:creator>
  <cp:keywords/>
  <dc:description/>
  <cp:lastModifiedBy>Andreas Hoecker</cp:lastModifiedBy>
  <cp:revision>5795</cp:revision>
  <cp:lastPrinted>2019-11-28T21:08:42Z</cp:lastPrinted>
  <dcterms:created xsi:type="dcterms:W3CDTF">2013-03-19T21:10:26Z</dcterms:created>
  <dcterms:modified xsi:type="dcterms:W3CDTF">2019-11-28T21:15:12Z</dcterms:modified>
  <cp:category/>
</cp:coreProperties>
</file>