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  <p:sldMasterId id="2147483873" r:id="rId3"/>
  </p:sldMasterIdLst>
  <p:notesMasterIdLst>
    <p:notesMasterId r:id="rId68"/>
  </p:notesMasterIdLst>
  <p:handoutMasterIdLst>
    <p:handoutMasterId r:id="rId69"/>
  </p:handoutMasterIdLst>
  <p:sldIdLst>
    <p:sldId id="1120" r:id="rId4"/>
    <p:sldId id="1197" r:id="rId5"/>
    <p:sldId id="1198" r:id="rId6"/>
    <p:sldId id="1208" r:id="rId7"/>
    <p:sldId id="1199" r:id="rId8"/>
    <p:sldId id="1210" r:id="rId9"/>
    <p:sldId id="1201" r:id="rId10"/>
    <p:sldId id="1211" r:id="rId11"/>
    <p:sldId id="1283" r:id="rId12"/>
    <p:sldId id="1209" r:id="rId13"/>
    <p:sldId id="1214" r:id="rId14"/>
    <p:sldId id="1215" r:id="rId15"/>
    <p:sldId id="1217" r:id="rId16"/>
    <p:sldId id="1219" r:id="rId17"/>
    <p:sldId id="1220" r:id="rId18"/>
    <p:sldId id="1224" r:id="rId19"/>
    <p:sldId id="1225" r:id="rId20"/>
    <p:sldId id="1226" r:id="rId21"/>
    <p:sldId id="1231" r:id="rId22"/>
    <p:sldId id="1227" r:id="rId23"/>
    <p:sldId id="1297" r:id="rId24"/>
    <p:sldId id="1230" r:id="rId25"/>
    <p:sldId id="1229" r:id="rId26"/>
    <p:sldId id="1218" r:id="rId27"/>
    <p:sldId id="1232" r:id="rId28"/>
    <p:sldId id="1233" r:id="rId29"/>
    <p:sldId id="1234" r:id="rId30"/>
    <p:sldId id="1257" r:id="rId31"/>
    <p:sldId id="1236" r:id="rId32"/>
    <p:sldId id="1235" r:id="rId33"/>
    <p:sldId id="1237" r:id="rId34"/>
    <p:sldId id="1258" r:id="rId35"/>
    <p:sldId id="1259" r:id="rId36"/>
    <p:sldId id="1294" r:id="rId37"/>
    <p:sldId id="1281" r:id="rId38"/>
    <p:sldId id="1251" r:id="rId39"/>
    <p:sldId id="1243" r:id="rId40"/>
    <p:sldId id="1238" r:id="rId41"/>
    <p:sldId id="1240" r:id="rId42"/>
    <p:sldId id="1245" r:id="rId43"/>
    <p:sldId id="1261" r:id="rId44"/>
    <p:sldId id="1290" r:id="rId45"/>
    <p:sldId id="1291" r:id="rId46"/>
    <p:sldId id="1249" r:id="rId47"/>
    <p:sldId id="1253" r:id="rId48"/>
    <p:sldId id="1255" r:id="rId49"/>
    <p:sldId id="1273" r:id="rId50"/>
    <p:sldId id="1285" r:id="rId51"/>
    <p:sldId id="1265" r:id="rId52"/>
    <p:sldId id="1256" r:id="rId53"/>
    <p:sldId id="1242" r:id="rId54"/>
    <p:sldId id="1266" r:id="rId55"/>
    <p:sldId id="1270" r:id="rId56"/>
    <p:sldId id="1272" r:id="rId57"/>
    <p:sldId id="1288" r:id="rId58"/>
    <p:sldId id="1271" r:id="rId59"/>
    <p:sldId id="1274" r:id="rId60"/>
    <p:sldId id="1276" r:id="rId61"/>
    <p:sldId id="1279" r:id="rId62"/>
    <p:sldId id="1280" r:id="rId63"/>
    <p:sldId id="1286" r:id="rId64"/>
    <p:sldId id="1295" r:id="rId65"/>
    <p:sldId id="1296" r:id="rId66"/>
    <p:sldId id="1293" r:id="rId67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D80017"/>
    <a:srgbClr val="EBEBEB"/>
    <a:srgbClr val="275791"/>
    <a:srgbClr val="275790"/>
    <a:srgbClr val="019645"/>
    <a:srgbClr val="EEEBE3"/>
    <a:srgbClr val="345D8F"/>
    <a:srgbClr val="8A37C5"/>
    <a:srgbClr val="B24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47"/>
    <p:restoredTop sz="96291"/>
  </p:normalViewPr>
  <p:slideViewPr>
    <p:cSldViewPr>
      <p:cViewPr>
        <p:scale>
          <a:sx n="110" d="100"/>
          <a:sy n="110" d="100"/>
        </p:scale>
        <p:origin x="552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notesMaster" Target="notesMasters/notesMaster1.xml"/><Relationship Id="rId69" Type="http://schemas.openxmlformats.org/officeDocument/2006/relationships/handoutMaster" Target="handoutMasters/handoutMaster1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73" Type="http://schemas.openxmlformats.org/officeDocument/2006/relationships/tableStyles" Target="tableStyles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4" Type="http://schemas.openxmlformats.org/officeDocument/2006/relationships/image" Target="../media/image46.wmf"/><Relationship Id="rId5" Type="http://schemas.openxmlformats.org/officeDocument/2006/relationships/image" Target="../media/image47.wmf"/><Relationship Id="rId6" Type="http://schemas.openxmlformats.org/officeDocument/2006/relationships/image" Target="../media/image48.wmf"/><Relationship Id="rId7" Type="http://schemas.openxmlformats.org/officeDocument/2006/relationships/image" Target="../media/image49.wmf"/><Relationship Id="rId1" Type="http://schemas.openxmlformats.org/officeDocument/2006/relationships/image" Target="../media/image43.wmf"/><Relationship Id="rId2" Type="http://schemas.openxmlformats.org/officeDocument/2006/relationships/image" Target="../media/image4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21/02/2017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21/02/2017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5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59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850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  <a:ea typeface="ＭＳ Ｐゴシック" charset="-128"/>
                <a:cs typeface="ＭＳ Ｐゴシック" charset="-128"/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25152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98135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5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30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4.xml"/><Relationship Id="rId9" Type="http://schemas.openxmlformats.org/officeDocument/2006/relationships/slideLayout" Target="../slideLayouts/slideLayout11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6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theme" Target="../theme/theme3.xml"/><Relationship Id="rId8" Type="http://schemas.openxmlformats.org/officeDocument/2006/relationships/image" Target="../media/image1.jpeg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8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flipV="1">
            <a:off x="-10304" y="6381328"/>
            <a:ext cx="9144000" cy="47667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8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2" r:id="rId2"/>
    <p:sldLayoutId id="2147483866" r:id="rId3"/>
    <p:sldLayoutId id="2147483868" r:id="rId4"/>
    <p:sldLayoutId id="2147483869" r:id="rId5"/>
    <p:sldLayoutId id="2147483870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26.png"/><Relationship Id="rId6" Type="http://schemas.openxmlformats.org/officeDocument/2006/relationships/image" Target="../media/image13.emf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microsoft.com/office/2007/relationships/hdphoto" Target="../media/hdphoto5.wdp"/><Relationship Id="rId5" Type="http://schemas.openxmlformats.org/officeDocument/2006/relationships/image" Target="../media/image16.jpeg"/><Relationship Id="rId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microsoft.com/office/2007/relationships/hdphoto" Target="../media/hdphoto7.wdp"/><Relationship Id="rId5" Type="http://schemas.openxmlformats.org/officeDocument/2006/relationships/image" Target="../media/image32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7" Type="http://schemas.openxmlformats.org/officeDocument/2006/relationships/image" Target="../media/image350.png"/><Relationship Id="rId8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microsoft.com/office/2007/relationships/hdphoto" Target="../media/hdphoto5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emf"/><Relationship Id="rId3" Type="http://schemas.openxmlformats.org/officeDocument/2006/relationships/image" Target="../media/image4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microsoft.com/office/2007/relationships/hdphoto" Target="../media/hdphoto6.wdp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emf"/><Relationship Id="rId12" Type="http://schemas.openxmlformats.org/officeDocument/2006/relationships/image" Target="../media/image34.emf"/><Relationship Id="rId13" Type="http://schemas.openxmlformats.org/officeDocument/2006/relationships/image" Target="../media/image3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4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30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6.jpeg"/><Relationship Id="rId8" Type="http://schemas.microsoft.com/office/2007/relationships/hdphoto" Target="../media/hdphoto6.wdp"/><Relationship Id="rId9" Type="http://schemas.openxmlformats.org/officeDocument/2006/relationships/image" Target="../media/image31.emf"/><Relationship Id="rId10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png"/><Relationship Id="rId7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360.png"/><Relationship Id="rId6" Type="http://schemas.openxmlformats.org/officeDocument/2006/relationships/image" Target="../media/image361.png"/><Relationship Id="rId7" Type="http://schemas.openxmlformats.org/officeDocument/2006/relationships/image" Target="../media/image420.png"/><Relationship Id="rId8" Type="http://schemas.openxmlformats.org/officeDocument/2006/relationships/image" Target="../media/image470.png"/><Relationship Id="rId9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4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tif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54.png"/><Relationship Id="rId6" Type="http://schemas.openxmlformats.org/officeDocument/2006/relationships/image" Target="../media/image49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40.emf"/><Relationship Id="rId10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40.png"/><Relationship Id="rId6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.bin"/><Relationship Id="rId12" Type="http://schemas.openxmlformats.org/officeDocument/2006/relationships/image" Target="../media/image47.wmf"/><Relationship Id="rId13" Type="http://schemas.openxmlformats.org/officeDocument/2006/relationships/oleObject" Target="../embeddings/oleObject8.bin"/><Relationship Id="rId14" Type="http://schemas.openxmlformats.org/officeDocument/2006/relationships/image" Target="../media/image48.wmf"/><Relationship Id="rId15" Type="http://schemas.openxmlformats.org/officeDocument/2006/relationships/oleObject" Target="../embeddings/oleObject9.bin"/><Relationship Id="rId16" Type="http://schemas.openxmlformats.org/officeDocument/2006/relationships/image" Target="../media/image49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3.bin"/><Relationship Id="rId4" Type="http://schemas.openxmlformats.org/officeDocument/2006/relationships/image" Target="../media/image43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44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45.wmf"/><Relationship Id="rId9" Type="http://schemas.openxmlformats.org/officeDocument/2006/relationships/oleObject" Target="../embeddings/oleObject6.bin"/><Relationship Id="rId10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5" Type="http://schemas.openxmlformats.org/officeDocument/2006/relationships/image" Target="../media/image3.emf"/><Relationship Id="rId6" Type="http://schemas.openxmlformats.org/officeDocument/2006/relationships/image" Target="../media/image50.png"/><Relationship Id="rId7" Type="http://schemas.openxmlformats.org/officeDocument/2006/relationships/image" Target="../media/image42.emf"/><Relationship Id="rId8" Type="http://schemas.openxmlformats.org/officeDocument/2006/relationships/image" Target="../media/image67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68.png"/><Relationship Id="rId6" Type="http://schemas.openxmlformats.org/officeDocument/2006/relationships/image" Target="../media/image650.png"/><Relationship Id="rId7" Type="http://schemas.openxmlformats.org/officeDocument/2006/relationships/image" Target="../media/image66.png"/><Relationship Id="rId8" Type="http://schemas.openxmlformats.org/officeDocument/2006/relationships/image" Target="../media/image670.png"/><Relationship Id="rId9" Type="http://schemas.openxmlformats.org/officeDocument/2006/relationships/image" Target="../media/image69.png"/><Relationship Id="rId10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microsoft.com/office/2007/relationships/hdphoto" Target="../media/hdphoto6.wdp"/><Relationship Id="rId5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microsoft.com/office/2007/relationships/hdphoto" Target="../media/hdphoto6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.jpeg"/><Relationship Id="rId9" Type="http://schemas.microsoft.com/office/2007/relationships/hdphoto" Target="../media/hdphoto2.wdp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emf"/><Relationship Id="rId3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5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5" Type="http://schemas.openxmlformats.org/officeDocument/2006/relationships/image" Target="../media/image6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emf"/><Relationship Id="rId3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6.pn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6.jpeg"/><Relationship Id="rId9" Type="http://schemas.microsoft.com/office/2007/relationships/hdphoto" Target="../media/hdphoto2.wdp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Relationship Id="rId3" Type="http://schemas.openxmlformats.org/officeDocument/2006/relationships/image" Target="../media/image6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4" Type="http://schemas.openxmlformats.org/officeDocument/2006/relationships/image" Target="../media/image69.emf"/><Relationship Id="rId5" Type="http://schemas.openxmlformats.org/officeDocument/2006/relationships/image" Target="../media/image7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4" Type="http://schemas.openxmlformats.org/officeDocument/2006/relationships/image" Target="../media/image7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4" Type="http://schemas.openxmlformats.org/officeDocument/2006/relationships/image" Target="../media/image78.png"/><Relationship Id="rId5" Type="http://schemas.openxmlformats.org/officeDocument/2006/relationships/image" Target="../media/image7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4" Type="http://schemas.openxmlformats.org/officeDocument/2006/relationships/image" Target="../media/image76.emf"/><Relationship Id="rId5" Type="http://schemas.openxmlformats.org/officeDocument/2006/relationships/image" Target="../media/image77.emf"/><Relationship Id="rId6" Type="http://schemas.openxmlformats.org/officeDocument/2006/relationships/image" Target="../media/image99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4" Type="http://schemas.openxmlformats.org/officeDocument/2006/relationships/image" Target="../media/image80.emf"/><Relationship Id="rId5" Type="http://schemas.openxmlformats.org/officeDocument/2006/relationships/image" Target="../media/image103.png"/><Relationship Id="rId6" Type="http://schemas.openxmlformats.org/officeDocument/2006/relationships/image" Target="../media/image8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4" Type="http://schemas.openxmlformats.org/officeDocument/2006/relationships/image" Target="../media/image83.emf"/><Relationship Id="rId5" Type="http://schemas.openxmlformats.org/officeDocument/2006/relationships/image" Target="../media/image84.emf"/><Relationship Id="rId6" Type="http://schemas.openxmlformats.org/officeDocument/2006/relationships/image" Target="../media/image8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emf"/><Relationship Id="rId3" Type="http://schemas.openxmlformats.org/officeDocument/2006/relationships/image" Target="../media/image8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png"/><Relationship Id="rId3" Type="http://schemas.openxmlformats.org/officeDocument/2006/relationships/image" Target="../media/image89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11.png"/><Relationship Id="rId8" Type="http://schemas.openxmlformats.org/officeDocument/2006/relationships/image" Target="../media/image8.png"/><Relationship Id="rId9" Type="http://schemas.openxmlformats.org/officeDocument/2006/relationships/image" Target="../media/image6.jpeg"/><Relationship Id="rId10" Type="http://schemas.microsoft.com/office/2007/relationships/hdphoto" Target="../media/hdphoto2.wdp"/><Relationship Id="rId11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4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4" Type="http://schemas.openxmlformats.org/officeDocument/2006/relationships/image" Target="../media/image128.png"/><Relationship Id="rId5" Type="http://schemas.openxmlformats.org/officeDocument/2006/relationships/image" Target="../media/image93.emf"/><Relationship Id="rId6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93.emf"/><Relationship Id="rId8" Type="http://schemas.openxmlformats.org/officeDocument/2006/relationships/image" Target="../media/image100.png"/><Relationship Id="rId9" Type="http://schemas.openxmlformats.org/officeDocument/2006/relationships/image" Target="../media/image9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4.emf"/></Relationships>
</file>

<file path=ppt/slides/_rels/slide5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8.png"/><Relationship Id="rId12" Type="http://schemas.openxmlformats.org/officeDocument/2006/relationships/image" Target="../media/image139.png"/><Relationship Id="rId13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96.jpeg"/><Relationship Id="rId6" Type="http://schemas.openxmlformats.org/officeDocument/2006/relationships/image" Target="../media/image133.png"/><Relationship Id="rId7" Type="http://schemas.openxmlformats.org/officeDocument/2006/relationships/image" Target="../media/image134.png"/><Relationship Id="rId8" Type="http://schemas.openxmlformats.org/officeDocument/2006/relationships/image" Target="../media/image135.png"/><Relationship Id="rId9" Type="http://schemas.openxmlformats.org/officeDocument/2006/relationships/image" Target="../media/image136.png"/><Relationship Id="rId10" Type="http://schemas.openxmlformats.org/officeDocument/2006/relationships/image" Target="../media/image13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9.png"/><Relationship Id="rId3" Type="http://schemas.openxmlformats.org/officeDocument/2006/relationships/image" Target="../media/image114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143.png"/><Relationship Id="rId6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143.png"/><Relationship Id="rId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e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14.png"/><Relationship Id="rId6" Type="http://schemas.openxmlformats.org/officeDocument/2006/relationships/image" Target="../media/image7.jpeg"/><Relationship Id="rId7" Type="http://schemas.microsoft.com/office/2007/relationships/hdphoto" Target="../media/hdphoto3.wdp"/><Relationship Id="rId8" Type="http://schemas.openxmlformats.org/officeDocument/2006/relationships/image" Target="../media/image144.png"/><Relationship Id="rId9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102.tiff"/><Relationship Id="rId6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98.jpeg"/><Relationship Id="rId5" Type="http://schemas.microsoft.com/office/2007/relationships/hdphoto" Target="../media/hdphoto8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105.emf"/><Relationship Id="rId5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6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9.jpeg"/><Relationship Id="rId6" Type="http://schemas.microsoft.com/office/2007/relationships/hdphoto" Target="../media/hdphoto4.wdp"/><Relationship Id="rId7" Type="http://schemas.openxmlformats.org/officeDocument/2006/relationships/image" Target="../media/image10.emf"/><Relationship Id="rId8" Type="http://schemas.openxmlformats.org/officeDocument/2006/relationships/image" Target="../media/image11.emf"/><Relationship Id="rId9" Type="http://schemas.openxmlformats.org/officeDocument/2006/relationships/image" Target="../media/image12.emf"/><Relationship Id="rId1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30.png"/><Relationship Id="rId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emf"/><Relationship Id="rId5" Type="http://schemas.openxmlformats.org/officeDocument/2006/relationships/image" Target="../media/image240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99" y="-315416"/>
            <a:ext cx="9113502" cy="6858000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-4225" y="1830616"/>
            <a:ext cx="9178723" cy="2534488"/>
          </a:xfrm>
          <a:prstGeom prst="rect">
            <a:avLst/>
          </a:prstGeom>
          <a:solidFill>
            <a:srgbClr val="EBEBEB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2"/>
          <p:cNvSpPr txBox="1">
            <a:spLocks noChangeArrowheads="1"/>
          </p:cNvSpPr>
          <p:nvPr/>
        </p:nvSpPr>
        <p:spPr bwMode="auto">
          <a:xfrm>
            <a:off x="1835696" y="548680"/>
            <a:ext cx="6912768" cy="116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11113" algn="r">
              <a:lnSpc>
                <a:spcPct val="110000"/>
              </a:lnSpc>
            </a:pPr>
            <a:r>
              <a:rPr lang="en-US" sz="2800" dirty="0" smtClean="0">
                <a:latin typeface="Helvetica Light" charset="0"/>
                <a:ea typeface="Helvetica Light" charset="0"/>
                <a:cs typeface="Helvetica Light" charset="0"/>
              </a:rPr>
              <a:t>Ultimate precision Standard Model tests: the muon magnetic anomaly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4696688"/>
            <a:ext cx="864096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1113" algn="r">
              <a:spcBef>
                <a:spcPts val="1200"/>
              </a:spcBef>
            </a:pPr>
            <a:r>
              <a:rPr lang="en-US" sz="1400" b="1" dirty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11113" algn="r">
              <a:spcBef>
                <a:spcPts val="600"/>
              </a:spcBef>
            </a:pPr>
            <a:r>
              <a:rPr lang="de-DE" sz="1400" dirty="0" smtClean="0">
                <a:latin typeface="Helvetica Light"/>
                <a:ea typeface="Trebuchet MS" pitchFamily="-84" charset="0"/>
                <a:cs typeface="Helvetica Light"/>
              </a:rPr>
              <a:t>Seminar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DESY, Feb 21</a:t>
            </a:r>
            <a:r>
              <a:rPr lang="en-US" sz="1400" baseline="30000" dirty="0" smtClean="0">
                <a:latin typeface="Helvetica Light"/>
                <a:ea typeface="Trebuchet MS" pitchFamily="-84" charset="0"/>
                <a:cs typeface="Helvetica Light"/>
              </a:rPr>
              <a:t>th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2017 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-4224" y="2755108"/>
            <a:ext cx="9182948" cy="601884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667838" y="1916832"/>
            <a:ext cx="4864602" cy="2304256"/>
            <a:chOff x="3667838" y="1916832"/>
            <a:chExt cx="4864602" cy="2304256"/>
          </a:xfrm>
        </p:grpSpPr>
        <p:grpSp>
          <p:nvGrpSpPr>
            <p:cNvPr id="26" name="Group 25"/>
            <p:cNvGrpSpPr/>
            <p:nvPr/>
          </p:nvGrpSpPr>
          <p:grpSpPr>
            <a:xfrm>
              <a:off x="4716016" y="2444283"/>
              <a:ext cx="3588280" cy="1338602"/>
              <a:chOff x="5062673" y="2679835"/>
              <a:chExt cx="3588280" cy="1338602"/>
            </a:xfrm>
          </p:grpSpPr>
          <p:sp>
            <p:nvSpPr>
              <p:cNvPr id="17" name="Freeform 21"/>
              <p:cNvSpPr>
                <a:spLocks/>
              </p:cNvSpPr>
              <p:nvPr/>
            </p:nvSpPr>
            <p:spPr bwMode="auto">
              <a:xfrm flipH="1">
                <a:off x="5062673" y="3212976"/>
                <a:ext cx="2065337" cy="173037"/>
              </a:xfrm>
              <a:custGeom>
                <a:avLst/>
                <a:gdLst>
                  <a:gd name="T0" fmla="*/ 0 w 2304"/>
                  <a:gd name="T1" fmla="*/ 192 h 192"/>
                  <a:gd name="T2" fmla="*/ 192 w 2304"/>
                  <a:gd name="T3" fmla="*/ 0 h 192"/>
                  <a:gd name="T4" fmla="*/ 384 w 2304"/>
                  <a:gd name="T5" fmla="*/ 192 h 192"/>
                  <a:gd name="T6" fmla="*/ 576 w 2304"/>
                  <a:gd name="T7" fmla="*/ 0 h 192"/>
                  <a:gd name="T8" fmla="*/ 768 w 2304"/>
                  <a:gd name="T9" fmla="*/ 192 h 192"/>
                  <a:gd name="T10" fmla="*/ 960 w 2304"/>
                  <a:gd name="T11" fmla="*/ 0 h 192"/>
                  <a:gd name="T12" fmla="*/ 1152 w 2304"/>
                  <a:gd name="T13" fmla="*/ 192 h 192"/>
                  <a:gd name="T14" fmla="*/ 1344 w 2304"/>
                  <a:gd name="T15" fmla="*/ 0 h 192"/>
                  <a:gd name="T16" fmla="*/ 1536 w 2304"/>
                  <a:gd name="T17" fmla="*/ 192 h 192"/>
                  <a:gd name="T18" fmla="*/ 1728 w 2304"/>
                  <a:gd name="T19" fmla="*/ 0 h 192"/>
                  <a:gd name="T20" fmla="*/ 1920 w 2304"/>
                  <a:gd name="T21" fmla="*/ 192 h 192"/>
                  <a:gd name="T22" fmla="*/ 2112 w 2304"/>
                  <a:gd name="T23" fmla="*/ 0 h 192"/>
                  <a:gd name="T24" fmla="*/ 2304 w 2304"/>
                  <a:gd name="T2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9"/>
              <p:cNvSpPr>
                <a:spLocks noChangeShapeType="1"/>
              </p:cNvSpPr>
              <p:nvPr/>
            </p:nvSpPr>
            <p:spPr bwMode="auto">
              <a:xfrm rot="20400000" flipV="1">
                <a:off x="6974772" y="2679835"/>
                <a:ext cx="1676181" cy="39746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 rot="1200000">
                <a:off x="6974772" y="3620970"/>
                <a:ext cx="1676181" cy="39746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869929" y="3025915"/>
                <a:ext cx="540000" cy="540000"/>
              </a:xfrm>
              <a:prstGeom prst="ellipse">
                <a:avLst/>
              </a:prstGeom>
              <a:solidFill>
                <a:srgbClr val="D80017"/>
              </a:solidFill>
              <a:ln>
                <a:solidFill>
                  <a:srgbClr val="D80017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r"/>
                <a:endParaRPr lang="en-US" sz="160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953372" y="3060249"/>
                <a:ext cx="38985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schemeClr val="bg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?</a:t>
                </a:r>
                <a:endParaRPr lang="en-US" dirty="0" smtClean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8194423" y="191683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smtClean="0">
                  <a:latin typeface="Helvetica Light" charset="0"/>
                  <a:ea typeface="Helvetica Light" charset="0"/>
                  <a:cs typeface="Helvetica Light" charset="0"/>
                </a:rPr>
                <a:t>µ</a:t>
              </a:r>
              <a:endParaRPr lang="en-US" sz="1400" i="1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205106" y="382097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smtClean="0">
                  <a:latin typeface="Helvetica Light" charset="0"/>
                  <a:ea typeface="Helvetica Light" charset="0"/>
                  <a:cs typeface="Helvetica Light" charset="0"/>
                </a:rPr>
                <a:t>µ</a:t>
              </a:r>
              <a:endParaRPr lang="en-US" sz="1400" i="1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67838" y="2863887"/>
              <a:ext cx="9268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smtClean="0">
                  <a:latin typeface="Helvetica Light" charset="0"/>
                  <a:ea typeface="Helvetica Light" charset="0"/>
                  <a:cs typeface="Helvetica Light" charset="0"/>
                </a:rPr>
                <a:t>B</a:t>
              </a:r>
              <a:r>
                <a:rPr lang="en-US" sz="2000" dirty="0" smtClean="0">
                  <a:latin typeface="Helvetica Light" charset="0"/>
                  <a:ea typeface="Helvetica Light" charset="0"/>
                  <a:cs typeface="Helvetica Light" charset="0"/>
                </a:rPr>
                <a:t>-field</a:t>
              </a:r>
              <a:endParaRPr lang="en-US" sz="14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10615" y="6469580"/>
            <a:ext cx="46538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Work in collaboration with M.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B.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Malaescu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and Z. Zhang (= DHMZ)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2316942"/>
            <a:ext cx="914400" cy="914400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6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Muon </a:t>
            </a:r>
            <a:r>
              <a:rPr lang="en-US" sz="2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endParaRPr lang="en-US" sz="2400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9304" y="1988840"/>
                <a:ext cx="8767192" cy="1531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measurement of the muon </a:t>
                </a: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</a:t>
                </a:r>
                <a:r>
                  <a:rPr lang="en-US" sz="9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is harder as the muon is instable </a:t>
                </a: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(2.2 µs)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why bother ?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All sectors of SM physics contribute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measurably to muon 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</a:t>
                </a:r>
                <a:r>
                  <a:rPr lang="en-US" sz="9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</a:t>
                </a:r>
                <a:endPara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 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At lowest order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where mass effects appear, contributions from heavy virtual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“new physics” 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</a:t>
                </a: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3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(NP) particles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of mass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  <m:sup>
                        <m:r>
                          <a:rPr lang="en-US" sz="1600" b="0" i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 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scale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ℓ</m:t>
                        </m:r>
                      </m:sub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1988840"/>
                <a:ext cx="8767192" cy="1531125"/>
              </a:xfrm>
              <a:prstGeom prst="rect">
                <a:avLst/>
              </a:prstGeom>
              <a:blipFill rotWithShape="0">
                <a:blip r:embed="rId5"/>
                <a:stretch>
                  <a:fillRect l="-348" t="-1992" r="-70" b="-9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3"/>
          <a:stretch/>
        </p:blipFill>
        <p:spPr>
          <a:xfrm>
            <a:off x="6084168" y="3563133"/>
            <a:ext cx="2232249" cy="13791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891428" y="3911742"/>
                <a:ext cx="5125377" cy="662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ℓ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NP</m:t>
                          </m:r>
                        </m:sup>
                      </m:sSubSup>
                      <m:d>
                        <m:d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Λ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NP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∝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𝒪</m:t>
                      </m:r>
                      <m:d>
                        <m:dPr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ℓ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Λ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600" b="0" i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NP</m:t>
                                  </m:r>
                                </m:sub>
                                <m:sup>
                                  <m:r>
                                    <a:rPr lang="en-US" sz="1600" b="0" i="0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   ⟶   </m:t>
                      </m:r>
                      <m:f>
                        <m:fPr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60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NP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60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NP</m:t>
                              </m:r>
                            </m:sup>
                          </m:sSubSup>
                        </m:den>
                      </m:f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𝒪</m:t>
                      </m:r>
                      <m:d>
                        <m:d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  <m:sup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𝑒</m:t>
                                  </m:r>
                                </m:sub>
                                <m:sup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43,000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   </m:t>
                      </m:r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428" y="3911742"/>
                <a:ext cx="5125377" cy="66274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63727" y="5134253"/>
            <a:ext cx="8580245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Muon </a:t>
            </a:r>
            <a:r>
              <a:rPr lang="en-GB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GB" sz="10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GB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2 looses “only” about factor 23 (4) in experimental (theoretical) precision,                       so </a:t>
            </a:r>
            <a:r>
              <a:rPr lang="en-GB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expected to be significantly more sensitive to NP than </a:t>
            </a:r>
            <a:r>
              <a:rPr lang="en-GB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Example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weak + Higgs boson contribution is 1536 ∙ 10</a:t>
            </a:r>
            <a:r>
              <a:rPr lang="en-GB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–12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US" altLang="x-none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and 0.030 ∙ 10</a:t>
            </a:r>
            <a:r>
              <a:rPr lang="en-GB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–12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5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 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 ratio of ~ 51,000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59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Measuring the muon </a:t>
            </a:r>
            <a:r>
              <a:rPr lang="en-US" sz="28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17" name="Picture 22" descr="g-2-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" t="847" r="945"/>
          <a:stretch>
            <a:fillRect/>
          </a:stretch>
        </p:blipFill>
        <p:spPr bwMode="auto">
          <a:xfrm>
            <a:off x="1907704" y="3088435"/>
            <a:ext cx="5281040" cy="376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188745" y="6237312"/>
            <a:ext cx="1559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BNL muon g–2 experiment (E821), 1997–2001</a:t>
            </a:r>
          </a:p>
        </p:txBody>
      </p:sp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Measuring the muon </a:t>
            </a:r>
            <a:r>
              <a:rPr lang="en-US" sz="28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20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9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475656" y="5042361"/>
                <a:ext cx="4608634" cy="624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≡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𝐵</m:t>
                              </m:r>
                            </m:e>
                          </m:acc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d>
                            <m:d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 smtClean="0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𝛽</m:t>
                              </m:r>
                            </m:e>
                          </m:acc>
                          <m: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𝐸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042361"/>
                <a:ext cx="4608634" cy="6244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83538" y="3284984"/>
            <a:ext cx="8215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Analogous approach as for electron: search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discrepancy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between the frequencies of cyclotron motion and spin precession </a:t>
            </a:r>
          </a:p>
          <a:p>
            <a:endParaRPr lang="en-US" altLang="x-none" sz="16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lang="en-US" altLang="x-none" sz="1600" dirty="0" err="1" smtClean="0">
                <a:latin typeface="Helvetica Light" charset="0"/>
                <a:ea typeface="Helvetica Light" charset="0"/>
                <a:cs typeface="Helvetica Light" charset="0"/>
              </a:rPr>
              <a:t>polarised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muons moving in a uniform </a:t>
            </a:r>
            <a:r>
              <a:rPr lang="en-US" altLang="x-none" sz="1600" i="1" dirty="0"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field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(perp. to muon spin and orbit plane),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               and focused in an electric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quadrupole field, the observed difference between spin precession and cyclotron frequency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(= “anomalous frequency”), ignoring µEDM, is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944" y="5899919"/>
            <a:ext cx="8215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altLang="x-none" sz="16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field dependence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is eliminated at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the “magic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”: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= 29.3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i="1" dirty="0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= 3.09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GeV</a:t>
            </a:r>
          </a:p>
          <a:p>
            <a:endParaRPr lang="en-US" altLang="x-none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experiment measures (</a:t>
            </a:r>
            <a:r>
              <a:rPr lang="en-US" altLang="x-none" sz="1600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– 2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altLang="x-none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altLang="x-none" sz="5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2 directly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04248" y="6514686"/>
            <a:ext cx="22541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x-none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J</a:t>
            </a:r>
            <a:r>
              <a:rPr lang="en-US" altLang="x-non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Bailey et al</a:t>
            </a:r>
            <a:r>
              <a:rPr lang="en-US" altLang="x-none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., NP B150, </a:t>
            </a:r>
            <a:r>
              <a:rPr lang="en-US" altLang="x-non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 (1979) </a:t>
            </a:r>
            <a:r>
              <a:rPr lang="en-US" altLang="x-none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nb-NO" altLang="x-none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17449" y="5013176"/>
                <a:ext cx="2447039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electrostatic </a:t>
                </a:r>
                <a:r>
                  <a:rPr lang="en-US" sz="10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focusing, </a:t>
                </a:r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no </a:t>
                </a:r>
                <a:r>
                  <a:rPr lang="en-US" sz="10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gradient </a:t>
                </a:r>
                <a:r>
                  <a:rPr lang="en-US" sz="1000" i="1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lang="en-US" sz="10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field </a:t>
                </a:r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focusing needed so that </a:t>
                </a:r>
                <a:r>
                  <a:rPr lang="en-US" sz="1000" i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0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 be made as uniform as possible </a:t>
                </a:r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!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10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sz="1000" i="1">
                                <a:solidFill>
                                  <a:srgbClr val="003BB8"/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  <m:t>ω</m:t>
                            </m:r>
                          </m:e>
                        </m:acc>
                      </m:e>
                      <m:sub>
                        <m:r>
                          <a:rPr lang="en-US" sz="10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  <m:r>
                      <a:rPr lang="en-US" sz="1000" i="1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0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Independent of muon momentum </a:t>
                </a:r>
                <a:endParaRPr lang="en-US" sz="10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449" y="5013176"/>
                <a:ext cx="2447039" cy="784830"/>
              </a:xfrm>
              <a:prstGeom prst="rect">
                <a:avLst/>
              </a:prstGeom>
              <a:blipFill rotWithShape="0">
                <a:blip r:embed="rId6"/>
                <a:stretch>
                  <a:fillRect b="-28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860248" y="5589426"/>
            <a:ext cx="15119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Motional magnetic field</a:t>
            </a:r>
          </a:p>
        </p:txBody>
      </p:sp>
    </p:spTree>
    <p:extLst>
      <p:ext uri="{BB962C8B-B14F-4D97-AF65-F5344CB8AC3E}">
        <p14:creationId xmlns:p14="http://schemas.microsoft.com/office/powerpoint/2010/main" val="21056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Exploit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muon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roperties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in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experiment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468313" y="1197546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+mj-lt"/>
              <a:buAutoNum type="arabicPeriod"/>
            </a:pP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Parity violation polarizes muons in pion decay 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40" name="Line 13"/>
          <p:cNvSpPr>
            <a:spLocks noChangeShapeType="1"/>
          </p:cNvSpPr>
          <p:nvPr/>
        </p:nvSpPr>
        <p:spPr bwMode="auto">
          <a:xfrm>
            <a:off x="7033235" y="1163249"/>
            <a:ext cx="360363" cy="0"/>
          </a:xfrm>
          <a:prstGeom prst="line">
            <a:avLst/>
          </a:prstGeom>
          <a:noFill/>
          <a:ln w="3175">
            <a:solidFill>
              <a:srgbClr val="01964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H="1">
            <a:off x="5759033" y="1163249"/>
            <a:ext cx="360362" cy="0"/>
          </a:xfrm>
          <a:prstGeom prst="line">
            <a:avLst/>
          </a:prstGeom>
          <a:noFill/>
          <a:ln w="3175">
            <a:solidFill>
              <a:srgbClr val="01964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7473251" y="1024473"/>
            <a:ext cx="1230122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x-none" sz="1200" dirty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spin orientation</a:t>
            </a: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468313" y="2514382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+mj-lt"/>
              <a:buAutoNum type="arabicPeriod" startAt="2"/>
            </a:pP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Anomalous frequency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proportional to </a:t>
            </a:r>
            <a:r>
              <a:rPr lang="en-US" altLang="x-none" sz="1600" i="1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</a:p>
        </p:txBody>
      </p:sp>
      <p:sp>
        <p:nvSpPr>
          <p:cNvPr id="64" name="Text Box 60"/>
          <p:cNvSpPr txBox="1">
            <a:spLocks noChangeArrowheads="1"/>
          </p:cNvSpPr>
          <p:nvPr/>
        </p:nvSpPr>
        <p:spPr bwMode="auto">
          <a:xfrm>
            <a:off x="44487" y="6515170"/>
            <a:ext cx="1323096" cy="24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de-DE" altLang="x-none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©</a:t>
            </a:r>
            <a:r>
              <a:rPr lang="en-US" altLang="x-none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</a:t>
            </a:r>
            <a:r>
              <a:rPr lang="en-US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Hertzog, UIUC</a:t>
            </a:r>
          </a:p>
        </p:txBody>
      </p:sp>
      <p:sp>
        <p:nvSpPr>
          <p:cNvPr id="65" name="Rectangle 61"/>
          <p:cNvSpPr>
            <a:spLocks noChangeArrowheads="1"/>
          </p:cNvSpPr>
          <p:nvPr/>
        </p:nvSpPr>
        <p:spPr bwMode="auto">
          <a:xfrm>
            <a:off x="468313" y="4082149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+mj-lt"/>
              <a:buAutoNum type="arabicPeriod" startAt="3"/>
            </a:pP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Magic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 :</a:t>
            </a:r>
            <a:endParaRPr lang="en-US" altLang="x-none" sz="1600" baseline="-25000" dirty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66" name="Rectangle 62"/>
          <p:cNvSpPr>
            <a:spLocks noChangeArrowheads="1"/>
          </p:cNvSpPr>
          <p:nvPr/>
        </p:nvSpPr>
        <p:spPr bwMode="auto">
          <a:xfrm>
            <a:off x="468313" y="5078983"/>
            <a:ext cx="4608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 typeface="+mj-lt"/>
              <a:buAutoNum type="arabicPeriod" startAt="4"/>
            </a:pP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Again parity violation in muon decay</a:t>
            </a:r>
            <a:endParaRPr lang="en-US" altLang="x-none" sz="1600" baseline="-25000" dirty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68" name="Text Box 74"/>
          <p:cNvSpPr txBox="1">
            <a:spLocks noChangeArrowheads="1"/>
          </p:cNvSpPr>
          <p:nvPr/>
        </p:nvSpPr>
        <p:spPr bwMode="auto">
          <a:xfrm rot="16200000">
            <a:off x="5454408" y="5355179"/>
            <a:ext cx="1238137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</a:rPr>
              <a:t>electron counts</a:t>
            </a:r>
            <a:endParaRPr lang="en-US" altLang="x-none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9" name="Text Box 75"/>
          <p:cNvSpPr txBox="1">
            <a:spLocks noChangeArrowheads="1"/>
          </p:cNvSpPr>
          <p:nvPr/>
        </p:nvSpPr>
        <p:spPr bwMode="auto">
          <a:xfrm>
            <a:off x="6810899" y="6143378"/>
            <a:ext cx="51358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x-none" sz="1200">
                <a:latin typeface="Helvetica Light" charset="0"/>
                <a:ea typeface="Helvetica Light" charset="0"/>
                <a:cs typeface="Helvetica Light" charset="0"/>
              </a:rPr>
              <a:t>Time</a:t>
            </a:r>
          </a:p>
        </p:txBody>
      </p:sp>
      <p:sp>
        <p:nvSpPr>
          <p:cNvPr id="70" name="Text Box 77"/>
          <p:cNvSpPr txBox="1">
            <a:spLocks noChangeArrowheads="1"/>
          </p:cNvSpPr>
          <p:nvPr/>
        </p:nvSpPr>
        <p:spPr bwMode="auto">
          <a:xfrm>
            <a:off x="815513" y="1475298"/>
            <a:ext cx="3047927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US" altLang="x-none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Pions</a:t>
            </a:r>
            <a:r>
              <a:rPr lang="en-US" altLang="x-none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from proton-nucleon collision (AGS)</a:t>
            </a:r>
          </a:p>
        </p:txBody>
      </p:sp>
      <p:sp>
        <p:nvSpPr>
          <p:cNvPr id="71" name="Text Box 81"/>
          <p:cNvSpPr txBox="1">
            <a:spLocks noChangeArrowheads="1"/>
          </p:cNvSpPr>
          <p:nvPr/>
        </p:nvSpPr>
        <p:spPr bwMode="auto">
          <a:xfrm>
            <a:off x="1201718" y="5803963"/>
            <a:ext cx="4234378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r>
              <a:rPr lang="en-US" altLang="x-non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fast electron </a:t>
            </a:r>
            <a:r>
              <a:rPr lang="en-US" altLang="x-none"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emitted </a:t>
            </a:r>
            <a:r>
              <a:rPr lang="en-US" altLang="x-none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 direction </a:t>
            </a:r>
            <a:r>
              <a:rPr lang="en-US" altLang="x-none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opposite to muon spin</a:t>
            </a:r>
          </a:p>
        </p:txBody>
      </p:sp>
      <p:pic>
        <p:nvPicPr>
          <p:cNvPr id="73" name="Picture 83" descr="s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88" y="4869433"/>
            <a:ext cx="1728788" cy="126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Line 84"/>
          <p:cNvSpPr>
            <a:spLocks noChangeShapeType="1"/>
          </p:cNvSpPr>
          <p:nvPr/>
        </p:nvSpPr>
        <p:spPr bwMode="auto">
          <a:xfrm>
            <a:off x="6540177" y="5063007"/>
            <a:ext cx="0" cy="43021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75" name="Line 85"/>
          <p:cNvSpPr>
            <a:spLocks noChangeShapeType="1"/>
          </p:cNvSpPr>
          <p:nvPr/>
        </p:nvSpPr>
        <p:spPr bwMode="auto">
          <a:xfrm flipH="1">
            <a:off x="6576689" y="5063007"/>
            <a:ext cx="3175" cy="48895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76" name="Line 86"/>
          <p:cNvSpPr>
            <a:spLocks noChangeShapeType="1"/>
          </p:cNvSpPr>
          <p:nvPr/>
        </p:nvSpPr>
        <p:spPr bwMode="auto">
          <a:xfrm>
            <a:off x="6300464" y="5113807"/>
            <a:ext cx="2159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77" name="Line 87"/>
          <p:cNvSpPr>
            <a:spLocks noChangeShapeType="1"/>
          </p:cNvSpPr>
          <p:nvPr/>
        </p:nvSpPr>
        <p:spPr bwMode="auto">
          <a:xfrm flipH="1">
            <a:off x="6611614" y="5113807"/>
            <a:ext cx="2159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427984" y="3956726"/>
                <a:ext cx="4642489" cy="624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𝐵</m:t>
                              </m:r>
                            </m:e>
                          </m:acc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d>
                            <m:d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 smtClean="0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60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en-US" sz="1600" b="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𝛽</m:t>
                              </m:r>
                            </m:e>
                          </m:acc>
                          <m:r>
                            <a:rPr lang="mr-IN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𝐸</m:t>
                              </m:r>
                            </m:e>
                          </m:acc>
                        </m:e>
                      </m:d>
                      <m:r>
                        <a:rPr lang="en-US" sz="16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acc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956726"/>
                <a:ext cx="4642489" cy="62440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724128" y="1191978"/>
                <a:ext cx="2207014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l-GR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⟵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p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⟶</m:t>
                      </m:r>
                      <m:sSubSup>
                        <m:sSubSupPr>
                          <m:ctrlPr>
                            <a:rPr lang="en-US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polarised</m:t>
                          </m:r>
                        </m:sub>
                        <m:sup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191978"/>
                <a:ext cx="2207014" cy="370230"/>
              </a:xfrm>
              <a:prstGeom prst="rect">
                <a:avLst/>
              </a:prstGeom>
              <a:blipFill rotWithShape="0"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1151635" y="5396684"/>
                <a:ext cx="2512098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polarised</m:t>
                          </m:r>
                        </m:sub>
                        <m:sup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b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⟶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</m:t>
                      </m:r>
                      <m:sSub>
                        <m:sSubPr>
                          <m:ctrlPr>
                            <a:rPr lang="en-US" sz="16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lang="el-GR" sz="16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l-GR" sz="16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𝜈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635" y="5396684"/>
                <a:ext cx="2512098" cy="370230"/>
              </a:xfrm>
              <a:prstGeom prst="rect">
                <a:avLst/>
              </a:prstGeom>
              <a:blipFill rotWithShape="0"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74619" y="4930025"/>
                <a:ext cx="50141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ω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619" y="4930025"/>
                <a:ext cx="501419" cy="33855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6876" t="4202" r="7666" b="5024"/>
          <a:stretch/>
        </p:blipFill>
        <p:spPr>
          <a:xfrm>
            <a:off x="5796136" y="1825981"/>
            <a:ext cx="1977657" cy="18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0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204864"/>
            <a:ext cx="4294112" cy="3627784"/>
          </a:xfrm>
          <a:prstGeom prst="rect">
            <a:avLst/>
          </a:prstGeom>
        </p:spPr>
      </p:pic>
      <p:pic>
        <p:nvPicPr>
          <p:cNvPr id="67" name="Picture 22" descr="g-2-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" t="847" r="945"/>
          <a:stretch>
            <a:fillRect/>
          </a:stretch>
        </p:blipFill>
        <p:spPr bwMode="auto">
          <a:xfrm>
            <a:off x="4986807" y="2500300"/>
            <a:ext cx="4162024" cy="297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154" y="998247"/>
            <a:ext cx="8727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 24 GeV proton beam (AGS) incident on a target produces large number of 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pions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that decay to muons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3.1 GeV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muon beam (</a:t>
            </a:r>
            <a:r>
              <a:rPr lang="en-GB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relativistically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enhanced lifetime of 64 µs)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is injected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into a 7.1 m radius ring with 1.4 T vertical magnetic field, which produces cyclotron motion matching the ring radius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Electrostatic focusing of the beam is provided by a series of quadrupole lenses around the ring.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81154" y="5925760"/>
            <a:ext cx="872735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Decay electrons (correlated with </a:t>
            </a:r>
            <a:r>
              <a:rPr lang="en-US" altLang="x-none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spin precession) counted vs. time in calorimeters inside ring (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</a:t>
            </a:r>
            <a:r>
              <a:rPr lang="en-GB" sz="14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Precise measurement of 𝜔</a:t>
            </a:r>
            <a:r>
              <a:rPr lang="en-GB" sz="1400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allows to extract </a:t>
            </a:r>
            <a:r>
              <a:rPr lang="en-GB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400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endParaRPr lang="en-GB" sz="1400" i="1" baseline="-250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4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6" descr="g-2_wig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0409"/>
            <a:ext cx="461168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64787" y="1246760"/>
            <a:ext cx="4123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Observed positron rate in successive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100 µs periods</a:t>
            </a:r>
          </a:p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~150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polarisation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rotations during measurement period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37755" y="2141240"/>
            <a:ext cx="38882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</a:rPr>
              <a:t>Anomalous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</a:rPr>
              <a:t>frequency: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401677" y="2624885"/>
                <a:ext cx="1515543" cy="583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ω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US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𝐵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77" y="2624885"/>
                <a:ext cx="1515543" cy="58349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5537755" y="3359140"/>
            <a:ext cx="3384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</a:rPr>
              <a:t>obtained from time-dependent fit to electron counts (for given energy </a:t>
            </a:r>
            <a:r>
              <a:rPr lang="en-US" altLang="x-none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537755" y="3959632"/>
                <a:ext cx="3641061" cy="3477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𝑁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𝑡</m:t>
                          </m:r>
                        </m:e>
                      </m:d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𝑁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mr-IN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e>
                        <m:sup>
                          <m:r>
                            <a:rPr lang="mr-IN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mr-IN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𝑡</m:t>
                          </m:r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𝛾𝜏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mr-IN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1−</m:t>
                          </m:r>
                          <m:r>
                            <a:rPr lang="en-US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𝐴</m:t>
                          </m:r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sin</m:t>
                          </m:r>
                          <m:d>
                            <m:dPr>
                              <m:ctrlPr>
                                <a:rPr lang="mr-IN" sz="16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 smtClean="0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6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solidFill>
                                        <a:srgbClr val="003BB8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𝑡</m:t>
                              </m:r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r>
                                <a:rPr lang="en-US" sz="16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755" y="3959632"/>
                <a:ext cx="3641061" cy="347788"/>
              </a:xfrm>
              <a:prstGeom prst="rect">
                <a:avLst/>
              </a:prstGeom>
              <a:blipFill rotWithShape="0">
                <a:blip r:embed="rId4"/>
                <a:stretch>
                  <a:fillRect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364088" y="1925216"/>
            <a:ext cx="0" cy="460299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64088" y="1916832"/>
            <a:ext cx="3159968" cy="838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184328" y="1038636"/>
            <a:ext cx="19094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x-none"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E821 (g –2), </a:t>
            </a:r>
            <a:r>
              <a:rPr lang="en-US" altLang="x-none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</a:t>
            </a:r>
            <a:r>
              <a:rPr lang="en-US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-ex/0202024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48778" y="4295244"/>
            <a:ext cx="26641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 </a:t>
            </a:r>
            <a:r>
              <a:rPr lang="en-US" altLang="x-none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blue</a:t>
            </a:r>
            <a:r>
              <a:rPr lang="en-US" altLang="x-none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fit parameters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37754" y="4755629"/>
                <a:ext cx="3550485" cy="1831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Total systematic uncertainty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2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: 0.2–0.3 ppm, with largest contributors:</a:t>
                </a:r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indent="-285750">
                  <a:spcBef>
                    <a:spcPts val="600"/>
                  </a:spcBef>
                  <a:buFont typeface="Arial" charset="0"/>
                  <a:buChar char="•"/>
                </a:pPr>
                <a:r>
                  <a:rPr lang="en-GB" sz="12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pileup</a:t>
                </a:r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05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(~in-time arrival of two low-</a:t>
                </a:r>
                <a:r>
                  <a:rPr lang="en-GB" sz="1050" i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GB" sz="105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electrons)</a:t>
                </a:r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indent="-285750">
                  <a:spcBef>
                    <a:spcPts val="300"/>
                  </a:spcBef>
                  <a:buFont typeface="Arial" charset="0"/>
                  <a:buChar char="•"/>
                </a:pPr>
                <a:r>
                  <a:rPr lang="en-GB" sz="12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muon losses</a:t>
                </a:r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indent="-285750">
                  <a:spcBef>
                    <a:spcPts val="300"/>
                  </a:spcBef>
                  <a:buFont typeface="Arial" charset="0"/>
                  <a:buChar char="•"/>
                </a:pPr>
                <a:r>
                  <a:rPr lang="en-GB" sz="12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coherent </a:t>
                </a:r>
                <a:r>
                  <a:rPr lang="en-GB" sz="1200" i="1" dirty="0" err="1">
                    <a:latin typeface="Helvetica Light" charset="0"/>
                    <a:ea typeface="Helvetica Light" charset="0"/>
                    <a:cs typeface="Helvetica Light" charset="0"/>
                  </a:rPr>
                  <a:t>betatron</a:t>
                </a:r>
                <a:r>
                  <a:rPr lang="en-GB" sz="1200" i="1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oscillation </a:t>
                </a:r>
                <a:r>
                  <a:rPr lang="en-GB" sz="105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</a:t>
                </a:r>
                <a:r>
                  <a:rPr lang="en-GB" sz="1050" dirty="0" smtClean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muon loss and CBO amplitude [frequency: 0.48 MHz, compared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5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05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05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sz="1050" dirty="0" smtClean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 0.23 MHz] are part of fit)</a:t>
                </a:r>
                <a:r>
                  <a:rPr lang="en-GB" sz="12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indent="-285750">
                  <a:spcBef>
                    <a:spcPts val="300"/>
                  </a:spcBef>
                  <a:buFont typeface="Arial" charset="0"/>
                  <a:buChar char="•"/>
                </a:pPr>
                <a:r>
                  <a:rPr lang="en-GB" sz="12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calorimeter gain changes</a:t>
                </a:r>
                <a:endParaRPr lang="en-US" sz="12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754" y="4755629"/>
                <a:ext cx="3550485" cy="1831271"/>
              </a:xfrm>
              <a:prstGeom prst="rect">
                <a:avLst/>
              </a:prstGeom>
              <a:blipFill rotWithShape="0">
                <a:blip r:embed="rId5"/>
                <a:stretch>
                  <a:fillRect r="-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6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82326"/>
            <a:ext cx="2819400" cy="2616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39552" y="4554741"/>
            <a:ext cx="30243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Azimuthal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average for one trolley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run. Contours are 0.5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ppm field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differences.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7734" y="1732707"/>
            <a:ext cx="111120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r-IN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endParaRPr lang="en-US" sz="1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491880" y="1835147"/>
                <a:ext cx="5422867" cy="556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x-none" sz="1400" i="1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lang="en-US" altLang="x-none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-field is proportional to free proton precession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𝐵</m:t>
                    </m:r>
                    <m:r>
                      <a:rPr lang="en-US" sz="1400" b="0" i="0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  <m:sub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measured by NMR probes so one can write:</a:t>
                </a:r>
                <a:endParaRPr lang="en-US" sz="14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35147"/>
                <a:ext cx="5422867" cy="556434"/>
              </a:xfrm>
              <a:prstGeom prst="rect">
                <a:avLst/>
              </a:prstGeom>
              <a:blipFill rotWithShape="0">
                <a:blip r:embed="rId3"/>
                <a:stretch>
                  <a:fillRect l="-337" t="-2198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635896" y="2529894"/>
                <a:ext cx="3644139" cy="9748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lang="mr-IN" sz="1600" dirty="0"/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f>
                            <m:fPr>
                              <m:ctrlPr>
                                <a:rPr lang="mr-IN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den>
                          </m:f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lang="mr-IN" sz="1600" dirty="0"/>
                            <m:t> </m:t>
                          </m:r>
                          <m:r>
                            <a:rPr lang="en-US" sz="1600" i="1"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lang="mr-IN" sz="1600" dirty="0"/>
                            <m:t> 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i="1" dirty="0" smtClean="0">
                  <a:solidFill>
                    <a:srgbClr val="003BB8"/>
                  </a:solidFill>
                  <a:latin typeface="Cambria Math" charset="0"/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529894"/>
                <a:ext cx="3644139" cy="9748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91880" y="4333418"/>
                <a:ext cx="542286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where: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is </a:t>
                </a:r>
                <a:r>
                  <a:rPr lang="en-GB" sz="1400" dirty="0" err="1" smtClean="0">
                    <a:latin typeface="Helvetica Light" charset="0"/>
                    <a:ea typeface="Helvetica Light" charset="0"/>
                    <a:cs typeface="Helvetica Light" charset="0"/>
                  </a:rPr>
                  <a:t>Larmor</a:t>
                </a:r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frequency of muon,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003BB8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ℛ</m:t>
                    </m:r>
                  </m:oMath>
                </a14:m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measured by E821, and the </a:t>
                </a:r>
                <a:r>
                  <a:rPr lang="en-US" altLang="x-none" sz="1400" i="1" dirty="0"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</a:t>
                </a:r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-to-</a:t>
                </a:r>
                <a:r>
                  <a:rPr lang="en-GB" sz="14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p</a:t>
                </a:r>
                <a:r>
                  <a:rPr lang="en-GB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magnetic moment ratio is: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𝜆</m:t>
                    </m:r>
                  </m:oMath>
                </a14:m>
                <a:r>
                  <a:rPr lang="is-IS" sz="1400" dirty="0">
                    <a:latin typeface="Helvetica Light" charset="0"/>
                    <a:ea typeface="Helvetica Light" charset="0"/>
                    <a:cs typeface="Helvetica Light" charset="0"/>
                  </a:rPr>
                  <a:t> = 3.183 345 107(84)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333418"/>
                <a:ext cx="5422867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337"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491880" y="4845714"/>
            <a:ext cx="5163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is-I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lang="is-I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is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determined from muonium (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hyperfine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level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structure measurements)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491880" y="5336864"/>
                <a:ext cx="5112568" cy="324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x-none" sz="1400" dirty="0" smtClean="0">
                    <a:solidFill>
                      <a:schemeClr val="tx1"/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altLang="x-none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Systematic uncertainty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between 0.2 and 0.4 ppm</a:t>
                </a:r>
                <a:endParaRPr lang="en-US" sz="14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336864"/>
                <a:ext cx="5112568" cy="324384"/>
              </a:xfrm>
              <a:prstGeom prst="rect">
                <a:avLst/>
              </a:prstGeom>
              <a:blipFill rotWithShape="0">
                <a:blip r:embed="rId6"/>
                <a:stretch>
                  <a:fillRect l="-358" t="-3704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0" y="5949280"/>
                <a:ext cx="9144000" cy="324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rgbClr val="C00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400" dirty="0">
                    <a:solidFill>
                      <a:srgbClr val="C00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400" i="1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lang="en-US" sz="1400" i="1">
                            <a:solidFill>
                              <a:srgbClr val="C0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400" dirty="0" smtClean="0">
                    <a:solidFill>
                      <a:srgbClr val="C00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measured independently in blind analyses </a:t>
                </a:r>
                <a:r>
                  <a:rPr lang="en-GB" sz="1400" dirty="0" smtClean="0">
                    <a:solidFill>
                      <a:srgbClr val="C00000"/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GB" sz="1400" dirty="0" smtClean="0">
                    <a:solidFill>
                      <a:srgbClr val="C00000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doubly blind experiment!</a:t>
                </a:r>
                <a:endParaRPr lang="en-US" sz="1400" dirty="0">
                  <a:solidFill>
                    <a:srgbClr val="C0000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49280"/>
                <a:ext cx="9144000" cy="324384"/>
              </a:xfrm>
              <a:prstGeom prst="rect">
                <a:avLst/>
              </a:prstGeom>
              <a:blipFill rotWithShape="0">
                <a:blip r:embed="rId7"/>
                <a:stretch>
                  <a:fillRect t="-566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51520" y="980728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-field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mapped with 17 NMR probes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mounted on a trolley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pulled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through the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beampipe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60211" y="3442283"/>
                <a:ext cx="2704651" cy="634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mr-IN" sz="160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mr-IN" sz="1600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𝐿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mr-IN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lang="mr-IN" sz="160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ℛ</m:t>
                          </m:r>
                        </m:num>
                        <m:den>
                          <m: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𝜆</m:t>
                          </m:r>
                          <m:r>
                            <a:rPr lang="mr-IN" sz="16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mr-IN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ℛ</m:t>
                          </m:r>
                        </m:den>
                      </m:f>
                    </m:oMath>
                  </m:oMathPara>
                </a14:m>
                <a:endParaRPr lang="mr-IN" dirty="0">
                  <a:solidFill>
                    <a:prstClr val="black"/>
                  </a:solidFill>
                  <a:cs typeface="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211" y="3442283"/>
                <a:ext cx="2704651" cy="63478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827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Result, and comparison with earlier experiments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980728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E821 final result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(1997–2001 data)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214" y="1102371"/>
            <a:ext cx="4119322" cy="23943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9148" y="1465750"/>
                <a:ext cx="3560847" cy="3633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11 659 209.1 (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5.4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(3.3)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mr-IN" sz="160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mr-IN" sz="1600" dirty="0">
                  <a:solidFill>
                    <a:srgbClr val="003BB8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48" y="1465750"/>
                <a:ext cx="3560847" cy="363305"/>
              </a:xfrm>
              <a:prstGeom prst="rect">
                <a:avLst/>
              </a:prstGeom>
              <a:blipFill rotWithShape="0">
                <a:blip r:embed="rId3"/>
                <a:stretch>
                  <a:fillRect t="-80000" r="-2055" b="-10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11560" y="1927865"/>
            <a:ext cx="3401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(0.54 ppm precision, assumes </a:t>
            </a:r>
            <a:r>
              <a:rPr lang="en-US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CPT invariance)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190373"/>
            <a:ext cx="40464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Muon g–2, E821, </a:t>
            </a:r>
            <a:r>
              <a:rPr lang="mr-IN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with updated value for </a:t>
            </a:r>
            <a:r>
              <a:rPr lang="el-G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 </a:t>
            </a:r>
            <a:r>
              <a:rPr lang="is-I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mr-IN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6123" y="939003"/>
            <a:ext cx="30203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versus running year [ </a:t>
            </a:r>
            <a:r>
              <a:rPr lang="mr-IN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]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49978" y="2618963"/>
            <a:ext cx="44168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</a:rPr>
              <a:t>Agreement between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6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</a:rPr>
              <a:t> results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4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20820"/>
              </p:ext>
            </p:extLst>
          </p:nvPr>
        </p:nvGraphicFramePr>
        <p:xfrm>
          <a:off x="755575" y="4147383"/>
          <a:ext cx="7439507" cy="2194560"/>
        </p:xfrm>
        <a:graphic>
          <a:graphicData uri="http://schemas.openxmlformats.org/drawingml/2006/table">
            <a:tbl>
              <a:tblPr/>
              <a:tblGrid>
                <a:gridCol w="1768551"/>
                <a:gridCol w="758775"/>
                <a:gridCol w="1878442"/>
                <a:gridCol w="852282"/>
                <a:gridCol w="212392"/>
                <a:gridCol w="1969065"/>
              </a:tblGrid>
              <a:tr h="26469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Experiment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Beam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Measurement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</a:t>
                      </a: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/</a:t>
                      </a:r>
                      <a:r>
                        <a:rPr kumimoji="0" lang="en-US" altLang="x-none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kumimoji="0" lang="en-US" altLang="x-none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Required </a:t>
                      </a:r>
                      <a:r>
                        <a:rPr kumimoji="0" lang="en-US" altLang="x-none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theor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.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terms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(‘57)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g =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2.00 (</a:t>
                      </a:r>
                      <a:r>
                        <a:rPr kumimoji="0" lang="en-US" altLang="x-none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σ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= 0.10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g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= 2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(‘60)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13 (+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16)(–12)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12 %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/2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(SC, 1961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145 (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1.9 %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/2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(SC, 1962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162 (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5)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0.43 %  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487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2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(PS, 1968)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0.001 166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16 (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31)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266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ppm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CERN 3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(PS, 1979)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923 0 (84)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7.2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had (60 ppm)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BNL E821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(1997–2001)</a:t>
                      </a:r>
                      <a:endParaRPr kumimoji="0" lang="en-US" altLang="x-none" sz="1200" b="0" i="0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</a:t>
                      </a: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920 91 (63)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0.54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4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had + weak + ?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4981023" y="3896044"/>
            <a:ext cx="33041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See, </a:t>
            </a:r>
            <a:r>
              <a:rPr lang="en-US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Miller, de Rafael, Roberts, </a:t>
            </a:r>
            <a:r>
              <a:rPr lang="mr-IN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/0703049</a:t>
            </a:r>
            <a:r>
              <a:rPr lang="en-U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3573016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of </a:t>
            </a:r>
            <a:r>
              <a:rPr lang="en-US" sz="160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experimental sensitivity: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26871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81669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36467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01898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64711" y="2852936"/>
            <a:ext cx="3129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–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39505" y="5805844"/>
            <a:ext cx="915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Electrostatic focusing, magic </a:t>
            </a:r>
            <a:r>
              <a:rPr lang="en-US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45695" y="4437692"/>
            <a:ext cx="91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Muon behaves like heavy electron</a:t>
            </a:r>
          </a:p>
        </p:txBody>
      </p:sp>
    </p:spTree>
    <p:extLst>
      <p:ext uri="{BB962C8B-B14F-4D97-AF65-F5344CB8AC3E}">
        <p14:creationId xmlns:p14="http://schemas.microsoft.com/office/powerpoint/2010/main" val="39524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Confronting Experiment with Theory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02745" y="4604176"/>
                <a:ext cx="3437351" cy="560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EW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</m:sup>
                      </m:sSubSup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745" y="4604176"/>
                <a:ext cx="3437351" cy="5604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83538" y="3789040"/>
            <a:ext cx="8215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The Standard Model prediction of </a:t>
            </a:r>
            <a:r>
              <a:rPr lang="en-US" altLang="x-none" sz="1600" i="1" dirty="0" smtClean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is decomposed in its main contributions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944" y="5610726"/>
            <a:ext cx="8215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of which the hadronic contribution has the largest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uncertainty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11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Confronting Experiment with Theory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graphicFrame>
        <p:nvGraphicFramePr>
          <p:cNvPr id="13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39182"/>
              </p:ext>
            </p:extLst>
          </p:nvPr>
        </p:nvGraphicFramePr>
        <p:xfrm>
          <a:off x="4632325" y="2720256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2720256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49"/>
          <p:cNvSpPr>
            <a:spLocks noChangeArrowheads="1"/>
          </p:cNvSpPr>
          <p:nvPr/>
        </p:nvSpPr>
        <p:spPr bwMode="auto">
          <a:xfrm>
            <a:off x="441325" y="3079592"/>
            <a:ext cx="8307139" cy="377840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81320" dir="2319588" algn="ctr" rotWithShape="0">
                    <a:srgbClr val="DDDDDD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" name="Object 1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712365"/>
              </p:ext>
            </p:extLst>
          </p:nvPr>
        </p:nvGraphicFramePr>
        <p:xfrm>
          <a:off x="4632325" y="2720256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"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2720256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" name="Picture 6" descr="g-2_wiggle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5580" y="3140968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5385" y="3140968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Hadronic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96134" y="3140967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Electroweak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16986" y="3140968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SUSY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00427" y="3140968"/>
            <a:ext cx="116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Some other type of new physics?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552" y="3690985"/>
            <a:ext cx="1386098" cy="286670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3035" y="3672367"/>
            <a:ext cx="1338845" cy="288245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1966" y="3620987"/>
            <a:ext cx="1386098" cy="296120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5403" y="3642632"/>
            <a:ext cx="1338845" cy="289820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97172" y="4214986"/>
            <a:ext cx="1618375" cy="1518270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>
            <a:off x="7492429" y="5301208"/>
            <a:ext cx="648072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719152" y="5101171"/>
            <a:ext cx="22659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rtlCol="0">
            <a:spAutoFit/>
          </a:bodyPr>
          <a:lstStyle/>
          <a:p>
            <a:r>
              <a:rPr lang="en-US" sz="2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569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Magnetic moment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392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magnetic dipole moment of a particle can be observed from its motion in a magnetic field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Intrinsic magnetic moment discovered in Stern-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Gerlach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experiment, 1922: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t="9051" r="4357" b="64700"/>
          <a:stretch/>
        </p:blipFill>
        <p:spPr>
          <a:xfrm>
            <a:off x="1667429" y="3360047"/>
            <a:ext cx="4536505" cy="18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69304" y="5507778"/>
                <a:ext cx="8371656" cy="10919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1800"/>
                  </a:spcBef>
                  <a:buFont typeface="Symbol" charset="2"/>
                  <a:buChar char="®"/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atoms have intrinsic and </a:t>
                </a: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quantised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angular momentum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Uhlenbeck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&amp;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Goudsmit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postulated in 1925 that electrons have spin angular momentum with magnetic dipole moment: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Helvetica Light" charset="0"/>
                        <a:cs typeface="Helvetica Light" charset="0"/>
                        <a:sym typeface="Wingdings"/>
                      </a:rPr>
                      <m:t>𝑒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Helvetica Light" charset="0"/>
                        <a:cs typeface="Helvetica Light" charset="0"/>
                        <a:sym typeface="Wingdings"/>
                      </a:rPr>
                      <m:t>/2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(Bohr magneton)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sz="1600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5507778"/>
                <a:ext cx="8371656" cy="1091902"/>
              </a:xfrm>
              <a:prstGeom prst="rect">
                <a:avLst/>
              </a:prstGeom>
              <a:blipFill rotWithShape="0">
                <a:blip r:embed="rId6"/>
                <a:stretch>
                  <a:fillRect l="-364" t="-2793" b="-4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85095" y="3772236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Expected result 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532380" y="3916064"/>
            <a:ext cx="463881" cy="25181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899893" y="3212976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Observation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169881" y="3484971"/>
            <a:ext cx="162046" cy="613458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54626" y="4877289"/>
            <a:ext cx="3185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Inhomogeneous magnetic field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2770650" y="4356970"/>
            <a:ext cx="358815" cy="50928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965615" y="4458889"/>
            <a:ext cx="2126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Beam of neutral silver atoms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(unpaired atomic electron)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4959380" y="4029093"/>
            <a:ext cx="254643" cy="381965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SternGerlach2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"/>
          <a:stretch>
            <a:fillRect/>
          </a:stretch>
        </p:blipFill>
        <p:spPr bwMode="auto">
          <a:xfrm>
            <a:off x="7332602" y="3348505"/>
            <a:ext cx="1811398" cy="139319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271021" y="4741694"/>
            <a:ext cx="195420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050" dirty="0" smtClean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A </a:t>
            </a:r>
            <a:r>
              <a:rPr lang="en-US" altLang="x-none" sz="105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commemorative plaque at the Frankfurt physics institute </a:t>
            </a:r>
          </a:p>
        </p:txBody>
      </p:sp>
    </p:spTree>
    <p:extLst>
      <p:ext uri="{BB962C8B-B14F-4D97-AF65-F5344CB8AC3E}">
        <p14:creationId xmlns:p14="http://schemas.microsoft.com/office/powerpoint/2010/main" val="86771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" y="5130279"/>
            <a:ext cx="4380308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QED contribution</a:t>
            </a:r>
            <a:endParaRPr lang="en-US" sz="2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Known to 5 loops, good convergence</a:t>
            </a:r>
            <a:r>
              <a:rPr lang="en-US" sz="160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diagrams with internal electron loops enhanced: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53991" y="2496445"/>
                <a:ext cx="5970545" cy="562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0.765 857 425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(17)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24.050 509 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96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32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6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charset="0"/>
                  <a:ea typeface="Helvetica Light" charset="0"/>
                  <a:cs typeface="Helvetica Light" charset="0"/>
                  <a:sym typeface="Wingdings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91" y="2496445"/>
                <a:ext cx="5970545" cy="56259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997892" y="3088580"/>
                <a:ext cx="3628622" cy="566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  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130.880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6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+ 753.3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1.0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16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charset="0"/>
                  <a:ea typeface="Helvetica Light" charset="0"/>
                  <a:cs typeface="Helvetica Light" charset="0"/>
                  <a:sym typeface="Wingding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892" y="3088580"/>
                <a:ext cx="3628622" cy="56611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269738" y="371257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[ 5-loop: </a:t>
            </a:r>
            <a:r>
              <a:rPr lang="it-IT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Aoyama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Hayakawa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Kinoshita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Nio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1205.5370 (2012) ]</a:t>
            </a:r>
            <a:endParaRPr lang="it-IT" sz="1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1520" y="4530606"/>
            <a:ext cx="7615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Using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α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137.035 999 049 (90</a:t>
            </a:r>
            <a:r>
              <a:rPr lang="is-I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from Rubidium recoil measurement, gives: 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58547" y="3117283"/>
            <a:ext cx="15299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Schwinger term ]</a:t>
            </a:r>
            <a:endParaRPr lang="it-IT" sz="1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53991" y="5157192"/>
                <a:ext cx="3702873" cy="406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658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471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895(0.0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8)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91" y="5157192"/>
                <a:ext cx="3702873" cy="406073"/>
              </a:xfrm>
              <a:prstGeom prst="rect">
                <a:avLst/>
              </a:prstGeom>
              <a:blipFill rotWithShape="0">
                <a:blip r:embed="rId7"/>
                <a:stretch>
                  <a:fillRect t="-62687" b="-86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1520" y="5805264"/>
                <a:ext cx="76150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negligible uncertainty compared to experimental error of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6.3</m:t>
                    </m:r>
                    <m:r>
                      <a:rPr lang="is-IS" sz="140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is-I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  <m:r>
                      <a:rPr lang="is-IS" sz="140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endParaRPr lang="is-I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805264"/>
                <a:ext cx="7615064" cy="307777"/>
              </a:xfrm>
              <a:prstGeom prst="rect">
                <a:avLst/>
              </a:prstGeom>
              <a:blipFill rotWithShape="0">
                <a:blip r:embed="rId8"/>
                <a:stretch>
                  <a:fillRect l="-240" t="-84314" b="-10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5495" y="2348880"/>
            <a:ext cx="901700" cy="723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22237" y="2564904"/>
            <a:ext cx="12055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3-loop light-by-light scattering with electron loop</a:t>
            </a:r>
          </a:p>
        </p:txBody>
      </p:sp>
    </p:spTree>
    <p:extLst>
      <p:ext uri="{BB962C8B-B14F-4D97-AF65-F5344CB8AC3E}">
        <p14:creationId xmlns:p14="http://schemas.microsoft.com/office/powerpoint/2010/main" val="122694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21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002"/>
            <a:ext cx="9144000" cy="60373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75656" y="476672"/>
            <a:ext cx="3096344" cy="2088232"/>
          </a:xfrm>
          <a:prstGeom prst="rect">
            <a:avLst/>
          </a:prstGeom>
          <a:solidFill>
            <a:schemeClr val="tx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568" y="5445224"/>
            <a:ext cx="1835131" cy="9656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657" y="188640"/>
            <a:ext cx="22140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Evidence for </a:t>
            </a:r>
            <a:r>
              <a:rPr lang="en-GB" altLang="x-none" sz="1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 </a:t>
            </a:r>
            <a:r>
              <a:rPr lang="en-GB" altLang="x-none" sz="1400" dirty="0">
                <a:solidFill>
                  <a:prstClr val="white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GB" altLang="x-none" sz="1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 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light-by-light scattering (LBLS) seen by ATLAS in  </a:t>
            </a:r>
            <a:r>
              <a:rPr lang="en-GB" altLang="x-none" sz="1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5.02 TeV </a:t>
            </a:r>
            <a:r>
              <a:rPr lang="en-GB" altLang="x-none" sz="14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ultraperipheral</a:t>
            </a:r>
            <a:r>
              <a:rPr lang="en-GB" altLang="x-none" sz="1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GB" altLang="x-none" sz="1400" dirty="0" err="1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Pb+Pb</a:t>
            </a:r>
            <a:r>
              <a:rPr lang="en-GB" altLang="x-none" sz="14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GB" altLang="x-none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collisions</a:t>
            </a:r>
            <a:endParaRPr lang="en-US" sz="1400" dirty="0" smtClean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310" y="283732"/>
            <a:ext cx="3049976" cy="18215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78857" y="2202344"/>
            <a:ext cx="229421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Field strength of up to 10</a:t>
            </a:r>
            <a:r>
              <a:rPr lang="en-GB" sz="900" baseline="300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25</a:t>
            </a:r>
            <a:r>
              <a:rPr lang="en-GB" sz="9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V/m reached</a:t>
            </a:r>
            <a:endParaRPr lang="en-GB" sz="9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5657" y="1484784"/>
            <a:ext cx="17099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Picture </a:t>
            </a:r>
            <a:r>
              <a:rPr lang="en-US" sz="11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shows LBLS candidate</a:t>
            </a:r>
            <a:r>
              <a:rPr lang="en-GB" altLang="x-none" sz="11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 </a:t>
            </a:r>
            <a:r>
              <a:rPr lang="en-GB" sz="11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two                     </a:t>
            </a:r>
            <a:r>
              <a:rPr lang="en-GB" sz="1100" i="1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</a:t>
            </a:r>
            <a:r>
              <a:rPr lang="en-GB" sz="1100" i="1" baseline="-250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</a:t>
            </a:r>
            <a:r>
              <a:rPr lang="en-GB" sz="11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4.9 GeV back-to-               back photons with no    additional activity</a:t>
            </a:r>
          </a:p>
          <a:p>
            <a:pPr lvl="0"/>
            <a:endParaRPr lang="en-GB" sz="14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lvl="0"/>
            <a:r>
              <a:rPr lang="nb-NO" sz="900" dirty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[ 1702.01625 ]</a:t>
            </a:r>
            <a:endParaRPr lang="en-US" sz="9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4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197202"/>
            <a:ext cx="4295553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Electroweak  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contribution</a:t>
            </a:r>
            <a:endParaRPr lang="en-US" sz="2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623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 contribution involving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or Higgs is suppressed at least by a factor: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83568" y="2926419"/>
                <a:ext cx="8101967" cy="657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1−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sz="160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𝐹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  <m:t>2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mr-IN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mr-IN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𝒪</m:t>
                          </m:r>
                          <m:d>
                            <m:d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𝑊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𝒪</m:t>
                          </m:r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=19.48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926419"/>
                <a:ext cx="8101967" cy="65761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34590" y="1828291"/>
                <a:ext cx="1692578" cy="653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mr-IN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𝛼</m:t>
                          </m:r>
                        </m:num>
                        <m:den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≈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4∙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590" y="1828291"/>
                <a:ext cx="1692578" cy="65376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51520" y="2479640"/>
            <a:ext cx="41681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first loop gives</a:t>
            </a:r>
            <a:r>
              <a:rPr lang="en-US" sz="160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it-IT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Jackiw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Weinberg and </a:t>
            </a:r>
            <a:r>
              <a:rPr lang="it-IT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others</a:t>
            </a:r>
            <a:r>
              <a:rPr lang="it-IT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1972 </a:t>
            </a:r>
            <a:r>
              <a:rPr lang="is-I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it-IT" sz="10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1520" y="4869160"/>
            <a:ext cx="4847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Two-loop contribution surprisingly large due to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large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ln(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): 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Czarnecki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Krause, 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Marciano, </a:t>
            </a:r>
            <a:r>
              <a:rPr lang="is-IS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1995, and others ]</a:t>
            </a:r>
            <a:endParaRPr lang="it-IT" sz="10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005583" y="5589240"/>
                <a:ext cx="3290901" cy="471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2−</m:t>
                          </m:r>
                          <m:r>
                            <m:rPr>
                              <m:nor/>
                            </m:rPr>
                            <a:rPr lang="en-US" sz="1600" i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=−4.12(0.10)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83" y="5589240"/>
                <a:ext cx="3290901" cy="471219"/>
              </a:xfrm>
              <a:prstGeom prst="rect">
                <a:avLst/>
              </a:prstGeom>
              <a:blipFill rotWithShape="0">
                <a:blip r:embed="rId7"/>
                <a:stretch>
                  <a:fillRect t="-42857" b="-75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601478" y="4043845"/>
            <a:ext cx="4363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1-loop diagrams (</a:t>
            </a:r>
            <a:r>
              <a:rPr lang="en-US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some cancellation between </a:t>
            </a:r>
            <a:r>
              <a:rPr lang="en-US" sz="11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1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graphs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is-IS" sz="1100" dirty="0">
              <a:solidFill>
                <a:schemeClr val="tx1">
                  <a:lumMod val="50000"/>
                  <a:lumOff val="50000"/>
                </a:schemeClr>
              </a:solidFill>
              <a:ea typeface="Cambria Math" charset="0"/>
              <a:cs typeface="Cambria Math" charset="0"/>
              <a:sym typeface="Wingding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566751" y="6157714"/>
            <a:ext cx="4109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Three-loop leading logarithms are found to be small (~10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it-IT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t-IT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9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Degrassi</a:t>
            </a:r>
            <a:r>
              <a:rPr lang="it-IT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Giudice, </a:t>
            </a:r>
            <a:r>
              <a:rPr lang="mr-IN" sz="9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/9803384</a:t>
            </a:r>
            <a:r>
              <a:rPr lang="is-I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and others </a:t>
            </a:r>
            <a:r>
              <a:rPr lang="is-IS" sz="9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it-IT" sz="9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8104" y="5543654"/>
            <a:ext cx="258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2-loop diagrams (+ Higgs exchange)</a:t>
            </a:r>
            <a:endParaRPr lang="is-IS" sz="1100" dirty="0">
              <a:solidFill>
                <a:schemeClr val="tx1">
                  <a:lumMod val="50000"/>
                  <a:lumOff val="50000"/>
                </a:schemeClr>
              </a:solidFill>
              <a:ea typeface="Cambria Math" charset="0"/>
              <a:cs typeface="Cambria Math" charset="0"/>
              <a:sym typeface="Wingding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494330" y="6165304"/>
                <a:ext cx="3845540" cy="471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1+2−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=15.36(0.10)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30" y="6165304"/>
                <a:ext cx="3845540" cy="471219"/>
              </a:xfrm>
              <a:prstGeom prst="rect">
                <a:avLst/>
              </a:prstGeom>
              <a:blipFill rotWithShape="0">
                <a:blip r:embed="rId8"/>
                <a:stretch>
                  <a:fillRect t="-41026" b="-74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4005" y="4394646"/>
            <a:ext cx="2807807" cy="11067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846" y="3708937"/>
            <a:ext cx="3992984" cy="9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9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Hadronic contribution</a:t>
            </a:r>
            <a:endParaRPr lang="en-US" sz="2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1988840"/>
                <a:ext cx="6408712" cy="3854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dominant hadronic contribution and uncertainty stems from the </a:t>
                </a:r>
                <a:r>
                  <a:rPr lang="en-US" sz="16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lowest </a:t>
                </a:r>
                <a:r>
                  <a:rPr lang="en-US" sz="16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order </a:t>
                </a:r>
                <a:r>
                  <a:rPr lang="en-US" sz="16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contribution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which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annot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 calculated from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perturbative QCD as it is in the nonperturbative regime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Tools to approach low-energy QCD: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Lattice QCD (encouraging results, but precision is challenging; </a:t>
                </a:r>
                <a:r>
                  <a:rPr lang="en-US" sz="1400" i="1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prediction of broad range of dispersion relations prior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𝐻𝑎𝑑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𝐿𝑂</m:t>
                        </m:r>
                      </m:sup>
                    </m:sSubSup>
                  </m:oMath>
                </a14:m>
                <a:r>
                  <a:rPr lang="en-US" sz="1400" i="1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 needed to build confidence</a:t>
                </a:r>
                <a:r>
                  <a:rPr lang="en-US" sz="14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Effective QFT with hadrons such as chiral perturbation theory (limited validity range)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Hadronic models (hard to estimate robust uncertainties)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Dispersion relations and experimental data </a:t>
                </a:r>
                <a:r>
                  <a:rPr lang="mr-IN" sz="14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endPara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88840"/>
                <a:ext cx="6408712" cy="3854388"/>
              </a:xfrm>
              <a:prstGeom prst="rect">
                <a:avLst/>
              </a:prstGeom>
              <a:blipFill rotWithShape="0">
                <a:blip r:embed="rId5"/>
                <a:stretch>
                  <a:fillRect l="-475" t="-316" b="-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47" y="2026015"/>
            <a:ext cx="1690309" cy="236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6200" y="152400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GB" i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Digression</a:t>
            </a:r>
            <a:r>
              <a:rPr lang="en-GB" sz="600" i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b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Running of </a:t>
            </a:r>
            <a:r>
              <a:rPr lang="en-GB" b="1" dirty="0" err="1" smtClean="0">
                <a:solidFill>
                  <a:srgbClr val="404040"/>
                </a:solidFill>
                <a:latin typeface="Symbol" charset="2"/>
                <a:ea typeface="Symbol" charset="2"/>
                <a:cs typeface="Symbol" charset="2"/>
              </a:rPr>
              <a:t>a</a:t>
            </a:r>
            <a:r>
              <a:rPr lang="en-GB" b="1" baseline="-25000" dirty="0" err="1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GB" b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(M</a:t>
            </a:r>
            <a:r>
              <a:rPr lang="en-GB" b="1" baseline="-25000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b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08025" y="5131147"/>
            <a:ext cx="7777162" cy="746125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4763" y="3255089"/>
            <a:ext cx="4679950" cy="15938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04800" y="692696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hoton vacuum polarisation function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</a:t>
            </a:r>
            <a:r>
              <a:rPr kumimoji="0" lang="en-GB" sz="1400" u="none" strike="noStrike" kern="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(q</a:t>
            </a:r>
            <a:r>
              <a:rPr kumimoji="0" lang="en-GB" sz="1400" u="none" strike="noStrike" kern="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040478"/>
              </p:ext>
            </p:extLst>
          </p:nvPr>
        </p:nvGraphicFramePr>
        <p:xfrm>
          <a:off x="3225878" y="764704"/>
          <a:ext cx="4453099" cy="362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3" name="Equation" r:id="rId3" imgW="3898800" imgH="317160" progId="Equation.DSMT4">
                  <p:embed/>
                </p:oleObj>
              </mc:Choice>
              <mc:Fallback>
                <p:oleObj name="Equation" r:id="rId3" imgW="389880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78" y="764704"/>
                        <a:ext cx="4453099" cy="3623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04800" y="1412776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nly vacuum polarisation “screens” electron charge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13592"/>
              </p:ext>
            </p:extLst>
          </p:nvPr>
        </p:nvGraphicFramePr>
        <p:xfrm>
          <a:off x="3208338" y="1433737"/>
          <a:ext cx="1338213" cy="512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4" name="Equation" r:id="rId5" imgW="1091880" imgH="419040" progId="Equation.DSMT4">
                  <p:embed/>
                </p:oleObj>
              </mc:Choice>
              <mc:Fallback>
                <p:oleObj name="Equation" r:id="rId5" imgW="10918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1433737"/>
                        <a:ext cx="1338213" cy="5129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953000" y="1509937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with</a:t>
            </a:r>
            <a:r>
              <a:rPr kumimoji="0" lang="en-GB" sz="1600" u="none" strike="noStrike" kern="0" cap="none" spc="0" normalizeH="0" baseline="0" noProof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kumimoji="0" lang="en-GB" sz="1600" u="none" strike="noStrike" kern="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04800" y="2401724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Leptonic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</a:t>
            </a:r>
            <a:r>
              <a:rPr kumimoji="0" lang="en-GB" sz="140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kumimoji="0" lang="en-GB" sz="1400" u="none" strike="noStrike" kern="0" cap="none" spc="0" normalizeH="0" baseline="-2500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lep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(s) calculable in QED (known to</a:t>
            </a:r>
            <a:r>
              <a:rPr kumimoji="0" lang="en-GB" sz="140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3-loops)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. However, quark loops are modified by long-distance hadronic physics,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cannot be calculated with</a:t>
            </a:r>
            <a:r>
              <a:rPr kumimoji="0" lang="en-GB" sz="1400" u="none" strike="noStrike" kern="0" cap="none" spc="0" normalizeH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perturbative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QCD 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E12548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04800" y="3381578"/>
            <a:ext cx="3200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Way out: </a:t>
            </a:r>
            <a:r>
              <a:rPr kumimoji="0" lang="en-GB" sz="1400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Optical Theorem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(unitarity) 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268820"/>
              </p:ext>
            </p:extLst>
          </p:nvPr>
        </p:nvGraphicFramePr>
        <p:xfrm>
          <a:off x="3986214" y="3315414"/>
          <a:ext cx="3561530" cy="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5" name="Equation" r:id="rId7" imgW="2895480" imgH="444240" progId="Equation.DSMT4">
                  <p:embed/>
                </p:oleObj>
              </mc:Choice>
              <mc:Fallback>
                <p:oleObj name="Equation" r:id="rId7" imgW="289548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214" y="3315414"/>
                        <a:ext cx="3561530" cy="5457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993036"/>
              </p:ext>
            </p:extLst>
          </p:nvPr>
        </p:nvGraphicFramePr>
        <p:xfrm>
          <a:off x="6783572" y="2996952"/>
          <a:ext cx="1724053" cy="237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6" name="Equation" r:id="rId9" imgW="2019240" imgH="279360" progId="Equation.DSMT4">
                  <p:embed/>
                </p:oleObj>
              </mc:Choice>
              <mc:Fallback>
                <p:oleObj name="Equation" r:id="rId9" imgW="20192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3572" y="2996952"/>
                        <a:ext cx="1724053" cy="237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7"/>
          <p:cNvSpPr>
            <a:spLocks/>
          </p:cNvSpPr>
          <p:nvPr/>
        </p:nvSpPr>
        <p:spPr bwMode="auto">
          <a:xfrm>
            <a:off x="4405313" y="4344114"/>
            <a:ext cx="971550" cy="74613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96" y="0"/>
              </a:cxn>
              <a:cxn ang="0">
                <a:pos x="192" y="96"/>
              </a:cxn>
              <a:cxn ang="0">
                <a:pos x="288" y="0"/>
              </a:cxn>
              <a:cxn ang="0">
                <a:pos x="384" y="96"/>
              </a:cxn>
              <a:cxn ang="0">
                <a:pos x="480" y="0"/>
              </a:cxn>
              <a:cxn ang="0">
                <a:pos x="576" y="96"/>
              </a:cxn>
              <a:cxn ang="0">
                <a:pos x="672" y="0"/>
              </a:cxn>
              <a:cxn ang="0">
                <a:pos x="768" y="96"/>
              </a:cxn>
              <a:cxn ang="0">
                <a:pos x="864" y="0"/>
              </a:cxn>
              <a:cxn ang="0">
                <a:pos x="960" y="96"/>
              </a:cxn>
              <a:cxn ang="0">
                <a:pos x="1056" y="0"/>
              </a:cxn>
              <a:cxn ang="0">
                <a:pos x="1152" y="96"/>
              </a:cxn>
              <a:cxn ang="0">
                <a:pos x="1248" y="0"/>
              </a:cxn>
            </a:cxnLst>
            <a:rect l="0" t="0" r="r" b="b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886200" y="4185364"/>
            <a:ext cx="460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Im[                    ]  </a:t>
            </a:r>
            <a:r>
              <a:rPr kumimoji="0" lang="en-GB" sz="1600" b="0" i="0" u="none" strike="noStrike" kern="0" cap="none" spc="0" normalizeH="0" baseline="0" noProof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  |                        hadrons  |</a:t>
            </a:r>
            <a:r>
              <a:rPr kumimoji="0" lang="en-GB" sz="1600" b="0" i="0" u="none" strike="noStrike" kern="0" cap="none" spc="0" normalizeH="0" baseline="30000" noProof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2</a:t>
            </a:r>
            <a:endParaRPr kumimoji="0" lang="en-GB" sz="1600" b="0" i="0" u="none" strike="noStrike" kern="0" cap="none" spc="0" normalizeH="0" baseline="3000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</a:endParaRPr>
          </a:p>
        </p:txBody>
      </p:sp>
      <p:sp>
        <p:nvSpPr>
          <p:cNvPr id="18" name="Oval 19" descr="Diagonales larges vers le haut"/>
          <p:cNvSpPr>
            <a:spLocks noChangeArrowheads="1"/>
          </p:cNvSpPr>
          <p:nvPr/>
        </p:nvSpPr>
        <p:spPr bwMode="auto">
          <a:xfrm>
            <a:off x="4710113" y="4191714"/>
            <a:ext cx="381000" cy="381000"/>
          </a:xfrm>
          <a:prstGeom prst="ellipse">
            <a:avLst/>
          </a:prstGeom>
          <a:pattFill prst="wdUpDiag">
            <a:fgClr>
              <a:srgbClr val="5F5F5F"/>
            </a:fgClr>
            <a:bgClr>
              <a:srgbClr val="FFFFFF"/>
            </a:bgClr>
          </a:pattFill>
          <a:ln w="158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>
            <a:off x="4905375" y="4039314"/>
            <a:ext cx="4763" cy="665163"/>
          </a:xfrm>
          <a:prstGeom prst="line">
            <a:avLst/>
          </a:prstGeom>
          <a:noFill/>
          <a:ln w="3175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Oval 21"/>
          <p:cNvSpPr>
            <a:spLocks noChangeArrowheads="1"/>
          </p:cNvSpPr>
          <p:nvPr/>
        </p:nvSpPr>
        <p:spPr bwMode="auto">
          <a:xfrm>
            <a:off x="5059363" y="4366339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auto">
          <a:xfrm>
            <a:off x="4679950" y="4359989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6192838" y="4344114"/>
            <a:ext cx="673100" cy="74613"/>
          </a:xfrm>
          <a:custGeom>
            <a:avLst/>
            <a:gdLst/>
            <a:ahLst/>
            <a:cxnLst>
              <a:cxn ang="0">
                <a:pos x="0" y="47"/>
              </a:cxn>
              <a:cxn ang="0">
                <a:pos x="47" y="0"/>
              </a:cxn>
              <a:cxn ang="0">
                <a:pos x="94" y="47"/>
              </a:cxn>
              <a:cxn ang="0">
                <a:pos x="141" y="0"/>
              </a:cxn>
              <a:cxn ang="0">
                <a:pos x="188" y="47"/>
              </a:cxn>
              <a:cxn ang="0">
                <a:pos x="235" y="0"/>
              </a:cxn>
              <a:cxn ang="0">
                <a:pos x="282" y="47"/>
              </a:cxn>
              <a:cxn ang="0">
                <a:pos x="330" y="0"/>
              </a:cxn>
              <a:cxn ang="0">
                <a:pos x="377" y="47"/>
              </a:cxn>
              <a:cxn ang="0">
                <a:pos x="424" y="0"/>
              </a:cxn>
            </a:cxnLst>
            <a:rect l="0" t="0" r="r" b="b"/>
            <a:pathLst>
              <a:path w="424" h="47">
                <a:moveTo>
                  <a:pt x="0" y="47"/>
                </a:moveTo>
                <a:cubicBezTo>
                  <a:pt x="16" y="24"/>
                  <a:pt x="31" y="0"/>
                  <a:pt x="47" y="0"/>
                </a:cubicBezTo>
                <a:cubicBezTo>
                  <a:pt x="63" y="0"/>
                  <a:pt x="78" y="47"/>
                  <a:pt x="94" y="47"/>
                </a:cubicBezTo>
                <a:cubicBezTo>
                  <a:pt x="110" y="47"/>
                  <a:pt x="126" y="0"/>
                  <a:pt x="141" y="0"/>
                </a:cubicBezTo>
                <a:cubicBezTo>
                  <a:pt x="157" y="0"/>
                  <a:pt x="173" y="47"/>
                  <a:pt x="188" y="47"/>
                </a:cubicBezTo>
                <a:cubicBezTo>
                  <a:pt x="204" y="47"/>
                  <a:pt x="220" y="0"/>
                  <a:pt x="235" y="0"/>
                </a:cubicBezTo>
                <a:cubicBezTo>
                  <a:pt x="251" y="0"/>
                  <a:pt x="267" y="47"/>
                  <a:pt x="282" y="47"/>
                </a:cubicBezTo>
                <a:cubicBezTo>
                  <a:pt x="298" y="47"/>
                  <a:pt x="314" y="0"/>
                  <a:pt x="330" y="0"/>
                </a:cubicBezTo>
                <a:cubicBezTo>
                  <a:pt x="345" y="0"/>
                  <a:pt x="361" y="47"/>
                  <a:pt x="377" y="47"/>
                </a:cubicBezTo>
                <a:cubicBezTo>
                  <a:pt x="392" y="47"/>
                  <a:pt x="416" y="8"/>
                  <a:pt x="424" y="0"/>
                </a:cubicBezTo>
              </a:path>
            </a:pathLst>
          </a:cu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AutoShape 24"/>
          <p:cNvSpPr>
            <a:spLocks noChangeArrowheads="1"/>
          </p:cNvSpPr>
          <p:nvPr/>
        </p:nvSpPr>
        <p:spPr bwMode="auto">
          <a:xfrm rot="16200000">
            <a:off x="6958013" y="4113927"/>
            <a:ext cx="304800" cy="533400"/>
          </a:xfrm>
          <a:custGeom>
            <a:avLst/>
            <a:gdLst>
              <a:gd name="G0" fmla="+- 9014 0 0"/>
              <a:gd name="G1" fmla="+- 11014427 0 0"/>
              <a:gd name="G2" fmla="+- 0 0 11014427"/>
              <a:gd name="T0" fmla="*/ 0 256 1"/>
              <a:gd name="T1" fmla="*/ 180 256 1"/>
              <a:gd name="G3" fmla="+- 11014427 T0 T1"/>
              <a:gd name="T2" fmla="*/ 0 256 1"/>
              <a:gd name="T3" fmla="*/ 90 256 1"/>
              <a:gd name="G4" fmla="+- 11014427 T2 T3"/>
              <a:gd name="G5" fmla="*/ G4 2 1"/>
              <a:gd name="T4" fmla="*/ 90 256 1"/>
              <a:gd name="T5" fmla="*/ 0 256 1"/>
              <a:gd name="G6" fmla="+- 11014427 T4 T5"/>
              <a:gd name="G7" fmla="*/ G6 2 1"/>
              <a:gd name="G8" fmla="abs 1101442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014"/>
              <a:gd name="G18" fmla="*/ 9014 1 2"/>
              <a:gd name="G19" fmla="+- G18 5400 0"/>
              <a:gd name="G20" fmla="cos G19 11014427"/>
              <a:gd name="G21" fmla="sin G19 11014427"/>
              <a:gd name="G22" fmla="+- G20 10800 0"/>
              <a:gd name="G23" fmla="+- G21 10800 0"/>
              <a:gd name="G24" fmla="+- 10800 0 G20"/>
              <a:gd name="G25" fmla="+- 9014 10800 0"/>
              <a:gd name="G26" fmla="?: G9 G17 G25"/>
              <a:gd name="G27" fmla="?: G9 0 21600"/>
              <a:gd name="G28" fmla="cos 10800 11014427"/>
              <a:gd name="G29" fmla="sin 10800 11014427"/>
              <a:gd name="G30" fmla="sin 9014 11014427"/>
              <a:gd name="G31" fmla="+- G28 10800 0"/>
              <a:gd name="G32" fmla="+- G29 10800 0"/>
              <a:gd name="G33" fmla="+- G30 10800 0"/>
              <a:gd name="G34" fmla="?: G4 0 G31"/>
              <a:gd name="G35" fmla="?: 11014427 G34 0"/>
              <a:gd name="G36" fmla="?: G6 G35 G31"/>
              <a:gd name="G37" fmla="+- 21600 0 G36"/>
              <a:gd name="G38" fmla="?: G4 0 G33"/>
              <a:gd name="G39" fmla="?: 1101442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107 w 21600"/>
              <a:gd name="T15" fmla="*/ 12848 h 21600"/>
              <a:gd name="T16" fmla="*/ 10800 w 21600"/>
              <a:gd name="T17" fmla="*/ 1786 h 21600"/>
              <a:gd name="T18" fmla="*/ 20493 w 21600"/>
              <a:gd name="T19" fmla="*/ 1284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980" y="12663"/>
                </a:moveTo>
                <a:cubicBezTo>
                  <a:pt x="1851" y="12051"/>
                  <a:pt x="1786" y="11426"/>
                  <a:pt x="1786" y="10800"/>
                </a:cubicBezTo>
                <a:cubicBezTo>
                  <a:pt x="1786" y="5821"/>
                  <a:pt x="5821" y="1786"/>
                  <a:pt x="10800" y="1786"/>
                </a:cubicBezTo>
                <a:cubicBezTo>
                  <a:pt x="15778" y="1786"/>
                  <a:pt x="19814" y="5821"/>
                  <a:pt x="19814" y="10800"/>
                </a:cubicBezTo>
                <a:cubicBezTo>
                  <a:pt x="19813" y="11426"/>
                  <a:pt x="19748" y="12051"/>
                  <a:pt x="19619" y="12663"/>
                </a:cubicBezTo>
                <a:lnTo>
                  <a:pt x="21366" y="13033"/>
                </a:lnTo>
                <a:cubicBezTo>
                  <a:pt x="21521" y="12298"/>
                  <a:pt x="21600" y="1155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550"/>
                  <a:pt x="78" y="12298"/>
                  <a:pt x="233" y="13033"/>
                </a:cubicBezTo>
                <a:close/>
              </a:path>
            </a:pathLst>
          </a:custGeom>
          <a:solidFill>
            <a:srgbClr val="808080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6827838" y="4339352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304800" y="4159453"/>
            <a:ext cx="28146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and the subtracted </a:t>
            </a:r>
            <a:r>
              <a:rPr kumimoji="0" lang="en-GB" sz="1400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dispersion relation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</a:t>
            </a:r>
            <a:r>
              <a:rPr kumimoji="0" lang="en-GB" sz="140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(q</a:t>
            </a:r>
            <a:r>
              <a:rPr kumimoji="0" lang="en-GB" sz="140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(analyticity)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6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950140"/>
              </p:ext>
            </p:extLst>
          </p:nvPr>
        </p:nvGraphicFramePr>
        <p:xfrm>
          <a:off x="923925" y="5196235"/>
          <a:ext cx="2985707" cy="602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7" name="Equation" r:id="rId11" imgW="2387520" imgH="482400" progId="Equation.DSMT4">
                  <p:embed/>
                </p:oleObj>
              </mc:Choice>
              <mc:Fallback>
                <p:oleObj name="Equation" r:id="rId11" imgW="23875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196235"/>
                        <a:ext cx="2985707" cy="602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387146"/>
              </p:ext>
            </p:extLst>
          </p:nvPr>
        </p:nvGraphicFramePr>
        <p:xfrm>
          <a:off x="5100637" y="5196235"/>
          <a:ext cx="3034603" cy="602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8" name="Equation" r:id="rId13" imgW="2425680" imgH="482400" progId="Equation.DSMT4">
                  <p:embed/>
                </p:oleObj>
              </mc:Choice>
              <mc:Fallback>
                <p:oleObj name="Equation" r:id="rId13" imgW="24256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7" y="5196235"/>
                        <a:ext cx="3034603" cy="602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AutoShape 29"/>
          <p:cNvSpPr>
            <a:spLocks noChangeArrowheads="1"/>
          </p:cNvSpPr>
          <p:nvPr/>
        </p:nvSpPr>
        <p:spPr bwMode="auto">
          <a:xfrm>
            <a:off x="4432300" y="5397847"/>
            <a:ext cx="381000" cy="233363"/>
          </a:xfrm>
          <a:custGeom>
            <a:avLst/>
            <a:gdLst>
              <a:gd name="G0" fmla="+- 14600 0 0"/>
              <a:gd name="G1" fmla="+- 5727 0 0"/>
              <a:gd name="G2" fmla="+- 21600 0 5727"/>
              <a:gd name="G3" fmla="+- 10800 0 5727"/>
              <a:gd name="G4" fmla="+- 21600 0 14600"/>
              <a:gd name="G5" fmla="*/ G4 G3 10800"/>
              <a:gd name="G6" fmla="+- 21600 0 G5"/>
              <a:gd name="T0" fmla="*/ 14600 w 21600"/>
              <a:gd name="T1" fmla="*/ 0 h 21600"/>
              <a:gd name="T2" fmla="*/ 0 w 21600"/>
              <a:gd name="T3" fmla="*/ 10800 h 21600"/>
              <a:gd name="T4" fmla="*/ 146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89809" y="1502751"/>
            <a:ext cx="2669802" cy="4185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9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759096"/>
              </p:ext>
            </p:extLst>
          </p:nvPr>
        </p:nvGraphicFramePr>
        <p:xfrm>
          <a:off x="5717671" y="1553495"/>
          <a:ext cx="2452309" cy="31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9" name="Equation" r:id="rId15" imgW="2197080" imgH="279360" progId="Equation.DSMT4">
                  <p:embed/>
                </p:oleObj>
              </mc:Choice>
              <mc:Fallback>
                <p:oleObj name="Equation" r:id="rId15" imgW="21970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7671" y="1553495"/>
                        <a:ext cx="2452309" cy="31233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645161" y="1910074"/>
            <a:ext cx="2930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plit into leptonic and hadronic contribution</a:t>
            </a: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305089" y="6146140"/>
            <a:ext cx="8382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Precise knowledge </a:t>
            </a:r>
            <a:r>
              <a:rPr kumimoji="0" lang="en-GB" sz="140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kumimoji="0" lang="en-GB" sz="140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kumimoji="0" lang="en-GB" sz="1400" i="1" u="none" strike="noStrike" kern="0" cap="none" spc="0" normalizeH="0" baseline="-2500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</a:t>
            </a:r>
            <a:r>
              <a:rPr kumimoji="0" lang="en-GB" sz="140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important ingredient to global electroweak fit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E12548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0529" y="6421823"/>
            <a:ext cx="82766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</a:t>
            </a:r>
            <a:r>
              <a:rPr lang="en-GB" sz="1100" i="1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lang="en-GB" sz="1100" kern="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had</a:t>
            </a:r>
            <a:r>
              <a:rPr lang="en-GB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(s</a:t>
            </a:r>
            <a:r>
              <a:rPr lang="en-GB" sz="11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</a:t>
            </a:r>
            <a:r>
              <a:rPr lang="en-GB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uncertainty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contributes 1.8 MeV to </a:t>
            </a:r>
            <a:r>
              <a:rPr lang="en-US" sz="11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1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SM prediction (total error of SM: 8 MeV), but dominant uncertainty to sin</a:t>
            </a:r>
            <a:r>
              <a:rPr lang="en-US" sz="11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1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θ</a:t>
            </a:r>
            <a:r>
              <a:rPr lang="en-US" sz="11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eff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(SM)</a:t>
            </a:r>
          </a:p>
        </p:txBody>
      </p:sp>
    </p:spTree>
    <p:extLst>
      <p:ext uri="{BB962C8B-B14F-4D97-AF65-F5344CB8AC3E}">
        <p14:creationId xmlns:p14="http://schemas.microsoft.com/office/powerpoint/2010/main" val="13693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296162" y="3100495"/>
                <a:ext cx="3201084" cy="8672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𝐾</m:t>
                              </m:r>
                              <m:d>
                                <m:dPr>
                                  <m:ctrlPr>
                                    <a:rPr lang="en-US" sz="1600" b="0" i="1" smtClean="0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0" i="1" smtClean="0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62" y="3100495"/>
                <a:ext cx="3201084" cy="86728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Hadronic contribution</a:t>
            </a:r>
            <a:endParaRPr lang="en-US" sz="2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623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Akin to </a:t>
            </a:r>
            <a:r>
              <a:rPr lang="en-GB" sz="1600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</a:t>
            </a:r>
            <a:r>
              <a:rPr lang="en-GB" sz="1600" i="1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lang="en-GB" sz="1600" kern="0" baseline="-2500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had</a:t>
            </a:r>
            <a:r>
              <a:rPr lang="en-GB" sz="1600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GB" sz="1600" i="1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</a:t>
            </a:r>
            <a:r>
              <a:rPr lang="en-GB" sz="1600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), the lowest-order hadronic contribution to </a:t>
            </a:r>
            <a:r>
              <a:rPr lang="en-GB" sz="1600" i="1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600" kern="0" dirty="0" smtClean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can be obtained from a dispersion relation: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150"/>
          <p:cNvSpPr>
            <a:spLocks noChangeArrowheads="1"/>
          </p:cNvSpPr>
          <p:nvPr/>
        </p:nvSpPr>
        <p:spPr bwMode="auto">
          <a:xfrm>
            <a:off x="3631505" y="2924944"/>
            <a:ext cx="3527425" cy="2735263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pic>
        <p:nvPicPr>
          <p:cNvPr id="36" name="Picture 152" descr="kerne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943" y="3021782"/>
            <a:ext cx="3382962" cy="250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Line 156"/>
          <p:cNvSpPr>
            <a:spLocks noChangeShapeType="1"/>
          </p:cNvSpPr>
          <p:nvPr/>
        </p:nvSpPr>
        <p:spPr bwMode="auto">
          <a:xfrm flipV="1">
            <a:off x="2910899" y="3310612"/>
            <a:ext cx="1690577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8561" y="4221088"/>
            <a:ext cx="304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Integration kernel steeply falls with 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, putting emphasis on the low-mass 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3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), dominated by low-multiplicity exclusive hadronic states, such as </a:t>
            </a:r>
            <a:r>
              <a:rPr lang="en-US" sz="1200" i="1" dirty="0" err="1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200" baseline="30000" dirty="0" err="1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 dirty="0" err="1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52" y="3085577"/>
            <a:ext cx="1472914" cy="2064084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1" y="5877751"/>
            <a:ext cx="33485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302944" y="5909467"/>
                <a:ext cx="3045642" cy="3998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=692.6(3.3)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44" y="5909467"/>
                <a:ext cx="3045642" cy="399853"/>
              </a:xfrm>
              <a:prstGeom prst="rect">
                <a:avLst/>
              </a:prstGeom>
              <a:blipFill rotWithShape="0">
                <a:blip r:embed="rId8"/>
                <a:stretch>
                  <a:fillRect t="-63636" b="-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48561" y="5373216"/>
            <a:ext cx="247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Most recent estimate (2016):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419872" y="6005427"/>
            <a:ext cx="22637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DHMZ, </a:t>
            </a:r>
            <a:r>
              <a:rPr lang="nb-NO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</a:t>
            </a:r>
            <a:r>
              <a:rPr lang="nb-NO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1612.02743 (2016) ]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033862" y="2298138"/>
            <a:ext cx="16786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Bouchiat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Michel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1961 ] 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397027" y="2775911"/>
            <a:ext cx="18149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Brodsky, de Rafael, 1968 ] 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Hadronic contribution</a:t>
            </a:r>
            <a:endParaRPr lang="en-US" sz="2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1988840"/>
                <a:ext cx="8784976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hadronic contribution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SM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has the largest uncertainty, dominated by the lowest-order term, but a significant uncertainty also stems from hadronic light-by-light scattering (see later)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Most recent SM estimates:</a:t>
                </a:r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88840"/>
                <a:ext cx="8784976" cy="1061829"/>
              </a:xfrm>
              <a:prstGeom prst="rect">
                <a:avLst/>
              </a:prstGeom>
              <a:blipFill rotWithShape="0">
                <a:blip r:embed="rId5"/>
                <a:stretch>
                  <a:fillRect l="-34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58067" y="3140968"/>
                <a:ext cx="3149837" cy="369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65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9 181.7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.2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67" y="3140968"/>
                <a:ext cx="3149837" cy="369909"/>
              </a:xfrm>
              <a:prstGeom prst="rect">
                <a:avLst/>
              </a:prstGeom>
              <a:blipFill rotWithShape="0">
                <a:blip r:embed="rId6"/>
                <a:stretch>
                  <a:fillRect t="-75410" b="-98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51520" y="3645024"/>
            <a:ext cx="22012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compared to experiment: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58067" y="4077072"/>
                <a:ext cx="3204339" cy="409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65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9 209.1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6.3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67" y="4077072"/>
                <a:ext cx="3204339" cy="409984"/>
              </a:xfrm>
              <a:prstGeom prst="rect">
                <a:avLst/>
              </a:prstGeom>
              <a:blipFill rotWithShape="0">
                <a:blip r:embed="rId7"/>
                <a:stretch>
                  <a:fillRect t="-62687" b="-88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251520" y="4633391"/>
            <a:ext cx="1457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 difference: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564940" y="5015495"/>
                <a:ext cx="3871444" cy="409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=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7.4±</m:t>
                      </m:r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7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.6)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40" y="5015495"/>
                <a:ext cx="3871444" cy="409984"/>
              </a:xfrm>
              <a:prstGeom prst="rect">
                <a:avLst/>
              </a:prstGeom>
              <a:blipFill rotWithShape="0">
                <a:blip r:embed="rId8"/>
                <a:stretch>
                  <a:fillRect t="-62687" b="-88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405147" y="5425479"/>
            <a:ext cx="968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3.6σ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level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483768" y="2755237"/>
            <a:ext cx="14173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nb-NO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</a:t>
            </a:r>
            <a:r>
              <a:rPr lang="nb-NO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1612.02743 ]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51520" y="5857527"/>
            <a:ext cx="35253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Need to scrutinise hadronic contributions: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51520" y="6185889"/>
                <a:ext cx="6560514" cy="339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𝜎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)[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]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=4.2=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</m:t>
                          </m:r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.0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⊕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0.</m:t>
                          </m:r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⊕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  <m:r>
                            <a:rPr lang="en-US" sz="14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.</m:t>
                          </m:r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⊕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0.</m:t>
                          </m:r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⊕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  <m:r>
                            <a:rPr lang="en-US" sz="1400" i="1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.</m:t>
                          </m:r>
                          <m:r>
                            <a:rPr lang="en-US" sz="1400" b="0" i="1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6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LBL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rgbClr val="D80017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185889"/>
                <a:ext cx="6560514" cy="339580"/>
              </a:xfrm>
              <a:prstGeom prst="rect">
                <a:avLst/>
              </a:prstGeom>
              <a:blipFill rotWithShape="0">
                <a:blip r:embed="rId9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21" y="2807311"/>
            <a:ext cx="3989559" cy="324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hadronic contribution to the muon </a:t>
            </a:r>
            <a:r>
              <a:rPr lang="en-US" sz="28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3538" y="3534107"/>
            <a:ext cx="6780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All hadronic contributions (LO, NLO, NNLO), except for light-by-light scattering (LBLS), can be obtained via dispersion relations using a mix of experimental data and perturbative QCD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944" y="5334307"/>
            <a:ext cx="3666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The LBLS contribution is a four-point function that is </a:t>
            </a:r>
            <a:r>
              <a:rPr lang="en-US" altLang="x-none" sz="1600" smtClean="0">
                <a:latin typeface="Helvetica Light" charset="0"/>
                <a:ea typeface="Helvetica Light" charset="0"/>
                <a:cs typeface="Helvetica Light" charset="0"/>
              </a:rPr>
              <a:t>currently estimated using </a:t>
            </a:r>
            <a:r>
              <a:rPr lang="en-US" altLang="x-none" sz="1600" dirty="0" smtClean="0">
                <a:latin typeface="Helvetica Light" charset="0"/>
                <a:ea typeface="Helvetica Light" charset="0"/>
                <a:cs typeface="Helvetica Light" charset="0"/>
              </a:rPr>
              <a:t>meson models</a:t>
            </a:r>
            <a:endParaRPr lang="en-US" altLang="x-none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657" y="3490443"/>
            <a:ext cx="1960144" cy="274686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79788" y="4835025"/>
            <a:ext cx="1384300" cy="1893332"/>
            <a:chOff x="4716016" y="4574306"/>
            <a:chExt cx="1384300" cy="1893332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4716016" y="6174506"/>
              <a:ext cx="1295400" cy="0"/>
            </a:xfrm>
            <a:prstGeom prst="line">
              <a:avLst/>
            </a:pr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5338316" y="5560144"/>
              <a:ext cx="41275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5104953" y="6158631"/>
              <a:ext cx="39688" cy="38100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auto">
            <a:xfrm>
              <a:off x="5333553" y="61586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5746303" y="6098306"/>
              <a:ext cx="35401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x-none" i="1">
                  <a:solidFill>
                    <a:srgbClr val="333333"/>
                  </a:solidFill>
                  <a:sym typeface="Symbol" charset="2"/>
                </a:rPr>
                <a:t></a:t>
              </a:r>
              <a:endParaRPr lang="en-US" altLang="x-none" i="1">
                <a:solidFill>
                  <a:srgbClr val="333333"/>
                </a:solidFill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5360541" y="4574306"/>
              <a:ext cx="27924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i="1" dirty="0">
                  <a:solidFill>
                    <a:srgbClr val="333333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5478016" y="5107706"/>
              <a:ext cx="53732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Symbol" charset="2"/>
                </a:rPr>
                <a:t>had</a:t>
              </a:r>
              <a:endParaRPr lang="en-US" altLang="x-none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4819203" y="5564906"/>
              <a:ext cx="2778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i="1" dirty="0">
                  <a:solidFill>
                    <a:srgbClr val="333333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5097016" y="5482356"/>
              <a:ext cx="144463" cy="700088"/>
            </a:xfrm>
            <a:custGeom>
              <a:avLst/>
              <a:gdLst>
                <a:gd name="T0" fmla="*/ 50 w 91"/>
                <a:gd name="T1" fmla="*/ 441 h 441"/>
                <a:gd name="T2" fmla="*/ 0 w 91"/>
                <a:gd name="T3" fmla="*/ 392 h 441"/>
                <a:gd name="T4" fmla="*/ 50 w 91"/>
                <a:gd name="T5" fmla="*/ 344 h 441"/>
                <a:gd name="T6" fmla="*/ 0 w 91"/>
                <a:gd name="T7" fmla="*/ 295 h 441"/>
                <a:gd name="T8" fmla="*/ 50 w 91"/>
                <a:gd name="T9" fmla="*/ 247 h 441"/>
                <a:gd name="T10" fmla="*/ 0 w 91"/>
                <a:gd name="T11" fmla="*/ 198 h 441"/>
                <a:gd name="T12" fmla="*/ 50 w 91"/>
                <a:gd name="T13" fmla="*/ 150 h 441"/>
                <a:gd name="T14" fmla="*/ 0 w 91"/>
                <a:gd name="T15" fmla="*/ 101 h 441"/>
                <a:gd name="T16" fmla="*/ 50 w 91"/>
                <a:gd name="T17" fmla="*/ 53 h 441"/>
                <a:gd name="T18" fmla="*/ 91 w 91"/>
                <a:gd name="T19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441">
                  <a:moveTo>
                    <a:pt x="50" y="441"/>
                  </a:moveTo>
                  <a:cubicBezTo>
                    <a:pt x="25" y="425"/>
                    <a:pt x="0" y="409"/>
                    <a:pt x="0" y="392"/>
                  </a:cubicBezTo>
                  <a:cubicBezTo>
                    <a:pt x="0" y="376"/>
                    <a:pt x="50" y="360"/>
                    <a:pt x="50" y="344"/>
                  </a:cubicBezTo>
                  <a:cubicBezTo>
                    <a:pt x="50" y="328"/>
                    <a:pt x="0" y="312"/>
                    <a:pt x="0" y="295"/>
                  </a:cubicBezTo>
                  <a:cubicBezTo>
                    <a:pt x="0" y="279"/>
                    <a:pt x="50" y="263"/>
                    <a:pt x="50" y="247"/>
                  </a:cubicBezTo>
                  <a:cubicBezTo>
                    <a:pt x="50" y="231"/>
                    <a:pt x="0" y="214"/>
                    <a:pt x="0" y="198"/>
                  </a:cubicBezTo>
                  <a:cubicBezTo>
                    <a:pt x="0" y="182"/>
                    <a:pt x="50" y="166"/>
                    <a:pt x="50" y="150"/>
                  </a:cubicBezTo>
                  <a:cubicBezTo>
                    <a:pt x="50" y="134"/>
                    <a:pt x="0" y="117"/>
                    <a:pt x="0" y="101"/>
                  </a:cubicBezTo>
                  <a:cubicBezTo>
                    <a:pt x="0" y="85"/>
                    <a:pt x="35" y="70"/>
                    <a:pt x="50" y="53"/>
                  </a:cubicBezTo>
                  <a:cubicBezTo>
                    <a:pt x="65" y="36"/>
                    <a:pt x="83" y="11"/>
                    <a:pt x="91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322441" y="5480769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5554216" y="5488706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5325616" y="4574306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24" descr="Diagonales larges vers le haut"/>
            <p:cNvSpPr>
              <a:spLocks noChangeArrowheads="1"/>
            </p:cNvSpPr>
            <p:nvPr/>
          </p:nvSpPr>
          <p:spPr bwMode="auto">
            <a:xfrm>
              <a:off x="5181153" y="5260106"/>
              <a:ext cx="381000" cy="381000"/>
            </a:xfrm>
            <a:prstGeom prst="ellipse">
              <a:avLst/>
            </a:prstGeom>
            <a:pattFill prst="wdUpDiag">
              <a:fgClr>
                <a:srgbClr val="333333"/>
              </a:fgClr>
              <a:bgClr>
                <a:schemeClr val="bg1"/>
              </a:bgClr>
            </a:pattFill>
            <a:ln w="9525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5582791" y="61586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5538341" y="5480769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5325616" y="56252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5181153" y="5512519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354191" y="5236294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152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hadronic contribution to the muon </a:t>
            </a:r>
            <a:r>
              <a:rPr lang="en-US" sz="28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endParaRPr lang="en-US" sz="2800" dirty="0">
              <a:solidFill>
                <a:srgbClr val="262626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5718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In the following, all a</a:t>
            </a:r>
            <a:r>
              <a:rPr lang="en-US" altLang="x-none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 numbers are given in units of 10</a:t>
            </a:r>
            <a:r>
              <a:rPr lang="en-US" sz="7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i="1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–10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Introduction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980728"/>
                <a:ext cx="3816424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Long history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determinations involving theorists and experimentalists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3816424" cy="646074"/>
              </a:xfrm>
              <a:prstGeom prst="rect">
                <a:avLst/>
              </a:prstGeom>
              <a:blipFill rotWithShape="0">
                <a:blip r:embed="rId2"/>
                <a:stretch>
                  <a:fillRect l="-799" r="-639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439" y="980728"/>
            <a:ext cx="4582033" cy="57275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4194" y="1761338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𝐾</m:t>
                              </m:r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94" y="1761338"/>
                <a:ext cx="3195718" cy="77046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51520" y="2708920"/>
            <a:ext cx="3676619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Improvement mostly driven by better      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7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hadrons data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(intermittently also hadronic tau decays used to improve over insufficient-quality low-mass 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200" baseline="30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data)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understanding of the data and the treatment of their uncertainties improved over time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Sum-rule tests allowed to expand the use of perturbative QCD to predict 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Fairly consistent picture reached</a:t>
            </a:r>
          </a:p>
        </p:txBody>
      </p:sp>
    </p:spTree>
    <p:extLst>
      <p:ext uri="{BB962C8B-B14F-4D97-AF65-F5344CB8AC3E}">
        <p14:creationId xmlns:p14="http://schemas.microsoft.com/office/powerpoint/2010/main" val="9410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Electron </a:t>
            </a:r>
            <a:r>
              <a:rPr lang="en-US" sz="2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mr-IN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num>
                      <m:den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  <m:t>𝑒</m:t>
                            </m:r>
                          </m:sub>
                        </m:sSub>
                      </m:den>
                    </m:f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,</a:t>
                </a:r>
                <a:r>
                  <a:rPr lang="en-US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  <a:blipFill rotWithShape="0">
                <a:blip r:embed="rId5"/>
                <a:stretch>
                  <a:fillRect t="-1205" r="-2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|</m:t>
                        </m:r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𝒈</m:t>
                        </m:r>
                      </m:e>
                      <m:sub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𝒆</m:t>
                        </m:r>
                      </m:sub>
                    </m:sSub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|=</m:t>
                    </m:r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𝟐</m:t>
                    </m:r>
                  </m:oMath>
                </a14:m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the gyromagnetic factor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  <a:blipFill rotWithShape="0">
                <a:blip r:embed="rId6"/>
                <a:stretch>
                  <a:fillRect l="-812" t="-7143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.8</m:t>
                    </m:r>
                  </m:oMath>
                </a14:m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hinted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that proton is not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elementary</a:t>
                </a:r>
                <a:endParaRPr lang="en-US" sz="12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blipFill rotWithShape="0">
                <a:blip r:embed="rId7"/>
                <a:stretch>
                  <a:fillRect l="-207" t="-1887" b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269304" y="1988840"/>
            <a:ext cx="7327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Dirac’s relativistic theory of the electron (1928) naturally accounted for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quantized particle spin, and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described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elementary spin-1/2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particles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classical limit, one finds the Pauli equation with magnetic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moment: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50863" y="3571132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Paul Dirac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4486" y="2060848"/>
            <a:ext cx="1021377" cy="1507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(and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10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𝑅</m:t>
                        </m:r>
                      </m:e>
                      <m:sub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𝑒</m:t>
                        </m:r>
                      </m:sub>
                    </m:sSub>
                    <m:r>
                      <a:rPr lang="en-US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=0</m:t>
                    </m:r>
                  </m:oMath>
                </a14:m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ie, elementary !)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blipFill rotWithShape="0">
                <a:blip r:embed="rId10"/>
                <a:stretch>
                  <a:fillRect t="-2326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3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challenge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1013827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dispersion relation is solved using a mix of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had data and QCD, depending on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84784"/>
            <a:ext cx="5112568" cy="52172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95690" y="1484784"/>
            <a:ext cx="3268797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𝜋</a:t>
            </a:r>
            <a:r>
              <a:rPr lang="en-US" sz="1400" b="1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 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 – 1.8 GeV ]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sum of 34 exclusive channels; few unmeasured channels are estimated using isospin symmetry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1.8 – 3.7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GeV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agreement between data and QCD for </a:t>
            </a:r>
            <a:r>
              <a:rPr lang="en-US" altLang="x-none" sz="1400" i="1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uds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continuum </a:t>
            </a:r>
            <a:r>
              <a:rPr lang="en-US" altLang="x-none" sz="1400" dirty="0" smtClean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more precise QCD NNNLO used; J/𝜓 &amp; 𝜓(2S) resonances from </a:t>
            </a:r>
            <a:r>
              <a:rPr lang="en-US" altLang="x-none" sz="1400" dirty="0" err="1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Breit-Wigners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3.7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– 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5.0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GeV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open charm pair production: use of data</a:t>
            </a:r>
            <a:endParaRPr lang="en-US" sz="14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5.0</a:t>
            </a:r>
            <a:r>
              <a:rPr lang="en-US" altLang="x-none" sz="1400" b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GeV –     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NNNLO QCD </a:t>
            </a:r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(assuming global quark-hadron duality   to hold across </a:t>
            </a:r>
            <a:r>
              <a:rPr lang="en-US" altLang="x-none" sz="1200" i="1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bb</a:t>
            </a:r>
            <a:r>
              <a:rPr lang="en-US" altLang="x-none" sz="12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threshold)</a:t>
            </a:r>
            <a:endParaRPr lang="en-US" sz="12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59224" y="1368774"/>
            <a:ext cx="24910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Davier, Hoecker, Zhang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hep-ph/</a:t>
            </a:r>
            <a:r>
              <a:rPr lang="da-DK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0507078 </a:t>
            </a:r>
            <a:r>
              <a:rPr lang="da-DK" sz="8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(2005)</a:t>
            </a:r>
            <a:endParaRPr lang="is-IS" sz="8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4052" y="4478563"/>
            <a:ext cx="350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b="1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∞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SND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 smtClean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47" y="2492896"/>
            <a:ext cx="5204651" cy="35248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59%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Recent experiments dominated by systematic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uncertainties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 rotWithShape="0">
                <a:blip r:embed="rId4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 flipH="1">
            <a:off x="2051720" y="2924944"/>
            <a:ext cx="288032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327803" y="2784340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𝜌–𝜔 mixing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37081" y="2625561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𝜌(770)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41538" y="3667161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𝜌(1450)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603319" y="4115045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𝜌(1700)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07655" y="4728119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𝜌(2300) ?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128668" y="5038404"/>
            <a:ext cx="122982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3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4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4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/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2987824" y="4869160"/>
            <a:ext cx="288032" cy="0"/>
          </a:xfrm>
          <a:prstGeom prst="straightConnector1">
            <a:avLst/>
          </a:prstGeom>
          <a:ln w="3175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25841" y="4748752"/>
            <a:ext cx="1191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</a:rPr>
              <a:t>Data combination</a:t>
            </a:r>
            <a:endParaRPr lang="en-US" sz="1000" dirty="0" smtClean="0">
              <a:solidFill>
                <a:srgbClr val="00B05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55211" y="918134"/>
            <a:ext cx="162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 (neglecting inter-channel correlations here)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931238" y="2338248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7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2327460"/>
            <a:ext cx="275229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Monumental ISR analysis: BABAR,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1205.2228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59%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Recent experiments dominated by systematic uncertainties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 rotWithShape="0">
                <a:blip r:embed="rId3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7555211" y="918134"/>
            <a:ext cx="162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 (neglecting inter-channel correlations here)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448" y="2492739"/>
            <a:ext cx="5248520" cy="345086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836023" y="2675620"/>
            <a:ext cx="1384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BABAR data</a:t>
            </a:r>
            <a:endParaRPr lang="en-US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SND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 smtClean="0">
              <a:solidFill>
                <a:schemeClr val="bg1">
                  <a:lumMod val="6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06098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6712" y="2413592"/>
            <a:ext cx="5195958" cy="343431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2327460"/>
            <a:ext cx="275229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Monumental ISR analysis: BABAR,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1205.2228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59%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Recent experiments dominated by systematic uncertainties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 rotWithShape="0">
                <a:blip r:embed="rId4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7555211" y="918134"/>
            <a:ext cx="162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 (neglecting inter-channel correlations here)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2454" y="449027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Pion form factor fit </a:t>
            </a:r>
            <a:r>
              <a:rPr lang="en-US" sz="12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well behaved, but complex structure</a:t>
            </a:r>
            <a:endParaRPr lang="en-US" sz="12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SND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 smtClean="0">
              <a:solidFill>
                <a:schemeClr val="bg1">
                  <a:lumMod val="6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36996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5815" y="2401880"/>
            <a:ext cx="5293032" cy="34460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2327460"/>
            <a:ext cx="275229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Monumental ISR analysis: BABAR,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1205.2228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59%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Recent experiments dominated by systematic uncertainties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 rotWithShape="0">
                <a:blip r:embed="rId4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7555211" y="918134"/>
            <a:ext cx="162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 (neglecting inter-channel correlations here)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2454" y="4490275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Pion form factor fit </a:t>
            </a:r>
            <a:r>
              <a:rPr lang="en-US" sz="12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well behaved, but complex structure</a:t>
            </a:r>
            <a:endParaRPr lang="en-US" sz="12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SND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 smtClean="0">
              <a:solidFill>
                <a:schemeClr val="bg1">
                  <a:lumMod val="65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51622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5930116"/>
            <a:ext cx="486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Huge amount </a:t>
            </a:r>
            <a:r>
              <a:rPr lang="en-US" sz="14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 precision data</a:t>
            </a:r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, but — with a close look — one notices issues</a:t>
            </a:r>
            <a:r>
              <a:rPr lang="mr-IN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59%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Recent experiments dominated by </a:t>
                </a:r>
                <a:r>
                  <a:rPr lang="en-US" sz="16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systematic uncertainties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 rotWithShape="0">
                <a:blip r:embed="rId3"/>
                <a:stretch>
                  <a:fillRect l="-343" b="-7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7555211" y="918134"/>
            <a:ext cx="162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 (neglecting inter-channel correlations here)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95536" y="2319880"/>
            <a:ext cx="5007010" cy="3207189"/>
          </a:xfrm>
          <a:prstGeom prst="round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2564904"/>
            <a:ext cx="468052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Dominant systematic uncertainties / challenges:                  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(in parentheses uncertainties for best measurements)</a:t>
            </a:r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Energy scan measurements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(ex. CMD-2 / 0.8%): detection efficiency, radiative corrections (0.4%), beam energy (0.3%), </a:t>
            </a:r>
            <a:r>
              <a:rPr lang="mr-IN" sz="1400" dirty="0" smtClean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ISR-based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measurements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(ex. BABAR / &gt;0.5%):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pion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identification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(0.3%), </a:t>
            </a:r>
            <a:r>
              <a:rPr lang="en-US" altLang="x-none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4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altLang="x-none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4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reference (0.4%), </a:t>
            </a:r>
            <a:r>
              <a:rPr lang="mr-IN" sz="1400" dirty="0" smtClean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Tau data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(see later, ALEPH, 0.3% on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normalisation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photon reconstruction (0.2%), hadronic interactions (0.2%), </a:t>
            </a:r>
            <a:r>
              <a:rPr lang="mr-IN" sz="1400" dirty="0" smtClean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SND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 smtClean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620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92281" y="2234340"/>
            <a:ext cx="2051720" cy="211498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6200" y="152400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GB" i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Digression</a:t>
            </a:r>
            <a:r>
              <a:rPr lang="en-GB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b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Combining data points for integration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1520" y="950238"/>
            <a:ext cx="6881082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integration of data points belonging to different experiments, with different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within-experiment, inter-experiment and inter-channel correlated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systematic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uncertainties,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and with different data densities requires a careful treatment </a:t>
            </a:r>
          </a:p>
          <a:p>
            <a:pPr>
              <a:spcBef>
                <a:spcPts val="1800"/>
              </a:spcBef>
            </a:pPr>
            <a:r>
              <a:rPr lang="en-US" sz="16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It is </a:t>
            </a:r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thereby mandatory </a:t>
            </a:r>
            <a:r>
              <a:rPr lang="en-US" sz="16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to test the accurateness of the integration procedure in terms of central value and </a:t>
            </a:r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uncertainty using         representative </a:t>
            </a:r>
            <a:r>
              <a:rPr lang="en-US" sz="16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models with known </a:t>
            </a:r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truth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40241" y="3356992"/>
            <a:ext cx="8803759" cy="315013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67544" y="3503037"/>
            <a:ext cx="684076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DHMZ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approach for a given channel: </a:t>
            </a:r>
            <a:endParaRPr lang="en-US" sz="1400" b="1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Quadratic interpolation of the data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points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for each experiment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Local weighted average between interpolations performed in infinitesimal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   bins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(1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MeV); local PDG error rescaling in case of incompatibility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Full covariance matrices: correlations between data points of an experiment (systematic errors), between experiments and channels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Error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propagation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(up to dispersion integrals) using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pseudo experiments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Possible bias tested in 2𝜋 channel using a 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model (closure test):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negligible for quadratic interpolation, but not for linear model (trapezoidal rule)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02547" y="3099667"/>
            <a:ext cx="488063" cy="131497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05765" y="3367633"/>
            <a:ext cx="526555" cy="131497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4" descr="p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874" y="2510926"/>
            <a:ext cx="1802832" cy="208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rot="5400000">
            <a:off x="7740352" y="3991195"/>
            <a:ext cx="288032" cy="0"/>
          </a:xfrm>
          <a:prstGeom prst="straightConnector1">
            <a:avLst/>
          </a:prstGeom>
          <a:ln w="3175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592935" y="3643114"/>
            <a:ext cx="4331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</a:rPr>
              <a:t>Bias</a:t>
            </a:r>
            <a:endParaRPr lang="en-US" sz="1000" dirty="0" smtClean="0">
              <a:solidFill>
                <a:srgbClr val="00B05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05093" y="2306956"/>
            <a:ext cx="16626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Trapezoidal rule is biased</a:t>
            </a:r>
          </a:p>
        </p:txBody>
      </p:sp>
    </p:spTree>
    <p:extLst>
      <p:ext uri="{BB962C8B-B14F-4D97-AF65-F5344CB8AC3E}">
        <p14:creationId xmlns:p14="http://schemas.microsoft.com/office/powerpoint/2010/main" val="145073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63518"/>
            <a:ext cx="4065818" cy="27535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111" y="3938189"/>
            <a:ext cx="4068153" cy="2755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4065818" cy="27535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111" y="1063518"/>
            <a:ext cx="4068153" cy="275515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43608" y="3050115"/>
            <a:ext cx="107753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3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/>
          </a:p>
        </p:txBody>
      </p:sp>
      <p:sp>
        <p:nvSpPr>
          <p:cNvPr id="18" name="Rectangle 17"/>
          <p:cNvSpPr/>
          <p:nvPr/>
        </p:nvSpPr>
        <p:spPr>
          <a:xfrm>
            <a:off x="5268278" y="2458236"/>
            <a:ext cx="994183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100"/>
          </a:p>
        </p:txBody>
      </p:sp>
      <p:sp>
        <p:nvSpPr>
          <p:cNvPr id="20" name="Rectangle 19"/>
          <p:cNvSpPr/>
          <p:nvPr/>
        </p:nvSpPr>
        <p:spPr>
          <a:xfrm>
            <a:off x="3289785" y="5119920"/>
            <a:ext cx="994183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/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100"/>
          </a:p>
        </p:txBody>
      </p:sp>
      <p:sp>
        <p:nvSpPr>
          <p:cNvPr id="21" name="Rectangle 20"/>
          <p:cNvSpPr/>
          <p:nvPr/>
        </p:nvSpPr>
        <p:spPr>
          <a:xfrm>
            <a:off x="7525087" y="5123464"/>
            <a:ext cx="994183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/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1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5131638" y="892220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 — close comparison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381" y="1061673"/>
            <a:ext cx="4449179" cy="301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8" y="1061673"/>
            <a:ext cx="4451045" cy="30144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16088" y="3645024"/>
            <a:ext cx="8576392" cy="360040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419" y="3684817"/>
            <a:ext cx="4451045" cy="301446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84916" y="3402703"/>
            <a:ext cx="386951" cy="254898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11710" y="1178784"/>
            <a:ext cx="107753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3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/>
          </a:p>
        </p:txBody>
      </p:sp>
      <p:sp>
        <p:nvSpPr>
          <p:cNvPr id="21" name="Rectangle 20"/>
          <p:cNvSpPr/>
          <p:nvPr/>
        </p:nvSpPr>
        <p:spPr>
          <a:xfrm>
            <a:off x="4917404" y="1182329"/>
            <a:ext cx="107753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3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/>
          </a:p>
        </p:txBody>
      </p:sp>
      <p:sp>
        <p:nvSpPr>
          <p:cNvPr id="22" name="Rectangle 21"/>
          <p:cNvSpPr/>
          <p:nvPr/>
        </p:nvSpPr>
        <p:spPr>
          <a:xfrm>
            <a:off x="4920948" y="3822748"/>
            <a:ext cx="107753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3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4" y="3691270"/>
            <a:ext cx="4449178" cy="3013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011710" y="3826292"/>
            <a:ext cx="1077539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3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200"/>
          </a:p>
        </p:txBody>
      </p:sp>
      <p:sp>
        <p:nvSpPr>
          <p:cNvPr id="27" name="Rectangle 26"/>
          <p:cNvSpPr/>
          <p:nvPr/>
        </p:nvSpPr>
        <p:spPr>
          <a:xfrm>
            <a:off x="5131638" y="892220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6" name="Curved Connector 25"/>
          <p:cNvCxnSpPr/>
          <p:nvPr/>
        </p:nvCxnSpPr>
        <p:spPr>
          <a:xfrm rot="16200000" flipH="1">
            <a:off x="5920909" y="673453"/>
            <a:ext cx="167900" cy="3903034"/>
          </a:xfrm>
          <a:prstGeom prst="curvedConnector3">
            <a:avLst>
              <a:gd name="adj1" fmla="val 381803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0112" y="3180126"/>
            <a:ext cx="13548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Local discrepancy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4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 —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impact on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endParaRPr lang="en-US" i="1" baseline="-25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323528" y="2895468"/>
            <a:ext cx="8519211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51520" y="3156095"/>
            <a:ext cx="6354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It is possible to also use precise 𝜏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0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𝜈 data via isospin symmetry (CVC):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249499" y="2672916"/>
            <a:ext cx="16847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DHMZ numbers ]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88" y="3736776"/>
            <a:ext cx="6627199" cy="141707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51519" y="5373216"/>
            <a:ext cx="8784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But it requires to correct for isospin breaking effects. Last estimate: </a:t>
            </a:r>
            <a:r>
              <a:rPr lang="hr-HR" sz="1400" dirty="0">
                <a:latin typeface="Helvetica Light" charset="0"/>
                <a:ea typeface="Helvetica Light" charset="0"/>
                <a:cs typeface="Helvetica Light" charset="0"/>
              </a:rPr>
              <a:t>516.2 ± 2.9 ± 2.0</a:t>
            </a:r>
            <a:r>
              <a:rPr lang="hr-HR" sz="1400" baseline="-25000" dirty="0">
                <a:latin typeface="Helvetica Light" charset="0"/>
                <a:ea typeface="Helvetica Light" charset="0"/>
                <a:cs typeface="Helvetica Light" charset="0"/>
              </a:rPr>
              <a:t>IB</a:t>
            </a:r>
            <a:r>
              <a:rPr lang="hr-HR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400" dirty="0" smtClean="0">
                <a:latin typeface="Helvetica Light" charset="0"/>
                <a:ea typeface="Helvetica Light" charset="0"/>
                <a:cs typeface="Helvetica Light" charset="0"/>
              </a:rPr>
              <a:t>(3.5)  </a:t>
            </a:r>
            <a:r>
              <a:rPr lang="hr-HR" sz="1100" dirty="0" smtClean="0">
                <a:latin typeface="Helvetica Light" charset="0"/>
                <a:ea typeface="Helvetica Light" charset="0"/>
                <a:cs typeface="Helvetica Light" charset="0"/>
              </a:rPr>
              <a:t>[2.1σ </a:t>
            </a:r>
            <a:r>
              <a:rPr lang="hr-HR" sz="1100" dirty="0" err="1" smtClean="0">
                <a:latin typeface="Helvetica Light" charset="0"/>
                <a:ea typeface="Helvetica Light" charset="0"/>
                <a:cs typeface="Helvetica Light" charset="0"/>
              </a:rPr>
              <a:t>above</a:t>
            </a:r>
            <a:r>
              <a:rPr lang="hr-HR" sz="11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hr-HR" sz="3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hr-HR" sz="11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hr-HR" sz="7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hr-HR" sz="1100" dirty="0" smtClean="0"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hr-HR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51519" y="5805264"/>
            <a:ext cx="8784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Some IB effects still under debate (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–𝜌 mixing). While the use of tau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data helped significantly in the 1990-ies when the quality of the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data was insufficient, with the much improved </a:t>
            </a:r>
            <a:r>
              <a:rPr lang="en-US" sz="14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8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precision we consider the tau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data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less appealing for the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400" i="1" baseline="-250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estimate  </a:t>
            </a:r>
            <a:endParaRPr lang="hr-HR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1520" y="980728"/>
                <a:ext cx="8424936" cy="1353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2003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  dominated by VEPP-2M data: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[</m:t>
                    </m:r>
                    <m:sSup>
                      <m:sSupPr>
                        <m:ctrlP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e>
                      <m:sup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e>
                      <m:sup>
                        <m:r>
                          <a:rPr lang="en-US" sz="1400" b="0" i="1" smtClean="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</m:t>
                        </m:r>
                      </m:sup>
                    </m:sSup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]</m:t>
                    </m:r>
                  </m:oMath>
                </a14:m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	=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508.2 ± 5.2 ± 2.7 (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5.9</a:t>
                </a:r>
                <a:r>
                  <a:rPr lang="en-US" sz="1400" baseline="-250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total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</a:t>
                </a:r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900"/>
                  </a:spcBef>
                </a:pPr>
                <a:r>
                  <a:rPr lang="en-US" sz="14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2010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  incl. ISR KLOE 2008 &amp; BABAR:				= </a:t>
                </a:r>
                <a:r>
                  <a:rPr lang="is-I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508.4 ± 1.3 ± 2.6 (2.9) </a:t>
                </a:r>
              </a:p>
              <a:p>
                <a:pPr>
                  <a:spcBef>
                    <a:spcPts val="900"/>
                  </a:spcBef>
                </a:pPr>
                <a:r>
                  <a:rPr lang="en-US" sz="14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2010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  incl. also KLOE 2010:						= </a:t>
                </a:r>
                <a:r>
                  <a:rPr lang="hr-HR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507.8 ± 1.2 ± 2.6 (2.9) </a:t>
                </a:r>
              </a:p>
              <a:p>
                <a:pPr>
                  <a:spcBef>
                    <a:spcPts val="900"/>
                  </a:spcBef>
                </a:pPr>
                <a:r>
                  <a:rPr lang="en-US" sz="1400" dirty="0" smtClean="0">
                    <a:solidFill>
                      <a:srgbClr val="D80017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2016:  incl. also KLOE 2012 and BES-III: 			= 506.9 ± 1.1 ± 2.3 (2.5) 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424936" cy="1353960"/>
              </a:xfrm>
              <a:prstGeom prst="rect">
                <a:avLst/>
              </a:prstGeom>
              <a:blipFill rotWithShape="0">
                <a:blip r:embed="rId3"/>
                <a:stretch>
                  <a:fillRect l="-217" b="-3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251519" y="2372722"/>
            <a:ext cx="6829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Using all data except KLOE (BABAR): 					= 510.11 ± 2.8 (502.15 ± 3.5)</a:t>
            </a:r>
          </a:p>
        </p:txBody>
      </p:sp>
    </p:spTree>
    <p:extLst>
      <p:ext uri="{BB962C8B-B14F-4D97-AF65-F5344CB8AC3E}">
        <p14:creationId xmlns:p14="http://schemas.microsoft.com/office/powerpoint/2010/main" val="19606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625983"/>
            <a:ext cx="9144000" cy="1721653"/>
          </a:xfrm>
          <a:prstGeom prst="rect">
            <a:avLst/>
          </a:prstGeom>
          <a:solidFill>
            <a:srgbClr val="EBEBEB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Electron </a:t>
            </a:r>
            <a:r>
              <a:rPr lang="en-US" sz="2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factor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4734445"/>
            <a:ext cx="914400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Today, everyone knows that the proton is composite, </a:t>
            </a:r>
          </a:p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and the electron is a point-like particle </a:t>
            </a:r>
            <a:r>
              <a:rPr lang="mr-IN" dirty="0" smtClean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But </a:t>
            </a:r>
            <a:r>
              <a:rPr lang="mr-IN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is it really ?   </a:t>
            </a:r>
          </a:p>
          <a:p>
            <a:pPr algn="ctr"/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 Precise </a:t>
            </a:r>
            <a:r>
              <a:rPr lang="en-US" i="1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g</a:t>
            </a:r>
            <a:r>
              <a:rPr lang="en-US" i="1" baseline="-25000" dirty="0" err="1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</a:t>
            </a:r>
            <a:r>
              <a:rPr lang="en-US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measurement is key ! </a:t>
            </a:r>
            <a:endParaRPr lang="en-US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mr-IN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num>
                      <m:den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  <m:t>𝑒</m:t>
                            </m:r>
                          </m:sub>
                        </m:sSub>
                      </m:den>
                    </m:f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,</a:t>
                </a:r>
                <a:r>
                  <a:rPr lang="en-US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  <a:blipFill rotWithShape="0">
                <a:blip r:embed="rId5"/>
                <a:stretch>
                  <a:fillRect t="-1205" r="-2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|</m:t>
                        </m:r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𝒈</m:t>
                        </m:r>
                      </m:e>
                      <m:sub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𝒆</m:t>
                        </m:r>
                      </m:sub>
                    </m:sSub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|=</m:t>
                    </m:r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𝟐</m:t>
                    </m:r>
                  </m:oMath>
                </a14:m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the gyromagnetic factor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  <a:blipFill rotWithShape="0">
                <a:blip r:embed="rId6"/>
                <a:stretch>
                  <a:fillRect l="-812" t="-7143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.8</m:t>
                    </m:r>
                  </m:oMath>
                </a14:m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hinted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that proton is not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elementary</a:t>
                </a:r>
                <a:endParaRPr lang="en-US" sz="12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blipFill rotWithShape="0">
                <a:blip r:embed="rId7"/>
                <a:stretch>
                  <a:fillRect l="-207" t="-1887" b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69304" y="1988840"/>
            <a:ext cx="7327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Dirac’s relativistic theory of the electron (1928) naturally accounted for quantized particle spin, and described elementary spin-1/2 particles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the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classical limit, one finds the Pauli equation with magnetic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moment: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250863" y="3571132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Paul Dirac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4486" y="2060848"/>
            <a:ext cx="1021377" cy="1507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(and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10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𝑅</m:t>
                        </m:r>
                      </m:e>
                      <m:sub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𝑒</m:t>
                        </m:r>
                      </m:sub>
                    </m:sSub>
                    <m:r>
                      <a:rPr lang="en-US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=0</m:t>
                    </m:r>
                  </m:oMath>
                </a14:m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ie, elementary !)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blipFill rotWithShape="0">
                <a:blip r:embed="rId10"/>
                <a:stretch>
                  <a:fillRect t="-2326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contributes with 6.6%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19%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Good agreement among precision data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(no BABAR data yet below 1.04 GeV)</a:t>
                </a:r>
                <a:endParaRPr lang="en-US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2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0" y="2222794"/>
            <a:ext cx="6352984" cy="4302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15667" y="243881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89%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5003" y="2751253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15%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08894" y="2061801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0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908894" y="2061801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contributes with 6.6%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19%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Good agreement among precision data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(no BABAR data yet below 1.04 GeV)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2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0" y="2222794"/>
            <a:ext cx="6352984" cy="4302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15667" y="243881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89%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5003" y="2751253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15%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857635"/>
            <a:ext cx="7920880" cy="4523693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90126"/>
            <a:ext cx="4216574" cy="28556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53" y="3690126"/>
            <a:ext cx="4216574" cy="285566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16026" y="483120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89%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75322" y="4832857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w/ 15%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3232298" y="2286000"/>
            <a:ext cx="5507666" cy="14247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083442" y="2286000"/>
            <a:ext cx="2126512" cy="143539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849526" y="2286000"/>
            <a:ext cx="1545268" cy="141767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64436" y="2286000"/>
            <a:ext cx="1410931" cy="143880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34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contributions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38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 to 5.1%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2.3%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its uncertainty-squared </a:t>
                </a:r>
                <a:endParaRPr lang="en-US" sz="16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Good consistency in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final state, new data from CMD-3 and BABAR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 reconstructed </a:t>
                </a:r>
                <a:r>
                  <a:rPr lang="en-US" sz="1200" i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200" i="1" baseline="-25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directly via </a:t>
                </a: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their nuclear interactions in the electromagnetic </a:t>
                </a:r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calorimeter </a:t>
                </a:r>
                <a:endPara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38517"/>
              </a:xfrm>
              <a:prstGeom prst="rect">
                <a:avLst/>
              </a:prstGeom>
              <a:blipFill rotWithShape="0">
                <a:blip r:embed="rId2"/>
                <a:stretch>
                  <a:fillRect l="-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91565"/>
            <a:ext cx="4334138" cy="29352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358" y="2564984"/>
            <a:ext cx="4334138" cy="293528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497472" y="2380778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contributions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00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i="1" baseline="-25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 to 5.1%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2.3%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its uncertainty-squared </a:t>
                </a:r>
                <a:endParaRPr lang="en-US" sz="16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Problems in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i="1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channel, discrepancy between BABAR and CMD-2/SND (</a:t>
                </a:r>
                <a:r>
                  <a:rPr lang="hr-HR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VEPP-2000)</a:t>
                </a:r>
                <a:endParaRPr lang="en-US" sz="16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2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200" baseline="30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2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200" baseline="30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2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final state with low kaons at threshold hard to reconstruct for energy-scan experiments. Easier in BABAR due to ISR boost</a:t>
                </a:r>
                <a:endPara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00045"/>
              </a:xfrm>
              <a:prstGeom prst="rect">
                <a:avLst/>
              </a:prstGeom>
              <a:blipFill rotWithShape="0">
                <a:blip r:embed="rId2"/>
                <a:stretch>
                  <a:fillRect l="-343" b="-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62" y="2564904"/>
            <a:ext cx="4332234" cy="293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5750966"/>
                <a:ext cx="8640960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 (</a:t>
                </a:r>
                <a:r>
                  <a:rPr lang="en-US" sz="1200" dirty="0" err="1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σ</a:t>
                </a:r>
                <a:r>
                  <a:rPr lang="en-US" sz="1200" baseline="-25000" dirty="0" err="1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</a:t>
                </a:r>
                <a:r>
                  <a:rPr lang="en-US" sz="1200" baseline="-250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0.7</a:t>
                </a:r>
                <a:r>
                  <a:rPr lang="en-US" sz="12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%) higher by 5.1% </a:t>
                </a: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compared to CMD-2 (</a:t>
                </a:r>
                <a:r>
                  <a:rPr lang="en-US" sz="1200" dirty="0" err="1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σ</a:t>
                </a:r>
                <a:r>
                  <a:rPr lang="en-US" sz="1200" baseline="-25000" dirty="0" err="1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</a:t>
                </a:r>
                <a:r>
                  <a:rPr lang="en-US" sz="1200" baseline="-250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</a:t>
                </a: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2.2</a:t>
                </a:r>
                <a:r>
                  <a:rPr lang="en-US" sz="12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%) and by 9.6% </a:t>
                </a: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compared to SND (</a:t>
                </a:r>
                <a:r>
                  <a:rPr lang="en-US" sz="1200" dirty="0" err="1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σ</a:t>
                </a:r>
                <a:r>
                  <a:rPr lang="en-US" sz="1200" baseline="-25000" dirty="0" err="1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</a:t>
                </a:r>
                <a:r>
                  <a:rPr lang="en-US" sz="1200" baseline="-250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= </a:t>
                </a: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7.1%).      Rise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2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2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by ~1 (absolute) when including BABAR into average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12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Preliminary data from CMD-3 seem to indicate significantly larger cross section than earlier results. Waiting for publication </a:t>
                </a:r>
                <a:endParaRPr lang="en-US" sz="12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750966"/>
                <a:ext cx="8640960" cy="846386"/>
              </a:xfrm>
              <a:prstGeom prst="rect">
                <a:avLst/>
              </a:prstGeom>
              <a:blipFill rotWithShape="0">
                <a:blip r:embed="rId4"/>
                <a:stretch>
                  <a:fillRect b="-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5940152" y="3140968"/>
            <a:ext cx="3401" cy="432048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22644" y="3577137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Appears compatible   w/ logarithmic scale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99" y="2597180"/>
            <a:ext cx="4332234" cy="2934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497472" y="2380778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8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 smtClean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four pion channels contribute with 4.5%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3.7%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channel pretty well known since long, but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challenging. Discrepancies in earlier data, but recent precise </a:t>
                </a:r>
                <a:r>
                  <a:rPr lang="en-US" sz="14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(~3.1% systematic)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measurement from BABAR much improving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blipFill rotWithShape="0">
                <a:blip r:embed="rId2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499" y="2455168"/>
            <a:ext cx="4415005" cy="29900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1" y="2446040"/>
            <a:ext cx="4415005" cy="2990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350" y="5266891"/>
            <a:ext cx="2060283" cy="1537704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4294601" y="6088246"/>
            <a:ext cx="585919" cy="2201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19673" y="5653697"/>
                <a:ext cx="26598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Situation before BABAR data; then also tau data were used</a:t>
                </a:r>
              </a:p>
              <a:p>
                <a:endParaRPr lang="en-US" sz="700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Wingdings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2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2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2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increased by 1.4 (absolute) with BABAR &amp; uncertainty &lt; halved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3" y="5653697"/>
                <a:ext cx="2659866" cy="1015663"/>
              </a:xfrm>
              <a:prstGeom prst="rect">
                <a:avLst/>
              </a:prstGeom>
              <a:blipFill rotWithShape="0">
                <a:blip r:embed="rId6"/>
                <a:stretch>
                  <a:fillRect l="-229" b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043633" y="5999996"/>
            <a:ext cx="20648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Tau data from ALEPH significantly above BABAR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61270" y="2276872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</a:t>
            </a:r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combination: DHMZ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1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5" y="4473878"/>
            <a:ext cx="3482238" cy="2358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473" y="4473877"/>
            <a:ext cx="3482238" cy="23583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9" y="2030759"/>
            <a:ext cx="3488971" cy="23629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≥ 5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contributions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≥ 5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channels (incl. 𝜂𝜋𝜋) contribute with 0.5%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1.5%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Also here, large improvement from BABAR ISR data, problems in older datasets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5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28" y="2034101"/>
            <a:ext cx="3481734" cy="2358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96336" y="2008948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6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KK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𝜋(𝜋𝜋) contributions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(many charge combinations)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Past analyses suffered from missing final states that were estimated by symmetry arguments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Systematic measurement of exclusive processes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by BABAR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completes the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KK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𝜋 and (almost) all </a:t>
                </a:r>
                <a:r>
                  <a:rPr lang="en-US" sz="1600" i="1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KK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final states. Their sum contributes 0.5%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0.2%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uncertainty-squared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blipFill rotWithShape="0">
                <a:blip r:embed="rId2"/>
                <a:stretch>
                  <a:fillRect l="-343" t="-1087" r="-822" b="-4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89" y="2257937"/>
            <a:ext cx="3217688" cy="2179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9182"/>
            <a:ext cx="3217688" cy="2179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89" y="4573707"/>
            <a:ext cx="3217688" cy="2179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44364"/>
            <a:ext cx="3217688" cy="21791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97384" y="4103251"/>
            <a:ext cx="1499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Selection of measurements by BABAR and others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3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Full combination of all exclusive modes: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0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7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[√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≤ 2 GeV] 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5" y="3482285"/>
            <a:ext cx="4793027" cy="3246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452" y="1124744"/>
            <a:ext cx="4793028" cy="3246072"/>
          </a:xfrm>
          <a:prstGeom prst="rect">
            <a:avLst/>
          </a:prstGeom>
          <a:effectLst>
            <a:outerShdw blurRad="88900" dist="76200" dir="8100000" algn="tr" rotWithShape="0">
              <a:prstClr val="black">
                <a:alpha val="8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1520" y="980728"/>
            <a:ext cx="330838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Resulting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05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6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function is finely binned with uncertainties mapped by covariance matrix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Accuracy of combination tested with pseudo-experiments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251" y="3305810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DHMZ,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47648" y="1317083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smtClean="0">
                <a:latin typeface="Helvetica Light" charset="0"/>
                <a:ea typeface="Helvetica Light" charset="0"/>
                <a:cs typeface="Helvetica Light" charset="0"/>
              </a:rPr>
              <a:t>log-scale</a:t>
            </a:r>
            <a:endParaRPr lang="en-US" sz="14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9834" y="5839464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lin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-scale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7212" y="5005130"/>
            <a:ext cx="354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8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spectrum dominated by BABAR ISR data measuring almost all exclusive channels until 2 GeV</a:t>
            </a:r>
          </a:p>
        </p:txBody>
      </p:sp>
    </p:spTree>
    <p:extLst>
      <p:ext uri="{BB962C8B-B14F-4D97-AF65-F5344CB8AC3E}">
        <p14:creationId xmlns:p14="http://schemas.microsoft.com/office/powerpoint/2010/main" val="73310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3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Full combination of all exclusive modes: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0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7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[√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≤ 2 GeV] 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5" y="3482285"/>
            <a:ext cx="4793027" cy="3246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85" y="1124744"/>
            <a:ext cx="4793028" cy="3246072"/>
          </a:xfrm>
          <a:prstGeom prst="rect">
            <a:avLst/>
          </a:prstGeom>
          <a:effectLst>
            <a:outerShdw blurRad="88900" dist="76200" dir="8100000" algn="tr" rotWithShape="0">
              <a:prstClr val="black">
                <a:alpha val="8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1520" y="980728"/>
            <a:ext cx="330838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Resulting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05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6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function is finely binned with uncertainties mapped by covariance matrix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Accuracy of combination tested with pseudo-experiments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251" y="3305810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DHMZ, Davier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116" y="1317083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log-scale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9834" y="5839464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lin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-scale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799" y="1286540"/>
            <a:ext cx="382772" cy="1190846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44315" y="3863164"/>
            <a:ext cx="1600945" cy="483632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" t="4770" r="33434" b="32905"/>
          <a:stretch/>
        </p:blipFill>
        <p:spPr>
          <a:xfrm rot="16200000">
            <a:off x="4860288" y="355103"/>
            <a:ext cx="3328984" cy="47455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97267" y="1239111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5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 correlation matrix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8152691" y="1731596"/>
            <a:ext cx="1683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latin typeface="Helvetica Light" charset="0"/>
                <a:ea typeface="Helvetica Light" charset="0"/>
                <a:cs typeface="Helvetica Light" charset="0"/>
              </a:rPr>
              <a:t>Correlation coefficient</a:t>
            </a:r>
            <a:endParaRPr lang="en-US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27212" y="5005130"/>
            <a:ext cx="354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8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spectrum dominated by BABAR ISR data measuring almost all exclusive channels until 2 GeV</a:t>
            </a:r>
          </a:p>
        </p:txBody>
      </p:sp>
    </p:spTree>
    <p:extLst>
      <p:ext uri="{BB962C8B-B14F-4D97-AF65-F5344CB8AC3E}">
        <p14:creationId xmlns:p14="http://schemas.microsoft.com/office/powerpoint/2010/main" val="165118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The charm resonance region (above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DD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 threshold)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3.7–5.0 GeV region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contributes with 1.1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0.8%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 its uncertainty-squared </a:t>
                </a:r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Good agreement between measurements. Precision dominated by BES 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σ</a:t>
                </a:r>
                <a:r>
                  <a:rPr lang="en-US" sz="1400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</a:t>
                </a:r>
                <a:r>
                  <a:rPr lang="en-US" sz="1400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~ 3.5%)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2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879783" y="18864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87" y="2210582"/>
            <a:ext cx="5887417" cy="424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Electron </a:t>
            </a:r>
            <a:r>
              <a:rPr lang="en-US" sz="2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69304" y="4574619"/>
                <a:ext cx="8839200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Dirac’s prediction was confirmed to 0.1% by </a:t>
                </a: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Kinsler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&amp; Houston in 1934 through studying the Zeeman effect in neon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sk-SK" sz="1000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Phys</a:t>
                </a:r>
                <a:r>
                  <a:rPr lang="sk-SK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 Rev. 46, 533 (1934</a:t>
                </a:r>
                <a:r>
                  <a:rPr lang="sk-SK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] </a:t>
                </a:r>
                <a:endPara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deviation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600" b="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was established by </a:t>
                </a: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Nafe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6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Nels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&amp; Rabi only in 1947 by comparing the hyperfine structure of hydrogen and deuterium spectra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is-I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Phys</a:t>
                </a:r>
                <a:r>
                  <a:rPr lang="is-I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 Rev. </a:t>
                </a:r>
                <a:r>
                  <a:rPr lang="is-I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71, 914 (</a:t>
                </a:r>
                <a:r>
                  <a:rPr lang="is-I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1947</a:t>
                </a:r>
                <a:r>
                  <a:rPr lang="is-I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]</a:t>
                </a:r>
                <a:endParaRPr lang="en-U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first precision measurement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r>
                      <a:rPr lang="is-I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2.00344</m:t>
                    </m:r>
                    <m:r>
                      <a:rPr lang="is-IS" sz="16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±</m:t>
                    </m:r>
                    <m:r>
                      <a:rPr lang="is-I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0.00012</m:t>
                    </m:r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</a:t>
                </a:r>
                <a:r>
                  <a:rPr lang="en-US" sz="12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wrong: 2.00232</a:t>
                </a:r>
                <a:r>
                  <a:rPr lang="mr-IN" sz="12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!)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was made by Kusch &amp; Foley in 1947 using Rabi’s atomic beam magnetic resonance technique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sk-SK" sz="1000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Phys</a:t>
                </a:r>
                <a:r>
                  <a:rPr lang="sk-SK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 Rev. 72, </a:t>
                </a:r>
                <a:r>
                  <a:rPr lang="sk-SK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1256 (1947)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</a:t>
                </a:r>
                <a:endParaRPr lang="sk-SK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4574619"/>
                <a:ext cx="8839200" cy="2031325"/>
              </a:xfrm>
              <a:prstGeom prst="rect">
                <a:avLst/>
              </a:prstGeom>
              <a:blipFill rotWithShape="0">
                <a:blip r:embed="rId5"/>
                <a:stretch>
                  <a:fillRect l="-345" t="-599" b="-2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mr-IN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num>
                      <m:den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  <m:t>𝑒</m:t>
                            </m:r>
                          </m:sub>
                        </m:sSub>
                      </m:den>
                    </m:f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,</a:t>
                </a:r>
                <a:r>
                  <a:rPr lang="en-US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  <a:blipFill rotWithShape="0">
                <a:blip r:embed="rId6"/>
                <a:stretch>
                  <a:fillRect t="-1205" r="-2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|</m:t>
                        </m:r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𝒈</m:t>
                        </m:r>
                      </m:e>
                      <m:sub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𝒆</m:t>
                        </m:r>
                      </m:sub>
                    </m:sSub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|=</m:t>
                    </m:r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𝟐</m:t>
                    </m:r>
                  </m:oMath>
                </a14:m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the gyromagnetic factor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923" y="3285702"/>
                <a:ext cx="3755259" cy="338554"/>
              </a:xfrm>
              <a:prstGeom prst="rect">
                <a:avLst/>
              </a:prstGeom>
              <a:blipFill rotWithShape="0">
                <a:blip r:embed="rId7"/>
                <a:stretch>
                  <a:fillRect l="-812" t="-7143" b="-23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.8</m:t>
                    </m:r>
                  </m:oMath>
                </a14:m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hinted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that proton is not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elementary</a:t>
                </a:r>
                <a:endParaRPr lang="en-US" sz="12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blipFill rotWithShape="0">
                <a:blip r:embed="rId8"/>
                <a:stretch>
                  <a:fillRect l="-207" t="-1887" b="-169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269304" y="1988840"/>
            <a:ext cx="73990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Dirac’s relativistic theory of the electron (1928) naturally accounted for quantized particle spin, and described elementary spin-1/2 particles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the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classical limit, one finds the Pauli equation with magnetic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moment: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250863" y="3571132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Paul Dirac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4486" y="2060848"/>
            <a:ext cx="1021377" cy="1507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(and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10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𝑅</m:t>
                        </m:r>
                      </m:e>
                      <m:sub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𝑒</m:t>
                        </m:r>
                      </m:sub>
                    </m:sSub>
                    <m:r>
                      <a:rPr lang="en-US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=0</m:t>
                    </m:r>
                  </m:oMath>
                </a14:m>
                <a:r>
                  <a:rPr lang="en-US" sz="11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ie, elementary !)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681" y="3571116"/>
                <a:ext cx="2452787" cy="261610"/>
              </a:xfrm>
              <a:prstGeom prst="rect">
                <a:avLst/>
              </a:prstGeom>
              <a:blipFill rotWithShape="0">
                <a:blip r:embed="rId11"/>
                <a:stretch>
                  <a:fillRect t="-2326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42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Data, QCD and the big picture (2016)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1" y="1050550"/>
            <a:ext cx="7761128" cy="559841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2671632" y="2705508"/>
            <a:ext cx="288032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58348" y="2426681"/>
            <a:ext cx="14082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Combines sum of exclusive channels discussed before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371449" y="4424060"/>
            <a:ext cx="0" cy="28803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79912" y="4720939"/>
            <a:ext cx="15682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 of QCD (found in </a:t>
            </a:r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good agreement with recent precision data)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794205" y="1828800"/>
            <a:ext cx="159489" cy="265814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32240" y="1444714"/>
            <a:ext cx="1408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Charm resonances integrated using data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7899841" y="3312976"/>
            <a:ext cx="0" cy="28803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92280" y="3609855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 of </a:t>
            </a:r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QCD above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78676" y="5302294"/>
            <a:ext cx="80983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&gt; 2.3%) </a:t>
            </a:r>
            <a:endParaRPr lang="en-US" sz="9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76258" y="5045073"/>
            <a:ext cx="80983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&gt; 3.5%) </a:t>
            </a:r>
            <a:endParaRPr lang="en-US" sz="9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Full compilation in numbers</a:t>
            </a:r>
            <a:endParaRPr lang="en-US" i="1" baseline="-25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4851" r="35088" b="60358"/>
          <a:stretch/>
        </p:blipFill>
        <p:spPr>
          <a:xfrm>
            <a:off x="35496" y="1771721"/>
            <a:ext cx="4608512" cy="38175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4851" r="35088" b="90742"/>
          <a:stretch/>
        </p:blipFill>
        <p:spPr>
          <a:xfrm>
            <a:off x="4572000" y="1770606"/>
            <a:ext cx="4608512" cy="48349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808286" y="828424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 &amp; DHMZ,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</a:t>
            </a:r>
            <a:r>
              <a:rPr lang="nb-NO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Dec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136" y="1279793"/>
            <a:ext cx="816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666750" algn="l"/>
              </a:tabLst>
            </a:pPr>
            <a:r>
              <a:rPr 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Legend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	First error statistical, second channel-specific systematic, third common systematic (correlated)</a:t>
            </a:r>
          </a:p>
          <a:p>
            <a:pPr>
              <a:tabLst>
                <a:tab pos="666750" algn="l"/>
              </a:tabLst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For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2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QCD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uncertainties are due to: 𝛼</a:t>
            </a:r>
            <a:r>
              <a:rPr lang="en-US" sz="11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NNNLO truncation, resummation (FOPT vs. CIPT), quark masses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5" r="33883" b="25601"/>
          <a:stretch/>
        </p:blipFill>
        <p:spPr>
          <a:xfrm>
            <a:off x="4150586" y="2236764"/>
            <a:ext cx="5131638" cy="38150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4851" r="35088" b="93194"/>
          <a:stretch/>
        </p:blipFill>
        <p:spPr>
          <a:xfrm>
            <a:off x="35442" y="5484626"/>
            <a:ext cx="4608512" cy="21442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6197202"/>
            <a:ext cx="5901899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41566" y="6226236"/>
                <a:ext cx="2649700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=(692.6±3.3)∙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566" y="6226236"/>
                <a:ext cx="2649700" cy="361381"/>
              </a:xfrm>
              <a:prstGeom prst="rect">
                <a:avLst/>
              </a:prstGeom>
              <a:blipFill rotWithShape="0">
                <a:blip r:embed="rId4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9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Higher order hadronic terms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NLO two-point correlation contributions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 be computed akin to the LO part via     (a sum of) dispersion relations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blipFill rotWithShape="0">
                <a:blip r:embed="rId2"/>
                <a:stretch>
                  <a:fillRect l="-343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𝑖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mr-I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𝑖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)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524231" y="2863969"/>
            <a:ext cx="4224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Each diagram corresponds to specific kernel function 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6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i="1" baseline="30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924944"/>
            <a:ext cx="38792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=(−9.87±0.09)∙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  <a:blipFill rotWithShape="0">
                <a:blip r:embed="rId4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155" y="1614676"/>
            <a:ext cx="3897371" cy="114818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209414" y="3545643"/>
            <a:ext cx="2923954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NNLO two-point function corrections have also been computed: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NNLO</m:t>
                        </m:r>
                      </m:sup>
                    </m:sSubSup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=(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1.24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±0.0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</m:t>
                    </m:r>
                    <m:sSup>
                      <m:s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blipFill rotWithShape="0">
                <a:blip r:embed="rId6"/>
                <a:stretch>
                  <a:fillRect l="-347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7873447" y="3348340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AKurz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19672" y="3330619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AKurz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23528" y="4293639"/>
            <a:ext cx="8519211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60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Higher order hadronic terms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23528" y="4293639"/>
            <a:ext cx="8519211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520" y="4543017"/>
            <a:ext cx="648072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four-point hadronic LBL scattering contribution, however,  cannot be obtained this way and models are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used instead 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0" lvl="1"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Calculation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uses hadronic models with 𝜋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𝜂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’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… pole insertions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and 𝜋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loops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the large-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US" sz="1600" i="1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limit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Lattice QCD offers promising alternative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605" y="4509120"/>
            <a:ext cx="1171356" cy="129867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" y="6053187"/>
            <a:ext cx="3347863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40413" y="6082221"/>
                <a:ext cx="283404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LBL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=(10.5±2.6)∙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13" y="6082221"/>
                <a:ext cx="2834045" cy="361381"/>
              </a:xfrm>
              <a:prstGeom prst="rect">
                <a:avLst/>
              </a:prstGeom>
              <a:blipFill rotWithShape="0">
                <a:blip r:embed="rId3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336192" y="6153793"/>
            <a:ext cx="26818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Prades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Rafael, 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Vainshtein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0901.0306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NLO two-point correlation contributions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 be computed akin to the LO part via      (a sum of) dispersion relations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blipFill rotWithShape="0">
                <a:blip r:embed="rId4"/>
                <a:stretch>
                  <a:fillRect l="-343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𝑖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mr-I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𝑖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)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4524231" y="2863969"/>
            <a:ext cx="4224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Each diagram corresponds to specific kernel function </a:t>
            </a:r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6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i="1" baseline="30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GB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dirty="0"/>
          </a:p>
        </p:txBody>
      </p:sp>
      <p:sp>
        <p:nvSpPr>
          <p:cNvPr id="35" name="Rectangle 34"/>
          <p:cNvSpPr/>
          <p:nvPr/>
        </p:nvSpPr>
        <p:spPr>
          <a:xfrm>
            <a:off x="0" y="2924944"/>
            <a:ext cx="38792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=(−9.87±0.09)∙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  <a:blipFill rotWithShape="0">
                <a:blip r:embed="rId6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155" y="1614676"/>
            <a:ext cx="3897371" cy="114818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6209414" y="3545643"/>
            <a:ext cx="2923954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NNLO two-point function corrections have also been computed: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NNLO</m:t>
                        </m:r>
                      </m:sup>
                    </m:sSubSup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=(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1.24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±0.0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  <m:sSup>
                      <m:s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∙10</m:t>
                        </m:r>
                      </m:e>
                      <m:sup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blipFill rotWithShape="0">
                <a:blip r:embed="rId8"/>
                <a:stretch>
                  <a:fillRect l="-347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873447" y="3348340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AKurz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619672" y="3330619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AKurz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768" y="6504079"/>
            <a:ext cx="41841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Educated guess (other groups find smaller / larger uncertainty)  </a:t>
            </a:r>
          </a:p>
        </p:txBody>
      </p:sp>
      <p:cxnSp>
        <p:nvCxnSpPr>
          <p:cNvPr id="6" name="Curved Connector 5"/>
          <p:cNvCxnSpPr/>
          <p:nvPr/>
        </p:nvCxnSpPr>
        <p:spPr>
          <a:xfrm rot="10800000">
            <a:off x="2078108" y="6423860"/>
            <a:ext cx="429349" cy="202120"/>
          </a:xfrm>
          <a:prstGeom prst="curvedConnector2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/>
          <a:srcRect l="6436" r="10186"/>
          <a:stretch/>
        </p:blipFill>
        <p:spPr>
          <a:xfrm>
            <a:off x="6954785" y="5877273"/>
            <a:ext cx="1865687" cy="828738"/>
          </a:xfrm>
          <a:prstGeom prst="rect">
            <a:avLst/>
          </a:prstGeom>
        </p:spPr>
      </p:pic>
      <p:sp>
        <p:nvSpPr>
          <p:cNvPr id="17" name="Right Brace 16"/>
          <p:cNvSpPr/>
          <p:nvPr/>
        </p:nvSpPr>
        <p:spPr>
          <a:xfrm rot="16200000">
            <a:off x="7818543" y="5012291"/>
            <a:ext cx="211240" cy="1592432"/>
          </a:xfrm>
          <a:prstGeom prst="rightBrace">
            <a:avLst>
              <a:gd name="adj1" fmla="val 39368"/>
              <a:gd name="adj2" fmla="val 50000"/>
            </a:avLst>
          </a:prstGeom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71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" y="5311841"/>
            <a:ext cx="3851919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251520" y="1988840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Summing all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contributions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∙ 10</a:t>
            </a:r>
            <a:r>
              <a:rPr lang="en-US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–10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3" b="20600"/>
          <a:stretch/>
        </p:blipFill>
        <p:spPr>
          <a:xfrm>
            <a:off x="4540102" y="2241695"/>
            <a:ext cx="4280370" cy="356510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Muon </a:t>
            </a:r>
            <a:r>
              <a:rPr lang="en-US" sz="2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 summary</a:t>
            </a:r>
            <a:endParaRPr lang="en-US" sz="2400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22972" y="2547207"/>
                <a:ext cx="2714782" cy="366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s-I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is-I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658 471.895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0.008</m:t>
                      </m:r>
                    </m:oMath>
                  </m:oMathPara>
                </a14:m>
                <a:endParaRPr lang="is-IS" sz="1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72" y="2547207"/>
                <a:ext cx="2714782" cy="366895"/>
              </a:xfrm>
              <a:prstGeom prst="rect">
                <a:avLst/>
              </a:prstGeom>
              <a:blipFill rotWithShape="0">
                <a:blip r:embed="rId6"/>
                <a:stretch>
                  <a:fillRect t="-60000" b="-8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95846" y="4685331"/>
                <a:ext cx="4572000" cy="36138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LBL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=10.5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2.6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46" y="4685331"/>
                <a:ext cx="4572000" cy="36138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15671" y="5363347"/>
                <a:ext cx="3002360" cy="335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mr-IN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mr-IN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mr-IN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11 659 181.7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4.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2)</m:t>
                      </m:r>
                      <m:r>
                        <a:rPr lang="mr-IN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mr-IN" sz="1600" dirty="0">
                  <a:solidFill>
                    <a:prstClr val="black"/>
                  </a:solidFill>
                  <a:cs typeface="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71" y="5363347"/>
                <a:ext cx="3002360" cy="335092"/>
              </a:xfrm>
              <a:prstGeom prst="rect">
                <a:avLst/>
              </a:prstGeom>
              <a:blipFill rotWithShape="0">
                <a:blip r:embed="rId8"/>
                <a:stretch>
                  <a:fillRect t="-74545" b="-9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85210" y="2991013"/>
                <a:ext cx="1781834" cy="333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=15.36</m:t>
                      </m:r>
                      <m:r>
                        <a:rPr lang="en-U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0.10</m:t>
                      </m:r>
                    </m:oMath>
                  </m:oMathPara>
                </a14:m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10" y="2991013"/>
                <a:ext cx="1781834" cy="33380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57504" y="3397397"/>
                <a:ext cx="1959767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=692.6±3.3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04" y="3397397"/>
                <a:ext cx="1959767" cy="361381"/>
              </a:xfrm>
              <a:prstGeom prst="rect">
                <a:avLst/>
              </a:prstGeom>
              <a:blipFill rotWithShape="0">
                <a:blip r:embed="rId10"/>
                <a:stretch>
                  <a:fillRect t="-61667" b="-8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60236" y="4250564"/>
                <a:ext cx="2192203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NNLO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=1.24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0.01</m:t>
                      </m:r>
                    </m:oMath>
                  </m:oMathPara>
                </a14:m>
                <a:endParaRPr lang="is-IS" sz="14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36" y="4250564"/>
                <a:ext cx="2192203" cy="36138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395536" y="5229200"/>
            <a:ext cx="345638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95536" y="5826530"/>
            <a:ext cx="345638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84903" y="3821235"/>
                <a:ext cx="2227469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−9.87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03" y="3821235"/>
                <a:ext cx="2227469" cy="36138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20121" y="5970546"/>
                <a:ext cx="4357027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=</m:t>
                          </m:r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</m:t>
                      </m:r>
                      <m:sSubSup>
                        <m:sSubSup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27.4±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6.3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b>
                      </m:sSub>
                      <m:r>
                        <a:rPr lang="en-U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4.2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 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(±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7.6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tot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21" y="5970546"/>
                <a:ext cx="4357027" cy="370230"/>
              </a:xfrm>
              <a:prstGeom prst="rect">
                <a:avLst/>
              </a:prstGeom>
              <a:blipFill rotWithShape="0">
                <a:blip r:embed="rId13"/>
                <a:stretch>
                  <a:fillRect t="-57377" b="-83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5021576" y="6036427"/>
            <a:ext cx="968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3.6σ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level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71875" y="2091372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 &amp; DHMZ,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</a:t>
            </a:r>
            <a:r>
              <a:rPr lang="nb-NO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Dec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43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0242" y="1412776"/>
            <a:ext cx="8803757" cy="491359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6200" y="152400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GB" i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Digression</a:t>
            </a:r>
            <a:r>
              <a:rPr lang="en-GB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b="1" dirty="0" smtClean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Can it be real ?</a:t>
            </a:r>
            <a:endParaRPr lang="en-GB" b="1" dirty="0">
              <a:solidFill>
                <a:srgbClr val="40404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692696"/>
                <a:ext cx="8861468" cy="543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absolute size of the effect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=27.4±7.6</m:t>
                    </m:r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is large compared to EW contribution of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600" b="0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5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.4</m:t>
                    </m:r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(but some cancellation among bosons in latter contribution)</a:t>
                </a:r>
                <a:endParaRPr lang="en-US" sz="12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2696"/>
                <a:ext cx="8861468" cy="543034"/>
              </a:xfrm>
              <a:prstGeom prst="rect">
                <a:avLst/>
              </a:prstGeom>
              <a:blipFill rotWithShape="0">
                <a:blip r:embed="rId2"/>
                <a:stretch>
                  <a:fillRect l="-344" t="-1124" b="-7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1560" y="1516787"/>
                <a:ext cx="8532440" cy="4648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1" indent="-285750">
                  <a:spcBef>
                    <a:spcPts val="1800"/>
                  </a:spcBef>
                  <a:buFont typeface="Arial" charset="0"/>
                  <a:buChar char="•"/>
                </a:pPr>
                <a:r>
                  <a:rPr lang="en-US" sz="16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Generic decoupling new physics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C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𝜇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NP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Jegerlehner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Nyffeler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hr-HR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0902.3360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                                                  </a:t>
                </a:r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Here: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2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TeV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𝐶</m:t>
                    </m:r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=1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100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GeV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C</m:t>
                    </m:r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f>
                      <m:fPr>
                        <m:ctrlP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num>
                      <m:den>
                        <m: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(natural strength),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5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GeV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𝐶</m:t>
                    </m:r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400" i="1">
                                <a:solidFill>
                                  <a:prstClr val="black">
                                    <a:lumMod val="50000"/>
                                    <a:lumOff val="50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𝜋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lvl="0" indent="-285750">
                  <a:spcBef>
                    <a:spcPts val="2400"/>
                  </a:spcBef>
                  <a:buFont typeface="Arial" charset="0"/>
                  <a:buChar char="•"/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Generic</a:t>
                </a: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SUSY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SUSY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sign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(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𝜇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)∙(13∙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r>
                                  <a:rPr lang="en-US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100 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GeV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SUSY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tan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𝛽</m:t>
                    </m:r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742950" lvl="1" indent="-285750">
                  <a:spcBef>
                    <a:spcPts val="18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In constrained SUSY models,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cannot be reconciled with the non-observation of strongly produced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sparticles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at the LHC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de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Vries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et al,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MasterCode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1504.03260 ] </a:t>
                </a:r>
              </a:p>
              <a:p>
                <a:pPr marL="742950" lvl="1" indent="-285750">
                  <a:spcBef>
                    <a:spcPts val="12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However, general models such as the pMSSM can still accommodate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light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neutralinos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charginos and sleptons, not yet excluded by the LHC </a:t>
                </a:r>
              </a:p>
              <a:p>
                <a:pPr marL="285750" lvl="0" indent="-285750">
                  <a:spcBef>
                    <a:spcPts val="2400"/>
                  </a:spcBef>
                  <a:buFont typeface="Arial" charset="0"/>
                  <a:buChar char="•"/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“</a:t>
                </a: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dark photon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”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γ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′</m:t>
                    </m:r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coupling to SM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via mixing with photon may give: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f>
                      <m:fPr>
                        <m:ctrlPr>
                          <a:rPr lang="mr-I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mr-I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den>
                    </m:f>
                    <m:r>
                      <a:rPr lang="mr-IN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𝜀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𝐹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742950" lvl="1" indent="-285750">
                  <a:spcBef>
                    <a:spcPts val="1800"/>
                  </a:spcBef>
                  <a:buFont typeface=".AppleSystemUIFont" charset="-120"/>
                  <a:buChar char="–"/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is accommodated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for coupling strength </a:t>
                </a:r>
                <a14:m>
                  <m:oMath xmlns:m="http://schemas.openxmlformats.org/officeDocument/2006/math">
                    <m:r>
                      <a:rPr lang="mr-IN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𝜀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~ 0.1–0.2%</m:t>
                    </m:r>
                  </m:oMath>
                </a14:m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and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</m:t>
                    </m:r>
                    <m:r>
                      <a:rPr lang="en-US" sz="16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10−100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MeV</m:t>
                    </m:r>
                  </m:oMath>
                </a14:m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742950" lvl="1" indent="-285750">
                  <a:spcBef>
                    <a:spcPts val="12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Searches for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dark 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photon have been performed (so far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negative) or 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are planned at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colliders (LHC, </a:t>
                </a:r>
                <a:r>
                  <a:rPr lang="en-US" sz="1400" i="1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-factories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KLOE, </a:t>
                </a:r>
                <a:r>
                  <a:rPr lang="mr-IN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and fixed target experiments (Jefferson Lab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MAMI, </a:t>
                </a:r>
                <a:r>
                  <a:rPr lang="mr-IN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r>
                  <a:rPr lang="en-US" sz="1400" dirty="0" smtClean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516787"/>
                <a:ext cx="8532440" cy="4648517"/>
              </a:xfrm>
              <a:prstGeom prst="rect">
                <a:avLst/>
              </a:prstGeom>
              <a:blipFill rotWithShape="0">
                <a:blip r:embed="rId3"/>
                <a:stretch>
                  <a:fillRect l="-286" t="-4068" r="-143" b="-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57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00715" y="476672"/>
                <a:ext cx="3119757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 smtClean="0">
                    <a:solidFill>
                      <a:schemeClr val="bg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SM perspectives</a:t>
                </a:r>
              </a:p>
              <a:p>
                <a:pPr algn="r"/>
                <a:r>
                  <a:rPr lang="en-US" dirty="0" smtClean="0">
                    <a:solidFill>
                      <a:schemeClr val="bg1"/>
                    </a:solidFill>
                    <a:ea typeface="Cambria Math" charset="0"/>
                    <a:cs typeface="Cambria Math" charset="0"/>
                    <a:sym typeface="Wingdings"/>
                  </a:rPr>
                  <a:t>(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27.4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)</m:t>
                    </m:r>
                  </m:oMath>
                </a14:m>
                <a:endParaRPr lang="en-US" baseline="-25000" dirty="0" smtClean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715" y="476672"/>
                <a:ext cx="3119757" cy="760978"/>
              </a:xfrm>
              <a:prstGeom prst="rect">
                <a:avLst/>
              </a:prstGeom>
              <a:blipFill rotWithShape="0">
                <a:blip r:embed="rId5"/>
                <a:stretch>
                  <a:fillRect t="-7200" r="-3125" b="-5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69304" y="1988840"/>
                <a:ext cx="8861468" cy="2923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Long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standing 3-ish sigma discrepancy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between data and SM on </a:t>
                </a:r>
                <a:r>
                  <a:rPr lang="en-GB" sz="1600" i="1" kern="0" dirty="0">
                    <a:solidFill>
                      <a:srgbClr val="00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</a:t>
                </a:r>
                <a:r>
                  <a:rPr lang="en-US" altLang="x-none" sz="1600" i="1" baseline="-25000" dirty="0"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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 On the SM side: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18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BABAR-KLOE discrepancy in 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channel unresolved. New data from CMD-3 expected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and 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new BABAR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analysis with the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full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data sample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(0.3% systematic uncertainty may be reachable, current BABAR: 0.5% on peak)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The 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channel should be further improved </a:t>
                </a:r>
                <a:r>
                  <a:rPr lang="en-US" sz="11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(need BABAR data at and below 𝜙(1020))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</a:t>
                </a:r>
                <a:r>
                  <a:rPr lang="en-US" sz="1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5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5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data from CMD-2/3/SND must be scrutinized and understood 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Need to compare BABAR and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forthcoming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CMD-3/SND results in the 1–2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GeV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range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(so </a:t>
                </a:r>
                <a:r>
                  <a:rPr lang="en-US" sz="11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far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they agree) </a:t>
                </a:r>
                <a:endParaRPr lang="en-US" sz="11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More results will come from BES-III and Belle-2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Alternative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determinations: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(1) Lattice calculations; (2) proposal via 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dispersion integral in the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spacelike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region by an </a:t>
                </a:r>
                <a:r>
                  <a:rPr lang="en-US" sz="140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ultra-precise </a:t>
                </a:r>
                <a:r>
                  <a:rPr lang="en-US" sz="1400" i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µe</a:t>
                </a:r>
                <a:r>
                  <a:rPr lang="en-US" sz="140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40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i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µe</a:t>
                </a:r>
                <a:r>
                  <a:rPr lang="en-US" sz="140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differential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cross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section measurement </a:t>
                </a:r>
                <a:r>
                  <a:rPr lang="en-U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</a:t>
                </a:r>
                <a:r>
                  <a:rPr lang="en-US" sz="1000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Abbiendi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et al, </a:t>
                </a:r>
                <a:r>
                  <a:rPr lang="nb-NO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1609.08987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</a:t>
                </a: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1988840"/>
                <a:ext cx="8861468" cy="2923621"/>
              </a:xfrm>
              <a:prstGeom prst="rect">
                <a:avLst/>
              </a:prstGeom>
              <a:blipFill rotWithShape="0">
                <a:blip r:embed="rId6"/>
                <a:stretch>
                  <a:fillRect l="-344" t="-833"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27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700715" y="476672"/>
                <a:ext cx="3119757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 smtClean="0">
                    <a:solidFill>
                      <a:schemeClr val="bg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SM perspectives</a:t>
                </a:r>
              </a:p>
              <a:p>
                <a:pPr algn="r"/>
                <a:r>
                  <a:rPr lang="en-US" dirty="0" smtClean="0">
                    <a:solidFill>
                      <a:schemeClr val="bg1"/>
                    </a:solidFill>
                    <a:ea typeface="Cambria Math" charset="0"/>
                    <a:cs typeface="Cambria Math" charset="0"/>
                    <a:sym typeface="Wingdings"/>
                  </a:rPr>
                  <a:t>(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27.4</m:t>
                    </m:r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)</m:t>
                    </m:r>
                  </m:oMath>
                </a14:m>
                <a:endParaRPr lang="en-US" baseline="-25000" dirty="0" smtClean="0">
                  <a:solidFill>
                    <a:schemeClr val="bg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715" y="476672"/>
                <a:ext cx="3119757" cy="760978"/>
              </a:xfrm>
              <a:prstGeom prst="rect">
                <a:avLst/>
              </a:prstGeom>
              <a:blipFill rotWithShape="0">
                <a:blip r:embed="rId5"/>
                <a:stretch>
                  <a:fillRect t="-7200" r="-3125" b="-5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9304" y="1988840"/>
                <a:ext cx="8861468" cy="4677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Long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standing 3-ish sigma discrepancy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between data and SM on </a:t>
                </a:r>
                <a:r>
                  <a:rPr lang="en-GB" sz="1600" i="1" kern="0" dirty="0">
                    <a:solidFill>
                      <a:srgbClr val="00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</a:t>
                </a:r>
                <a:r>
                  <a:rPr lang="en-US" altLang="x-none" sz="1600" i="1" baseline="-25000" dirty="0"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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 On the SM side: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1800"/>
                  </a:spcBef>
                  <a:buFont typeface="Arial" charset="0"/>
                  <a:buChar char="•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BABAR-KLOE discrepancy in 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channel unresolved. New data from CMD-3 expected, and a new BABAR analysis with the full data sample </a:t>
                </a:r>
                <a:r>
                  <a:rPr lang="en-US" sz="11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(0.3% systematic uncertainty may be reachable, current BABAR: 0.5% on peak)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The 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4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channel should be further improved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(need BABAR data at </a:t>
                </a:r>
                <a:r>
                  <a:rPr lang="en-US" sz="11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and below 𝜙(1020))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</a:t>
                </a:r>
                <a:r>
                  <a:rPr lang="en-US" sz="1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5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5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data from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CMD-2/3/SND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must be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scrutinized and understood 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Need to compare BABAR and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forthcoming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CMD-3/SND results in the 1–2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GeV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range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(so </a:t>
                </a:r>
                <a:r>
                  <a:rPr lang="en-US" sz="11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far </a:t>
                </a:r>
                <a:r>
                  <a:rPr lang="en-US" sz="11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they agree) </a:t>
                </a:r>
                <a:endParaRPr lang="en-US" sz="11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More results will come from BES-III and Belle-2</a:t>
                </a:r>
              </a:p>
              <a:p>
                <a:pPr marL="285750" indent="-285750">
                  <a:spcBef>
                    <a:spcPts val="900"/>
                  </a:spcBef>
                  <a:buFont typeface="Arial" charset="0"/>
                  <a:buChar char="•"/>
                </a:pP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Alternative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determinations: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(1) Lattice calculations; (2) Proposal via 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dispersion integral in the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spacelike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region by an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ultra-precise </a:t>
                </a:r>
                <a:r>
                  <a:rPr lang="en-US" sz="14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µe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i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µe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differential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cross </a:t>
                </a:r>
                <a:r>
                  <a:rPr lang="en-US" sz="14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section measurement </a:t>
                </a:r>
                <a:r>
                  <a:rPr lang="en-U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</a:t>
                </a:r>
                <a:r>
                  <a:rPr lang="en-US" sz="1000" dirty="0" err="1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Abbiendi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et al, </a:t>
                </a:r>
                <a:r>
                  <a:rPr lang="nb-NO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1609.08987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Uncertainty 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improved by factor of 2 during the last 13 years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.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Now twice smaller than exp. uncertainty. LBL scattering, estimated from hadronic models, has an uncertainty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of similar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size that currently appears irreducible. Lattice QCD calculations may provide the way forward.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recent &amp; future SM improvements pave the road of a full exploitation of the next generation </a:t>
                </a:r>
                <a:r>
                  <a:rPr lang="en-US" sz="1600" i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</a:t>
                </a:r>
                <a:r>
                  <a:rPr lang="en-US" sz="800" i="1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8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 smtClean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2 experiments at Fermilab and J-PARC</a:t>
                </a:r>
                <a:endParaRPr lang="en-US" sz="16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1988840"/>
                <a:ext cx="8861468" cy="4677691"/>
              </a:xfrm>
              <a:prstGeom prst="rect">
                <a:avLst/>
              </a:prstGeom>
              <a:blipFill rotWithShape="0">
                <a:blip r:embed="rId6"/>
                <a:stretch>
                  <a:fillRect l="-344" t="-521" r="-138" b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07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431" y="1125464"/>
            <a:ext cx="3053481" cy="171758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5182" y="2577989"/>
            <a:ext cx="11993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E989 storage ring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b="16400"/>
          <a:stretch/>
        </p:blipFill>
        <p:spPr>
          <a:xfrm>
            <a:off x="5058138" y="1124744"/>
            <a:ext cx="3476607" cy="172480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86887" y="2587148"/>
            <a:ext cx="10005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E34 beamline</a:t>
            </a:r>
          </a:p>
        </p:txBody>
      </p:sp>
      <p:sp>
        <p:nvSpPr>
          <p:cNvPr id="2" name="Rectangle 1"/>
          <p:cNvSpPr/>
          <p:nvPr/>
        </p:nvSpPr>
        <p:spPr>
          <a:xfrm>
            <a:off x="743608" y="1125464"/>
            <a:ext cx="3024730" cy="36933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Fermilab</a:t>
            </a:r>
            <a:r>
              <a:rPr lang="en-US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E989</a:t>
            </a:r>
          </a:p>
        </p:txBody>
      </p:sp>
      <p:sp>
        <p:nvSpPr>
          <p:cNvPr id="5" name="Rectangle 4"/>
          <p:cNvSpPr/>
          <p:nvPr/>
        </p:nvSpPr>
        <p:spPr>
          <a:xfrm>
            <a:off x="6904325" y="1125464"/>
            <a:ext cx="145424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en-US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J-PARC E34</a:t>
            </a:r>
            <a:endParaRPr lang="en-US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504" y="6169223"/>
            <a:ext cx="9036496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Both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exps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. also aim </a:t>
            </a: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improving µEDM sensitivity by 2 orders of magnitude to &lt; 10</a:t>
            </a:r>
            <a:r>
              <a:rPr lang="en-GB" sz="14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–21</a:t>
            </a:r>
            <a:r>
              <a:rPr lang="en-GB" sz="14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e cm </a:t>
            </a:r>
            <a:r>
              <a:rPr lang="en-GB" sz="105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(E821: &lt; 1.9 10</a:t>
            </a:r>
            <a:r>
              <a:rPr lang="en-GB" sz="105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–19</a:t>
            </a:r>
            <a:r>
              <a:rPr lang="en-GB" sz="105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e cm )</a:t>
            </a:r>
          </a:p>
          <a:p>
            <a:pPr lvl="0">
              <a:spcBef>
                <a:spcPts val="300"/>
              </a:spcBef>
            </a:pP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EDM tilts spin precession plane radially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polarisation acquires vertical component which oscillates with horizontal precession frequency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7544" y="3110725"/>
            <a:ext cx="374441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E989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aims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overall factor 4 improvement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2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tot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~ 1.5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following measurement principle of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E821 (reusing E821 magnet)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[1501.06858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Statistics: increased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 injection efficiency, higher repetition rate 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Reduction of systematic uncertainty on 𝜔</a:t>
            </a:r>
            <a:r>
              <a:rPr lang="en-GB" sz="1200" i="1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GB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-field by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factor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3 by improved instrumentation, shimming, stability, monitoring</a:t>
            </a:r>
          </a:p>
          <a:p>
            <a:pPr lvl="0">
              <a:spcBef>
                <a:spcPts val="1800"/>
              </a:spcBef>
            </a:pP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New muon </a:t>
            </a:r>
            <a:r>
              <a:rPr lang="en-US" i="1" dirty="0" smtClean="0"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2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2 experiments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544" y="5085184"/>
            <a:ext cx="3632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Start of commissioning of E989 in 2017, final results expected by 2020!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860032" y="3110725"/>
            <a:ext cx="4104456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E34 follows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entirely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new, compact “zero </a:t>
            </a:r>
            <a:r>
              <a:rPr lang="en-GB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-field” approach (off magic </a:t>
            </a:r>
            <a:r>
              <a:rPr lang="en-GB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using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low-emittance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, low-momentum (“cold muon”) beam 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stopped to form </a:t>
            </a:r>
            <a:r>
              <a:rPr lang="en-GB" sz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muonium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8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GB" sz="1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atoms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laser ionisation leaves ~3 </a:t>
            </a:r>
            <a:r>
              <a:rPr lang="en-GB" sz="12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keV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reacceleration to     300 MeV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injection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into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compact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3 T storage magnet with 66 cm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orbit diameter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measure    decay </a:t>
            </a:r>
            <a:r>
              <a:rPr lang="en-GB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2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in silicon tracker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Target </a:t>
            </a:r>
            <a:r>
              <a:rPr lang="en-GB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precision: </a:t>
            </a:r>
            <a:r>
              <a: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4.5 at stage-one, </a:t>
            </a:r>
            <a:r>
              <a:rPr lang="en-GB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1.2 final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058138" y="5282044"/>
            <a:ext cx="39783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E34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approved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among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future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priority projects by KEK.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Detector partially funded, moving ahead with construction. Fascinating project!</a:t>
            </a:r>
            <a:endParaRPr lang="en-GB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89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  <a:endParaRPr lang="en-US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303" y="2767568"/>
            <a:ext cx="423068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Non-conclusive 3.6σ discrepancy between experiment and SM prediction in muon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1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2  </a:t>
            </a:r>
          </a:p>
          <a:p>
            <a:pPr>
              <a:spcBef>
                <a:spcPts val="24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“effect” is large, too large for new physics in light of the negative LHC results?</a:t>
            </a:r>
          </a:p>
          <a:p>
            <a:pPr>
              <a:spcBef>
                <a:spcPts val="24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Fortunately, we do not need to speculate at this stage as new experiments and improved SM predictions are forthcoming!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85405" y="2420888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 &amp; DHMZ, 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</a:t>
            </a:r>
            <a:r>
              <a:rPr lang="nb-NO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Dec</a:t>
            </a:r>
            <a:r>
              <a:rPr lang="nb-NO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95" y="2605292"/>
            <a:ext cx="4416173" cy="35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6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4027298" y="4697992"/>
            <a:ext cx="5116701" cy="1611328"/>
          </a:xfrm>
          <a:prstGeom prst="rect">
            <a:avLst/>
          </a:prstGeom>
          <a:solidFill>
            <a:srgbClr val="EBEBEB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Electron </a:t>
            </a:r>
            <a:r>
              <a:rPr lang="en-US" sz="2400" i="1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9304" y="1988840"/>
                <a:ext cx="7615064" cy="1340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Ever since experimentalists &amp; theorists are racing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precision to test QED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series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of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(Nobel prize winning)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experiments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was performed using single electron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capture in a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cylindrical Penning trap and measuring the spin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𝜔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to cyclotron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𝜔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𝑐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𝑒𝐵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frequency ratio, giving: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/2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𝜔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𝑠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𝜔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endPara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1988840"/>
                <a:ext cx="7615064" cy="1340239"/>
              </a:xfrm>
              <a:prstGeom prst="rect">
                <a:avLst/>
              </a:prstGeom>
              <a:blipFill rotWithShape="0">
                <a:blip r:embed="rId5"/>
                <a:stretch>
                  <a:fillRect l="-400" t="-909" b="-3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25" descr="dehmel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25" y="2060848"/>
            <a:ext cx="115887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7957053" y="3429370"/>
            <a:ext cx="11993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mr-IN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Hans</a:t>
            </a:r>
            <a:r>
              <a:rPr lang="mr-IN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mr-I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  <a:r>
              <a:rPr lang="mr-IN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Dehmelt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/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Nobel 1989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250177" y="4869160"/>
                <a:ext cx="4210255" cy="553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159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652 180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.73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(2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8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 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−12</m:t>
                          </m:r>
                        </m:sup>
                      </m:sSup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177" y="4869160"/>
                <a:ext cx="4210255" cy="55335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622644" y="5374668"/>
            <a:ext cx="290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(24 ppb precision, 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1.8σ below </a:t>
            </a:r>
            <a:r>
              <a:rPr lang="en-US" sz="105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1987 value</a:t>
            </a:r>
            <a:r>
              <a:rPr lang="en-US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272547" y="5902839"/>
            <a:ext cx="39132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Hanneke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Fogwell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Gabrielse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(Harvard), </a:t>
            </a:r>
            <a:r>
              <a:rPr lang="hr-HR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0801.1134, </a:t>
            </a:r>
            <a:r>
              <a:rPr lang="is-I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1009.4831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mr-IN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528" y="4674402"/>
            <a:ext cx="3467740" cy="16195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9304" y="3482424"/>
            <a:ext cx="7471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most precise measurement from 2008 exploits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quantum non-demolition) spectroscopy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fully resolved lowest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cyclotron and spin levels of a single electron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quantum cyclotron in a cold (0.1 K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cylindrical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Penning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trap cavity immersed in 5.4 T </a:t>
            </a:r>
            <a:r>
              <a:rPr lang="en-US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field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34700" y="4415834"/>
            <a:ext cx="2433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Anomalous </a:t>
            </a:r>
            <a:r>
              <a:rPr lang="en-US" sz="12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magnetic </a:t>
            </a:r>
            <a:r>
              <a:rPr lang="en-US" sz="1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moment:</a:t>
            </a:r>
            <a:endParaRPr lang="en-US" sz="1200" b="1" dirty="0"/>
          </a:p>
        </p:txBody>
      </p:sp>
      <p:sp>
        <p:nvSpPr>
          <p:cNvPr id="15" name="Rectangle 14"/>
          <p:cNvSpPr/>
          <p:nvPr/>
        </p:nvSpPr>
        <p:spPr>
          <a:xfrm>
            <a:off x="611560" y="6381328"/>
            <a:ext cx="3121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Cylindrical Penning trap cavity used to confine a single electron and inhibit spontaneous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emission 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  <a:endParaRPr lang="en-US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721" y="2702773"/>
            <a:ext cx="1832693" cy="265180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838201" y="5361655"/>
            <a:ext cx="830677" cy="248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0"/>
              </a:lnSpc>
              <a:spcBef>
                <a:spcPct val="50000"/>
              </a:spcBef>
            </a:pP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Lord Kelvin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251520" y="2757115"/>
            <a:ext cx="6745652" cy="23083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Accurate, minute measurement seems to the non-scientific imagination, a less lofty and dignified work than looking for something new.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But [many of] the grandest discoveries of science have been but the rewards of accurate measurement and patient long-continued labour in the minute sifting of numerical results.</a:t>
            </a:r>
            <a:endParaRPr lang="en-GB" sz="11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GB" sz="1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000" i="1" dirty="0" smtClean="0">
                <a:latin typeface="Helvetica Light" charset="0"/>
                <a:ea typeface="Helvetica Light" charset="0"/>
                <a:cs typeface="Helvetica Light" charset="0"/>
              </a:rPr>
              <a:t>Said to originate from</a:t>
            </a:r>
            <a:r>
              <a:rPr lang="en-GB" sz="1000" dirty="0" smtClean="0">
                <a:latin typeface="Helvetica Light" charset="0"/>
                <a:ea typeface="Helvetica Light" charset="0"/>
                <a:cs typeface="Helvetica Light" charset="0"/>
              </a:rPr>
              <a:t>: William Thomson Kelvin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000" dirty="0" smtClean="0">
                <a:latin typeface="Helvetica Light" charset="0"/>
                <a:ea typeface="Helvetica Light" charset="0"/>
                <a:cs typeface="Helvetica Light" charset="0"/>
              </a:rPr>
              <a:t>2 Aug 1871 in a speech to the British Association for the Advancement of Science</a:t>
            </a:r>
          </a:p>
        </p:txBody>
      </p:sp>
      <p:sp>
        <p:nvSpPr>
          <p:cNvPr id="5" name="Oval 4"/>
          <p:cNvSpPr/>
          <p:nvPr/>
        </p:nvSpPr>
        <p:spPr>
          <a:xfrm>
            <a:off x="1520456" y="610054"/>
            <a:ext cx="542260" cy="506363"/>
          </a:xfrm>
          <a:prstGeom prst="ellipse">
            <a:avLst/>
          </a:prstGeom>
          <a:solidFill>
            <a:srgbClr val="27579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1468176" y="520994"/>
            <a:ext cx="655884" cy="652620"/>
          </a:xfrm>
          <a:prstGeom prst="rect">
            <a:avLst/>
          </a:prstGeom>
          <a:effectLst>
            <a:reflection stA="35000" endPos="68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68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996952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64438" y="308093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Additional slides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7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700715" y="488866"/>
            <a:ext cx="3119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New experiments</a:t>
            </a:r>
          </a:p>
          <a:p>
            <a:pPr algn="r"/>
            <a:r>
              <a:rPr lang="en-US" sz="2400" b="1" baseline="-25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Fermilab E989</a:t>
            </a:r>
            <a:endParaRPr lang="en-US" b="1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61468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E821 result had larger statistical uncertainty (5.4</a:t>
            </a:r>
            <a:r>
              <a:rPr lang="en-GB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vs. 3.3</a:t>
            </a:r>
            <a:r>
              <a:rPr lang="en-GB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[∙ 10</a:t>
            </a:r>
            <a:r>
              <a:rPr lang="en-GB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–10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New experiment E989 at Fermilab aims at overall factor 4 improvement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4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tot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~ 1.5)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with equal statistical and systematic uncertainty, following measurement principle of E821: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1501.06858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Reuse of E821 magnet, radial magnetic and vertical electric focusing of muons in storage ring, magic </a:t>
            </a:r>
            <a:r>
              <a:rPr lang="en-GB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sz="11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Reduction of statistical uncertainty by factor ~√21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(~200B detected positrons)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with less intense proton beam (ie, 84 times larger integrated luminosity needed): increased </a:t>
            </a:r>
            <a:r>
              <a:rPr lang="en-US" altLang="x-none" sz="14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injection efficiency, higher repetition rate 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Reduction of systematic uncertainty on 𝜔</a:t>
            </a:r>
            <a:r>
              <a:rPr lang="en-GB" sz="14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by factor 3: segmented calorimeters and waveform digitisation to separate pileup positrons; also improved timing measurement, energy resolution, gain stability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tracker stations in front of calorimeters: monitor muon loss, muon momentum spread (deviation  from magic </a:t>
            </a:r>
            <a:r>
              <a:rPr lang="en-GB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)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and coherent </a:t>
            </a:r>
            <a:r>
              <a:rPr lang="en-GB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betatron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oscillation motion (via positron trajectory),  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Improved magnetic field (aka 𝜔</a:t>
            </a:r>
            <a:r>
              <a:rPr lang="en-GB" sz="14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uniformity by passive shimming (mechanical adjustments), better mechanical and thermal stability, better monitoring, frequent field mapping under running conditions</a:t>
            </a:r>
          </a:p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Start of commissioning of E989 in 2017, final results expected by 2020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!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E989 also aims at improving µEDM sensitivity by 2 orders of magnitude to &lt; 10</a:t>
            </a:r>
            <a:r>
              <a:rPr lang="en-GB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–21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 cm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E821: &lt;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1.9 10</a:t>
            </a:r>
            <a:r>
              <a:rPr lang="en-GB" sz="105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–19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 cm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>
              <a:spcBef>
                <a:spcPts val="300"/>
              </a:spcBef>
            </a:pP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EDM tilts spin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precession plane radially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polarisation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acquires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vertical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component which oscillates with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horizontal 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precession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frequency 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-3086"/>
            <a:ext cx="3053481" cy="171758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750" y="1449439"/>
            <a:ext cx="18197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E989 storage ring (Fermilab)</a:t>
            </a:r>
          </a:p>
        </p:txBody>
      </p:sp>
    </p:spTree>
    <p:extLst>
      <p:ext uri="{BB962C8B-B14F-4D97-AF65-F5344CB8AC3E}">
        <p14:creationId xmlns:p14="http://schemas.microsoft.com/office/powerpoint/2010/main" val="27073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700715" y="488866"/>
            <a:ext cx="3119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New experiments</a:t>
            </a:r>
          </a:p>
          <a:p>
            <a:pPr algn="r"/>
            <a:r>
              <a:rPr lang="en-US" sz="2400" b="1" baseline="-25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J-PARC E34</a:t>
            </a:r>
            <a:endParaRPr lang="en-US" b="1" baseline="-250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614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Entirely new, compact “zero </a:t>
            </a:r>
            <a:r>
              <a:rPr lang="en-GB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-field” approach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(off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magic </a:t>
            </a:r>
            <a:r>
              <a:rPr lang="en-GB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lang="en-GB" altLang="x-none" sz="1400" dirty="0" smtClean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  <a:endParaRPr lang="en-GB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Replace electric quadrupole field focusing in E821 by low-emittance, </a:t>
            </a: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low-momentum (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“cold muon”) beam 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Positive muons from pion decays are stopped in aerogel target where they form muonium (</a:t>
            </a:r>
            <a:r>
              <a:rPr lang="en-GB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GB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 atoms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muonium atoms are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laser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ionised, leaving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cold 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muons 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of momentum 3 </a:t>
            </a:r>
            <a:r>
              <a:rPr lang="en-GB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keV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in average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These are reaccelerated (to increase lifetime) in a </a:t>
            </a:r>
            <a:r>
              <a:rPr lang="en-GB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linac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to 300 MeV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Muons are injected into a compact, ultra-precise (iron shimmed) 3 T storage magnet with 66 cm orbit diameter </a:t>
            </a:r>
            <a:r>
              <a:rPr lang="en-GB" sz="105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(14 m in E821 / E989)</a:t>
            </a:r>
          </a:p>
          <a:p>
            <a:pPr marL="285750" lvl="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decay positrons are measured in silicon strip tracking detector (not a calorimeter) needed because   of dense muon decay environment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Target: 4.5 at stage-one, and 1.2 final on </a:t>
            </a:r>
            <a:r>
              <a:rPr lang="en-GB" sz="14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GB" sz="14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[</a:t>
            </a:r>
            <a:r>
              <a:rPr lang="en-GB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∙ 10</a:t>
            </a:r>
            <a:r>
              <a:rPr lang="en-GB" sz="14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–10</a:t>
            </a:r>
            <a:r>
              <a:rPr lang="en-GB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],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and ~10</a:t>
            </a:r>
            <a:r>
              <a:rPr lang="en-GB" sz="14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–21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 final µEDM sensitivity</a:t>
            </a:r>
            <a:endParaRPr lang="en-GB" sz="14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E34 was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approved among the future priority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projects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by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KEK.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Detector partially funded, moving ahead with construction. Fascinating project!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800"/>
              </a:spcBef>
            </a:pP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609" y="2140999"/>
            <a:ext cx="2441254" cy="2798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b="16400"/>
          <a:stretch/>
        </p:blipFill>
        <p:spPr>
          <a:xfrm>
            <a:off x="1" y="-12965"/>
            <a:ext cx="3476607" cy="17248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750" y="1449439"/>
            <a:ext cx="15359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E34 beamline (J-PARC)</a:t>
            </a:r>
          </a:p>
        </p:txBody>
      </p:sp>
    </p:spTree>
    <p:extLst>
      <p:ext uri="{BB962C8B-B14F-4D97-AF65-F5344CB8AC3E}">
        <p14:creationId xmlns:p14="http://schemas.microsoft.com/office/powerpoint/2010/main" val="193474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Dark photon search summary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980728"/>
            <a:ext cx="8892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Jegerlehner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Nyffeler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Phys</a:t>
            </a:r>
            <a:r>
              <a:rPr lang="is-I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. Rept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. 477 (2009) </a:t>
            </a:r>
            <a:r>
              <a:rPr lang="is-I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 [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0902.3360]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Hoecker, Marciano, brief PDG review on muon g–2 (regular updates)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87624" y="4293096"/>
            <a:ext cx="4557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Digression on EDM (see Lee Robert’s talk)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608" y="3172263"/>
            <a:ext cx="36685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pedagogical introduction:</a:t>
            </a:r>
          </a:p>
          <a:p>
            <a:r>
              <a:rPr lang="en-US" dirty="0" smtClean="0"/>
              <a:t>https</a:t>
            </a:r>
            <a:r>
              <a:rPr lang="en-US" dirty="0"/>
              <a:t>://</a:t>
            </a:r>
            <a:r>
              <a:rPr lang="en-US" dirty="0" err="1"/>
              <a:t>arxiv.org</a:t>
            </a:r>
            <a:r>
              <a:rPr lang="en-US" dirty="0"/>
              <a:t>/pdf/0902.3360.pdf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7544" y="5282044"/>
            <a:ext cx="8561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Limits on electron radius, and comparison with contact interaction:</a:t>
            </a:r>
          </a:p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http://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gabrielse.physics.harvard.edu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gabrielse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/overviews/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ElectronSubstructure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ElectronSubstructure.html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004764"/>
            <a:ext cx="8784976" cy="5160539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1273324"/>
            <a:ext cx="7581900" cy="5156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9969" y="1165808"/>
            <a:ext cx="31309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Denig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EPJ Web of Conferences 130, 01005 (2016) </a:t>
            </a:r>
          </a:p>
        </p:txBody>
      </p:sp>
    </p:spTree>
    <p:extLst>
      <p:ext uri="{BB962C8B-B14F-4D97-AF65-F5344CB8AC3E}">
        <p14:creationId xmlns:p14="http://schemas.microsoft.com/office/powerpoint/2010/main" val="140710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Quantum fluctuations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Dirac’s gyromagnetic factor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 lowest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order QED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graph, but there are quantum corrections</a:t>
            </a:r>
            <a:r>
              <a:rPr lang="mr-IN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Text Box 19"/>
          <p:cNvSpPr txBox="1">
            <a:spLocks noChangeArrowheads="1"/>
          </p:cNvSpPr>
          <p:nvPr/>
        </p:nvSpPr>
        <p:spPr bwMode="auto">
          <a:xfrm>
            <a:off x="3325338" y="4772000"/>
            <a:ext cx="172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altLang="x-none" sz="1200" i="1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–2)</a:t>
            </a:r>
            <a:r>
              <a:rPr lang="en-US" altLang="x-none" sz="1200" i="1" baseline="-250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0 (Dirac)</a:t>
            </a:r>
            <a:endParaRPr lang="en-US" altLang="x-none" sz="900" dirty="0">
              <a:solidFill>
                <a:srgbClr val="292929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45" name="Text Box 47"/>
          <p:cNvSpPr txBox="1">
            <a:spLocks noChangeArrowheads="1"/>
          </p:cNvSpPr>
          <p:nvPr/>
        </p:nvSpPr>
        <p:spPr bwMode="auto">
          <a:xfrm>
            <a:off x="5148191" y="477200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coupling to virtual fields: (</a:t>
            </a:r>
            <a:r>
              <a:rPr lang="en-US" altLang="x-none" sz="1200" i="1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–2)</a:t>
            </a:r>
            <a:r>
              <a:rPr lang="en-US" altLang="x-none" sz="1200" i="1" baseline="-250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 0 (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1</a:t>
            </a:r>
            <a:r>
              <a:rPr lang="en-US" altLang="x-none" sz="1200" baseline="300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st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order QED)</a:t>
            </a:r>
          </a:p>
        </p:txBody>
      </p:sp>
      <p:sp>
        <p:nvSpPr>
          <p:cNvPr id="46" name="Text Box 48"/>
          <p:cNvSpPr txBox="1">
            <a:spLocks noChangeArrowheads="1"/>
          </p:cNvSpPr>
          <p:nvPr/>
        </p:nvSpPr>
        <p:spPr bwMode="auto">
          <a:xfrm>
            <a:off x="769529" y="4772000"/>
            <a:ext cx="25193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altLang="x-none" sz="1200" i="1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–2)</a:t>
            </a:r>
            <a:r>
              <a:rPr lang="en-US" altLang="x-none" sz="1200" i="1" baseline="-250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e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 0 (</a:t>
            </a:r>
            <a:r>
              <a:rPr lang="en-US" altLang="x-none" sz="12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full Standard Model)</a:t>
            </a:r>
          </a:p>
        </p:txBody>
      </p:sp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2616209" y="3525100"/>
            <a:ext cx="12239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sz="2000" dirty="0" smtClean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 =</a:t>
            </a:r>
            <a:endParaRPr lang="en-US" altLang="x-none" sz="2000" dirty="0">
              <a:solidFill>
                <a:srgbClr val="29292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8" name="Text Box 50"/>
          <p:cNvSpPr txBox="1">
            <a:spLocks noChangeArrowheads="1"/>
          </p:cNvSpPr>
          <p:nvPr/>
        </p:nvSpPr>
        <p:spPr bwMode="auto">
          <a:xfrm>
            <a:off x="4716016" y="3525100"/>
            <a:ext cx="7207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x-none" sz="2000" dirty="0" smtClean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 +</a:t>
            </a:r>
            <a:endParaRPr lang="en-US" altLang="x-none" sz="2000" dirty="0">
              <a:solidFill>
                <a:srgbClr val="29292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9" name="Text Box 51"/>
          <p:cNvSpPr txBox="1">
            <a:spLocks noChangeArrowheads="1"/>
          </p:cNvSpPr>
          <p:nvPr/>
        </p:nvSpPr>
        <p:spPr bwMode="auto">
          <a:xfrm>
            <a:off x="6732240" y="3525100"/>
            <a:ext cx="12960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x-none" sz="2000" dirty="0" smtClean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  + </a:t>
            </a:r>
            <a:r>
              <a:rPr lang="en-US" altLang="x-none" sz="200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</a:p>
        </p:txBody>
      </p:sp>
      <p:sp>
        <p:nvSpPr>
          <p:cNvPr id="50" name="Text Box 54"/>
          <p:cNvSpPr txBox="1">
            <a:spLocks noChangeArrowheads="1"/>
          </p:cNvSpPr>
          <p:nvPr/>
        </p:nvSpPr>
        <p:spPr bwMode="auto">
          <a:xfrm>
            <a:off x="6692619" y="2719270"/>
            <a:ext cx="26158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en-US" altLang="x-none" sz="1000" dirty="0">
                <a:latin typeface="Helvetica Light" charset="0"/>
                <a:ea typeface="Helvetica Light" charset="0"/>
                <a:cs typeface="Helvetica Light" charset="0"/>
              </a:rPr>
              <a:t>Schwinger 1948  </a:t>
            </a:r>
            <a:r>
              <a:rPr lang="en-US" altLang="x-none" sz="1000" dirty="0" smtClean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altLang="x-none" sz="1000" dirty="0">
                <a:latin typeface="Helvetica Light" charset="0"/>
                <a:ea typeface="Helvetica Light" charset="0"/>
                <a:cs typeface="Helvetica Light" charset="0"/>
              </a:rPr>
              <a:t>Nobel price </a:t>
            </a:r>
            <a:r>
              <a:rPr lang="en-US" altLang="x-none" sz="1000" dirty="0" smtClean="0">
                <a:latin typeface="Helvetica Light" charset="0"/>
                <a:ea typeface="Helvetica Light" charset="0"/>
                <a:cs typeface="Helvetica Light" charset="0"/>
              </a:rPr>
              <a:t>1965)</a:t>
            </a:r>
          </a:p>
          <a:p>
            <a:pPr eaLnBrk="0" hangingPunct="0">
              <a:spcBef>
                <a:spcPct val="0"/>
              </a:spcBef>
            </a:pPr>
            <a:r>
              <a:rPr lang="en-US" altLang="x-none" sz="10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First QFT loop calculation!</a:t>
            </a:r>
          </a:p>
          <a:p>
            <a:pPr eaLnBrk="0" hangingPunct="0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mr-IN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Phys</a:t>
            </a:r>
            <a:r>
              <a:rPr lang="mr-I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</a:t>
            </a:r>
            <a:r>
              <a:rPr lang="mr-IN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Rev</a:t>
            </a:r>
            <a:r>
              <a:rPr lang="mr-I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 73, 416 (1948)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69304" y="5517232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Quantum fluctuations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slightly increase gyromagnetic factor, so that: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74" y="3429000"/>
            <a:ext cx="1014960" cy="143659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051534" y="4863290"/>
            <a:ext cx="11576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Julian Schwinger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34" y="2778368"/>
            <a:ext cx="1326231" cy="1926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778368"/>
            <a:ext cx="1326231" cy="19261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77481"/>
            <a:ext cx="1326231" cy="1926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958976" y="6012348"/>
                <a:ext cx="2998963" cy="513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+…=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0.00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61 </m:t>
                      </m:r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…</m:t>
                      </m:r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976" y="6012348"/>
                <a:ext cx="2998963" cy="513987"/>
              </a:xfrm>
              <a:prstGeom prst="rect">
                <a:avLst/>
              </a:prstGeom>
              <a:blipFill rotWithShape="0">
                <a:blip r:embed="rId10"/>
                <a:stretch>
                  <a:fillRect t="-40000" b="-5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2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4938587" y="437763"/>
            <a:ext cx="3881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Theory and comparison with experiment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a tour de force five QED loops have been computed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Kinoshita et al, </a:t>
            </a:r>
            <a:r>
              <a:rPr lang="hr-HR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1412.8284 (2014)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69304" y="5322694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Measurement and SM prediction can be used to derive most precise value of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α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05511" y="2551867"/>
                <a:ext cx="7366889" cy="566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−0.328478444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+1.181234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1.912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1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7.8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3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16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ea typeface="Helvetica Light" charset="0"/>
                  <a:cs typeface="Helvetica Light" charset="0"/>
                  <a:sym typeface="Wingding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11" y="2551867"/>
                <a:ext cx="7366889" cy="5661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69304" y="3429000"/>
                <a:ext cx="8695184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adding to these small contributions from hadronic and weak loops, and using the best value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mr-I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= </a:t>
                </a:r>
                <a:r>
                  <a:rPr lang="is-I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137.035 </a:t>
                </a:r>
                <a:r>
                  <a:rPr lang="is-I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999 049 (90</a:t>
                </a:r>
                <a:r>
                  <a:rPr lang="is-I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), from a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measurement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</m:t>
                        </m:r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/</m:t>
                        </m:r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Rb</m:t>
                        </m:r>
                      </m:sub>
                    </m:sSub>
                  </m:oMath>
                </a14:m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via the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recoil velocity of Rubidium atoms 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when absorbing photon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en-US" sz="1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Bouchendira</a:t>
                </a:r>
                <a:r>
                  <a:rPr lang="en-U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et al, </a:t>
                </a:r>
                <a:r>
                  <a:rPr lang="fi-FI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1012.3627 (2010),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 </m:t>
                        </m:r>
                      </m:sub>
                      <m:sup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bSup>
                    <m:r>
                      <a:rPr lang="en-US" sz="100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  <m:sSub>
                      <m:sSubPr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𝑅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∞</m:t>
                        </m:r>
                      </m:sub>
                    </m:sSub>
                    <m:sSub>
                      <m:sSubPr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Rb</m:t>
                        </m:r>
                      </m:sub>
                    </m:sSub>
                    <m:r>
                      <a:rPr lang="en-US" sz="1000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h</m:t>
                    </m:r>
                    <m:r>
                      <a:rPr lang="en-US" sz="1000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/(</m:t>
                    </m:r>
                    <m:r>
                      <a:rPr lang="en-US" sz="1000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𝑐</m:t>
                    </m:r>
                    <m:sSub>
                      <m:sSubPr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Rb</m:t>
                        </m:r>
                      </m:sub>
                    </m:sSub>
                    <m:r>
                      <a:rPr lang="en-US" sz="1000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</m:oMath>
                </a14:m>
                <a:r>
                  <a:rPr lang="fi-FI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</a:t>
                </a: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one finds: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endParaRPr 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3429000"/>
                <a:ext cx="8695184" cy="1785104"/>
              </a:xfrm>
              <a:prstGeom prst="rect">
                <a:avLst/>
              </a:prstGeom>
              <a:blipFill rotWithShape="0">
                <a:blip r:embed="rId6"/>
                <a:stretch>
                  <a:fillRect l="-350" t="-685" r="-12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808086" y="4437112"/>
                <a:ext cx="3835922" cy="3444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1 159 652 181.64 (</m:t>
                      </m:r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</m:t>
                      </m:r>
                      <m:r>
                        <a:rPr lang="is-IS" sz="16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)(76)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−12</m:t>
                          </m:r>
                        </m:sup>
                      </m:sSup>
                      <m:r>
                        <a:rPr lang="is-IS" sz="16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86" y="4437112"/>
                <a:ext cx="3835922" cy="344453"/>
              </a:xfrm>
              <a:prstGeom prst="rect">
                <a:avLst/>
              </a:prstGeom>
              <a:blipFill rotWithShape="0">
                <a:blip r:embed="rId7"/>
                <a:stretch>
                  <a:fillRect t="-85714" b="-1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788024" y="4468317"/>
            <a:ext cx="4031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  In agreement with experiment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87074" y="4760154"/>
            <a:ext cx="35893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(errors are from loop terms and </a:t>
            </a: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α</a:t>
            </a: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respectively)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803295" y="5861440"/>
                <a:ext cx="34948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</m:sSub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137.035 999 157 (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)(33) </m:t>
                      </m:r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95" y="5861440"/>
                <a:ext cx="3494867" cy="338554"/>
              </a:xfrm>
              <a:prstGeom prst="rect">
                <a:avLst/>
              </a:prstGeom>
              <a:blipFill rotWithShape="0">
                <a:blip r:embed="rId8"/>
                <a:stretch>
                  <a:fillRect t="-89091" b="-11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806339" y="6320353"/>
            <a:ext cx="40831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(0.25 ppb precision, 3 times better than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Rb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based value)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932040" y="5937001"/>
            <a:ext cx="3961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(errors are from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theory and experiment, respectively)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07766" y="4774330"/>
                <a:ext cx="3561809" cy="3828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1 </m:t>
                      </m:r>
                      <m:r>
                        <a:rPr lang="is-IS" sz="1600" i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159 652 180.73(28) 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is-IS" sz="1600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is-IS" sz="1600" i="1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−12</m:t>
                          </m:r>
                        </m:sup>
                      </m:sSup>
                    </m:oMath>
                  </m:oMathPara>
                </a14:m>
                <a:endParaRPr lang="is-IS" sz="16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66" y="4774330"/>
                <a:ext cx="3561809" cy="382862"/>
              </a:xfrm>
              <a:prstGeom prst="rect">
                <a:avLst/>
              </a:prstGeom>
              <a:blipFill rotWithShape="0">
                <a:blip r:embed="rId9"/>
                <a:stretch>
                  <a:fillRect t="-65079" b="-10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938587" y="6351131"/>
            <a:ext cx="22156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Kinoshita et al, </a:t>
            </a:r>
            <a:r>
              <a:rPr lang="hr-H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1412.8284 (2014)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sz="16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77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4938587" y="663079"/>
            <a:ext cx="3881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properties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392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anomalous magnetic moment of an elementary particle corresponds to an effective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agrangian interaction of mass dimension 5. It is finite and calculable</a:t>
            </a:r>
          </a:p>
          <a:p>
            <a:pPr>
              <a:spcBef>
                <a:spcPts val="18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At lowest order in QED, the anomalous magnetic moment is universal: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13757" y="3356992"/>
                <a:ext cx="3298403" cy="513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  <m: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𝜏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  <m: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757" y="3356992"/>
                <a:ext cx="3298403" cy="513987"/>
              </a:xfrm>
              <a:prstGeom prst="rect">
                <a:avLst/>
              </a:prstGeom>
              <a:blipFill rotWithShape="0">
                <a:blip r:embed="rId5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9304" y="4262363"/>
                <a:ext cx="8839200" cy="1558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Differences, ie, lepton mass dependence are introduced at loop level: (</a:t>
                </a:r>
                <a14:m>
                  <m:oMath xmlns:m="http://schemas.openxmlformats.org/officeDocument/2006/math">
                    <m:r>
                      <a:rPr lang="mr-IN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𝜋</m:t>
                    </m:r>
                  </m:oMath>
                </a14:m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1600" b="0" i="1" baseline="3000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2</m:t>
                    </m:r>
                  </m:oMath>
                </a14:m>
                <a:endParaRPr lang="en-US" sz="1600" baseline="300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SM contribution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dominated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by mass-independent Feynman </a:t>
                </a: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diagrams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in QED with electrons in internal lines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Lepton mass effects become significant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600" dirty="0" smtClean="0">
                    <a:latin typeface="Helvetica Light" charset="0"/>
                    <a:ea typeface="Helvetica Light" charset="0"/>
                    <a:cs typeface="Helvetica Light" charset="0"/>
                  </a:rPr>
                  <a:t> !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4262363"/>
                <a:ext cx="8839200" cy="1558696"/>
              </a:xfrm>
              <a:prstGeom prst="rect">
                <a:avLst/>
              </a:prstGeom>
              <a:blipFill rotWithShape="0">
                <a:blip r:embed="rId6"/>
                <a:stretch>
                  <a:fillRect l="-345" t="-781" b="-3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28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272048</TotalTime>
  <Words>8572</Words>
  <Application>Microsoft Macintosh PowerPoint</Application>
  <PresentationFormat>Overhead</PresentationFormat>
  <Paragraphs>684</Paragraphs>
  <Slides>64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8" baseType="lpstr">
      <vt:lpstr>.AppleSystemUIFont</vt:lpstr>
      <vt:lpstr>Calibri</vt:lpstr>
      <vt:lpstr>Cambria Math</vt:lpstr>
      <vt:lpstr>Helvetica Light</vt:lpstr>
      <vt:lpstr>Mangal</vt:lpstr>
      <vt:lpstr>ＭＳ Ｐゴシック</vt:lpstr>
      <vt:lpstr>Symbol</vt:lpstr>
      <vt:lpstr>Trebuchet MS</vt:lpstr>
      <vt:lpstr>Wingdings</vt:lpstr>
      <vt:lpstr>Arial</vt:lpstr>
      <vt:lpstr>3_Office Theme</vt:lpstr>
      <vt:lpstr>5_Office Theme</vt:lpstr>
      <vt:lpstr>43_Office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5694</cp:revision>
  <cp:lastPrinted>2017-02-21T13:14:53Z</cp:lastPrinted>
  <dcterms:created xsi:type="dcterms:W3CDTF">2013-03-19T21:10:26Z</dcterms:created>
  <dcterms:modified xsi:type="dcterms:W3CDTF">2017-02-21T18:35:47Z</dcterms:modified>
  <cp:category/>
</cp:coreProperties>
</file>