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755" r:id="rId2"/>
    <p:sldMasterId id="2147483873" r:id="rId3"/>
  </p:sldMasterIdLst>
  <p:notesMasterIdLst>
    <p:notesMasterId r:id="rId68"/>
  </p:notesMasterIdLst>
  <p:handoutMasterIdLst>
    <p:handoutMasterId r:id="rId69"/>
  </p:handoutMasterIdLst>
  <p:sldIdLst>
    <p:sldId id="1120" r:id="rId4"/>
    <p:sldId id="1197" r:id="rId5"/>
    <p:sldId id="1198" r:id="rId6"/>
    <p:sldId id="1208" r:id="rId7"/>
    <p:sldId id="1199" r:id="rId8"/>
    <p:sldId id="1210" r:id="rId9"/>
    <p:sldId id="1201" r:id="rId10"/>
    <p:sldId id="1211" r:id="rId11"/>
    <p:sldId id="1298" r:id="rId12"/>
    <p:sldId id="1299" r:id="rId13"/>
    <p:sldId id="1283" r:id="rId14"/>
    <p:sldId id="1209" r:id="rId15"/>
    <p:sldId id="1214" r:id="rId16"/>
    <p:sldId id="1215" r:id="rId17"/>
    <p:sldId id="1217" r:id="rId18"/>
    <p:sldId id="1219" r:id="rId19"/>
    <p:sldId id="1220" r:id="rId20"/>
    <p:sldId id="1224" r:id="rId21"/>
    <p:sldId id="1225" r:id="rId22"/>
    <p:sldId id="1226" r:id="rId23"/>
    <p:sldId id="1231" r:id="rId24"/>
    <p:sldId id="1227" r:id="rId25"/>
    <p:sldId id="1297" r:id="rId26"/>
    <p:sldId id="1230" r:id="rId27"/>
    <p:sldId id="1229" r:id="rId28"/>
    <p:sldId id="1218" r:id="rId29"/>
    <p:sldId id="1232" r:id="rId30"/>
    <p:sldId id="1234" r:id="rId31"/>
    <p:sldId id="1257" r:id="rId32"/>
    <p:sldId id="1235" r:id="rId33"/>
    <p:sldId id="1237" r:id="rId34"/>
    <p:sldId id="1301" r:id="rId35"/>
    <p:sldId id="1303" r:id="rId36"/>
    <p:sldId id="1302" r:id="rId37"/>
    <p:sldId id="1304" r:id="rId38"/>
    <p:sldId id="1251" r:id="rId39"/>
    <p:sldId id="1243" r:id="rId40"/>
    <p:sldId id="1238" r:id="rId41"/>
    <p:sldId id="1305" r:id="rId42"/>
    <p:sldId id="1240" r:id="rId43"/>
    <p:sldId id="1245" r:id="rId44"/>
    <p:sldId id="1261" r:id="rId45"/>
    <p:sldId id="1290" r:id="rId46"/>
    <p:sldId id="1291" r:id="rId47"/>
    <p:sldId id="1249" r:id="rId48"/>
    <p:sldId id="1253" r:id="rId49"/>
    <p:sldId id="1255" r:id="rId50"/>
    <p:sldId id="1265" r:id="rId51"/>
    <p:sldId id="1256" r:id="rId52"/>
    <p:sldId id="1242" r:id="rId53"/>
    <p:sldId id="1266" r:id="rId54"/>
    <p:sldId id="1270" r:id="rId55"/>
    <p:sldId id="1272" r:id="rId56"/>
    <p:sldId id="1307" r:id="rId57"/>
    <p:sldId id="1308" r:id="rId58"/>
    <p:sldId id="1288" r:id="rId59"/>
    <p:sldId id="1280" r:id="rId60"/>
    <p:sldId id="1279" r:id="rId61"/>
    <p:sldId id="1286" r:id="rId62"/>
    <p:sldId id="1236" r:id="rId63"/>
    <p:sldId id="1273" r:id="rId64"/>
    <p:sldId id="1285" r:id="rId65"/>
    <p:sldId id="1274" r:id="rId66"/>
    <p:sldId id="1296" r:id="rId67"/>
  </p:sldIdLst>
  <p:sldSz cx="9144000" cy="6858000" type="overhead"/>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D80017"/>
    <a:srgbClr val="E70000"/>
    <a:srgbClr val="003BB8"/>
    <a:srgbClr val="1600FF"/>
    <a:srgbClr val="FF0000"/>
    <a:srgbClr val="EB8A2C"/>
    <a:srgbClr val="EBEBEB"/>
    <a:srgbClr val="275791"/>
    <a:srgbClr val="275790"/>
    <a:srgbClr val="0196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31"/>
    <p:restoredTop sz="96291"/>
  </p:normalViewPr>
  <p:slideViewPr>
    <p:cSldViewPr snapToGrid="0">
      <p:cViewPr varScale="1">
        <p:scale>
          <a:sx n="119" d="100"/>
          <a:sy n="119" d="100"/>
        </p:scale>
        <p:origin x="1496" y="19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6.wmf"/><Relationship Id="rId7" Type="http://schemas.openxmlformats.org/officeDocument/2006/relationships/image" Target="../media/image60.wmf"/><Relationship Id="rId2" Type="http://schemas.openxmlformats.org/officeDocument/2006/relationships/image" Target="../media/image55.wmf"/><Relationship Id="rId1" Type="http://schemas.openxmlformats.org/officeDocument/2006/relationships/image" Target="../media/image54.wmf"/><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67AFB27-EAEB-A944-BC0B-D8A4637F3AD5}" type="datetime1">
              <a:rPr lang="en-GB" smtClean="0"/>
              <a:t>26/05/2021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2EA9DA-54F7-4391-9852-B45C8B261554}" type="slidenum">
              <a:rPr lang="en-GB"/>
              <a:pPr>
                <a:defRPr/>
              </a:pPr>
              <a:t>‹#›</a:t>
            </a:fld>
            <a:endParaRPr lang="en-GB"/>
          </a:p>
        </p:txBody>
      </p:sp>
    </p:spTree>
    <p:extLst>
      <p:ext uri="{BB962C8B-B14F-4D97-AF65-F5344CB8AC3E}">
        <p14:creationId xmlns:p14="http://schemas.microsoft.com/office/powerpoint/2010/main" val="2695418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99ABF12-F375-664B-BF48-4775E2759FE8}" type="datetime1">
              <a:rPr lang="en-GB" smtClean="0"/>
              <a:t>26/05/2021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109B7DA-19EB-4A1E-A2FE-0309E8617A9E}" type="slidenum">
              <a:rPr lang="en-GB"/>
              <a:pPr>
                <a:defRPr/>
              </a:pPr>
              <a:t>‹#›</a:t>
            </a:fld>
            <a:endParaRPr lang="en-GB"/>
          </a:p>
        </p:txBody>
      </p:sp>
    </p:spTree>
    <p:extLst>
      <p:ext uri="{BB962C8B-B14F-4D97-AF65-F5344CB8AC3E}">
        <p14:creationId xmlns:p14="http://schemas.microsoft.com/office/powerpoint/2010/main" val="23021857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7056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501373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807481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14186390"/>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264609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84310525"/>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6950123"/>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07715544"/>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3101532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28952404"/>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02214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47016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8132766"/>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2623222"/>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18884036"/>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8633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89156173"/>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29649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59610857"/>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53669519"/>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803440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01183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24533808"/>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92014300"/>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4283370"/>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6404062"/>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0081818"/>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48825613"/>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6303115"/>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957352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505973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23850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04166097"/>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Slide Number Placeholder 6"/>
          <p:cNvSpPr>
            <a:spLocks noGrp="1"/>
          </p:cNvSpPr>
          <p:nvPr>
            <p:ph type="sldNum" sz="quarter" idx="10"/>
          </p:nvPr>
        </p:nvSpPr>
        <p:spPr>
          <a:xfrm>
            <a:off x="6997172" y="6545795"/>
            <a:ext cx="2133600" cy="365125"/>
          </a:xfrm>
          <a:prstGeom prst="rect">
            <a:avLst/>
          </a:prstGeom>
        </p:spPr>
        <p:txBody>
          <a:bodyPr/>
          <a:lstStyle>
            <a:lvl1pPr algn="r">
              <a:defRPr sz="1400" b="0">
                <a:solidFill>
                  <a:schemeClr val="tx1">
                    <a:lumMod val="50000"/>
                    <a:lumOff val="50000"/>
                  </a:schemeClr>
                </a:solidFill>
              </a:defRPr>
            </a:lvl1pPr>
          </a:lstStyle>
          <a:p>
            <a:pPr>
              <a:defRPr/>
            </a:pPr>
            <a:fld id="{611C2F03-9E95-40C9-A99F-3C4F7EE8CF2A}" type="slidenum">
              <a:rPr lang="en-GB" smtClean="0">
                <a:solidFill>
                  <a:prstClr val="black">
                    <a:lumMod val="50000"/>
                    <a:lumOff val="50000"/>
                  </a:prstClr>
                </a:solidFill>
                <a:ea typeface="ＭＳ Ｐゴシック" charset="-128"/>
                <a:cs typeface="ＭＳ Ｐゴシック" charset="-128"/>
              </a:rPr>
              <a:pPr>
                <a:defRPr/>
              </a:pPr>
              <a:t>‹#›</a:t>
            </a:fld>
            <a:endParaRPr lang="en-GB" dirty="0">
              <a:solidFill>
                <a:prstClr val="black">
                  <a:lumMod val="50000"/>
                  <a:lumOff val="50000"/>
                </a:prstClr>
              </a:solidFill>
              <a:ea typeface="ＭＳ Ｐゴシック" charset="-128"/>
              <a:cs typeface="ＭＳ Ｐゴシック" charset="-128"/>
            </a:endParaRPr>
          </a:p>
        </p:txBody>
      </p:sp>
    </p:spTree>
    <p:extLst>
      <p:ext uri="{BB962C8B-B14F-4D97-AF65-F5344CB8AC3E}">
        <p14:creationId xmlns:p14="http://schemas.microsoft.com/office/powerpoint/2010/main" val="13825152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798135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40594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0380796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135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5400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76316515"/>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52274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theme" Target="../theme/theme2.xml"/><Relationship Id="rId8"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9.xml"/><Relationship Id="rId7"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9144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9144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2310507"/>
      </p:ext>
    </p:extLst>
  </p:cSld>
  <p:clrMap bg1="lt1" tx1="dk1" bg2="lt2" tx2="dk2" accent1="accent1" accent2="accent2" accent3="accent3" accent4="accent4" accent5="accent5" accent6="accent6" hlink="hlink" folHlink="folHlink"/>
  <p:sldLayoutIdLst>
    <p:sldLayoutId id="2147483851" r:id="rId1"/>
    <p:sldLayoutId id="2147483852"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9144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Slide Number Placeholder 6"/>
          <p:cNvSpPr>
            <a:spLocks noGrp="1"/>
          </p:cNvSpPr>
          <p:nvPr>
            <p:ph type="sldNum" sz="quarter" idx="4"/>
          </p:nvPr>
        </p:nvSpPr>
        <p:spPr>
          <a:xfrm>
            <a:off x="6997172" y="6545795"/>
            <a:ext cx="21336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0844010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54"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21" r:id="rId17"/>
    <p:sldLayoutId id="2147483823" r:id="rId18"/>
    <p:sldLayoutId id="2147483828" r:id="rId19"/>
    <p:sldLayoutId id="2147483666" r:id="rId20"/>
    <p:sldLayoutId id="2147483667" r:id="rId21"/>
    <p:sldLayoutId id="2147483683" r:id="rId22"/>
    <p:sldLayoutId id="2147483685"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3" name="Picture 5" descr="LHC-ATLAS"/>
          <p:cNvPicPr>
            <a:picLocks noChangeAspect="1" noChangeArrowheads="1"/>
          </p:cNvPicPr>
          <p:nvPr userDrawn="1"/>
        </p:nvPicPr>
        <p:blipFill>
          <a:blip r:embed="rId8">
            <a:lum bright="36000"/>
            <a:grayscl/>
          </a:blip>
          <a:srcRect/>
          <a:stretch>
            <a:fillRect/>
          </a:stretch>
        </p:blipFill>
        <p:spPr bwMode="auto">
          <a:xfrm>
            <a:off x="0" y="0"/>
            <a:ext cx="9144000" cy="6858000"/>
          </a:xfrm>
          <a:prstGeom prst="rect">
            <a:avLst/>
          </a:prstGeom>
          <a:noFill/>
          <a:ln w="9525">
            <a:noFill/>
            <a:miter lim="800000"/>
            <a:headEnd/>
            <a:tailEnd/>
          </a:ln>
        </p:spPr>
      </p:pic>
      <p:sp>
        <p:nvSpPr>
          <p:cNvPr id="6" name="Rectangle 5"/>
          <p:cNvSpPr/>
          <p:nvPr userDrawn="1"/>
        </p:nvSpPr>
        <p:spPr>
          <a:xfrm flipV="1">
            <a:off x="0" y="0"/>
            <a:ext cx="9144000" cy="1124744"/>
          </a:xfrm>
          <a:prstGeom prst="rect">
            <a:avLst/>
          </a:prstGeom>
          <a:solidFill>
            <a:srgbClr val="F7F7F7">
              <a:alpha val="81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7" name="Rectangle 6"/>
          <p:cNvSpPr/>
          <p:nvPr userDrawn="1"/>
        </p:nvSpPr>
        <p:spPr>
          <a:xfrm flipV="1">
            <a:off x="-10304" y="6381328"/>
            <a:ext cx="9144000" cy="476672"/>
          </a:xfrm>
          <a:prstGeom prst="rect">
            <a:avLst/>
          </a:prstGeom>
          <a:solidFill>
            <a:schemeClr val="bg1">
              <a:alpha val="6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Tree>
    <p:extLst>
      <p:ext uri="{BB962C8B-B14F-4D97-AF65-F5344CB8AC3E}">
        <p14:creationId xmlns:p14="http://schemas.microsoft.com/office/powerpoint/2010/main" val="650587660"/>
      </p:ext>
    </p:extLst>
  </p:cSld>
  <p:clrMap bg1="lt1" tx1="dk1" bg2="lt2" tx2="dk2" accent1="accent1" accent2="accent2" accent3="accent3" accent4="accent4" accent5="accent5" accent6="accent6" hlink="hlink" folHlink="folHlink"/>
  <p:sldLayoutIdLst>
    <p:sldLayoutId id="2147483874" r:id="rId1"/>
    <p:sldLayoutId id="2147483872" r:id="rId2"/>
    <p:sldLayoutId id="2147483866" r:id="rId3"/>
    <p:sldLayoutId id="2147483868" r:id="rId4"/>
    <p:sldLayoutId id="2147483869" r:id="rId5"/>
    <p:sldLayoutId id="2147483870"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1.wdp"/><Relationship Id="rId7" Type="http://schemas.openxmlformats.org/officeDocument/2006/relationships/image" Target="../media/image16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21.png"/><Relationship Id="rId4" Type="http://schemas.openxmlformats.org/officeDocument/2006/relationships/image" Target="../media/image4.emf"/><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0.png"/><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26.png"/><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9.png"/><Relationship Id="rId7" Type="http://schemas.openxmlformats.org/officeDocument/2006/relationships/image" Target="../media/image27.png"/><Relationship Id="rId2" Type="http://schemas.openxmlformats.org/officeDocument/2006/relationships/image" Target="../media/image15.emf"/><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4.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em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2.png"/><Relationship Id="rId4" Type="http://schemas.microsoft.com/office/2007/relationships/hdphoto" Target="../media/hdphoto8.wdp"/></Relationships>
</file>

<file path=ppt/slides/_rels/slide15.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3.png"/><Relationship Id="rId7" Type="http://schemas.openxmlformats.org/officeDocument/2006/relationships/image" Target="../media/image35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emf"/><Relationship Id="rId1" Type="http://schemas.openxmlformats.org/officeDocument/2006/relationships/slideLayout" Target="../slideLayouts/slideLayout1.xml"/><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5.png"/><Relationship Id="rId7" Type="http://schemas.openxmlformats.org/officeDocument/2006/relationships/image" Target="../media/image450.png"/><Relationship Id="rId2" Type="http://schemas.openxmlformats.org/officeDocument/2006/relationships/image" Target="../media/image42.png"/><Relationship Id="rId1" Type="http://schemas.openxmlformats.org/officeDocument/2006/relationships/slideLayout" Target="../slideLayouts/slideLayout1.xml"/><Relationship Id="rId10"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39.emf"/></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 Id="rId4" Type="http://schemas.openxmlformats.org/officeDocument/2006/relationships/image" Target="../media/image40.em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471.png"/><Relationship Id="rId4" Type="http://schemas.microsoft.com/office/2007/relationships/hdphoto" Target="../media/hdphoto10.wdp"/></Relationships>
</file>

<file path=ppt/slides/_rels/slide21.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image" Target="../media/image46.emf"/><Relationship Id="rId3" Type="http://schemas.openxmlformats.org/officeDocument/2006/relationships/image" Target="../media/image15.emf"/><Relationship Id="rId7" Type="http://schemas.openxmlformats.org/officeDocument/2006/relationships/image" Target="../media/image24.png"/><Relationship Id="rId12" Type="http://schemas.openxmlformats.org/officeDocument/2006/relationships/image" Target="../media/image45.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44.emf"/><Relationship Id="rId5" Type="http://schemas.openxmlformats.org/officeDocument/2006/relationships/image" Target="../media/image41.wmf"/><Relationship Id="rId10" Type="http://schemas.openxmlformats.org/officeDocument/2006/relationships/image" Target="../media/image43.emf"/><Relationship Id="rId4" Type="http://schemas.openxmlformats.org/officeDocument/2006/relationships/oleObject" Target="../embeddings/oleObject1.bin"/><Relationship Id="rId9" Type="http://schemas.openxmlformats.org/officeDocument/2006/relationships/image" Target="../media/image42.emf"/></Relationships>
</file>

<file path=ppt/slides/_rels/slide22.xml.rels><?xml version="1.0" encoding="UTF-8" standalone="yes"?>
<Relationships xmlns="http://schemas.openxmlformats.org/package/2006/relationships"><Relationship Id="rId8" Type="http://schemas.openxmlformats.org/officeDocument/2006/relationships/image" Target="../media/image470.png"/><Relationship Id="rId3" Type="http://schemas.microsoft.com/office/2007/relationships/hdphoto" Target="../media/hdphoto1.wdp"/><Relationship Id="rId7" Type="http://schemas.openxmlformats.org/officeDocument/2006/relationships/image" Target="../media/image42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61.png"/><Relationship Id="rId5" Type="http://schemas.openxmlformats.org/officeDocument/2006/relationships/image" Target="../media/image360.png"/><Relationship Id="rId4" Type="http://schemas.openxmlformats.org/officeDocument/2006/relationships/image" Target="../media/image4.emf"/><Relationship Id="rId9" Type="http://schemas.openxmlformats.org/officeDocument/2006/relationships/image" Target="../media/image47.emf"/></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0.emf"/><Relationship Id="rId4" Type="http://schemas.openxmlformats.org/officeDocument/2006/relationships/image" Target="../media/image49.tiff"/></Relationships>
</file>

<file path=ppt/slides/_rels/slide24.xml.rels><?xml version="1.0" encoding="UTF-8" standalone="yes"?>
<Relationships xmlns="http://schemas.openxmlformats.org/package/2006/relationships"><Relationship Id="rId8" Type="http://schemas.openxmlformats.org/officeDocument/2006/relationships/image" Target="../media/image56.png"/><Relationship Id="rId3" Type="http://schemas.microsoft.com/office/2007/relationships/hdphoto" Target="../media/hdphoto1.wdp"/><Relationship Id="rId7"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90.png"/><Relationship Id="rId5" Type="http://schemas.openxmlformats.org/officeDocument/2006/relationships/image" Target="../media/image54.png"/><Relationship Id="rId10" Type="http://schemas.openxmlformats.org/officeDocument/2006/relationships/image" Target="../media/image52.emf"/><Relationship Id="rId4" Type="http://schemas.openxmlformats.org/officeDocument/2006/relationships/image" Target="../media/image4.emf"/><Relationship Id="rId9" Type="http://schemas.openxmlformats.org/officeDocument/2006/relationships/image" Target="../media/image51.emf"/></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3.emf"/><Relationship Id="rId5" Type="http://schemas.openxmlformats.org/officeDocument/2006/relationships/image" Target="../media/image65.png"/><Relationship Id="rId4" Type="http://schemas.openxmlformats.org/officeDocument/2006/relationships/image" Target="../media/image4.emf"/></Relationships>
</file>

<file path=ppt/slides/_rels/slide26.xml.rels><?xml version="1.0" encoding="UTF-8" standalone="yes"?>
<Relationships xmlns="http://schemas.openxmlformats.org/package/2006/relationships"><Relationship Id="rId8" Type="http://schemas.openxmlformats.org/officeDocument/2006/relationships/image" Target="../media/image56.wmf"/><Relationship Id="rId13" Type="http://schemas.openxmlformats.org/officeDocument/2006/relationships/oleObject" Target="../embeddings/oleObject8.bin"/><Relationship Id="rId3" Type="http://schemas.openxmlformats.org/officeDocument/2006/relationships/oleObject" Target="../embeddings/oleObject3.bin"/><Relationship Id="rId7" Type="http://schemas.openxmlformats.org/officeDocument/2006/relationships/oleObject" Target="../embeddings/oleObject5.bin"/><Relationship Id="rId12" Type="http://schemas.openxmlformats.org/officeDocument/2006/relationships/image" Target="../media/image58.wmf"/><Relationship Id="rId2" Type="http://schemas.openxmlformats.org/officeDocument/2006/relationships/slideLayout" Target="../slideLayouts/slideLayout2.xml"/><Relationship Id="rId16" Type="http://schemas.openxmlformats.org/officeDocument/2006/relationships/image" Target="../media/image60.wmf"/><Relationship Id="rId1" Type="http://schemas.openxmlformats.org/officeDocument/2006/relationships/vmlDrawing" Target="../drawings/vmlDrawing2.vml"/><Relationship Id="rId6" Type="http://schemas.openxmlformats.org/officeDocument/2006/relationships/image" Target="../media/image55.wmf"/><Relationship Id="rId11" Type="http://schemas.openxmlformats.org/officeDocument/2006/relationships/oleObject" Target="../embeddings/oleObject7.bin"/><Relationship Id="rId5" Type="http://schemas.openxmlformats.org/officeDocument/2006/relationships/oleObject" Target="../embeddings/oleObject4.bin"/><Relationship Id="rId15" Type="http://schemas.openxmlformats.org/officeDocument/2006/relationships/oleObject" Target="../embeddings/oleObject9.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6.bin"/><Relationship Id="rId14" Type="http://schemas.openxmlformats.org/officeDocument/2006/relationships/image" Target="../media/image59.wmf"/></Relationships>
</file>

<file path=ppt/slides/_rels/slide2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png"/><Relationship Id="rId7" Type="http://schemas.openxmlformats.org/officeDocument/2006/relationships/image" Target="../media/image53.emf"/><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emf"/><Relationship Id="rId4" Type="http://schemas.microsoft.com/office/2007/relationships/hdphoto" Target="../media/hdphoto1.wdp"/><Relationship Id="rId9"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53.emf"/><Relationship Id="rId4" Type="http://schemas.microsoft.com/office/2007/relationships/hdphoto" Target="../media/hdphoto13.wdp"/></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emf"/><Relationship Id="rId1" Type="http://schemas.openxmlformats.org/officeDocument/2006/relationships/slideLayout" Target="../slideLayouts/slideLayout2.xml"/><Relationship Id="rId4" Type="http://schemas.microsoft.com/office/2007/relationships/hdphoto" Target="../media/hdphoto14.wdp"/></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4.emf"/><Relationship Id="rId9"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2.em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63.emf"/><Relationship Id="rId1" Type="http://schemas.openxmlformats.org/officeDocument/2006/relationships/slideLayout" Target="../slideLayouts/slideLayout1.xml"/><Relationship Id="rId4" Type="http://schemas.openxmlformats.org/officeDocument/2006/relationships/image" Target="../media/image65.emf"/></Relationships>
</file>

<file path=ppt/slides/_rels/slide33.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6.emf"/><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34.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7.emf"/><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63.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1.xml"/><Relationship Id="rId5" Type="http://schemas.openxmlformats.org/officeDocument/2006/relationships/image" Target="../media/image74.emf"/><Relationship Id="rId4" Type="http://schemas.openxmlformats.org/officeDocument/2006/relationships/image" Target="../media/image73.emf"/></Relationships>
</file>

<file path=ppt/slides/_rels/slide38.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xml"/><Relationship Id="rId5" Type="http://schemas.openxmlformats.org/officeDocument/2006/relationships/image" Target="../media/image78.emf"/><Relationship Id="rId4" Type="http://schemas.openxmlformats.org/officeDocument/2006/relationships/image" Target="../media/image77.emf"/></Relationships>
</file>

<file path=ppt/slides/_rels/slide39.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xml"/><Relationship Id="rId5" Type="http://schemas.openxmlformats.org/officeDocument/2006/relationships/image" Target="../media/image102.png"/><Relationship Id="rId4" Type="http://schemas.openxmlformats.org/officeDocument/2006/relationships/image" Target="../media/image81.emf"/></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microsoft.com/office/2007/relationships/hdphoto" Target="../media/hdphoto1.wdp"/><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4.emf"/><Relationship Id="rId9"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82.em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10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105.png"/><Relationship Id="rId1" Type="http://schemas.openxmlformats.org/officeDocument/2006/relationships/slideLayout" Target="../slideLayouts/slideLayout1.xml"/><Relationship Id="rId5" Type="http://schemas.openxmlformats.org/officeDocument/2006/relationships/image" Target="../media/image85.emf"/><Relationship Id="rId4" Type="http://schemas.openxmlformats.org/officeDocument/2006/relationships/image" Target="../media/image84.emf"/></Relationships>
</file>

<file path=ppt/slides/_rels/slide43.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109.png"/><Relationship Id="rId1" Type="http://schemas.openxmlformats.org/officeDocument/2006/relationships/slideLayout" Target="../slideLayouts/slideLayout1.xml"/><Relationship Id="rId4" Type="http://schemas.openxmlformats.org/officeDocument/2006/relationships/image" Target="../media/image87.emf"/></Relationships>
</file>

<file path=ppt/slides/_rels/slide44.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112.png"/><Relationship Id="rId1" Type="http://schemas.openxmlformats.org/officeDocument/2006/relationships/slideLayout" Target="../slideLayouts/slideLayout1.xml"/><Relationship Id="rId4" Type="http://schemas.openxmlformats.org/officeDocument/2006/relationships/image" Target="../media/image89.emf"/></Relationships>
</file>

<file path=ppt/slides/_rels/slide45.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990.png"/><Relationship Id="rId5" Type="http://schemas.openxmlformats.org/officeDocument/2006/relationships/image" Target="../media/image92.emf"/><Relationship Id="rId4" Type="http://schemas.openxmlformats.org/officeDocument/2006/relationships/image" Target="../media/image91.emf"/></Relationships>
</file>

<file path=ppt/slides/_rels/slide46.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xml"/><Relationship Id="rId6" Type="http://schemas.openxmlformats.org/officeDocument/2006/relationships/image" Target="../media/image96.emf"/><Relationship Id="rId5" Type="http://schemas.openxmlformats.org/officeDocument/2006/relationships/image" Target="../media/image122.png"/><Relationship Id="rId4" Type="http://schemas.openxmlformats.org/officeDocument/2006/relationships/image" Target="../media/image95.emf"/></Relationships>
</file>

<file path=ppt/slides/_rels/slide47.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124.png"/><Relationship Id="rId1" Type="http://schemas.openxmlformats.org/officeDocument/2006/relationships/slideLayout" Target="../slideLayouts/slideLayout1.xml"/><Relationship Id="rId6" Type="http://schemas.openxmlformats.org/officeDocument/2006/relationships/image" Target="../media/image100.emf"/><Relationship Id="rId5" Type="http://schemas.openxmlformats.org/officeDocument/2006/relationships/image" Target="../media/image99.emf"/><Relationship Id="rId4" Type="http://schemas.openxmlformats.org/officeDocument/2006/relationships/image" Target="../media/image98.emf"/></Relationships>
</file>

<file path=ppt/slides/_rels/slide48.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3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image" Target="../media/image13.png"/><Relationship Id="rId10" Type="http://schemas.microsoft.com/office/2007/relationships/hdphoto" Target="../media/hdphoto2.wdp"/><Relationship Id="rId4" Type="http://schemas.openxmlformats.org/officeDocument/2006/relationships/image" Target="../media/image4.emf"/><Relationship Id="rId9"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3.emf"/><Relationship Id="rId1" Type="http://schemas.openxmlformats.org/officeDocument/2006/relationships/slideLayout" Target="../slideLayouts/slideLayout1.xml"/><Relationship Id="rId5" Type="http://schemas.openxmlformats.org/officeDocument/2006/relationships/image" Target="../media/image105.emf"/><Relationship Id="rId4" Type="http://schemas.openxmlformats.org/officeDocument/2006/relationships/image" Target="../media/image104.emf"/></Relationships>
</file>

<file path=ppt/slides/_rels/slide5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xml"/><Relationship Id="rId6" Type="http://schemas.openxmlformats.org/officeDocument/2006/relationships/image" Target="../media/image121.png"/><Relationship Id="rId5" Type="http://schemas.openxmlformats.org/officeDocument/2006/relationships/image" Target="../media/image106.emf"/><Relationship Id="rId4" Type="http://schemas.openxmlformats.org/officeDocument/2006/relationships/image" Target="../media/image128.png"/></Relationships>
</file>

<file path=ppt/slides/_rels/slide52.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16.png"/><Relationship Id="rId7" Type="http://schemas.openxmlformats.org/officeDocument/2006/relationships/image" Target="../media/image106.emf"/><Relationship Id="rId2" Type="http://schemas.openxmlformats.org/officeDocument/2006/relationships/image" Target="../media/image107.emf"/><Relationship Id="rId1" Type="http://schemas.openxmlformats.org/officeDocument/2006/relationships/slideLayout" Target="../slideLayouts/slideLayout1.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08.emf"/></Relationships>
</file>

<file path=ppt/slides/_rels/slide53.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5.png"/><Relationship Id="rId3" Type="http://schemas.microsoft.com/office/2007/relationships/hdphoto" Target="../media/hdphoto1.wdp"/><Relationship Id="rId7" Type="http://schemas.openxmlformats.org/officeDocument/2006/relationships/image" Target="../media/image118.png"/><Relationship Id="rId12" Type="http://schemas.openxmlformats.org/officeDocument/2006/relationships/image" Target="../media/image12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3.png"/><Relationship Id="rId11" Type="http://schemas.openxmlformats.org/officeDocument/2006/relationships/image" Target="../media/image138.png"/><Relationship Id="rId10" Type="http://schemas.openxmlformats.org/officeDocument/2006/relationships/image" Target="../media/image120.png"/><Relationship Id="rId4" Type="http://schemas.openxmlformats.org/officeDocument/2006/relationships/image" Target="../media/image4.emf"/><Relationship Id="rId9" Type="http://schemas.openxmlformats.org/officeDocument/2006/relationships/image" Target="../media/image136.png"/><Relationship Id="rId14" Type="http://schemas.openxmlformats.org/officeDocument/2006/relationships/image" Target="../media/image109.emf"/></Relationships>
</file>

<file path=ppt/slides/_rels/slide54.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29.png"/><Relationship Id="rId1" Type="http://schemas.openxmlformats.org/officeDocument/2006/relationships/slideLayout" Target="../slideLayouts/slideLayout1.xml"/><Relationship Id="rId4" Type="http://schemas.openxmlformats.org/officeDocument/2006/relationships/image" Target="../media/image131.png"/></Relationships>
</file>

<file path=ppt/slides/_rels/slide55.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2.xml"/><Relationship Id="rId5" Type="http://schemas.openxmlformats.org/officeDocument/2006/relationships/image" Target="../media/image117.png"/><Relationship Id="rId4" Type="http://schemas.openxmlformats.org/officeDocument/2006/relationships/image" Target="../media/image134.png"/></Relationships>
</file>

<file path=ppt/slides/_rels/slide5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s://www.scientificamerican.com/article/the-fermilab-muon-measurement-may-or-may-not-point-to-new-physics-but1/"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4.jpeg"/><Relationship Id="rId5" Type="http://schemas.openxmlformats.org/officeDocument/2006/relationships/image" Target="../media/image113.png"/><Relationship Id="rId4" Type="http://schemas.openxmlformats.org/officeDocument/2006/relationships/image" Target="../media/image4.emf"/></Relationships>
</file>

<file path=ppt/slides/_rels/slide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4.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44.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14.png"/><Relationship Id="rId4" Type="http://schemas.openxmlformats.org/officeDocument/2006/relationships/image" Target="../media/image4.emf"/><Relationship Id="rId9" Type="http://schemas.openxmlformats.org/officeDocument/2006/relationships/image" Target="../media/image9.emf"/></Relationships>
</file>

<file path=ppt/slides/_rels/slide60.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700.png"/><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61.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xml"/><Relationship Id="rId4" Type="http://schemas.openxmlformats.org/officeDocument/2006/relationships/image" Target="../media/image130.png"/></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60.png"/><Relationship Id="rId5" Type="http://schemas.openxmlformats.org/officeDocument/2006/relationships/image" Target="../media/image143.png"/><Relationship Id="rId4" Type="http://schemas.openxmlformats.org/officeDocument/2006/relationships/image" Target="../media/image4.emf"/></Relationships>
</file>

<file path=ppt/slides/_rels/slide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35.png"/><Relationship Id="rId4" Type="http://schemas.openxmlformats.org/officeDocument/2006/relationships/image" Target="../media/image131.emf"/></Relationships>
</file>

<file path=ppt/slides/_rels/slide7.xml.rels><?xml version="1.0" encoding="UTF-8" standalone="yes"?>
<Relationships xmlns="http://schemas.openxmlformats.org/package/2006/relationships"><Relationship Id="rId8" Type="http://schemas.openxmlformats.org/officeDocument/2006/relationships/image" Target="../media/image12.emf"/><Relationship Id="rId3" Type="http://schemas.microsoft.com/office/2007/relationships/hdphoto" Target="../media/hdphoto1.wdp"/><Relationship Id="rId7" Type="http://schemas.openxmlformats.org/officeDocument/2006/relationships/image" Target="../media/image11.emf"/><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0.jpeg"/><Relationship Id="rId10" Type="http://schemas.openxmlformats.org/officeDocument/2006/relationships/image" Target="../media/image20.png"/><Relationship Id="rId4" Type="http://schemas.openxmlformats.org/officeDocument/2006/relationships/image" Target="../media/image4.emf"/><Relationship Id="rId9" Type="http://schemas.openxmlformats.org/officeDocument/2006/relationships/image" Target="../media/image13.emf"/></Relationships>
</file>

<file path=ppt/slides/_rels/slide8.xml.rels><?xml version="1.0" encoding="UTF-8" standalone="yes"?>
<Relationships xmlns="http://schemas.openxmlformats.org/package/2006/relationships"><Relationship Id="rId8" Type="http://schemas.openxmlformats.org/officeDocument/2006/relationships/image" Target="../media/image230.png"/><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4.emf"/><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30.png"/><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4.emf"/><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499" y="-315416"/>
            <a:ext cx="9113502" cy="6858000"/>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1" name="Rectangle 20"/>
          <p:cNvSpPr/>
          <p:nvPr/>
        </p:nvSpPr>
        <p:spPr>
          <a:xfrm>
            <a:off x="-4225" y="2107064"/>
            <a:ext cx="9178723" cy="2534488"/>
          </a:xfrm>
          <a:prstGeom prst="rect">
            <a:avLst/>
          </a:prstGeom>
          <a:solidFill>
            <a:srgbClr val="EBEBEB"/>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4" name="TextBox 32"/>
          <p:cNvSpPr txBox="1">
            <a:spLocks noChangeArrowheads="1"/>
          </p:cNvSpPr>
          <p:nvPr/>
        </p:nvSpPr>
        <p:spPr bwMode="auto">
          <a:xfrm>
            <a:off x="251520" y="731858"/>
            <a:ext cx="8496944" cy="1032209"/>
          </a:xfrm>
          <a:prstGeom prst="rect">
            <a:avLst/>
          </a:prstGeom>
          <a:noFill/>
          <a:ln w="9525">
            <a:noFill/>
            <a:miter lim="800000"/>
            <a:headEnd/>
            <a:tailEnd/>
          </a:ln>
        </p:spPr>
        <p:txBody>
          <a:bodyPr wrap="square" tIns="93600" bIns="140400">
            <a:prstTxWarp prst="textNoShape">
              <a:avLst/>
            </a:prstTxWarp>
            <a:spAutoFit/>
          </a:bodyPr>
          <a:lstStyle/>
          <a:p>
            <a:pPr indent="11113" algn="r">
              <a:lnSpc>
                <a:spcPct val="110000"/>
              </a:lnSpc>
            </a:pPr>
            <a:r>
              <a:rPr lang="en-US" sz="2400" dirty="0">
                <a:latin typeface="Helvetica Light" charset="0"/>
                <a:ea typeface="Helvetica Light" charset="0"/>
                <a:cs typeface="Helvetica Light" charset="0"/>
              </a:rPr>
              <a:t>Ultimate precision Standard Model tests: the muon magnetic anomaly — taming its hadronic contributions</a:t>
            </a:r>
          </a:p>
        </p:txBody>
      </p:sp>
      <p:sp>
        <p:nvSpPr>
          <p:cNvPr id="6" name="Rectangle 5"/>
          <p:cNvSpPr/>
          <p:nvPr/>
        </p:nvSpPr>
        <p:spPr>
          <a:xfrm>
            <a:off x="107504" y="4973136"/>
            <a:ext cx="8640960" cy="600164"/>
          </a:xfrm>
          <a:prstGeom prst="rect">
            <a:avLst/>
          </a:prstGeom>
        </p:spPr>
        <p:txBody>
          <a:bodyPr wrap="square">
            <a:spAutoFit/>
          </a:bodyPr>
          <a:lstStyle/>
          <a:p>
            <a:pPr lvl="0" indent="11113" algn="r">
              <a:spcBef>
                <a:spcPts val="1200"/>
              </a:spcBef>
            </a:pPr>
            <a:r>
              <a:rPr lang="en-US" sz="1400" b="1" dirty="0">
                <a:latin typeface="Helvetica Light"/>
                <a:ea typeface="Trebuchet MS" pitchFamily="-84" charset="0"/>
                <a:cs typeface="Helvetica Light"/>
              </a:rPr>
              <a:t>Andreas Hoecker (CERN)</a:t>
            </a:r>
          </a:p>
          <a:p>
            <a:pPr indent="11113" algn="r">
              <a:spcBef>
                <a:spcPts val="600"/>
              </a:spcBef>
            </a:pPr>
            <a:r>
              <a:rPr lang="de-DE" sz="1400" dirty="0">
                <a:latin typeface="Helvetica Light"/>
                <a:ea typeface="Trebuchet MS" pitchFamily="-84" charset="0"/>
                <a:cs typeface="Helvetica Light"/>
              </a:rPr>
              <a:t>Seminar</a:t>
            </a:r>
            <a:r>
              <a:rPr lang="en-US" sz="1400" dirty="0">
                <a:latin typeface="Helvetica Light"/>
                <a:ea typeface="Trebuchet MS" pitchFamily="-84" charset="0"/>
                <a:cs typeface="Helvetica Light"/>
              </a:rPr>
              <a:t>, Geneva University, May 25</a:t>
            </a:r>
            <a:r>
              <a:rPr lang="en-US" sz="1400" baseline="30000" dirty="0">
                <a:latin typeface="Helvetica Light"/>
                <a:ea typeface="Trebuchet MS" pitchFamily="-84" charset="0"/>
                <a:cs typeface="Helvetica Light"/>
              </a:rPr>
              <a:t>th</a:t>
            </a:r>
            <a:r>
              <a:rPr lang="en-US" sz="1400" dirty="0">
                <a:latin typeface="Helvetica Light"/>
                <a:ea typeface="Trebuchet MS" pitchFamily="-84" charset="0"/>
                <a:cs typeface="Helvetica Light"/>
              </a:rPr>
              <a:t>, 2021 </a:t>
            </a:r>
          </a:p>
        </p:txBody>
      </p:sp>
      <p:sp>
        <p:nvSpPr>
          <p:cNvPr id="33" name="Rectangle 32"/>
          <p:cNvSpPr/>
          <p:nvPr/>
        </p:nvSpPr>
        <p:spPr>
          <a:xfrm>
            <a:off x="-4224" y="3031556"/>
            <a:ext cx="9182948" cy="601884"/>
          </a:xfrm>
          <a:prstGeom prst="rect">
            <a:avLst/>
          </a:prstGeom>
          <a:solidFill>
            <a:srgbClr val="EBEBEB"/>
          </a:solidFill>
          <a:ln>
            <a:solidFill>
              <a:srgbClr val="EBEBEB"/>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nvGrpSpPr>
          <p:cNvPr id="32" name="Group 31"/>
          <p:cNvGrpSpPr/>
          <p:nvPr/>
        </p:nvGrpSpPr>
        <p:grpSpPr>
          <a:xfrm>
            <a:off x="4716016" y="2193280"/>
            <a:ext cx="3816424" cy="2304256"/>
            <a:chOff x="4716016" y="1916832"/>
            <a:chExt cx="3816424" cy="2304256"/>
          </a:xfrm>
        </p:grpSpPr>
        <p:grpSp>
          <p:nvGrpSpPr>
            <p:cNvPr id="26" name="Group 25"/>
            <p:cNvGrpSpPr/>
            <p:nvPr/>
          </p:nvGrpSpPr>
          <p:grpSpPr>
            <a:xfrm>
              <a:off x="4716016" y="2444283"/>
              <a:ext cx="3588280" cy="1338602"/>
              <a:chOff x="5062673" y="2679835"/>
              <a:chExt cx="3588280" cy="1338602"/>
            </a:xfrm>
          </p:grpSpPr>
          <p:sp>
            <p:nvSpPr>
              <p:cNvPr id="17" name="Freeform 21"/>
              <p:cNvSpPr>
                <a:spLocks/>
              </p:cNvSpPr>
              <p:nvPr/>
            </p:nvSpPr>
            <p:spPr bwMode="auto">
              <a:xfrm flipH="1">
                <a:off x="5062673" y="3212976"/>
                <a:ext cx="2065337" cy="173037"/>
              </a:xfrm>
              <a:custGeom>
                <a:avLst/>
                <a:gdLst>
                  <a:gd name="T0" fmla="*/ 0 w 2304"/>
                  <a:gd name="T1" fmla="*/ 192 h 192"/>
                  <a:gd name="T2" fmla="*/ 192 w 2304"/>
                  <a:gd name="T3" fmla="*/ 0 h 192"/>
                  <a:gd name="T4" fmla="*/ 384 w 2304"/>
                  <a:gd name="T5" fmla="*/ 192 h 192"/>
                  <a:gd name="T6" fmla="*/ 576 w 2304"/>
                  <a:gd name="T7" fmla="*/ 0 h 192"/>
                  <a:gd name="T8" fmla="*/ 768 w 2304"/>
                  <a:gd name="T9" fmla="*/ 192 h 192"/>
                  <a:gd name="T10" fmla="*/ 960 w 2304"/>
                  <a:gd name="T11" fmla="*/ 0 h 192"/>
                  <a:gd name="T12" fmla="*/ 1152 w 2304"/>
                  <a:gd name="T13" fmla="*/ 192 h 192"/>
                  <a:gd name="T14" fmla="*/ 1344 w 2304"/>
                  <a:gd name="T15" fmla="*/ 0 h 192"/>
                  <a:gd name="T16" fmla="*/ 1536 w 2304"/>
                  <a:gd name="T17" fmla="*/ 192 h 192"/>
                  <a:gd name="T18" fmla="*/ 1728 w 2304"/>
                  <a:gd name="T19" fmla="*/ 0 h 192"/>
                  <a:gd name="T20" fmla="*/ 1920 w 2304"/>
                  <a:gd name="T21" fmla="*/ 192 h 192"/>
                  <a:gd name="T22" fmla="*/ 2112 w 2304"/>
                  <a:gd name="T23" fmla="*/ 0 h 192"/>
                  <a:gd name="T24" fmla="*/ 2304 w 2304"/>
                  <a:gd name="T2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4" h="192">
                    <a:moveTo>
                      <a:pt x="0" y="192"/>
                    </a:moveTo>
                    <a:cubicBezTo>
                      <a:pt x="64" y="96"/>
                      <a:pt x="128" y="0"/>
                      <a:pt x="192" y="0"/>
                    </a:cubicBezTo>
                    <a:cubicBezTo>
                      <a:pt x="256" y="0"/>
                      <a:pt x="320" y="192"/>
                      <a:pt x="384" y="192"/>
                    </a:cubicBezTo>
                    <a:cubicBezTo>
                      <a:pt x="448" y="192"/>
                      <a:pt x="512" y="0"/>
                      <a:pt x="576" y="0"/>
                    </a:cubicBezTo>
                    <a:cubicBezTo>
                      <a:pt x="640" y="0"/>
                      <a:pt x="704" y="192"/>
                      <a:pt x="768" y="192"/>
                    </a:cubicBezTo>
                    <a:cubicBezTo>
                      <a:pt x="832" y="192"/>
                      <a:pt x="896" y="0"/>
                      <a:pt x="960" y="0"/>
                    </a:cubicBezTo>
                    <a:cubicBezTo>
                      <a:pt x="1024" y="0"/>
                      <a:pt x="1088" y="192"/>
                      <a:pt x="1152" y="192"/>
                    </a:cubicBezTo>
                    <a:cubicBezTo>
                      <a:pt x="1216" y="192"/>
                      <a:pt x="1280" y="0"/>
                      <a:pt x="1344" y="0"/>
                    </a:cubicBezTo>
                    <a:cubicBezTo>
                      <a:pt x="1408" y="0"/>
                      <a:pt x="1472" y="192"/>
                      <a:pt x="1536" y="192"/>
                    </a:cubicBezTo>
                    <a:cubicBezTo>
                      <a:pt x="1600" y="192"/>
                      <a:pt x="1664" y="0"/>
                      <a:pt x="1728" y="0"/>
                    </a:cubicBezTo>
                    <a:cubicBezTo>
                      <a:pt x="1792" y="0"/>
                      <a:pt x="1856" y="192"/>
                      <a:pt x="1920" y="192"/>
                    </a:cubicBezTo>
                    <a:cubicBezTo>
                      <a:pt x="1984" y="192"/>
                      <a:pt x="2048" y="0"/>
                      <a:pt x="2112" y="0"/>
                    </a:cubicBezTo>
                    <a:cubicBezTo>
                      <a:pt x="2176" y="0"/>
                      <a:pt x="2272" y="160"/>
                      <a:pt x="2304" y="192"/>
                    </a:cubicBezTo>
                  </a:path>
                </a:pathLst>
              </a:custGeom>
              <a:noFill/>
              <a:ln w="28575"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 name="Line 9"/>
              <p:cNvSpPr>
                <a:spLocks noChangeShapeType="1"/>
              </p:cNvSpPr>
              <p:nvPr/>
            </p:nvSpPr>
            <p:spPr bwMode="auto">
              <a:xfrm rot="20400000" flipV="1">
                <a:off x="6974772" y="2679835"/>
                <a:ext cx="1676181" cy="39746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4" name="Line 9"/>
              <p:cNvSpPr>
                <a:spLocks noChangeShapeType="1"/>
              </p:cNvSpPr>
              <p:nvPr/>
            </p:nvSpPr>
            <p:spPr bwMode="auto">
              <a:xfrm rot="1200000">
                <a:off x="6974772" y="3620970"/>
                <a:ext cx="1676181" cy="39746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 name="Oval 19"/>
              <p:cNvSpPr/>
              <p:nvPr/>
            </p:nvSpPr>
            <p:spPr>
              <a:xfrm>
                <a:off x="6869929" y="3025915"/>
                <a:ext cx="540000" cy="540000"/>
              </a:xfrm>
              <a:prstGeom prst="ellipse">
                <a:avLst/>
              </a:prstGeom>
              <a:solidFill>
                <a:srgbClr val="D80017"/>
              </a:solidFill>
              <a:ln>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5" name="TextBox 24"/>
              <p:cNvSpPr txBox="1"/>
              <p:nvPr/>
            </p:nvSpPr>
            <p:spPr>
              <a:xfrm>
                <a:off x="6931856" y="3027975"/>
                <a:ext cx="389850" cy="584775"/>
              </a:xfrm>
              <a:prstGeom prst="rect">
                <a:avLst/>
              </a:prstGeom>
              <a:noFill/>
            </p:spPr>
            <p:txBody>
              <a:bodyPr wrap="none" rtlCol="0">
                <a:spAutoFit/>
              </a:bodyPr>
              <a:lstStyle/>
              <a:p>
                <a:r>
                  <a:rPr lang="en-US" sz="3200" dirty="0">
                    <a:solidFill>
                      <a:schemeClr val="bg1"/>
                    </a:solidFill>
                    <a:latin typeface="Helvetica Light" charset="0"/>
                    <a:ea typeface="Helvetica Light" charset="0"/>
                    <a:cs typeface="Helvetica Light" charset="0"/>
                  </a:rPr>
                  <a:t>?</a:t>
                </a:r>
                <a:endParaRPr lang="en-US" dirty="0">
                  <a:solidFill>
                    <a:schemeClr val="bg1"/>
                  </a:solidFill>
                  <a:latin typeface="Helvetica Light" charset="0"/>
                  <a:ea typeface="Helvetica Light" charset="0"/>
                  <a:cs typeface="Helvetica Light" charset="0"/>
                </a:endParaRPr>
              </a:p>
            </p:txBody>
          </p:sp>
        </p:grpSp>
        <p:sp>
          <p:nvSpPr>
            <p:cNvPr id="27" name="TextBox 26"/>
            <p:cNvSpPr txBox="1"/>
            <p:nvPr/>
          </p:nvSpPr>
          <p:spPr>
            <a:xfrm>
              <a:off x="8194423" y="1916832"/>
              <a:ext cx="327334" cy="400110"/>
            </a:xfrm>
            <a:prstGeom prst="rect">
              <a:avLst/>
            </a:prstGeom>
            <a:noFill/>
          </p:spPr>
          <p:txBody>
            <a:bodyPr wrap="none" rtlCol="0">
              <a:spAutoFit/>
            </a:bodyPr>
            <a:lstStyle/>
            <a:p>
              <a:r>
                <a:rPr lang="en-US" sz="2000" i="1" dirty="0">
                  <a:latin typeface="Helvetica Light" charset="0"/>
                  <a:ea typeface="Helvetica Light" charset="0"/>
                  <a:cs typeface="Helvetica Light" charset="0"/>
                </a:rPr>
                <a:t>µ</a:t>
              </a:r>
              <a:endParaRPr lang="en-US" sz="1400" i="1" dirty="0">
                <a:latin typeface="Helvetica Light" charset="0"/>
                <a:ea typeface="Helvetica Light" charset="0"/>
                <a:cs typeface="Helvetica Light" charset="0"/>
              </a:endParaRPr>
            </a:p>
          </p:txBody>
        </p:sp>
        <p:sp>
          <p:nvSpPr>
            <p:cNvPr id="28" name="TextBox 27"/>
            <p:cNvSpPr txBox="1"/>
            <p:nvPr/>
          </p:nvSpPr>
          <p:spPr>
            <a:xfrm>
              <a:off x="8205106" y="3820978"/>
              <a:ext cx="327334" cy="400110"/>
            </a:xfrm>
            <a:prstGeom prst="rect">
              <a:avLst/>
            </a:prstGeom>
            <a:noFill/>
          </p:spPr>
          <p:txBody>
            <a:bodyPr wrap="none" rtlCol="0">
              <a:spAutoFit/>
            </a:bodyPr>
            <a:lstStyle/>
            <a:p>
              <a:r>
                <a:rPr lang="en-US" sz="2000" i="1" dirty="0">
                  <a:latin typeface="Helvetica Light" charset="0"/>
                  <a:ea typeface="Helvetica Light" charset="0"/>
                  <a:cs typeface="Helvetica Light" charset="0"/>
                </a:rPr>
                <a:t>µ</a:t>
              </a:r>
              <a:endParaRPr lang="en-US" sz="1400" i="1" dirty="0">
                <a:latin typeface="Helvetica Light" charset="0"/>
                <a:ea typeface="Helvetica Light" charset="0"/>
                <a:cs typeface="Helvetica Light" charset="0"/>
              </a:endParaRPr>
            </a:p>
          </p:txBody>
        </p:sp>
        <p:sp>
          <p:nvSpPr>
            <p:cNvPr id="29" name="TextBox 28"/>
            <p:cNvSpPr txBox="1"/>
            <p:nvPr/>
          </p:nvSpPr>
          <p:spPr>
            <a:xfrm>
              <a:off x="5089279" y="2500951"/>
              <a:ext cx="982961" cy="400110"/>
            </a:xfrm>
            <a:prstGeom prst="rect">
              <a:avLst/>
            </a:prstGeom>
            <a:noFill/>
          </p:spPr>
          <p:txBody>
            <a:bodyPr wrap="none" rtlCol="0">
              <a:spAutoFit/>
            </a:bodyPr>
            <a:lstStyle/>
            <a:p>
              <a:r>
                <a:rPr lang="en-US" sz="2000" i="1" dirty="0">
                  <a:latin typeface="Helvetica Light" charset="0"/>
                  <a:ea typeface="Helvetica Light" charset="0"/>
                  <a:cs typeface="Helvetica Light" charset="0"/>
                </a:rPr>
                <a:t>B</a:t>
              </a:r>
              <a:r>
                <a:rPr lang="en-US" sz="1100" i="1" dirty="0">
                  <a:latin typeface="Helvetica Light" charset="0"/>
                  <a:ea typeface="Helvetica Light" charset="0"/>
                  <a:cs typeface="Helvetica Light" charset="0"/>
                </a:rPr>
                <a:t> </a:t>
              </a:r>
              <a:r>
                <a:rPr lang="en-US" sz="2000" i="1" dirty="0">
                  <a:latin typeface="Helvetica Light" charset="0"/>
                  <a:ea typeface="Helvetica Light" charset="0"/>
                  <a:cs typeface="Helvetica Light" charset="0"/>
                </a:rPr>
                <a:t> </a:t>
              </a:r>
              <a:r>
                <a:rPr lang="en-US" sz="2000" dirty="0">
                  <a:latin typeface="Helvetica Light" charset="0"/>
                  <a:ea typeface="Helvetica Light" charset="0"/>
                  <a:cs typeface="Helvetica Light" charset="0"/>
                </a:rPr>
                <a:t>field</a:t>
              </a:r>
              <a:endParaRPr lang="en-US" sz="1400" dirty="0">
                <a:latin typeface="Helvetica Light" charset="0"/>
                <a:ea typeface="Helvetica Light" charset="0"/>
                <a:cs typeface="Helvetica Light" charset="0"/>
              </a:endParaRPr>
            </a:p>
          </p:txBody>
        </p:sp>
      </p:grpSp>
      <p:sp>
        <p:nvSpPr>
          <p:cNvPr id="31" name="TextBox 30"/>
          <p:cNvSpPr txBox="1"/>
          <p:nvPr/>
        </p:nvSpPr>
        <p:spPr>
          <a:xfrm>
            <a:off x="110615" y="6469580"/>
            <a:ext cx="6567824" cy="253916"/>
          </a:xfrm>
          <a:prstGeom prst="rect">
            <a:avLst/>
          </a:prstGeom>
          <a:noFill/>
        </p:spPr>
        <p:txBody>
          <a:bodyPr wrap="none" rtlCol="0">
            <a:spAutoFit/>
          </a:bodyPr>
          <a:lstStyle/>
          <a:p>
            <a:r>
              <a:rPr lang="en-US" sz="1050" dirty="0">
                <a:solidFill>
                  <a:srgbClr val="0070C0"/>
                </a:solidFill>
                <a:latin typeface="Helvetica Light" charset="0"/>
                <a:ea typeface="Helvetica Light" charset="0"/>
                <a:cs typeface="Helvetica Light" charset="0"/>
              </a:rPr>
              <a:t>Work in collaboration with M. </a:t>
            </a:r>
            <a:r>
              <a:rPr lang="en-US" sz="1050" dirty="0" err="1">
                <a:solidFill>
                  <a:srgbClr val="0070C0"/>
                </a:solidFill>
                <a:latin typeface="Helvetica Light" charset="0"/>
                <a:ea typeface="Helvetica Light" charset="0"/>
                <a:cs typeface="Helvetica Light" charset="0"/>
              </a:rPr>
              <a:t>Davier</a:t>
            </a:r>
            <a:r>
              <a:rPr lang="en-US" sz="1050" dirty="0">
                <a:solidFill>
                  <a:srgbClr val="0070C0"/>
                </a:solidFill>
                <a:latin typeface="Helvetica Light" charset="0"/>
                <a:ea typeface="Helvetica Light" charset="0"/>
                <a:cs typeface="Helvetica Light" charset="0"/>
              </a:rPr>
              <a:t>, B. </a:t>
            </a:r>
            <a:r>
              <a:rPr lang="en-US" sz="1050" dirty="0" err="1">
                <a:solidFill>
                  <a:srgbClr val="0070C0"/>
                </a:solidFill>
                <a:latin typeface="Helvetica Light" charset="0"/>
                <a:ea typeface="Helvetica Light" charset="0"/>
                <a:cs typeface="Helvetica Light" charset="0"/>
              </a:rPr>
              <a:t>Malaescu</a:t>
            </a:r>
            <a:r>
              <a:rPr lang="en-US" sz="1050" dirty="0">
                <a:solidFill>
                  <a:srgbClr val="0070C0"/>
                </a:solidFill>
                <a:latin typeface="Helvetica Light" charset="0"/>
                <a:ea typeface="Helvetica Light" charset="0"/>
                <a:cs typeface="Helvetica Light" charset="0"/>
              </a:rPr>
              <a:t>, and Z. Zhang (DHMZ): Eur. Phys. J. C 80, 241 (2020)</a:t>
            </a:r>
          </a:p>
        </p:txBody>
      </p:sp>
      <p:sp>
        <p:nvSpPr>
          <p:cNvPr id="2" name="Rectangle 1"/>
          <p:cNvSpPr/>
          <p:nvPr/>
        </p:nvSpPr>
        <p:spPr>
          <a:xfrm>
            <a:off x="539552" y="2582757"/>
            <a:ext cx="914400" cy="914400"/>
          </a:xfrm>
          <a:prstGeom prst="rect">
            <a:avLst/>
          </a:prstGeom>
        </p:spPr>
        <p:txBody>
          <a:bodyPr wrap="none" rtlCol="0" anchor="ctr">
            <a:spAutoFit/>
          </a:bodyPr>
          <a:lstStyle/>
          <a:p>
            <a:pPr algn="ctr"/>
            <a:endParaRPr lang="en-US" sz="1600" dirty="0">
              <a:latin typeface="Helvetica Light" charset="0"/>
              <a:ea typeface="Helvetica Light" charset="0"/>
              <a:cs typeface="Helvetica Light" charset="0"/>
            </a:endParaRPr>
          </a:p>
        </p:txBody>
      </p:sp>
      <p:pic>
        <p:nvPicPr>
          <p:cNvPr id="3" name="Picture 2">
            <a:extLst>
              <a:ext uri="{FF2B5EF4-FFF2-40B4-BE49-F238E27FC236}">
                <a16:creationId xmlns:a16="http://schemas.microsoft.com/office/drawing/2014/main" id="{4676EC03-C1A4-7648-9931-9A9CB8543FCF}"/>
              </a:ext>
            </a:extLst>
          </p:cNvPr>
          <p:cNvPicPr>
            <a:picLocks noChangeAspect="1"/>
          </p:cNvPicPr>
          <p:nvPr/>
        </p:nvPicPr>
        <p:blipFill>
          <a:blip r:embed="rId2"/>
          <a:stretch>
            <a:fillRect/>
          </a:stretch>
        </p:blipFill>
        <p:spPr>
          <a:xfrm>
            <a:off x="511638" y="2193280"/>
            <a:ext cx="3334103" cy="2417224"/>
          </a:xfrm>
          <a:prstGeom prst="rect">
            <a:avLst/>
          </a:prstGeom>
        </p:spPr>
      </p:pic>
    </p:spTree>
    <p:extLst>
      <p:ext uri="{BB962C8B-B14F-4D97-AF65-F5344CB8AC3E}">
        <p14:creationId xmlns:p14="http://schemas.microsoft.com/office/powerpoint/2010/main" val="865699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4938587" y="437763"/>
            <a:ext cx="3881885"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Theory and comparison with experiment</a:t>
            </a:r>
          </a:p>
        </p:txBody>
      </p:sp>
      <p:sp>
        <p:nvSpPr>
          <p:cNvPr id="25" name="TextBox 24"/>
          <p:cNvSpPr txBox="1"/>
          <p:nvPr/>
        </p:nvSpPr>
        <p:spPr>
          <a:xfrm>
            <a:off x="269304" y="1988840"/>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 a tour de force, five QED loops have been computed </a:t>
            </a:r>
            <a:r>
              <a:rPr lang="en-US" sz="1000" dirty="0">
                <a:solidFill>
                  <a:schemeClr val="tx1">
                    <a:lumMod val="50000"/>
                    <a:lumOff val="50000"/>
                  </a:schemeClr>
                </a:solidFill>
                <a:latin typeface="Helvetica Light" charset="0"/>
                <a:ea typeface="Helvetica Light" charset="0"/>
                <a:cs typeface="Helvetica Light" charset="0"/>
              </a:rPr>
              <a:t>[ Kinoshita et al, </a:t>
            </a:r>
            <a:r>
              <a:rPr lang="hr-HR" sz="1000" dirty="0">
                <a:solidFill>
                  <a:schemeClr val="tx1">
                    <a:lumMod val="50000"/>
                    <a:lumOff val="50000"/>
                  </a:schemeClr>
                </a:solidFill>
                <a:latin typeface="Helvetica Light" charset="0"/>
                <a:ea typeface="Helvetica Light" charset="0"/>
                <a:cs typeface="Helvetica Light" charset="0"/>
              </a:rPr>
              <a:t>1412.8284 (2014) </a:t>
            </a:r>
            <a:r>
              <a:rPr lang="en-US" sz="1000" dirty="0">
                <a:solidFill>
                  <a:schemeClr val="tx1">
                    <a:lumMod val="50000"/>
                    <a:lumOff val="50000"/>
                  </a:schemeClr>
                </a:solidFill>
                <a:latin typeface="Helvetica Light" charset="0"/>
                <a:ea typeface="Helvetica Light" charset="0"/>
                <a:cs typeface="Helvetica Light" charset="0"/>
              </a:rPr>
              <a:t>]</a:t>
            </a:r>
            <a:endParaRPr lang="en-US" sz="1600" dirty="0">
              <a:solidFill>
                <a:schemeClr val="tx1">
                  <a:lumMod val="50000"/>
                  <a:lumOff val="50000"/>
                </a:schemeClr>
              </a:solidFill>
              <a:latin typeface="Helvetica Light" charset="0"/>
              <a:ea typeface="Helvetica Light" charset="0"/>
              <a:cs typeface="Helvetica Light" charset="0"/>
            </a:endParaRPr>
          </a:p>
        </p:txBody>
      </p:sp>
      <p:sp>
        <p:nvSpPr>
          <p:cNvPr id="68" name="TextBox 67"/>
          <p:cNvSpPr txBox="1"/>
          <p:nvPr/>
        </p:nvSpPr>
        <p:spPr>
          <a:xfrm>
            <a:off x="269304" y="5532895"/>
            <a:ext cx="8839200" cy="338554"/>
          </a:xfrm>
          <a:prstGeom prst="rect">
            <a:avLst/>
          </a:prstGeom>
          <a:noFill/>
        </p:spPr>
        <p:txBody>
          <a:bodyPr wrap="square" rtlCol="0">
            <a:spAutoFit/>
          </a:bodyPr>
          <a:lstStyle/>
          <a:p>
            <a:pPr>
              <a:spcBef>
                <a:spcPts val="1800"/>
              </a:spcBef>
            </a:pPr>
            <a:r>
              <a:rPr lang="en-US" sz="1600" dirty="0">
                <a:solidFill>
                  <a:srgbClr val="E70000"/>
                </a:solidFill>
                <a:latin typeface="Helvetica Light" charset="0"/>
                <a:ea typeface="Helvetica Light" charset="0"/>
                <a:cs typeface="Helvetica Light" charset="0"/>
              </a:rPr>
              <a:t>so that the experimental value differs from the SM prediction by –2.4</a:t>
            </a:r>
            <a:r>
              <a:rPr lang="en-US" sz="1600" dirty="0">
                <a:solidFill>
                  <a:srgbClr val="E70000"/>
                </a:solidFill>
                <a:latin typeface="Symbol" pitchFamily="2" charset="2"/>
                <a:ea typeface="Helvetica Light" charset="0"/>
                <a:cs typeface="Helvetica Light" charset="0"/>
              </a:rPr>
              <a:t>s  | +</a:t>
            </a:r>
            <a:r>
              <a:rPr lang="en-US" sz="1600" dirty="0">
                <a:solidFill>
                  <a:srgbClr val="E70000"/>
                </a:solidFill>
                <a:latin typeface="Helvetica Light" charset="0"/>
                <a:ea typeface="Helvetica Light" charset="0"/>
                <a:cs typeface="Helvetica Light" charset="0"/>
              </a:rPr>
              <a:t>1.6</a:t>
            </a:r>
            <a:r>
              <a:rPr lang="en-US" sz="1600" dirty="0">
                <a:solidFill>
                  <a:srgbClr val="E70000"/>
                </a:solidFill>
                <a:latin typeface="Symbol" pitchFamily="2" charset="2"/>
                <a:ea typeface="Helvetica Light" charset="0"/>
                <a:cs typeface="Helvetica Light" charset="0"/>
              </a:rPr>
              <a:t>s</a:t>
            </a:r>
            <a:r>
              <a:rPr lang="en-US" sz="1600" dirty="0">
                <a:solidFill>
                  <a:srgbClr val="E70000"/>
                </a:solidFill>
                <a:latin typeface="Helvetica Light" charset="0"/>
                <a:ea typeface="Helvetica Light" charset="0"/>
                <a:cs typeface="Helvetica Light" charset="0"/>
              </a:rPr>
              <a:t>, respectively</a:t>
            </a:r>
          </a:p>
        </p:txBody>
      </p:sp>
      <mc:AlternateContent xmlns:mc="http://schemas.openxmlformats.org/markup-compatibility/2006" xmlns:a14="http://schemas.microsoft.com/office/drawing/2010/main">
        <mc:Choice Requires="a14">
          <p:sp>
            <p:nvSpPr>
              <p:cNvPr id="29" name="Rectangle 28"/>
              <p:cNvSpPr/>
              <p:nvPr/>
            </p:nvSpPr>
            <p:spPr>
              <a:xfrm>
                <a:off x="805511" y="2551867"/>
                <a:ext cx="7366889" cy="566117"/>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QED</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Helvetica Light" charset="0"/>
                              <a:cs typeface="Helvetica Light"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r>
                        <a:rPr lang="en-US" sz="1600" b="0" i="1" smtClean="0">
                          <a:solidFill>
                            <a:prstClr val="black">
                              <a:lumMod val="85000"/>
                              <a:lumOff val="15000"/>
                            </a:prstClr>
                          </a:solidFill>
                          <a:latin typeface="Cambria Math" charset="0"/>
                          <a:ea typeface="Helvetica Light" charset="0"/>
                          <a:cs typeface="Helvetica Light" charset="0"/>
                          <a:sym typeface="Wingdings"/>
                        </a:rPr>
                        <m:t>−0.328478444</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i="1">
                              <a:solidFill>
                                <a:prstClr val="black">
                                  <a:lumMod val="85000"/>
                                  <a:lumOff val="15000"/>
                                </a:prstClr>
                              </a:solidFill>
                              <a:latin typeface="Cambria Math" charset="0"/>
                              <a:ea typeface="Helvetica Light" charset="0"/>
                              <a:cs typeface="Helvetica Light" charset="0"/>
                              <a:sym typeface="Wingdings"/>
                            </a:rPr>
                            <m:t>2</m:t>
                          </m:r>
                        </m:sup>
                      </m:sSup>
                      <m:r>
                        <a:rPr lang="en-US" sz="1600" b="0" i="1" smtClean="0">
                          <a:solidFill>
                            <a:prstClr val="black">
                              <a:lumMod val="85000"/>
                              <a:lumOff val="15000"/>
                            </a:prstClr>
                          </a:solidFill>
                          <a:latin typeface="Cambria Math" charset="0"/>
                          <a:ea typeface="Helvetica Light" charset="0"/>
                          <a:cs typeface="Helvetica Light" charset="0"/>
                          <a:sym typeface="Wingdings"/>
                        </a:rPr>
                        <m:t>+1.181234</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3</m:t>
                          </m:r>
                        </m:sup>
                      </m:sSup>
                      <m:r>
                        <a:rPr lang="en-US" sz="1600" i="1">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Helvetica Light" charset="0"/>
                          <a:cs typeface="Helvetica Light" charset="0"/>
                          <a:sym typeface="Wingdings"/>
                        </a:rPr>
                        <m:t>1.912</m:t>
                      </m:r>
                      <m:d>
                        <m:d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b="0" i="1" smtClean="0">
                              <a:solidFill>
                                <a:prstClr val="black">
                                  <a:lumMod val="85000"/>
                                  <a:lumOff val="15000"/>
                                </a:prstClr>
                              </a:solidFill>
                              <a:latin typeface="Cambria Math" charset="0"/>
                              <a:ea typeface="Helvetica Light" charset="0"/>
                              <a:cs typeface="Helvetica Light" charset="0"/>
                              <a:sym typeface="Wingdings"/>
                            </a:rPr>
                            <m:t>1</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4</m:t>
                          </m:r>
                        </m:sup>
                      </m:sSup>
                      <m:r>
                        <a:rPr lang="en-US" sz="1600" i="1">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Helvetica Light" charset="0"/>
                          <a:cs typeface="Helvetica Light" charset="0"/>
                          <a:sym typeface="Wingdings"/>
                        </a:rPr>
                        <m:t>7.8</m:t>
                      </m:r>
                      <m:d>
                        <m:d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b="0" i="1" smtClean="0">
                              <a:solidFill>
                                <a:prstClr val="black">
                                  <a:lumMod val="85000"/>
                                  <a:lumOff val="15000"/>
                                </a:prstClr>
                              </a:solidFill>
                              <a:latin typeface="Cambria Math" charset="0"/>
                              <a:ea typeface="Helvetica Light" charset="0"/>
                              <a:cs typeface="Helvetica Light" charset="0"/>
                              <a:sym typeface="Wingdings"/>
                            </a:rPr>
                            <m:t>3</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5</m:t>
                          </m:r>
                        </m:sup>
                      </m:sSup>
                    </m:oMath>
                  </m:oMathPara>
                </a14:m>
                <a:endParaRPr lang="en-US" sz="1600" dirty="0">
                  <a:solidFill>
                    <a:prstClr val="black">
                      <a:lumMod val="85000"/>
                      <a:lumOff val="15000"/>
                    </a:prstClr>
                  </a:solidFill>
                  <a:ea typeface="Helvetica Light" charset="0"/>
                  <a:cs typeface="Helvetica Light" charset="0"/>
                  <a:sym typeface="Wingdings"/>
                </a:endParaRPr>
              </a:p>
            </p:txBody>
          </p:sp>
        </mc:Choice>
        <mc:Fallback xmlns="">
          <p:sp>
            <p:nvSpPr>
              <p:cNvPr id="29" name="Rectangle 28"/>
              <p:cNvSpPr>
                <a:spLocks noRot="1" noChangeAspect="1" noMove="1" noResize="1" noEditPoints="1" noAdjustHandles="1" noChangeArrowheads="1" noChangeShapeType="1" noTextEdit="1"/>
              </p:cNvSpPr>
              <p:nvPr/>
            </p:nvSpPr>
            <p:spPr>
              <a:xfrm>
                <a:off x="805511" y="2551867"/>
                <a:ext cx="7366889" cy="566117"/>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69304" y="3429000"/>
                <a:ext cx="8695184" cy="2031325"/>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adding to these small contributions from hadronic and weak loops, and using the best value                      </a:t>
                </a:r>
                <a14:m>
                  <m:oMath xmlns:m="http://schemas.openxmlformats.org/officeDocument/2006/math">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mr-IN" sz="1600" i="1">
                            <a:solidFill>
                              <a:prstClr val="black">
                                <a:lumMod val="85000"/>
                                <a:lumOff val="15000"/>
                              </a:prstClr>
                            </a:solidFill>
                            <a:latin typeface="Cambria Math" charset="0"/>
                            <a:ea typeface="Cambria Math" charset="0"/>
                            <a:cs typeface="Cambria Math" charset="0"/>
                            <a:sym typeface="Wingdings"/>
                          </a:rPr>
                          <m:t>𝛼</m:t>
                        </m:r>
                      </m:e>
                      <m:sup>
                        <m:r>
                          <a:rPr lang="en-US" sz="1600" i="1">
                            <a:solidFill>
                              <a:prstClr val="black">
                                <a:lumMod val="85000"/>
                                <a:lumOff val="15000"/>
                              </a:prstClr>
                            </a:solidFill>
                            <a:latin typeface="Cambria Math" charset="0"/>
                            <a:ea typeface="Cambria Math" charset="0"/>
                            <a:cs typeface="Cambria Math" charset="0"/>
                            <a:sym typeface="Wingdings"/>
                          </a:rPr>
                          <m:t>−1</m:t>
                        </m:r>
                      </m:sup>
                    </m:sSup>
                  </m:oMath>
                </a14:m>
                <a:r>
                  <a:rPr lang="en-US" sz="1600" dirty="0">
                    <a:solidFill>
                      <a:prstClr val="black">
                        <a:lumMod val="85000"/>
                        <a:lumOff val="15000"/>
                      </a:prstClr>
                    </a:solidFill>
                    <a:latin typeface="Helvetica Light" charset="0"/>
                    <a:ea typeface="Helvetica Light" charset="0"/>
                    <a:cs typeface="Helvetica Light" charset="0"/>
                  </a:rPr>
                  <a:t> = </a:t>
                </a:r>
                <a:r>
                  <a:rPr lang="is-IS" sz="1600" dirty="0">
                    <a:solidFill>
                      <a:prstClr val="black">
                        <a:lumMod val="85000"/>
                        <a:lumOff val="15000"/>
                      </a:prstClr>
                    </a:solidFill>
                    <a:latin typeface="Helvetica Light" charset="0"/>
                    <a:ea typeface="Helvetica Light" charset="0"/>
                    <a:cs typeface="Helvetica Light" charset="0"/>
                  </a:rPr>
                  <a:t>137.035 999 049 (90) </a:t>
                </a:r>
                <a:r>
                  <a:rPr lang="is-IS" sz="1600" dirty="0">
                    <a:solidFill>
                      <a:srgbClr val="E70000"/>
                    </a:solidFill>
                    <a:latin typeface="Symbol" pitchFamily="2" charset="2"/>
                    <a:ea typeface="Helvetica Light" charset="0"/>
                    <a:cs typeface="Helvetica Light" charset="0"/>
                  </a:rPr>
                  <a:t>®</a:t>
                </a:r>
                <a:r>
                  <a:rPr lang="is-IS" sz="1600" dirty="0">
                    <a:solidFill>
                      <a:srgbClr val="E70000"/>
                    </a:solidFill>
                    <a:latin typeface="Helvetica Light" charset="0"/>
                    <a:ea typeface="Helvetica Light" charset="0"/>
                    <a:cs typeface="Helvetica Light" charset="0"/>
                  </a:rPr>
                  <a:t> 137.035 999 046(27)  | 137.035 999 206(10) </a:t>
                </a:r>
                <a:r>
                  <a:rPr lang="is-IS" sz="1200" dirty="0">
                    <a:solidFill>
                      <a:srgbClr val="E70000"/>
                    </a:solidFill>
                    <a:latin typeface="Helvetica Light" charset="0"/>
                    <a:ea typeface="Helvetica Light" charset="0"/>
                    <a:cs typeface="Helvetica Light" charset="0"/>
                  </a:rPr>
                  <a:t>[&gt; 5</a:t>
                </a:r>
                <a:r>
                  <a:rPr lang="en-US" sz="1200" dirty="0">
                    <a:solidFill>
                      <a:srgbClr val="E70000"/>
                    </a:solidFill>
                    <a:latin typeface="Symbol" pitchFamily="2" charset="2"/>
                    <a:ea typeface="Helvetica Light" charset="0"/>
                    <a:cs typeface="Helvetica Light" charset="0"/>
                  </a:rPr>
                  <a:t>s</a:t>
                </a:r>
                <a:r>
                  <a:rPr lang="is-IS" sz="1200" dirty="0">
                    <a:solidFill>
                      <a:srgbClr val="E70000"/>
                    </a:solidFill>
                    <a:latin typeface="Helvetica Light" charset="0"/>
                    <a:ea typeface="Helvetica Light" charset="0"/>
                    <a:cs typeface="Helvetica Light" charset="0"/>
                  </a:rPr>
                  <a:t> difference]</a:t>
                </a:r>
                <a:r>
                  <a:rPr lang="is-IS" sz="1600" dirty="0">
                    <a:solidFill>
                      <a:prstClr val="black">
                        <a:lumMod val="85000"/>
                        <a:lumOff val="15000"/>
                      </a:prstClr>
                    </a:solidFill>
                    <a:latin typeface="Helvetica Light" charset="0"/>
                    <a:ea typeface="Helvetica Light" charset="0"/>
                    <a:cs typeface="Helvetica Light" charset="0"/>
                  </a:rPr>
                  <a:t>, using the recoil frequency of Cs-133 | Rb-87 atoms in a matter-wave interferometer</a:t>
                </a:r>
                <a:r>
                  <a:rPr lang="en-US" sz="1600" dirty="0">
                    <a:solidFill>
                      <a:prstClr val="black">
                        <a:lumMod val="85000"/>
                        <a:lumOff val="15000"/>
                      </a:prstClr>
                    </a:solidFill>
                    <a:latin typeface="Helvetica Light" charset="0"/>
                    <a:ea typeface="Helvetica Light" charset="0"/>
                    <a:cs typeface="Helvetica Light" charset="0"/>
                  </a:rPr>
                  <a:t> </a:t>
                </a:r>
                <a:r>
                  <a:rPr lang="en-US" sz="1000" dirty="0">
                    <a:solidFill>
                      <a:schemeClr val="tx1">
                        <a:lumMod val="50000"/>
                        <a:lumOff val="50000"/>
                      </a:schemeClr>
                    </a:solidFill>
                    <a:latin typeface="Helvetica Light" charset="0"/>
                    <a:ea typeface="Helvetica Light" charset="0"/>
                    <a:cs typeface="Helvetica Light" charset="0"/>
                  </a:rPr>
                  <a:t>[ Parker et al, </a:t>
                </a:r>
                <a:r>
                  <a:rPr lang="fi-FI" sz="1000" dirty="0">
                    <a:solidFill>
                      <a:schemeClr val="tx1">
                        <a:lumMod val="50000"/>
                        <a:lumOff val="50000"/>
                      </a:schemeClr>
                    </a:solidFill>
                    <a:latin typeface="Helvetica Light" charset="0"/>
                    <a:ea typeface="Helvetica Light" charset="0"/>
                    <a:cs typeface="Helvetica Light" charset="0"/>
                  </a:rPr>
                  <a:t>Science 360, 191 (2018) | </a:t>
                </a:r>
                <a:r>
                  <a:rPr lang="fi-FI" sz="1000" dirty="0" err="1">
                    <a:solidFill>
                      <a:schemeClr val="tx1">
                        <a:lumMod val="50000"/>
                        <a:lumOff val="50000"/>
                      </a:schemeClr>
                    </a:solidFill>
                    <a:latin typeface="Helvetica Light" charset="0"/>
                    <a:ea typeface="Helvetica Light" charset="0"/>
                    <a:cs typeface="Helvetica Light" charset="0"/>
                  </a:rPr>
                  <a:t>Morel</a:t>
                </a:r>
                <a:r>
                  <a:rPr lang="fi-FI" sz="1000" dirty="0">
                    <a:solidFill>
                      <a:schemeClr val="tx1">
                        <a:lumMod val="50000"/>
                        <a:lumOff val="50000"/>
                      </a:schemeClr>
                    </a:solidFill>
                    <a:latin typeface="Helvetica Light" charset="0"/>
                    <a:ea typeface="Helvetica Light" charset="0"/>
                    <a:cs typeface="Helvetica Light" charset="0"/>
                  </a:rPr>
                  <a:t> et al. </a:t>
                </a:r>
                <a:r>
                  <a:rPr lang="fi-FI" sz="1000" dirty="0" err="1">
                    <a:solidFill>
                      <a:schemeClr val="tx1">
                        <a:lumMod val="50000"/>
                        <a:lumOff val="50000"/>
                      </a:schemeClr>
                    </a:solidFill>
                    <a:latin typeface="Helvetica Light" charset="0"/>
                    <a:ea typeface="Helvetica Light" charset="0"/>
                    <a:cs typeface="Helvetica Light" charset="0"/>
                  </a:rPr>
                  <a:t>Nature</a:t>
                </a:r>
                <a:r>
                  <a:rPr lang="fi-FI" sz="1000" dirty="0">
                    <a:solidFill>
                      <a:schemeClr val="tx1">
                        <a:lumMod val="50000"/>
                        <a:lumOff val="50000"/>
                      </a:schemeClr>
                    </a:solidFill>
                    <a:latin typeface="Helvetica Light" charset="0"/>
                    <a:ea typeface="Helvetica Light" charset="0"/>
                    <a:cs typeface="Helvetica Light" charset="0"/>
                  </a:rPr>
                  <a:t> 588, 61 (2020) </a:t>
                </a:r>
                <a:r>
                  <a:rPr lang="en-US" sz="1000" dirty="0">
                    <a:solidFill>
                      <a:schemeClr val="tx1">
                        <a:lumMod val="50000"/>
                        <a:lumOff val="50000"/>
                      </a:scheme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one finds: </a:t>
                </a:r>
              </a:p>
              <a:p>
                <a:pPr>
                  <a:spcBef>
                    <a:spcPts val="1800"/>
                  </a:spcBef>
                </a:pPr>
                <a:endParaRPr lang="is-IS" sz="1600" dirty="0">
                  <a:solidFill>
                    <a:prstClr val="black">
                      <a:lumMod val="85000"/>
                      <a:lumOff val="15000"/>
                    </a:prstClr>
                  </a:solidFill>
                  <a:latin typeface="Helvetica Light" charset="0"/>
                  <a:ea typeface="Helvetica Light" charset="0"/>
                  <a:cs typeface="Helvetica Light" charset="0"/>
                </a:endParaRP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 </a:t>
                </a:r>
                <a:endParaRPr lang="en-US" sz="1600" dirty="0">
                  <a:solidFill>
                    <a:schemeClr val="tx1">
                      <a:lumMod val="50000"/>
                      <a:lumOff val="50000"/>
                    </a:schemeClr>
                  </a:solidFill>
                  <a:latin typeface="Helvetica Light" charset="0"/>
                  <a:ea typeface="Helvetica Light" charset="0"/>
                  <a:cs typeface="Helvetica Light"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269304" y="3429000"/>
                <a:ext cx="8695184" cy="2031325"/>
              </a:xfrm>
              <a:prstGeom prst="rect">
                <a:avLst/>
              </a:prstGeom>
              <a:blipFill>
                <a:blip r:embed="rId6"/>
                <a:stretch>
                  <a:fillRect l="-437" t="-1242" r="-12682"/>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808086" y="4647313"/>
                <a:ext cx="3666004" cy="34445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ar-AE" sz="1600" i="1">
                              <a:solidFill>
                                <a:prstClr val="black">
                                  <a:lumMod val="85000"/>
                                  <a:lumOff val="15000"/>
                                </a:prstClr>
                              </a:solidFill>
                              <a:latin typeface="Cambria Math" charset="0"/>
                              <a:ea typeface="Cambria Math" charset="0"/>
                              <a:cs typeface="Cambria Math" charset="0"/>
                              <a:sym typeface="Wingdings"/>
                            </a:rPr>
                            <m:t>𝑎</m:t>
                          </m:r>
                        </m:e>
                        <m:sub>
                          <m:r>
                            <a:rPr lang="ar-AE" sz="1600" i="1">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a:solidFill>
                                <a:prstClr val="black">
                                  <a:lumMod val="85000"/>
                                  <a:lumOff val="15000"/>
                                </a:prstClr>
                              </a:solidFill>
                              <a:latin typeface="Cambria Math" charset="0"/>
                              <a:ea typeface="Cambria Math" charset="0"/>
                              <a:cs typeface="Cambria Math" charset="0"/>
                              <a:sym typeface="Wingdings"/>
                            </a:rPr>
                            <m:t>SM</m:t>
                          </m:r>
                        </m:sup>
                      </m:sSubSup>
                      <m:r>
                        <a:rPr lang="ar-AE" sz="1600">
                          <a:solidFill>
                            <a:prstClr val="black">
                              <a:lumMod val="85000"/>
                              <a:lumOff val="15000"/>
                            </a:prstClr>
                          </a:solidFill>
                          <a:latin typeface="Cambria Math" charset="0"/>
                          <a:ea typeface="Cambria Math" charset="0"/>
                          <a:cs typeface="Cambria Math" charset="0"/>
                          <a:sym typeface="Wingdings"/>
                        </a:rPr>
                        <m:t>=1 159 652 181.64 (76)</m:t>
                      </m:r>
                      <m:r>
                        <a:rPr lang="ar-AE" sz="1600" i="1">
                          <a:solidFill>
                            <a:prstClr val="black">
                              <a:lumMod val="85000"/>
                              <a:lumOff val="15000"/>
                            </a:prstClr>
                          </a:solidFill>
                          <a:latin typeface="Cambria Math" charset="0"/>
                          <a:ea typeface="Cambria Math" charset="0"/>
                          <a:cs typeface="Cambria Math" charset="0"/>
                          <a:sym typeface="Wingdings"/>
                        </a:rPr>
                        <m:t>∙</m:t>
                      </m:r>
                      <m:sSup>
                        <m:sSupPr>
                          <m:ctrlP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ar-AE" sz="1600" i="1">
                              <a:solidFill>
                                <a:prstClr val="black">
                                  <a:lumMod val="85000"/>
                                  <a:lumOff val="15000"/>
                                </a:prstClr>
                              </a:solidFill>
                              <a:latin typeface="Cambria Math" charset="0"/>
                              <a:ea typeface="Cambria Math" charset="0"/>
                              <a:cs typeface="Cambria Math" charset="0"/>
                              <a:sym typeface="Wingdings"/>
                            </a:rPr>
                            <m:t>10</m:t>
                          </m:r>
                        </m:e>
                        <m:sup>
                          <m:r>
                            <a:rPr lang="ar-AE" sz="1600" i="1">
                              <a:solidFill>
                                <a:prstClr val="black">
                                  <a:lumMod val="85000"/>
                                  <a:lumOff val="15000"/>
                                </a:prstClr>
                              </a:solidFill>
                              <a:latin typeface="Cambria Math" charset="0"/>
                              <a:ea typeface="Cambria Math" charset="0"/>
                              <a:cs typeface="Cambria Math" charset="0"/>
                              <a:sym typeface="Wingdings"/>
                            </a:rPr>
                            <m:t>−12</m:t>
                          </m:r>
                        </m:sup>
                      </m:sSup>
                      <m:r>
                        <a:rPr lang="ar-AE" sz="1600">
                          <a:solidFill>
                            <a:prstClr val="black">
                              <a:lumMod val="85000"/>
                              <a:lumOff val="15000"/>
                            </a:prstClr>
                          </a:solidFill>
                          <a:latin typeface="Cambria Math" charset="0"/>
                          <a:ea typeface="Cambria Math" charset="0"/>
                          <a:cs typeface="Cambria Math" charset="0"/>
                          <a:sym typeface="Wingdings"/>
                        </a:rPr>
                        <m:t> </m:t>
                      </m:r>
                    </m:oMath>
                  </m:oMathPara>
                </a14:m>
                <a:endParaRPr lang="ar-AE" sz="1600" dirty="0"/>
              </a:p>
            </p:txBody>
          </p:sp>
        </mc:Choice>
        <mc:Fallback xmlns="">
          <p:sp>
            <p:nvSpPr>
              <p:cNvPr id="33" name="Rectangle 32"/>
              <p:cNvSpPr>
                <a:spLocks noRot="1" noChangeAspect="1" noMove="1" noResize="1" noEditPoints="1" noAdjustHandles="1" noChangeArrowheads="1" noChangeShapeType="1" noTextEdit="1"/>
              </p:cNvSpPr>
              <p:nvPr/>
            </p:nvSpPr>
            <p:spPr>
              <a:xfrm>
                <a:off x="808086" y="4647313"/>
                <a:ext cx="3666004" cy="344453"/>
              </a:xfrm>
              <a:prstGeom prst="rect">
                <a:avLst/>
              </a:prstGeom>
              <a:blipFill>
                <a:blip r:embed="rId7"/>
                <a:stretch>
                  <a:fillRect t="-3448" b="-20690"/>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707766" y="4984531"/>
                <a:ext cx="3561809" cy="382862"/>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Sup>
                        <m:sSubSupPr>
                          <m:ctrlPr>
                            <a:rPr lang="en-US" sz="1600" i="1" smtClean="0">
                              <a:solidFill>
                                <a:schemeClr val="tx1">
                                  <a:lumMod val="50000"/>
                                  <a:lumOff val="50000"/>
                                </a:schemeClr>
                              </a:solidFill>
                              <a:latin typeface="Cambria Math" panose="02040503050406030204" pitchFamily="18" charset="0"/>
                              <a:ea typeface="Cambria Math" charset="0"/>
                              <a:cs typeface="Cambria Math" charset="0"/>
                              <a:sym typeface="Wingdings"/>
                            </a:rPr>
                          </m:ctrlPr>
                        </m:sSubSupPr>
                        <m:e>
                          <m:r>
                            <a:rPr lang="en-US" sz="1600" i="1">
                              <a:solidFill>
                                <a:schemeClr val="tx1">
                                  <a:lumMod val="50000"/>
                                  <a:lumOff val="50000"/>
                                </a:schemeClr>
                              </a:solidFill>
                              <a:latin typeface="Cambria Math" charset="0"/>
                              <a:ea typeface="Cambria Math" charset="0"/>
                              <a:cs typeface="Cambria Math" charset="0"/>
                              <a:sym typeface="Wingdings"/>
                            </a:rPr>
                            <m:t>𝑎</m:t>
                          </m:r>
                        </m:e>
                        <m:sub>
                          <m:r>
                            <a:rPr lang="en-US" sz="1600" i="1">
                              <a:solidFill>
                                <a:schemeClr val="tx1">
                                  <a:lumMod val="50000"/>
                                  <a:lumOff val="50000"/>
                                </a:schemeClr>
                              </a:solidFill>
                              <a:latin typeface="Cambria Math" charset="0"/>
                              <a:ea typeface="Cambria Math" charset="0"/>
                              <a:cs typeface="Cambria Math" charset="0"/>
                              <a:sym typeface="Wingdings"/>
                            </a:rPr>
                            <m:t>𝑒</m:t>
                          </m:r>
                        </m:sub>
                        <m:sup>
                          <m:r>
                            <m:rPr>
                              <m:sty m:val="p"/>
                            </m:rPr>
                            <a:rPr lang="en-US" sz="1600" b="0" i="0" smtClean="0">
                              <a:solidFill>
                                <a:schemeClr val="tx1">
                                  <a:lumMod val="50000"/>
                                  <a:lumOff val="50000"/>
                                </a:schemeClr>
                              </a:solidFill>
                              <a:latin typeface="Cambria Math" charset="0"/>
                              <a:ea typeface="Cambria Math" charset="0"/>
                              <a:cs typeface="Cambria Math" charset="0"/>
                              <a:sym typeface="Wingdings"/>
                            </a:rPr>
                            <m:t>Exp</m:t>
                          </m:r>
                        </m:sup>
                      </m:sSubSup>
                      <m:r>
                        <a:rPr lang="en-US" sz="1600" b="0" i="1" smtClean="0">
                          <a:solidFill>
                            <a:schemeClr val="tx1">
                              <a:lumMod val="50000"/>
                              <a:lumOff val="50000"/>
                            </a:schemeClr>
                          </a:solidFill>
                          <a:latin typeface="Cambria Math" charset="0"/>
                          <a:ea typeface="Cambria Math" charset="0"/>
                          <a:cs typeface="Cambria Math" charset="0"/>
                          <a:sym typeface="Wingdings"/>
                        </a:rPr>
                        <m:t>=</m:t>
                      </m:r>
                      <m:r>
                        <a:rPr lang="is-IS" sz="1600" i="1" smtClean="0">
                          <a:solidFill>
                            <a:schemeClr val="tx1">
                              <a:lumMod val="50000"/>
                              <a:lumOff val="50000"/>
                            </a:schemeClr>
                          </a:solidFill>
                          <a:latin typeface="Cambria Math" charset="0"/>
                          <a:ea typeface="Cambria Math" charset="0"/>
                          <a:cs typeface="Cambria Math" charset="0"/>
                          <a:sym typeface="Wingdings"/>
                        </a:rPr>
                        <m:t>1 </m:t>
                      </m:r>
                      <m:r>
                        <a:rPr lang="is-IS" sz="1600" i="1">
                          <a:solidFill>
                            <a:schemeClr val="tx1">
                              <a:lumMod val="50000"/>
                              <a:lumOff val="50000"/>
                            </a:schemeClr>
                          </a:solidFill>
                          <a:latin typeface="Cambria Math" charset="0"/>
                          <a:ea typeface="Cambria Math" charset="0"/>
                          <a:cs typeface="Cambria Math" charset="0"/>
                          <a:sym typeface="Wingdings"/>
                        </a:rPr>
                        <m:t>159 652 180.73(28) ∙</m:t>
                      </m:r>
                      <m:sSup>
                        <m:sSupPr>
                          <m:ctrlPr>
                            <a:rPr lang="is-IS" sz="1600" i="1">
                              <a:solidFill>
                                <a:schemeClr val="tx1">
                                  <a:lumMod val="50000"/>
                                  <a:lumOff val="50000"/>
                                </a:schemeClr>
                              </a:solidFill>
                              <a:latin typeface="Cambria Math" panose="02040503050406030204" pitchFamily="18" charset="0"/>
                              <a:ea typeface="Cambria Math" charset="0"/>
                              <a:cs typeface="Cambria Math" charset="0"/>
                              <a:sym typeface="Wingdings"/>
                            </a:rPr>
                          </m:ctrlPr>
                        </m:sSupPr>
                        <m:e>
                          <m:r>
                            <a:rPr lang="is-IS" sz="1600" i="1">
                              <a:solidFill>
                                <a:schemeClr val="tx1">
                                  <a:lumMod val="50000"/>
                                  <a:lumOff val="50000"/>
                                </a:schemeClr>
                              </a:solidFill>
                              <a:latin typeface="Cambria Math" charset="0"/>
                              <a:ea typeface="Cambria Math" charset="0"/>
                              <a:cs typeface="Cambria Math" charset="0"/>
                              <a:sym typeface="Wingdings"/>
                            </a:rPr>
                            <m:t>10</m:t>
                          </m:r>
                        </m:e>
                        <m:sup>
                          <m:r>
                            <a:rPr lang="is-IS" sz="1600" i="1">
                              <a:solidFill>
                                <a:schemeClr val="tx1">
                                  <a:lumMod val="50000"/>
                                  <a:lumOff val="50000"/>
                                </a:schemeClr>
                              </a:solidFill>
                              <a:latin typeface="Cambria Math" charset="0"/>
                              <a:ea typeface="Cambria Math" charset="0"/>
                              <a:cs typeface="Cambria Math" charset="0"/>
                              <a:sym typeface="Wingdings"/>
                            </a:rPr>
                            <m:t>−12</m:t>
                          </m:r>
                        </m:sup>
                      </m:sSup>
                    </m:oMath>
                  </m:oMathPara>
                </a14:m>
                <a:endParaRPr lang="is-IS" sz="1600" dirty="0">
                  <a:solidFill>
                    <a:schemeClr val="tx1">
                      <a:lumMod val="50000"/>
                      <a:lumOff val="50000"/>
                    </a:schemeClr>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707766" y="4984531"/>
                <a:ext cx="3561809" cy="382862"/>
              </a:xfrm>
              <a:prstGeom prst="rect">
                <a:avLst/>
              </a:prstGeom>
              <a:blipFill>
                <a:blip r:embed="rId8"/>
                <a:stretch>
                  <a:fillRect b="-1290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id="{70EC6D40-815B-3B40-868B-3AC8AC81C75C}"/>
                  </a:ext>
                </a:extLst>
              </p:cNvPr>
              <p:cNvSpPr/>
              <p:nvPr/>
            </p:nvSpPr>
            <p:spPr>
              <a:xfrm>
                <a:off x="4226729" y="4645570"/>
                <a:ext cx="4629922" cy="338554"/>
              </a:xfrm>
              <a:prstGeom prst="rect">
                <a:avLst/>
              </a:prstGeom>
            </p:spPr>
            <p:txBody>
              <a:bodyPr wrap="none">
                <a:spAutoFit/>
              </a:bodyPr>
              <a:lstStyle/>
              <a:p>
                <a:pPr>
                  <a:spcBef>
                    <a:spcPts val="1800"/>
                  </a:spcBef>
                </a:pPr>
                <a:r>
                  <a:rPr lang="ar-AE" sz="1600" dirty="0">
                    <a:solidFill>
                      <a:srgbClr val="E70000"/>
                    </a:solidFill>
                    <a:latin typeface="Symbol" pitchFamily="2" charset="2"/>
                    <a:ea typeface="Cambria Math" charset="0"/>
                    <a:cs typeface="Cambria Math" charset="0"/>
                    <a:sym typeface="Wingdings"/>
                  </a:rPr>
                  <a:t>®</a:t>
                </a:r>
                <a:r>
                  <a:rPr lang="ar-AE" sz="1600" dirty="0">
                    <a:solidFill>
                      <a:srgbClr val="E70000"/>
                    </a:solidFill>
                    <a:ea typeface="Cambria Math" charset="0"/>
                    <a:cs typeface="Cambria Math" charset="0"/>
                    <a:sym typeface="Wingdings"/>
                  </a:rPr>
                  <a:t> </a:t>
                </a:r>
                <a:r>
                  <a:rPr lang="en-US" sz="1600" dirty="0">
                    <a:solidFill>
                      <a:srgbClr val="E70000"/>
                    </a:solidFill>
                    <a:ea typeface="Cambria Math" charset="0"/>
                    <a:cs typeface="Cambria Math" charset="0"/>
                    <a:sym typeface="Wingdings"/>
                  </a:rPr>
                  <a:t>  </a:t>
                </a:r>
                <a14:m>
                  <m:oMath xmlns:m="http://schemas.openxmlformats.org/officeDocument/2006/math">
                    <m:r>
                      <a:rPr lang="en-US" sz="1600" b="0" i="0" smtClean="0">
                        <a:solidFill>
                          <a:srgbClr val="E70000"/>
                        </a:solidFill>
                        <a:latin typeface="Cambria Math" panose="02040503050406030204" pitchFamily="18" charset="0"/>
                        <a:ea typeface="Cambria Math" charset="0"/>
                        <a:cs typeface="Cambria Math" charset="0"/>
                        <a:sym typeface="Wingdings"/>
                      </a:rPr>
                      <m:t> </m:t>
                    </m:r>
                    <m:r>
                      <a:rPr lang="ar-AE" sz="1600">
                        <a:solidFill>
                          <a:srgbClr val="E70000"/>
                        </a:solidFill>
                        <a:latin typeface="Cambria Math" charset="0"/>
                        <a:ea typeface="Cambria Math" charset="0"/>
                        <a:cs typeface="Cambria Math" charset="0"/>
                        <a:sym typeface="Wingdings"/>
                      </a:rPr>
                      <m:t>1 159</m:t>
                    </m:r>
                    <m:r>
                      <a:rPr lang="ar-AE" sz="1600" b="0" i="0" smtClean="0">
                        <a:solidFill>
                          <a:srgbClr val="E70000"/>
                        </a:solidFill>
                        <a:latin typeface="Cambria Math" panose="02040503050406030204" pitchFamily="18" charset="0"/>
                        <a:ea typeface="Cambria Math" charset="0"/>
                        <a:cs typeface="Cambria Math" charset="0"/>
                        <a:sym typeface="Wingdings"/>
                      </a:rPr>
                      <m:t> </m:t>
                    </m:r>
                    <m:r>
                      <a:rPr lang="ar-AE" sz="1600" i="1">
                        <a:solidFill>
                          <a:srgbClr val="E70000"/>
                        </a:solidFill>
                        <a:latin typeface="Cambria Math" charset="0"/>
                        <a:ea typeface="Cambria Math" charset="0"/>
                        <a:cs typeface="Cambria Math" charset="0"/>
                        <a:sym typeface="Wingdings"/>
                      </a:rPr>
                      <m:t>652</m:t>
                    </m:r>
                    <m:r>
                      <a:rPr lang="ar-AE" sz="1600" b="0" i="1" smtClean="0">
                        <a:solidFill>
                          <a:srgbClr val="E70000"/>
                        </a:solidFill>
                        <a:latin typeface="Cambria Math" panose="02040503050406030204" pitchFamily="18" charset="0"/>
                        <a:ea typeface="Cambria Math" charset="0"/>
                        <a:cs typeface="Cambria Math" charset="0"/>
                        <a:sym typeface="Wingdings"/>
                      </a:rPr>
                      <m:t> </m:t>
                    </m:r>
                    <m:r>
                      <a:rPr lang="ar-AE" sz="1600" i="1">
                        <a:solidFill>
                          <a:srgbClr val="E70000"/>
                        </a:solidFill>
                        <a:latin typeface="Cambria Math" charset="0"/>
                        <a:ea typeface="Cambria Math" charset="0"/>
                        <a:cs typeface="Cambria Math" charset="0"/>
                        <a:sym typeface="Wingdings"/>
                      </a:rPr>
                      <m:t>181</m:t>
                    </m:r>
                    <m:r>
                      <a:rPr lang="en-US" sz="1600" b="0" i="1" smtClean="0">
                        <a:solidFill>
                          <a:srgbClr val="E70000"/>
                        </a:solidFill>
                        <a:latin typeface="Cambria Math" panose="02040503050406030204" pitchFamily="18" charset="0"/>
                        <a:ea typeface="Cambria Math" charset="0"/>
                        <a:cs typeface="Cambria Math" charset="0"/>
                        <a:sym typeface="Wingdings"/>
                      </a:rPr>
                      <m:t>.</m:t>
                    </m:r>
                    <m:r>
                      <a:rPr lang="ar-AE" sz="1600" i="1">
                        <a:solidFill>
                          <a:srgbClr val="E70000"/>
                        </a:solidFill>
                        <a:latin typeface="Cambria Math" charset="0"/>
                        <a:ea typeface="Cambria Math" charset="0"/>
                        <a:cs typeface="Cambria Math" charset="0"/>
                        <a:sym typeface="Wingdings"/>
                      </a:rPr>
                      <m:t>61</m:t>
                    </m:r>
                    <m:d>
                      <m:dPr>
                        <m:ctrlPr>
                          <a:rPr lang="ar-AE" sz="1600" i="1">
                            <a:solidFill>
                              <a:srgbClr val="E70000"/>
                            </a:solidFill>
                            <a:latin typeface="Cambria Math" panose="02040503050406030204" pitchFamily="18" charset="0"/>
                            <a:ea typeface="Cambria Math" charset="0"/>
                            <a:cs typeface="Cambria Math" charset="0"/>
                            <a:sym typeface="Wingdings"/>
                          </a:rPr>
                        </m:ctrlPr>
                      </m:dPr>
                      <m:e>
                        <m:r>
                          <a:rPr lang="en-US" sz="1600" b="0" i="0" smtClean="0">
                            <a:solidFill>
                              <a:srgbClr val="E70000"/>
                            </a:solidFill>
                            <a:latin typeface="Cambria Math" panose="02040503050406030204" pitchFamily="18" charset="0"/>
                            <a:ea typeface="Cambria Math" charset="0"/>
                            <a:cs typeface="Cambria Math" charset="0"/>
                            <a:sym typeface="Wingdings"/>
                          </a:rPr>
                          <m:t>23</m:t>
                        </m:r>
                      </m:e>
                    </m:d>
                    <m:r>
                      <a:rPr lang="en-US" sz="1600" b="0" i="1" smtClean="0">
                        <a:solidFill>
                          <a:srgbClr val="E70000"/>
                        </a:solidFill>
                        <a:latin typeface="Cambria Math" panose="02040503050406030204" pitchFamily="18" charset="0"/>
                        <a:ea typeface="Cambria Math" charset="0"/>
                        <a:cs typeface="Cambria Math" charset="0"/>
                        <a:sym typeface="Wingdings"/>
                      </a:rPr>
                      <m:t>  | …180.25(10)</m:t>
                    </m:r>
                    <m:r>
                      <a:rPr lang="ar-AE" sz="1600" i="1" smtClean="0">
                        <a:solidFill>
                          <a:srgbClr val="E70000"/>
                        </a:solidFill>
                        <a:latin typeface="Cambria Math" charset="0"/>
                        <a:ea typeface="Cambria Math" charset="0"/>
                        <a:cs typeface="Cambria Math" charset="0"/>
                        <a:sym typeface="Wingdings"/>
                      </a:rPr>
                      <m:t>∙</m:t>
                    </m:r>
                    <m:sSup>
                      <m:sSupPr>
                        <m:ctrlPr>
                          <a:rPr lang="ar-AE" sz="1600" i="1" smtClean="0">
                            <a:solidFill>
                              <a:srgbClr val="E70000"/>
                            </a:solidFill>
                            <a:latin typeface="Cambria Math" panose="02040503050406030204" pitchFamily="18" charset="0"/>
                            <a:ea typeface="Cambria Math" charset="0"/>
                            <a:cs typeface="Cambria Math" charset="0"/>
                            <a:sym typeface="Wingdings"/>
                          </a:rPr>
                        </m:ctrlPr>
                      </m:sSupPr>
                      <m:e>
                        <m:r>
                          <a:rPr lang="ar-AE" sz="1600" b="0" i="1" smtClean="0">
                            <a:solidFill>
                              <a:srgbClr val="E70000"/>
                            </a:solidFill>
                            <a:latin typeface="Cambria Math" charset="0"/>
                            <a:ea typeface="Cambria Math" charset="0"/>
                            <a:cs typeface="Cambria Math" charset="0"/>
                            <a:sym typeface="Wingdings"/>
                          </a:rPr>
                          <m:t>10</m:t>
                        </m:r>
                      </m:e>
                      <m:sup>
                        <m:r>
                          <a:rPr lang="ar-AE" sz="1600" b="0" i="1" smtClean="0">
                            <a:solidFill>
                              <a:srgbClr val="E70000"/>
                            </a:solidFill>
                            <a:latin typeface="Cambria Math" charset="0"/>
                            <a:ea typeface="Cambria Math" charset="0"/>
                            <a:cs typeface="Cambria Math" charset="0"/>
                            <a:sym typeface="Wingdings"/>
                          </a:rPr>
                          <m:t>−12</m:t>
                        </m:r>
                      </m:sup>
                    </m:sSup>
                    <m:r>
                      <a:rPr lang="ar-AE" sz="1600">
                        <a:solidFill>
                          <a:srgbClr val="E70000"/>
                        </a:solidFill>
                        <a:latin typeface="Cambria Math" charset="0"/>
                        <a:ea typeface="Cambria Math" charset="0"/>
                        <a:cs typeface="Cambria Math" charset="0"/>
                        <a:sym typeface="Wingdings"/>
                      </a:rPr>
                      <m:t> </m:t>
                    </m:r>
                  </m:oMath>
                </a14:m>
                <a:endParaRPr lang="ar-AE" sz="1600" dirty="0">
                  <a:solidFill>
                    <a:srgbClr val="E70000"/>
                  </a:solidFill>
                </a:endParaRPr>
              </a:p>
            </p:txBody>
          </p:sp>
        </mc:Choice>
        <mc:Fallback xmlns="">
          <p:sp>
            <p:nvSpPr>
              <p:cNvPr id="26" name="Rectangle 25">
                <a:extLst>
                  <a:ext uri="{FF2B5EF4-FFF2-40B4-BE49-F238E27FC236}">
                    <a16:creationId xmlns:a16="http://schemas.microsoft.com/office/drawing/2014/main" id="{70EC6D40-815B-3B40-868B-3AC8AC81C75C}"/>
                  </a:ext>
                </a:extLst>
              </p:cNvPr>
              <p:cNvSpPr>
                <a:spLocks noRot="1" noChangeAspect="1" noMove="1" noResize="1" noEditPoints="1" noAdjustHandles="1" noChangeArrowheads="1" noChangeShapeType="1" noTextEdit="1"/>
              </p:cNvSpPr>
              <p:nvPr/>
            </p:nvSpPr>
            <p:spPr>
              <a:xfrm>
                <a:off x="4226729" y="4645570"/>
                <a:ext cx="4629922" cy="338554"/>
              </a:xfrm>
              <a:prstGeom prst="rect">
                <a:avLst/>
              </a:prstGeom>
              <a:blipFill>
                <a:blip r:embed="rId9"/>
                <a:stretch>
                  <a:fillRect l="-546" t="-7143" r="-1913" b="-17857"/>
                </a:stretch>
              </a:blipFill>
            </p:spPr>
            <p:txBody>
              <a:bodyPr/>
              <a:lstStyle/>
              <a:p>
                <a:r>
                  <a:rPr lang="en-CH">
                    <a:noFill/>
                  </a:rPr>
                  <a:t> </a:t>
                </a:r>
              </a:p>
            </p:txBody>
          </p:sp>
        </mc:Fallback>
      </mc:AlternateContent>
    </p:spTree>
    <p:extLst>
      <p:ext uri="{BB962C8B-B14F-4D97-AF65-F5344CB8AC3E}">
        <p14:creationId xmlns:p14="http://schemas.microsoft.com/office/powerpoint/2010/main" val="2221309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4938587" y="663079"/>
            <a:ext cx="3881885"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Theoretical properties</a:t>
            </a:r>
          </a:p>
        </p:txBody>
      </p:sp>
      <p:sp>
        <p:nvSpPr>
          <p:cNvPr id="25" name="TextBox 24"/>
          <p:cNvSpPr txBox="1"/>
          <p:nvPr/>
        </p:nvSpPr>
        <p:spPr>
          <a:xfrm>
            <a:off x="269304" y="1988840"/>
            <a:ext cx="8839200" cy="1061829"/>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anomalous magnetic moment of an elementary particle corresponds to an effective Lagrangian interaction of mass dimension 5. It is finite and calculable</a:t>
            </a:r>
          </a:p>
          <a:p>
            <a:pPr>
              <a:spcBef>
                <a:spcPts val="1800"/>
              </a:spcBef>
            </a:pPr>
            <a:r>
              <a:rPr lang="en-US" sz="1600" dirty="0">
                <a:latin typeface="Helvetica Light" charset="0"/>
                <a:ea typeface="Helvetica Light" charset="0"/>
                <a:cs typeface="Helvetica Light" charset="0"/>
              </a:rPr>
              <a:t>At lowest order in QED, the anomalous magnetic moment is universal: </a:t>
            </a:r>
          </a:p>
        </p:txBody>
      </p:sp>
      <mc:AlternateContent xmlns:mc="http://schemas.openxmlformats.org/markup-compatibility/2006" xmlns:a14="http://schemas.microsoft.com/office/drawing/2010/main">
        <mc:Choice Requires="a14">
          <p:sp>
            <p:nvSpPr>
              <p:cNvPr id="5" name="Rectangle 4"/>
              <p:cNvSpPr/>
              <p:nvPr/>
            </p:nvSpPr>
            <p:spPr>
              <a:xfrm>
                <a:off x="2713757" y="3356992"/>
                <a:ext cx="3298403" cy="5139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a:solidFill>
                                <a:prstClr val="black">
                                  <a:lumMod val="85000"/>
                                  <a:lumOff val="15000"/>
                                </a:prstClr>
                              </a:solidFill>
                              <a:latin typeface="Cambria Math" charset="0"/>
                              <a:ea typeface="Cambria Math" charset="0"/>
                              <a:cs typeface="Cambria Math" charset="0"/>
                              <a:sym typeface="Wingdings"/>
                            </a:rPr>
                            <m:t>QED</m:t>
                          </m:r>
                          <m:r>
                            <a:rPr lang="en-US" sz="1600" b="0" i="0" smtClean="0">
                              <a:solidFill>
                                <a:prstClr val="black">
                                  <a:lumMod val="85000"/>
                                  <a:lumOff val="15000"/>
                                </a:prstClr>
                              </a:solidFill>
                              <a:latin typeface="Cambria Math" charset="0"/>
                              <a:ea typeface="Cambria Math" charset="0"/>
                              <a:cs typeface="Cambria Math" charset="0"/>
                              <a:sym typeface="Wingdings"/>
                            </a:rPr>
                            <m:t>,</m:t>
                          </m:r>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LO</m:t>
                          </m:r>
                        </m:sup>
                      </m:sSubSup>
                      <m:r>
                        <a:rPr lang="en-US" sz="1600" b="0" i="1" smtClean="0">
                          <a:solidFill>
                            <a:prstClr val="black">
                              <a:lumMod val="85000"/>
                              <a:lumOff val="15000"/>
                            </a:prstClr>
                          </a:solidFill>
                          <a:latin typeface="Cambria Math" charset="0"/>
                          <a:ea typeface="Cambria Math" charset="0"/>
                          <a:cs typeface="Cambria Math" charset="0"/>
                          <a:sym typeface="Wingdings"/>
                        </a:rPr>
                        <m:t>=</m:t>
                      </m:r>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QED</m:t>
                          </m:r>
                          <m:r>
                            <a:rPr lang="en-US" sz="1600">
                              <a:solidFill>
                                <a:prstClr val="black">
                                  <a:lumMod val="85000"/>
                                  <a:lumOff val="15000"/>
                                </a:prstClr>
                              </a:solidFill>
                              <a:latin typeface="Cambria Math" charset="0"/>
                              <a:ea typeface="Cambria Math" charset="0"/>
                              <a:cs typeface="Cambria Math" charset="0"/>
                              <a:sym typeface="Wingdings"/>
                            </a:rPr>
                            <m:t>,</m:t>
                          </m:r>
                          <m:r>
                            <m:rPr>
                              <m:sty m:val="p"/>
                            </m:rPr>
                            <a:rPr lang="en-US" sz="1600">
                              <a:solidFill>
                                <a:prstClr val="black">
                                  <a:lumMod val="85000"/>
                                  <a:lumOff val="15000"/>
                                </a:prstClr>
                              </a:solidFill>
                              <a:latin typeface="Cambria Math" charset="0"/>
                              <a:ea typeface="Cambria Math" charset="0"/>
                              <a:cs typeface="Cambria Math" charset="0"/>
                              <a:sym typeface="Wingdings"/>
                            </a:rPr>
                            <m:t>LO</m:t>
                          </m:r>
                        </m:sup>
                      </m:sSubSup>
                      <m:r>
                        <a:rPr lang="en-US" sz="1600" b="0" i="1" smtClean="0">
                          <a:solidFill>
                            <a:prstClr val="black">
                              <a:lumMod val="85000"/>
                              <a:lumOff val="15000"/>
                            </a:prstClr>
                          </a:solidFill>
                          <a:latin typeface="Cambria Math" charset="0"/>
                          <a:ea typeface="Cambria Math" charset="0"/>
                          <a:cs typeface="Cambria Math" charset="0"/>
                          <a:sym typeface="Wingdings"/>
                        </a:rPr>
                        <m:t>=</m:t>
                      </m:r>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𝜏</m:t>
                          </m:r>
                        </m:sub>
                        <m:sup>
                          <m:r>
                            <m:rPr>
                              <m:sty m:val="p"/>
                            </m:rPr>
                            <a:rPr lang="en-US" sz="1600">
                              <a:solidFill>
                                <a:prstClr val="black">
                                  <a:lumMod val="85000"/>
                                  <a:lumOff val="15000"/>
                                </a:prstClr>
                              </a:solidFill>
                              <a:latin typeface="Cambria Math" charset="0"/>
                              <a:ea typeface="Cambria Math" charset="0"/>
                              <a:cs typeface="Cambria Math" charset="0"/>
                              <a:sym typeface="Wingdings"/>
                            </a:rPr>
                            <m:t>QED</m:t>
                          </m:r>
                          <m:r>
                            <a:rPr lang="en-US" sz="1600">
                              <a:solidFill>
                                <a:prstClr val="black">
                                  <a:lumMod val="85000"/>
                                  <a:lumOff val="15000"/>
                                </a:prstClr>
                              </a:solidFill>
                              <a:latin typeface="Cambria Math" charset="0"/>
                              <a:ea typeface="Cambria Math" charset="0"/>
                              <a:cs typeface="Cambria Math" charset="0"/>
                              <a:sym typeface="Wingdings"/>
                            </a:rPr>
                            <m:t>,</m:t>
                          </m:r>
                          <m:r>
                            <m:rPr>
                              <m:sty m:val="p"/>
                            </m:rPr>
                            <a:rPr lang="en-US" sz="1600">
                              <a:solidFill>
                                <a:prstClr val="black">
                                  <a:lumMod val="85000"/>
                                  <a:lumOff val="15000"/>
                                </a:prstClr>
                              </a:solidFill>
                              <a:latin typeface="Cambria Math" charset="0"/>
                              <a:ea typeface="Cambria Math" charset="0"/>
                              <a:cs typeface="Cambria Math" charset="0"/>
                              <a:sym typeface="Wingdings"/>
                            </a:rPr>
                            <m:t>LO</m:t>
                          </m:r>
                        </m:sup>
                      </m:sSubSup>
                      <m:r>
                        <a:rPr lang="en-US" sz="160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Helvetica Light" charset="0"/>
                              <a:cs typeface="Helvetica Light"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2713757" y="3356992"/>
                <a:ext cx="3298403" cy="513987"/>
              </a:xfrm>
              <a:prstGeom prst="rect">
                <a:avLst/>
              </a:prstGeom>
              <a:blipFill rotWithShape="0">
                <a:blip r:embed="rId5"/>
                <a:stretch>
                  <a:fillRect b="-3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269304" y="4262363"/>
                <a:ext cx="8839200" cy="1558696"/>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Differences, ie, lepton mass dependence are introduced at loop level: (</a:t>
                </a:r>
                <a14:m>
                  <m:oMath xmlns:m="http://schemas.openxmlformats.org/officeDocument/2006/math">
                    <m:r>
                      <a:rPr lang="mr-IN" sz="1600" i="1">
                        <a:solidFill>
                          <a:prstClr val="black">
                            <a:lumMod val="85000"/>
                            <a:lumOff val="15000"/>
                          </a:prstClr>
                        </a:solidFill>
                        <a:latin typeface="Cambria Math" charset="0"/>
                        <a:ea typeface="Cambria Math" charset="0"/>
                        <a:cs typeface="Cambria Math" charset="0"/>
                        <a:sym typeface="Wingdings"/>
                      </a:rPr>
                      <m:t>𝛼</m:t>
                    </m:r>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𝜋</m:t>
                    </m:r>
                  </m:oMath>
                </a14:m>
                <a:r>
                  <a:rPr lang="en-US" sz="1600" dirty="0">
                    <a:latin typeface="Helvetica Light" charset="0"/>
                    <a:ea typeface="Helvetica Light" charset="0"/>
                    <a:cs typeface="Helvetica Light" charset="0"/>
                  </a:rPr>
                  <a:t>)</a:t>
                </a:r>
                <a14:m>
                  <m:oMath xmlns:m="http://schemas.openxmlformats.org/officeDocument/2006/math">
                    <m:r>
                      <a:rPr lang="en-US" sz="1600" b="0" i="1" baseline="30000" smtClean="0">
                        <a:solidFill>
                          <a:prstClr val="black">
                            <a:lumMod val="85000"/>
                            <a:lumOff val="15000"/>
                          </a:prstClr>
                        </a:solidFill>
                        <a:latin typeface="Cambria Math" charset="0"/>
                        <a:ea typeface="Cambria Math" charset="0"/>
                        <a:cs typeface="Cambria Math" charset="0"/>
                        <a:sym typeface="Wingdings"/>
                      </a:rPr>
                      <m:t>2</m:t>
                    </m:r>
                  </m:oMath>
                </a14:m>
                <a:endParaRPr lang="en-US" sz="1600" baseline="30000" dirty="0">
                  <a:latin typeface="Helvetica Light" charset="0"/>
                  <a:ea typeface="Helvetica Light" charset="0"/>
                  <a:cs typeface="Helvetica Light" charset="0"/>
                </a:endParaRPr>
              </a:p>
              <a:p>
                <a:pPr>
                  <a:spcBef>
                    <a:spcPts val="1800"/>
                  </a:spcBef>
                </a:pPr>
                <a:r>
                  <a:rPr lang="en-US" sz="1600" dirty="0">
                    <a:latin typeface="Helvetica Light" charset="0"/>
                    <a:ea typeface="Helvetica Light" charset="0"/>
                    <a:cs typeface="Helvetica Light" charset="0"/>
                  </a:rPr>
                  <a:t>SM contribution to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𝑒</m:t>
                        </m:r>
                      </m:sub>
                    </m:sSub>
                  </m:oMath>
                </a14:m>
                <a:r>
                  <a:rPr lang="en-US" sz="1600" dirty="0">
                    <a:latin typeface="Helvetica Light" charset="0"/>
                    <a:ea typeface="Helvetica Light" charset="0"/>
                    <a:cs typeface="Helvetica Light" charset="0"/>
                  </a:rPr>
                  <a:t> dominated by mass-independent Feynman diagrams in QED with electrons in internal lines </a:t>
                </a:r>
              </a:p>
              <a:p>
                <a:pPr>
                  <a:spcBef>
                    <a:spcPts val="1800"/>
                  </a:spcBef>
                </a:pPr>
                <a:r>
                  <a:rPr lang="en-US" sz="1600" dirty="0">
                    <a:latin typeface="Helvetica Light" charset="0"/>
                    <a:ea typeface="Helvetica Light" charset="0"/>
                    <a:cs typeface="Helvetica Light" charset="0"/>
                  </a:rPr>
                  <a:t>Lepton mass effects become significant for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Sub>
                  </m:oMath>
                </a14:m>
                <a:r>
                  <a:rPr lang="en-US" sz="1600" dirty="0">
                    <a:latin typeface="Helvetica Light" charset="0"/>
                    <a:ea typeface="Helvetica Light" charset="0"/>
                    <a:cs typeface="Helvetica Light" charset="0"/>
                  </a:rPr>
                  <a:t> ! </a:t>
                </a:r>
              </a:p>
            </p:txBody>
          </p:sp>
        </mc:Choice>
        <mc:Fallback xmlns="">
          <p:sp>
            <p:nvSpPr>
              <p:cNvPr id="26" name="TextBox 25"/>
              <p:cNvSpPr txBox="1">
                <a:spLocks noRot="1" noChangeAspect="1" noMove="1" noResize="1" noEditPoints="1" noAdjustHandles="1" noChangeArrowheads="1" noChangeShapeType="1" noTextEdit="1"/>
              </p:cNvSpPr>
              <p:nvPr/>
            </p:nvSpPr>
            <p:spPr>
              <a:xfrm>
                <a:off x="269304" y="4262363"/>
                <a:ext cx="8839200" cy="1558696"/>
              </a:xfrm>
              <a:prstGeom prst="rect">
                <a:avLst/>
              </a:prstGeom>
              <a:blipFill rotWithShape="0">
                <a:blip r:embed="rId6"/>
                <a:stretch>
                  <a:fillRect l="-345" t="-781" b="-3516"/>
                </a:stretch>
              </a:blipFill>
            </p:spPr>
            <p:txBody>
              <a:bodyPr/>
              <a:lstStyle/>
              <a:p>
                <a:r>
                  <a:rPr lang="en-US">
                    <a:noFill/>
                  </a:rPr>
                  <a:t> </a:t>
                </a:r>
              </a:p>
            </p:txBody>
          </p:sp>
        </mc:Fallback>
      </mc:AlternateContent>
    </p:spTree>
    <p:extLst>
      <p:ext uri="{BB962C8B-B14F-4D97-AF65-F5344CB8AC3E}">
        <p14:creationId xmlns:p14="http://schemas.microsoft.com/office/powerpoint/2010/main" val="1756281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12</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Muon </a:t>
            </a:r>
            <a:r>
              <a:rPr lang="en-US" sz="2400" i="1" dirty="0">
                <a:solidFill>
                  <a:schemeClr val="bg1"/>
                </a:solidFill>
                <a:latin typeface="Helvetica Light" charset="0"/>
                <a:ea typeface="Helvetica Light" charset="0"/>
                <a:cs typeface="Helvetica Light" charset="0"/>
              </a:rPr>
              <a:t>g</a:t>
            </a:r>
            <a:r>
              <a:rPr lang="en-US" sz="1400" i="1" dirty="0">
                <a:solidFill>
                  <a:schemeClr val="bg1"/>
                </a:solidFill>
                <a:latin typeface="Helvetica Light" charset="0"/>
                <a:ea typeface="Helvetica Light" charset="0"/>
                <a:cs typeface="Helvetica Light" charset="0"/>
              </a:rPr>
              <a:t> </a:t>
            </a:r>
            <a:r>
              <a:rPr lang="en-US" sz="2400" dirty="0">
                <a:solidFill>
                  <a:schemeClr val="bg1"/>
                </a:solidFill>
                <a:latin typeface="Helvetica Light" charset="0"/>
                <a:ea typeface="Helvetica Light" charset="0"/>
                <a:cs typeface="Helvetica Light" charset="0"/>
              </a:rPr>
              <a:t>–</a:t>
            </a:r>
            <a:r>
              <a:rPr lang="en-US" sz="1600" dirty="0">
                <a:solidFill>
                  <a:schemeClr val="bg1"/>
                </a:solidFill>
                <a:latin typeface="Helvetica Light" charset="0"/>
                <a:ea typeface="Helvetica Light" charset="0"/>
                <a:cs typeface="Helvetica Light" charset="0"/>
              </a:rPr>
              <a:t> </a:t>
            </a:r>
            <a:r>
              <a:rPr lang="en-US" sz="2400" dirty="0">
                <a:solidFill>
                  <a:schemeClr val="bg1"/>
                </a:solidFill>
                <a:latin typeface="Helvetica Light" charset="0"/>
                <a:ea typeface="Helvetica Light" charset="0"/>
                <a:cs typeface="Helvetica Light" charset="0"/>
              </a:rPr>
              <a:t>2</a:t>
            </a:r>
            <a:endParaRPr lang="en-US" sz="2400" baseline="-25000" dirty="0">
              <a:solidFill>
                <a:schemeClr val="bg1"/>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5" name="TextBox 24"/>
              <p:cNvSpPr txBox="1"/>
              <p:nvPr/>
            </p:nvSpPr>
            <p:spPr>
              <a:xfrm>
                <a:off x="269304" y="1988840"/>
                <a:ext cx="8767192" cy="1531125"/>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measurement of the muon </a:t>
                </a:r>
                <a:r>
                  <a:rPr lang="en-US" sz="1600" i="1" dirty="0">
                    <a:solidFill>
                      <a:prstClr val="black">
                        <a:lumMod val="85000"/>
                        <a:lumOff val="15000"/>
                      </a:prstClr>
                    </a:solidFill>
                    <a:latin typeface="Helvetica Light" charset="0"/>
                    <a:ea typeface="Helvetica Light" charset="0"/>
                    <a:cs typeface="Helvetica Light" charset="0"/>
                  </a:rPr>
                  <a:t>g</a:t>
                </a:r>
                <a:r>
                  <a:rPr lang="en-US" sz="900" i="1"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2 is harder as the muon is instable </a:t>
                </a:r>
                <a:r>
                  <a:rPr lang="en-US" sz="1200" dirty="0">
                    <a:solidFill>
                      <a:prstClr val="black">
                        <a:lumMod val="85000"/>
                        <a:lumOff val="15000"/>
                      </a:prstClr>
                    </a:solidFill>
                    <a:latin typeface="Helvetica Light" charset="0"/>
                    <a:ea typeface="Helvetica Light" charset="0"/>
                    <a:cs typeface="Helvetica Light" charset="0"/>
                  </a:rPr>
                  <a:t>(2.2 µs)</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 </a:t>
                </a:r>
                <a:r>
                  <a:rPr lang="en-US" sz="1600" dirty="0">
                    <a:solidFill>
                      <a:prstClr val="black">
                        <a:lumMod val="85000"/>
                        <a:lumOff val="15000"/>
                      </a:prstClr>
                    </a:solidFill>
                    <a:latin typeface="Helvetica Light" charset="0"/>
                    <a:ea typeface="Helvetica Light" charset="0"/>
                    <a:cs typeface="Helvetica Light" charset="0"/>
                  </a:rPr>
                  <a:t> why bother ?</a:t>
                </a:r>
              </a:p>
              <a:p>
                <a:pPr>
                  <a:spcBef>
                    <a:spcPts val="1800"/>
                  </a:spcBef>
                </a:pP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All sectors of SM physics contribute measurably to muon </a:t>
                </a:r>
                <a:r>
                  <a:rPr lang="en-US" sz="1600" i="1" dirty="0">
                    <a:solidFill>
                      <a:prstClr val="black">
                        <a:lumMod val="85000"/>
                        <a:lumOff val="15000"/>
                      </a:prstClr>
                    </a:solidFill>
                    <a:latin typeface="Helvetica Light" charset="0"/>
                    <a:ea typeface="Helvetica Light" charset="0"/>
                    <a:cs typeface="Helvetica Light" charset="0"/>
                  </a:rPr>
                  <a:t>g</a:t>
                </a:r>
                <a:r>
                  <a:rPr lang="en-US" sz="900" i="1"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2 </a:t>
                </a:r>
              </a:p>
              <a:p>
                <a:pPr>
                  <a:spcBef>
                    <a:spcPts val="1200"/>
                  </a:spcBef>
                </a:pPr>
                <a:r>
                  <a:rPr lang="en-US" sz="1600" dirty="0">
                    <a:solidFill>
                      <a:prstClr val="black">
                        <a:lumMod val="85000"/>
                        <a:lumOff val="15000"/>
                      </a:prstClr>
                    </a:solidFill>
                    <a:latin typeface="Symbol" charset="2"/>
                    <a:ea typeface="Symbol" charset="2"/>
                    <a:cs typeface="Symbol" charset="2"/>
                  </a:rPr>
                  <a:t>®  </a:t>
                </a:r>
                <a:r>
                  <a:rPr lang="en-US" sz="1600" dirty="0">
                    <a:solidFill>
                      <a:prstClr val="black">
                        <a:lumMod val="85000"/>
                        <a:lumOff val="15000"/>
                      </a:prstClr>
                    </a:solidFill>
                    <a:latin typeface="Helvetica Light" charset="0"/>
                    <a:ea typeface="Helvetica Light" charset="0"/>
                    <a:cs typeface="Helvetica Light" charset="0"/>
                  </a:rPr>
                  <a:t>At lowest order where mass effects appear, contributions from heavy virtual “new physics” </a:t>
                </a:r>
              </a:p>
              <a:p>
                <a:pPr>
                  <a:spcBef>
                    <a:spcPts val="300"/>
                  </a:spcBef>
                </a:pPr>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 </a:t>
                </a:r>
                <a:r>
                  <a:rPr lang="en-US" sz="3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(NP) particles of mass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m:rPr>
                            <m:sty m:val="p"/>
                          </m:rPr>
                          <a:rPr lang="el-GR" sz="1600" i="1">
                            <a:solidFill>
                              <a:prstClr val="black">
                                <a:lumMod val="85000"/>
                                <a:lumOff val="15000"/>
                              </a:prstClr>
                            </a:solidFill>
                            <a:latin typeface="Cambria Math" charset="0"/>
                            <a:ea typeface="Cambria Math" charset="0"/>
                            <a:cs typeface="Cambria Math" charset="0"/>
                            <a:sym typeface="Wingdings"/>
                          </a:rPr>
                          <m:t>Λ</m:t>
                        </m:r>
                      </m:e>
                      <m:sub>
                        <m:r>
                          <m:rPr>
                            <m:sty m:val="p"/>
                          </m:rPr>
                          <a:rPr lang="en-US" sz="1600">
                            <a:solidFill>
                              <a:prstClr val="black">
                                <a:lumMod val="85000"/>
                                <a:lumOff val="15000"/>
                              </a:prstClr>
                            </a:solidFill>
                            <a:latin typeface="Cambria Math" charset="0"/>
                            <a:ea typeface="Cambria Math" charset="0"/>
                            <a:cs typeface="Cambria Math" charset="0"/>
                            <a:sym typeface="Wingdings"/>
                          </a:rPr>
                          <m:t>NP</m:t>
                        </m:r>
                      </m:sub>
                      <m:sup>
                        <m:r>
                          <a:rPr lang="en-US" sz="1600" b="0" i="0" smtClean="0">
                            <a:solidFill>
                              <a:prstClr val="black">
                                <a:lumMod val="85000"/>
                                <a:lumOff val="15000"/>
                              </a:prstClr>
                            </a:solidFill>
                            <a:latin typeface="Cambria Math" charset="0"/>
                            <a:ea typeface="Cambria Math" charset="0"/>
                            <a:cs typeface="Cambria Math" charset="0"/>
                            <a:sym typeface="Wingdings"/>
                          </a:rPr>
                          <m:t> </m:t>
                        </m:r>
                      </m:sup>
                    </m:sSubSup>
                  </m:oMath>
                </a14:m>
                <a:r>
                  <a:rPr lang="en-US" sz="1600" dirty="0">
                    <a:solidFill>
                      <a:prstClr val="black">
                        <a:lumMod val="85000"/>
                        <a:lumOff val="15000"/>
                      </a:prstClr>
                    </a:solidFill>
                    <a:latin typeface="Helvetica Light" charset="0"/>
                    <a:ea typeface="Helvetica Light" charset="0"/>
                    <a:cs typeface="Helvetica Light" charset="0"/>
                  </a:rPr>
                  <a:t> scale as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i="1">
                            <a:solidFill>
                              <a:prstClr val="black">
                                <a:lumMod val="85000"/>
                                <a:lumOff val="15000"/>
                              </a:prstClr>
                            </a:solidFill>
                            <a:latin typeface="Cambria Math" charset="0"/>
                            <a:ea typeface="Cambria Math" charset="0"/>
                            <a:cs typeface="Cambria Math" charset="0"/>
                            <a:sym typeface="Wingdings"/>
                          </a:rPr>
                          <m:t>ℓ</m:t>
                        </m:r>
                      </m:sub>
                      <m:sup>
                        <m:r>
                          <a:rPr lang="en-US" sz="1600" i="1">
                            <a:solidFill>
                              <a:prstClr val="black">
                                <a:lumMod val="85000"/>
                                <a:lumOff val="15000"/>
                              </a:prstClr>
                            </a:solidFill>
                            <a:latin typeface="Cambria Math" charset="0"/>
                            <a:ea typeface="Cambria Math" charset="0"/>
                            <a:cs typeface="Cambria Math" charset="0"/>
                            <a:sym typeface="Wingdings"/>
                          </a:rPr>
                          <m:t>2</m:t>
                        </m:r>
                      </m:sup>
                    </m:sSubSup>
                  </m:oMath>
                </a14:m>
                <a:r>
                  <a:rPr lang="en-US" sz="1600" dirty="0">
                    <a:solidFill>
                      <a:prstClr val="black">
                        <a:lumMod val="85000"/>
                        <a:lumOff val="15000"/>
                      </a:prstClr>
                    </a:solidFill>
                    <a:latin typeface="Helvetica Light" charset="0"/>
                    <a:ea typeface="Helvetica Light" charset="0"/>
                    <a:cs typeface="Helvetica Light" charset="0"/>
                  </a:rPr>
                  <a:t> </a:t>
                </a:r>
              </a:p>
            </p:txBody>
          </p:sp>
        </mc:Choice>
        <mc:Fallback xmlns="">
          <p:sp>
            <p:nvSpPr>
              <p:cNvPr id="25" name="TextBox 24"/>
              <p:cNvSpPr txBox="1">
                <a:spLocks noRot="1" noChangeAspect="1" noMove="1" noResize="1" noEditPoints="1" noAdjustHandles="1" noChangeArrowheads="1" noChangeShapeType="1" noTextEdit="1"/>
              </p:cNvSpPr>
              <p:nvPr/>
            </p:nvSpPr>
            <p:spPr>
              <a:xfrm>
                <a:off x="269304" y="1988840"/>
                <a:ext cx="8767192" cy="1531125"/>
              </a:xfrm>
              <a:prstGeom prst="rect">
                <a:avLst/>
              </a:prstGeom>
              <a:blipFill rotWithShape="0">
                <a:blip r:embed="rId5"/>
                <a:stretch>
                  <a:fillRect l="-348" t="-1992" r="-70" b="-9562"/>
                </a:stretch>
              </a:blipFill>
            </p:spPr>
            <p:txBody>
              <a:bodyPr/>
              <a:lstStyle/>
              <a:p>
                <a:r>
                  <a:rPr lang="en-US">
                    <a:noFill/>
                  </a:rPr>
                  <a:t> </a:t>
                </a:r>
              </a:p>
            </p:txBody>
          </p:sp>
        </mc:Fallback>
      </mc:AlternateContent>
      <p:pic>
        <p:nvPicPr>
          <p:cNvPr id="5" name="Picture 4"/>
          <p:cNvPicPr>
            <a:picLocks noChangeAspect="1"/>
          </p:cNvPicPr>
          <p:nvPr/>
        </p:nvPicPr>
        <p:blipFill rotWithShape="1">
          <a:blip r:embed="rId6">
            <a:extLst>
              <a:ext uri="{28A0092B-C50C-407E-A947-70E740481C1C}">
                <a14:useLocalDpi xmlns:a14="http://schemas.microsoft.com/office/drawing/2010/main"/>
              </a:ext>
            </a:extLst>
          </a:blip>
          <a:srcRect l="20513"/>
          <a:stretch/>
        </p:blipFill>
        <p:spPr>
          <a:xfrm>
            <a:off x="6084168" y="3563133"/>
            <a:ext cx="2232249" cy="1379145"/>
          </a:xfrm>
          <a:prstGeom prst="rect">
            <a:avLst/>
          </a:prstGeom>
        </p:spPr>
      </p:pic>
      <mc:AlternateContent xmlns:mc="http://schemas.openxmlformats.org/markup-compatibility/2006" xmlns:a14="http://schemas.microsoft.com/office/drawing/2010/main">
        <mc:Choice Requires="a14">
          <p:sp>
            <p:nvSpPr>
              <p:cNvPr id="43" name="Rectangle 42"/>
              <p:cNvSpPr/>
              <p:nvPr/>
            </p:nvSpPr>
            <p:spPr>
              <a:xfrm>
                <a:off x="891428" y="3911742"/>
                <a:ext cx="5125377" cy="662746"/>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ℓ</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NP</m:t>
                          </m:r>
                        </m:sup>
                      </m:sSubSup>
                      <m:d>
                        <m:d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m:rPr>
                                  <m:sty m:val="p"/>
                                </m:rPr>
                                <a:rPr lang="el-GR" sz="1600" i="1">
                                  <a:solidFill>
                                    <a:prstClr val="black">
                                      <a:lumMod val="85000"/>
                                      <a:lumOff val="15000"/>
                                    </a:prstClr>
                                  </a:solidFill>
                                  <a:latin typeface="Cambria Math" charset="0"/>
                                  <a:ea typeface="Cambria Math" charset="0"/>
                                  <a:cs typeface="Cambria Math" charset="0"/>
                                  <a:sym typeface="Wingdings"/>
                                </a:rPr>
                                <m:t>Λ</m:t>
                              </m:r>
                            </m:e>
                            <m:sub>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NP</m:t>
                              </m:r>
                            </m:sub>
                          </m:sSub>
                        </m:e>
                      </m:d>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𝒪</m:t>
                      </m:r>
                      <m:d>
                        <m:d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𝑚</m:t>
                                  </m:r>
                                </m:e>
                                <m:sub>
                                  <m:r>
                                    <a:rPr lang="en-US" sz="1600" i="1">
                                      <a:solidFill>
                                        <a:prstClr val="black">
                                          <a:lumMod val="85000"/>
                                          <a:lumOff val="15000"/>
                                        </a:prstClr>
                                      </a:solidFill>
                                      <a:latin typeface="Cambria Math" charset="0"/>
                                      <a:ea typeface="Cambria Math" charset="0"/>
                                      <a:cs typeface="Cambria Math" charset="0"/>
                                      <a:sym typeface="Wingdings"/>
                                    </a:rPr>
                                    <m:t>ℓ</m:t>
                                  </m:r>
                                </m:sub>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bSup>
                            </m:num>
                            <m:den>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m:rPr>
                                      <m:sty m:val="p"/>
                                    </m:rPr>
                                    <a:rPr lang="el-GR" sz="1600" i="1">
                                      <a:solidFill>
                                        <a:prstClr val="black">
                                          <a:lumMod val="85000"/>
                                          <a:lumOff val="15000"/>
                                        </a:prstClr>
                                      </a:solidFill>
                                      <a:latin typeface="Cambria Math" charset="0"/>
                                      <a:ea typeface="Cambria Math" charset="0"/>
                                      <a:cs typeface="Cambria Math" charset="0"/>
                                      <a:sym typeface="Wingdings"/>
                                    </a:rPr>
                                    <m:t>Λ</m:t>
                                  </m:r>
                                </m:e>
                                <m:sub>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NP</m:t>
                                  </m:r>
                                </m:sub>
                                <m:sup>
                                  <m:r>
                                    <a:rPr lang="en-US" sz="1600" b="0" i="0" smtClean="0">
                                      <a:solidFill>
                                        <a:prstClr val="black">
                                          <a:lumMod val="85000"/>
                                          <a:lumOff val="15000"/>
                                        </a:prstClr>
                                      </a:solidFill>
                                      <a:latin typeface="Cambria Math" charset="0"/>
                                      <a:ea typeface="Cambria Math" charset="0"/>
                                      <a:cs typeface="Cambria Math" charset="0"/>
                                      <a:sym typeface="Wingdings"/>
                                    </a:rPr>
                                    <m:t>2</m:t>
                                  </m:r>
                                </m:sup>
                              </m:sSubSup>
                            </m:den>
                          </m:f>
                        </m:e>
                      </m:d>
                      <m:r>
                        <a:rPr lang="en-US" sz="1600" b="0" i="1" smtClean="0">
                          <a:solidFill>
                            <a:prstClr val="black">
                              <a:lumMod val="85000"/>
                              <a:lumOff val="15000"/>
                            </a:prstClr>
                          </a:solidFill>
                          <a:latin typeface="Cambria Math" charset="0"/>
                          <a:ea typeface="Cambria Math" charset="0"/>
                          <a:cs typeface="Cambria Math" charset="0"/>
                          <a:sym typeface="Wingdings"/>
                        </a:rPr>
                        <m:t>    ⟶   </m:t>
                      </m:r>
                      <m:f>
                        <m:f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NP</m:t>
                              </m:r>
                            </m:sup>
                          </m:sSubSup>
                        </m:num>
                        <m:den>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a:solidFill>
                                    <a:prstClr val="black">
                                      <a:lumMod val="85000"/>
                                      <a:lumOff val="15000"/>
                                    </a:prstClr>
                                  </a:solidFill>
                                  <a:latin typeface="Cambria Math" charset="0"/>
                                  <a:ea typeface="Cambria Math" charset="0"/>
                                  <a:cs typeface="Cambria Math" charset="0"/>
                                  <a:sym typeface="Wingdings"/>
                                </a:rPr>
                                <m:t>NP</m:t>
                              </m:r>
                            </m:sup>
                          </m:sSubSup>
                        </m:den>
                      </m:f>
                      <m:r>
                        <a:rPr lang="en-US" sz="1600" i="1">
                          <a:solidFill>
                            <a:prstClr val="black">
                              <a:lumMod val="85000"/>
                              <a:lumOff val="15000"/>
                            </a:prstClr>
                          </a:solidFill>
                          <a:latin typeface="Cambria Math"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𝒪</m:t>
                      </m:r>
                      <m:d>
                        <m:d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a:rPr lang="en-US" sz="1600" i="1">
                                      <a:solidFill>
                                        <a:prstClr val="black">
                                          <a:lumMod val="85000"/>
                                          <a:lumOff val="15000"/>
                                        </a:prstClr>
                                      </a:solidFill>
                                      <a:latin typeface="Cambria Math" charset="0"/>
                                      <a:ea typeface="Cambria Math" charset="0"/>
                                      <a:cs typeface="Cambria Math" charset="0"/>
                                      <a:sym typeface="Wingdings"/>
                                    </a:rPr>
                                    <m:t>2</m:t>
                                  </m:r>
                                </m:sup>
                              </m:sSubSup>
                            </m:num>
                            <m:den>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a:rPr lang="en-US" sz="1600" i="1">
                                      <a:solidFill>
                                        <a:prstClr val="black">
                                          <a:lumMod val="85000"/>
                                          <a:lumOff val="15000"/>
                                        </a:prstClr>
                                      </a:solidFill>
                                      <a:latin typeface="Cambria Math" charset="0"/>
                                      <a:ea typeface="Cambria Math" charset="0"/>
                                      <a:cs typeface="Cambria Math" charset="0"/>
                                      <a:sym typeface="Wingdings"/>
                                    </a:rPr>
                                    <m:t>2</m:t>
                                  </m:r>
                                </m:sup>
                              </m:sSubSup>
                            </m:den>
                          </m:f>
                        </m:e>
                      </m:d>
                      <m:r>
                        <a:rPr lang="en-US" sz="160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43,000</m:t>
                      </m:r>
                      <m:r>
                        <a:rPr lang="en-US" sz="1600" i="1">
                          <a:solidFill>
                            <a:prstClr val="black">
                              <a:lumMod val="85000"/>
                              <a:lumOff val="15000"/>
                            </a:prstClr>
                          </a:solidFill>
                          <a:latin typeface="Cambria Math" charset="0"/>
                          <a:ea typeface="Cambria Math" charset="0"/>
                          <a:cs typeface="Cambria Math" charset="0"/>
                          <a:sym typeface="Wingdings"/>
                        </a:rPr>
                        <m:t>    </m:t>
                      </m:r>
                    </m:oMath>
                  </m:oMathPara>
                </a14:m>
                <a:endParaRPr sz="1600" dirty="0"/>
              </a:p>
            </p:txBody>
          </p:sp>
        </mc:Choice>
        <mc:Fallback xmlns="">
          <p:sp>
            <p:nvSpPr>
              <p:cNvPr id="43" name="Rectangle 42"/>
              <p:cNvSpPr>
                <a:spLocks noRot="1" noChangeAspect="1" noMove="1" noResize="1" noEditPoints="1" noAdjustHandles="1" noChangeArrowheads="1" noChangeShapeType="1" noTextEdit="1"/>
              </p:cNvSpPr>
              <p:nvPr/>
            </p:nvSpPr>
            <p:spPr>
              <a:xfrm>
                <a:off x="891428" y="3911742"/>
                <a:ext cx="5125377" cy="662746"/>
              </a:xfrm>
              <a:prstGeom prst="rect">
                <a:avLst/>
              </a:prstGeom>
              <a:blipFill rotWithShape="0">
                <a:blip r:embed="rId7"/>
                <a:stretch>
                  <a:fillRect/>
                </a:stretch>
              </a:blipFill>
            </p:spPr>
            <p:txBody>
              <a:bodyPr/>
              <a:lstStyle/>
              <a:p>
                <a:r>
                  <a:rPr lang="en-US">
                    <a:noFill/>
                  </a:rPr>
                  <a:t> </a:t>
                </a:r>
              </a:p>
            </p:txBody>
          </p:sp>
        </mc:Fallback>
      </mc:AlternateContent>
      <p:sp>
        <p:nvSpPr>
          <p:cNvPr id="12" name="Rectangle 11"/>
          <p:cNvSpPr/>
          <p:nvPr/>
        </p:nvSpPr>
        <p:spPr>
          <a:xfrm>
            <a:off x="263727" y="5134253"/>
            <a:ext cx="8580245" cy="1031051"/>
          </a:xfrm>
          <a:prstGeom prst="rect">
            <a:avLst/>
          </a:prstGeom>
        </p:spPr>
        <p:txBody>
          <a:bodyPr wrap="square">
            <a:spAutoFit/>
          </a:bodyPr>
          <a:lstStyle/>
          <a:p>
            <a:pPr lvl="0">
              <a:spcBef>
                <a:spcPts val="1800"/>
              </a:spcBef>
            </a:pPr>
            <a:r>
              <a:rPr lang="en-GB" sz="1600" dirty="0">
                <a:solidFill>
                  <a:prstClr val="black">
                    <a:lumMod val="85000"/>
                    <a:lumOff val="15000"/>
                  </a:prstClr>
                </a:solidFill>
                <a:latin typeface="Helvetica Light" charset="0"/>
                <a:ea typeface="Helvetica Light" charset="0"/>
                <a:cs typeface="Helvetica Light" charset="0"/>
              </a:rPr>
              <a:t>Muon </a:t>
            </a:r>
            <a:r>
              <a:rPr lang="en-GB" sz="1600" i="1" dirty="0">
                <a:solidFill>
                  <a:prstClr val="black">
                    <a:lumMod val="85000"/>
                    <a:lumOff val="15000"/>
                  </a:prstClr>
                </a:solidFill>
                <a:latin typeface="Helvetica Light" charset="0"/>
                <a:ea typeface="Helvetica Light" charset="0"/>
                <a:cs typeface="Helvetica Light" charset="0"/>
              </a:rPr>
              <a:t>g</a:t>
            </a:r>
            <a:r>
              <a:rPr lang="en-GB" sz="1000" i="1" dirty="0">
                <a:solidFill>
                  <a:prstClr val="black">
                    <a:lumMod val="85000"/>
                    <a:lumOff val="15000"/>
                  </a:prstClr>
                </a:solidFill>
                <a:latin typeface="Helvetica Light" charset="0"/>
                <a:ea typeface="Helvetica Light" charset="0"/>
                <a:cs typeface="Helvetica Light" charset="0"/>
              </a:rPr>
              <a:t> </a:t>
            </a:r>
            <a:r>
              <a:rPr lang="en-GB" sz="1600" dirty="0">
                <a:solidFill>
                  <a:prstClr val="black">
                    <a:lumMod val="85000"/>
                    <a:lumOff val="15000"/>
                  </a:prstClr>
                </a:solidFill>
                <a:latin typeface="Helvetica Light" charset="0"/>
                <a:ea typeface="Helvetica Light" charset="0"/>
                <a:cs typeface="Helvetica Light" charset="0"/>
              </a:rPr>
              <a:t>–</a:t>
            </a:r>
            <a:r>
              <a:rPr lang="en-GB" sz="800" dirty="0">
                <a:solidFill>
                  <a:prstClr val="black">
                    <a:lumMod val="85000"/>
                    <a:lumOff val="15000"/>
                  </a:prstClr>
                </a:solidFill>
                <a:latin typeface="Helvetica Light" charset="0"/>
                <a:ea typeface="Helvetica Light" charset="0"/>
                <a:cs typeface="Helvetica Light" charset="0"/>
              </a:rPr>
              <a:t> </a:t>
            </a:r>
            <a:r>
              <a:rPr lang="en-GB" sz="1600" dirty="0">
                <a:solidFill>
                  <a:prstClr val="black">
                    <a:lumMod val="85000"/>
                    <a:lumOff val="15000"/>
                  </a:prstClr>
                </a:solidFill>
                <a:latin typeface="Helvetica Light" charset="0"/>
                <a:ea typeface="Helvetica Light" charset="0"/>
                <a:cs typeface="Helvetica Light" charset="0"/>
              </a:rPr>
              <a:t>2 looses “only” about factor 23 (4) in experimental (theoretical) precision,                       so </a:t>
            </a:r>
            <a:r>
              <a:rPr lang="en-GB" sz="1600" i="1" dirty="0">
                <a:solidFill>
                  <a:prstClr val="black">
                    <a:lumMod val="85000"/>
                    <a:lumOff val="15000"/>
                  </a:prstClr>
                </a:solidFill>
                <a:latin typeface="Helvetica Light" charset="0"/>
                <a:ea typeface="Helvetica Light" charset="0"/>
                <a:cs typeface="Helvetica Light" charset="0"/>
              </a:rPr>
              <a:t>a</a:t>
            </a:r>
            <a:r>
              <a:rPr lang="en-US" altLang="x-none" sz="1600" i="1" baseline="-25000" dirty="0">
                <a:latin typeface="Helvetica Light" charset="0"/>
                <a:ea typeface="Helvetica Light" charset="0"/>
                <a:cs typeface="Helvetica Light" charset="0"/>
                <a:sym typeface="Symbol" charset="2"/>
              </a:rPr>
              <a:t></a:t>
            </a:r>
            <a:r>
              <a:rPr lang="en-GB" sz="1600" dirty="0">
                <a:solidFill>
                  <a:prstClr val="black">
                    <a:lumMod val="85000"/>
                    <a:lumOff val="15000"/>
                  </a:prstClr>
                </a:solidFill>
                <a:latin typeface="Helvetica Light" charset="0"/>
                <a:ea typeface="Helvetica Light" charset="0"/>
                <a:cs typeface="Helvetica Light" charset="0"/>
              </a:rPr>
              <a:t> expected to be significantly more sensitive to NP than </a:t>
            </a:r>
            <a:r>
              <a:rPr lang="en-GB" sz="1600" i="1" dirty="0">
                <a:solidFill>
                  <a:prstClr val="black">
                    <a:lumMod val="85000"/>
                    <a:lumOff val="15000"/>
                  </a:prstClr>
                </a:solidFill>
                <a:latin typeface="Helvetica Light" charset="0"/>
                <a:ea typeface="Helvetica Light" charset="0"/>
                <a:cs typeface="Helvetica Light" charset="0"/>
              </a:rPr>
              <a:t>a</a:t>
            </a:r>
            <a:r>
              <a:rPr lang="en-GB" sz="1600" i="1" baseline="-25000" dirty="0">
                <a:solidFill>
                  <a:prstClr val="black">
                    <a:lumMod val="85000"/>
                    <a:lumOff val="15000"/>
                  </a:prstClr>
                </a:solidFill>
                <a:latin typeface="Helvetica Light" charset="0"/>
                <a:ea typeface="Helvetica Light" charset="0"/>
                <a:cs typeface="Helvetica Light" charset="0"/>
              </a:rPr>
              <a:t>e</a:t>
            </a:r>
            <a:endParaRPr lang="en-GB" sz="1600" dirty="0">
              <a:solidFill>
                <a:prstClr val="black">
                  <a:lumMod val="85000"/>
                  <a:lumOff val="15000"/>
                </a:prstClr>
              </a:solidFill>
              <a:latin typeface="Helvetica Light" charset="0"/>
              <a:ea typeface="Helvetica Light" charset="0"/>
              <a:cs typeface="Helvetica Light" charset="0"/>
            </a:endParaRPr>
          </a:p>
          <a:p>
            <a:pPr>
              <a:spcBef>
                <a:spcPts val="1800"/>
              </a:spcBef>
            </a:pPr>
            <a:r>
              <a:rPr lang="en-GB" sz="1400" i="1" dirty="0">
                <a:solidFill>
                  <a:schemeClr val="tx1">
                    <a:lumMod val="50000"/>
                    <a:lumOff val="50000"/>
                  </a:schemeClr>
                </a:solidFill>
                <a:latin typeface="Helvetica Light" charset="0"/>
                <a:ea typeface="Helvetica Light" charset="0"/>
                <a:cs typeface="Helvetica Light" charset="0"/>
              </a:rPr>
              <a:t>Example</a:t>
            </a:r>
            <a:r>
              <a:rPr lang="en-GB" sz="1400" dirty="0">
                <a:solidFill>
                  <a:schemeClr val="tx1">
                    <a:lumMod val="50000"/>
                    <a:lumOff val="50000"/>
                  </a:schemeClr>
                </a:solidFill>
                <a:latin typeface="Helvetica Light" charset="0"/>
                <a:ea typeface="Helvetica Light" charset="0"/>
                <a:cs typeface="Helvetica Light" charset="0"/>
              </a:rPr>
              <a:t>: weak + Higgs boson contribution is 1536 ∙ 10</a:t>
            </a:r>
            <a:r>
              <a:rPr lang="en-GB" sz="1400" baseline="30000" dirty="0">
                <a:solidFill>
                  <a:schemeClr val="tx1">
                    <a:lumMod val="50000"/>
                    <a:lumOff val="50000"/>
                  </a:schemeClr>
                </a:solidFill>
                <a:latin typeface="Helvetica Light" charset="0"/>
                <a:ea typeface="Helvetica Light" charset="0"/>
                <a:cs typeface="Helvetica Light" charset="0"/>
              </a:rPr>
              <a:t>–12</a:t>
            </a:r>
            <a:r>
              <a:rPr lang="en-GB" sz="1400" dirty="0">
                <a:solidFill>
                  <a:schemeClr val="tx1">
                    <a:lumMod val="50000"/>
                    <a:lumOff val="50000"/>
                  </a:schemeClr>
                </a:solidFill>
                <a:latin typeface="Helvetica Light" charset="0"/>
                <a:ea typeface="Helvetica Light" charset="0"/>
                <a:cs typeface="Helvetica Light" charset="0"/>
              </a:rPr>
              <a:t> (</a:t>
            </a:r>
            <a:r>
              <a:rPr lang="en-US" altLang="x-none" sz="1400" i="1" dirty="0">
                <a:solidFill>
                  <a:schemeClr val="tx1">
                    <a:lumMod val="50000"/>
                    <a:lumOff val="50000"/>
                  </a:schemeClr>
                </a:solidFill>
                <a:latin typeface="Helvetica Light" charset="0"/>
                <a:ea typeface="Helvetica Light" charset="0"/>
                <a:cs typeface="Helvetica Light" charset="0"/>
                <a:sym typeface="Symbol" charset="2"/>
              </a:rPr>
              <a:t></a:t>
            </a:r>
            <a:r>
              <a:rPr lang="en-GB" sz="600" i="1" dirty="0">
                <a:solidFill>
                  <a:schemeClr val="tx1">
                    <a:lumMod val="50000"/>
                    <a:lumOff val="50000"/>
                  </a:schemeClr>
                </a:solidFill>
                <a:latin typeface="Helvetica Light" charset="0"/>
                <a:ea typeface="Helvetica Light" charset="0"/>
                <a:cs typeface="Helvetica Light" charset="0"/>
              </a:rPr>
              <a:t> </a:t>
            </a:r>
            <a:r>
              <a:rPr lang="en-GB" sz="1400" dirty="0">
                <a:solidFill>
                  <a:schemeClr val="tx1">
                    <a:lumMod val="50000"/>
                    <a:lumOff val="50000"/>
                  </a:schemeClr>
                </a:solidFill>
                <a:latin typeface="Helvetica Light" charset="0"/>
                <a:ea typeface="Helvetica Light" charset="0"/>
                <a:cs typeface="Helvetica Light" charset="0"/>
              </a:rPr>
              <a:t>) and 0.030 ∙ 10</a:t>
            </a:r>
            <a:r>
              <a:rPr lang="en-GB" sz="1400" baseline="30000" dirty="0">
                <a:solidFill>
                  <a:schemeClr val="tx1">
                    <a:lumMod val="50000"/>
                    <a:lumOff val="50000"/>
                  </a:schemeClr>
                </a:solidFill>
                <a:latin typeface="Helvetica Light" charset="0"/>
                <a:ea typeface="Helvetica Light" charset="0"/>
                <a:cs typeface="Helvetica Light" charset="0"/>
              </a:rPr>
              <a:t>–12</a:t>
            </a:r>
            <a:r>
              <a:rPr lang="en-GB" sz="1400" dirty="0">
                <a:solidFill>
                  <a:schemeClr val="tx1">
                    <a:lumMod val="50000"/>
                    <a:lumOff val="50000"/>
                  </a:schemeClr>
                </a:solidFill>
                <a:latin typeface="Helvetica Light" charset="0"/>
                <a:ea typeface="Helvetica Light" charset="0"/>
                <a:cs typeface="Helvetica Light" charset="0"/>
              </a:rPr>
              <a:t> (</a:t>
            </a:r>
            <a:r>
              <a:rPr lang="en-GB" sz="1400" i="1" dirty="0">
                <a:solidFill>
                  <a:schemeClr val="tx1">
                    <a:lumMod val="50000"/>
                    <a:lumOff val="50000"/>
                  </a:schemeClr>
                </a:solidFill>
                <a:latin typeface="Helvetica Light" charset="0"/>
                <a:ea typeface="Helvetica Light" charset="0"/>
                <a:cs typeface="Helvetica Light" charset="0"/>
              </a:rPr>
              <a:t>e</a:t>
            </a:r>
            <a:r>
              <a:rPr lang="en-GB" sz="500" i="1" dirty="0">
                <a:solidFill>
                  <a:schemeClr val="tx1">
                    <a:lumMod val="50000"/>
                    <a:lumOff val="50000"/>
                  </a:schemeClr>
                </a:solidFill>
                <a:latin typeface="Helvetica Light" charset="0"/>
                <a:ea typeface="Helvetica Light" charset="0"/>
                <a:cs typeface="Helvetica Light" charset="0"/>
              </a:rPr>
              <a:t> </a:t>
            </a:r>
            <a:r>
              <a:rPr lang="en-GB" sz="1400" dirty="0">
                <a:solidFill>
                  <a:schemeClr val="tx1">
                    <a:lumMod val="50000"/>
                    <a:lumOff val="50000"/>
                  </a:schemeClr>
                </a:solidFill>
                <a:latin typeface="Helvetica Light" charset="0"/>
                <a:ea typeface="Helvetica Light" charset="0"/>
                <a:cs typeface="Helvetica Light" charset="0"/>
              </a:rPr>
              <a:t>)   </a:t>
            </a:r>
            <a:r>
              <a:rPr lang="en-GB" sz="1400" dirty="0">
                <a:solidFill>
                  <a:schemeClr val="tx1">
                    <a:lumMod val="50000"/>
                    <a:lumOff val="50000"/>
                  </a:schemeClr>
                </a:solidFill>
                <a:latin typeface="Symbol" charset="2"/>
                <a:ea typeface="Symbol" charset="2"/>
                <a:cs typeface="Symbol" charset="2"/>
              </a:rPr>
              <a:t>®</a:t>
            </a:r>
            <a:r>
              <a:rPr lang="en-GB" sz="1400" dirty="0">
                <a:solidFill>
                  <a:schemeClr val="tx1">
                    <a:lumMod val="50000"/>
                    <a:lumOff val="50000"/>
                  </a:schemeClr>
                </a:solidFill>
                <a:latin typeface="Helvetica Light" charset="0"/>
                <a:ea typeface="Helvetica Light" charset="0"/>
                <a:cs typeface="Helvetica Light" charset="0"/>
              </a:rPr>
              <a:t>  ratio of ~ 51,000</a:t>
            </a:r>
          </a:p>
        </p:txBody>
      </p:sp>
    </p:spTree>
    <p:extLst>
      <p:ext uri="{BB962C8B-B14F-4D97-AF65-F5344CB8AC3E}">
        <p14:creationId xmlns:p14="http://schemas.microsoft.com/office/powerpoint/2010/main" val="1570590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13</a:t>
            </a:fld>
            <a:endParaRPr lang="en-GB" dirty="0"/>
          </a:p>
        </p:txBody>
      </p:sp>
      <p:sp>
        <p:nvSpPr>
          <p:cNvPr id="18" name="Rectangle 17"/>
          <p:cNvSpPr/>
          <p:nvPr/>
        </p:nvSpPr>
        <p:spPr>
          <a:xfrm>
            <a:off x="0" y="3088435"/>
            <a:ext cx="9144000" cy="3769565"/>
          </a:xfrm>
          <a:prstGeom prst="rect">
            <a:avLst/>
          </a:prstGeom>
          <a:solidFill>
            <a:srgbClr val="EBEBEB"/>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0" name="Text Box 5"/>
          <p:cNvSpPr txBox="1">
            <a:spLocks noChangeArrowheads="1"/>
          </p:cNvSpPr>
          <p:nvPr/>
        </p:nvSpPr>
        <p:spPr bwMode="auto">
          <a:xfrm>
            <a:off x="0" y="220486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Measuring the muon </a:t>
            </a:r>
            <a:r>
              <a:rPr lang="en-US" sz="2800" i="1" dirty="0">
                <a:solidFill>
                  <a:srgbClr val="262626"/>
                </a:solidFill>
                <a:latin typeface="Helvetica Light" charset="0"/>
                <a:ea typeface="Helvetica Light" charset="0"/>
                <a:cs typeface="Helvetica Light" charset="0"/>
              </a:rPr>
              <a:t>g</a:t>
            </a:r>
            <a:r>
              <a:rPr lang="en-US" i="1" dirty="0">
                <a:solidFill>
                  <a:srgbClr val="262626"/>
                </a:solidFill>
                <a:latin typeface="Helvetica Light" charset="0"/>
                <a:ea typeface="Helvetica Light" charset="0"/>
                <a:cs typeface="Helvetica Light" charset="0"/>
              </a:rPr>
              <a:t> </a:t>
            </a:r>
            <a:r>
              <a:rPr lang="en-US" sz="2800" dirty="0">
                <a:solidFill>
                  <a:srgbClr val="262626"/>
                </a:solidFill>
                <a:latin typeface="Helvetica Light" charset="0"/>
                <a:ea typeface="Helvetica Light" charset="0"/>
                <a:cs typeface="Helvetica Light" charset="0"/>
              </a:rPr>
              <a:t>–</a:t>
            </a:r>
            <a:r>
              <a:rPr lang="en-US" sz="2000" dirty="0">
                <a:solidFill>
                  <a:srgbClr val="262626"/>
                </a:solidFill>
                <a:latin typeface="Helvetica Light" charset="0"/>
                <a:ea typeface="Helvetica Light" charset="0"/>
                <a:cs typeface="Helvetica Light" charset="0"/>
              </a:rPr>
              <a:t> </a:t>
            </a:r>
            <a:r>
              <a:rPr lang="en-US" sz="2800" dirty="0">
                <a:solidFill>
                  <a:srgbClr val="262626"/>
                </a:solidFill>
                <a:latin typeface="Helvetica Light" charset="0"/>
                <a:ea typeface="Helvetica Light" charset="0"/>
                <a:cs typeface="Helvetica Light" charset="0"/>
              </a:rPr>
              <a:t>2</a:t>
            </a:r>
          </a:p>
        </p:txBody>
      </p:sp>
      <p:pic>
        <p:nvPicPr>
          <p:cNvPr id="5" name="Picture 4"/>
          <p:cNvPicPr>
            <a:picLocks noChangeAspect="1"/>
          </p:cNvPicPr>
          <p:nvPr/>
        </p:nvPicPr>
        <p:blipFill>
          <a:blip r:embed="rId2">
            <a:grayscl/>
            <a:lum bright="20000" contrast="20000"/>
            <a:extLst>
              <a:ext uri="{28A0092B-C50C-407E-A947-70E740481C1C}">
                <a14:useLocalDpi xmlns:a14="http://schemas.microsoft.com/office/drawing/2010/main"/>
              </a:ext>
            </a:extLst>
          </a:blip>
          <a:stretch>
            <a:fillRect/>
          </a:stretch>
        </p:blipFill>
        <p:spPr>
          <a:xfrm>
            <a:off x="0" y="-4234"/>
            <a:ext cx="9144000" cy="1714500"/>
          </a:xfrm>
          <a:prstGeom prst="rect">
            <a:avLst/>
          </a:prstGeom>
        </p:spPr>
      </p:pic>
      <p:pic>
        <p:nvPicPr>
          <p:cNvPr id="17" name="Picture 22" descr="g-2-jpg"/>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0" y="3098435"/>
            <a:ext cx="4543756" cy="3243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chemeClr val="bg2"/>
                </a:solidFill>
                <a:miter lim="800000"/>
                <a:headEnd/>
                <a:tailEnd/>
              </a14:hiddenLine>
            </a:ext>
          </a:extLst>
        </p:spPr>
      </p:pic>
      <p:sp>
        <p:nvSpPr>
          <p:cNvPr id="12" name="TextBox 11"/>
          <p:cNvSpPr txBox="1"/>
          <p:nvPr/>
        </p:nvSpPr>
        <p:spPr>
          <a:xfrm>
            <a:off x="0" y="6422684"/>
            <a:ext cx="4032449" cy="246221"/>
          </a:xfrm>
          <a:prstGeom prst="rect">
            <a:avLst/>
          </a:prstGeom>
          <a:noFill/>
        </p:spPr>
        <p:txBody>
          <a:bodyPr wrap="square" rtlCol="0">
            <a:spAutoFit/>
          </a:bodyPr>
          <a:lstStyle/>
          <a:p>
            <a:r>
              <a:rPr lang="en-US" sz="1000" dirty="0">
                <a:solidFill>
                  <a:schemeClr val="tx1">
                    <a:lumMod val="65000"/>
                    <a:lumOff val="35000"/>
                  </a:schemeClr>
                </a:solidFill>
                <a:latin typeface="Helvetica Light" charset="0"/>
                <a:ea typeface="Helvetica Light" charset="0"/>
                <a:cs typeface="Helvetica Light" charset="0"/>
              </a:rPr>
              <a:t>BNL muon g–2 experiment (E821), 1997–2001 (data taking)</a:t>
            </a:r>
          </a:p>
        </p:txBody>
      </p:sp>
      <p:pic>
        <p:nvPicPr>
          <p:cNvPr id="21" name="Picture 6" descr="g-2_wiggle"/>
          <p:cNvPicPr>
            <a:picLocks noChangeAspect="1" noChangeArrowheads="1"/>
          </p:cNvPicPr>
          <p:nvPr/>
        </p:nvPicPr>
        <p:blipFill rotWithShape="1">
          <a:blip r:embed="rId5">
            <a:clrChange>
              <a:clrFrom>
                <a:srgbClr val="FFFFFF"/>
              </a:clrFrom>
              <a:clrTo>
                <a:srgbClr val="FFFFFF">
                  <a:alpha val="0"/>
                </a:srgbClr>
              </a:clrTo>
            </a:clrChange>
            <a:biLevel thresh="25000"/>
            <a:extLst>
              <a:ext uri="{BEBA8EAE-BF5A-486C-A8C5-ECC9F3942E4B}">
                <a14:imgProps xmlns:a14="http://schemas.microsoft.com/office/drawing/2010/main">
                  <a14:imgLayer r:embed="rId6">
                    <a14:imgEffect>
                      <a14:colorTemperature colorTemp="1500"/>
                    </a14:imgEffect>
                    <a14:imgEffect>
                      <a14:saturation sat="398000"/>
                    </a14:imgEffect>
                  </a14:imgLayer>
                </a14:imgProps>
              </a:ext>
              <a:ext uri="{28A0092B-C50C-407E-A947-70E740481C1C}">
                <a14:useLocalDpi xmlns:a14="http://schemas.microsoft.com/office/drawing/2010/main"/>
              </a:ext>
            </a:extLst>
          </a:blip>
          <a:srcRect/>
          <a:stretch/>
        </p:blipFill>
        <p:spPr bwMode="auto">
          <a:xfrm>
            <a:off x="6997172" y="260648"/>
            <a:ext cx="1601869" cy="1252371"/>
          </a:xfrm>
          <a:prstGeom prst="rect">
            <a:avLst/>
          </a:prstGeom>
          <a:noFill/>
          <a:extLst>
            <a:ext uri="{909E8E84-426E-40DD-AFC4-6F175D3DCCD1}">
              <a14:hiddenFill xmlns:a14="http://schemas.microsoft.com/office/drawing/2010/main">
                <a:solidFill>
                  <a:srgbClr val="FFFFFF"/>
                </a:solidFill>
              </a14:hiddenFill>
            </a:ext>
          </a:extLst>
        </p:spPr>
      </p:pic>
      <p:pic>
        <p:nvPicPr>
          <p:cNvPr id="183298" name="Picture 2">
            <a:extLst>
              <a:ext uri="{FF2B5EF4-FFF2-40B4-BE49-F238E27FC236}">
                <a16:creationId xmlns:a16="http://schemas.microsoft.com/office/drawing/2014/main" id="{7E595FBC-BEEA-814E-A403-6B8A1840313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aturation sat="119000"/>
                    </a14:imgEffect>
                    <a14:imgEffect>
                      <a14:brightnessContrast bright="6000" contrast="8000"/>
                    </a14:imgEffect>
                  </a14:imgLayer>
                </a14:imgProps>
              </a:ext>
              <a:ext uri="{28A0092B-C50C-407E-A947-70E740481C1C}">
                <a14:useLocalDpi xmlns:a14="http://schemas.microsoft.com/office/drawing/2010/main"/>
              </a:ext>
            </a:extLst>
          </a:blip>
          <a:srcRect/>
          <a:stretch/>
        </p:blipFill>
        <p:spPr bwMode="auto">
          <a:xfrm>
            <a:off x="4427984" y="3098435"/>
            <a:ext cx="4733220" cy="32432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169F7C9-0C34-FA4A-8F68-0EBBF0CB4D26}"/>
              </a:ext>
            </a:extLst>
          </p:cNvPr>
          <p:cNvSpPr txBox="1"/>
          <p:nvPr/>
        </p:nvSpPr>
        <p:spPr>
          <a:xfrm>
            <a:off x="5076056" y="6422684"/>
            <a:ext cx="4032449" cy="246221"/>
          </a:xfrm>
          <a:prstGeom prst="rect">
            <a:avLst/>
          </a:prstGeom>
          <a:noFill/>
        </p:spPr>
        <p:txBody>
          <a:bodyPr wrap="square" rtlCol="0">
            <a:spAutoFit/>
          </a:bodyPr>
          <a:lstStyle/>
          <a:p>
            <a:pPr algn="r"/>
            <a:r>
              <a:rPr lang="en-US" sz="1000" dirty="0">
                <a:solidFill>
                  <a:schemeClr val="tx1">
                    <a:lumMod val="65000"/>
                    <a:lumOff val="35000"/>
                  </a:schemeClr>
                </a:solidFill>
                <a:latin typeface="Helvetica Light" charset="0"/>
                <a:ea typeface="Helvetica Light" charset="0"/>
                <a:cs typeface="Helvetica Light" charset="0"/>
              </a:rPr>
              <a:t>Fermilab muon g–2 experiment, 2018–…</a:t>
            </a:r>
          </a:p>
        </p:txBody>
      </p:sp>
    </p:spTree>
    <p:extLst>
      <p:ext uri="{BB962C8B-B14F-4D97-AF65-F5344CB8AC3E}">
        <p14:creationId xmlns:p14="http://schemas.microsoft.com/office/powerpoint/2010/main" val="123616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14</a:t>
            </a:fld>
            <a:endParaRPr lang="en-GB" dirty="0"/>
          </a:p>
        </p:txBody>
      </p:sp>
      <p:sp>
        <p:nvSpPr>
          <p:cNvPr id="18" name="Rectangle 17"/>
          <p:cNvSpPr/>
          <p:nvPr/>
        </p:nvSpPr>
        <p:spPr>
          <a:xfrm>
            <a:off x="0" y="3088435"/>
            <a:ext cx="9144000" cy="3769565"/>
          </a:xfrm>
          <a:prstGeom prst="rect">
            <a:avLst/>
          </a:prstGeom>
          <a:solidFill>
            <a:srgbClr val="EBEBEB"/>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0" name="Text Box 5"/>
          <p:cNvSpPr txBox="1">
            <a:spLocks noChangeArrowheads="1"/>
          </p:cNvSpPr>
          <p:nvPr/>
        </p:nvSpPr>
        <p:spPr bwMode="auto">
          <a:xfrm>
            <a:off x="0" y="220486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Measuring the muon </a:t>
            </a:r>
            <a:r>
              <a:rPr lang="en-US" sz="2800" i="1" dirty="0">
                <a:solidFill>
                  <a:srgbClr val="262626"/>
                </a:solidFill>
                <a:latin typeface="Helvetica Light" charset="0"/>
                <a:ea typeface="Helvetica Light" charset="0"/>
                <a:cs typeface="Helvetica Light" charset="0"/>
              </a:rPr>
              <a:t>g</a:t>
            </a:r>
            <a:r>
              <a:rPr lang="en-US" i="1" dirty="0">
                <a:solidFill>
                  <a:srgbClr val="262626"/>
                </a:solidFill>
                <a:latin typeface="Helvetica Light" charset="0"/>
                <a:ea typeface="Helvetica Light" charset="0"/>
                <a:cs typeface="Helvetica Light" charset="0"/>
              </a:rPr>
              <a:t> </a:t>
            </a:r>
            <a:r>
              <a:rPr lang="en-US" sz="2800" dirty="0">
                <a:solidFill>
                  <a:srgbClr val="262626"/>
                </a:solidFill>
                <a:latin typeface="Helvetica Light" charset="0"/>
                <a:ea typeface="Helvetica Light" charset="0"/>
                <a:cs typeface="Helvetica Light" charset="0"/>
              </a:rPr>
              <a:t>–</a:t>
            </a:r>
            <a:r>
              <a:rPr lang="en-US" sz="2000" dirty="0">
                <a:solidFill>
                  <a:srgbClr val="262626"/>
                </a:solidFill>
                <a:latin typeface="Helvetica Light" charset="0"/>
                <a:ea typeface="Helvetica Light" charset="0"/>
                <a:cs typeface="Helvetica Light" charset="0"/>
              </a:rPr>
              <a:t> </a:t>
            </a:r>
            <a:r>
              <a:rPr lang="en-US" sz="2800" dirty="0">
                <a:solidFill>
                  <a:srgbClr val="262626"/>
                </a:solidFill>
                <a:latin typeface="Helvetica Light" charset="0"/>
                <a:ea typeface="Helvetica Light" charset="0"/>
                <a:cs typeface="Helvetica Light" charset="0"/>
              </a:rPr>
              <a:t>2</a:t>
            </a:r>
          </a:p>
        </p:txBody>
      </p:sp>
      <p:pic>
        <p:nvPicPr>
          <p:cNvPr id="5" name="Picture 4"/>
          <p:cNvPicPr>
            <a:picLocks noChangeAspect="1"/>
          </p:cNvPicPr>
          <p:nvPr/>
        </p:nvPicPr>
        <p:blipFill>
          <a:blip r:embed="rId2">
            <a:grayscl/>
            <a:lum bright="20000" contrast="20000"/>
            <a:extLst>
              <a:ext uri="{28A0092B-C50C-407E-A947-70E740481C1C}">
                <a14:useLocalDpi xmlns:a14="http://schemas.microsoft.com/office/drawing/2010/main"/>
              </a:ext>
            </a:extLst>
          </a:blip>
          <a:stretch>
            <a:fillRect/>
          </a:stretch>
        </p:blipFill>
        <p:spPr>
          <a:xfrm>
            <a:off x="0" y="-4234"/>
            <a:ext cx="9144000" cy="1714500"/>
          </a:xfrm>
          <a:prstGeom prst="rect">
            <a:avLst/>
          </a:prstGeom>
        </p:spPr>
      </p:pic>
      <p:pic>
        <p:nvPicPr>
          <p:cNvPr id="9" name="Picture 6" descr="g-2_wiggle"/>
          <p:cNvPicPr>
            <a:picLocks noChangeAspect="1" noChangeArrowheads="1"/>
          </p:cNvPicPr>
          <p:nvPr/>
        </p:nvPicPr>
        <p:blipFill rotWithShape="1">
          <a:blip r:embed="rId3">
            <a:clrChange>
              <a:clrFrom>
                <a:srgbClr val="FFFFFF"/>
              </a:clrFrom>
              <a:clrTo>
                <a:srgbClr val="FFFFFF">
                  <a:alpha val="0"/>
                </a:srgbClr>
              </a:clrTo>
            </a:clrChange>
            <a:biLevel thresh="25000"/>
            <a:extLst>
              <a:ext uri="{BEBA8EAE-BF5A-486C-A8C5-ECC9F3942E4B}">
                <a14:imgProps xmlns:a14="http://schemas.microsoft.com/office/drawing/2010/main">
                  <a14:imgLayer r:embed="rId4">
                    <a14:imgEffect>
                      <a14:colorTemperature colorTemp="1500"/>
                    </a14:imgEffect>
                    <a14:imgEffect>
                      <a14:saturation sat="398000"/>
                    </a14:imgEffect>
                  </a14:imgLayer>
                </a14:imgProps>
              </a:ext>
              <a:ext uri="{28A0092B-C50C-407E-A947-70E740481C1C}">
                <a14:useLocalDpi xmlns:a14="http://schemas.microsoft.com/office/drawing/2010/main"/>
              </a:ext>
            </a:extLst>
          </a:blip>
          <a:srcRect/>
          <a:stretch/>
        </p:blipFill>
        <p:spPr bwMode="auto">
          <a:xfrm>
            <a:off x="6997172" y="260648"/>
            <a:ext cx="1601869" cy="125237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 name="Rectangle 9"/>
              <p:cNvSpPr/>
              <p:nvPr/>
            </p:nvSpPr>
            <p:spPr>
              <a:xfrm>
                <a:off x="1475656" y="5042361"/>
                <a:ext cx="4608634" cy="624402"/>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m:rPr>
                                  <m:sty m:val="p"/>
                                </m:rPr>
                                <a:rPr lang="el-GR" sz="1600" i="1">
                                  <a:solidFill>
                                    <a:prstClr val="black">
                                      <a:lumMod val="85000"/>
                                      <a:lumOff val="15000"/>
                                    </a:prstClr>
                                  </a:solidFill>
                                  <a:latin typeface="Cambria Math" charset="0"/>
                                  <a:ea typeface="Cambria Math" charset="0"/>
                                  <a:cs typeface="Cambria Math" charset="0"/>
                                  <a:sym typeface="Wingdings"/>
                                </a:rPr>
                                <m:t>ω</m:t>
                              </m:r>
                            </m:e>
                          </m:acc>
                        </m:e>
                        <m:sub>
                          <m:r>
                            <a:rPr lang="en-US" sz="1600" b="0" i="1" smtClean="0">
                              <a:solidFill>
                                <a:prstClr val="black">
                                  <a:lumMod val="85000"/>
                                  <a:lumOff val="15000"/>
                                </a:prstClr>
                              </a:solidFill>
                              <a:latin typeface="Cambria Math" charset="0"/>
                              <a:ea typeface="Cambria Math" charset="0"/>
                              <a:cs typeface="Cambria Math" charset="0"/>
                              <a:sym typeface="Wingdings"/>
                            </a:rPr>
                            <m:t>𝑎</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m:rPr>
                                  <m:sty m:val="p"/>
                                </m:rPr>
                                <a:rPr lang="el-GR" sz="1600" i="1">
                                  <a:solidFill>
                                    <a:prstClr val="black">
                                      <a:lumMod val="85000"/>
                                      <a:lumOff val="15000"/>
                                    </a:prstClr>
                                  </a:solidFill>
                                  <a:latin typeface="Cambria Math" charset="0"/>
                                  <a:ea typeface="Cambria Math" charset="0"/>
                                  <a:cs typeface="Cambria Math" charset="0"/>
                                  <a:sym typeface="Wingdings"/>
                                </a:rPr>
                                <m:t>ω</m:t>
                              </m:r>
                            </m:e>
                          </m:acc>
                        </m:e>
                        <m:sub>
                          <m:r>
                            <a:rPr lang="en-US" sz="1600" b="0" i="1" smtClean="0">
                              <a:solidFill>
                                <a:prstClr val="black">
                                  <a:lumMod val="85000"/>
                                  <a:lumOff val="15000"/>
                                </a:prstClr>
                              </a:solidFill>
                              <a:latin typeface="Cambria Math" charset="0"/>
                              <a:ea typeface="Cambria Math" charset="0"/>
                              <a:cs typeface="Cambria Math" charset="0"/>
                              <a:sym typeface="Wingdings"/>
                            </a:rPr>
                            <m:t>𝑠</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m:rPr>
                                  <m:sty m:val="p"/>
                                </m:rPr>
                                <a:rPr lang="el-GR" sz="1600" i="1">
                                  <a:solidFill>
                                    <a:prstClr val="black">
                                      <a:lumMod val="85000"/>
                                      <a:lumOff val="15000"/>
                                    </a:prstClr>
                                  </a:solidFill>
                                  <a:latin typeface="Cambria Math" charset="0"/>
                                  <a:ea typeface="Cambria Math" charset="0"/>
                                  <a:cs typeface="Cambria Math" charset="0"/>
                                  <a:sym typeface="Wingdings"/>
                                </a:rPr>
                                <m:t>ω</m:t>
                              </m:r>
                            </m:e>
                          </m:acc>
                        </m:e>
                        <m:sub>
                          <m:r>
                            <a:rPr lang="en-US" sz="1600" b="0" i="1" smtClean="0">
                              <a:solidFill>
                                <a:prstClr val="black">
                                  <a:lumMod val="85000"/>
                                  <a:lumOff val="15000"/>
                                </a:prstClr>
                              </a:solidFill>
                              <a:latin typeface="Cambria Math" charset="0"/>
                              <a:ea typeface="Cambria Math" charset="0"/>
                              <a:cs typeface="Cambria Math" charset="0"/>
                              <a:sym typeface="Wingdings"/>
                            </a:rPr>
                            <m:t>𝑐</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𝑒</m:t>
                          </m:r>
                        </m:num>
                        <m:den>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smtClean="0">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Sub>
                          <m:r>
                            <a:rPr lang="en-US" sz="1600" b="0" i="1" smtClean="0">
                              <a:solidFill>
                                <a:prstClr val="black">
                                  <a:lumMod val="85000"/>
                                  <a:lumOff val="15000"/>
                                </a:prstClr>
                              </a:solidFill>
                              <a:latin typeface="Cambria Math" charset="0"/>
                              <a:ea typeface="Cambria Math" charset="0"/>
                              <a:cs typeface="Cambria Math" charset="0"/>
                              <a:sym typeface="Wingdings"/>
                            </a:rPr>
                            <m:t>𝑐</m:t>
                          </m:r>
                        </m:den>
                      </m:f>
                      <m:d>
                        <m:dPr>
                          <m:begChr m:val="["/>
                          <m:endChr m:val="]"/>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sSub>
                            <m:sSubPr>
                              <m:ctrlPr>
                                <a:rPr lang="en-US" sz="1600" b="0" i="1" smtClean="0">
                                  <a:solidFill>
                                    <a:srgbClr val="D80017"/>
                                  </a:solidFill>
                                  <a:latin typeface="Cambria Math" panose="02040503050406030204" pitchFamily="18" charset="0"/>
                                  <a:ea typeface="Cambria Math" charset="0"/>
                                  <a:cs typeface="Cambria Math" charset="0"/>
                                  <a:sym typeface="Wingdings"/>
                                </a:rPr>
                              </m:ctrlPr>
                            </m:sSubPr>
                            <m:e>
                              <m:r>
                                <a:rPr lang="en-US" sz="1600" b="0" i="1" smtClean="0">
                                  <a:solidFill>
                                    <a:srgbClr val="D80017"/>
                                  </a:solidFill>
                                  <a:latin typeface="Cambria Math" charset="0"/>
                                  <a:ea typeface="Cambria Math" charset="0"/>
                                  <a:cs typeface="Cambria Math" charset="0"/>
                                  <a:sym typeface="Wingdings"/>
                                </a:rPr>
                                <m:t>𝑎</m:t>
                              </m:r>
                            </m:e>
                            <m:sub>
                              <m:r>
                                <a:rPr lang="en-US" sz="1600" b="0" i="1" smtClean="0">
                                  <a:solidFill>
                                    <a:srgbClr val="D80017"/>
                                  </a:solidFill>
                                  <a:latin typeface="Cambria Math" charset="0"/>
                                  <a:ea typeface="Cambria Math" charset="0"/>
                                  <a:cs typeface="Cambria Math" charset="0"/>
                                  <a:sym typeface="Wingdings"/>
                                </a:rPr>
                                <m:t>𝜇</m:t>
                              </m:r>
                            </m:sub>
                          </m:sSub>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sz="1600" b="0" i="1" smtClean="0">
                                  <a:solidFill>
                                    <a:prstClr val="black">
                                      <a:lumMod val="85000"/>
                                      <a:lumOff val="15000"/>
                                    </a:prstClr>
                                  </a:solidFill>
                                  <a:latin typeface="Cambria Math" charset="0"/>
                                  <a:ea typeface="Cambria Math" charset="0"/>
                                  <a:cs typeface="Cambria Math" charset="0"/>
                                  <a:sym typeface="Wingdings"/>
                                </a:rPr>
                                <m:t>𝐵</m:t>
                              </m:r>
                            </m:e>
                          </m:acc>
                          <m:r>
                            <a:rPr lang="en-US" sz="1600" b="0" i="1" smtClean="0">
                              <a:solidFill>
                                <a:prstClr val="black">
                                  <a:lumMod val="85000"/>
                                  <a:lumOff val="15000"/>
                                </a:prstClr>
                              </a:solidFill>
                              <a:latin typeface="Cambria Math" charset="0"/>
                              <a:ea typeface="Cambria Math" charset="0"/>
                              <a:cs typeface="Cambria Math" charset="0"/>
                              <a:sym typeface="Wingdings"/>
                            </a:rPr>
                            <m:t>−</m:t>
                          </m:r>
                          <m:d>
                            <m:d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sSub>
                                <m:sSubPr>
                                  <m:ctrlPr>
                                    <a:rPr lang="en-US" sz="1600" i="1" smtClean="0">
                                      <a:solidFill>
                                        <a:srgbClr val="D80017"/>
                                      </a:solidFill>
                                      <a:latin typeface="Cambria Math" panose="02040503050406030204" pitchFamily="18" charset="0"/>
                                      <a:ea typeface="Cambria Math" charset="0"/>
                                      <a:cs typeface="Cambria Math" charset="0"/>
                                      <a:sym typeface="Wingdings"/>
                                    </a:rPr>
                                  </m:ctrlPr>
                                </m:sSubPr>
                                <m:e>
                                  <m:r>
                                    <a:rPr lang="en-US" sz="1600" i="1">
                                      <a:solidFill>
                                        <a:srgbClr val="D80017"/>
                                      </a:solidFill>
                                      <a:latin typeface="Cambria Math" charset="0"/>
                                      <a:ea typeface="Cambria Math" charset="0"/>
                                      <a:cs typeface="Cambria Math" charset="0"/>
                                      <a:sym typeface="Wingdings"/>
                                    </a:rPr>
                                    <m:t>𝑎</m:t>
                                  </m:r>
                                </m:e>
                                <m:sub>
                                  <m:r>
                                    <a:rPr lang="en-US" sz="1600" i="1">
                                      <a:solidFill>
                                        <a:srgbClr val="D80017"/>
                                      </a:solidFill>
                                      <a:latin typeface="Cambria Math" charset="0"/>
                                      <a:ea typeface="Cambria Math" charset="0"/>
                                      <a:cs typeface="Cambria Math" charset="0"/>
                                      <a:sym typeface="Wingdings"/>
                                    </a:rPr>
                                    <m:t>𝜇</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1</m:t>
                                  </m:r>
                                </m:num>
                                <m:den>
                                  <m:sSup>
                                    <m:s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smtClean="0">
                                          <a:solidFill>
                                            <a:prstClr val="black">
                                              <a:lumMod val="85000"/>
                                              <a:lumOff val="15000"/>
                                            </a:prstClr>
                                          </a:solidFill>
                                          <a:latin typeface="Cambria Math" charset="0"/>
                                          <a:ea typeface="Cambria Math" charset="0"/>
                                          <a:cs typeface="Cambria Math" charset="0"/>
                                          <a:sym typeface="Wingdings"/>
                                        </a:rPr>
                                        <m:t>𝛾</m:t>
                                      </m:r>
                                    </m:e>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p>
                                  <m:r>
                                    <a:rPr lang="en-US" sz="1600" b="0" i="1" smtClean="0">
                                      <a:solidFill>
                                        <a:prstClr val="black">
                                          <a:lumMod val="85000"/>
                                          <a:lumOff val="15000"/>
                                        </a:prstClr>
                                      </a:solidFill>
                                      <a:latin typeface="Cambria Math" charset="0"/>
                                      <a:ea typeface="Cambria Math" charset="0"/>
                                      <a:cs typeface="Cambria Math" charset="0"/>
                                      <a:sym typeface="Wingdings"/>
                                    </a:rPr>
                                    <m:t>−1</m:t>
                                  </m:r>
                                </m:den>
                              </m:f>
                            </m:e>
                          </m:d>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sz="1600" i="1" smtClean="0">
                                  <a:solidFill>
                                    <a:prstClr val="black">
                                      <a:lumMod val="85000"/>
                                      <a:lumOff val="15000"/>
                                    </a:prstClr>
                                  </a:solidFill>
                                  <a:latin typeface="Cambria Math" charset="0"/>
                                  <a:ea typeface="Cambria Math" charset="0"/>
                                  <a:cs typeface="Cambria Math" charset="0"/>
                                  <a:sym typeface="Wingdings"/>
                                </a:rPr>
                                <m:t>𝛽</m:t>
                              </m:r>
                            </m:e>
                          </m:acc>
                          <m:r>
                            <a:rPr lang="mr-IN" sz="1600" b="0" i="1" smtClean="0">
                              <a:solidFill>
                                <a:prstClr val="black">
                                  <a:lumMod val="85000"/>
                                  <a:lumOff val="15000"/>
                                </a:prstClr>
                              </a:solidFill>
                              <a:latin typeface="Cambria Math" charset="0"/>
                              <a:ea typeface="Cambria Math" charset="0"/>
                              <a:cs typeface="Cambria Math" charset="0"/>
                              <a:sym typeface="Wingdings"/>
                            </a:rPr>
                            <m:t>×</m:t>
                          </m:r>
                          <m:acc>
                            <m:accPr>
                              <m:chr m:val="⃗"/>
                              <m:ctrlPr>
                                <a:rPr lang="en-US" sz="1600" i="1" smtClean="0">
                                  <a:solidFill>
                                    <a:srgbClr val="003BB8"/>
                                  </a:solidFill>
                                  <a:latin typeface="Cambria Math" panose="02040503050406030204" pitchFamily="18" charset="0"/>
                                  <a:ea typeface="Cambria Math" charset="0"/>
                                  <a:cs typeface="Cambria Math" charset="0"/>
                                  <a:sym typeface="Wingdings"/>
                                </a:rPr>
                              </m:ctrlPr>
                            </m:accPr>
                            <m:e>
                              <m:r>
                                <a:rPr lang="en-US" sz="1600" b="0" i="1" smtClean="0">
                                  <a:solidFill>
                                    <a:srgbClr val="003BB8"/>
                                  </a:solidFill>
                                  <a:latin typeface="Cambria Math" charset="0"/>
                                  <a:ea typeface="Cambria Math" charset="0"/>
                                  <a:cs typeface="Cambria Math" charset="0"/>
                                  <a:sym typeface="Wingdings"/>
                                </a:rPr>
                                <m:t>𝐸</m:t>
                              </m:r>
                            </m:e>
                          </m:acc>
                        </m:e>
                      </m:d>
                    </m:oMath>
                  </m:oMathPara>
                </a14:m>
                <a:endParaRPr sz="1600" dirty="0"/>
              </a:p>
            </p:txBody>
          </p:sp>
        </mc:Choice>
        <mc:Fallback xmlns="">
          <p:sp>
            <p:nvSpPr>
              <p:cNvPr id="10" name="Rectangle 9"/>
              <p:cNvSpPr>
                <a:spLocks noRot="1" noChangeAspect="1" noMove="1" noResize="1" noEditPoints="1" noAdjustHandles="1" noChangeArrowheads="1" noChangeShapeType="1" noTextEdit="1"/>
              </p:cNvSpPr>
              <p:nvPr/>
            </p:nvSpPr>
            <p:spPr>
              <a:xfrm>
                <a:off x="1475656" y="5042361"/>
                <a:ext cx="4608634" cy="624402"/>
              </a:xfrm>
              <a:prstGeom prst="rect">
                <a:avLst/>
              </a:prstGeom>
              <a:blipFill rotWithShape="0">
                <a:blip r:embed="rId5"/>
                <a:stretch>
                  <a:fillRect/>
                </a:stretch>
              </a:blipFill>
            </p:spPr>
            <p:txBody>
              <a:bodyPr/>
              <a:lstStyle/>
              <a:p>
                <a:r>
                  <a:rPr lang="en-US">
                    <a:noFill/>
                  </a:rPr>
                  <a:t> </a:t>
                </a:r>
              </a:p>
            </p:txBody>
          </p:sp>
        </mc:Fallback>
      </mc:AlternateContent>
      <p:sp>
        <p:nvSpPr>
          <p:cNvPr id="3" name="Rectangle 2"/>
          <p:cNvSpPr/>
          <p:nvPr/>
        </p:nvSpPr>
        <p:spPr>
          <a:xfrm>
            <a:off x="383538" y="3284984"/>
            <a:ext cx="8215504" cy="1569660"/>
          </a:xfrm>
          <a:prstGeom prst="rect">
            <a:avLst/>
          </a:prstGeom>
        </p:spPr>
        <p:txBody>
          <a:bodyPr wrap="square">
            <a:spAutoFit/>
          </a:bodyPr>
          <a:lstStyle/>
          <a:p>
            <a:r>
              <a:rPr lang="en-US" altLang="x-none" sz="1600" dirty="0">
                <a:latin typeface="Helvetica Light" charset="0"/>
                <a:ea typeface="Helvetica Light" charset="0"/>
                <a:cs typeface="Helvetica Light" charset="0"/>
              </a:rPr>
              <a:t>Analogous approach as for electron: search for discrepancy between the frequencies of cyclotron motion and spin precession </a:t>
            </a:r>
          </a:p>
          <a:p>
            <a:endParaRPr lang="en-US" altLang="x-none" sz="1600" dirty="0">
              <a:latin typeface="Helvetica Light" charset="0"/>
              <a:ea typeface="Helvetica Light" charset="0"/>
              <a:cs typeface="Helvetica Light" charset="0"/>
            </a:endParaRPr>
          </a:p>
          <a:p>
            <a:r>
              <a:rPr lang="en-US" altLang="x-none" sz="1600" dirty="0">
                <a:latin typeface="Helvetica Light" charset="0"/>
                <a:ea typeface="Helvetica Light" charset="0"/>
                <a:cs typeface="Helvetica Light" charset="0"/>
              </a:rPr>
              <a:t>For </a:t>
            </a:r>
            <a:r>
              <a:rPr lang="en-US" altLang="x-none" sz="1600" dirty="0" err="1">
                <a:latin typeface="Helvetica Light" charset="0"/>
                <a:ea typeface="Helvetica Light" charset="0"/>
                <a:cs typeface="Helvetica Light" charset="0"/>
              </a:rPr>
              <a:t>polarised</a:t>
            </a:r>
            <a:r>
              <a:rPr lang="en-US" altLang="x-none" sz="1600" dirty="0">
                <a:latin typeface="Helvetica Light" charset="0"/>
                <a:ea typeface="Helvetica Light" charset="0"/>
                <a:cs typeface="Helvetica Light" charset="0"/>
              </a:rPr>
              <a:t> muons moving in a uniform </a:t>
            </a:r>
            <a:r>
              <a:rPr lang="en-US" altLang="x-none" sz="1600" i="1" dirty="0">
                <a:latin typeface="Helvetica Light" charset="0"/>
                <a:ea typeface="Helvetica Light" charset="0"/>
                <a:cs typeface="Helvetica Light" charset="0"/>
              </a:rPr>
              <a:t>B</a:t>
            </a:r>
            <a:r>
              <a:rPr lang="en-US" altLang="x-none" sz="1600" dirty="0">
                <a:latin typeface="Helvetica Light" charset="0"/>
                <a:ea typeface="Helvetica Light" charset="0"/>
                <a:cs typeface="Helvetica Light" charset="0"/>
              </a:rPr>
              <a:t> field (perp. to muon spin and orbit plane),                 and focused in an electric quadrupole field, the observed difference between spin precession and cyclotron frequency (= “anomalous frequency”), ignoring µEDM, is:</a:t>
            </a:r>
          </a:p>
        </p:txBody>
      </p:sp>
      <p:sp>
        <p:nvSpPr>
          <p:cNvPr id="13" name="Rectangle 12"/>
          <p:cNvSpPr/>
          <p:nvPr/>
        </p:nvSpPr>
        <p:spPr>
          <a:xfrm>
            <a:off x="388944" y="5899919"/>
            <a:ext cx="8215504" cy="769441"/>
          </a:xfrm>
          <a:prstGeom prst="rect">
            <a:avLst/>
          </a:prstGeom>
        </p:spPr>
        <p:txBody>
          <a:bodyPr wrap="square">
            <a:spAutoFit/>
          </a:bodyPr>
          <a:lstStyle/>
          <a:p>
            <a:r>
              <a:rPr lang="en-US" altLang="x-none" sz="1600" dirty="0">
                <a:latin typeface="Helvetica Light" charset="0"/>
                <a:ea typeface="Helvetica Light" charset="0"/>
                <a:cs typeface="Helvetica Light" charset="0"/>
              </a:rPr>
              <a:t>The </a:t>
            </a:r>
            <a:r>
              <a:rPr lang="en-US" altLang="x-none" sz="1600" i="1" dirty="0">
                <a:latin typeface="Helvetica Light" charset="0"/>
                <a:ea typeface="Helvetica Light" charset="0"/>
                <a:cs typeface="Helvetica Light" charset="0"/>
              </a:rPr>
              <a:t>E</a:t>
            </a:r>
            <a:r>
              <a:rPr lang="en-US" altLang="x-none" sz="1600" dirty="0">
                <a:latin typeface="Helvetica Light" charset="0"/>
                <a:ea typeface="Helvetica Light" charset="0"/>
                <a:cs typeface="Helvetica Light" charset="0"/>
              </a:rPr>
              <a:t> field dependence is eliminated at the “magic </a:t>
            </a:r>
            <a:r>
              <a:rPr lang="en-US" altLang="x-none" sz="1600" dirty="0">
                <a:latin typeface="Helvetica Light" charset="0"/>
                <a:ea typeface="Helvetica Light" charset="0"/>
                <a:cs typeface="Helvetica Light" charset="0"/>
                <a:sym typeface="Symbol" charset="2"/>
              </a:rPr>
              <a:t></a:t>
            </a:r>
            <a:r>
              <a:rPr lang="en-US" altLang="x-none" sz="600" dirty="0">
                <a:latin typeface="Helvetica Light" charset="0"/>
                <a:ea typeface="Helvetica Light" charset="0"/>
                <a:cs typeface="Helvetica Light" charset="0"/>
                <a:sym typeface="Symbol" charset="2"/>
              </a:rPr>
              <a:t> </a:t>
            </a:r>
            <a:r>
              <a:rPr lang="en-US" altLang="x-none" sz="1600" dirty="0">
                <a:latin typeface="Helvetica Light" charset="0"/>
                <a:ea typeface="Helvetica Light" charset="0"/>
                <a:cs typeface="Helvetica Light" charset="0"/>
              </a:rPr>
              <a:t>”: </a:t>
            </a:r>
            <a:r>
              <a:rPr lang="en-US" altLang="x-none" sz="1600" dirty="0">
                <a:latin typeface="Helvetica Light" charset="0"/>
                <a:ea typeface="Helvetica Light" charset="0"/>
                <a:cs typeface="Helvetica Light" charset="0"/>
                <a:sym typeface="Symbol" charset="2"/>
              </a:rPr>
              <a:t></a:t>
            </a:r>
            <a:r>
              <a:rPr lang="en-US" altLang="x-none" sz="1600" dirty="0">
                <a:latin typeface="Helvetica Light" charset="0"/>
                <a:ea typeface="Helvetica Light" charset="0"/>
                <a:cs typeface="Helvetica Light" charset="0"/>
              </a:rPr>
              <a:t> = 29.3  </a:t>
            </a:r>
            <a:r>
              <a:rPr lang="en-US" altLang="x-none" sz="1600" dirty="0">
                <a:latin typeface="Symbol" charset="2"/>
                <a:ea typeface="Symbol" charset="2"/>
                <a:cs typeface="Symbol" charset="2"/>
              </a:rPr>
              <a:t>® </a:t>
            </a:r>
            <a:r>
              <a:rPr lang="en-US" altLang="x-none" sz="1600" dirty="0">
                <a:latin typeface="Helvetica Light" charset="0"/>
                <a:ea typeface="Helvetica Light" charset="0"/>
                <a:cs typeface="Helvetica Light" charset="0"/>
              </a:rPr>
              <a:t> </a:t>
            </a:r>
            <a:r>
              <a:rPr lang="en-US" altLang="x-none" sz="1600" i="1" dirty="0">
                <a:latin typeface="Helvetica Light" charset="0"/>
                <a:ea typeface="Helvetica Light" charset="0"/>
                <a:cs typeface="Helvetica Light" charset="0"/>
              </a:rPr>
              <a:t>p</a:t>
            </a:r>
            <a:r>
              <a:rPr lang="en-US" altLang="x-none" sz="1600" i="1" baseline="-25000" dirty="0">
                <a:latin typeface="Helvetica Light" charset="0"/>
                <a:ea typeface="Helvetica Light" charset="0"/>
                <a:cs typeface="Helvetica Light" charset="0"/>
                <a:sym typeface="Symbol" charset="2"/>
              </a:rPr>
              <a:t></a:t>
            </a:r>
            <a:r>
              <a:rPr lang="en-US" altLang="x-none" sz="1600" dirty="0">
                <a:latin typeface="Helvetica Light" charset="0"/>
                <a:ea typeface="Helvetica Light" charset="0"/>
                <a:cs typeface="Helvetica Light" charset="0"/>
              </a:rPr>
              <a:t> = 3.09 GeV</a:t>
            </a:r>
          </a:p>
          <a:p>
            <a:endParaRPr lang="en-US" altLang="x-none" sz="1050" dirty="0">
              <a:latin typeface="Helvetica Light" charset="0"/>
              <a:ea typeface="Helvetica Light" charset="0"/>
              <a:cs typeface="Helvetica Light" charset="0"/>
            </a:endParaRPr>
          </a:p>
          <a:p>
            <a:r>
              <a:rPr lang="en-US" altLang="x-none" sz="1600" dirty="0">
                <a:latin typeface="Helvetica Light" charset="0"/>
                <a:ea typeface="Helvetica Light" charset="0"/>
                <a:cs typeface="Helvetica Light" charset="0"/>
              </a:rPr>
              <a:t>The experiment measures (</a:t>
            </a:r>
            <a:r>
              <a:rPr lang="en-US" altLang="x-none" sz="1600" i="1" dirty="0">
                <a:latin typeface="Helvetica Light" charset="0"/>
                <a:ea typeface="Helvetica Light" charset="0"/>
                <a:cs typeface="Helvetica Light" charset="0"/>
              </a:rPr>
              <a:t>g</a:t>
            </a:r>
            <a:r>
              <a:rPr lang="en-US" altLang="x-none" sz="1600" i="1" baseline="-25000" dirty="0">
                <a:latin typeface="Helvetica Light" charset="0"/>
                <a:ea typeface="Helvetica Light" charset="0"/>
                <a:cs typeface="Helvetica Light" charset="0"/>
                <a:sym typeface="Symbol" charset="2"/>
              </a:rPr>
              <a:t></a:t>
            </a:r>
            <a:r>
              <a:rPr lang="en-US" altLang="x-none" sz="1600" dirty="0">
                <a:latin typeface="Helvetica Light" charset="0"/>
                <a:ea typeface="Helvetica Light" charset="0"/>
                <a:cs typeface="Helvetica Light" charset="0"/>
              </a:rPr>
              <a:t> – 2)</a:t>
            </a:r>
            <a:r>
              <a:rPr lang="en-US" altLang="x-none" sz="600" dirty="0">
                <a:latin typeface="Helvetica Light" charset="0"/>
                <a:ea typeface="Helvetica Light" charset="0"/>
                <a:cs typeface="Helvetica Light" charset="0"/>
              </a:rPr>
              <a:t> </a:t>
            </a:r>
            <a:r>
              <a:rPr lang="en-US" altLang="x-none" sz="1600" dirty="0">
                <a:latin typeface="Helvetica Light" charset="0"/>
                <a:ea typeface="Helvetica Light" charset="0"/>
                <a:cs typeface="Helvetica Light" charset="0"/>
              </a:rPr>
              <a:t>/</a:t>
            </a:r>
            <a:r>
              <a:rPr lang="en-US" altLang="x-none" sz="500" dirty="0">
                <a:latin typeface="Helvetica Light" charset="0"/>
                <a:ea typeface="Helvetica Light" charset="0"/>
                <a:cs typeface="Helvetica Light" charset="0"/>
              </a:rPr>
              <a:t> </a:t>
            </a:r>
            <a:r>
              <a:rPr lang="en-US" altLang="x-none" sz="1600" dirty="0">
                <a:latin typeface="Helvetica Light" charset="0"/>
                <a:ea typeface="Helvetica Light" charset="0"/>
                <a:cs typeface="Helvetica Light" charset="0"/>
              </a:rPr>
              <a:t>2 directly</a:t>
            </a:r>
          </a:p>
        </p:txBody>
      </p:sp>
      <p:sp>
        <p:nvSpPr>
          <p:cNvPr id="4" name="Rectangle 3"/>
          <p:cNvSpPr/>
          <p:nvPr/>
        </p:nvSpPr>
        <p:spPr>
          <a:xfrm>
            <a:off x="6804248" y="6514686"/>
            <a:ext cx="2254143" cy="246221"/>
          </a:xfrm>
          <a:prstGeom prst="rect">
            <a:avLst/>
          </a:prstGeom>
        </p:spPr>
        <p:txBody>
          <a:bodyPr wrap="none">
            <a:spAutoFit/>
          </a:bodyPr>
          <a:lstStyle/>
          <a:p>
            <a:pPr algn="ctr" eaLnBrk="0" hangingPunct="0"/>
            <a:r>
              <a:rPr lang="en-US" altLang="x-none" sz="1000" dirty="0">
                <a:solidFill>
                  <a:schemeClr val="tx1">
                    <a:lumMod val="65000"/>
                    <a:lumOff val="35000"/>
                  </a:schemeClr>
                </a:solidFill>
                <a:latin typeface="Helvetica Light" charset="0"/>
                <a:ea typeface="Helvetica Light" charset="0"/>
                <a:cs typeface="Helvetica Light" charset="0"/>
              </a:rPr>
              <a:t>[ J. Bailey et al., NP B150, 1 (1979) ]</a:t>
            </a:r>
            <a:endParaRPr lang="nb-NO" altLang="x-none" sz="1000" dirty="0">
              <a:solidFill>
                <a:schemeClr val="tx1">
                  <a:lumMod val="65000"/>
                  <a:lumOff val="35000"/>
                </a:scheme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6" name="Rectangle 5"/>
              <p:cNvSpPr/>
              <p:nvPr/>
            </p:nvSpPr>
            <p:spPr>
              <a:xfrm>
                <a:off x="6517449" y="5013176"/>
                <a:ext cx="2447039" cy="784830"/>
              </a:xfrm>
              <a:prstGeom prst="rect">
                <a:avLst/>
              </a:prstGeom>
            </p:spPr>
            <p:txBody>
              <a:bodyPr wrap="square">
                <a:spAutoFit/>
              </a:bodyPr>
              <a:lstStyle/>
              <a:p>
                <a:r>
                  <a:rPr lang="en-US" sz="1000" dirty="0">
                    <a:solidFill>
                      <a:srgbClr val="003BB8"/>
                    </a:solidFill>
                    <a:latin typeface="Helvetica Light" charset="0"/>
                    <a:ea typeface="Helvetica Light" charset="0"/>
                    <a:cs typeface="Helvetica Light" charset="0"/>
                  </a:rPr>
                  <a:t>With electrostatic focusing, no gradient </a:t>
                </a:r>
                <a:r>
                  <a:rPr lang="en-US" sz="1000" i="1" dirty="0">
                    <a:solidFill>
                      <a:srgbClr val="003BB8"/>
                    </a:solidFill>
                    <a:latin typeface="Helvetica Light" charset="0"/>
                    <a:ea typeface="Helvetica Light" charset="0"/>
                    <a:cs typeface="Helvetica Light" charset="0"/>
                  </a:rPr>
                  <a:t>B</a:t>
                </a:r>
                <a:r>
                  <a:rPr lang="en-US" sz="1000" dirty="0">
                    <a:solidFill>
                      <a:srgbClr val="003BB8"/>
                    </a:solidFill>
                    <a:latin typeface="Helvetica Light" charset="0"/>
                    <a:ea typeface="Helvetica Light" charset="0"/>
                    <a:cs typeface="Helvetica Light" charset="0"/>
                  </a:rPr>
                  <a:t> field focusing needed so that </a:t>
                </a:r>
                <a:r>
                  <a:rPr lang="en-US" sz="1000" i="1" dirty="0">
                    <a:solidFill>
                      <a:srgbClr val="003BB8"/>
                    </a:solidFill>
                    <a:latin typeface="Helvetica Light" charset="0"/>
                    <a:ea typeface="Helvetica Light" charset="0"/>
                    <a:cs typeface="Helvetica Light" charset="0"/>
                  </a:rPr>
                  <a:t>B</a:t>
                </a:r>
                <a:r>
                  <a:rPr lang="en-US" sz="1000" dirty="0">
                    <a:solidFill>
                      <a:srgbClr val="003BB8"/>
                    </a:solidFill>
                    <a:latin typeface="Helvetica Light" charset="0"/>
                    <a:ea typeface="Helvetica Light" charset="0"/>
                    <a:cs typeface="Helvetica Light" charset="0"/>
                  </a:rPr>
                  <a:t> can be made as uniform as possible !</a:t>
                </a:r>
              </a:p>
              <a:p>
                <a:pPr>
                  <a:spcBef>
                    <a:spcPts val="600"/>
                  </a:spcBef>
                </a:pPr>
                <a14:m>
                  <m:oMath xmlns:m="http://schemas.openxmlformats.org/officeDocument/2006/math">
                    <m:sSub>
                      <m:sSubPr>
                        <m:ctrlPr>
                          <a:rPr lang="en-US" sz="1000" i="1" smtClean="0">
                            <a:solidFill>
                              <a:srgbClr val="003BB8"/>
                            </a:solidFill>
                            <a:latin typeface="Cambria Math" panose="02040503050406030204" pitchFamily="18" charset="0"/>
                            <a:ea typeface="Cambria Math" charset="0"/>
                            <a:cs typeface="Cambria Math" charset="0"/>
                            <a:sym typeface="Wingdings"/>
                          </a:rPr>
                        </m:ctrlPr>
                      </m:sSubPr>
                      <m:e>
                        <m:acc>
                          <m:accPr>
                            <m:chr m:val="⃗"/>
                            <m:ctrlPr>
                              <a:rPr lang="en-US" sz="1000" i="1">
                                <a:solidFill>
                                  <a:srgbClr val="003BB8"/>
                                </a:solidFill>
                                <a:latin typeface="Cambria Math" panose="02040503050406030204" pitchFamily="18" charset="0"/>
                                <a:ea typeface="Cambria Math" charset="0"/>
                                <a:cs typeface="Cambria Math" charset="0"/>
                                <a:sym typeface="Wingdings"/>
                              </a:rPr>
                            </m:ctrlPr>
                          </m:accPr>
                          <m:e>
                            <m:r>
                              <m:rPr>
                                <m:sty m:val="p"/>
                              </m:rPr>
                              <a:rPr lang="el-GR" sz="1000" i="1">
                                <a:solidFill>
                                  <a:srgbClr val="003BB8"/>
                                </a:solidFill>
                                <a:latin typeface="Cambria Math" charset="0"/>
                                <a:ea typeface="Cambria Math" charset="0"/>
                                <a:cs typeface="Cambria Math" charset="0"/>
                                <a:sym typeface="Wingdings"/>
                              </a:rPr>
                              <m:t>ω</m:t>
                            </m:r>
                          </m:e>
                        </m:acc>
                      </m:e>
                      <m:sub>
                        <m:r>
                          <a:rPr lang="en-US" sz="1000" i="1">
                            <a:solidFill>
                              <a:srgbClr val="003BB8"/>
                            </a:solidFill>
                            <a:latin typeface="Cambria Math" charset="0"/>
                            <a:ea typeface="Cambria Math" charset="0"/>
                            <a:cs typeface="Cambria Math" charset="0"/>
                            <a:sym typeface="Wingdings"/>
                          </a:rPr>
                          <m:t>𝑎</m:t>
                        </m:r>
                      </m:sub>
                    </m:sSub>
                    <m:r>
                      <a:rPr lang="en-US" sz="1000" i="1">
                        <a:solidFill>
                          <a:srgbClr val="003BB8"/>
                        </a:solidFill>
                        <a:latin typeface="Cambria Math" charset="0"/>
                        <a:ea typeface="Cambria Math" charset="0"/>
                        <a:cs typeface="Cambria Math" charset="0"/>
                        <a:sym typeface="Wingdings"/>
                      </a:rPr>
                      <m:t> </m:t>
                    </m:r>
                  </m:oMath>
                </a14:m>
                <a:r>
                  <a:rPr lang="en-US" sz="1000" dirty="0">
                    <a:solidFill>
                      <a:srgbClr val="003BB8"/>
                    </a:solidFill>
                    <a:latin typeface="Helvetica Light" charset="0"/>
                    <a:ea typeface="Helvetica Light" charset="0"/>
                    <a:cs typeface="Helvetica Light" charset="0"/>
                  </a:rPr>
                  <a:t>Independent of muon momentum </a:t>
                </a:r>
              </a:p>
            </p:txBody>
          </p:sp>
        </mc:Choice>
        <mc:Fallback xmlns="">
          <p:sp>
            <p:nvSpPr>
              <p:cNvPr id="6" name="Rectangle 5"/>
              <p:cNvSpPr>
                <a:spLocks noRot="1" noChangeAspect="1" noMove="1" noResize="1" noEditPoints="1" noAdjustHandles="1" noChangeArrowheads="1" noChangeShapeType="1" noTextEdit="1"/>
              </p:cNvSpPr>
              <p:nvPr/>
            </p:nvSpPr>
            <p:spPr>
              <a:xfrm>
                <a:off x="6517449" y="5013176"/>
                <a:ext cx="2447039" cy="784830"/>
              </a:xfrm>
              <a:prstGeom prst="rect">
                <a:avLst/>
              </a:prstGeom>
              <a:blipFill rotWithShape="0">
                <a:blip r:embed="rId6"/>
                <a:stretch>
                  <a:fillRect b="-28682"/>
                </a:stretch>
              </a:blipFill>
            </p:spPr>
            <p:txBody>
              <a:bodyPr/>
              <a:lstStyle/>
              <a:p>
                <a:r>
                  <a:rPr lang="en-US">
                    <a:noFill/>
                  </a:rPr>
                  <a:t> </a:t>
                </a:r>
              </a:p>
            </p:txBody>
          </p:sp>
        </mc:Fallback>
      </mc:AlternateContent>
      <p:sp>
        <p:nvSpPr>
          <p:cNvPr id="7" name="TextBox 6"/>
          <p:cNvSpPr txBox="1"/>
          <p:nvPr/>
        </p:nvSpPr>
        <p:spPr>
          <a:xfrm>
            <a:off x="4860248" y="5589426"/>
            <a:ext cx="1511952"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Motional magnetic field</a:t>
            </a:r>
          </a:p>
        </p:txBody>
      </p:sp>
    </p:spTree>
    <p:extLst>
      <p:ext uri="{BB962C8B-B14F-4D97-AF65-F5344CB8AC3E}">
        <p14:creationId xmlns:p14="http://schemas.microsoft.com/office/powerpoint/2010/main" val="2105667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15</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Exploit muon properties in experiment</a:t>
            </a:r>
          </a:p>
        </p:txBody>
      </p:sp>
      <p:sp>
        <p:nvSpPr>
          <p:cNvPr id="25" name="Rectangle 11"/>
          <p:cNvSpPr>
            <a:spLocks noChangeArrowheads="1"/>
          </p:cNvSpPr>
          <p:nvPr/>
        </p:nvSpPr>
        <p:spPr bwMode="auto">
          <a:xfrm>
            <a:off x="468313" y="1197546"/>
            <a:ext cx="6767512" cy="338554"/>
          </a:xfrm>
          <a:prstGeom prst="rect">
            <a:avLst/>
          </a:prstGeom>
          <a:noFill/>
          <a:ln>
            <a:noFill/>
          </a:ln>
          <a:effectLst/>
          <a:extLst>
            <a:ext uri="{909E8E84-426E-40DD-AFC4-6F175D3DCCD1}">
              <a14:hiddenFill xmlns:a14="http://schemas.microsoft.com/office/drawing/2010/main">
                <a:solidFill>
                  <a:schemeClr val="bg2">
                    <a:alpha val="62000"/>
                  </a:schemeClr>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 typeface="+mj-lt"/>
              <a:buAutoNum type="arabicPeriod"/>
            </a:pPr>
            <a:r>
              <a:rPr lang="en-US" altLang="x-none" sz="1600" dirty="0">
                <a:latin typeface="Helvetica Light" charset="0"/>
                <a:ea typeface="Helvetica Light" charset="0"/>
                <a:cs typeface="Helvetica Light" charset="0"/>
              </a:rPr>
              <a:t>Parity violation polarizes muons in pion decay </a:t>
            </a:r>
            <a:endParaRPr lang="en-US" altLang="x-none" sz="1600" dirty="0">
              <a:latin typeface="Helvetica Light" charset="0"/>
              <a:ea typeface="Helvetica Light" charset="0"/>
              <a:cs typeface="Helvetica Light" charset="0"/>
              <a:sym typeface="Symbol" charset="2"/>
            </a:endParaRPr>
          </a:p>
        </p:txBody>
      </p:sp>
      <p:sp>
        <p:nvSpPr>
          <p:cNvPr id="40" name="Line 13"/>
          <p:cNvSpPr>
            <a:spLocks noChangeShapeType="1"/>
          </p:cNvSpPr>
          <p:nvPr/>
        </p:nvSpPr>
        <p:spPr bwMode="auto">
          <a:xfrm>
            <a:off x="7033235" y="1163249"/>
            <a:ext cx="360363" cy="0"/>
          </a:xfrm>
          <a:prstGeom prst="line">
            <a:avLst/>
          </a:prstGeom>
          <a:noFill/>
          <a:ln w="3175">
            <a:solidFill>
              <a:srgbClr val="01964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nchor="ctr">
            <a:spAutoFit/>
          </a:bodyPr>
          <a:lstStyle/>
          <a:p>
            <a:endParaRPr lang="en-US"/>
          </a:p>
        </p:txBody>
      </p:sp>
      <p:sp>
        <p:nvSpPr>
          <p:cNvPr id="41" name="Line 14"/>
          <p:cNvSpPr>
            <a:spLocks noChangeShapeType="1"/>
          </p:cNvSpPr>
          <p:nvPr/>
        </p:nvSpPr>
        <p:spPr bwMode="auto">
          <a:xfrm flipH="1">
            <a:off x="5759033" y="1163249"/>
            <a:ext cx="360362" cy="0"/>
          </a:xfrm>
          <a:prstGeom prst="line">
            <a:avLst/>
          </a:prstGeom>
          <a:noFill/>
          <a:ln w="3175">
            <a:solidFill>
              <a:srgbClr val="01964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nchor="ctr">
            <a:spAutoFit/>
          </a:bodyPr>
          <a:lstStyle/>
          <a:p>
            <a:endParaRPr lang="en-US"/>
          </a:p>
        </p:txBody>
      </p:sp>
      <p:sp>
        <p:nvSpPr>
          <p:cNvPr id="42" name="Text Box 15"/>
          <p:cNvSpPr txBox="1">
            <a:spLocks noChangeArrowheads="1"/>
          </p:cNvSpPr>
          <p:nvPr/>
        </p:nvSpPr>
        <p:spPr bwMode="auto">
          <a:xfrm>
            <a:off x="7473251" y="1024473"/>
            <a:ext cx="1230122" cy="27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spAutoFit/>
          </a:bodyPr>
          <a:lstStyle/>
          <a:p>
            <a:r>
              <a:rPr lang="en-US" altLang="x-none" sz="1200" dirty="0">
                <a:solidFill>
                  <a:srgbClr val="019645"/>
                </a:solidFill>
                <a:latin typeface="Helvetica Light" charset="0"/>
                <a:ea typeface="Helvetica Light" charset="0"/>
                <a:cs typeface="Helvetica Light" charset="0"/>
              </a:rPr>
              <a:t>spin orientation</a:t>
            </a:r>
          </a:p>
        </p:txBody>
      </p:sp>
      <p:sp>
        <p:nvSpPr>
          <p:cNvPr id="43" name="Rectangle 16"/>
          <p:cNvSpPr>
            <a:spLocks noChangeArrowheads="1"/>
          </p:cNvSpPr>
          <p:nvPr/>
        </p:nvSpPr>
        <p:spPr bwMode="auto">
          <a:xfrm>
            <a:off x="468313" y="2514382"/>
            <a:ext cx="6767512" cy="338554"/>
          </a:xfrm>
          <a:prstGeom prst="rect">
            <a:avLst/>
          </a:prstGeom>
          <a:noFill/>
          <a:ln>
            <a:noFill/>
          </a:ln>
          <a:effectLst/>
          <a:extLst>
            <a:ext uri="{909E8E84-426E-40DD-AFC4-6F175D3DCCD1}">
              <a14:hiddenFill xmlns:a14="http://schemas.microsoft.com/office/drawing/2010/main">
                <a:solidFill>
                  <a:schemeClr val="bg2">
                    <a:alpha val="62000"/>
                  </a:schemeClr>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 typeface="+mj-lt"/>
              <a:buAutoNum type="arabicPeriod" startAt="2"/>
            </a:pPr>
            <a:r>
              <a:rPr lang="en-US" altLang="x-none" sz="1600" dirty="0">
                <a:latin typeface="Helvetica Light" charset="0"/>
                <a:ea typeface="Helvetica Light" charset="0"/>
                <a:cs typeface="Helvetica Light" charset="0"/>
              </a:rPr>
              <a:t>Anomalous frequency proportional to </a:t>
            </a:r>
            <a:r>
              <a:rPr lang="en-US" altLang="x-none" sz="1600" i="1" dirty="0">
                <a:latin typeface="Helvetica Light" charset="0"/>
                <a:ea typeface="Helvetica Light" charset="0"/>
                <a:cs typeface="Helvetica Light" charset="0"/>
              </a:rPr>
              <a:t>a</a:t>
            </a:r>
            <a:r>
              <a:rPr lang="en-US" altLang="x-none" sz="1600" i="1" baseline="-25000" dirty="0">
                <a:latin typeface="Helvetica Light" charset="0"/>
                <a:ea typeface="Helvetica Light" charset="0"/>
                <a:cs typeface="Helvetica Light" charset="0"/>
                <a:sym typeface="Symbol" charset="2"/>
              </a:rPr>
              <a:t></a:t>
            </a:r>
          </a:p>
        </p:txBody>
      </p:sp>
      <p:sp>
        <p:nvSpPr>
          <p:cNvPr id="64" name="Text Box 60"/>
          <p:cNvSpPr txBox="1">
            <a:spLocks noChangeArrowheads="1"/>
          </p:cNvSpPr>
          <p:nvPr/>
        </p:nvSpPr>
        <p:spPr bwMode="auto">
          <a:xfrm>
            <a:off x="44487" y="6515170"/>
            <a:ext cx="1323096" cy="248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spAutoFit/>
          </a:bodyPr>
          <a:lstStyle/>
          <a:p>
            <a:r>
              <a:rPr lang="de-DE" altLang="x-none" sz="1000" dirty="0">
                <a:solidFill>
                  <a:schemeClr val="tx1">
                    <a:lumMod val="50000"/>
                    <a:lumOff val="50000"/>
                  </a:schemeClr>
                </a:solidFill>
                <a:latin typeface="Helvetica Light" charset="0"/>
                <a:ea typeface="Helvetica Light" charset="0"/>
                <a:cs typeface="Helvetica Light" charset="0"/>
              </a:rPr>
              <a:t>©</a:t>
            </a:r>
            <a:r>
              <a:rPr lang="en-US" altLang="x-none" sz="1000" dirty="0">
                <a:solidFill>
                  <a:schemeClr val="tx1">
                    <a:lumMod val="50000"/>
                    <a:lumOff val="50000"/>
                  </a:schemeClr>
                </a:solidFill>
                <a:latin typeface="Helvetica Light" charset="0"/>
                <a:ea typeface="Helvetica Light" charset="0"/>
                <a:cs typeface="Helvetica Light" charset="0"/>
              </a:rPr>
              <a:t> D. Hertzog, UIUC</a:t>
            </a:r>
          </a:p>
        </p:txBody>
      </p:sp>
      <p:sp>
        <p:nvSpPr>
          <p:cNvPr id="65" name="Rectangle 61"/>
          <p:cNvSpPr>
            <a:spLocks noChangeArrowheads="1"/>
          </p:cNvSpPr>
          <p:nvPr/>
        </p:nvSpPr>
        <p:spPr bwMode="auto">
          <a:xfrm>
            <a:off x="468313" y="4082149"/>
            <a:ext cx="6767512" cy="338554"/>
          </a:xfrm>
          <a:prstGeom prst="rect">
            <a:avLst/>
          </a:prstGeom>
          <a:noFill/>
          <a:ln>
            <a:noFill/>
          </a:ln>
          <a:effectLst/>
          <a:extLst>
            <a:ext uri="{909E8E84-426E-40DD-AFC4-6F175D3DCCD1}">
              <a14:hiddenFill xmlns:a14="http://schemas.microsoft.com/office/drawing/2010/main">
                <a:solidFill>
                  <a:schemeClr val="bg2">
                    <a:alpha val="62000"/>
                  </a:schemeClr>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 typeface="+mj-lt"/>
              <a:buAutoNum type="arabicPeriod" startAt="3"/>
            </a:pPr>
            <a:r>
              <a:rPr lang="en-US" altLang="x-none" sz="1600" dirty="0">
                <a:latin typeface="Helvetica Light" charset="0"/>
                <a:ea typeface="Helvetica Light" charset="0"/>
                <a:cs typeface="Helvetica Light" charset="0"/>
              </a:rPr>
              <a:t>Magic </a:t>
            </a:r>
            <a:r>
              <a:rPr lang="en-US" altLang="x-none" sz="1600" dirty="0">
                <a:latin typeface="Helvetica Light" charset="0"/>
                <a:ea typeface="Helvetica Light" charset="0"/>
                <a:cs typeface="Helvetica Light" charset="0"/>
                <a:sym typeface="Symbol" charset="2"/>
              </a:rPr>
              <a:t> :</a:t>
            </a:r>
            <a:endParaRPr lang="en-US" altLang="x-none" sz="1600" baseline="-25000" dirty="0">
              <a:latin typeface="Helvetica Light" charset="0"/>
              <a:ea typeface="Helvetica Light" charset="0"/>
              <a:cs typeface="Helvetica Light" charset="0"/>
              <a:sym typeface="Symbol" charset="2"/>
            </a:endParaRPr>
          </a:p>
        </p:txBody>
      </p:sp>
      <p:sp>
        <p:nvSpPr>
          <p:cNvPr id="66" name="Rectangle 62"/>
          <p:cNvSpPr>
            <a:spLocks noChangeArrowheads="1"/>
          </p:cNvSpPr>
          <p:nvPr/>
        </p:nvSpPr>
        <p:spPr bwMode="auto">
          <a:xfrm>
            <a:off x="468313" y="5078983"/>
            <a:ext cx="4608512" cy="338554"/>
          </a:xfrm>
          <a:prstGeom prst="rect">
            <a:avLst/>
          </a:prstGeom>
          <a:noFill/>
          <a:ln>
            <a:noFill/>
          </a:ln>
          <a:effectLst/>
          <a:extLst>
            <a:ext uri="{909E8E84-426E-40DD-AFC4-6F175D3DCCD1}">
              <a14:hiddenFill xmlns:a14="http://schemas.microsoft.com/office/drawing/2010/main">
                <a:solidFill>
                  <a:schemeClr val="bg2">
                    <a:alpha val="62000"/>
                  </a:schemeClr>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spcBef>
                <a:spcPct val="0"/>
              </a:spcBef>
              <a:defRPr>
                <a:solidFill>
                  <a:schemeClr val="tx1"/>
                </a:solidFill>
                <a:latin typeface="Arial" charset="0"/>
              </a:defRPr>
            </a:lvl1pPr>
            <a:lvl2pPr>
              <a:spcBef>
                <a:spcPct val="0"/>
              </a:spcBef>
              <a:defRPr>
                <a:solidFill>
                  <a:schemeClr val="tx1"/>
                </a:solidFill>
                <a:latin typeface="Arial" charset="0"/>
              </a:defRPr>
            </a:lvl2pPr>
            <a:lvl3pPr>
              <a:spcBef>
                <a:spcPct val="0"/>
              </a:spcBef>
              <a:defRPr>
                <a:solidFill>
                  <a:schemeClr val="tx1"/>
                </a:solidFill>
                <a:latin typeface="Arial" charset="0"/>
              </a:defRPr>
            </a:lvl3pPr>
            <a:lvl4pPr>
              <a:spcBef>
                <a:spcPct val="0"/>
              </a:spcBef>
              <a:defRPr>
                <a:solidFill>
                  <a:schemeClr val="tx1"/>
                </a:solidFill>
                <a:latin typeface="Arial" charset="0"/>
              </a:defRPr>
            </a:lvl4pPr>
            <a:lvl5pPr>
              <a:spcBef>
                <a:spcPct val="0"/>
              </a:spcBef>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buFont typeface="+mj-lt"/>
              <a:buAutoNum type="arabicPeriod" startAt="4"/>
            </a:pPr>
            <a:r>
              <a:rPr lang="en-US" altLang="x-none" sz="1600" dirty="0">
                <a:latin typeface="Helvetica Light" charset="0"/>
                <a:ea typeface="Helvetica Light" charset="0"/>
                <a:cs typeface="Helvetica Light" charset="0"/>
              </a:rPr>
              <a:t>Parity violation in muon decay</a:t>
            </a:r>
            <a:endParaRPr lang="en-US" altLang="x-none" sz="1600" baseline="-25000" dirty="0">
              <a:latin typeface="Helvetica Light" charset="0"/>
              <a:ea typeface="Helvetica Light" charset="0"/>
              <a:cs typeface="Helvetica Light" charset="0"/>
              <a:sym typeface="Symbol" charset="2"/>
            </a:endParaRPr>
          </a:p>
        </p:txBody>
      </p:sp>
      <p:sp>
        <p:nvSpPr>
          <p:cNvPr id="68" name="Text Box 74"/>
          <p:cNvSpPr txBox="1">
            <a:spLocks noChangeArrowheads="1"/>
          </p:cNvSpPr>
          <p:nvPr/>
        </p:nvSpPr>
        <p:spPr bwMode="auto">
          <a:xfrm rot="16200000">
            <a:off x="5454408" y="5355179"/>
            <a:ext cx="1238137" cy="27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spAutoFit/>
          </a:bodyPr>
          <a:lstStyle/>
          <a:p>
            <a:r>
              <a:rPr lang="en-US" altLang="x-none" sz="1200" dirty="0">
                <a:latin typeface="Helvetica Light" charset="0"/>
                <a:ea typeface="Helvetica Light" charset="0"/>
                <a:cs typeface="Helvetica Light" charset="0"/>
              </a:rPr>
              <a:t>electron counts</a:t>
            </a:r>
          </a:p>
        </p:txBody>
      </p:sp>
      <p:sp>
        <p:nvSpPr>
          <p:cNvPr id="69" name="Text Box 75"/>
          <p:cNvSpPr txBox="1">
            <a:spLocks noChangeArrowheads="1"/>
          </p:cNvSpPr>
          <p:nvPr/>
        </p:nvSpPr>
        <p:spPr bwMode="auto">
          <a:xfrm>
            <a:off x="6810899" y="6143378"/>
            <a:ext cx="513580" cy="27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spAutoFit/>
          </a:bodyPr>
          <a:lstStyle/>
          <a:p>
            <a:r>
              <a:rPr lang="en-US" altLang="x-none" sz="1200">
                <a:latin typeface="Helvetica Light" charset="0"/>
                <a:ea typeface="Helvetica Light" charset="0"/>
                <a:cs typeface="Helvetica Light" charset="0"/>
              </a:rPr>
              <a:t>Time</a:t>
            </a:r>
          </a:p>
        </p:txBody>
      </p:sp>
      <p:sp>
        <p:nvSpPr>
          <p:cNvPr id="70" name="Text Box 77"/>
          <p:cNvSpPr txBox="1">
            <a:spLocks noChangeArrowheads="1"/>
          </p:cNvSpPr>
          <p:nvPr/>
        </p:nvSpPr>
        <p:spPr bwMode="auto">
          <a:xfrm>
            <a:off x="815513" y="1475298"/>
            <a:ext cx="2605498" cy="27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spAutoFit/>
          </a:bodyPr>
          <a:lstStyle/>
          <a:p>
            <a:r>
              <a:rPr lang="en-US" altLang="x-none" sz="1200" dirty="0">
                <a:solidFill>
                  <a:schemeClr val="tx1">
                    <a:lumMod val="50000"/>
                    <a:lumOff val="50000"/>
                  </a:schemeClr>
                </a:solidFill>
                <a:latin typeface="Helvetica Light" charset="0"/>
                <a:ea typeface="Helvetica Light" charset="0"/>
                <a:cs typeface="Helvetica Light" charset="0"/>
              </a:rPr>
              <a:t>~97% polarized for forward decays</a:t>
            </a:r>
          </a:p>
        </p:txBody>
      </p:sp>
      <p:sp>
        <p:nvSpPr>
          <p:cNvPr id="71" name="Text Box 81"/>
          <p:cNvSpPr txBox="1">
            <a:spLocks noChangeArrowheads="1"/>
          </p:cNvSpPr>
          <p:nvPr/>
        </p:nvSpPr>
        <p:spPr bwMode="auto">
          <a:xfrm>
            <a:off x="1201718" y="5803963"/>
            <a:ext cx="4274172" cy="27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000" tIns="46800" rIns="90000" bIns="46800">
            <a:spAutoFit/>
          </a:bodyPr>
          <a:lstStyle/>
          <a:p>
            <a:r>
              <a:rPr lang="en-US" altLang="x-none" sz="1200" dirty="0">
                <a:solidFill>
                  <a:schemeClr val="tx1">
                    <a:lumMod val="50000"/>
                    <a:lumOff val="50000"/>
                  </a:schemeClr>
                </a:solidFill>
                <a:latin typeface="Helvetica Light" charset="0"/>
                <a:ea typeface="Helvetica Light" charset="0"/>
                <a:cs typeface="Helvetica Light" charset="0"/>
              </a:rPr>
              <a:t>fast positron emitted preferentially in direction of muon spin</a:t>
            </a:r>
          </a:p>
        </p:txBody>
      </p:sp>
      <p:pic>
        <p:nvPicPr>
          <p:cNvPr id="73" name="Picture 83" descr="si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27588" y="4869433"/>
            <a:ext cx="1728788" cy="1265238"/>
          </a:xfrm>
          <a:prstGeom prst="rect">
            <a:avLst/>
          </a:prstGeom>
          <a:noFill/>
          <a:extLst>
            <a:ext uri="{909E8E84-426E-40DD-AFC4-6F175D3DCCD1}">
              <a14:hiddenFill xmlns:a14="http://schemas.microsoft.com/office/drawing/2010/main">
                <a:solidFill>
                  <a:srgbClr val="FFFFFF"/>
                </a:solidFill>
              </a14:hiddenFill>
            </a:ext>
          </a:extLst>
        </p:spPr>
      </p:pic>
      <p:sp>
        <p:nvSpPr>
          <p:cNvPr id="74" name="Line 84"/>
          <p:cNvSpPr>
            <a:spLocks noChangeShapeType="1"/>
          </p:cNvSpPr>
          <p:nvPr/>
        </p:nvSpPr>
        <p:spPr bwMode="auto">
          <a:xfrm>
            <a:off x="6540177" y="5063007"/>
            <a:ext cx="0" cy="430213"/>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nchor="ctr">
            <a:spAutoFit/>
          </a:bodyPr>
          <a:lstStyle/>
          <a:p>
            <a:endParaRPr lang="en-US"/>
          </a:p>
        </p:txBody>
      </p:sp>
      <p:sp>
        <p:nvSpPr>
          <p:cNvPr id="75" name="Line 85"/>
          <p:cNvSpPr>
            <a:spLocks noChangeShapeType="1"/>
          </p:cNvSpPr>
          <p:nvPr/>
        </p:nvSpPr>
        <p:spPr bwMode="auto">
          <a:xfrm flipH="1">
            <a:off x="6576689" y="5063007"/>
            <a:ext cx="3175" cy="48895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nchor="ctr">
            <a:spAutoFit/>
          </a:bodyPr>
          <a:lstStyle/>
          <a:p>
            <a:endParaRPr lang="en-US"/>
          </a:p>
        </p:txBody>
      </p:sp>
      <p:sp>
        <p:nvSpPr>
          <p:cNvPr id="76" name="Line 86"/>
          <p:cNvSpPr>
            <a:spLocks noChangeShapeType="1"/>
          </p:cNvSpPr>
          <p:nvPr/>
        </p:nvSpPr>
        <p:spPr bwMode="auto">
          <a:xfrm>
            <a:off x="6300464" y="5113807"/>
            <a:ext cx="215900" cy="0"/>
          </a:xfrm>
          <a:prstGeom prst="line">
            <a:avLst/>
          </a:prstGeom>
          <a:noFill/>
          <a:ln w="31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nchor="ctr">
            <a:spAutoFit/>
          </a:bodyPr>
          <a:lstStyle/>
          <a:p>
            <a:endParaRPr lang="en-US"/>
          </a:p>
        </p:txBody>
      </p:sp>
      <p:sp>
        <p:nvSpPr>
          <p:cNvPr id="77" name="Line 87"/>
          <p:cNvSpPr>
            <a:spLocks noChangeShapeType="1"/>
          </p:cNvSpPr>
          <p:nvPr/>
        </p:nvSpPr>
        <p:spPr bwMode="auto">
          <a:xfrm flipH="1">
            <a:off x="6611614" y="5113807"/>
            <a:ext cx="215900" cy="0"/>
          </a:xfrm>
          <a:prstGeom prst="line">
            <a:avLst/>
          </a:prstGeom>
          <a:noFill/>
          <a:ln w="31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000" tIns="46800" rIns="90000" bIns="46800" anchor="ctr">
            <a:spAutoFit/>
          </a:bodyPr>
          <a:lstStyle/>
          <a:p>
            <a:endParaRPr lang="en-US"/>
          </a:p>
        </p:txBody>
      </p:sp>
      <mc:AlternateContent xmlns:mc="http://schemas.openxmlformats.org/markup-compatibility/2006" xmlns:a14="http://schemas.microsoft.com/office/drawing/2010/main">
        <mc:Choice Requires="a14">
          <p:sp>
            <p:nvSpPr>
              <p:cNvPr id="80" name="Rectangle 79"/>
              <p:cNvSpPr/>
              <p:nvPr/>
            </p:nvSpPr>
            <p:spPr>
              <a:xfrm>
                <a:off x="4077107" y="3956726"/>
                <a:ext cx="4642489" cy="624402"/>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m:rPr>
                                  <m:sty m:val="p"/>
                                </m:rPr>
                                <a:rPr lang="el-GR" sz="1600" i="1">
                                  <a:solidFill>
                                    <a:prstClr val="black">
                                      <a:lumMod val="85000"/>
                                      <a:lumOff val="15000"/>
                                    </a:prstClr>
                                  </a:solidFill>
                                  <a:latin typeface="Cambria Math" charset="0"/>
                                  <a:ea typeface="Cambria Math" charset="0"/>
                                  <a:cs typeface="Cambria Math" charset="0"/>
                                  <a:sym typeface="Wingdings"/>
                                </a:rPr>
                                <m:t>ω</m:t>
                              </m:r>
                            </m:e>
                          </m:acc>
                        </m:e>
                        <m:sub>
                          <m:r>
                            <a:rPr lang="en-US" sz="1600" b="0" i="1" smtClean="0">
                              <a:solidFill>
                                <a:prstClr val="black">
                                  <a:lumMod val="85000"/>
                                  <a:lumOff val="15000"/>
                                </a:prstClr>
                              </a:solidFill>
                              <a:latin typeface="Cambria Math" charset="0"/>
                              <a:ea typeface="Cambria Math" charset="0"/>
                              <a:cs typeface="Cambria Math" charset="0"/>
                              <a:sym typeface="Wingdings"/>
                            </a:rPr>
                            <m:t>𝑎</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𝑒</m:t>
                          </m:r>
                        </m:num>
                        <m:den>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smtClean="0">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Sub>
                          <m:r>
                            <a:rPr lang="en-US" sz="1600" b="0" i="1" smtClean="0">
                              <a:solidFill>
                                <a:prstClr val="black">
                                  <a:lumMod val="85000"/>
                                  <a:lumOff val="15000"/>
                                </a:prstClr>
                              </a:solidFill>
                              <a:latin typeface="Cambria Math" charset="0"/>
                              <a:ea typeface="Cambria Math" charset="0"/>
                              <a:cs typeface="Cambria Math" charset="0"/>
                              <a:sym typeface="Wingdings"/>
                            </a:rPr>
                            <m:t>𝑐</m:t>
                          </m:r>
                        </m:den>
                      </m:f>
                      <m:d>
                        <m:dPr>
                          <m:begChr m:val="["/>
                          <m:endChr m:val="]"/>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sSub>
                            <m:sSubPr>
                              <m:ctrlPr>
                                <a:rPr lang="en-US" sz="1600" b="0" i="1" smtClean="0">
                                  <a:solidFill>
                                    <a:srgbClr val="D80017"/>
                                  </a:solidFill>
                                  <a:latin typeface="Cambria Math" panose="02040503050406030204" pitchFamily="18" charset="0"/>
                                  <a:ea typeface="Cambria Math" charset="0"/>
                                  <a:cs typeface="Cambria Math" charset="0"/>
                                  <a:sym typeface="Wingdings"/>
                                </a:rPr>
                              </m:ctrlPr>
                            </m:sSubPr>
                            <m:e>
                              <m:r>
                                <a:rPr lang="en-US" sz="1600" b="0" i="1" smtClean="0">
                                  <a:solidFill>
                                    <a:srgbClr val="D80017"/>
                                  </a:solidFill>
                                  <a:latin typeface="Cambria Math" charset="0"/>
                                  <a:ea typeface="Cambria Math" charset="0"/>
                                  <a:cs typeface="Cambria Math" charset="0"/>
                                  <a:sym typeface="Wingdings"/>
                                </a:rPr>
                                <m:t>𝑎</m:t>
                              </m:r>
                            </m:e>
                            <m:sub>
                              <m:r>
                                <a:rPr lang="en-US" sz="1600" b="0" i="1" smtClean="0">
                                  <a:solidFill>
                                    <a:srgbClr val="D80017"/>
                                  </a:solidFill>
                                  <a:latin typeface="Cambria Math" charset="0"/>
                                  <a:ea typeface="Cambria Math" charset="0"/>
                                  <a:cs typeface="Cambria Math" charset="0"/>
                                  <a:sym typeface="Wingdings"/>
                                </a:rPr>
                                <m:t>𝜇</m:t>
                              </m:r>
                            </m:sub>
                          </m:sSub>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sz="1600" b="0" i="1" smtClean="0">
                                  <a:solidFill>
                                    <a:prstClr val="black">
                                      <a:lumMod val="85000"/>
                                      <a:lumOff val="15000"/>
                                    </a:prstClr>
                                  </a:solidFill>
                                  <a:latin typeface="Cambria Math" charset="0"/>
                                  <a:ea typeface="Cambria Math" charset="0"/>
                                  <a:cs typeface="Cambria Math" charset="0"/>
                                  <a:sym typeface="Wingdings"/>
                                </a:rPr>
                                <m:t>𝐵</m:t>
                              </m:r>
                            </m:e>
                          </m:acc>
                          <m:r>
                            <a:rPr lang="en-US" sz="1600" b="0" i="1" smtClean="0">
                              <a:solidFill>
                                <a:prstClr val="black">
                                  <a:lumMod val="85000"/>
                                  <a:lumOff val="15000"/>
                                </a:prstClr>
                              </a:solidFill>
                              <a:latin typeface="Cambria Math" charset="0"/>
                              <a:ea typeface="Cambria Math" charset="0"/>
                              <a:cs typeface="Cambria Math" charset="0"/>
                              <a:sym typeface="Wingdings"/>
                            </a:rPr>
                            <m:t>−</m:t>
                          </m:r>
                          <m:d>
                            <m:d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sSub>
                                <m:sSubPr>
                                  <m:ctrlPr>
                                    <a:rPr lang="en-US" sz="1600" i="1" smtClean="0">
                                      <a:solidFill>
                                        <a:srgbClr val="D80017"/>
                                      </a:solidFill>
                                      <a:latin typeface="Cambria Math" panose="02040503050406030204" pitchFamily="18" charset="0"/>
                                      <a:ea typeface="Cambria Math" charset="0"/>
                                      <a:cs typeface="Cambria Math" charset="0"/>
                                      <a:sym typeface="Wingdings"/>
                                    </a:rPr>
                                  </m:ctrlPr>
                                </m:sSubPr>
                                <m:e>
                                  <m:r>
                                    <a:rPr lang="en-US" sz="1600" i="1">
                                      <a:solidFill>
                                        <a:srgbClr val="D80017"/>
                                      </a:solidFill>
                                      <a:latin typeface="Cambria Math" charset="0"/>
                                      <a:ea typeface="Cambria Math" charset="0"/>
                                      <a:cs typeface="Cambria Math" charset="0"/>
                                      <a:sym typeface="Wingdings"/>
                                    </a:rPr>
                                    <m:t>𝑎</m:t>
                                  </m:r>
                                </m:e>
                                <m:sub>
                                  <m:r>
                                    <a:rPr lang="en-US" sz="1600" i="1">
                                      <a:solidFill>
                                        <a:srgbClr val="D80017"/>
                                      </a:solidFill>
                                      <a:latin typeface="Cambria Math" charset="0"/>
                                      <a:ea typeface="Cambria Math" charset="0"/>
                                      <a:cs typeface="Cambria Math" charset="0"/>
                                      <a:sym typeface="Wingdings"/>
                                    </a:rPr>
                                    <m:t>𝜇</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1</m:t>
                                  </m:r>
                                </m:num>
                                <m:den>
                                  <m:sSup>
                                    <m:s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smtClean="0">
                                          <a:solidFill>
                                            <a:prstClr val="black">
                                              <a:lumMod val="85000"/>
                                              <a:lumOff val="15000"/>
                                            </a:prstClr>
                                          </a:solidFill>
                                          <a:latin typeface="Cambria Math" charset="0"/>
                                          <a:ea typeface="Cambria Math" charset="0"/>
                                          <a:cs typeface="Cambria Math" charset="0"/>
                                          <a:sym typeface="Wingdings"/>
                                        </a:rPr>
                                        <m:t>𝛾</m:t>
                                      </m:r>
                                    </m:e>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p>
                                  <m:r>
                                    <a:rPr lang="en-US" sz="1600" b="0" i="1" smtClean="0">
                                      <a:solidFill>
                                        <a:prstClr val="black">
                                          <a:lumMod val="85000"/>
                                          <a:lumOff val="15000"/>
                                        </a:prstClr>
                                      </a:solidFill>
                                      <a:latin typeface="Cambria Math" charset="0"/>
                                      <a:ea typeface="Cambria Math" charset="0"/>
                                      <a:cs typeface="Cambria Math" charset="0"/>
                                      <a:sym typeface="Wingdings"/>
                                    </a:rPr>
                                    <m:t>−1</m:t>
                                  </m:r>
                                </m:den>
                              </m:f>
                            </m:e>
                          </m:d>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sz="1600" i="1" smtClean="0">
                                  <a:solidFill>
                                    <a:prstClr val="black">
                                      <a:lumMod val="85000"/>
                                      <a:lumOff val="15000"/>
                                    </a:prstClr>
                                  </a:solidFill>
                                  <a:latin typeface="Cambria Math" charset="0"/>
                                  <a:ea typeface="Cambria Math" charset="0"/>
                                  <a:cs typeface="Cambria Math" charset="0"/>
                                  <a:sym typeface="Wingdings"/>
                                </a:rPr>
                                <m:t>𝛽</m:t>
                              </m:r>
                            </m:e>
                          </m:acc>
                          <m:r>
                            <a:rPr lang="mr-IN" sz="1600" b="0" i="1" smtClean="0">
                              <a:solidFill>
                                <a:prstClr val="black">
                                  <a:lumMod val="85000"/>
                                  <a:lumOff val="15000"/>
                                </a:prstClr>
                              </a:solidFill>
                              <a:latin typeface="Cambria Math" charset="0"/>
                              <a:ea typeface="Cambria Math" charset="0"/>
                              <a:cs typeface="Cambria Math" charset="0"/>
                              <a:sym typeface="Wingdings"/>
                            </a:rPr>
                            <m:t>×</m:t>
                          </m:r>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sz="1600" b="0" i="1" smtClean="0">
                                  <a:solidFill>
                                    <a:prstClr val="black">
                                      <a:lumMod val="85000"/>
                                      <a:lumOff val="15000"/>
                                    </a:prstClr>
                                  </a:solidFill>
                                  <a:latin typeface="Cambria Math" charset="0"/>
                                  <a:ea typeface="Cambria Math" charset="0"/>
                                  <a:cs typeface="Cambria Math" charset="0"/>
                                  <a:sym typeface="Wingdings"/>
                                </a:rPr>
                                <m:t>𝐸</m:t>
                              </m:r>
                            </m:e>
                          </m:acc>
                        </m:e>
                      </m:d>
                      <m:r>
                        <a:rPr lang="en-US" sz="160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i="1">
                              <a:solidFill>
                                <a:prstClr val="black">
                                  <a:lumMod val="85000"/>
                                  <a:lumOff val="15000"/>
                                </a:prstClr>
                              </a:solidFill>
                              <a:latin typeface="Cambria Math" charset="0"/>
                              <a:ea typeface="Cambria Math" charset="0"/>
                              <a:cs typeface="Cambria Math" charset="0"/>
                              <a:sym typeface="Wingdings"/>
                            </a:rPr>
                            <m:t>𝑒</m:t>
                          </m:r>
                        </m:num>
                        <m:den>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i="1">
                                  <a:solidFill>
                                    <a:prstClr val="black">
                                      <a:lumMod val="85000"/>
                                      <a:lumOff val="15000"/>
                                    </a:prstClr>
                                  </a:solidFill>
                                  <a:latin typeface="Cambria Math" charset="0"/>
                                  <a:ea typeface="Cambria Math" charset="0"/>
                                  <a:cs typeface="Cambria Math" charset="0"/>
                                  <a:sym typeface="Wingdings"/>
                                </a:rPr>
                                <m:t>𝜇</m:t>
                              </m:r>
                            </m:sub>
                          </m:sSub>
                          <m:r>
                            <a:rPr lang="en-US" sz="1600" i="1">
                              <a:solidFill>
                                <a:prstClr val="black">
                                  <a:lumMod val="85000"/>
                                  <a:lumOff val="15000"/>
                                </a:prstClr>
                              </a:solidFill>
                              <a:latin typeface="Cambria Math" charset="0"/>
                              <a:ea typeface="Cambria Math" charset="0"/>
                              <a:cs typeface="Cambria Math" charset="0"/>
                              <a:sym typeface="Wingdings"/>
                            </a:rPr>
                            <m:t>𝑐</m:t>
                          </m:r>
                        </m:den>
                      </m:f>
                      <m:sSub>
                        <m:sSubPr>
                          <m:ctrlPr>
                            <a:rPr lang="en-US" sz="1600" i="1" smtClean="0">
                              <a:solidFill>
                                <a:srgbClr val="D80017"/>
                              </a:solidFill>
                              <a:latin typeface="Cambria Math" panose="02040503050406030204" pitchFamily="18" charset="0"/>
                              <a:ea typeface="Cambria Math" charset="0"/>
                              <a:cs typeface="Cambria Math" charset="0"/>
                              <a:sym typeface="Wingdings"/>
                            </a:rPr>
                          </m:ctrlPr>
                        </m:sSubPr>
                        <m:e>
                          <m:r>
                            <a:rPr lang="en-US" sz="1600" i="1">
                              <a:solidFill>
                                <a:srgbClr val="D80017"/>
                              </a:solidFill>
                              <a:latin typeface="Cambria Math" charset="0"/>
                              <a:ea typeface="Cambria Math" charset="0"/>
                              <a:cs typeface="Cambria Math" charset="0"/>
                              <a:sym typeface="Wingdings"/>
                            </a:rPr>
                            <m:t>𝑎</m:t>
                          </m:r>
                        </m:e>
                        <m:sub>
                          <m:r>
                            <a:rPr lang="en-US" sz="1600" i="1">
                              <a:solidFill>
                                <a:srgbClr val="D80017"/>
                              </a:solidFill>
                              <a:latin typeface="Cambria Math" charset="0"/>
                              <a:ea typeface="Cambria Math" charset="0"/>
                              <a:cs typeface="Cambria Math" charset="0"/>
                              <a:sym typeface="Wingdings"/>
                            </a:rPr>
                            <m:t>𝜇</m:t>
                          </m:r>
                        </m:sub>
                      </m:sSub>
                      <m:acc>
                        <m:accPr>
                          <m:chr m:val="⃗"/>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sz="1600" i="1">
                              <a:solidFill>
                                <a:prstClr val="black">
                                  <a:lumMod val="85000"/>
                                  <a:lumOff val="15000"/>
                                </a:prstClr>
                              </a:solidFill>
                              <a:latin typeface="Cambria Math" charset="0"/>
                              <a:ea typeface="Cambria Math" charset="0"/>
                              <a:cs typeface="Cambria Math" charset="0"/>
                              <a:sym typeface="Wingdings"/>
                            </a:rPr>
                            <m:t>𝐵</m:t>
                          </m:r>
                        </m:e>
                      </m:acc>
                    </m:oMath>
                  </m:oMathPara>
                </a14:m>
                <a:endParaRPr sz="1600" dirty="0"/>
              </a:p>
            </p:txBody>
          </p:sp>
        </mc:Choice>
        <mc:Fallback xmlns="">
          <p:sp>
            <p:nvSpPr>
              <p:cNvPr id="80" name="Rectangle 79"/>
              <p:cNvSpPr>
                <a:spLocks noRot="1" noChangeAspect="1" noMove="1" noResize="1" noEditPoints="1" noAdjustHandles="1" noChangeArrowheads="1" noChangeShapeType="1" noTextEdit="1"/>
              </p:cNvSpPr>
              <p:nvPr/>
            </p:nvSpPr>
            <p:spPr>
              <a:xfrm>
                <a:off x="4077107" y="3956726"/>
                <a:ext cx="4642489" cy="624402"/>
              </a:xfrm>
              <a:prstGeom prst="rect">
                <a:avLst/>
              </a:prstGeom>
              <a:blipFill>
                <a:blip r:embed="rId3"/>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5724128" y="1191978"/>
                <a:ext cx="2207014" cy="3702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srgbClr val="003BB8"/>
                              </a:solidFill>
                              <a:latin typeface="Cambria Math" panose="02040503050406030204" pitchFamily="18" charset="0"/>
                              <a:ea typeface="Cambria Math" charset="0"/>
                              <a:cs typeface="Cambria Math" charset="0"/>
                              <a:sym typeface="Wingdings"/>
                            </a:rPr>
                          </m:ctrlPr>
                        </m:sSubPr>
                        <m:e>
                          <m:acc>
                            <m:accPr>
                              <m:chr m:val="̅"/>
                              <m:ctrlPr>
                                <a:rPr lang="en-US" sz="1600" i="1" smtClean="0">
                                  <a:solidFill>
                                    <a:srgbClr val="003BB8"/>
                                  </a:solidFill>
                                  <a:latin typeface="Cambria Math" panose="02040503050406030204" pitchFamily="18" charset="0"/>
                                  <a:ea typeface="Cambria Math" charset="0"/>
                                  <a:cs typeface="Cambria Math" charset="0"/>
                                  <a:sym typeface="Wingdings"/>
                                </a:rPr>
                              </m:ctrlPr>
                            </m:accPr>
                            <m:e>
                              <m:r>
                                <a:rPr lang="el-GR" sz="1600" i="1">
                                  <a:solidFill>
                                    <a:srgbClr val="003BB8"/>
                                  </a:solidFill>
                                  <a:latin typeface="Cambria Math" charset="0"/>
                                  <a:ea typeface="Cambria Math" charset="0"/>
                                  <a:cs typeface="Cambria Math" charset="0"/>
                                  <a:sym typeface="Wingdings"/>
                                </a:rPr>
                                <m:t>𝜈</m:t>
                              </m:r>
                            </m:e>
                          </m:acc>
                        </m:e>
                        <m:sub>
                          <m:r>
                            <a:rPr lang="en-US" sz="1600" i="1" smtClean="0">
                              <a:solidFill>
                                <a:srgbClr val="003BB8"/>
                              </a:solidFill>
                              <a:latin typeface="Cambria Math" charset="0"/>
                              <a:ea typeface="Cambria Math" charset="0"/>
                              <a:cs typeface="Cambria Math" charset="0"/>
                              <a:sym typeface="Wingdings"/>
                            </a:rPr>
                            <m:t>𝜇</m:t>
                          </m:r>
                        </m:sub>
                      </m:sSub>
                      <m:r>
                        <a:rPr lang="en-US" sz="1600" i="1" smtClean="0">
                          <a:solidFill>
                            <a:prstClr val="black">
                              <a:lumMod val="85000"/>
                              <a:lumOff val="15000"/>
                            </a:prstClr>
                          </a:solidFill>
                          <a:latin typeface="Cambria Math" charset="0"/>
                          <a:ea typeface="Cambria Math" charset="0"/>
                          <a:cs typeface="Cambria Math" charset="0"/>
                          <a:sym typeface="Wingdings"/>
                        </a:rPr>
                        <m:t>⟵</m:t>
                      </m:r>
                      <m:sSup>
                        <m:s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smtClean="0">
                              <a:solidFill>
                                <a:prstClr val="black">
                                  <a:lumMod val="85000"/>
                                  <a:lumOff val="15000"/>
                                </a:prstClr>
                              </a:solidFill>
                              <a:latin typeface="Cambria Math" charset="0"/>
                              <a:ea typeface="Cambria Math" charset="0"/>
                              <a:cs typeface="Cambria Math" charset="0"/>
                              <a:sym typeface="Wingdings"/>
                            </a:rPr>
                            <m:t>𝜋</m:t>
                          </m:r>
                        </m:e>
                        <m:sup>
                          <m:r>
                            <a:rPr lang="en-US" sz="1600" b="0" i="1" smtClean="0">
                              <a:solidFill>
                                <a:prstClr val="black">
                                  <a:lumMod val="85000"/>
                                  <a:lumOff val="15000"/>
                                </a:prstClr>
                              </a:solidFill>
                              <a:latin typeface="Cambria Math" charset="0"/>
                              <a:ea typeface="Cambria Math" charset="0"/>
                              <a:cs typeface="Cambria Math" charset="0"/>
                              <a:sym typeface="Wingdings"/>
                            </a:rPr>
                            <m:t>−</m:t>
                          </m:r>
                        </m:sup>
                      </m:sSup>
                      <m:r>
                        <a:rPr lang="en-US" sz="1600" i="1" smtClean="0">
                          <a:solidFill>
                            <a:prstClr val="black">
                              <a:lumMod val="85000"/>
                              <a:lumOff val="15000"/>
                            </a:prstClr>
                          </a:solidFill>
                          <a:latin typeface="Cambria Math" charset="0"/>
                          <a:ea typeface="Cambria Math" charset="0"/>
                          <a:cs typeface="Cambria Math" charset="0"/>
                          <a:sym typeface="Wingdings"/>
                        </a:rPr>
                        <m:t>⟶</m:t>
                      </m:r>
                      <m:sSubSup>
                        <m:sSubSupPr>
                          <m:ctrlPr>
                            <a:rPr lang="en-US" sz="1600" i="1" smtClean="0">
                              <a:solidFill>
                                <a:srgbClr val="003BB8"/>
                              </a:solidFill>
                              <a:latin typeface="Cambria Math" panose="02040503050406030204" pitchFamily="18" charset="0"/>
                              <a:ea typeface="Cambria Math" charset="0"/>
                              <a:cs typeface="Cambria Math" charset="0"/>
                              <a:sym typeface="Wingdings"/>
                            </a:rPr>
                          </m:ctrlPr>
                        </m:sSubSupPr>
                        <m:e>
                          <m:r>
                            <a:rPr lang="en-US" sz="1600" i="1">
                              <a:solidFill>
                                <a:srgbClr val="003BB8"/>
                              </a:solidFill>
                              <a:latin typeface="Cambria Math" charset="0"/>
                              <a:ea typeface="Cambria Math" charset="0"/>
                              <a:cs typeface="Cambria Math" charset="0"/>
                              <a:sym typeface="Wingdings"/>
                            </a:rPr>
                            <m:t>𝜇</m:t>
                          </m:r>
                        </m:e>
                        <m:sub>
                          <m:r>
                            <m:rPr>
                              <m:sty m:val="p"/>
                            </m:rPr>
                            <a:rPr lang="en-US" sz="1600" b="0" i="0" smtClean="0">
                              <a:solidFill>
                                <a:srgbClr val="003BB8"/>
                              </a:solidFill>
                              <a:latin typeface="Cambria Math" charset="0"/>
                              <a:ea typeface="Cambria Math" charset="0"/>
                              <a:cs typeface="Cambria Math" charset="0"/>
                              <a:sym typeface="Wingdings"/>
                            </a:rPr>
                            <m:t>polarised</m:t>
                          </m:r>
                        </m:sub>
                        <m:sup>
                          <m:r>
                            <a:rPr lang="en-US" sz="1600" b="0" i="1" smtClean="0">
                              <a:solidFill>
                                <a:srgbClr val="003BB8"/>
                              </a:solidFill>
                              <a:latin typeface="Cambria Math" charset="0"/>
                              <a:ea typeface="Cambria Math" charset="0"/>
                              <a:cs typeface="Cambria Math" charset="0"/>
                              <a:sym typeface="Wingdings"/>
                            </a:rPr>
                            <m:t>−</m:t>
                          </m:r>
                        </m:sup>
                      </m:sSubSup>
                    </m:oMath>
                  </m:oMathPara>
                </a14:m>
                <a:endParaRPr lang="en-US" sz="1600" dirty="0"/>
              </a:p>
            </p:txBody>
          </p:sp>
        </mc:Choice>
        <mc:Fallback xmlns="">
          <p:sp>
            <p:nvSpPr>
              <p:cNvPr id="3" name="Rectangle 2"/>
              <p:cNvSpPr>
                <a:spLocks noRot="1" noChangeAspect="1" noMove="1" noResize="1" noEditPoints="1" noAdjustHandles="1" noChangeArrowheads="1" noChangeShapeType="1" noTextEdit="1"/>
              </p:cNvSpPr>
              <p:nvPr/>
            </p:nvSpPr>
            <p:spPr>
              <a:xfrm>
                <a:off x="5724128" y="1191978"/>
                <a:ext cx="2207014" cy="370230"/>
              </a:xfrm>
              <a:prstGeom prst="rect">
                <a:avLst/>
              </a:prstGeom>
              <a:blipFill rotWithShape="0">
                <a:blip r:embed="rId4"/>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Rectangle 80"/>
              <p:cNvSpPr/>
              <p:nvPr/>
            </p:nvSpPr>
            <p:spPr>
              <a:xfrm>
                <a:off x="1151635" y="5396684"/>
                <a:ext cx="2520113" cy="37830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600" i="1" smtClean="0">
                              <a:solidFill>
                                <a:srgbClr val="003BB8"/>
                              </a:solidFill>
                              <a:latin typeface="Cambria Math" panose="02040503050406030204" pitchFamily="18" charset="0"/>
                              <a:ea typeface="Cambria Math" charset="0"/>
                              <a:cs typeface="Cambria Math" charset="0"/>
                              <a:sym typeface="Wingdings"/>
                            </a:rPr>
                          </m:ctrlPr>
                        </m:sSubSupPr>
                        <m:e>
                          <m:r>
                            <a:rPr lang="en-US" sz="1600" i="1">
                              <a:solidFill>
                                <a:srgbClr val="003BB8"/>
                              </a:solidFill>
                              <a:latin typeface="Cambria Math" charset="0"/>
                              <a:ea typeface="Cambria Math" charset="0"/>
                              <a:cs typeface="Cambria Math" charset="0"/>
                              <a:sym typeface="Wingdings"/>
                            </a:rPr>
                            <m:t>𝜇</m:t>
                          </m:r>
                        </m:e>
                        <m:sub>
                          <m:r>
                            <m:rPr>
                              <m:sty m:val="p"/>
                            </m:rPr>
                            <a:rPr lang="en-US" sz="1600" b="0" i="0" smtClean="0">
                              <a:solidFill>
                                <a:srgbClr val="003BB8"/>
                              </a:solidFill>
                              <a:latin typeface="Cambria Math" charset="0"/>
                              <a:ea typeface="Cambria Math" charset="0"/>
                              <a:cs typeface="Cambria Math" charset="0"/>
                              <a:sym typeface="Wingdings"/>
                            </a:rPr>
                            <m:t>polarised</m:t>
                          </m:r>
                        </m:sub>
                        <m:sup>
                          <m:r>
                            <a:rPr lang="en-US" sz="1600" b="0" i="1" smtClean="0">
                              <a:solidFill>
                                <a:srgbClr val="003BB8"/>
                              </a:solidFill>
                              <a:latin typeface="Cambria Math" panose="02040503050406030204" pitchFamily="18" charset="0"/>
                              <a:ea typeface="Cambria Math" charset="0"/>
                              <a:cs typeface="Cambria Math" charset="0"/>
                              <a:sym typeface="Wingdings"/>
                            </a:rPr>
                            <m:t>+</m:t>
                          </m:r>
                        </m:sup>
                      </m:sSub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smtClean="0">
                              <a:solidFill>
                                <a:srgbClr val="003BB8"/>
                              </a:solidFill>
                              <a:latin typeface="Cambria Math" panose="02040503050406030204" pitchFamily="18" charset="0"/>
                              <a:ea typeface="Cambria Math" charset="0"/>
                              <a:cs typeface="Cambria Math" charset="0"/>
                              <a:sym typeface="Wingdings"/>
                            </a:rPr>
                          </m:ctrlPr>
                        </m:sSupPr>
                        <m:e>
                          <m:r>
                            <a:rPr lang="en-US" sz="1600" b="0" i="1" smtClean="0">
                              <a:solidFill>
                                <a:srgbClr val="003BB8"/>
                              </a:solidFill>
                              <a:latin typeface="Cambria Math" charset="0"/>
                              <a:ea typeface="Cambria Math" charset="0"/>
                              <a:cs typeface="Cambria Math" charset="0"/>
                              <a:sym typeface="Wingdings"/>
                            </a:rPr>
                            <m:t>𝑒</m:t>
                          </m:r>
                        </m:e>
                        <m:sup>
                          <m:r>
                            <a:rPr lang="en-US" sz="1600" b="0" i="1" smtClean="0">
                              <a:solidFill>
                                <a:srgbClr val="003BB8"/>
                              </a:solidFill>
                              <a:latin typeface="Cambria Math" panose="02040503050406030204" pitchFamily="18" charset="0"/>
                              <a:ea typeface="Cambria Math" charset="0"/>
                              <a:cs typeface="Cambria Math" charset="0"/>
                              <a:sym typeface="Wingdings"/>
                            </a:rPr>
                            <m:t>+</m:t>
                          </m:r>
                        </m:sup>
                      </m:sSup>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i="1" smtClean="0">
                              <a:solidFill>
                                <a:schemeClr val="tx1"/>
                              </a:solidFill>
                              <a:latin typeface="Cambria Math" panose="02040503050406030204" pitchFamily="18" charset="0"/>
                              <a:ea typeface="Cambria Math" charset="0"/>
                              <a:cs typeface="Cambria Math" charset="0"/>
                              <a:sym typeface="Wingdings"/>
                            </a:rPr>
                          </m:ctrlPr>
                        </m:sSubPr>
                        <m:e>
                          <m:sSub>
                            <m:sSubPr>
                              <m:ctrlPr>
                                <a:rPr lang="en-US" sz="1600" i="1">
                                  <a:latin typeface="Cambria Math" panose="02040503050406030204" pitchFamily="18" charset="0"/>
                                  <a:ea typeface="Cambria Math" charset="0"/>
                                  <a:cs typeface="Cambria Math" charset="0"/>
                                  <a:sym typeface="Wingdings"/>
                                </a:rPr>
                              </m:ctrlPr>
                            </m:sSubPr>
                            <m:e>
                              <m:r>
                                <a:rPr lang="el-GR" sz="1600" i="1">
                                  <a:latin typeface="Cambria Math" charset="0"/>
                                  <a:ea typeface="Cambria Math" charset="0"/>
                                  <a:cs typeface="Cambria Math" charset="0"/>
                                  <a:sym typeface="Wingdings"/>
                                </a:rPr>
                                <m:t>𝜈</m:t>
                              </m:r>
                            </m:e>
                            <m:sub>
                              <m:r>
                                <a:rPr lang="en-US" sz="1600" i="1">
                                  <a:latin typeface="Cambria Math" panose="02040503050406030204" pitchFamily="18" charset="0"/>
                                  <a:ea typeface="Cambria Math" charset="0"/>
                                  <a:cs typeface="Cambria Math" charset="0"/>
                                  <a:sym typeface="Wingdings"/>
                                </a:rPr>
                                <m:t>𝑒</m:t>
                              </m:r>
                            </m:sub>
                          </m:sSub>
                          <m:r>
                            <a:rPr lang="en-US" sz="1600" b="0" i="1" smtClean="0">
                              <a:latin typeface="Cambria Math" panose="02040503050406030204" pitchFamily="18" charset="0"/>
                              <a:ea typeface="Cambria Math" charset="0"/>
                              <a:cs typeface="Cambria Math" charset="0"/>
                              <a:sym typeface="Wingdings"/>
                            </a:rPr>
                            <m:t>+</m:t>
                          </m:r>
                          <m:acc>
                            <m:accPr>
                              <m:chr m:val="̅"/>
                              <m:ctrlPr>
                                <a:rPr lang="en-US" sz="1600" i="1">
                                  <a:solidFill>
                                    <a:schemeClr val="tx1"/>
                                  </a:solidFill>
                                  <a:latin typeface="Cambria Math" panose="02040503050406030204" pitchFamily="18" charset="0"/>
                                  <a:ea typeface="Cambria Math" charset="0"/>
                                  <a:cs typeface="Cambria Math" charset="0"/>
                                  <a:sym typeface="Wingdings"/>
                                </a:rPr>
                              </m:ctrlPr>
                            </m:accPr>
                            <m:e>
                              <m:r>
                                <a:rPr lang="el-GR" sz="1600" i="1">
                                  <a:solidFill>
                                    <a:schemeClr val="tx1"/>
                                  </a:solidFill>
                                  <a:latin typeface="Cambria Math" charset="0"/>
                                  <a:ea typeface="Cambria Math" charset="0"/>
                                  <a:cs typeface="Cambria Math" charset="0"/>
                                  <a:sym typeface="Wingdings"/>
                                </a:rPr>
                                <m:t>𝜈</m:t>
                              </m:r>
                            </m:e>
                          </m:acc>
                        </m:e>
                        <m:sub>
                          <m:r>
                            <a:rPr lang="en-US" sz="1600" i="1">
                              <a:latin typeface="Cambria Math" charset="0"/>
                              <a:ea typeface="Cambria Math" charset="0"/>
                              <a:cs typeface="Cambria Math" charset="0"/>
                              <a:sym typeface="Wingdings"/>
                            </a:rPr>
                            <m:t>𝜇</m:t>
                          </m:r>
                        </m:sub>
                      </m:sSub>
                    </m:oMath>
                  </m:oMathPara>
                </a14:m>
                <a:endParaRPr lang="en-US" sz="1600" dirty="0">
                  <a:solidFill>
                    <a:schemeClr val="tx1"/>
                  </a:solidFill>
                </a:endParaRPr>
              </a:p>
            </p:txBody>
          </p:sp>
        </mc:Choice>
        <mc:Fallback xmlns="">
          <p:sp>
            <p:nvSpPr>
              <p:cNvPr id="81" name="Rectangle 80"/>
              <p:cNvSpPr>
                <a:spLocks noRot="1" noChangeAspect="1" noMove="1" noResize="1" noEditPoints="1" noAdjustHandles="1" noChangeArrowheads="1" noChangeShapeType="1" noTextEdit="1"/>
              </p:cNvSpPr>
              <p:nvPr/>
            </p:nvSpPr>
            <p:spPr>
              <a:xfrm>
                <a:off x="1151635" y="5396684"/>
                <a:ext cx="2520113" cy="378309"/>
              </a:xfrm>
              <a:prstGeom prst="rect">
                <a:avLst/>
              </a:prstGeom>
              <a:blipFill>
                <a:blip r:embed="rId5"/>
                <a:stretch>
                  <a:fillRect b="-6452"/>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774619" y="4930025"/>
                <a:ext cx="501419"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m:rPr>
                              <m:sty m:val="p"/>
                            </m:rPr>
                            <a:rPr lang="el-GR" sz="1600" i="1">
                              <a:solidFill>
                                <a:prstClr val="black">
                                  <a:lumMod val="85000"/>
                                  <a:lumOff val="15000"/>
                                </a:prstClr>
                              </a:solidFill>
                              <a:latin typeface="Cambria Math" charset="0"/>
                              <a:ea typeface="Cambria Math" charset="0"/>
                              <a:cs typeface="Cambria Math" charset="0"/>
                              <a:sym typeface="Wingdings"/>
                            </a:rPr>
                            <m:t>ω</m:t>
                          </m:r>
                        </m:e>
                        <m:sub>
                          <m:r>
                            <a:rPr lang="en-US" sz="1600" i="1">
                              <a:solidFill>
                                <a:prstClr val="black">
                                  <a:lumMod val="85000"/>
                                  <a:lumOff val="15000"/>
                                </a:prstClr>
                              </a:solidFill>
                              <a:latin typeface="Cambria Math" charset="0"/>
                              <a:ea typeface="Cambria Math" charset="0"/>
                              <a:cs typeface="Cambria Math" charset="0"/>
                              <a:sym typeface="Wingdings"/>
                            </a:rPr>
                            <m:t>𝑎</m:t>
                          </m:r>
                        </m:sub>
                      </m:sSub>
                    </m:oMath>
                  </m:oMathPara>
                </a14:m>
                <a:endParaRPr lang="en-US" sz="1600" dirty="0"/>
              </a:p>
            </p:txBody>
          </p:sp>
        </mc:Choice>
        <mc:Fallback xmlns="">
          <p:sp>
            <p:nvSpPr>
              <p:cNvPr id="5" name="Rectangle 4"/>
              <p:cNvSpPr>
                <a:spLocks noRot="1" noChangeAspect="1" noMove="1" noResize="1" noEditPoints="1" noAdjustHandles="1" noChangeArrowheads="1" noChangeShapeType="1" noTextEdit="1"/>
              </p:cNvSpPr>
              <p:nvPr/>
            </p:nvSpPr>
            <p:spPr>
              <a:xfrm>
                <a:off x="6774619" y="4930025"/>
                <a:ext cx="501419" cy="338554"/>
              </a:xfrm>
              <a:prstGeom prst="rect">
                <a:avLst/>
              </a:prstGeom>
              <a:blipFill rotWithShape="0">
                <a:blip r:embed="rId7"/>
                <a:stretch>
                  <a:fillRect/>
                </a:stretch>
              </a:blipFill>
            </p:spPr>
            <p:txBody>
              <a:bodyPr/>
              <a:lstStyle/>
              <a:p>
                <a:r>
                  <a:rPr lang="en-US">
                    <a:noFill/>
                  </a:rPr>
                  <a:t> </a:t>
                </a:r>
              </a:p>
            </p:txBody>
          </p:sp>
        </mc:Fallback>
      </mc:AlternateContent>
      <p:pic>
        <p:nvPicPr>
          <p:cNvPr id="7" name="Picture 6"/>
          <p:cNvPicPr>
            <a:picLocks noChangeAspect="1"/>
          </p:cNvPicPr>
          <p:nvPr/>
        </p:nvPicPr>
        <p:blipFill rotWithShape="1">
          <a:blip r:embed="rId8">
            <a:extLst>
              <a:ext uri="{28A0092B-C50C-407E-A947-70E740481C1C}">
                <a14:useLocalDpi xmlns:a14="http://schemas.microsoft.com/office/drawing/2010/main"/>
              </a:ext>
            </a:extLst>
          </a:blip>
          <a:srcRect l="6876" t="4202" r="7666" b="5024"/>
          <a:stretch/>
        </p:blipFill>
        <p:spPr>
          <a:xfrm>
            <a:off x="5796136" y="1825981"/>
            <a:ext cx="1977657" cy="1882348"/>
          </a:xfrm>
          <a:prstGeom prst="rect">
            <a:avLst/>
          </a:prstGeom>
        </p:spPr>
      </p:pic>
    </p:spTree>
    <p:extLst>
      <p:ext uri="{BB962C8B-B14F-4D97-AF65-F5344CB8AC3E}">
        <p14:creationId xmlns:p14="http://schemas.microsoft.com/office/powerpoint/2010/main" val="2115900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16</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Fermilab muon </a:t>
            </a:r>
            <a:r>
              <a:rPr lang="en-US" i="1" dirty="0">
                <a:latin typeface="Helvetica Light" charset="0"/>
                <a:ea typeface="Helvetica Light" charset="0"/>
                <a:cs typeface="Helvetica Light" charset="0"/>
              </a:rPr>
              <a:t>g</a:t>
            </a:r>
            <a:r>
              <a:rPr lang="en-US" sz="12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2 experiment </a:t>
            </a:r>
          </a:p>
        </p:txBody>
      </p:sp>
      <p:pic>
        <p:nvPicPr>
          <p:cNvPr id="63" name="Picture 62"/>
          <p:cNvPicPr>
            <a:picLocks noChangeAspect="1"/>
          </p:cNvPicPr>
          <p:nvPr/>
        </p:nvPicPr>
        <p:blipFill>
          <a:blip r:embed="rId2"/>
          <a:stretch>
            <a:fillRect/>
          </a:stretch>
        </p:blipFill>
        <p:spPr>
          <a:xfrm>
            <a:off x="251520" y="2120784"/>
            <a:ext cx="4294112" cy="3627784"/>
          </a:xfrm>
          <a:prstGeom prst="rect">
            <a:avLst/>
          </a:prstGeom>
        </p:spPr>
      </p:pic>
      <p:sp>
        <p:nvSpPr>
          <p:cNvPr id="6" name="Rectangle 5"/>
          <p:cNvSpPr/>
          <p:nvPr/>
        </p:nvSpPr>
        <p:spPr>
          <a:xfrm>
            <a:off x="381154" y="998247"/>
            <a:ext cx="8727350" cy="1107996"/>
          </a:xfrm>
          <a:prstGeom prst="rect">
            <a:avLst/>
          </a:prstGeom>
        </p:spPr>
        <p:txBody>
          <a:bodyPr wrap="square">
            <a:spAutoFit/>
          </a:bodyPr>
          <a:lstStyle/>
          <a:p>
            <a:pPr marL="285750" indent="-285750">
              <a:spcBef>
                <a:spcPts val="600"/>
              </a:spcBef>
              <a:buFont typeface="Arial" charset="0"/>
              <a:buChar char="•"/>
            </a:pPr>
            <a:r>
              <a:rPr lang="en-GB" sz="1400" dirty="0">
                <a:solidFill>
                  <a:schemeClr val="tx1">
                    <a:lumMod val="65000"/>
                    <a:lumOff val="35000"/>
                  </a:schemeClr>
                </a:solidFill>
                <a:latin typeface="Helvetica Light" charset="0"/>
                <a:ea typeface="Helvetica Light" charset="0"/>
                <a:cs typeface="Helvetica Light" charset="0"/>
              </a:rPr>
              <a:t>8 GeV proton beam incident on a target produces large number of </a:t>
            </a:r>
            <a:r>
              <a:rPr lang="en-GB" sz="1400" dirty="0" err="1">
                <a:solidFill>
                  <a:schemeClr val="tx1">
                    <a:lumMod val="65000"/>
                    <a:lumOff val="35000"/>
                  </a:schemeClr>
                </a:solidFill>
                <a:latin typeface="Helvetica Light" charset="0"/>
                <a:ea typeface="Helvetica Light" charset="0"/>
                <a:cs typeface="Helvetica Light" charset="0"/>
              </a:rPr>
              <a:t>pions</a:t>
            </a:r>
            <a:r>
              <a:rPr lang="en-GB" sz="1400" dirty="0">
                <a:solidFill>
                  <a:schemeClr val="tx1">
                    <a:lumMod val="65000"/>
                    <a:lumOff val="35000"/>
                  </a:schemeClr>
                </a:solidFill>
                <a:latin typeface="Helvetica Light" charset="0"/>
                <a:ea typeface="Helvetica Light" charset="0"/>
                <a:cs typeface="Helvetica Light" charset="0"/>
              </a:rPr>
              <a:t> that decay to muons </a:t>
            </a:r>
          </a:p>
          <a:p>
            <a:pPr marL="285750" indent="-285750">
              <a:spcBef>
                <a:spcPts val="600"/>
              </a:spcBef>
              <a:buFont typeface="Arial" charset="0"/>
              <a:buChar char="•"/>
            </a:pPr>
            <a:r>
              <a:rPr lang="en-GB" sz="1400" dirty="0">
                <a:solidFill>
                  <a:schemeClr val="tx1">
                    <a:lumMod val="65000"/>
                    <a:lumOff val="35000"/>
                  </a:schemeClr>
                </a:solidFill>
                <a:latin typeface="Helvetica Light" charset="0"/>
                <a:ea typeface="Helvetica Light" charset="0"/>
                <a:cs typeface="Helvetica Light" charset="0"/>
              </a:rPr>
              <a:t>3.1 GeV muons (</a:t>
            </a:r>
            <a:r>
              <a:rPr lang="en-GB" sz="1400" dirty="0" err="1">
                <a:solidFill>
                  <a:schemeClr val="tx1">
                    <a:lumMod val="65000"/>
                    <a:lumOff val="35000"/>
                  </a:schemeClr>
                </a:solidFill>
                <a:latin typeface="Helvetica Light" charset="0"/>
                <a:ea typeface="Helvetica Light" charset="0"/>
                <a:cs typeface="Helvetica Light" charset="0"/>
              </a:rPr>
              <a:t>relativistically</a:t>
            </a:r>
            <a:r>
              <a:rPr lang="en-GB" sz="1400" dirty="0">
                <a:solidFill>
                  <a:schemeClr val="tx1">
                    <a:lumMod val="65000"/>
                    <a:lumOff val="35000"/>
                  </a:schemeClr>
                </a:solidFill>
                <a:latin typeface="Helvetica Light" charset="0"/>
                <a:ea typeface="Helvetica Light" charset="0"/>
                <a:cs typeface="Helvetica Light" charset="0"/>
              </a:rPr>
              <a:t> enhanced lifetime of 64 µs) is injected into a 45 m circumference ring with 1.4 T vertical magnetic field, which produces cyclotron motion matching the ring radius</a:t>
            </a:r>
          </a:p>
          <a:p>
            <a:pPr marL="285750" indent="-285750">
              <a:spcBef>
                <a:spcPts val="600"/>
              </a:spcBef>
              <a:buFont typeface="Arial" charset="0"/>
              <a:buChar char="•"/>
            </a:pPr>
            <a:r>
              <a:rPr lang="en-GB" sz="1400" dirty="0">
                <a:solidFill>
                  <a:schemeClr val="tx1">
                    <a:lumMod val="65000"/>
                    <a:lumOff val="35000"/>
                  </a:schemeClr>
                </a:solidFill>
                <a:latin typeface="Helvetica Light" charset="0"/>
                <a:ea typeface="Helvetica Light" charset="0"/>
                <a:cs typeface="Helvetica Light" charset="0"/>
              </a:rPr>
              <a:t>Vertical focusing via electrostatic quadrupole lenses around the ring </a:t>
            </a:r>
          </a:p>
        </p:txBody>
      </p:sp>
      <p:sp>
        <p:nvSpPr>
          <p:cNvPr id="72" name="Rectangle 71"/>
          <p:cNvSpPr/>
          <p:nvPr/>
        </p:nvSpPr>
        <p:spPr>
          <a:xfrm>
            <a:off x="381154" y="5820659"/>
            <a:ext cx="8727350" cy="892552"/>
          </a:xfrm>
          <a:prstGeom prst="rect">
            <a:avLst/>
          </a:prstGeom>
        </p:spPr>
        <p:txBody>
          <a:bodyPr wrap="square">
            <a:spAutoFit/>
          </a:bodyPr>
          <a:lstStyle/>
          <a:p>
            <a:pPr marL="285750" indent="-285750">
              <a:spcBef>
                <a:spcPts val="600"/>
              </a:spcBef>
              <a:buFont typeface="Arial" charset="0"/>
              <a:buChar char="•"/>
            </a:pPr>
            <a:r>
              <a:rPr lang="en-GB" sz="1400" dirty="0">
                <a:solidFill>
                  <a:schemeClr val="tx1">
                    <a:lumMod val="65000"/>
                    <a:lumOff val="35000"/>
                  </a:schemeClr>
                </a:solidFill>
                <a:latin typeface="Helvetica Light" charset="0"/>
                <a:ea typeface="Helvetica Light" charset="0"/>
                <a:cs typeface="Helvetica Light" charset="0"/>
              </a:rPr>
              <a:t>Decay positrons (correlated with </a:t>
            </a:r>
            <a:r>
              <a:rPr lang="en-US" altLang="x-none" sz="1400" i="1" dirty="0">
                <a:solidFill>
                  <a:schemeClr val="tx1">
                    <a:lumMod val="65000"/>
                    <a:lumOff val="35000"/>
                  </a:schemeClr>
                </a:solidFill>
                <a:latin typeface="Helvetica Light" charset="0"/>
                <a:ea typeface="Helvetica Light" charset="0"/>
                <a:cs typeface="Helvetica Light" charset="0"/>
                <a:sym typeface="Symbol" charset="2"/>
              </a:rPr>
              <a:t></a:t>
            </a:r>
            <a:r>
              <a:rPr lang="en-GB" sz="1400" dirty="0">
                <a:solidFill>
                  <a:schemeClr val="tx1">
                    <a:lumMod val="65000"/>
                    <a:lumOff val="35000"/>
                  </a:schemeClr>
                </a:solidFill>
                <a:latin typeface="Helvetica Light" charset="0"/>
                <a:ea typeface="Helvetica Light" charset="0"/>
                <a:cs typeface="Helvetica Light" charset="0"/>
              </a:rPr>
              <a:t> spin precession) counted vs. time in calorimeters inside ring (</a:t>
            </a:r>
            <a:r>
              <a:rPr lang="en-GB" sz="1400" dirty="0">
                <a:solidFill>
                  <a:schemeClr val="tx1">
                    <a:lumMod val="65000"/>
                    <a:lumOff val="35000"/>
                  </a:schemeClr>
                </a:solidFill>
                <a:latin typeface="Symbol" charset="2"/>
                <a:ea typeface="Symbol" charset="2"/>
                <a:cs typeface="Symbol" charset="2"/>
              </a:rPr>
              <a:t>®</a:t>
            </a:r>
            <a:r>
              <a:rPr lang="en-GB" sz="1400" dirty="0">
                <a:solidFill>
                  <a:schemeClr val="tx1">
                    <a:lumMod val="65000"/>
                    <a:lumOff val="35000"/>
                  </a:schemeClr>
                </a:solidFill>
                <a:latin typeface="Helvetica Light" charset="0"/>
                <a:ea typeface="Helvetica Light" charset="0"/>
                <a:cs typeface="Helvetica Light" charset="0"/>
              </a:rPr>
              <a:t> 𝜔</a:t>
            </a:r>
            <a:r>
              <a:rPr lang="en-GB" sz="1400" baseline="-25000" dirty="0">
                <a:solidFill>
                  <a:schemeClr val="tx1">
                    <a:lumMod val="65000"/>
                    <a:lumOff val="35000"/>
                  </a:schemeClr>
                </a:solidFill>
                <a:latin typeface="Helvetica Light" charset="0"/>
                <a:ea typeface="Helvetica Light" charset="0"/>
                <a:cs typeface="Helvetica Light" charset="0"/>
              </a:rPr>
              <a:t>a</a:t>
            </a:r>
            <a:r>
              <a:rPr lang="en-GB" sz="1400" dirty="0">
                <a:solidFill>
                  <a:schemeClr val="tx1">
                    <a:lumMod val="65000"/>
                    <a:lumOff val="35000"/>
                  </a:schemeClr>
                </a:solidFill>
                <a:latin typeface="Helvetica Light" charset="0"/>
                <a:ea typeface="Helvetica Light" charset="0"/>
                <a:cs typeface="Helvetica Light" charset="0"/>
              </a:rPr>
              <a:t>)</a:t>
            </a:r>
          </a:p>
          <a:p>
            <a:pPr marL="285750" indent="-285750">
              <a:spcBef>
                <a:spcPts val="600"/>
              </a:spcBef>
              <a:buFont typeface="Arial" charset="0"/>
              <a:buChar char="•"/>
            </a:pPr>
            <a:r>
              <a:rPr lang="en-GB" sz="1400" dirty="0">
                <a:solidFill>
                  <a:schemeClr val="tx1">
                    <a:lumMod val="65000"/>
                    <a:lumOff val="35000"/>
                  </a:schemeClr>
                </a:solidFill>
                <a:latin typeface="Helvetica Light" charset="0"/>
                <a:ea typeface="Helvetica Light" charset="0"/>
                <a:cs typeface="Helvetica Light" charset="0"/>
              </a:rPr>
              <a:t>Muon beam profile measured with tracking stations</a:t>
            </a:r>
          </a:p>
          <a:p>
            <a:pPr marL="285750" indent="-285750">
              <a:spcBef>
                <a:spcPts val="600"/>
              </a:spcBef>
              <a:buFont typeface="Arial" charset="0"/>
              <a:buChar char="•"/>
            </a:pPr>
            <a:r>
              <a:rPr lang="en-GB" sz="1400" dirty="0">
                <a:solidFill>
                  <a:schemeClr val="tx1">
                    <a:lumMod val="65000"/>
                    <a:lumOff val="35000"/>
                  </a:schemeClr>
                </a:solidFill>
                <a:latin typeface="Helvetica Light" charset="0"/>
                <a:ea typeface="Helvetica Light" charset="0"/>
                <a:cs typeface="Helvetica Light" charset="0"/>
              </a:rPr>
              <a:t>Precise measurement of 𝜔</a:t>
            </a:r>
            <a:r>
              <a:rPr lang="en-GB" sz="1400" baseline="-25000" dirty="0">
                <a:solidFill>
                  <a:schemeClr val="tx1">
                    <a:lumMod val="65000"/>
                    <a:lumOff val="35000"/>
                  </a:schemeClr>
                </a:solidFill>
                <a:latin typeface="Helvetica Light" charset="0"/>
                <a:ea typeface="Helvetica Light" charset="0"/>
                <a:cs typeface="Helvetica Light" charset="0"/>
              </a:rPr>
              <a:t>a</a:t>
            </a:r>
            <a:r>
              <a:rPr lang="en-GB" sz="1400" dirty="0">
                <a:solidFill>
                  <a:schemeClr val="tx1">
                    <a:lumMod val="65000"/>
                    <a:lumOff val="35000"/>
                  </a:schemeClr>
                </a:solidFill>
                <a:latin typeface="Helvetica Light" charset="0"/>
                <a:ea typeface="Helvetica Light" charset="0"/>
                <a:cs typeface="Helvetica Light" charset="0"/>
              </a:rPr>
              <a:t> and </a:t>
            </a:r>
            <a:r>
              <a:rPr lang="en-GB" sz="1400" i="1" dirty="0">
                <a:solidFill>
                  <a:schemeClr val="tx1">
                    <a:lumMod val="65000"/>
                    <a:lumOff val="35000"/>
                  </a:schemeClr>
                </a:solidFill>
                <a:latin typeface="Helvetica Light" charset="0"/>
                <a:ea typeface="Helvetica Light" charset="0"/>
                <a:cs typeface="Helvetica Light" charset="0"/>
              </a:rPr>
              <a:t>B</a:t>
            </a:r>
            <a:r>
              <a:rPr lang="en-GB" sz="1400" dirty="0">
                <a:solidFill>
                  <a:schemeClr val="tx1">
                    <a:lumMod val="65000"/>
                    <a:lumOff val="35000"/>
                  </a:schemeClr>
                </a:solidFill>
                <a:latin typeface="Helvetica Light" charset="0"/>
                <a:ea typeface="Helvetica Light" charset="0"/>
                <a:cs typeface="Helvetica Light" charset="0"/>
              </a:rPr>
              <a:t> allows to extract </a:t>
            </a:r>
            <a:r>
              <a:rPr lang="en-GB" sz="1400" i="1" dirty="0">
                <a:solidFill>
                  <a:schemeClr val="tx1">
                    <a:lumMod val="65000"/>
                    <a:lumOff val="35000"/>
                  </a:schemeClr>
                </a:solidFill>
                <a:latin typeface="Helvetica Light" charset="0"/>
                <a:ea typeface="Helvetica Light" charset="0"/>
                <a:cs typeface="Helvetica Light" charset="0"/>
              </a:rPr>
              <a:t>a</a:t>
            </a:r>
            <a:r>
              <a:rPr lang="en-US" altLang="x-none" sz="1400" i="1" baseline="-25000" dirty="0">
                <a:solidFill>
                  <a:schemeClr val="tx1">
                    <a:lumMod val="65000"/>
                    <a:lumOff val="35000"/>
                  </a:schemeClr>
                </a:solidFill>
                <a:latin typeface="Helvetica Light" charset="0"/>
                <a:ea typeface="Helvetica Light" charset="0"/>
                <a:cs typeface="Helvetica Light" charset="0"/>
                <a:sym typeface="Symbol" charset="2"/>
              </a:rPr>
              <a:t></a:t>
            </a:r>
            <a:endParaRPr lang="en-GB" sz="1400" i="1" baseline="-25000" dirty="0">
              <a:solidFill>
                <a:schemeClr val="tx1">
                  <a:lumMod val="65000"/>
                  <a:lumOff val="35000"/>
                </a:schemeClr>
              </a:solidFill>
              <a:latin typeface="Helvetica Light" charset="0"/>
              <a:ea typeface="Helvetica Light" charset="0"/>
              <a:cs typeface="Helvetica Light" charset="0"/>
            </a:endParaRPr>
          </a:p>
        </p:txBody>
      </p:sp>
      <p:pic>
        <p:nvPicPr>
          <p:cNvPr id="10" name="Picture 2">
            <a:extLst>
              <a:ext uri="{FF2B5EF4-FFF2-40B4-BE49-F238E27FC236}">
                <a16:creationId xmlns:a16="http://schemas.microsoft.com/office/drawing/2014/main" id="{A0DB72B6-F038-CA41-BE27-282449BA2D5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119000"/>
                    </a14:imgEffect>
                    <a14:imgEffect>
                      <a14:brightnessContrast bright="6000" contrast="8000"/>
                    </a14:imgEffect>
                  </a14:imgLayer>
                </a14:imgProps>
              </a:ext>
              <a:ext uri="{28A0092B-C50C-407E-A947-70E740481C1C}">
                <a14:useLocalDpi xmlns:a14="http://schemas.microsoft.com/office/drawing/2010/main"/>
              </a:ext>
            </a:extLst>
          </a:blip>
          <a:srcRect/>
          <a:stretch/>
        </p:blipFill>
        <p:spPr bwMode="auto">
          <a:xfrm>
            <a:off x="4905672" y="2408816"/>
            <a:ext cx="4248472" cy="296829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6BB6FDC-B607-6B42-BB09-27CCF6E0926D}"/>
              </a:ext>
            </a:extLst>
          </p:cNvPr>
          <p:cNvSpPr/>
          <p:nvPr/>
        </p:nvSpPr>
        <p:spPr>
          <a:xfrm>
            <a:off x="2987824" y="4137008"/>
            <a:ext cx="864096" cy="369332"/>
          </a:xfrm>
          <a:prstGeom prst="rect">
            <a:avLst/>
          </a:prstGeom>
        </p:spPr>
        <p:txBody>
          <a:bodyPr wrap="square">
            <a:spAutoFit/>
          </a:bodyPr>
          <a:lstStyle/>
          <a:p>
            <a:r>
              <a:rPr lang="en-GB" sz="900" dirty="0">
                <a:solidFill>
                  <a:srgbClr val="EB8A2C"/>
                </a:solidFill>
                <a:latin typeface="Times" pitchFamily="2" charset="0"/>
              </a:rPr>
              <a:t>Direct muons into ideal orbit </a:t>
            </a:r>
            <a:endParaRPr lang="en-GB" sz="900" dirty="0">
              <a:solidFill>
                <a:srgbClr val="EB8A2C"/>
              </a:solidFill>
              <a:effectLst/>
              <a:latin typeface="Times" pitchFamily="2" charset="0"/>
            </a:endParaRPr>
          </a:p>
        </p:txBody>
      </p:sp>
      <p:sp>
        <p:nvSpPr>
          <p:cNvPr id="4" name="Rectangle 3">
            <a:extLst>
              <a:ext uri="{FF2B5EF4-FFF2-40B4-BE49-F238E27FC236}">
                <a16:creationId xmlns:a16="http://schemas.microsoft.com/office/drawing/2014/main" id="{64102CB8-B22C-2F41-AEEF-2BD536633664}"/>
              </a:ext>
            </a:extLst>
          </p:cNvPr>
          <p:cNvSpPr/>
          <p:nvPr/>
        </p:nvSpPr>
        <p:spPr>
          <a:xfrm>
            <a:off x="1534510" y="3737160"/>
            <a:ext cx="199697" cy="231228"/>
          </a:xfrm>
          <a:prstGeom prst="rect">
            <a:avLst/>
          </a:prstGeom>
          <a:solidFill>
            <a:srgbClr val="D80017"/>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3" name="Rectangle 12">
            <a:extLst>
              <a:ext uri="{FF2B5EF4-FFF2-40B4-BE49-F238E27FC236}">
                <a16:creationId xmlns:a16="http://schemas.microsoft.com/office/drawing/2014/main" id="{B9CAA62B-C152-AD47-89EF-D5CFF430E93B}"/>
              </a:ext>
            </a:extLst>
          </p:cNvPr>
          <p:cNvSpPr/>
          <p:nvPr/>
        </p:nvSpPr>
        <p:spPr>
          <a:xfrm>
            <a:off x="2398576" y="5027726"/>
            <a:ext cx="199697" cy="231228"/>
          </a:xfrm>
          <a:prstGeom prst="rect">
            <a:avLst/>
          </a:prstGeom>
          <a:solidFill>
            <a:srgbClr val="D80017"/>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4" name="Rectangle 13">
            <a:extLst>
              <a:ext uri="{FF2B5EF4-FFF2-40B4-BE49-F238E27FC236}">
                <a16:creationId xmlns:a16="http://schemas.microsoft.com/office/drawing/2014/main" id="{BA28BBBF-EF2F-A74E-ADFE-2A7B8917F438}"/>
              </a:ext>
            </a:extLst>
          </p:cNvPr>
          <p:cNvSpPr/>
          <p:nvPr/>
        </p:nvSpPr>
        <p:spPr>
          <a:xfrm>
            <a:off x="1734207" y="3668108"/>
            <a:ext cx="1111730" cy="369332"/>
          </a:xfrm>
          <a:prstGeom prst="rect">
            <a:avLst/>
          </a:prstGeom>
        </p:spPr>
        <p:txBody>
          <a:bodyPr wrap="square">
            <a:spAutoFit/>
          </a:bodyPr>
          <a:lstStyle/>
          <a:p>
            <a:r>
              <a:rPr lang="en-GB" sz="900" dirty="0">
                <a:solidFill>
                  <a:srgbClr val="E70000"/>
                </a:solidFill>
                <a:latin typeface="Times" pitchFamily="2" charset="0"/>
              </a:rPr>
              <a:t>Straw-tracking station</a:t>
            </a:r>
            <a:endParaRPr lang="en-GB" sz="900" dirty="0">
              <a:solidFill>
                <a:srgbClr val="E70000"/>
              </a:solidFill>
              <a:effectLst/>
              <a:latin typeface="Times" pitchFamily="2" charset="0"/>
            </a:endParaRPr>
          </a:p>
        </p:txBody>
      </p:sp>
    </p:spTree>
    <p:extLst>
      <p:ext uri="{BB962C8B-B14F-4D97-AF65-F5344CB8AC3E}">
        <p14:creationId xmlns:p14="http://schemas.microsoft.com/office/powerpoint/2010/main" val="872745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Fermilab muon </a:t>
            </a:r>
            <a:r>
              <a:rPr lang="en-US" i="1" dirty="0">
                <a:latin typeface="Helvetica Light" charset="0"/>
                <a:ea typeface="Helvetica Light" charset="0"/>
                <a:cs typeface="Helvetica Light" charset="0"/>
              </a:rPr>
              <a:t>g</a:t>
            </a:r>
            <a:r>
              <a:rPr lang="en-US" sz="12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2 experiment </a:t>
            </a:r>
          </a:p>
        </p:txBody>
      </p:sp>
      <p:sp>
        <p:nvSpPr>
          <p:cNvPr id="3" name="Rectangle 2"/>
          <p:cNvSpPr/>
          <p:nvPr/>
        </p:nvSpPr>
        <p:spPr>
          <a:xfrm>
            <a:off x="4765091" y="1257270"/>
            <a:ext cx="4008330" cy="276999"/>
          </a:xfrm>
          <a:prstGeom prst="rect">
            <a:avLst/>
          </a:prstGeom>
        </p:spPr>
        <p:txBody>
          <a:bodyPr wrap="square">
            <a:spAutoFit/>
          </a:bodyPr>
          <a:lstStyle/>
          <a:p>
            <a:r>
              <a:rPr lang="en-US" sz="1200" dirty="0">
                <a:solidFill>
                  <a:schemeClr val="tx1">
                    <a:lumMod val="50000"/>
                    <a:lumOff val="50000"/>
                  </a:schemeClr>
                </a:solidFill>
                <a:latin typeface="Helvetica Light" charset="0"/>
                <a:ea typeface="Helvetica Light" charset="0"/>
                <a:cs typeface="Helvetica Light" charset="0"/>
              </a:rPr>
              <a:t>Observed positron rate in successive 102.5 µs periods</a:t>
            </a:r>
          </a:p>
        </p:txBody>
      </p:sp>
      <mc:AlternateContent xmlns:mc="http://schemas.openxmlformats.org/markup-compatibility/2006" xmlns:a14="http://schemas.microsoft.com/office/drawing/2010/main">
        <mc:Choice Requires="a14">
          <p:sp>
            <p:nvSpPr>
              <p:cNvPr id="13" name="Rectangle 12"/>
              <p:cNvSpPr/>
              <p:nvPr/>
            </p:nvSpPr>
            <p:spPr>
              <a:xfrm>
                <a:off x="1567510" y="4604798"/>
                <a:ext cx="1515543" cy="58349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
                        <m:sSubPr>
                          <m:ctrlPr>
                            <a:rPr lang="en-US" sz="1600" b="0" i="1" smtClean="0">
                              <a:solidFill>
                                <a:srgbClr val="003BB8"/>
                              </a:solidFill>
                              <a:latin typeface="Cambria Math" panose="02040503050406030204" pitchFamily="18" charset="0"/>
                              <a:ea typeface="Cambria Math" charset="0"/>
                              <a:cs typeface="Cambria Math" charset="0"/>
                              <a:sym typeface="Wingdings"/>
                            </a:rPr>
                          </m:ctrlPr>
                        </m:sSubPr>
                        <m:e>
                          <m:r>
                            <m:rPr>
                              <m:sty m:val="p"/>
                            </m:rPr>
                            <a:rPr lang="el-GR" sz="1600" i="1">
                              <a:solidFill>
                                <a:srgbClr val="003BB8"/>
                              </a:solidFill>
                              <a:latin typeface="Cambria Math" charset="0"/>
                              <a:ea typeface="Cambria Math" charset="0"/>
                              <a:cs typeface="Cambria Math" charset="0"/>
                              <a:sym typeface="Wingdings"/>
                            </a:rPr>
                            <m:t>ω</m:t>
                          </m:r>
                        </m:e>
                        <m:sub>
                          <m:r>
                            <a:rPr lang="en-US" sz="1600" b="0" i="1" smtClean="0">
                              <a:solidFill>
                                <a:srgbClr val="003BB8"/>
                              </a:solidFill>
                              <a:latin typeface="Cambria Math" charset="0"/>
                              <a:ea typeface="Cambria Math" charset="0"/>
                              <a:cs typeface="Cambria Math" charset="0"/>
                              <a:sym typeface="Wingdings"/>
                            </a:rPr>
                            <m:t>𝑎</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i="1">
                              <a:solidFill>
                                <a:prstClr val="black">
                                  <a:lumMod val="85000"/>
                                  <a:lumOff val="15000"/>
                                </a:prstClr>
                              </a:solidFill>
                              <a:latin typeface="Cambria Math" charset="0"/>
                              <a:ea typeface="Cambria Math" charset="0"/>
                              <a:cs typeface="Cambria Math" charset="0"/>
                              <a:sym typeface="Wingdings"/>
                            </a:rPr>
                            <m:t>𝑒</m:t>
                          </m:r>
                        </m:num>
                        <m:den>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i="1">
                                  <a:solidFill>
                                    <a:prstClr val="black">
                                      <a:lumMod val="85000"/>
                                      <a:lumOff val="15000"/>
                                    </a:prstClr>
                                  </a:solidFill>
                                  <a:latin typeface="Cambria Math" charset="0"/>
                                  <a:ea typeface="Cambria Math" charset="0"/>
                                  <a:cs typeface="Cambria Math" charset="0"/>
                                  <a:sym typeface="Wingdings"/>
                                </a:rPr>
                                <m:t>𝜇</m:t>
                              </m:r>
                            </m:sub>
                          </m:sSub>
                          <m:r>
                            <a:rPr lang="en-US" sz="1600" i="1">
                              <a:solidFill>
                                <a:prstClr val="black">
                                  <a:lumMod val="85000"/>
                                  <a:lumOff val="15000"/>
                                </a:prstClr>
                              </a:solidFill>
                              <a:latin typeface="Cambria Math" charset="0"/>
                              <a:ea typeface="Cambria Math" charset="0"/>
                              <a:cs typeface="Cambria Math" charset="0"/>
                              <a:sym typeface="Wingdings"/>
                            </a:rPr>
                            <m:t>𝑐</m:t>
                          </m:r>
                        </m:den>
                      </m:f>
                      <m:sSub>
                        <m:sSubPr>
                          <m:ctrlPr>
                            <a:rPr lang="en-US" sz="1600" i="1" smtClean="0">
                              <a:solidFill>
                                <a:srgbClr val="D80017"/>
                              </a:solidFill>
                              <a:latin typeface="Cambria Math" panose="02040503050406030204" pitchFamily="18" charset="0"/>
                              <a:ea typeface="Cambria Math" charset="0"/>
                              <a:cs typeface="Cambria Math" charset="0"/>
                              <a:sym typeface="Wingdings"/>
                            </a:rPr>
                          </m:ctrlPr>
                        </m:sSubPr>
                        <m:e>
                          <m:r>
                            <a:rPr lang="en-US" sz="1600" i="1">
                              <a:solidFill>
                                <a:srgbClr val="D80017"/>
                              </a:solidFill>
                              <a:latin typeface="Cambria Math" charset="0"/>
                              <a:ea typeface="Cambria Math" charset="0"/>
                              <a:cs typeface="Cambria Math" charset="0"/>
                              <a:sym typeface="Wingdings"/>
                            </a:rPr>
                            <m:t>𝑎</m:t>
                          </m:r>
                        </m:e>
                        <m:sub>
                          <m:r>
                            <a:rPr lang="en-US" sz="1600" i="1">
                              <a:solidFill>
                                <a:srgbClr val="D80017"/>
                              </a:solidFill>
                              <a:latin typeface="Cambria Math" charset="0"/>
                              <a:ea typeface="Cambria Math" charset="0"/>
                              <a:cs typeface="Cambria Math" charset="0"/>
                              <a:sym typeface="Wingdings"/>
                            </a:rPr>
                            <m:t>𝜇</m:t>
                          </m:r>
                        </m:sub>
                      </m:sSub>
                      <m:r>
                        <a:rPr lang="en-US" sz="1600" i="1">
                          <a:solidFill>
                            <a:srgbClr val="003BB8"/>
                          </a:solidFill>
                          <a:latin typeface="Cambria Math" charset="0"/>
                          <a:ea typeface="Cambria Math" charset="0"/>
                          <a:cs typeface="Cambria Math" charset="0"/>
                          <a:sym typeface="Wingdings"/>
                        </a:rPr>
                        <m:t>𝐵</m:t>
                      </m:r>
                    </m:oMath>
                  </m:oMathPara>
                </a14:m>
                <a:endParaRPr dirty="0"/>
              </a:p>
            </p:txBody>
          </p:sp>
        </mc:Choice>
        <mc:Fallback xmlns="">
          <p:sp>
            <p:nvSpPr>
              <p:cNvPr id="13" name="Rectangle 12"/>
              <p:cNvSpPr>
                <a:spLocks noRot="1" noChangeAspect="1" noMove="1" noResize="1" noEditPoints="1" noAdjustHandles="1" noChangeArrowheads="1" noChangeShapeType="1" noTextEdit="1"/>
              </p:cNvSpPr>
              <p:nvPr/>
            </p:nvSpPr>
            <p:spPr>
              <a:xfrm>
                <a:off x="1567510" y="4604798"/>
                <a:ext cx="1515543" cy="583493"/>
              </a:xfrm>
              <a:prstGeom prst="rect">
                <a:avLst/>
              </a:prstGeom>
              <a:blipFill>
                <a:blip r:embed="rId2"/>
                <a:stretch>
                  <a:fillRect/>
                </a:stretch>
              </a:blipFill>
            </p:spPr>
            <p:txBody>
              <a:bodyPr/>
              <a:lstStyle/>
              <a:p>
                <a:r>
                  <a:rPr lang="en-CH">
                    <a:noFill/>
                  </a:rPr>
                  <a:t> </a:t>
                </a:r>
              </a:p>
            </p:txBody>
          </p:sp>
        </mc:Fallback>
      </mc:AlternateContent>
      <p:sp>
        <p:nvSpPr>
          <p:cNvPr id="14" name="Rectangle 13"/>
          <p:cNvSpPr/>
          <p:nvPr/>
        </p:nvSpPr>
        <p:spPr>
          <a:xfrm>
            <a:off x="381154" y="5294041"/>
            <a:ext cx="4496800" cy="523220"/>
          </a:xfrm>
          <a:prstGeom prst="rect">
            <a:avLst/>
          </a:prstGeom>
        </p:spPr>
        <p:txBody>
          <a:bodyPr wrap="square">
            <a:spAutoFit/>
          </a:bodyPr>
          <a:lstStyle/>
          <a:p>
            <a:r>
              <a:rPr lang="en-US" altLang="x-none" sz="1400" dirty="0">
                <a:latin typeface="Helvetica Light" charset="0"/>
                <a:ea typeface="Helvetica Light" charset="0"/>
                <a:cs typeface="Helvetica Light" charset="0"/>
              </a:rPr>
              <a:t>obtained from time-dependent fit to electron counts (for given energy </a:t>
            </a:r>
            <a:r>
              <a:rPr lang="en-US" altLang="x-none" sz="1400" i="1" dirty="0">
                <a:latin typeface="Helvetica Light" charset="0"/>
                <a:ea typeface="Helvetica Light" charset="0"/>
                <a:cs typeface="Helvetica Light" charset="0"/>
              </a:rPr>
              <a:t>E</a:t>
            </a:r>
            <a:r>
              <a:rPr lang="en-US" altLang="x-none" sz="1400" dirty="0">
                <a:latin typeface="Helvetica Light" charset="0"/>
                <a:ea typeface="Helvetica Light" charset="0"/>
                <a:cs typeface="Helvetica Light" charset="0"/>
              </a:rPr>
              <a:t>), in simplified form:</a:t>
            </a:r>
            <a:endParaRPr lang="en-US"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4" name="Rectangle 3"/>
              <p:cNvSpPr/>
              <p:nvPr/>
            </p:nvSpPr>
            <p:spPr>
              <a:xfrm>
                <a:off x="930939" y="5922415"/>
                <a:ext cx="3668312" cy="347788"/>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r>
                        <a:rPr lang="en-US" sz="1600" b="0" i="1" smtClean="0">
                          <a:solidFill>
                            <a:srgbClr val="003BB8"/>
                          </a:solidFill>
                          <a:latin typeface="Cambria Math" charset="0"/>
                          <a:ea typeface="Cambria Math" charset="0"/>
                          <a:cs typeface="Cambria Math" charset="0"/>
                          <a:sym typeface="Wingdings"/>
                        </a:rPr>
                        <m:t>𝑁</m:t>
                      </m:r>
                      <m:d>
                        <m:dPr>
                          <m:ctrlPr>
                            <a:rPr lang="en-US" sz="1600" b="0" i="1" smtClean="0">
                              <a:solidFill>
                                <a:srgbClr val="003BB8"/>
                              </a:solidFill>
                              <a:latin typeface="Cambria Math" panose="02040503050406030204" pitchFamily="18" charset="0"/>
                              <a:ea typeface="Cambria Math" charset="0"/>
                              <a:cs typeface="Cambria Math" charset="0"/>
                              <a:sym typeface="Wingdings"/>
                            </a:rPr>
                          </m:ctrlPr>
                        </m:dPr>
                        <m:e>
                          <m:r>
                            <a:rPr lang="en-US" sz="1600" b="0" i="1" smtClean="0">
                              <a:solidFill>
                                <a:srgbClr val="003BB8"/>
                              </a:solidFill>
                              <a:latin typeface="Cambria Math" charset="0"/>
                              <a:ea typeface="Cambria Math" charset="0"/>
                              <a:cs typeface="Cambria Math" charset="0"/>
                              <a:sym typeface="Wingdings"/>
                            </a:rPr>
                            <m:t>𝑡</m:t>
                          </m:r>
                        </m:e>
                      </m:d>
                      <m:r>
                        <a:rPr lang="en-US" sz="1600" b="0" i="1" smtClean="0">
                          <a:solidFill>
                            <a:schemeClr val="tx1"/>
                          </a:solidFill>
                          <a:latin typeface="Cambria Math" charset="0"/>
                          <a:ea typeface="Cambria Math" charset="0"/>
                          <a:cs typeface="Cambria Math" charset="0"/>
                          <a:sym typeface="Wingdings"/>
                        </a:rPr>
                        <m:t>=</m:t>
                      </m:r>
                      <m:sSub>
                        <m:sSubPr>
                          <m:ctrlPr>
                            <a:rPr lang="en-US" sz="1600" b="0" i="1" smtClean="0">
                              <a:solidFill>
                                <a:srgbClr val="003BB8"/>
                              </a:solidFill>
                              <a:latin typeface="Cambria Math" panose="02040503050406030204" pitchFamily="18" charset="0"/>
                              <a:ea typeface="Cambria Math" charset="0"/>
                              <a:cs typeface="Cambria Math" charset="0"/>
                              <a:sym typeface="Wingdings"/>
                            </a:rPr>
                          </m:ctrlPr>
                        </m:sSubPr>
                        <m:e>
                          <m:r>
                            <a:rPr lang="en-US" sz="1600" b="0" i="1" smtClean="0">
                              <a:solidFill>
                                <a:srgbClr val="003BB8"/>
                              </a:solidFill>
                              <a:latin typeface="Cambria Math" charset="0"/>
                              <a:ea typeface="Cambria Math" charset="0"/>
                              <a:cs typeface="Cambria Math" charset="0"/>
                              <a:sym typeface="Wingdings"/>
                            </a:rPr>
                            <m:t>𝑁</m:t>
                          </m:r>
                        </m:e>
                        <m:sub>
                          <m:r>
                            <a:rPr lang="en-US" sz="1600" b="0" i="1" smtClean="0">
                              <a:solidFill>
                                <a:srgbClr val="003BB8"/>
                              </a:solidFill>
                              <a:latin typeface="Cambria Math" charset="0"/>
                              <a:ea typeface="Cambria Math" charset="0"/>
                              <a:cs typeface="Cambria Math" charset="0"/>
                              <a:sym typeface="Wingdings"/>
                            </a:rPr>
                            <m:t>0</m:t>
                          </m:r>
                        </m:sub>
                      </m:sSub>
                      <m:sSup>
                        <m:sSupPr>
                          <m:ctrlPr>
                            <a:rPr lang="mr-IN" sz="1600" b="0" i="1" smtClean="0">
                              <a:solidFill>
                                <a:schemeClr val="tx1"/>
                              </a:solidFill>
                              <a:latin typeface="Cambria Math" panose="02040503050406030204" pitchFamily="18" charset="0"/>
                              <a:ea typeface="Cambria Math" charset="0"/>
                              <a:cs typeface="Cambria Math" charset="0"/>
                              <a:sym typeface="Wingdings"/>
                            </a:rPr>
                          </m:ctrlPr>
                        </m:sSupPr>
                        <m:e>
                          <m:r>
                            <a:rPr lang="mr-IN" sz="1600" b="0" i="1" smtClean="0">
                              <a:solidFill>
                                <a:schemeClr val="tx1"/>
                              </a:solidFill>
                              <a:latin typeface="Cambria Math" charset="0"/>
                              <a:ea typeface="Cambria Math" charset="0"/>
                              <a:cs typeface="Cambria Math" charset="0"/>
                              <a:sym typeface="Wingdings"/>
                            </a:rPr>
                            <m:t>𝑒</m:t>
                          </m:r>
                        </m:e>
                        <m:sup>
                          <m:r>
                            <a:rPr lang="mr-IN" sz="1600" b="0" i="1" smtClean="0">
                              <a:solidFill>
                                <a:schemeClr val="tx1"/>
                              </a:solidFill>
                              <a:latin typeface="Cambria Math" charset="0"/>
                              <a:ea typeface="Cambria Math" charset="0"/>
                              <a:cs typeface="Cambria Math" charset="0"/>
                              <a:sym typeface="Wingdings"/>
                            </a:rPr>
                            <m:t>−</m:t>
                          </m:r>
                          <m:r>
                            <a:rPr lang="mr-IN" sz="1600" b="0" i="1" smtClean="0">
                              <a:solidFill>
                                <a:schemeClr val="tx1"/>
                              </a:solidFill>
                              <a:latin typeface="Cambria Math" charset="0"/>
                              <a:ea typeface="Cambria Math" charset="0"/>
                              <a:cs typeface="Cambria Math" charset="0"/>
                              <a:sym typeface="Wingdings"/>
                            </a:rPr>
                            <m:t>𝑡</m:t>
                          </m:r>
                          <m:r>
                            <a:rPr lang="en-US" sz="1600" b="0" i="1" smtClean="0">
                              <a:solidFill>
                                <a:schemeClr val="tx1"/>
                              </a:solidFill>
                              <a:latin typeface="Cambria Math" charset="0"/>
                              <a:ea typeface="Cambria Math" charset="0"/>
                              <a:cs typeface="Cambria Math" charset="0"/>
                              <a:sym typeface="Wingdings"/>
                            </a:rPr>
                            <m:t>/</m:t>
                          </m:r>
                          <m:r>
                            <a:rPr lang="en-US" sz="1600" b="0" i="1" smtClean="0">
                              <a:solidFill>
                                <a:schemeClr val="tx1"/>
                              </a:solidFill>
                              <a:latin typeface="Cambria Math" charset="0"/>
                              <a:ea typeface="Cambria Math" charset="0"/>
                              <a:cs typeface="Cambria Math" charset="0"/>
                              <a:sym typeface="Wingdings"/>
                            </a:rPr>
                            <m:t>𝛾𝜏</m:t>
                          </m:r>
                        </m:sup>
                      </m:sSup>
                      <m:d>
                        <m:dPr>
                          <m:begChr m:val="["/>
                          <m:endChr m:val="]"/>
                          <m:ctrlPr>
                            <a:rPr lang="mr-IN" sz="1600" b="0" i="1" smtClean="0">
                              <a:solidFill>
                                <a:schemeClr val="tx1"/>
                              </a:solidFill>
                              <a:latin typeface="Cambria Math" panose="02040503050406030204" pitchFamily="18" charset="0"/>
                              <a:ea typeface="Cambria Math" charset="0"/>
                              <a:cs typeface="Cambria Math" charset="0"/>
                              <a:sym typeface="Wingdings"/>
                            </a:rPr>
                          </m:ctrlPr>
                        </m:dPr>
                        <m:e>
                          <m:r>
                            <a:rPr lang="en-US" sz="1600" b="0" i="1" smtClean="0">
                              <a:solidFill>
                                <a:schemeClr val="tx1"/>
                              </a:solidFill>
                              <a:latin typeface="Cambria Math" charset="0"/>
                              <a:ea typeface="Cambria Math" charset="0"/>
                              <a:cs typeface="Cambria Math" charset="0"/>
                              <a:sym typeface="Wingdings"/>
                            </a:rPr>
                            <m:t>1−</m:t>
                          </m:r>
                          <m:r>
                            <a:rPr lang="en-US" sz="1600" b="0" i="1" smtClean="0">
                              <a:solidFill>
                                <a:srgbClr val="003BB8"/>
                              </a:solidFill>
                              <a:latin typeface="Cambria Math" charset="0"/>
                              <a:ea typeface="Cambria Math" charset="0"/>
                              <a:cs typeface="Cambria Math" charset="0"/>
                              <a:sym typeface="Wingdings"/>
                            </a:rPr>
                            <m:t>𝐴</m:t>
                          </m:r>
                          <m:r>
                            <a:rPr lang="en-US" sz="1600" b="0" i="1" smtClean="0">
                              <a:solidFill>
                                <a:schemeClr val="tx1"/>
                              </a:solidFill>
                              <a:latin typeface="Cambria Math" charset="0"/>
                              <a:ea typeface="Cambria Math" charset="0"/>
                              <a:cs typeface="Cambria Math" charset="0"/>
                              <a:sym typeface="Wingdings"/>
                            </a:rPr>
                            <m:t>∙</m:t>
                          </m:r>
                          <m:r>
                            <m:rPr>
                              <m:sty m:val="p"/>
                            </m:rPr>
                            <a:rPr lang="en-US" sz="1600" b="0" i="0" smtClean="0">
                              <a:solidFill>
                                <a:schemeClr val="tx1"/>
                              </a:solidFill>
                              <a:latin typeface="Cambria Math" panose="02040503050406030204" pitchFamily="18" charset="0"/>
                              <a:ea typeface="Cambria Math" charset="0"/>
                              <a:cs typeface="Cambria Math" charset="0"/>
                              <a:sym typeface="Wingdings"/>
                            </a:rPr>
                            <m:t>cos</m:t>
                          </m:r>
                          <m:d>
                            <m:dPr>
                              <m:ctrlPr>
                                <a:rPr lang="mr-IN" sz="1600" b="0" i="1" smtClean="0">
                                  <a:solidFill>
                                    <a:schemeClr val="tx1"/>
                                  </a:solidFill>
                                  <a:latin typeface="Cambria Math" panose="02040503050406030204" pitchFamily="18" charset="0"/>
                                  <a:ea typeface="Cambria Math" charset="0"/>
                                  <a:cs typeface="Cambria Math" charset="0"/>
                                  <a:sym typeface="Wingdings"/>
                                </a:rPr>
                              </m:ctrlPr>
                            </m:dPr>
                            <m:e>
                              <m:sSub>
                                <m:sSubPr>
                                  <m:ctrlPr>
                                    <a:rPr lang="en-US" sz="1600" i="1" smtClean="0">
                                      <a:solidFill>
                                        <a:srgbClr val="003BB8"/>
                                      </a:solidFill>
                                      <a:latin typeface="Cambria Math" panose="02040503050406030204" pitchFamily="18" charset="0"/>
                                      <a:ea typeface="Cambria Math" charset="0"/>
                                      <a:cs typeface="Cambria Math" charset="0"/>
                                      <a:sym typeface="Wingdings"/>
                                    </a:rPr>
                                  </m:ctrlPr>
                                </m:sSubPr>
                                <m:e>
                                  <m:r>
                                    <m:rPr>
                                      <m:sty m:val="p"/>
                                    </m:rPr>
                                    <a:rPr lang="el-GR" sz="1600" i="1">
                                      <a:solidFill>
                                        <a:srgbClr val="003BB8"/>
                                      </a:solidFill>
                                      <a:latin typeface="Cambria Math" charset="0"/>
                                      <a:ea typeface="Cambria Math" charset="0"/>
                                      <a:cs typeface="Cambria Math" charset="0"/>
                                      <a:sym typeface="Wingdings"/>
                                    </a:rPr>
                                    <m:t>ω</m:t>
                                  </m:r>
                                </m:e>
                                <m:sub>
                                  <m:r>
                                    <a:rPr lang="en-US" sz="1600" i="1">
                                      <a:solidFill>
                                        <a:srgbClr val="003BB8"/>
                                      </a:solidFill>
                                      <a:latin typeface="Cambria Math" charset="0"/>
                                      <a:ea typeface="Cambria Math" charset="0"/>
                                      <a:cs typeface="Cambria Math" charset="0"/>
                                      <a:sym typeface="Wingdings"/>
                                    </a:rPr>
                                    <m:t>𝑎</m:t>
                                  </m:r>
                                </m:sub>
                              </m:sSub>
                              <m:r>
                                <a:rPr lang="en-US" sz="1600" b="0" i="1" smtClean="0">
                                  <a:solidFill>
                                    <a:schemeClr val="tx1"/>
                                  </a:solidFill>
                                  <a:latin typeface="Cambria Math" charset="0"/>
                                  <a:ea typeface="Cambria Math" charset="0"/>
                                  <a:cs typeface="Cambria Math" charset="0"/>
                                  <a:sym typeface="Wingdings"/>
                                </a:rPr>
                                <m:t>𝑡</m:t>
                              </m:r>
                              <m:r>
                                <a:rPr lang="en-US" sz="1600" b="0" i="1" smtClean="0">
                                  <a:solidFill>
                                    <a:schemeClr val="tx1"/>
                                  </a:solidFill>
                                  <a:latin typeface="Cambria Math" panose="02040503050406030204" pitchFamily="18" charset="0"/>
                                  <a:ea typeface="Cambria Math" charset="0"/>
                                  <a:cs typeface="Cambria Math" charset="0"/>
                                  <a:sym typeface="Wingdings"/>
                                </a:rPr>
                                <m:t>+</m:t>
                              </m:r>
                              <m:r>
                                <a:rPr lang="en-US" sz="1600" b="0" i="1" smtClean="0">
                                  <a:solidFill>
                                    <a:srgbClr val="003BB8"/>
                                  </a:solidFill>
                                  <a:latin typeface="Cambria Math" charset="0"/>
                                  <a:ea typeface="Cambria Math" charset="0"/>
                                  <a:cs typeface="Cambria Math" charset="0"/>
                                  <a:sym typeface="Wingdings"/>
                                </a:rPr>
                                <m:t>𝜙</m:t>
                              </m:r>
                            </m:e>
                          </m:d>
                        </m:e>
                      </m:d>
                    </m:oMath>
                  </m:oMathPara>
                </a14:m>
                <a:endParaRPr lang="en-US" sz="1600" dirty="0">
                  <a:solidFill>
                    <a:schemeClr val="tx1"/>
                  </a:solidFill>
                  <a:ea typeface="Cambria Math" charset="0"/>
                  <a:cs typeface="Cambria Math" charset="0"/>
                  <a:sym typeface="Wingdings"/>
                </a:endParaRPr>
              </a:p>
            </p:txBody>
          </p:sp>
        </mc:Choice>
        <mc:Fallback xmlns="">
          <p:sp>
            <p:nvSpPr>
              <p:cNvPr id="4" name="Rectangle 3"/>
              <p:cNvSpPr>
                <a:spLocks noRot="1" noChangeAspect="1" noMove="1" noResize="1" noEditPoints="1" noAdjustHandles="1" noChangeArrowheads="1" noChangeShapeType="1" noTextEdit="1"/>
              </p:cNvSpPr>
              <p:nvPr/>
            </p:nvSpPr>
            <p:spPr>
              <a:xfrm>
                <a:off x="930939" y="5922415"/>
                <a:ext cx="3668312" cy="347788"/>
              </a:xfrm>
              <a:prstGeom prst="rect">
                <a:avLst/>
              </a:prstGeom>
              <a:blipFill>
                <a:blip r:embed="rId3"/>
                <a:stretch>
                  <a:fillRect b="-10714"/>
                </a:stretch>
              </a:blipFill>
            </p:spPr>
            <p:txBody>
              <a:bodyPr/>
              <a:lstStyle/>
              <a:p>
                <a:r>
                  <a:rPr lang="en-CH">
                    <a:noFill/>
                  </a:rPr>
                  <a:t> </a:t>
                </a:r>
              </a:p>
            </p:txBody>
          </p:sp>
        </mc:Fallback>
      </mc:AlternateContent>
      <p:sp>
        <p:nvSpPr>
          <p:cNvPr id="21" name="Rectangle 20"/>
          <p:cNvSpPr/>
          <p:nvPr/>
        </p:nvSpPr>
        <p:spPr>
          <a:xfrm>
            <a:off x="418932" y="6406360"/>
            <a:ext cx="4363275" cy="276999"/>
          </a:xfrm>
          <a:prstGeom prst="rect">
            <a:avLst/>
          </a:prstGeom>
        </p:spPr>
        <p:txBody>
          <a:bodyPr wrap="square">
            <a:spAutoFit/>
          </a:bodyPr>
          <a:lstStyle/>
          <a:p>
            <a:r>
              <a:rPr lang="en-US" altLang="x-none" sz="1200" dirty="0">
                <a:solidFill>
                  <a:schemeClr val="tx1">
                    <a:lumMod val="50000"/>
                    <a:lumOff val="50000"/>
                  </a:schemeClr>
                </a:solidFill>
                <a:latin typeface="Helvetica Light" charset="0"/>
                <a:ea typeface="Helvetica Light" charset="0"/>
                <a:cs typeface="Helvetica Light" charset="0"/>
              </a:rPr>
              <a:t>In </a:t>
            </a:r>
            <a:r>
              <a:rPr lang="en-US" altLang="x-none" sz="1200" dirty="0">
                <a:solidFill>
                  <a:srgbClr val="003BB8"/>
                </a:solidFill>
                <a:latin typeface="Helvetica Light" charset="0"/>
                <a:ea typeface="Helvetica Light" charset="0"/>
                <a:cs typeface="Helvetica Light" charset="0"/>
              </a:rPr>
              <a:t>blue</a:t>
            </a:r>
            <a:r>
              <a:rPr lang="en-US" altLang="x-none" sz="1200" dirty="0">
                <a:solidFill>
                  <a:schemeClr val="tx1">
                    <a:lumMod val="50000"/>
                    <a:lumOff val="50000"/>
                  </a:schemeClr>
                </a:solidFill>
                <a:latin typeface="Helvetica Light" charset="0"/>
                <a:ea typeface="Helvetica Light" charset="0"/>
                <a:cs typeface="Helvetica Light" charset="0"/>
              </a:rPr>
              <a:t>: fit parameters (</a:t>
            </a:r>
            <a:r>
              <a:rPr lang="en-US" altLang="x-none" sz="1200" dirty="0">
                <a:solidFill>
                  <a:srgbClr val="003BB8"/>
                </a:solidFill>
                <a:latin typeface="Helvetica Light" charset="0"/>
                <a:ea typeface="Helvetica Light" charset="0"/>
                <a:cs typeface="Helvetica Light" charset="0"/>
              </a:rPr>
              <a:t>full fit has 22 free parameters</a:t>
            </a:r>
            <a:r>
              <a:rPr lang="en-US" altLang="x-none" sz="1200" dirty="0">
                <a:solidFill>
                  <a:schemeClr val="tx1">
                    <a:lumMod val="50000"/>
                    <a:lumOff val="50000"/>
                  </a:schemeClr>
                </a:solidFill>
                <a:latin typeface="Helvetica Light" charset="0"/>
                <a:ea typeface="Helvetica Light" charset="0"/>
                <a:cs typeface="Helvetica Light" charset="0"/>
              </a:rPr>
              <a:t>)</a:t>
            </a:r>
            <a:endParaRPr lang="en-US" sz="1200" dirty="0">
              <a:solidFill>
                <a:schemeClr val="tx1">
                  <a:lumMod val="50000"/>
                  <a:lumOff val="50000"/>
                </a:scheme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0" name="TextBox 19"/>
              <p:cNvSpPr txBox="1"/>
              <p:nvPr/>
            </p:nvSpPr>
            <p:spPr>
              <a:xfrm>
                <a:off x="4958736" y="4261961"/>
                <a:ext cx="4122201" cy="2523768"/>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Statistical uncertainty on </a:t>
                </a:r>
                <a14:m>
                  <m:oMath xmlns:m="http://schemas.openxmlformats.org/officeDocument/2006/math">
                    <m:sSub>
                      <m:sSubPr>
                        <m:ctrlPr>
                          <a:rPr lang="en-US" sz="1400" i="1">
                            <a:solidFill>
                              <a:srgbClr val="003BB8"/>
                            </a:solidFill>
                            <a:latin typeface="Cambria Math" panose="02040503050406030204" pitchFamily="18" charset="0"/>
                            <a:ea typeface="Cambria Math" charset="0"/>
                            <a:cs typeface="Cambria Math" charset="0"/>
                            <a:sym typeface="Wingdings"/>
                          </a:rPr>
                        </m:ctrlPr>
                      </m:sSubPr>
                      <m:e>
                        <m:r>
                          <m:rPr>
                            <m:sty m:val="p"/>
                          </m:rPr>
                          <a:rPr lang="el-GR" sz="1400" i="1">
                            <a:solidFill>
                              <a:srgbClr val="003BB8"/>
                            </a:solidFill>
                            <a:latin typeface="Cambria Math" charset="0"/>
                            <a:ea typeface="Cambria Math" charset="0"/>
                            <a:cs typeface="Cambria Math" charset="0"/>
                            <a:sym typeface="Wingdings"/>
                          </a:rPr>
                          <m:t>ω</m:t>
                        </m:r>
                      </m:e>
                      <m:sub>
                        <m:r>
                          <a:rPr lang="en-US" sz="1400" i="1">
                            <a:solidFill>
                              <a:srgbClr val="003BB8"/>
                            </a:solidFill>
                            <a:latin typeface="Cambria Math" charset="0"/>
                            <a:ea typeface="Cambria Math" charset="0"/>
                            <a:cs typeface="Cambria Math" charset="0"/>
                            <a:sym typeface="Wingdings"/>
                          </a:rPr>
                          <m:t>𝑎</m:t>
                        </m:r>
                      </m:sub>
                    </m:sSub>
                  </m:oMath>
                </a14:m>
                <a:r>
                  <a:rPr lang="en-GB" sz="1400" dirty="0">
                    <a:latin typeface="Helvetica Light" charset="0"/>
                    <a:ea typeface="Helvetica Light" charset="0"/>
                    <a:cs typeface="Helvetica Light" charset="0"/>
                  </a:rPr>
                  <a:t>: 0.43 ppm</a:t>
                </a:r>
                <a:endParaRPr lang="en-US" sz="1400" dirty="0">
                  <a:solidFill>
                    <a:prstClr val="black">
                      <a:lumMod val="85000"/>
                      <a:lumOff val="15000"/>
                    </a:prstClr>
                  </a:solidFill>
                  <a:latin typeface="Helvetica Light" charset="0"/>
                  <a:ea typeface="Helvetica Light" charset="0"/>
                  <a:cs typeface="Helvetica Light" charset="0"/>
                </a:endParaRPr>
              </a:p>
              <a:p>
                <a:pPr>
                  <a:spcBef>
                    <a:spcPts val="1200"/>
                  </a:spcBef>
                </a:pPr>
                <a:r>
                  <a:rPr lang="en-US" sz="1400" dirty="0">
                    <a:solidFill>
                      <a:prstClr val="black">
                        <a:lumMod val="85000"/>
                        <a:lumOff val="15000"/>
                      </a:prstClr>
                    </a:solidFill>
                    <a:latin typeface="Helvetica Light" charset="0"/>
                    <a:ea typeface="Helvetica Light" charset="0"/>
                    <a:cs typeface="Helvetica Light" charset="0"/>
                  </a:rPr>
                  <a:t>Total systematic uncertainty on </a:t>
                </a:r>
                <a14:m>
                  <m:oMath xmlns:m="http://schemas.openxmlformats.org/officeDocument/2006/math">
                    <m:sSub>
                      <m:sSubPr>
                        <m:ctrlPr>
                          <a:rPr lang="en-US" sz="1400" i="1" smtClean="0">
                            <a:solidFill>
                              <a:srgbClr val="003BB8"/>
                            </a:solidFill>
                            <a:latin typeface="Cambria Math" panose="02040503050406030204" pitchFamily="18" charset="0"/>
                            <a:ea typeface="Cambria Math" charset="0"/>
                            <a:cs typeface="Cambria Math" charset="0"/>
                            <a:sym typeface="Wingdings"/>
                          </a:rPr>
                        </m:ctrlPr>
                      </m:sSubPr>
                      <m:e>
                        <m:r>
                          <m:rPr>
                            <m:sty m:val="p"/>
                          </m:rPr>
                          <a:rPr lang="el-GR" sz="1400" i="1">
                            <a:solidFill>
                              <a:srgbClr val="003BB8"/>
                            </a:solidFill>
                            <a:latin typeface="Cambria Math" charset="0"/>
                            <a:ea typeface="Cambria Math" charset="0"/>
                            <a:cs typeface="Cambria Math" charset="0"/>
                            <a:sym typeface="Wingdings"/>
                          </a:rPr>
                          <m:t>ω</m:t>
                        </m:r>
                      </m:e>
                      <m:sub>
                        <m:r>
                          <a:rPr lang="en-US" sz="1400" b="0" i="1" smtClean="0">
                            <a:solidFill>
                              <a:srgbClr val="003BB8"/>
                            </a:solidFill>
                            <a:latin typeface="Cambria Math" charset="0"/>
                            <a:ea typeface="Cambria Math" charset="0"/>
                            <a:cs typeface="Cambria Math" charset="0"/>
                            <a:sym typeface="Wingdings"/>
                          </a:rPr>
                          <m:t>𝑎</m:t>
                        </m:r>
                      </m:sub>
                    </m:sSub>
                  </m:oMath>
                </a14:m>
                <a:r>
                  <a:rPr lang="en-GB" sz="1400" dirty="0">
                    <a:latin typeface="Helvetica Light" charset="0"/>
                    <a:ea typeface="Helvetica Light" charset="0"/>
                    <a:cs typeface="Helvetica Light" charset="0"/>
                  </a:rPr>
                  <a:t>: 0.06 ppm, with largest contributors:</a:t>
                </a:r>
                <a:r>
                  <a:rPr lang="en-GB" sz="1600" dirty="0">
                    <a:latin typeface="Helvetica Light" charset="0"/>
                    <a:ea typeface="Helvetica Light" charset="0"/>
                    <a:cs typeface="Helvetica Light" charset="0"/>
                  </a:rPr>
                  <a:t> </a:t>
                </a:r>
              </a:p>
              <a:p>
                <a:pPr marL="285750" indent="-285750">
                  <a:spcBef>
                    <a:spcPts val="1200"/>
                  </a:spcBef>
                  <a:buFont typeface="Arial" charset="0"/>
                  <a:buChar char="•"/>
                </a:pPr>
                <a:r>
                  <a:rPr lang="en-GB" sz="1200" dirty="0">
                    <a:latin typeface="Helvetica Light" charset="0"/>
                    <a:ea typeface="Helvetica Light" charset="0"/>
                    <a:cs typeface="Helvetica Light" charset="0"/>
                  </a:rPr>
                  <a:t>Pileup </a:t>
                </a:r>
                <a:r>
                  <a:rPr lang="en-GB" sz="1050" dirty="0">
                    <a:solidFill>
                      <a:schemeClr val="tx1">
                        <a:lumMod val="50000"/>
                        <a:lumOff val="50000"/>
                      </a:schemeClr>
                    </a:solidFill>
                    <a:latin typeface="Helvetica Light" charset="0"/>
                    <a:ea typeface="Helvetica Light" charset="0"/>
                    <a:cs typeface="Helvetica Light" charset="0"/>
                  </a:rPr>
                  <a:t>(~in-time arrival of two low-E positrons)</a:t>
                </a:r>
                <a:r>
                  <a:rPr lang="en-GB" sz="1200" dirty="0">
                    <a:latin typeface="Helvetica Light" charset="0"/>
                    <a:ea typeface="Helvetica Light" charset="0"/>
                    <a:cs typeface="Helvetica Light" charset="0"/>
                  </a:rPr>
                  <a:t> </a:t>
                </a:r>
              </a:p>
              <a:p>
                <a:pPr marL="285750" indent="-285750">
                  <a:spcBef>
                    <a:spcPts val="300"/>
                  </a:spcBef>
                  <a:buFont typeface="Arial" charset="0"/>
                  <a:buChar char="•"/>
                </a:pPr>
                <a:r>
                  <a:rPr lang="en-GB" sz="1200" dirty="0">
                    <a:latin typeface="Helvetica Light" charset="0"/>
                    <a:ea typeface="Helvetica Light" charset="0"/>
                    <a:cs typeface="Helvetica Light" charset="0"/>
                  </a:rPr>
                  <a:t>Calorimeter gain changes</a:t>
                </a:r>
                <a:endParaRPr lang="en-US" sz="1200" dirty="0">
                  <a:solidFill>
                    <a:prstClr val="black">
                      <a:lumMod val="85000"/>
                      <a:lumOff val="15000"/>
                    </a:prstClr>
                  </a:solidFill>
                  <a:latin typeface="Helvetica Light" charset="0"/>
                  <a:ea typeface="Helvetica Light" charset="0"/>
                  <a:cs typeface="Helvetica Light" charset="0"/>
                </a:endParaRPr>
              </a:p>
              <a:p>
                <a:pPr marL="285750" indent="-285750">
                  <a:spcBef>
                    <a:spcPts val="300"/>
                  </a:spcBef>
                  <a:buFont typeface="Arial" charset="0"/>
                  <a:buChar char="•"/>
                </a:pPr>
                <a:r>
                  <a:rPr lang="en-GB" sz="1200" dirty="0">
                    <a:latin typeface="Helvetica Light" charset="0"/>
                    <a:ea typeface="Helvetica Light" charset="0"/>
                    <a:cs typeface="Helvetica Light" charset="0"/>
                  </a:rPr>
                  <a:t>Fit model</a:t>
                </a:r>
              </a:p>
              <a:p>
                <a:pPr marL="285750" indent="-285750">
                  <a:spcBef>
                    <a:spcPts val="300"/>
                  </a:spcBef>
                  <a:buFont typeface="Arial" charset="0"/>
                  <a:buChar char="•"/>
                </a:pPr>
                <a:r>
                  <a:rPr lang="en-GB" sz="1200" dirty="0">
                    <a:latin typeface="Helvetica Light" charset="0"/>
                    <a:ea typeface="Helvetica Light" charset="0"/>
                    <a:cs typeface="Helvetica Light" charset="0"/>
                  </a:rPr>
                  <a:t>Coherent </a:t>
                </a:r>
                <a:r>
                  <a:rPr lang="en-GB" sz="1200" dirty="0" err="1">
                    <a:latin typeface="Helvetica Light" charset="0"/>
                    <a:ea typeface="Helvetica Light" charset="0"/>
                    <a:cs typeface="Helvetica Light" charset="0"/>
                  </a:rPr>
                  <a:t>betatron</a:t>
                </a:r>
                <a:r>
                  <a:rPr lang="en-GB" sz="1200" dirty="0">
                    <a:latin typeface="Helvetica Light" charset="0"/>
                    <a:ea typeface="Helvetica Light" charset="0"/>
                    <a:cs typeface="Helvetica Light" charset="0"/>
                  </a:rPr>
                  <a:t> oscillation</a:t>
                </a:r>
              </a:p>
              <a:p>
                <a:pPr lvl="0">
                  <a:spcBef>
                    <a:spcPts val="1200"/>
                  </a:spcBef>
                </a:pPr>
                <a:r>
                  <a:rPr lang="en-US" sz="1400" dirty="0">
                    <a:solidFill>
                      <a:prstClr val="black">
                        <a:lumMod val="85000"/>
                        <a:lumOff val="15000"/>
                      </a:prstClr>
                    </a:solidFill>
                    <a:latin typeface="Helvetica Light" charset="0"/>
                    <a:ea typeface="Helvetica Light" charset="0"/>
                    <a:cs typeface="Helvetica Light" charset="0"/>
                  </a:rPr>
                  <a:t>Additional beam-dynamics systematic: 0.09 ppm</a:t>
                </a:r>
                <a:endParaRPr lang="en-GB" sz="1600" dirty="0">
                  <a:solidFill>
                    <a:prstClr val="black"/>
                  </a:solidFill>
                  <a:latin typeface="Helvetica Light" charset="0"/>
                  <a:ea typeface="Helvetica Light" charset="0"/>
                  <a:cs typeface="Helvetica Light" charset="0"/>
                </a:endParaRPr>
              </a:p>
              <a:p>
                <a:pPr marL="285750" indent="-285750">
                  <a:spcBef>
                    <a:spcPts val="300"/>
                  </a:spcBef>
                  <a:buFont typeface="Arial" charset="0"/>
                  <a:buChar char="•"/>
                </a:pPr>
                <a:endParaRPr lang="en-GB" sz="1200" dirty="0">
                  <a:latin typeface="Helvetica Light" charset="0"/>
                  <a:ea typeface="Helvetica Light" charset="0"/>
                  <a:cs typeface="Helvetica Light"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958736" y="4261961"/>
                <a:ext cx="4122201" cy="2523768"/>
              </a:xfrm>
              <a:prstGeom prst="rect">
                <a:avLst/>
              </a:prstGeom>
              <a:blipFill>
                <a:blip r:embed="rId4"/>
                <a:stretch>
                  <a:fillRect l="-613" t="-500"/>
                </a:stretch>
              </a:blipFill>
            </p:spPr>
            <p:txBody>
              <a:bodyPr/>
              <a:lstStyle/>
              <a:p>
                <a:r>
                  <a:rPr lang="en-CH">
                    <a:noFill/>
                  </a:rPr>
                  <a:t> </a:t>
                </a:r>
              </a:p>
            </p:txBody>
          </p:sp>
        </mc:Fallback>
      </mc:AlternateContent>
      <p:pic>
        <p:nvPicPr>
          <p:cNvPr id="5" name="Picture 4">
            <a:extLst>
              <a:ext uri="{FF2B5EF4-FFF2-40B4-BE49-F238E27FC236}">
                <a16:creationId xmlns:a16="http://schemas.microsoft.com/office/drawing/2014/main" id="{78DB95F5-EB61-0A4F-A38D-F361E106EBE2}"/>
              </a:ext>
            </a:extLst>
          </p:cNvPr>
          <p:cNvPicPr>
            <a:picLocks noChangeAspect="1"/>
          </p:cNvPicPr>
          <p:nvPr/>
        </p:nvPicPr>
        <p:blipFill>
          <a:blip r:embed="rId5"/>
          <a:stretch>
            <a:fillRect/>
          </a:stretch>
        </p:blipFill>
        <p:spPr>
          <a:xfrm>
            <a:off x="182395" y="1229446"/>
            <a:ext cx="4695559" cy="2904080"/>
          </a:xfrm>
          <a:prstGeom prst="rect">
            <a:avLst/>
          </a:prstGeom>
        </p:spPr>
      </p:pic>
      <p:sp>
        <p:nvSpPr>
          <p:cNvPr id="23" name="Rectangle 22">
            <a:extLst>
              <a:ext uri="{FF2B5EF4-FFF2-40B4-BE49-F238E27FC236}">
                <a16:creationId xmlns:a16="http://schemas.microsoft.com/office/drawing/2014/main" id="{8F00DDB1-40C2-2945-8173-16FD07C679E8}"/>
              </a:ext>
            </a:extLst>
          </p:cNvPr>
          <p:cNvSpPr/>
          <p:nvPr/>
        </p:nvSpPr>
        <p:spPr>
          <a:xfrm>
            <a:off x="3289436" y="1070166"/>
            <a:ext cx="1620957" cy="246221"/>
          </a:xfrm>
          <a:prstGeom prst="rect">
            <a:avLst/>
          </a:prstGeom>
        </p:spPr>
        <p:txBody>
          <a:bodyPr wrap="none">
            <a:spAutoFit/>
          </a:bodyPr>
          <a:lstStyle/>
          <a:p>
            <a:r>
              <a:rPr lang="en-US" altLang="x-none" sz="1000" dirty="0">
                <a:solidFill>
                  <a:schemeClr val="tx1">
                    <a:lumMod val="50000"/>
                    <a:lumOff val="50000"/>
                  </a:schemeClr>
                </a:solidFill>
                <a:latin typeface="Helvetica Light" charset="0"/>
                <a:ea typeface="Helvetica Light" charset="0"/>
                <a:cs typeface="Helvetica Light" charset="0"/>
              </a:rPr>
              <a:t>PRD 103, 072002 (2021) </a:t>
            </a:r>
          </a:p>
        </p:txBody>
      </p:sp>
      <p:sp>
        <p:nvSpPr>
          <p:cNvPr id="24" name="Rectangle 23">
            <a:extLst>
              <a:ext uri="{FF2B5EF4-FFF2-40B4-BE49-F238E27FC236}">
                <a16:creationId xmlns:a16="http://schemas.microsoft.com/office/drawing/2014/main" id="{07337837-922F-E74B-93E5-3BC164DDEF85}"/>
              </a:ext>
            </a:extLst>
          </p:cNvPr>
          <p:cNvSpPr/>
          <p:nvPr/>
        </p:nvSpPr>
        <p:spPr>
          <a:xfrm>
            <a:off x="381154" y="4264845"/>
            <a:ext cx="3888257" cy="307777"/>
          </a:xfrm>
          <a:prstGeom prst="rect">
            <a:avLst/>
          </a:prstGeom>
        </p:spPr>
        <p:txBody>
          <a:bodyPr wrap="square">
            <a:spAutoFit/>
          </a:bodyPr>
          <a:lstStyle/>
          <a:p>
            <a:r>
              <a:rPr lang="en-US" altLang="x-none" sz="1400" dirty="0">
                <a:latin typeface="Helvetica Light" charset="0"/>
                <a:ea typeface="Helvetica Light" charset="0"/>
                <a:cs typeface="Helvetica Light" charset="0"/>
              </a:rPr>
              <a:t>Anomalous frequency:</a:t>
            </a:r>
            <a:endParaRPr lang="en-US" sz="1400" dirty="0">
              <a:latin typeface="Helvetica Light" charset="0"/>
              <a:ea typeface="Helvetica Light" charset="0"/>
              <a:cs typeface="Helvetica Light" charset="0"/>
            </a:endParaRPr>
          </a:p>
        </p:txBody>
      </p:sp>
      <p:pic>
        <p:nvPicPr>
          <p:cNvPr id="15" name="Picture 14">
            <a:extLst>
              <a:ext uri="{FF2B5EF4-FFF2-40B4-BE49-F238E27FC236}">
                <a16:creationId xmlns:a16="http://schemas.microsoft.com/office/drawing/2014/main" id="{2501EB02-07C7-034B-A780-4635C20C1692}"/>
              </a:ext>
            </a:extLst>
          </p:cNvPr>
          <p:cNvPicPr>
            <a:picLocks noChangeAspect="1"/>
          </p:cNvPicPr>
          <p:nvPr/>
        </p:nvPicPr>
        <p:blipFill>
          <a:blip r:embed="rId6"/>
          <a:stretch>
            <a:fillRect/>
          </a:stretch>
        </p:blipFill>
        <p:spPr>
          <a:xfrm>
            <a:off x="4877954" y="1657364"/>
            <a:ext cx="3036336" cy="2255969"/>
          </a:xfrm>
          <a:prstGeom prst="rect">
            <a:avLst/>
          </a:prstGeom>
        </p:spPr>
      </p:pic>
      <p:sp>
        <p:nvSpPr>
          <p:cNvPr id="25" name="Rectangle 24">
            <a:extLst>
              <a:ext uri="{FF2B5EF4-FFF2-40B4-BE49-F238E27FC236}">
                <a16:creationId xmlns:a16="http://schemas.microsoft.com/office/drawing/2014/main" id="{31A11DF0-6308-E840-A238-1874D8917503}"/>
              </a:ext>
            </a:extLst>
          </p:cNvPr>
          <p:cNvSpPr/>
          <p:nvPr/>
        </p:nvSpPr>
        <p:spPr>
          <a:xfrm>
            <a:off x="7830205" y="2943001"/>
            <a:ext cx="1321766" cy="646331"/>
          </a:xfrm>
          <a:prstGeom prst="rect">
            <a:avLst/>
          </a:prstGeom>
        </p:spPr>
        <p:txBody>
          <a:bodyPr wrap="square">
            <a:spAutoFit/>
          </a:bodyPr>
          <a:lstStyle/>
          <a:p>
            <a:r>
              <a:rPr lang="en-US" sz="1200" dirty="0">
                <a:solidFill>
                  <a:schemeClr val="tx1">
                    <a:lumMod val="50000"/>
                    <a:lumOff val="50000"/>
                  </a:schemeClr>
                </a:solidFill>
                <a:latin typeface="Helvetica Light" charset="0"/>
                <a:ea typeface="Helvetica Light" charset="0"/>
                <a:cs typeface="Helvetica Light" charset="0"/>
              </a:rPr>
              <a:t>5-paramerter fit not adequate to describe data</a:t>
            </a:r>
          </a:p>
        </p:txBody>
      </p:sp>
    </p:spTree>
    <p:extLst>
      <p:ext uri="{BB962C8B-B14F-4D97-AF65-F5344CB8AC3E}">
        <p14:creationId xmlns:p14="http://schemas.microsoft.com/office/powerpoint/2010/main" val="937653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2CAB3F0-BCE1-0149-ABA2-BDB8B70AC903}"/>
              </a:ext>
            </a:extLst>
          </p:cNvPr>
          <p:cNvSpPr/>
          <p:nvPr/>
        </p:nvSpPr>
        <p:spPr>
          <a:xfrm>
            <a:off x="5854264" y="2545548"/>
            <a:ext cx="330419" cy="580383"/>
          </a:xfrm>
          <a:prstGeom prst="rect">
            <a:avLst/>
          </a:prstGeom>
          <a:solidFill>
            <a:schemeClr val="accent1">
              <a:lumMod val="20000"/>
              <a:lumOff val="80000"/>
            </a:schemeClr>
          </a:solidFill>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79313421-4E8D-3D43-9460-4B2CC1944CEA}"/>
              </a:ext>
            </a:extLst>
          </p:cNvPr>
          <p:cNvSpPr/>
          <p:nvPr/>
        </p:nvSpPr>
        <p:spPr>
          <a:xfrm>
            <a:off x="6266373" y="2559832"/>
            <a:ext cx="828111" cy="580383"/>
          </a:xfrm>
          <a:prstGeom prst="rect">
            <a:avLst/>
          </a:prstGeom>
          <a:solidFill>
            <a:schemeClr val="bg1">
              <a:lumMod val="95000"/>
            </a:schemeClr>
          </a:solidFill>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18</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Fermilab muon </a:t>
            </a:r>
            <a:r>
              <a:rPr lang="en-US" i="1" dirty="0">
                <a:latin typeface="Helvetica Light" charset="0"/>
                <a:ea typeface="Helvetica Light" charset="0"/>
                <a:cs typeface="Helvetica Light" charset="0"/>
              </a:rPr>
              <a:t>g</a:t>
            </a:r>
            <a:r>
              <a:rPr lang="en-US" sz="12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2 experiment </a:t>
            </a:r>
          </a:p>
        </p:txBody>
      </p:sp>
      <p:sp>
        <p:nvSpPr>
          <p:cNvPr id="23" name="Rectangle 22"/>
          <p:cNvSpPr/>
          <p:nvPr/>
        </p:nvSpPr>
        <p:spPr>
          <a:xfrm>
            <a:off x="413430" y="4565251"/>
            <a:ext cx="3024336" cy="769441"/>
          </a:xfrm>
          <a:prstGeom prst="rect">
            <a:avLst/>
          </a:prstGeom>
        </p:spPr>
        <p:txBody>
          <a:bodyPr wrap="square">
            <a:spAutoFit/>
          </a:bodyPr>
          <a:lstStyle/>
          <a:p>
            <a:r>
              <a:rPr lang="en-US" sz="1100" dirty="0">
                <a:solidFill>
                  <a:schemeClr val="tx1">
                    <a:lumMod val="50000"/>
                    <a:lumOff val="50000"/>
                  </a:schemeClr>
                </a:solidFill>
                <a:latin typeface="Helvetica Light" charset="0"/>
                <a:ea typeface="Helvetica Light" charset="0"/>
                <a:cs typeface="Helvetica Light" charset="0"/>
              </a:rPr>
              <a:t>Azimuthal average magnetic field contours overlaid on the time and azimuthally averaged muon distribution</a:t>
            </a:r>
          </a:p>
          <a:p>
            <a:r>
              <a:rPr lang="en-US" sz="1100" dirty="0">
                <a:solidFill>
                  <a:schemeClr val="tx1">
                    <a:lumMod val="50000"/>
                    <a:lumOff val="50000"/>
                  </a:schemeClr>
                </a:solidFill>
                <a:latin typeface="Helvetica Light" charset="0"/>
                <a:ea typeface="Helvetica Light" charset="0"/>
                <a:cs typeface="Helvetica Light" charset="0"/>
              </a:rPr>
              <a:t>. </a:t>
            </a:r>
          </a:p>
        </p:txBody>
      </p:sp>
      <p:sp>
        <p:nvSpPr>
          <p:cNvPr id="6" name="Rectangle 5"/>
          <p:cNvSpPr/>
          <p:nvPr/>
        </p:nvSpPr>
        <p:spPr>
          <a:xfrm>
            <a:off x="1433542" y="1667712"/>
            <a:ext cx="1563248" cy="246221"/>
          </a:xfrm>
          <a:prstGeom prst="rect">
            <a:avLst/>
          </a:prstGeom>
        </p:spPr>
        <p:txBody>
          <a:bodyPr wrap="none">
            <a:spAutoFit/>
          </a:bodyPr>
          <a:lstStyle/>
          <a:p>
            <a:r>
              <a:rPr lang="en-US" altLang="x-none" sz="1000" dirty="0">
                <a:solidFill>
                  <a:schemeClr val="tx1">
                    <a:lumMod val="50000"/>
                    <a:lumOff val="50000"/>
                  </a:schemeClr>
                </a:solidFill>
                <a:latin typeface="Helvetica Light" charset="0"/>
                <a:ea typeface="Helvetica Light" charset="0"/>
                <a:cs typeface="Helvetica Light" charset="0"/>
              </a:rPr>
              <a:t>PRL 126, 141801 (2021)</a:t>
            </a:r>
          </a:p>
        </p:txBody>
      </p:sp>
      <mc:AlternateContent xmlns:mc="http://schemas.openxmlformats.org/markup-compatibility/2006" xmlns:a14="http://schemas.microsoft.com/office/drawing/2010/main">
        <mc:Choice Requires="a14">
          <p:sp>
            <p:nvSpPr>
              <p:cNvPr id="24" name="Rectangle 23"/>
              <p:cNvSpPr/>
              <p:nvPr/>
            </p:nvSpPr>
            <p:spPr>
              <a:xfrm>
                <a:off x="3586470" y="1835147"/>
                <a:ext cx="5422867" cy="556434"/>
              </a:xfrm>
              <a:prstGeom prst="rect">
                <a:avLst/>
              </a:prstGeom>
            </p:spPr>
            <p:txBody>
              <a:bodyPr wrap="square">
                <a:spAutoFit/>
              </a:bodyPr>
              <a:lstStyle/>
              <a:p>
                <a:r>
                  <a:rPr lang="en-US" altLang="x-none" sz="1400" i="1" dirty="0">
                    <a:solidFill>
                      <a:schemeClr val="tx1"/>
                    </a:solidFill>
                    <a:latin typeface="Helvetica Light" charset="0"/>
                    <a:ea typeface="Helvetica Light" charset="0"/>
                    <a:cs typeface="Helvetica Light" charset="0"/>
                  </a:rPr>
                  <a:t>B</a:t>
                </a:r>
                <a:r>
                  <a:rPr lang="en-US" altLang="x-none" sz="1400" dirty="0">
                    <a:solidFill>
                      <a:schemeClr val="tx1"/>
                    </a:solidFill>
                    <a:latin typeface="Helvetica Light" charset="0"/>
                    <a:ea typeface="Helvetica Light" charset="0"/>
                    <a:cs typeface="Helvetica Light" charset="0"/>
                  </a:rPr>
                  <a:t>-field is proportional to free proton precession frequency </a:t>
                </a:r>
                <a14:m>
                  <m:oMath xmlns:m="http://schemas.openxmlformats.org/officeDocument/2006/math">
                    <m:sSub>
                      <m:sSubPr>
                        <m:ctrlPr>
                          <a:rPr lang="en-US" sz="1400" i="1" smtClean="0">
                            <a:solidFill>
                              <a:schemeClr val="tx1"/>
                            </a:solidFill>
                            <a:latin typeface="Cambria Math" panose="02040503050406030204" pitchFamily="18" charset="0"/>
                            <a:ea typeface="Cambria Math" charset="0"/>
                            <a:cs typeface="Cambria Math" charset="0"/>
                            <a:sym typeface="Wingdings"/>
                          </a:rPr>
                        </m:ctrlPr>
                      </m:sSubPr>
                      <m:e>
                        <m:r>
                          <m:rPr>
                            <m:sty m:val="p"/>
                          </m:rPr>
                          <a:rPr lang="el-GR" sz="1400" i="1">
                            <a:solidFill>
                              <a:schemeClr val="tx1"/>
                            </a:solidFill>
                            <a:latin typeface="Cambria Math" charset="0"/>
                            <a:ea typeface="Cambria Math" charset="0"/>
                            <a:cs typeface="Cambria Math" charset="0"/>
                            <a:sym typeface="Wingdings"/>
                          </a:rPr>
                          <m:t>ω</m:t>
                        </m:r>
                      </m:e>
                      <m:sub>
                        <m:r>
                          <a:rPr lang="en-US" sz="1400" i="1">
                            <a:solidFill>
                              <a:schemeClr val="tx1"/>
                            </a:solidFill>
                            <a:latin typeface="Cambria Math" charset="0"/>
                            <a:ea typeface="Cambria Math" charset="0"/>
                            <a:cs typeface="Cambria Math" charset="0"/>
                            <a:sym typeface="Wingdings"/>
                          </a:rPr>
                          <m:t>𝑝</m:t>
                        </m:r>
                      </m:sub>
                    </m:sSub>
                  </m:oMath>
                </a14:m>
                <a:r>
                  <a:rPr lang="en-GB" sz="1400" dirty="0">
                    <a:solidFill>
                      <a:schemeClr val="tx1"/>
                    </a:solidFill>
                    <a:latin typeface="Helvetica Light" charset="0"/>
                    <a:ea typeface="Helvetica Light" charset="0"/>
                    <a:cs typeface="Helvetica Light" charset="0"/>
                  </a:rPr>
                  <a:t>       (</a:t>
                </a:r>
                <a14:m>
                  <m:oMath xmlns:m="http://schemas.openxmlformats.org/officeDocument/2006/math">
                    <m:r>
                      <a:rPr lang="en-US" sz="1400" b="0" i="1" smtClean="0">
                        <a:latin typeface="Cambria Math" charset="0"/>
                        <a:ea typeface="Cambria Math" charset="0"/>
                        <a:cs typeface="Cambria Math" charset="0"/>
                        <a:sym typeface="Wingdings"/>
                      </a:rPr>
                      <m:t>𝐵</m:t>
                    </m:r>
                    <m:r>
                      <a:rPr lang="en-US" sz="1400" b="0" i="1" smtClean="0">
                        <a:latin typeface="Cambria Math" panose="02040503050406030204" pitchFamily="18" charset="0"/>
                        <a:ea typeface="Cambria Math" panose="02040503050406030204" pitchFamily="18" charset="0"/>
                        <a:cs typeface="Cambria Math" charset="0"/>
                        <a:sym typeface="Wingdings"/>
                      </a:rPr>
                      <m:t>∝</m:t>
                    </m:r>
                    <m:sSub>
                      <m:sSubPr>
                        <m:ctrlPr>
                          <a:rPr lang="en-US" sz="1400" i="1">
                            <a:latin typeface="Cambria Math" panose="02040503050406030204" pitchFamily="18" charset="0"/>
                            <a:ea typeface="Cambria Math" charset="0"/>
                            <a:cs typeface="Cambria Math" charset="0"/>
                            <a:sym typeface="Wingdings"/>
                          </a:rPr>
                        </m:ctrlPr>
                      </m:sSubPr>
                      <m:e>
                        <m:r>
                          <m:rPr>
                            <m:sty m:val="p"/>
                          </m:rPr>
                          <a:rPr lang="el-GR" sz="1400" i="1">
                            <a:latin typeface="Cambria Math" charset="0"/>
                            <a:ea typeface="Cambria Math" charset="0"/>
                            <a:cs typeface="Cambria Math" charset="0"/>
                            <a:sym typeface="Wingdings"/>
                          </a:rPr>
                          <m:t>ω</m:t>
                        </m:r>
                      </m:e>
                      <m:sub>
                        <m:r>
                          <a:rPr lang="en-US" sz="1400" i="1">
                            <a:latin typeface="Cambria Math" charset="0"/>
                            <a:ea typeface="Cambria Math" charset="0"/>
                            <a:cs typeface="Cambria Math" charset="0"/>
                            <a:sym typeface="Wingdings"/>
                          </a:rPr>
                          <m:t>𝑝</m:t>
                        </m:r>
                      </m:sub>
                    </m:sSub>
                    <m:r>
                      <a:rPr lang="en-US" sz="1400" b="0" i="1" smtClean="0">
                        <a:latin typeface="Cambria Math" charset="0"/>
                        <a:ea typeface="Cambria Math" charset="0"/>
                        <a:cs typeface="Cambria Math" charset="0"/>
                        <a:sym typeface="Wingdings"/>
                      </a:rPr>
                      <m:t>/</m:t>
                    </m:r>
                    <m:sSub>
                      <m:sSubPr>
                        <m:ctrlPr>
                          <a:rPr lang="en-US" sz="1400" b="0" i="1" smtClean="0">
                            <a:latin typeface="Cambria Math" panose="02040503050406030204" pitchFamily="18" charset="0"/>
                            <a:ea typeface="Cambria Math" charset="0"/>
                            <a:cs typeface="Cambria Math" charset="0"/>
                            <a:sym typeface="Wingdings"/>
                          </a:rPr>
                        </m:ctrlPr>
                      </m:sSubPr>
                      <m:e>
                        <m:r>
                          <a:rPr lang="en-US" sz="1400" b="0" i="1" smtClean="0">
                            <a:latin typeface="Cambria Math" charset="0"/>
                            <a:ea typeface="Cambria Math" charset="0"/>
                            <a:cs typeface="Cambria Math" charset="0"/>
                            <a:sym typeface="Wingdings"/>
                          </a:rPr>
                          <m:t>𝜇</m:t>
                        </m:r>
                      </m:e>
                      <m:sub>
                        <m:r>
                          <a:rPr lang="en-US" sz="1400" b="0" i="1" smtClean="0">
                            <a:latin typeface="Cambria Math" charset="0"/>
                            <a:ea typeface="Cambria Math" charset="0"/>
                            <a:cs typeface="Cambria Math" charset="0"/>
                            <a:sym typeface="Wingdings"/>
                          </a:rPr>
                          <m:t>𝑝</m:t>
                        </m:r>
                      </m:sub>
                    </m:sSub>
                  </m:oMath>
                </a14:m>
                <a:r>
                  <a:rPr lang="en-GB" sz="1400" dirty="0">
                    <a:solidFill>
                      <a:schemeClr val="tx1"/>
                    </a:solidFill>
                    <a:latin typeface="Helvetica Light" charset="0"/>
                    <a:ea typeface="Helvetica Light" charset="0"/>
                    <a:cs typeface="Helvetica Light" charset="0"/>
                  </a:rPr>
                  <a:t>) measured by NMR probes, so one can write:</a:t>
                </a:r>
                <a:endParaRPr lang="en-US" sz="1400" dirty="0">
                  <a:solidFill>
                    <a:schemeClr val="tx1"/>
                  </a:solidFill>
                  <a:latin typeface="Helvetica Light" charset="0"/>
                  <a:ea typeface="Helvetica Light" charset="0"/>
                  <a:cs typeface="Helvetica Light"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3586470" y="1835147"/>
                <a:ext cx="5422867" cy="556434"/>
              </a:xfrm>
              <a:prstGeom prst="rect">
                <a:avLst/>
              </a:prstGeom>
              <a:blipFill>
                <a:blip r:embed="rId2"/>
                <a:stretch>
                  <a:fillRect l="-467" t="-2222" b="-6667"/>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4403148" y="2571160"/>
                <a:ext cx="2883546" cy="58971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
                        <m:sSubPr>
                          <m:ctrlPr>
                            <a:rPr lang="en-US" sz="1600" i="1" smtClean="0">
                              <a:solidFill>
                                <a:srgbClr val="D80017"/>
                              </a:solidFill>
                              <a:latin typeface="Cambria Math" panose="02040503050406030204" pitchFamily="18" charset="0"/>
                              <a:ea typeface="Cambria Math" charset="0"/>
                              <a:cs typeface="Cambria Math" charset="0"/>
                              <a:sym typeface="Wingdings"/>
                            </a:rPr>
                          </m:ctrlPr>
                        </m:sSubPr>
                        <m:e>
                          <m:r>
                            <a:rPr lang="en-US" sz="1600" i="1">
                              <a:solidFill>
                                <a:srgbClr val="D80017"/>
                              </a:solidFill>
                              <a:latin typeface="Cambria Math" charset="0"/>
                              <a:ea typeface="Cambria Math" charset="0"/>
                              <a:cs typeface="Cambria Math" charset="0"/>
                              <a:sym typeface="Wingdings"/>
                            </a:rPr>
                            <m:t>𝑎</m:t>
                          </m:r>
                        </m:e>
                        <m:sub>
                          <m:r>
                            <a:rPr lang="en-US" sz="1600" i="1">
                              <a:solidFill>
                                <a:srgbClr val="D80017"/>
                              </a:solidFill>
                              <a:latin typeface="Cambria Math" charset="0"/>
                              <a:ea typeface="Cambria Math" charset="0"/>
                              <a:cs typeface="Cambria Math" charset="0"/>
                              <a:sym typeface="Wingdings"/>
                            </a:rPr>
                            <m:t>𝜇</m:t>
                          </m:r>
                        </m:sub>
                      </m:sSub>
                      <m:r>
                        <a:rPr lang="en-US" sz="1600" b="0" i="1" smtClean="0">
                          <a:solidFill>
                            <a:schemeClr val="tx1"/>
                          </a:solidFill>
                          <a:latin typeface="Cambria Math" charset="0"/>
                          <a:ea typeface="Cambria Math" charset="0"/>
                          <a:cs typeface="Cambria Math" charset="0"/>
                          <a:sym typeface="Wingdings"/>
                        </a:rPr>
                        <m:t>=</m:t>
                      </m:r>
                      <m:f>
                        <m:fPr>
                          <m:ctrlPr>
                            <a:rPr lang="mr-IN" sz="1600" i="1">
                              <a:latin typeface="Cambria Math" panose="02040503050406030204" pitchFamily="18" charset="0"/>
                              <a:ea typeface="Cambria Math" charset="0"/>
                              <a:cs typeface="Cambria Math" charset="0"/>
                              <a:sym typeface="Wingdings"/>
                            </a:rPr>
                          </m:ctrlPr>
                        </m:fPr>
                        <m:num>
                          <m:sSub>
                            <m:sSubPr>
                              <m:ctrlPr>
                                <a:rPr lang="en-US" sz="1600" i="1">
                                  <a:solidFill>
                                    <a:srgbClr val="003BB8"/>
                                  </a:solidFill>
                                  <a:latin typeface="Cambria Math" panose="02040503050406030204" pitchFamily="18" charset="0"/>
                                  <a:ea typeface="Cambria Math" charset="0"/>
                                  <a:cs typeface="Cambria Math" charset="0"/>
                                  <a:sym typeface="Wingdings"/>
                                </a:rPr>
                              </m:ctrlPr>
                            </m:sSubPr>
                            <m:e>
                              <m:r>
                                <m:rPr>
                                  <m:sty m:val="p"/>
                                </m:rPr>
                                <a:rPr lang="el-GR" sz="1600" i="1">
                                  <a:solidFill>
                                    <a:srgbClr val="003BB8"/>
                                  </a:solidFill>
                                  <a:latin typeface="Cambria Math" charset="0"/>
                                  <a:ea typeface="Cambria Math" charset="0"/>
                                  <a:cs typeface="Cambria Math" charset="0"/>
                                  <a:sym typeface="Wingdings"/>
                                </a:rPr>
                                <m:t>ω</m:t>
                              </m:r>
                            </m:e>
                            <m:sub>
                              <m:r>
                                <a:rPr lang="en-US" sz="1600" i="1">
                                  <a:solidFill>
                                    <a:srgbClr val="003BB8"/>
                                  </a:solidFill>
                                  <a:latin typeface="Cambria Math" charset="0"/>
                                  <a:ea typeface="Cambria Math" charset="0"/>
                                  <a:cs typeface="Cambria Math" charset="0"/>
                                  <a:sym typeface="Wingdings"/>
                                </a:rPr>
                                <m:t>𝑎</m:t>
                              </m:r>
                            </m:sub>
                          </m:sSub>
                        </m:num>
                        <m:den>
                          <m:r>
                            <a:rPr lang="mr-IN" sz="1600" i="1">
                              <a:solidFill>
                                <a:srgbClr val="003BB8"/>
                              </a:solidFill>
                              <a:latin typeface="Cambria Math" charset="0"/>
                              <a:ea typeface="Cambria Math" charset="0"/>
                              <a:cs typeface="Cambria Math" charset="0"/>
                              <a:sym typeface="Wingdings"/>
                            </a:rPr>
                            <m:t>𝐵</m:t>
                          </m:r>
                          <m:r>
                            <m:rPr>
                              <m:nor/>
                            </m:rPr>
                            <a:rPr lang="mr-IN" sz="1600" dirty="0"/>
                            <m:t> </m:t>
                          </m:r>
                        </m:den>
                      </m:f>
                      <m:f>
                        <m:fPr>
                          <m:ctrlPr>
                            <a:rPr lang="mr-IN" sz="1600" i="1">
                              <a:latin typeface="Cambria Math" panose="02040503050406030204" pitchFamily="18" charset="0"/>
                              <a:ea typeface="Cambria Math" charset="0"/>
                              <a:cs typeface="Cambria Math" charset="0"/>
                              <a:sym typeface="Wingdings"/>
                            </a:rPr>
                          </m:ctrlPr>
                        </m:fPr>
                        <m:num>
                          <m:sSub>
                            <m:sSubPr>
                              <m:ctrlPr>
                                <a:rPr lang="mr-IN"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𝑚</m:t>
                              </m:r>
                            </m:e>
                            <m:sub>
                              <m:r>
                                <a:rPr lang="mr-IN" sz="1600" i="1">
                                  <a:solidFill>
                                    <a:prstClr val="black">
                                      <a:lumMod val="85000"/>
                                      <a:lumOff val="15000"/>
                                    </a:prstClr>
                                  </a:solidFill>
                                  <a:latin typeface="Cambria Math" charset="0"/>
                                  <a:ea typeface="Cambria Math" charset="0"/>
                                  <a:cs typeface="Cambria Math" charset="0"/>
                                  <a:sym typeface="Wingdings"/>
                                </a:rPr>
                                <m:t>𝜇</m:t>
                              </m:r>
                            </m:sub>
                          </m:sSub>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𝑐</m:t>
                          </m:r>
                        </m:num>
                        <m:den>
                          <m:r>
                            <a:rPr lang="en-US" sz="1600" b="0" i="1" dirty="0" smtClean="0">
                              <a:latin typeface="Cambria Math" panose="02040503050406030204" pitchFamily="18" charset="0"/>
                            </a:rPr>
                            <m:t>𝑒</m:t>
                          </m:r>
                          <m:r>
                            <m:rPr>
                              <m:nor/>
                            </m:rPr>
                            <a:rPr lang="mr-IN" sz="1600" dirty="0"/>
                            <m:t> </m:t>
                          </m:r>
                        </m:den>
                      </m:f>
                      <m:r>
                        <a:rPr lang="en-US" sz="1600" b="0" i="1" smtClean="0">
                          <a:solidFill>
                            <a:schemeClr val="tx1"/>
                          </a:solidFill>
                          <a:latin typeface="Cambria Math" charset="0"/>
                          <a:ea typeface="Cambria Math" charset="0"/>
                          <a:cs typeface="Cambria Math" charset="0"/>
                          <a:sym typeface="Wingdings"/>
                        </a:rPr>
                        <m:t>=</m:t>
                      </m:r>
                      <m:f>
                        <m:fPr>
                          <m:ctrlPr>
                            <a:rPr lang="mr-IN" sz="1600" i="1">
                              <a:solidFill>
                                <a:schemeClr val="tx1"/>
                              </a:solidFill>
                              <a:latin typeface="Cambria Math" panose="02040503050406030204" pitchFamily="18" charset="0"/>
                              <a:ea typeface="Cambria Math" charset="0"/>
                              <a:cs typeface="Cambria Math" charset="0"/>
                              <a:sym typeface="Wingdings"/>
                            </a:rPr>
                          </m:ctrlPr>
                        </m:fPr>
                        <m:num>
                          <m:sSub>
                            <m:sSubPr>
                              <m:ctrlPr>
                                <a:rPr lang="en-US" sz="1600" i="1" smtClean="0">
                                  <a:solidFill>
                                    <a:srgbClr val="003BB8"/>
                                  </a:solidFill>
                                  <a:latin typeface="Cambria Math" panose="02040503050406030204" pitchFamily="18" charset="0"/>
                                  <a:ea typeface="Cambria Math" charset="0"/>
                                  <a:cs typeface="Cambria Math" charset="0"/>
                                  <a:sym typeface="Wingdings"/>
                                </a:rPr>
                              </m:ctrlPr>
                            </m:sSubPr>
                            <m:e>
                              <m:r>
                                <m:rPr>
                                  <m:sty m:val="p"/>
                                </m:rPr>
                                <a:rPr lang="el-GR" sz="1600" i="1">
                                  <a:solidFill>
                                    <a:srgbClr val="003BB8"/>
                                  </a:solidFill>
                                  <a:latin typeface="Cambria Math" charset="0"/>
                                  <a:ea typeface="Cambria Math" charset="0"/>
                                  <a:cs typeface="Cambria Math" charset="0"/>
                                  <a:sym typeface="Wingdings"/>
                                </a:rPr>
                                <m:t>ω</m:t>
                              </m:r>
                            </m:e>
                            <m:sub>
                              <m:r>
                                <a:rPr lang="en-US" sz="1600" i="1">
                                  <a:solidFill>
                                    <a:srgbClr val="003BB8"/>
                                  </a:solidFill>
                                  <a:latin typeface="Cambria Math" charset="0"/>
                                  <a:ea typeface="Cambria Math" charset="0"/>
                                  <a:cs typeface="Cambria Math" charset="0"/>
                                  <a:sym typeface="Wingdings"/>
                                </a:rPr>
                                <m:t>𝑎</m:t>
                              </m:r>
                            </m:sub>
                          </m:sSub>
                        </m:num>
                        <m:den>
                          <m:sSub>
                            <m:sSubPr>
                              <m:ctrlPr>
                                <a:rPr lang="en-US" sz="1600" i="1" smtClean="0">
                                  <a:solidFill>
                                    <a:srgbClr val="003BB8"/>
                                  </a:solidFill>
                                  <a:latin typeface="Cambria Math" panose="02040503050406030204" pitchFamily="18" charset="0"/>
                                  <a:ea typeface="Cambria Math" charset="0"/>
                                  <a:cs typeface="Cambria Math" charset="0"/>
                                  <a:sym typeface="Wingdings"/>
                                </a:rPr>
                              </m:ctrlPr>
                            </m:sSubPr>
                            <m:e>
                              <m:r>
                                <m:rPr>
                                  <m:sty m:val="p"/>
                                </m:rPr>
                                <a:rPr lang="el-GR" sz="1600" i="1">
                                  <a:solidFill>
                                    <a:srgbClr val="003BB8"/>
                                  </a:solidFill>
                                  <a:latin typeface="Cambria Math" charset="0"/>
                                  <a:ea typeface="Cambria Math" charset="0"/>
                                  <a:cs typeface="Cambria Math" charset="0"/>
                                  <a:sym typeface="Wingdings"/>
                                </a:rPr>
                                <m:t>ω</m:t>
                              </m:r>
                            </m:e>
                            <m:sub>
                              <m:r>
                                <a:rPr lang="en-US" sz="1600" b="0" i="1" smtClean="0">
                                  <a:solidFill>
                                    <a:srgbClr val="003BB8"/>
                                  </a:solidFill>
                                  <a:latin typeface="Cambria Math" panose="02040503050406030204" pitchFamily="18" charset="0"/>
                                  <a:ea typeface="Cambria Math" charset="0"/>
                                  <a:cs typeface="Cambria Math" charset="0"/>
                                  <a:sym typeface="Wingdings"/>
                                </a:rPr>
                                <m:t>𝑝</m:t>
                              </m:r>
                            </m:sub>
                          </m:sSub>
                        </m:den>
                      </m:f>
                      <m:r>
                        <a:rPr lang="en-US" sz="1600" i="1" smtClean="0">
                          <a:solidFill>
                            <a:srgbClr val="003BB8"/>
                          </a:solidFill>
                          <a:latin typeface="Cambria Math" panose="02040503050406030204" pitchFamily="18" charset="0"/>
                          <a:ea typeface="Cambria Math" panose="02040503050406030204" pitchFamily="18" charset="0"/>
                          <a:cs typeface="Cambria Math" charset="0"/>
                          <a:sym typeface="Wingdings"/>
                        </a:rPr>
                        <m:t>∙</m:t>
                      </m:r>
                      <m:f>
                        <m:fPr>
                          <m:ctrlPr>
                            <a:rPr lang="mr-IN" sz="1600" i="1">
                              <a:latin typeface="Cambria Math" panose="02040503050406030204" pitchFamily="18" charset="0"/>
                              <a:ea typeface="Cambria Math" charset="0"/>
                              <a:cs typeface="Cambria Math" charset="0"/>
                              <a:sym typeface="Wingdings"/>
                            </a:rPr>
                          </m:ctrlPr>
                        </m:fPr>
                        <m:num>
                          <m:sSub>
                            <m:sSubPr>
                              <m:ctrlPr>
                                <a:rPr lang="en-US" sz="1600" i="1">
                                  <a:solidFill>
                                    <a:srgbClr val="003BB8"/>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𝜇</m:t>
                              </m:r>
                            </m:e>
                            <m:sub>
                              <m:r>
                                <a:rPr lang="en-US" sz="1600" b="0" i="1" smtClean="0">
                                  <a:solidFill>
                                    <a:schemeClr val="tx1"/>
                                  </a:solidFill>
                                  <a:latin typeface="Cambria Math" panose="02040503050406030204" pitchFamily="18" charset="0"/>
                                  <a:ea typeface="Cambria Math" charset="0"/>
                                  <a:cs typeface="Cambria Math" charset="0"/>
                                  <a:sym typeface="Wingdings"/>
                                </a:rPr>
                                <m:t>𝑝</m:t>
                              </m:r>
                            </m:sub>
                          </m:sSub>
                        </m:num>
                        <m:den>
                          <m:sSub>
                            <m:sSubPr>
                              <m:ctrlPr>
                                <a:rPr lang="en-US" sz="1600" i="1">
                                  <a:solidFill>
                                    <a:srgbClr val="003BB8"/>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𝜇</m:t>
                              </m:r>
                            </m:e>
                            <m:sub>
                              <m:r>
                                <a:rPr lang="en-US" sz="1600" b="0" i="1" smtClean="0">
                                  <a:latin typeface="Cambria Math" panose="02040503050406030204" pitchFamily="18" charset="0"/>
                                  <a:ea typeface="Cambria Math" charset="0"/>
                                  <a:cs typeface="Cambria Math" charset="0"/>
                                  <a:sym typeface="Wingdings"/>
                                </a:rPr>
                                <m:t>𝑒</m:t>
                              </m:r>
                            </m:sub>
                          </m:sSub>
                        </m:den>
                      </m:f>
                      <m:f>
                        <m:fPr>
                          <m:ctrlPr>
                            <a:rPr lang="mr-IN" sz="1600" i="1">
                              <a:latin typeface="Cambria Math" panose="02040503050406030204" pitchFamily="18" charset="0"/>
                              <a:ea typeface="Cambria Math" charset="0"/>
                              <a:cs typeface="Cambria Math" charset="0"/>
                              <a:sym typeface="Wingdings"/>
                            </a:rPr>
                          </m:ctrlPr>
                        </m:fPr>
                        <m:num>
                          <m:sSub>
                            <m:sSub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𝑚</m:t>
                              </m:r>
                            </m:e>
                            <m:sub>
                              <m:r>
                                <a:rPr lang="mr-IN" sz="1600" i="1">
                                  <a:solidFill>
                                    <a:prstClr val="black">
                                      <a:lumMod val="85000"/>
                                      <a:lumOff val="15000"/>
                                    </a:prstClr>
                                  </a:solidFill>
                                  <a:latin typeface="Cambria Math" charset="0"/>
                                  <a:ea typeface="Cambria Math" charset="0"/>
                                  <a:cs typeface="Cambria Math" charset="0"/>
                                  <a:sym typeface="Wingdings"/>
                                </a:rPr>
                                <m:t>𝜇</m:t>
                              </m:r>
                            </m:sub>
                          </m:sSub>
                        </m:num>
                        <m:den>
                          <m:sSub>
                            <m:sSub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𝑒</m:t>
                              </m:r>
                            </m:sub>
                          </m:sSub>
                        </m:den>
                      </m:f>
                      <m:f>
                        <m:fPr>
                          <m:ctrlPr>
                            <a:rPr lang="mr-IN" sz="1600" i="1">
                              <a:latin typeface="Cambria Math" panose="02040503050406030204" pitchFamily="18" charset="0"/>
                              <a:ea typeface="Cambria Math" charset="0"/>
                              <a:cs typeface="Cambria Math" charset="0"/>
                              <a:sym typeface="Wingdings"/>
                            </a:rPr>
                          </m:ctrlPr>
                        </m:fPr>
                        <m:num>
                          <m:sSub>
                            <m:sSubPr>
                              <m:ctrlPr>
                                <a:rPr lang="mr-IN" sz="1600" i="1" smtClean="0">
                                  <a:latin typeface="Cambria Math" panose="02040503050406030204" pitchFamily="18" charset="0"/>
                                  <a:ea typeface="Cambria Math" charset="0"/>
                                  <a:sym typeface="Wingdings"/>
                                </a:rPr>
                              </m:ctrlPr>
                            </m:sSubPr>
                            <m:e>
                              <m:r>
                                <a:rPr lang="en-US" sz="1600" b="0" i="1" smtClean="0">
                                  <a:latin typeface="Cambria Math" panose="02040503050406030204" pitchFamily="18" charset="0"/>
                                  <a:ea typeface="Cambria Math" charset="0"/>
                                  <a:sym typeface="Wingdings"/>
                                </a:rPr>
                                <m:t>𝑔</m:t>
                              </m:r>
                            </m:e>
                            <m:sub>
                              <m:r>
                                <a:rPr lang="en-US" sz="1600" b="0" i="1" smtClean="0">
                                  <a:latin typeface="Cambria Math" panose="02040503050406030204" pitchFamily="18" charset="0"/>
                                  <a:ea typeface="Cambria Math" charset="0"/>
                                  <a:sym typeface="Wingdings"/>
                                </a:rPr>
                                <m:t>𝑒</m:t>
                              </m:r>
                            </m:sub>
                          </m:sSub>
                        </m:num>
                        <m:den>
                          <m:r>
                            <m:rPr>
                              <m:nor/>
                            </m:rPr>
                            <a:rPr lang="en-US" sz="1600" b="0" i="0" smtClean="0">
                              <a:solidFill>
                                <a:schemeClr val="tx1"/>
                              </a:solidFill>
                              <a:latin typeface="Cambria Math" panose="02040503050406030204" pitchFamily="18" charset="0"/>
                              <a:ea typeface="Cambria Math" charset="0"/>
                              <a:cs typeface="Cambria Math" charset="0"/>
                              <a:sym typeface="Wingdings"/>
                            </a:rPr>
                            <m:t>2</m:t>
                          </m:r>
                        </m:den>
                      </m:f>
                    </m:oMath>
                  </m:oMathPara>
                </a14:m>
                <a:endParaRPr lang="en-US" sz="1600" i="1" dirty="0">
                  <a:solidFill>
                    <a:srgbClr val="003BB8"/>
                  </a:solidFill>
                  <a:latin typeface="Cambria Math" charset="0"/>
                  <a:ea typeface="Cambria Math" charset="0"/>
                  <a:cs typeface="Cambria Math" charset="0"/>
                  <a:sym typeface="Wingdings"/>
                </a:endParaRPr>
              </a:p>
            </p:txBody>
          </p:sp>
        </mc:Choice>
        <mc:Fallback xmlns="">
          <p:sp>
            <p:nvSpPr>
              <p:cNvPr id="25" name="Rectangle 24"/>
              <p:cNvSpPr>
                <a:spLocks noRot="1" noChangeAspect="1" noMove="1" noResize="1" noEditPoints="1" noAdjustHandles="1" noChangeArrowheads="1" noChangeShapeType="1" noTextEdit="1"/>
              </p:cNvSpPr>
              <p:nvPr/>
            </p:nvSpPr>
            <p:spPr>
              <a:xfrm>
                <a:off x="4403148" y="2571160"/>
                <a:ext cx="2883546" cy="589713"/>
              </a:xfrm>
              <a:prstGeom prst="rect">
                <a:avLst/>
              </a:prstGeom>
              <a:blipFill>
                <a:blip r:embed="rId3"/>
                <a:stretch>
                  <a:fillRect b="-10417"/>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3586470" y="5210741"/>
                <a:ext cx="5539746" cy="539828"/>
              </a:xfrm>
              <a:prstGeom prst="rect">
                <a:avLst/>
              </a:prstGeom>
            </p:spPr>
            <p:txBody>
              <a:bodyPr wrap="square">
                <a:spAutoFit/>
              </a:bodyPr>
              <a:lstStyle/>
              <a:p>
                <a:pPr marL="285750" indent="-285750">
                  <a:buFont typeface="Symbol" pitchFamily="2" charset="2"/>
                  <a:buChar char="®"/>
                </a:pPr>
                <a:r>
                  <a:rPr lang="en-US" altLang="x-none" sz="1400" dirty="0">
                    <a:solidFill>
                      <a:schemeClr val="tx1"/>
                    </a:solidFill>
                    <a:latin typeface="Helvetica Light" charset="0"/>
                    <a:ea typeface="Helvetica Light" charset="0"/>
                    <a:cs typeface="Helvetica Light" charset="0"/>
                  </a:rPr>
                  <a:t>Systematic uncertainty on </a:t>
                </a:r>
                <a14:m>
                  <m:oMath xmlns:m="http://schemas.openxmlformats.org/officeDocument/2006/math">
                    <m:sSub>
                      <m:sSubPr>
                        <m:ctrlPr>
                          <a:rPr lang="en-US" sz="1400" i="1">
                            <a:latin typeface="Cambria Math" panose="02040503050406030204" pitchFamily="18" charset="0"/>
                            <a:ea typeface="Cambria Math" charset="0"/>
                            <a:cs typeface="Cambria Math" charset="0"/>
                            <a:sym typeface="Wingdings"/>
                          </a:rPr>
                        </m:ctrlPr>
                      </m:sSubPr>
                      <m:e>
                        <m:r>
                          <m:rPr>
                            <m:sty m:val="p"/>
                          </m:rPr>
                          <a:rPr lang="el-GR" sz="1400" i="1">
                            <a:latin typeface="Cambria Math" charset="0"/>
                            <a:ea typeface="Cambria Math" charset="0"/>
                            <a:cs typeface="Cambria Math" charset="0"/>
                            <a:sym typeface="Wingdings"/>
                          </a:rPr>
                          <m:t>ω</m:t>
                        </m:r>
                      </m:e>
                      <m:sub>
                        <m:r>
                          <a:rPr lang="en-US" sz="1400" i="1">
                            <a:latin typeface="Cambria Math" charset="0"/>
                            <a:ea typeface="Cambria Math" charset="0"/>
                            <a:cs typeface="Cambria Math" charset="0"/>
                            <a:sym typeface="Wingdings"/>
                          </a:rPr>
                          <m:t>𝑝</m:t>
                        </m:r>
                      </m:sub>
                    </m:sSub>
                  </m:oMath>
                </a14:m>
                <a:r>
                  <a:rPr lang="en-GB" sz="1400" dirty="0">
                    <a:solidFill>
                      <a:schemeClr val="tx1"/>
                    </a:solidFill>
                    <a:latin typeface="Helvetica Light" charset="0"/>
                    <a:ea typeface="Helvetica Light" charset="0"/>
                    <a:cs typeface="Helvetica Light" charset="0"/>
                  </a:rPr>
                  <a:t> is 0.06 ppm</a:t>
                </a:r>
              </a:p>
              <a:p>
                <a:pPr marL="285750" indent="-285750">
                  <a:buFont typeface="Symbol" pitchFamily="2" charset="2"/>
                  <a:buChar char="®"/>
                </a:pPr>
                <a:r>
                  <a:rPr lang="en-GB" sz="1400" dirty="0">
                    <a:latin typeface="Helvetica Light" charset="0"/>
                    <a:ea typeface="Helvetica Light" charset="0"/>
                    <a:cs typeface="Helvetica Light" charset="0"/>
                  </a:rPr>
                  <a:t>Additional systematic from magnetic transients: 0.10 ppm</a:t>
                </a:r>
                <a:endParaRPr lang="en-US" sz="1400" dirty="0">
                  <a:solidFill>
                    <a:schemeClr val="tx1"/>
                  </a:solidFill>
                  <a:latin typeface="Helvetica Light" charset="0"/>
                  <a:ea typeface="Helvetica Light" charset="0"/>
                  <a:cs typeface="Helvetica Light"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3586470" y="5210741"/>
                <a:ext cx="5539746" cy="539828"/>
              </a:xfrm>
              <a:prstGeom prst="rect">
                <a:avLst/>
              </a:prstGeom>
              <a:blipFill>
                <a:blip r:embed="rId4"/>
                <a:stretch>
                  <a:fillRect l="-458" t="-4651" b="-11628"/>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0" y="5949280"/>
                <a:ext cx="9144000" cy="324384"/>
              </a:xfrm>
              <a:prstGeom prst="rect">
                <a:avLst/>
              </a:prstGeom>
            </p:spPr>
            <p:txBody>
              <a:bodyPr wrap="square">
                <a:spAutoFit/>
              </a:bodyPr>
              <a:lstStyle/>
              <a:p>
                <a:pPr algn="ctr"/>
                <a14:m>
                  <m:oMath xmlns:m="http://schemas.openxmlformats.org/officeDocument/2006/math">
                    <m:sSub>
                      <m:sSubPr>
                        <m:ctrlPr>
                          <a:rPr lang="en-US" sz="1400" i="1" smtClean="0">
                            <a:solidFill>
                              <a:srgbClr val="C00000"/>
                            </a:solidFill>
                            <a:latin typeface="Cambria Math" panose="02040503050406030204" pitchFamily="18" charset="0"/>
                            <a:ea typeface="Cambria Math" charset="0"/>
                            <a:cs typeface="Cambria Math" charset="0"/>
                            <a:sym typeface="Wingdings"/>
                          </a:rPr>
                        </m:ctrlPr>
                      </m:sSubPr>
                      <m:e>
                        <m:r>
                          <m:rPr>
                            <m:sty m:val="p"/>
                          </m:rPr>
                          <a:rPr lang="el-GR" sz="1400" i="1">
                            <a:solidFill>
                              <a:srgbClr val="C00000"/>
                            </a:solidFill>
                            <a:latin typeface="Cambria Math" charset="0"/>
                            <a:ea typeface="Cambria Math" charset="0"/>
                            <a:cs typeface="Cambria Math" charset="0"/>
                            <a:sym typeface="Wingdings"/>
                          </a:rPr>
                          <m:t>ω</m:t>
                        </m:r>
                      </m:e>
                      <m:sub>
                        <m:r>
                          <a:rPr lang="en-US" sz="1400" b="0" i="1" smtClean="0">
                            <a:solidFill>
                              <a:srgbClr val="C00000"/>
                            </a:solidFill>
                            <a:latin typeface="Cambria Math" charset="0"/>
                            <a:ea typeface="Cambria Math" charset="0"/>
                            <a:cs typeface="Cambria Math" charset="0"/>
                            <a:sym typeface="Wingdings"/>
                          </a:rPr>
                          <m:t>𝑎</m:t>
                        </m:r>
                      </m:sub>
                    </m:sSub>
                  </m:oMath>
                </a14:m>
                <a:r>
                  <a:rPr lang="en-GB" sz="1400" dirty="0">
                    <a:solidFill>
                      <a:srgbClr val="C00000"/>
                    </a:solidFill>
                    <a:latin typeface="Helvetica Light" charset="0"/>
                    <a:ea typeface="Helvetica Light" charset="0"/>
                    <a:cs typeface="Helvetica Light" charset="0"/>
                  </a:rPr>
                  <a:t> and </a:t>
                </a:r>
                <a14:m>
                  <m:oMath xmlns:m="http://schemas.openxmlformats.org/officeDocument/2006/math">
                    <m:sSub>
                      <m:sSubPr>
                        <m:ctrlPr>
                          <a:rPr lang="en-US" sz="1400" i="1">
                            <a:solidFill>
                              <a:srgbClr val="C00000"/>
                            </a:solidFill>
                            <a:latin typeface="Cambria Math" panose="02040503050406030204" pitchFamily="18" charset="0"/>
                            <a:ea typeface="Cambria Math" charset="0"/>
                            <a:cs typeface="Cambria Math" charset="0"/>
                            <a:sym typeface="Wingdings"/>
                          </a:rPr>
                        </m:ctrlPr>
                      </m:sSubPr>
                      <m:e>
                        <m:r>
                          <m:rPr>
                            <m:sty m:val="p"/>
                          </m:rPr>
                          <a:rPr lang="el-GR" sz="1400" i="1">
                            <a:solidFill>
                              <a:srgbClr val="C00000"/>
                            </a:solidFill>
                            <a:latin typeface="Cambria Math" charset="0"/>
                            <a:ea typeface="Cambria Math" charset="0"/>
                            <a:cs typeface="Cambria Math" charset="0"/>
                            <a:sym typeface="Wingdings"/>
                          </a:rPr>
                          <m:t>ω</m:t>
                        </m:r>
                      </m:e>
                      <m:sub>
                        <m:r>
                          <a:rPr lang="en-US" sz="1400" i="1">
                            <a:solidFill>
                              <a:srgbClr val="C00000"/>
                            </a:solidFill>
                            <a:latin typeface="Cambria Math" charset="0"/>
                            <a:ea typeface="Cambria Math" charset="0"/>
                            <a:cs typeface="Cambria Math" charset="0"/>
                            <a:sym typeface="Wingdings"/>
                          </a:rPr>
                          <m:t>𝑝</m:t>
                        </m:r>
                      </m:sub>
                    </m:sSub>
                  </m:oMath>
                </a14:m>
                <a:r>
                  <a:rPr lang="en-GB" sz="1400" dirty="0">
                    <a:solidFill>
                      <a:srgbClr val="C00000"/>
                    </a:solidFill>
                    <a:latin typeface="Helvetica Light" charset="0"/>
                    <a:ea typeface="Helvetica Light" charset="0"/>
                    <a:cs typeface="Helvetica Light" charset="0"/>
                  </a:rPr>
                  <a:t> measured independently in blind analyses </a:t>
                </a:r>
                <a:r>
                  <a:rPr lang="en-GB" sz="1400" dirty="0">
                    <a:solidFill>
                      <a:srgbClr val="C00000"/>
                    </a:solidFill>
                    <a:latin typeface="Symbol" charset="2"/>
                    <a:ea typeface="Symbol" charset="2"/>
                    <a:cs typeface="Symbol" charset="2"/>
                  </a:rPr>
                  <a:t>®</a:t>
                </a:r>
                <a:r>
                  <a:rPr lang="en-GB" sz="1400" dirty="0">
                    <a:solidFill>
                      <a:srgbClr val="C00000"/>
                    </a:solidFill>
                    <a:latin typeface="Helvetica Light" charset="0"/>
                    <a:ea typeface="Helvetica Light" charset="0"/>
                    <a:cs typeface="Helvetica Light" charset="0"/>
                  </a:rPr>
                  <a:t> doubly blind experiment!</a:t>
                </a:r>
                <a:endParaRPr lang="en-US" sz="1400" dirty="0">
                  <a:solidFill>
                    <a:srgbClr val="C00000"/>
                  </a:solidFill>
                  <a:latin typeface="Helvetica Light" charset="0"/>
                  <a:ea typeface="Helvetica Light" charset="0"/>
                  <a:cs typeface="Helvetica Light"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5949280"/>
                <a:ext cx="9144000" cy="324384"/>
              </a:xfrm>
              <a:prstGeom prst="rect">
                <a:avLst/>
              </a:prstGeom>
              <a:blipFill rotWithShape="0">
                <a:blip r:embed="rId7"/>
                <a:stretch>
                  <a:fillRect t="-5660" b="-15094"/>
                </a:stretch>
              </a:blipFill>
            </p:spPr>
            <p:txBody>
              <a:bodyPr/>
              <a:lstStyle/>
              <a:p>
                <a:r>
                  <a:rPr lang="en-US">
                    <a:noFill/>
                  </a:rPr>
                  <a:t> </a:t>
                </a:r>
              </a:p>
            </p:txBody>
          </p:sp>
        </mc:Fallback>
      </mc:AlternateContent>
      <p:sp>
        <p:nvSpPr>
          <p:cNvPr id="18" name="TextBox 17"/>
          <p:cNvSpPr txBox="1"/>
          <p:nvPr/>
        </p:nvSpPr>
        <p:spPr>
          <a:xfrm>
            <a:off x="251520" y="980728"/>
            <a:ext cx="8874696" cy="338554"/>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B</a:t>
            </a:r>
            <a:r>
              <a:rPr lang="en-US" sz="1600" dirty="0">
                <a:solidFill>
                  <a:prstClr val="black">
                    <a:lumMod val="85000"/>
                    <a:lumOff val="15000"/>
                  </a:prstClr>
                </a:solidFill>
                <a:latin typeface="Helvetica Light" charset="0"/>
                <a:ea typeface="Helvetica Light" charset="0"/>
                <a:cs typeface="Helvetica Light" charset="0"/>
              </a:rPr>
              <a:t>-field is mapped with 17 NMR probes on a trolley pulled through beampipe every 2-3 days</a:t>
            </a:r>
          </a:p>
        </p:txBody>
      </p:sp>
      <mc:AlternateContent xmlns:mc="http://schemas.openxmlformats.org/markup-compatibility/2006" xmlns:a14="http://schemas.microsoft.com/office/drawing/2010/main">
        <mc:Choice Requires="a14">
          <p:sp>
            <p:nvSpPr>
              <p:cNvPr id="3" name="Rectangle 2"/>
              <p:cNvSpPr/>
              <p:nvPr/>
            </p:nvSpPr>
            <p:spPr>
              <a:xfrm>
                <a:off x="4282775" y="3868212"/>
                <a:ext cx="1074333" cy="634661"/>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r>
                        <a:rPr lang="en-US" sz="1600" b="0" i="1" smtClean="0">
                          <a:solidFill>
                            <a:srgbClr val="003BB8"/>
                          </a:solidFill>
                          <a:latin typeface="Cambria Math" panose="02040503050406030204" pitchFamily="18" charset="0"/>
                          <a:ea typeface="Cambria Math" charset="0"/>
                          <a:cs typeface="Cambria Math" charset="0"/>
                          <a:sym typeface="Wingdings"/>
                        </a:rPr>
                        <m:t>𝐵</m:t>
                      </m:r>
                      <m:r>
                        <a:rPr lang="en-US" sz="1600" b="0" i="1" smtClean="0">
                          <a:solidFill>
                            <a:prstClr val="black"/>
                          </a:solidFill>
                          <a:latin typeface="Cambria Math" panose="02040503050406030204" pitchFamily="18" charset="0"/>
                          <a:ea typeface="Cambria Math" charset="0"/>
                          <a:cs typeface="Cambria Math" charset="0"/>
                          <a:sym typeface="Wingdings"/>
                        </a:rPr>
                        <m:t>=</m:t>
                      </m:r>
                      <m:f>
                        <m:fPr>
                          <m:ctrlPr>
                            <a:rPr lang="mr-IN" sz="1600" i="1">
                              <a:solidFill>
                                <a:prstClr val="black"/>
                              </a:solidFill>
                              <a:latin typeface="Cambria Math" panose="02040503050406030204" pitchFamily="18" charset="0"/>
                              <a:ea typeface="Cambria Math" charset="0"/>
                              <a:cs typeface="Cambria Math" charset="0"/>
                              <a:sym typeface="Wingdings"/>
                            </a:rPr>
                          </m:ctrlPr>
                        </m:fPr>
                        <m:num>
                          <m:r>
                            <a:rPr lang="en-US" sz="1600" b="0" i="1" smtClean="0">
                              <a:solidFill>
                                <a:schemeClr val="tx1"/>
                              </a:solidFill>
                              <a:latin typeface="Cambria Math" panose="02040503050406030204" pitchFamily="18" charset="0"/>
                              <a:ea typeface="Cambria Math" panose="02040503050406030204" pitchFamily="18" charset="0"/>
                              <a:cs typeface="Cambria Math" charset="0"/>
                              <a:sym typeface="Wingdings"/>
                            </a:rPr>
                            <m:t>ℏ</m:t>
                          </m:r>
                          <m:sSub>
                            <m:sSubPr>
                              <m:ctrlPr>
                                <a:rPr lang="mr-IN" sz="1600" i="1">
                                  <a:solidFill>
                                    <a:srgbClr val="003BB8"/>
                                  </a:solidFill>
                                  <a:latin typeface="Cambria Math" panose="02040503050406030204" pitchFamily="18" charset="0"/>
                                  <a:ea typeface="Cambria Math" charset="0"/>
                                  <a:cs typeface="Cambria Math" charset="0"/>
                                  <a:sym typeface="Wingdings"/>
                                </a:rPr>
                              </m:ctrlPr>
                            </m:sSubPr>
                            <m:e>
                              <m:r>
                                <m:rPr>
                                  <m:sty m:val="p"/>
                                </m:rPr>
                                <a:rPr lang="mr-IN" sz="1600" i="1">
                                  <a:solidFill>
                                    <a:srgbClr val="003BB8"/>
                                  </a:solidFill>
                                  <a:latin typeface="Cambria Math" charset="0"/>
                                  <a:ea typeface="Cambria Math" charset="0"/>
                                  <a:cs typeface="Cambria Math" charset="0"/>
                                  <a:sym typeface="Wingdings"/>
                                </a:rPr>
                                <m:t>ω</m:t>
                              </m:r>
                            </m:e>
                            <m:sub>
                              <m:r>
                                <a:rPr lang="mr-IN" sz="1600" i="1">
                                  <a:solidFill>
                                    <a:srgbClr val="003BB8"/>
                                  </a:solidFill>
                                  <a:latin typeface="Cambria Math" charset="0"/>
                                  <a:ea typeface="Cambria Math" charset="0"/>
                                  <a:cs typeface="Cambria Math" charset="0"/>
                                  <a:sym typeface="Wingdings"/>
                                </a:rPr>
                                <m:t>𝑝</m:t>
                              </m:r>
                            </m:sub>
                          </m:sSub>
                        </m:num>
                        <m:den>
                          <m:r>
                            <a:rPr lang="en-US" sz="1600" b="0" i="1" smtClean="0">
                              <a:solidFill>
                                <a:prstClr val="black"/>
                              </a:solidFill>
                              <a:latin typeface="Cambria Math" panose="02040503050406030204" pitchFamily="18" charset="0"/>
                              <a:ea typeface="Cambria Math" charset="0"/>
                              <a:cs typeface="Cambria Math" charset="0"/>
                              <a:sym typeface="Wingdings"/>
                            </a:rPr>
                            <m:t>2</m:t>
                          </m:r>
                          <m:sSub>
                            <m:sSubPr>
                              <m:ctrlPr>
                                <a:rPr lang="en-US" sz="1600" i="1">
                                  <a:solidFill>
                                    <a:srgbClr val="003BB8"/>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𝜇</m:t>
                              </m:r>
                            </m:e>
                            <m:sub>
                              <m:r>
                                <a:rPr lang="en-US" sz="1600" i="1">
                                  <a:latin typeface="Cambria Math" panose="02040503050406030204" pitchFamily="18" charset="0"/>
                                  <a:ea typeface="Cambria Math" charset="0"/>
                                  <a:cs typeface="Cambria Math" charset="0"/>
                                  <a:sym typeface="Wingdings"/>
                                </a:rPr>
                                <m:t>𝑝</m:t>
                              </m:r>
                            </m:sub>
                          </m:sSub>
                        </m:den>
                      </m:f>
                    </m:oMath>
                  </m:oMathPara>
                </a14:m>
                <a:endParaRPr lang="mr-IN" dirty="0">
                  <a:solidFill>
                    <a:prstClr val="black"/>
                  </a:solidFill>
                  <a:cs typeface=""/>
                </a:endParaRPr>
              </a:p>
            </p:txBody>
          </p:sp>
        </mc:Choice>
        <mc:Fallback xmlns="">
          <p:sp>
            <p:nvSpPr>
              <p:cNvPr id="3" name="Rectangle 2"/>
              <p:cNvSpPr>
                <a:spLocks noRot="1" noChangeAspect="1" noMove="1" noResize="1" noEditPoints="1" noAdjustHandles="1" noChangeArrowheads="1" noChangeShapeType="1" noTextEdit="1"/>
              </p:cNvSpPr>
              <p:nvPr/>
            </p:nvSpPr>
            <p:spPr>
              <a:xfrm>
                <a:off x="4282775" y="3868212"/>
                <a:ext cx="1074333" cy="634661"/>
              </a:xfrm>
              <a:prstGeom prst="rect">
                <a:avLst/>
              </a:prstGeom>
              <a:blipFill>
                <a:blip r:embed="rId8"/>
                <a:stretch>
                  <a:fillRect r="-2353"/>
                </a:stretch>
              </a:blipFill>
            </p:spPr>
            <p:txBody>
              <a:bodyPr/>
              <a:lstStyle/>
              <a:p>
                <a:r>
                  <a:rPr lang="en-CH">
                    <a:noFill/>
                  </a:rPr>
                  <a:t> </a:t>
                </a:r>
              </a:p>
            </p:txBody>
          </p:sp>
        </mc:Fallback>
      </mc:AlternateContent>
      <p:pic>
        <p:nvPicPr>
          <p:cNvPr id="4" name="Picture 3">
            <a:extLst>
              <a:ext uri="{FF2B5EF4-FFF2-40B4-BE49-F238E27FC236}">
                <a16:creationId xmlns:a16="http://schemas.microsoft.com/office/drawing/2014/main" id="{D59BAFF2-5F42-9443-BB10-F1A7255FBA05}"/>
              </a:ext>
            </a:extLst>
          </p:cNvPr>
          <p:cNvPicPr>
            <a:picLocks noChangeAspect="1"/>
          </p:cNvPicPr>
          <p:nvPr/>
        </p:nvPicPr>
        <p:blipFill>
          <a:blip r:embed="rId9"/>
          <a:stretch>
            <a:fillRect/>
          </a:stretch>
        </p:blipFill>
        <p:spPr>
          <a:xfrm>
            <a:off x="56586" y="1881466"/>
            <a:ext cx="3392693" cy="2716858"/>
          </a:xfrm>
          <a:prstGeom prst="rect">
            <a:avLst/>
          </a:prstGeom>
        </p:spPr>
      </p:pic>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3E6EBE2D-4181-F843-87E5-95EF64868BD2}"/>
                  </a:ext>
                </a:extLst>
              </p:cNvPr>
              <p:cNvSpPr/>
              <p:nvPr/>
            </p:nvSpPr>
            <p:spPr>
              <a:xfrm>
                <a:off x="5747273" y="3882928"/>
                <a:ext cx="1249445" cy="597279"/>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r>
                        <a:rPr lang="en-US" sz="1600" b="0" i="1" smtClean="0">
                          <a:solidFill>
                            <a:prstClr val="black"/>
                          </a:solidFill>
                          <a:latin typeface="Cambria Math" panose="02040503050406030204" pitchFamily="18" charset="0"/>
                          <a:ea typeface="Cambria Math" charset="0"/>
                          <a:cs typeface="Cambria Math" charset="0"/>
                          <a:sym typeface="Wingdings"/>
                        </a:rPr>
                        <m:t>𝑒</m:t>
                      </m:r>
                      <m:r>
                        <a:rPr lang="en-US" sz="1600" b="0" i="1" smtClean="0">
                          <a:solidFill>
                            <a:prstClr val="black"/>
                          </a:solidFill>
                          <a:latin typeface="Cambria Math" panose="02040503050406030204" pitchFamily="18" charset="0"/>
                          <a:ea typeface="Cambria Math" charset="0"/>
                          <a:cs typeface="Cambria Math" charset="0"/>
                          <a:sym typeface="Wingdings"/>
                        </a:rPr>
                        <m:t>=</m:t>
                      </m:r>
                      <m:f>
                        <m:fPr>
                          <m:ctrlPr>
                            <a:rPr lang="mr-IN" sz="1600" i="1">
                              <a:solidFill>
                                <a:prstClr val="black"/>
                              </a:solidFill>
                              <a:latin typeface="Cambria Math" panose="02040503050406030204" pitchFamily="18" charset="0"/>
                              <a:ea typeface="Cambria Math" charset="0"/>
                              <a:cs typeface="Cambria Math" charset="0"/>
                              <a:sym typeface="Wingdings"/>
                            </a:rPr>
                          </m:ctrlPr>
                        </m:fPr>
                        <m:num>
                          <m:r>
                            <a:rPr lang="en-US" sz="1600" b="0" i="1" smtClean="0">
                              <a:solidFill>
                                <a:prstClr val="black"/>
                              </a:solidFill>
                              <a:latin typeface="Cambria Math" panose="02040503050406030204" pitchFamily="18" charset="0"/>
                              <a:ea typeface="Cambria Math" charset="0"/>
                              <a:cs typeface="Cambria Math" charset="0"/>
                              <a:sym typeface="Wingdings"/>
                            </a:rPr>
                            <m:t>4</m:t>
                          </m:r>
                          <m:sSub>
                            <m:sSub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𝑚</m:t>
                              </m:r>
                            </m:e>
                            <m:sub>
                              <m: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t>𝑒</m:t>
                              </m:r>
                            </m:sub>
                          </m:sSub>
                          <m:sSub>
                            <m:sSubPr>
                              <m:ctrlPr>
                                <a:rPr lang="en-US" sz="1600" i="1">
                                  <a:solidFill>
                                    <a:srgbClr val="003BB8"/>
                                  </a:solidFill>
                                  <a:latin typeface="Cambria Math" panose="02040503050406030204" pitchFamily="18" charset="0"/>
                                  <a:ea typeface="Cambria Math" charset="0"/>
                                  <a:cs typeface="Cambria Math" charset="0"/>
                                  <a:sym typeface="Wingdings"/>
                                </a:rPr>
                              </m:ctrlPr>
                            </m:sSubPr>
                            <m:e>
                              <m:r>
                                <a:rPr lang="mr-IN" sz="1600" i="1">
                                  <a:solidFill>
                                    <a:prstClr val="black">
                                      <a:lumMod val="85000"/>
                                      <a:lumOff val="15000"/>
                                    </a:prstClr>
                                  </a:solidFill>
                                  <a:latin typeface="Cambria Math" charset="0"/>
                                  <a:ea typeface="Cambria Math" charset="0"/>
                                  <a:cs typeface="Cambria Math" charset="0"/>
                                  <a:sym typeface="Wingdings"/>
                                </a:rPr>
                                <m:t>𝜇</m:t>
                              </m:r>
                            </m:e>
                            <m:sub>
                              <m:r>
                                <a:rPr lang="en-US" sz="1600" i="1">
                                  <a:latin typeface="Cambria Math" panose="02040503050406030204" pitchFamily="18" charset="0"/>
                                  <a:ea typeface="Cambria Math" charset="0"/>
                                  <a:cs typeface="Cambria Math" charset="0"/>
                                  <a:sym typeface="Wingdings"/>
                                </a:rPr>
                                <m:t>𝑒</m:t>
                              </m:r>
                            </m:sub>
                          </m:sSub>
                        </m:num>
                        <m:den>
                          <m:r>
                            <a:rPr lang="en-US" sz="1600" i="1">
                              <a:latin typeface="Cambria Math" panose="02040503050406030204" pitchFamily="18" charset="0"/>
                              <a:ea typeface="Cambria Math" panose="02040503050406030204" pitchFamily="18" charset="0"/>
                              <a:cs typeface="Cambria Math" charset="0"/>
                              <a:sym typeface="Wingdings"/>
                            </a:rPr>
                            <m:t>ℏ</m:t>
                          </m:r>
                          <m:sSub>
                            <m:sSubPr>
                              <m:ctrlPr>
                                <a:rPr lang="mr-IN" sz="1600" i="1">
                                  <a:latin typeface="Cambria Math" panose="02040503050406030204" pitchFamily="18" charset="0"/>
                                  <a:ea typeface="Cambria Math" charset="0"/>
                                  <a:sym typeface="Wingdings"/>
                                </a:rPr>
                              </m:ctrlPr>
                            </m:sSubPr>
                            <m:e>
                              <m:r>
                                <a:rPr lang="en-US" sz="1600" i="1">
                                  <a:latin typeface="Cambria Math" panose="02040503050406030204" pitchFamily="18" charset="0"/>
                                  <a:ea typeface="Cambria Math" charset="0"/>
                                  <a:sym typeface="Wingdings"/>
                                </a:rPr>
                                <m:t>𝑔</m:t>
                              </m:r>
                            </m:e>
                            <m:sub>
                              <m:r>
                                <a:rPr lang="en-US" sz="1600" i="1">
                                  <a:latin typeface="Cambria Math" panose="02040503050406030204" pitchFamily="18" charset="0"/>
                                  <a:ea typeface="Cambria Math" charset="0"/>
                                  <a:sym typeface="Wingdings"/>
                                </a:rPr>
                                <m:t>𝑒</m:t>
                              </m:r>
                            </m:sub>
                          </m:sSub>
                        </m:den>
                      </m:f>
                    </m:oMath>
                  </m:oMathPara>
                </a14:m>
                <a:endParaRPr lang="mr-IN" dirty="0">
                  <a:solidFill>
                    <a:prstClr val="black"/>
                  </a:solidFill>
                  <a:cs typeface=""/>
                </a:endParaRPr>
              </a:p>
            </p:txBody>
          </p:sp>
        </mc:Choice>
        <mc:Fallback xmlns="">
          <p:sp>
            <p:nvSpPr>
              <p:cNvPr id="21" name="Rectangle 20">
                <a:extLst>
                  <a:ext uri="{FF2B5EF4-FFF2-40B4-BE49-F238E27FC236}">
                    <a16:creationId xmlns:a16="http://schemas.microsoft.com/office/drawing/2014/main" id="{3E6EBE2D-4181-F843-87E5-95EF64868BD2}"/>
                  </a:ext>
                </a:extLst>
              </p:cNvPr>
              <p:cNvSpPr>
                <a:spLocks noRot="1" noChangeAspect="1" noMove="1" noResize="1" noEditPoints="1" noAdjustHandles="1" noChangeArrowheads="1" noChangeShapeType="1" noTextEdit="1"/>
              </p:cNvSpPr>
              <p:nvPr/>
            </p:nvSpPr>
            <p:spPr>
              <a:xfrm>
                <a:off x="5747273" y="3882928"/>
                <a:ext cx="1249445" cy="597279"/>
              </a:xfrm>
              <a:prstGeom prst="rect">
                <a:avLst/>
              </a:prstGeom>
              <a:blipFill>
                <a:blip r:embed="rId10"/>
                <a:stretch>
                  <a:fillRect r="-1000" b="-4167"/>
                </a:stretch>
              </a:blipFill>
            </p:spPr>
            <p:txBody>
              <a:bodyPr/>
              <a:lstStyle/>
              <a:p>
                <a:r>
                  <a:rPr lang="en-CH">
                    <a:noFill/>
                  </a:rPr>
                  <a:t> </a:t>
                </a:r>
              </a:p>
            </p:txBody>
          </p:sp>
        </mc:Fallback>
      </mc:AlternateContent>
      <p:sp>
        <p:nvSpPr>
          <p:cNvPr id="7" name="Rectangle 6">
            <a:extLst>
              <a:ext uri="{FF2B5EF4-FFF2-40B4-BE49-F238E27FC236}">
                <a16:creationId xmlns:a16="http://schemas.microsoft.com/office/drawing/2014/main" id="{87A89E07-3025-114C-9AAB-C07E7CBAC318}"/>
              </a:ext>
            </a:extLst>
          </p:cNvPr>
          <p:cNvSpPr/>
          <p:nvPr/>
        </p:nvSpPr>
        <p:spPr>
          <a:xfrm>
            <a:off x="3586470" y="3344653"/>
            <a:ext cx="1537600" cy="307777"/>
          </a:xfrm>
          <a:prstGeom prst="rect">
            <a:avLst/>
          </a:prstGeom>
        </p:spPr>
        <p:txBody>
          <a:bodyPr wrap="none">
            <a:spAutoFit/>
          </a:bodyPr>
          <a:lstStyle/>
          <a:p>
            <a:r>
              <a:rPr lang="en-US" sz="1400" dirty="0">
                <a:solidFill>
                  <a:prstClr val="black"/>
                </a:solidFill>
                <a:latin typeface="Helvetica Light" charset="0"/>
                <a:ea typeface="Helvetica Light" charset="0"/>
                <a:cs typeface="Helvetica Light" charset="0"/>
              </a:rPr>
              <a:t>where was used:</a:t>
            </a:r>
            <a:endParaRPr lang="en-CH" dirty="0"/>
          </a:p>
        </p:txBody>
      </p:sp>
      <p:sp>
        <p:nvSpPr>
          <p:cNvPr id="9" name="Rectangle 8">
            <a:extLst>
              <a:ext uri="{FF2B5EF4-FFF2-40B4-BE49-F238E27FC236}">
                <a16:creationId xmlns:a16="http://schemas.microsoft.com/office/drawing/2014/main" id="{13B96A60-4E02-4F44-9A87-07EAB8F0C60C}"/>
              </a:ext>
            </a:extLst>
          </p:cNvPr>
          <p:cNvSpPr/>
          <p:nvPr/>
        </p:nvSpPr>
        <p:spPr>
          <a:xfrm>
            <a:off x="5279694" y="4035646"/>
            <a:ext cx="492443" cy="307777"/>
          </a:xfrm>
          <a:prstGeom prst="rect">
            <a:avLst/>
          </a:prstGeom>
        </p:spPr>
        <p:txBody>
          <a:bodyPr wrap="none">
            <a:spAutoFit/>
          </a:bodyPr>
          <a:lstStyle/>
          <a:p>
            <a:r>
              <a:rPr lang="en-US" sz="1400" dirty="0">
                <a:solidFill>
                  <a:prstClr val="black"/>
                </a:solidFill>
                <a:latin typeface="Helvetica Light" charset="0"/>
                <a:ea typeface="Helvetica Light" charset="0"/>
                <a:cs typeface="Helvetica Light" charset="0"/>
              </a:rPr>
              <a:t>and</a:t>
            </a:r>
            <a:endParaRPr lang="en-CH" dirty="0"/>
          </a:p>
        </p:txBody>
      </p:sp>
      <p:sp>
        <p:nvSpPr>
          <p:cNvPr id="12" name="TextBox 11">
            <a:extLst>
              <a:ext uri="{FF2B5EF4-FFF2-40B4-BE49-F238E27FC236}">
                <a16:creationId xmlns:a16="http://schemas.microsoft.com/office/drawing/2014/main" id="{01042509-28DD-BE46-AF67-607E4F6AAFDD}"/>
              </a:ext>
            </a:extLst>
          </p:cNvPr>
          <p:cNvSpPr txBox="1"/>
          <p:nvPr/>
        </p:nvSpPr>
        <p:spPr>
          <a:xfrm>
            <a:off x="7094484" y="2799161"/>
            <a:ext cx="1914853" cy="400110"/>
          </a:xfrm>
          <a:prstGeom prst="rect">
            <a:avLst/>
          </a:prstGeom>
          <a:noFill/>
        </p:spPr>
        <p:txBody>
          <a:bodyPr wrap="square" rtlCol="0">
            <a:spAutoFit/>
          </a:bodyPr>
          <a:lstStyle/>
          <a:p>
            <a:r>
              <a:rPr lang="en-CH" sz="1000" dirty="0">
                <a:solidFill>
                  <a:schemeClr val="tx1">
                    <a:lumMod val="50000"/>
                    <a:lumOff val="50000"/>
                  </a:schemeClr>
                </a:solidFill>
                <a:latin typeface="Helvetica Light" charset="0"/>
                <a:ea typeface="Helvetica Light" charset="0"/>
                <a:cs typeface="Helvetica Light" charset="0"/>
              </a:rPr>
              <a:t>Precise external data </a:t>
            </a:r>
          </a:p>
          <a:p>
            <a:r>
              <a:rPr lang="en-CH" sz="1000" dirty="0">
                <a:solidFill>
                  <a:schemeClr val="tx1">
                    <a:lumMod val="50000"/>
                    <a:lumOff val="50000"/>
                  </a:schemeClr>
                </a:solidFill>
                <a:latin typeface="Helvetica Light" charset="0"/>
                <a:ea typeface="Helvetica Light" charset="0"/>
                <a:cs typeface="Helvetica Light" charset="0"/>
              </a:rPr>
              <a:t>(total uncertainty: 0.03 ppm) </a:t>
            </a:r>
          </a:p>
        </p:txBody>
      </p:sp>
      <p:sp>
        <p:nvSpPr>
          <p:cNvPr id="30" name="TextBox 29">
            <a:extLst>
              <a:ext uri="{FF2B5EF4-FFF2-40B4-BE49-F238E27FC236}">
                <a16:creationId xmlns:a16="http://schemas.microsoft.com/office/drawing/2014/main" id="{AA005C30-B021-7D40-99A4-05C008E96CDA}"/>
              </a:ext>
            </a:extLst>
          </p:cNvPr>
          <p:cNvSpPr txBox="1"/>
          <p:nvPr/>
        </p:nvSpPr>
        <p:spPr>
          <a:xfrm>
            <a:off x="5757782" y="3160873"/>
            <a:ext cx="1447831" cy="400110"/>
          </a:xfrm>
          <a:prstGeom prst="rect">
            <a:avLst/>
          </a:prstGeom>
          <a:noFill/>
        </p:spPr>
        <p:txBody>
          <a:bodyPr wrap="square" rtlCol="0">
            <a:spAutoFit/>
          </a:bodyPr>
          <a:lstStyle/>
          <a:p>
            <a:r>
              <a:rPr lang="en-CH" sz="1000" dirty="0">
                <a:solidFill>
                  <a:schemeClr val="tx2">
                    <a:lumMod val="40000"/>
                    <a:lumOff val="60000"/>
                  </a:schemeClr>
                </a:solidFill>
                <a:latin typeface="Helvetica Light" charset="0"/>
                <a:ea typeface="Helvetica Light" charset="0"/>
                <a:cs typeface="Helvetica Light" charset="0"/>
              </a:rPr>
              <a:t>Measured by Fermilab experiment</a:t>
            </a:r>
          </a:p>
        </p:txBody>
      </p:sp>
      <p:sp>
        <p:nvSpPr>
          <p:cNvPr id="31" name="TextBox 30">
            <a:extLst>
              <a:ext uri="{FF2B5EF4-FFF2-40B4-BE49-F238E27FC236}">
                <a16:creationId xmlns:a16="http://schemas.microsoft.com/office/drawing/2014/main" id="{15956452-4299-6B42-AE71-9319921CBE2A}"/>
              </a:ext>
            </a:extLst>
          </p:cNvPr>
          <p:cNvSpPr txBox="1"/>
          <p:nvPr/>
        </p:nvSpPr>
        <p:spPr>
          <a:xfrm>
            <a:off x="3586471" y="4603976"/>
            <a:ext cx="4517006" cy="430887"/>
          </a:xfrm>
          <a:prstGeom prst="rect">
            <a:avLst/>
          </a:prstGeom>
          <a:no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The full expression includes corrections for the muon distribution and NMR temperature reference  </a:t>
            </a:r>
          </a:p>
        </p:txBody>
      </p:sp>
    </p:spTree>
    <p:extLst>
      <p:ext uri="{BB962C8B-B14F-4D97-AF65-F5344CB8AC3E}">
        <p14:creationId xmlns:p14="http://schemas.microsoft.com/office/powerpoint/2010/main" val="1398278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Result, and comparison with earlier experiments</a:t>
            </a:r>
          </a:p>
        </p:txBody>
      </p:sp>
      <p:sp>
        <p:nvSpPr>
          <p:cNvPr id="15" name="TextBox 14"/>
          <p:cNvSpPr txBox="1"/>
          <p:nvPr/>
        </p:nvSpPr>
        <p:spPr>
          <a:xfrm>
            <a:off x="251520" y="980728"/>
            <a:ext cx="8874696" cy="338554"/>
          </a:xfrm>
          <a:prstGeom prst="rect">
            <a:avLst/>
          </a:prstGeom>
          <a:noFill/>
        </p:spPr>
        <p:txBody>
          <a:bodyPr wrap="square" rtlCol="0">
            <a:spAutoFit/>
          </a:bodyPr>
          <a:lstStyle/>
          <a:p>
            <a:pPr lvl="0"/>
            <a:r>
              <a:rPr lang="en-US" sz="1600" dirty="0">
                <a:solidFill>
                  <a:prstClr val="black">
                    <a:lumMod val="85000"/>
                    <a:lumOff val="15000"/>
                  </a:prstClr>
                </a:solidFill>
                <a:latin typeface="Helvetica Light" charset="0"/>
                <a:ea typeface="Helvetica Light" charset="0"/>
                <a:cs typeface="Helvetica Light" charset="0"/>
              </a:rPr>
              <a:t>Fermilab g–2 Result </a:t>
            </a:r>
            <a:r>
              <a:rPr lang="en-US" sz="1400" dirty="0">
                <a:solidFill>
                  <a:prstClr val="black">
                    <a:lumMod val="85000"/>
                    <a:lumOff val="15000"/>
                  </a:prstClr>
                </a:solidFill>
                <a:latin typeface="Helvetica Light" charset="0"/>
                <a:ea typeface="Helvetica Light" charset="0"/>
                <a:cs typeface="Helvetica Light" charset="0"/>
              </a:rPr>
              <a:t>(Run 1): </a:t>
            </a:r>
            <a:r>
              <a:rPr lang="en-US" altLang="x-none" sz="1000" dirty="0">
                <a:solidFill>
                  <a:prstClr val="black">
                    <a:lumMod val="50000"/>
                    <a:lumOff val="50000"/>
                  </a:prstClr>
                </a:solidFill>
                <a:latin typeface="Helvetica Light" charset="0"/>
                <a:ea typeface="Helvetica Light" charset="0"/>
                <a:cs typeface="Helvetica Light" charset="0"/>
              </a:rPr>
              <a:t>[ PRL 126, 141801 (2021) ]</a:t>
            </a:r>
            <a:endParaRPr lang="en-US" sz="1600" dirty="0">
              <a:solidFill>
                <a:prstClr val="black">
                  <a:lumMod val="85000"/>
                  <a:lumOff val="15000"/>
                </a:prst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8" name="Rectangle 7"/>
              <p:cNvSpPr/>
              <p:nvPr/>
            </p:nvSpPr>
            <p:spPr>
              <a:xfrm>
                <a:off x="579148" y="1465750"/>
                <a:ext cx="3560847" cy="363305"/>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
                        <m:sSubPr>
                          <m:ctrlPr>
                            <a:rPr lang="mr-IN" sz="1600" i="1" smtClean="0">
                              <a:solidFill>
                                <a:srgbClr val="003BB8"/>
                              </a:solidFill>
                              <a:latin typeface="Cambria Math" panose="02040503050406030204" pitchFamily="18" charset="0"/>
                              <a:ea typeface="Cambria Math" charset="0"/>
                              <a:cs typeface="Cambria Math" charset="0"/>
                              <a:sym typeface="Wingdings"/>
                            </a:rPr>
                          </m:ctrlPr>
                        </m:sSubPr>
                        <m:e>
                          <m:r>
                            <a:rPr lang="mr-IN" sz="1600" b="0" i="1" smtClean="0">
                              <a:solidFill>
                                <a:srgbClr val="003BB8"/>
                              </a:solidFill>
                              <a:latin typeface="Cambria Math" charset="0"/>
                              <a:ea typeface="Cambria Math" charset="0"/>
                              <a:cs typeface="Cambria Math" charset="0"/>
                              <a:sym typeface="Wingdings"/>
                            </a:rPr>
                            <m:t>𝑎</m:t>
                          </m:r>
                        </m:e>
                        <m:sub>
                          <m:r>
                            <a:rPr lang="mr-IN" sz="1600" b="0" i="1" smtClean="0">
                              <a:solidFill>
                                <a:srgbClr val="003BB8"/>
                              </a:solidFill>
                              <a:latin typeface="Cambria Math" charset="0"/>
                              <a:ea typeface="Cambria Math" charset="0"/>
                              <a:cs typeface="Cambria Math" charset="0"/>
                              <a:sym typeface="Wingdings"/>
                            </a:rPr>
                            <m:t>𝜇</m:t>
                          </m:r>
                        </m:sub>
                      </m:sSub>
                      <m:r>
                        <a:rPr lang="mr-IN" sz="1600" b="0" i="1" smtClean="0">
                          <a:solidFill>
                            <a:srgbClr val="003BB8"/>
                          </a:solidFill>
                          <a:latin typeface="Cambria Math" charset="0"/>
                          <a:ea typeface="Helvetica Light" charset="0"/>
                          <a:cs typeface="Helvetica Light" charset="0"/>
                          <a:sym typeface="Wingdings"/>
                        </a:rPr>
                        <m:t>=</m:t>
                      </m:r>
                      <m:r>
                        <a:rPr lang="mr-IN" sz="1600" i="1">
                          <a:solidFill>
                            <a:srgbClr val="003BB8"/>
                          </a:solidFill>
                          <a:latin typeface="Cambria Math" charset="0"/>
                          <a:ea typeface="Cambria Math" charset="0"/>
                          <a:cs typeface="Cambria Math" charset="0"/>
                          <a:sym typeface="Wingdings"/>
                        </a:rPr>
                        <m:t>11 659 20</m:t>
                      </m:r>
                      <m:r>
                        <a:rPr lang="en-US" sz="1600" b="0" i="1" smtClean="0">
                          <a:solidFill>
                            <a:srgbClr val="003BB8"/>
                          </a:solidFill>
                          <a:latin typeface="Cambria Math" panose="02040503050406030204" pitchFamily="18" charset="0"/>
                          <a:ea typeface="Cambria Math" charset="0"/>
                          <a:cs typeface="Cambria Math" charset="0"/>
                          <a:sym typeface="Wingdings"/>
                        </a:rPr>
                        <m:t>4</m:t>
                      </m:r>
                      <m:r>
                        <a:rPr lang="mr-IN" sz="1600" i="1">
                          <a:solidFill>
                            <a:srgbClr val="003BB8"/>
                          </a:solidFill>
                          <a:latin typeface="Cambria Math" charset="0"/>
                          <a:ea typeface="Cambria Math" charset="0"/>
                          <a:cs typeface="Cambria Math" charset="0"/>
                          <a:sym typeface="Wingdings"/>
                        </a:rPr>
                        <m:t>.</m:t>
                      </m:r>
                      <m:r>
                        <a:rPr lang="en-US" sz="1600" b="0" i="1" smtClean="0">
                          <a:solidFill>
                            <a:srgbClr val="003BB8"/>
                          </a:solidFill>
                          <a:latin typeface="Cambria Math" panose="02040503050406030204" pitchFamily="18" charset="0"/>
                          <a:ea typeface="Cambria Math" charset="0"/>
                          <a:cs typeface="Cambria Math" charset="0"/>
                          <a:sym typeface="Wingdings"/>
                        </a:rPr>
                        <m:t>0</m:t>
                      </m:r>
                      <m:r>
                        <a:rPr lang="mr-IN" sz="1600" i="1">
                          <a:solidFill>
                            <a:srgbClr val="003BB8"/>
                          </a:solidFill>
                          <a:latin typeface="Cambria Math" charset="0"/>
                          <a:ea typeface="Cambria Math" charset="0"/>
                          <a:cs typeface="Cambria Math" charset="0"/>
                          <a:sym typeface="Wingdings"/>
                        </a:rPr>
                        <m:t> (</m:t>
                      </m:r>
                      <m:r>
                        <a:rPr lang="mr-IN" sz="1600" b="0" i="1" smtClean="0">
                          <a:solidFill>
                            <a:srgbClr val="003BB8"/>
                          </a:solidFill>
                          <a:latin typeface="Cambria Math" charset="0"/>
                          <a:ea typeface="Cambria Math" charset="0"/>
                          <a:cs typeface="Cambria Math" charset="0"/>
                          <a:sym typeface="Wingdings"/>
                        </a:rPr>
                        <m:t>5.</m:t>
                      </m:r>
                      <m:r>
                        <a:rPr lang="en-US" sz="1600" b="0" i="1" smtClean="0">
                          <a:solidFill>
                            <a:srgbClr val="003BB8"/>
                          </a:solidFill>
                          <a:latin typeface="Cambria Math" panose="02040503050406030204" pitchFamily="18" charset="0"/>
                          <a:ea typeface="Cambria Math" charset="0"/>
                          <a:cs typeface="Cambria Math" charset="0"/>
                          <a:sym typeface="Wingdings"/>
                        </a:rPr>
                        <m:t>1</m:t>
                      </m:r>
                      <m:r>
                        <a:rPr lang="mr-IN" sz="1600" i="1">
                          <a:solidFill>
                            <a:srgbClr val="003BB8"/>
                          </a:solidFill>
                          <a:latin typeface="Cambria Math" charset="0"/>
                          <a:ea typeface="Cambria Math" charset="0"/>
                          <a:cs typeface="Cambria Math" charset="0"/>
                          <a:sym typeface="Wingdings"/>
                        </a:rPr>
                        <m:t>)</m:t>
                      </m:r>
                      <m:r>
                        <a:rPr lang="mr-IN" sz="1600" b="0" i="1" smtClean="0">
                          <a:solidFill>
                            <a:srgbClr val="003BB8"/>
                          </a:solidFill>
                          <a:latin typeface="Cambria Math" charset="0"/>
                          <a:ea typeface="Cambria Math" charset="0"/>
                          <a:cs typeface="Cambria Math" charset="0"/>
                          <a:sym typeface="Wingdings"/>
                        </a:rPr>
                        <m:t>(</m:t>
                      </m:r>
                      <m:r>
                        <a:rPr lang="en-US" sz="1600" b="0" i="1" smtClean="0">
                          <a:solidFill>
                            <a:srgbClr val="003BB8"/>
                          </a:solidFill>
                          <a:latin typeface="Cambria Math" panose="02040503050406030204" pitchFamily="18" charset="0"/>
                          <a:ea typeface="Cambria Math" charset="0"/>
                          <a:cs typeface="Cambria Math" charset="0"/>
                          <a:sym typeface="Wingdings"/>
                        </a:rPr>
                        <m:t>1</m:t>
                      </m:r>
                      <m:r>
                        <a:rPr lang="mr-IN" sz="1600" b="0" i="1" smtClean="0">
                          <a:solidFill>
                            <a:srgbClr val="003BB8"/>
                          </a:solidFill>
                          <a:latin typeface="Cambria Math" charset="0"/>
                          <a:ea typeface="Cambria Math" charset="0"/>
                          <a:cs typeface="Cambria Math" charset="0"/>
                          <a:sym typeface="Wingdings"/>
                        </a:rPr>
                        <m:t>.</m:t>
                      </m:r>
                      <m:r>
                        <a:rPr lang="en-US" sz="1600" b="0" i="1" smtClean="0">
                          <a:solidFill>
                            <a:srgbClr val="003BB8"/>
                          </a:solidFill>
                          <a:latin typeface="Cambria Math" panose="02040503050406030204" pitchFamily="18" charset="0"/>
                          <a:ea typeface="Cambria Math" charset="0"/>
                          <a:cs typeface="Cambria Math" charset="0"/>
                          <a:sym typeface="Wingdings"/>
                        </a:rPr>
                        <m:t>8</m:t>
                      </m:r>
                      <m:r>
                        <a:rPr lang="mr-IN" sz="1600" b="0" i="1" smtClean="0">
                          <a:solidFill>
                            <a:srgbClr val="003BB8"/>
                          </a:solidFill>
                          <a:latin typeface="Cambria Math" charset="0"/>
                          <a:ea typeface="Cambria Math" charset="0"/>
                          <a:cs typeface="Cambria Math" charset="0"/>
                          <a:sym typeface="Wingdings"/>
                        </a:rPr>
                        <m:t>)</m:t>
                      </m:r>
                      <m:r>
                        <a:rPr lang="mr-IN" sz="1600" i="1">
                          <a:solidFill>
                            <a:srgbClr val="003BB8"/>
                          </a:solidFill>
                          <a:latin typeface="Cambria Math" charset="0"/>
                          <a:ea typeface="Cambria Math" charset="0"/>
                          <a:cs typeface="Cambria Math" charset="0"/>
                          <a:sym typeface="Wingdings"/>
                        </a:rPr>
                        <m:t> </m:t>
                      </m:r>
                      <m:r>
                        <a:rPr lang="mr-IN" sz="1600" i="1" smtClean="0">
                          <a:solidFill>
                            <a:srgbClr val="003BB8"/>
                          </a:solidFill>
                          <a:latin typeface="Cambria Math" charset="0"/>
                          <a:ea typeface="Cambria Math" charset="0"/>
                          <a:cs typeface="Cambria Math" charset="0"/>
                          <a:sym typeface="Wingdings"/>
                        </a:rPr>
                        <m:t>∙</m:t>
                      </m:r>
                      <m:sSup>
                        <m:sSupPr>
                          <m:ctrlPr>
                            <a:rPr lang="mr-IN" sz="1600" i="1" smtClean="0">
                              <a:solidFill>
                                <a:srgbClr val="003BB8"/>
                              </a:solidFill>
                              <a:latin typeface="Cambria Math" panose="02040503050406030204" pitchFamily="18" charset="0"/>
                              <a:ea typeface="Cambria Math" charset="0"/>
                              <a:cs typeface="Cambria Math" charset="0"/>
                              <a:sym typeface="Wingdings"/>
                            </a:rPr>
                          </m:ctrlPr>
                        </m:sSupPr>
                        <m:e>
                          <m:r>
                            <a:rPr lang="mr-IN" sz="1600" b="0" i="1" smtClean="0">
                              <a:solidFill>
                                <a:srgbClr val="003BB8"/>
                              </a:solidFill>
                              <a:latin typeface="Cambria Math" charset="0"/>
                              <a:ea typeface="Cambria Math" charset="0"/>
                              <a:cs typeface="Cambria Math" charset="0"/>
                              <a:sym typeface="Wingdings"/>
                            </a:rPr>
                            <m:t>10</m:t>
                          </m:r>
                        </m:e>
                        <m:sup>
                          <m:r>
                            <a:rPr lang="mr-IN" sz="1600" b="0" i="1" smtClean="0">
                              <a:solidFill>
                                <a:srgbClr val="003BB8"/>
                              </a:solidFill>
                              <a:latin typeface="Cambria Math" charset="0"/>
                              <a:ea typeface="Cambria Math" charset="0"/>
                              <a:cs typeface="Cambria Math" charset="0"/>
                              <a:sym typeface="Wingdings"/>
                            </a:rPr>
                            <m:t>−10</m:t>
                          </m:r>
                        </m:sup>
                      </m:sSup>
                    </m:oMath>
                  </m:oMathPara>
                </a14:m>
                <a:endParaRPr lang="mr-IN" sz="1600" dirty="0">
                  <a:solidFill>
                    <a:srgbClr val="003BB8"/>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579148" y="1465750"/>
                <a:ext cx="3560847" cy="363305"/>
              </a:xfrm>
              <a:prstGeom prst="rect">
                <a:avLst/>
              </a:prstGeom>
              <a:blipFill>
                <a:blip r:embed="rId2"/>
                <a:stretch>
                  <a:fillRect r="-2135" b="-20690"/>
                </a:stretch>
              </a:blipFill>
            </p:spPr>
            <p:txBody>
              <a:bodyPr/>
              <a:lstStyle/>
              <a:p>
                <a:r>
                  <a:rPr lang="en-CH">
                    <a:noFill/>
                  </a:rPr>
                  <a:t> </a:t>
                </a:r>
              </a:p>
            </p:txBody>
          </p:sp>
        </mc:Fallback>
      </mc:AlternateContent>
      <p:sp>
        <p:nvSpPr>
          <p:cNvPr id="9" name="TextBox 8"/>
          <p:cNvSpPr txBox="1"/>
          <p:nvPr/>
        </p:nvSpPr>
        <p:spPr>
          <a:xfrm>
            <a:off x="611560" y="1875314"/>
            <a:ext cx="3401893" cy="276999"/>
          </a:xfrm>
          <a:prstGeom prst="rect">
            <a:avLst/>
          </a:prstGeom>
          <a:noFill/>
        </p:spPr>
        <p:txBody>
          <a:bodyPr wrap="none" rtlCol="0">
            <a:spAutoFit/>
          </a:bodyPr>
          <a:lstStyle/>
          <a:p>
            <a:r>
              <a:rPr lang="en-US" sz="1200" dirty="0">
                <a:solidFill>
                  <a:schemeClr val="tx1">
                    <a:lumMod val="65000"/>
                    <a:lumOff val="35000"/>
                  </a:schemeClr>
                </a:solidFill>
                <a:latin typeface="Helvetica Light" charset="0"/>
                <a:ea typeface="Helvetica Light" charset="0"/>
                <a:cs typeface="Helvetica Light" charset="0"/>
              </a:rPr>
              <a:t>(0.46 ppm precision, assumes CPT invariance)</a:t>
            </a:r>
          </a:p>
        </p:txBody>
      </p:sp>
      <p:graphicFrame>
        <p:nvGraphicFramePr>
          <p:cNvPr id="14" name="Group 206"/>
          <p:cNvGraphicFramePr>
            <a:graphicFrameLocks noGrp="1"/>
          </p:cNvGraphicFramePr>
          <p:nvPr>
            <p:extLst>
              <p:ext uri="{D42A27DB-BD31-4B8C-83A1-F6EECF244321}">
                <p14:modId xmlns:p14="http://schemas.microsoft.com/office/powerpoint/2010/main" val="3179737176"/>
              </p:ext>
            </p:extLst>
          </p:nvPr>
        </p:nvGraphicFramePr>
        <p:xfrm>
          <a:off x="755575" y="4115849"/>
          <a:ext cx="7439507" cy="2468880"/>
        </p:xfrm>
        <a:graphic>
          <a:graphicData uri="http://schemas.openxmlformats.org/drawingml/2006/table">
            <a:tbl>
              <a:tblPr/>
              <a:tblGrid>
                <a:gridCol w="1768551">
                  <a:extLst>
                    <a:ext uri="{9D8B030D-6E8A-4147-A177-3AD203B41FA5}">
                      <a16:colId xmlns:a16="http://schemas.microsoft.com/office/drawing/2014/main" val="20000"/>
                    </a:ext>
                  </a:extLst>
                </a:gridCol>
                <a:gridCol w="758775">
                  <a:extLst>
                    <a:ext uri="{9D8B030D-6E8A-4147-A177-3AD203B41FA5}">
                      <a16:colId xmlns:a16="http://schemas.microsoft.com/office/drawing/2014/main" val="20001"/>
                    </a:ext>
                  </a:extLst>
                </a:gridCol>
                <a:gridCol w="1878442">
                  <a:extLst>
                    <a:ext uri="{9D8B030D-6E8A-4147-A177-3AD203B41FA5}">
                      <a16:colId xmlns:a16="http://schemas.microsoft.com/office/drawing/2014/main" val="20002"/>
                    </a:ext>
                  </a:extLst>
                </a:gridCol>
                <a:gridCol w="852282">
                  <a:extLst>
                    <a:ext uri="{9D8B030D-6E8A-4147-A177-3AD203B41FA5}">
                      <a16:colId xmlns:a16="http://schemas.microsoft.com/office/drawing/2014/main" val="20003"/>
                    </a:ext>
                  </a:extLst>
                </a:gridCol>
                <a:gridCol w="212392">
                  <a:extLst>
                    <a:ext uri="{9D8B030D-6E8A-4147-A177-3AD203B41FA5}">
                      <a16:colId xmlns:a16="http://schemas.microsoft.com/office/drawing/2014/main" val="20004"/>
                    </a:ext>
                  </a:extLst>
                </a:gridCol>
                <a:gridCol w="1969065">
                  <a:extLst>
                    <a:ext uri="{9D8B030D-6E8A-4147-A177-3AD203B41FA5}">
                      <a16:colId xmlns:a16="http://schemas.microsoft.com/office/drawing/2014/main" val="20005"/>
                    </a:ext>
                  </a:extLst>
                </a:gridCol>
              </a:tblGrid>
              <a:tr h="264690">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a:ln>
                            <a:noFill/>
                          </a:ln>
                          <a:solidFill>
                            <a:schemeClr val="bg1"/>
                          </a:solidFill>
                          <a:effectLst/>
                          <a:latin typeface="Helvetica Light" charset="0"/>
                          <a:ea typeface="Helvetica Light" charset="0"/>
                          <a:cs typeface="Helvetica Light" charset="0"/>
                        </a:rPr>
                        <a:t>Experiment</a:t>
                      </a:r>
                    </a:p>
                  </a:txBody>
                  <a:tcPr anchor="ctr" horzOverflow="overflow">
                    <a:lnL cap="flat">
                      <a:noFill/>
                    </a:lnL>
                    <a:lnR>
                      <a:noFill/>
                    </a:lnR>
                    <a:lnT cap="flat">
                      <a:noFill/>
                    </a:lnT>
                    <a:lnB>
                      <a:noFill/>
                    </a:lnB>
                    <a:lnTlToBr>
                      <a:noFill/>
                    </a:lnTlToBr>
                    <a:lnBlToTr>
                      <a:noFill/>
                    </a:lnBlToTr>
                    <a:solidFill>
                      <a:srgbClr val="345D8F"/>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a:ln>
                            <a:noFill/>
                          </a:ln>
                          <a:solidFill>
                            <a:schemeClr val="bg1"/>
                          </a:solidFill>
                          <a:effectLst/>
                          <a:latin typeface="Helvetica Light" charset="0"/>
                          <a:ea typeface="Helvetica Light" charset="0"/>
                          <a:cs typeface="Helvetica Light" charset="0"/>
                          <a:sym typeface="Symbol" charset="2"/>
                        </a:rPr>
                        <a:t>Beam</a:t>
                      </a:r>
                    </a:p>
                  </a:txBody>
                  <a:tcPr anchor="ctr" horzOverflow="overflow">
                    <a:lnL>
                      <a:noFill/>
                    </a:lnL>
                    <a:lnR>
                      <a:noFill/>
                    </a:lnR>
                    <a:lnT cap="flat">
                      <a:noFill/>
                    </a:lnT>
                    <a:lnB>
                      <a:noFill/>
                    </a:lnB>
                    <a:lnTlToBr>
                      <a:noFill/>
                    </a:lnTlToBr>
                    <a:lnBlToTr>
                      <a:noFill/>
                    </a:lnBlToTr>
                    <a:solidFill>
                      <a:srgbClr val="345D8F"/>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a:ln>
                            <a:noFill/>
                          </a:ln>
                          <a:solidFill>
                            <a:schemeClr val="bg1"/>
                          </a:solidFill>
                          <a:effectLst/>
                          <a:latin typeface="Helvetica Light" charset="0"/>
                          <a:ea typeface="Helvetica Light" charset="0"/>
                          <a:cs typeface="Helvetica Light" charset="0"/>
                          <a:sym typeface="Symbol" charset="2"/>
                        </a:rPr>
                        <a:t>Measurement</a:t>
                      </a:r>
                    </a:p>
                  </a:txBody>
                  <a:tcPr anchor="ctr" horzOverflow="overflow">
                    <a:lnL>
                      <a:noFill/>
                    </a:lnL>
                    <a:lnR>
                      <a:noFill/>
                    </a:lnR>
                    <a:lnT cap="flat">
                      <a:noFill/>
                    </a:lnT>
                    <a:lnB>
                      <a:noFill/>
                    </a:lnB>
                    <a:lnTlToBr>
                      <a:noFill/>
                    </a:lnTlToBr>
                    <a:lnBlToTr>
                      <a:noFill/>
                    </a:lnBlToTr>
                    <a:solidFill>
                      <a:srgbClr val="345D8F"/>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chemeClr val="bg1"/>
                          </a:solidFill>
                          <a:effectLst/>
                          <a:latin typeface="Helvetica Light" charset="0"/>
                          <a:ea typeface="Helvetica Light" charset="0"/>
                          <a:cs typeface="Helvetica Light" charset="0"/>
                          <a:sym typeface="Symbol" charset="2"/>
                        </a:rPr>
                        <a:t></a:t>
                      </a:r>
                      <a:r>
                        <a:rPr kumimoji="0" lang="en-US" altLang="x-none" sz="1200" b="0" i="1" u="none" strike="noStrike" cap="none" normalizeH="0" baseline="0" dirty="0">
                          <a:ln>
                            <a:noFill/>
                          </a:ln>
                          <a:solidFill>
                            <a:schemeClr val="bg1"/>
                          </a:solidFill>
                          <a:effectLst/>
                          <a:latin typeface="Helvetica Light" charset="0"/>
                          <a:ea typeface="Helvetica Light" charset="0"/>
                          <a:cs typeface="Helvetica Light" charset="0"/>
                          <a:sym typeface="Symbol" charset="2"/>
                        </a:rPr>
                        <a:t>a</a:t>
                      </a:r>
                      <a:r>
                        <a:rPr kumimoji="0" lang="en-US" altLang="x-none" sz="1200" b="0" i="1" u="none" strike="noStrike" cap="none" normalizeH="0" baseline="-25000" dirty="0">
                          <a:ln>
                            <a:noFill/>
                          </a:ln>
                          <a:solidFill>
                            <a:schemeClr val="bg1"/>
                          </a:solidFill>
                          <a:effectLst/>
                          <a:latin typeface="Helvetica Light" charset="0"/>
                          <a:ea typeface="Helvetica Light" charset="0"/>
                          <a:cs typeface="Helvetica Light" charset="0"/>
                          <a:sym typeface="Symbol" charset="2"/>
                        </a:rPr>
                        <a:t> </a:t>
                      </a:r>
                      <a:r>
                        <a:rPr kumimoji="0" lang="en-US" altLang="x-none" sz="1200" b="0" i="0" u="none" strike="noStrike" cap="none" normalizeH="0" baseline="0" dirty="0">
                          <a:ln>
                            <a:noFill/>
                          </a:ln>
                          <a:solidFill>
                            <a:schemeClr val="bg1"/>
                          </a:solidFill>
                          <a:effectLst/>
                          <a:latin typeface="Helvetica Light" charset="0"/>
                          <a:ea typeface="Helvetica Light" charset="0"/>
                          <a:cs typeface="Helvetica Light" charset="0"/>
                          <a:sym typeface="Symbol" charset="2"/>
                        </a:rPr>
                        <a:t>/</a:t>
                      </a:r>
                      <a:r>
                        <a:rPr kumimoji="0" lang="en-US" altLang="x-none" sz="1000" b="0" i="0" u="none" strike="noStrike" cap="none" normalizeH="0" baseline="0" dirty="0">
                          <a:ln>
                            <a:noFill/>
                          </a:ln>
                          <a:solidFill>
                            <a:schemeClr val="bg1"/>
                          </a:solidFill>
                          <a:effectLst/>
                          <a:latin typeface="Helvetica Light" charset="0"/>
                          <a:ea typeface="Helvetica Light" charset="0"/>
                          <a:cs typeface="Helvetica Light" charset="0"/>
                          <a:sym typeface="Symbol" charset="2"/>
                        </a:rPr>
                        <a:t> </a:t>
                      </a:r>
                      <a:r>
                        <a:rPr kumimoji="0" lang="en-US" altLang="x-none" sz="1200" b="0" i="1" u="none" strike="noStrike" cap="none" normalizeH="0" baseline="0" dirty="0">
                          <a:ln>
                            <a:noFill/>
                          </a:ln>
                          <a:solidFill>
                            <a:schemeClr val="bg1"/>
                          </a:solidFill>
                          <a:effectLst/>
                          <a:latin typeface="Helvetica Light" charset="0"/>
                          <a:ea typeface="Helvetica Light" charset="0"/>
                          <a:cs typeface="Helvetica Light" charset="0"/>
                          <a:sym typeface="Symbol" charset="2"/>
                        </a:rPr>
                        <a:t>a</a:t>
                      </a:r>
                      <a:r>
                        <a:rPr kumimoji="0" lang="en-US" altLang="x-none" sz="1200" b="0" i="1" u="none" strike="noStrike" cap="none" normalizeH="0" baseline="-25000" dirty="0">
                          <a:ln>
                            <a:noFill/>
                          </a:ln>
                          <a:solidFill>
                            <a:schemeClr val="bg1"/>
                          </a:solidFill>
                          <a:effectLst/>
                          <a:latin typeface="Helvetica Light" charset="0"/>
                          <a:ea typeface="Helvetica Light" charset="0"/>
                          <a:cs typeface="Helvetica Light" charset="0"/>
                          <a:sym typeface="Symbol" charset="2"/>
                        </a:rPr>
                        <a:t></a:t>
                      </a:r>
                    </a:p>
                  </a:txBody>
                  <a:tcPr anchor="ctr" horzOverflow="overflow">
                    <a:lnL>
                      <a:noFill/>
                    </a:lnL>
                    <a:lnR>
                      <a:noFill/>
                    </a:lnR>
                    <a:lnT cap="flat">
                      <a:noFill/>
                    </a:lnT>
                    <a:lnB>
                      <a:noFill/>
                    </a:lnB>
                    <a:lnTlToBr>
                      <a:noFill/>
                    </a:lnTlToBr>
                    <a:lnBlToTr>
                      <a:noFill/>
                    </a:lnBlToTr>
                    <a:solidFill>
                      <a:srgbClr val="345D8F"/>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0">
                        <a:ln>
                          <a:noFill/>
                        </a:ln>
                        <a:solidFill>
                          <a:schemeClr val="bg1"/>
                        </a:solidFill>
                        <a:effectLst/>
                        <a:latin typeface="Helvetica Light" charset="0"/>
                        <a:ea typeface="Helvetica Light" charset="0"/>
                        <a:cs typeface="Helvetica Light" charset="0"/>
                      </a:endParaRPr>
                    </a:p>
                  </a:txBody>
                  <a:tcPr anchor="ctr" horzOverflow="overflow">
                    <a:lnL>
                      <a:noFill/>
                    </a:lnL>
                    <a:lnR>
                      <a:noFill/>
                    </a:lnR>
                    <a:lnT cap="flat">
                      <a:noFill/>
                    </a:lnT>
                    <a:lnB>
                      <a:noFill/>
                    </a:lnB>
                    <a:lnTlToBr>
                      <a:noFill/>
                    </a:lnTlToBr>
                    <a:lnBlToTr>
                      <a:noFill/>
                    </a:lnBlToTr>
                    <a:solidFill>
                      <a:srgbClr val="345D8F"/>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chemeClr val="bg1"/>
                          </a:solidFill>
                          <a:effectLst/>
                          <a:latin typeface="Helvetica Light" charset="0"/>
                          <a:ea typeface="Helvetica Light" charset="0"/>
                          <a:cs typeface="Helvetica Light" charset="0"/>
                        </a:rPr>
                        <a:t>Required </a:t>
                      </a:r>
                      <a:r>
                        <a:rPr kumimoji="0" lang="en-US" altLang="x-none" sz="1200" b="0" i="0" u="none" strike="noStrike" cap="none" normalizeH="0" baseline="0" dirty="0" err="1">
                          <a:ln>
                            <a:noFill/>
                          </a:ln>
                          <a:solidFill>
                            <a:schemeClr val="bg1"/>
                          </a:solidFill>
                          <a:effectLst/>
                          <a:latin typeface="Helvetica Light" charset="0"/>
                          <a:ea typeface="Helvetica Light" charset="0"/>
                          <a:cs typeface="Helvetica Light" charset="0"/>
                        </a:rPr>
                        <a:t>theor</a:t>
                      </a:r>
                      <a:r>
                        <a:rPr kumimoji="0" lang="en-US" altLang="x-none" sz="1200" b="0" i="0" u="none" strike="noStrike" cap="none" normalizeH="0" baseline="0" dirty="0">
                          <a:ln>
                            <a:noFill/>
                          </a:ln>
                          <a:solidFill>
                            <a:schemeClr val="bg1"/>
                          </a:solidFill>
                          <a:effectLst/>
                          <a:latin typeface="Helvetica Light" charset="0"/>
                          <a:ea typeface="Helvetica Light" charset="0"/>
                          <a:cs typeface="Helvetica Light" charset="0"/>
                        </a:rPr>
                        <a:t>. terms</a:t>
                      </a:r>
                    </a:p>
                  </a:txBody>
                  <a:tcPr anchor="ctr" horzOverflow="overflow">
                    <a:lnL>
                      <a:noFill/>
                    </a:lnL>
                    <a:lnR cap="flat">
                      <a:noFill/>
                    </a:lnR>
                    <a:lnT cap="flat">
                      <a:noFill/>
                    </a:lnT>
                    <a:lnB>
                      <a:noFill/>
                    </a:lnB>
                    <a:lnTlToBr>
                      <a:noFill/>
                    </a:lnTlToBr>
                    <a:lnBlToTr>
                      <a:noFill/>
                    </a:lnBlToTr>
                    <a:solidFill>
                      <a:srgbClr val="345D8F"/>
                    </a:solidFill>
                  </a:tcPr>
                </a:tc>
                <a:extLst>
                  <a:ext uri="{0D108BD9-81ED-4DB2-BD59-A6C34878D82A}">
                    <a16:rowId xmlns:a16="http://schemas.microsoft.com/office/drawing/2014/main" val="10000"/>
                  </a:ext>
                </a:extLst>
              </a:tr>
              <a:tr h="222727">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sym typeface="Symbol" charset="2"/>
                        </a:rPr>
                        <a:t>Columbia-Nevis (‘57)</a:t>
                      </a:r>
                    </a:p>
                  </a:txBody>
                  <a:tcPr anchor="ctr" horzOverflow="overflow">
                    <a:lnL cap="flat">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g = 2.00 (</a:t>
                      </a:r>
                      <a:r>
                        <a:rPr kumimoji="0" lang="en-US" altLang="x-none" sz="1200" b="0" i="0" u="none" strike="noStrike" cap="none" normalizeH="0" baseline="0" dirty="0" err="1">
                          <a:ln>
                            <a:noFill/>
                          </a:ln>
                          <a:solidFill>
                            <a:srgbClr val="333333"/>
                          </a:solidFill>
                          <a:effectLst/>
                          <a:latin typeface="Helvetica Light" charset="0"/>
                          <a:ea typeface="Helvetica Light" charset="0"/>
                          <a:cs typeface="Helvetica Light" charset="0"/>
                          <a:sym typeface="Symbol" charset="2"/>
                        </a:rPr>
                        <a:t>σ</a:t>
                      </a: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 = 0.10)</a:t>
                      </a: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30000">
                        <a:ln>
                          <a:noFill/>
                        </a:ln>
                        <a:solidFill>
                          <a:srgbClr val="333333"/>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3000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0000FF"/>
                          </a:solidFill>
                          <a:effectLst/>
                          <a:latin typeface="Helvetica Light" charset="0"/>
                          <a:ea typeface="Helvetica Light" charset="0"/>
                          <a:cs typeface="Helvetica Light" charset="0"/>
                        </a:rPr>
                        <a:t>g</a:t>
                      </a: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rPr>
                        <a:t> = 2</a:t>
                      </a:r>
                      <a:endParaRPr kumimoji="0" lang="en-US" altLang="x-none" sz="1200" b="0" i="0" u="none" strike="noStrike" cap="none" normalizeH="0" baseline="30000" dirty="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223803">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sym typeface="Symbol" charset="2"/>
                        </a:rPr>
                        <a:t>Columbia-Nevis (‘60)</a:t>
                      </a:r>
                    </a:p>
                  </a:txBody>
                  <a:tcPr anchor="ctr" horzOverflow="overflow">
                    <a:lnL cap="flat">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13 (+16)(–12)</a:t>
                      </a: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12 %</a:t>
                      </a:r>
                      <a:endPar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3000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/2</a:t>
                      </a:r>
                      <a:endParaRPr kumimoji="0" lang="en-US" altLang="x-none" sz="1200" b="0" i="0" u="none" strike="noStrike" cap="none" normalizeH="0" baseline="30000" dirty="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2"/>
                  </a:ext>
                </a:extLst>
              </a:tr>
              <a:tr h="223803">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sym typeface="Symbol" charset="2"/>
                        </a:rPr>
                        <a:t>CERN 1 (SC, 1961)</a:t>
                      </a:r>
                    </a:p>
                  </a:txBody>
                  <a:tcPr anchor="ctr" horzOverflow="overflow">
                    <a:lnL cap="flat">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0.001 145 (22)</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1.9 %</a:t>
                      </a:r>
                      <a:endPar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/2</a:t>
                      </a:r>
                    </a:p>
                  </a:txBody>
                  <a:tcPr anchor="ctr" horzOverflow="overflow">
                    <a:lnL>
                      <a:noFill/>
                    </a:lnL>
                    <a:lnR cap="flat">
                      <a:noFill/>
                    </a:lnR>
                    <a:lnT>
                      <a:noFill/>
                    </a:lnT>
                    <a:lnB>
                      <a:noFill/>
                    </a:lnB>
                    <a:lnTlToBr>
                      <a:noFill/>
                    </a:lnTlToBr>
                    <a:lnBlToTr>
                      <a:noFill/>
                    </a:lnBlToTr>
                    <a:solidFill>
                      <a:schemeClr val="bg1">
                        <a:lumMod val="95000"/>
                      </a:schemeClr>
                    </a:solidFill>
                  </a:tcPr>
                </a:tc>
                <a:extLst>
                  <a:ext uri="{0D108BD9-81ED-4DB2-BD59-A6C34878D82A}">
                    <a16:rowId xmlns:a16="http://schemas.microsoft.com/office/drawing/2014/main" val="10003"/>
                  </a:ext>
                </a:extLst>
              </a:tr>
              <a:tr h="222727">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sym typeface="Symbol" charset="2"/>
                        </a:rPr>
                        <a:t>CERN 1 (SC, 1962)</a:t>
                      </a:r>
                    </a:p>
                  </a:txBody>
                  <a:tcPr anchor="ctr" horzOverflow="overflow">
                    <a:lnL cap="flat">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0.001 162 (5)</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0.43 %  </a:t>
                      </a:r>
                      <a:endPar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3000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a:ln>
                            <a:noFill/>
                          </a:ln>
                          <a:solidFill>
                            <a:srgbClr val="0000FF"/>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a:ln>
                            <a:noFill/>
                          </a:ln>
                          <a:solidFill>
                            <a:srgbClr val="0000FF"/>
                          </a:solidFill>
                          <a:effectLst/>
                          <a:latin typeface="Helvetica Light" charset="0"/>
                          <a:ea typeface="Helvetica Light" charset="0"/>
                          <a:cs typeface="Helvetica Light" charset="0"/>
                          <a:sym typeface="Symbol" charset="2"/>
                        </a:rPr>
                        <a:t>2</a:t>
                      </a:r>
                    </a:p>
                  </a:txBody>
                  <a:tcPr anchor="ctr" horzOverflow="overflow">
                    <a:lnL>
                      <a:noFill/>
                    </a:lnL>
                    <a:lnR cap="flat">
                      <a:noFill/>
                    </a:lnR>
                    <a:lnT>
                      <a:noFill/>
                    </a:lnT>
                    <a:lnB>
                      <a:noFill/>
                    </a:lnB>
                    <a:lnTlToBr>
                      <a:noFill/>
                    </a:lnTlToBr>
                    <a:lnBlToTr>
                      <a:noFill/>
                    </a:lnBlToTr>
                    <a:solidFill>
                      <a:schemeClr val="bg1">
                        <a:lumMod val="95000"/>
                      </a:schemeClr>
                    </a:solidFill>
                  </a:tcPr>
                </a:tc>
                <a:extLst>
                  <a:ext uri="{0D108BD9-81ED-4DB2-BD59-A6C34878D82A}">
                    <a16:rowId xmlns:a16="http://schemas.microsoft.com/office/drawing/2014/main" val="10004"/>
                  </a:ext>
                </a:extLst>
              </a:tr>
              <a:tr h="224879">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sym typeface="Symbol" charset="2"/>
                        </a:rPr>
                        <a:t>CERN 2 (PS, 1968)</a:t>
                      </a:r>
                      <a:endPar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endParaRPr>
                    </a:p>
                  </a:txBody>
                  <a:tcPr anchor="ctr" horzOverflow="overflow">
                    <a:lnL cap="flat">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0.001 166 16 (31)</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266 ppm</a:t>
                      </a:r>
                      <a:endPar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3000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a:ln>
                            <a:noFill/>
                          </a:ln>
                          <a:solidFill>
                            <a:srgbClr val="0000FF"/>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a:ln>
                            <a:noFill/>
                          </a:ln>
                          <a:solidFill>
                            <a:srgbClr val="0000FF"/>
                          </a:solidFill>
                          <a:effectLst/>
                          <a:latin typeface="Helvetica Light" charset="0"/>
                          <a:ea typeface="Helvetica Light" charset="0"/>
                          <a:cs typeface="Helvetica Light" charset="0"/>
                          <a:sym typeface="Symbol" charset="2"/>
                        </a:rPr>
                        <a:t>3</a:t>
                      </a:r>
                    </a:p>
                  </a:txBody>
                  <a:tcPr anchor="ctr" horzOverflow="overflow">
                    <a:lnL>
                      <a:noFill/>
                    </a:lnL>
                    <a:lnR cap="flat">
                      <a:noFill/>
                    </a:lnR>
                    <a:lnT>
                      <a:noFill/>
                    </a:lnT>
                    <a:lnB>
                      <a:noFill/>
                    </a:lnB>
                    <a:lnTlToBr>
                      <a:noFill/>
                    </a:lnTlToBr>
                    <a:lnBlToTr>
                      <a:noFill/>
                    </a:lnBlToTr>
                    <a:solidFill>
                      <a:schemeClr val="bg1">
                        <a:lumMod val="95000"/>
                      </a:schemeClr>
                    </a:solidFill>
                  </a:tcPr>
                </a:tc>
                <a:extLst>
                  <a:ext uri="{0D108BD9-81ED-4DB2-BD59-A6C34878D82A}">
                    <a16:rowId xmlns:a16="http://schemas.microsoft.com/office/drawing/2014/main" val="10005"/>
                  </a:ext>
                </a:extLst>
              </a:tr>
              <a:tr h="222727">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rPr>
                        <a:t>CERN 3 (PS, 1979)</a:t>
                      </a:r>
                    </a:p>
                  </a:txBody>
                  <a:tcPr anchor="ctr" horzOverflow="overflow">
                    <a:lnL cap="flat">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0.001 165 923 0 (84)</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7.2 ppm</a:t>
                      </a: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a:noFill/>
                    </a:lnB>
                    <a:lnTlToBr>
                      <a:noFill/>
                    </a:lnTlToBr>
                    <a:lnBlToTr>
                      <a:noFill/>
                    </a:lnBlToTr>
                    <a:solidFill>
                      <a:schemeClr val="bg1">
                        <a:lumMod val="95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0000FF"/>
                          </a:solidFill>
                          <a:effectLst/>
                          <a:latin typeface="Helvetica Light" charset="0"/>
                          <a:ea typeface="Helvetica Light" charset="0"/>
                          <a:cs typeface="Helvetica Light" charset="0"/>
                          <a:sym typeface="Symbol" charset="2"/>
                        </a:rPr>
                        <a:t>3</a:t>
                      </a: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 + had (60 ppm)</a:t>
                      </a:r>
                    </a:p>
                  </a:txBody>
                  <a:tcPr anchor="ctr" horzOverflow="overflow">
                    <a:lnL>
                      <a:noFill/>
                    </a:lnL>
                    <a:lnR cap="flat">
                      <a:noFill/>
                    </a:lnR>
                    <a:lnT>
                      <a:noFill/>
                    </a:lnT>
                    <a:lnB>
                      <a:noFill/>
                    </a:lnB>
                    <a:lnTlToBr>
                      <a:noFill/>
                    </a:lnTlToBr>
                    <a:lnBlToTr>
                      <a:noFill/>
                    </a:lnBlToTr>
                    <a:solidFill>
                      <a:schemeClr val="bg1">
                        <a:lumMod val="95000"/>
                      </a:schemeClr>
                    </a:solidFill>
                  </a:tcPr>
                </a:tc>
                <a:extLst>
                  <a:ext uri="{0D108BD9-81ED-4DB2-BD59-A6C34878D82A}">
                    <a16:rowId xmlns:a16="http://schemas.microsoft.com/office/drawing/2014/main" val="10006"/>
                  </a:ext>
                </a:extLst>
              </a:tr>
              <a:tr h="223803">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D80017"/>
                          </a:solidFill>
                          <a:effectLst/>
                          <a:latin typeface="Helvetica Light" charset="0"/>
                          <a:ea typeface="Helvetica Light" charset="0"/>
                          <a:cs typeface="Helvetica Light" charset="0"/>
                        </a:rPr>
                        <a:t>BNL E821 (1997–2001)</a:t>
                      </a:r>
                      <a:endParaRPr kumimoji="0" lang="en-US" altLang="x-none" sz="1200" b="0" i="0" u="none" strike="noStrike" cap="none" normalizeH="0" baseline="-25000" dirty="0">
                        <a:ln>
                          <a:noFill/>
                        </a:ln>
                        <a:solidFill>
                          <a:srgbClr val="D80017"/>
                        </a:solidFill>
                        <a:effectLst/>
                        <a:latin typeface="Helvetica Light" charset="0"/>
                        <a:ea typeface="Helvetica Light" charset="0"/>
                        <a:cs typeface="Helvetica Light" charset="0"/>
                      </a:endParaRPr>
                    </a:p>
                  </a:txBody>
                  <a:tcPr anchor="ctr" horzOverflow="overflow">
                    <a:lnL cap="flat">
                      <a:noFill/>
                    </a:lnL>
                    <a:lnR>
                      <a:noFill/>
                    </a:lnR>
                    <a:lnT>
                      <a:noFill/>
                    </a:lnT>
                    <a:lnB cap="flat">
                      <a:noFill/>
                    </a:lnB>
                    <a:lnTlToBr>
                      <a:noFill/>
                    </a:lnTlToBr>
                    <a:lnBlToTr>
                      <a:noFill/>
                    </a:lnBlToTr>
                    <a:solidFill>
                      <a:schemeClr val="accent1">
                        <a:lumMod val="20000"/>
                        <a:lumOff val="80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0.001 165 920 91 (63)</a:t>
                      </a: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0.54 ppm</a:t>
                      </a: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lvl1pPr algn="l">
                        <a:spcBef>
                          <a:spcPct val="20000"/>
                        </a:spcBef>
                        <a:defRPr sz="2800">
                          <a:solidFill>
                            <a:schemeClr val="tx1"/>
                          </a:solidFill>
                          <a:latin typeface="Times New Roman" charset="0"/>
                        </a:defRPr>
                      </a:lvl1pPr>
                      <a:lvl2pPr algn="l">
                        <a:spcBef>
                          <a:spcPct val="20000"/>
                        </a:spcBef>
                        <a:defRPr sz="2400">
                          <a:solidFill>
                            <a:schemeClr val="tx1"/>
                          </a:solidFill>
                          <a:latin typeface="Times New Roman" charset="0"/>
                        </a:defRPr>
                      </a:lvl2pPr>
                      <a:lvl3pPr algn="l">
                        <a:spcBef>
                          <a:spcPct val="20000"/>
                        </a:spcBef>
                        <a:defRPr sz="2000">
                          <a:solidFill>
                            <a:schemeClr val="tx1"/>
                          </a:solidFill>
                          <a:latin typeface="Times New Roman" charset="0"/>
                        </a:defRPr>
                      </a:lvl3pPr>
                      <a:lvl4pPr algn="l">
                        <a:spcBef>
                          <a:spcPct val="20000"/>
                        </a:spcBef>
                        <a:defRPr>
                          <a:solidFill>
                            <a:schemeClr val="tx1"/>
                          </a:solidFill>
                          <a:latin typeface="Times New Roman" charset="0"/>
                        </a:defRPr>
                      </a:lvl4pPr>
                      <a:lvl5pPr algn="l">
                        <a:spcBef>
                          <a:spcPct val="20000"/>
                        </a:spcBef>
                        <a:defRPr>
                          <a:solidFill>
                            <a:schemeClr val="tx1"/>
                          </a:solidFill>
                          <a:latin typeface="Times New Roman" charset="0"/>
                        </a:defRPr>
                      </a:lvl5pPr>
                      <a:lvl6pPr fontAlgn="base">
                        <a:spcBef>
                          <a:spcPct val="20000"/>
                        </a:spcBef>
                        <a:spcAft>
                          <a:spcPct val="0"/>
                        </a:spcAft>
                        <a:defRPr>
                          <a:solidFill>
                            <a:schemeClr val="tx1"/>
                          </a:solidFill>
                          <a:latin typeface="Times New Roman" charset="0"/>
                        </a:defRPr>
                      </a:lvl6pPr>
                      <a:lvl7pPr fontAlgn="base">
                        <a:spcBef>
                          <a:spcPct val="20000"/>
                        </a:spcBef>
                        <a:spcAft>
                          <a:spcPct val="0"/>
                        </a:spcAft>
                        <a:defRPr>
                          <a:solidFill>
                            <a:schemeClr val="tx1"/>
                          </a:solidFill>
                          <a:latin typeface="Times New Roman" charset="0"/>
                        </a:defRPr>
                      </a:lvl7pPr>
                      <a:lvl8pPr fontAlgn="base">
                        <a:spcBef>
                          <a:spcPct val="20000"/>
                        </a:spcBef>
                        <a:spcAft>
                          <a:spcPct val="0"/>
                        </a:spcAft>
                        <a:defRPr>
                          <a:solidFill>
                            <a:schemeClr val="tx1"/>
                          </a:solidFill>
                          <a:latin typeface="Times New Roman" charset="0"/>
                        </a:defRPr>
                      </a:lvl8pPr>
                      <a:lvl9pPr fontAlgn="base">
                        <a:spcBef>
                          <a:spcPct val="20000"/>
                        </a:spcBef>
                        <a:spcAft>
                          <a:spcPct val="0"/>
                        </a:spcAft>
                        <a:defRPr>
                          <a:solidFill>
                            <a:schemeClr val="tx1"/>
                          </a:solidFill>
                          <a:latin typeface="Times New Roman"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0000FF"/>
                          </a:solidFill>
                          <a:effectLst/>
                          <a:latin typeface="Helvetica Light" charset="0"/>
                          <a:ea typeface="Helvetica Light" charset="0"/>
                          <a:cs typeface="Helvetica Light" charset="0"/>
                          <a:sym typeface="Symbol" charset="2"/>
                        </a:rPr>
                        <a:t>4</a:t>
                      </a: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 + had + weak + ?</a:t>
                      </a:r>
                    </a:p>
                  </a:txBody>
                  <a:tcPr anchor="ctr" horzOverflow="overflow">
                    <a:lnL>
                      <a:noFill/>
                    </a:lnL>
                    <a:lnR cap="flat">
                      <a:noFill/>
                    </a:lnR>
                    <a:lnT>
                      <a:noFill/>
                    </a:lnT>
                    <a:lnB cap="flat">
                      <a:noFill/>
                    </a:lnB>
                    <a:lnTlToBr>
                      <a:noFill/>
                    </a:lnTlToBr>
                    <a:lnBlToTr>
                      <a:noFill/>
                    </a:lnBlToTr>
                    <a:solidFill>
                      <a:schemeClr val="accent1">
                        <a:lumMod val="20000"/>
                        <a:lumOff val="80000"/>
                      </a:schemeClr>
                    </a:solidFill>
                  </a:tcPr>
                </a:tc>
                <a:extLst>
                  <a:ext uri="{0D108BD9-81ED-4DB2-BD59-A6C34878D82A}">
                    <a16:rowId xmlns:a16="http://schemas.microsoft.com/office/drawing/2014/main" val="10007"/>
                  </a:ext>
                </a:extLst>
              </a:tr>
              <a:tr h="2238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x-none" sz="1200" b="1" i="0" u="none" strike="noStrike" cap="none" normalizeH="0" baseline="0" dirty="0">
                          <a:ln>
                            <a:noFill/>
                          </a:ln>
                          <a:solidFill>
                            <a:srgbClr val="D80017"/>
                          </a:solidFill>
                          <a:effectLst/>
                          <a:latin typeface="Helvetica" pitchFamily="2" charset="0"/>
                          <a:ea typeface="Helvetica Light" charset="0"/>
                          <a:cs typeface="Helvetica Light" charset="0"/>
                        </a:rPr>
                        <a:t>Fermilab 2020</a:t>
                      </a:r>
                    </a:p>
                  </a:txBody>
                  <a:tcPr anchor="ctr" horzOverflow="overflow">
                    <a:lnL cap="flat">
                      <a:noFill/>
                    </a:lnL>
                    <a:lnR>
                      <a:noFill/>
                    </a:lnR>
                    <a:lnT>
                      <a:noFill/>
                    </a:lnT>
                    <a:lnB cap="flat">
                      <a:noFill/>
                    </a:lnB>
                    <a:lnTlToBr>
                      <a:noFill/>
                    </a:lnTlToBr>
                    <a:lnBlToTr>
                      <a:noFill/>
                    </a:lnBlToTr>
                    <a:solidFill>
                      <a:schemeClr val="accent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altLang="x-none" sz="1200" b="0" i="1" u="none" strike="noStrike" cap="none" normalizeH="0" baseline="0" dirty="0">
                          <a:ln>
                            <a:noFill/>
                          </a:ln>
                          <a:solidFill>
                            <a:srgbClr val="333333"/>
                          </a:solidFill>
                          <a:effectLst/>
                          <a:latin typeface="Helvetica Light" charset="0"/>
                          <a:ea typeface="Helvetica Light" charset="0"/>
                          <a:cs typeface="Helvetica Light" charset="0"/>
                          <a:sym typeface="Symbol" charset="2"/>
                        </a:rPr>
                        <a:t></a:t>
                      </a:r>
                      <a:r>
                        <a:rPr kumimoji="0" lang="en-US" altLang="x-none" sz="1200" b="0" i="0" u="none" strike="noStrike" cap="none" normalizeH="0" baseline="30000" dirty="0">
                          <a:ln>
                            <a:noFill/>
                          </a:ln>
                          <a:solidFill>
                            <a:srgbClr val="333333"/>
                          </a:solidFill>
                          <a:effectLst/>
                          <a:latin typeface="Helvetica Light" charset="0"/>
                          <a:ea typeface="Helvetica Light" charset="0"/>
                          <a:cs typeface="Helvetica Light" charset="0"/>
                          <a:sym typeface="Symbol" charset="2"/>
                        </a:rPr>
                        <a:t>+</a:t>
                      </a: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0.001 165 920 40 (54)</a:t>
                      </a: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altLang="x-none" sz="1200" b="0" i="0" u="none" strike="noStrike" cap="none" normalizeH="0" baseline="0" dirty="0">
                          <a:ln>
                            <a:noFill/>
                          </a:ln>
                          <a:solidFill>
                            <a:srgbClr val="333333"/>
                          </a:solidFill>
                          <a:effectLst/>
                          <a:latin typeface="Helvetica Light" charset="0"/>
                          <a:ea typeface="Helvetica Light" charset="0"/>
                          <a:cs typeface="Helvetica Light" charset="0"/>
                          <a:sym typeface="Symbol" charset="2"/>
                        </a:rPr>
                        <a:t>0.46 ppm</a:t>
                      </a: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endParaRPr>
                    </a:p>
                  </a:txBody>
                  <a:tcPr anchor="ctr" horzOverflow="overflow">
                    <a:lnL>
                      <a:noFill/>
                    </a:lnL>
                    <a:lnR>
                      <a:noFill/>
                    </a:lnR>
                    <a:lnT>
                      <a:noFill/>
                    </a:lnT>
                    <a:lnB cap="flat">
                      <a:noFill/>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x-none" sz="1200" b="0" i="0" u="none" strike="noStrike" cap="none" normalizeH="0" baseline="0" dirty="0">
                          <a:ln>
                            <a:noFill/>
                          </a:ln>
                          <a:solidFill>
                            <a:srgbClr val="0000FF"/>
                          </a:solidFill>
                          <a:effectLst/>
                          <a:latin typeface="Helvetica Light" charset="0"/>
                          <a:ea typeface="Helvetica Light" charset="0"/>
                          <a:cs typeface="Helvetica Light" charset="0"/>
                          <a:sym typeface="Symbol" charset="2"/>
                        </a:rPr>
                        <a:t>same</a:t>
                      </a:r>
                    </a:p>
                  </a:txBody>
                  <a:tcPr anchor="ctr" horzOverflow="overflow">
                    <a:lnL>
                      <a:noFill/>
                    </a:lnL>
                    <a:lnR cap="flat">
                      <a:noFill/>
                    </a:lnR>
                    <a:lnT>
                      <a:noFill/>
                    </a:lnT>
                    <a:lnB cap="flat">
                      <a:noFill/>
                    </a:lnB>
                    <a:lnTlToBr>
                      <a:noFill/>
                    </a:lnTlToBr>
                    <a:lnBlToTr>
                      <a:noFill/>
                    </a:lnBlToTr>
                    <a:solidFill>
                      <a:schemeClr val="accent1">
                        <a:lumMod val="20000"/>
                        <a:lumOff val="80000"/>
                      </a:schemeClr>
                    </a:solidFill>
                  </a:tcPr>
                </a:tc>
                <a:extLst>
                  <a:ext uri="{0D108BD9-81ED-4DB2-BD59-A6C34878D82A}">
                    <a16:rowId xmlns:a16="http://schemas.microsoft.com/office/drawing/2014/main" val="1261996629"/>
                  </a:ext>
                </a:extLst>
              </a:tr>
            </a:tbl>
          </a:graphicData>
        </a:graphic>
      </p:graphicFrame>
      <p:sp>
        <p:nvSpPr>
          <p:cNvPr id="17" name="Rectangle 16"/>
          <p:cNvSpPr/>
          <p:nvPr/>
        </p:nvSpPr>
        <p:spPr>
          <a:xfrm>
            <a:off x="4981023" y="3864510"/>
            <a:ext cx="3304111" cy="246221"/>
          </a:xfrm>
          <a:prstGeom prst="rect">
            <a:avLst/>
          </a:prstGeom>
        </p:spPr>
        <p:txBody>
          <a:bodyPr wrap="none">
            <a:spAutoFit/>
          </a:bodyPr>
          <a:lstStyle/>
          <a:p>
            <a:pPr algn="r"/>
            <a:r>
              <a:rPr lang="en-US" sz="1000" dirty="0">
                <a:solidFill>
                  <a:prstClr val="black">
                    <a:lumMod val="65000"/>
                    <a:lumOff val="35000"/>
                  </a:prstClr>
                </a:solidFill>
                <a:latin typeface="Helvetica Light" charset="0"/>
                <a:ea typeface="Helvetica Light" charset="0"/>
                <a:cs typeface="Helvetica Light" charset="0"/>
              </a:rPr>
              <a:t>[ See, </a:t>
            </a:r>
            <a:r>
              <a:rPr lang="en-US" sz="1000" dirty="0" err="1">
                <a:solidFill>
                  <a:prstClr val="black">
                    <a:lumMod val="65000"/>
                    <a:lumOff val="35000"/>
                  </a:prstClr>
                </a:solidFill>
                <a:latin typeface="Helvetica Light" charset="0"/>
                <a:ea typeface="Helvetica Light" charset="0"/>
                <a:cs typeface="Helvetica Light" charset="0"/>
              </a:rPr>
              <a:t>eg</a:t>
            </a:r>
            <a:r>
              <a:rPr lang="en-US" sz="1000" dirty="0">
                <a:solidFill>
                  <a:prstClr val="black">
                    <a:lumMod val="65000"/>
                    <a:lumOff val="35000"/>
                  </a:prstClr>
                </a:solidFill>
                <a:latin typeface="Helvetica Light" charset="0"/>
                <a:ea typeface="Helvetica Light" charset="0"/>
                <a:cs typeface="Helvetica Light" charset="0"/>
              </a:rPr>
              <a:t>, Miller, de Rafael, Roberts, </a:t>
            </a:r>
            <a:r>
              <a:rPr lang="mr-IN" sz="1000" dirty="0" err="1">
                <a:solidFill>
                  <a:prstClr val="black">
                    <a:lumMod val="65000"/>
                    <a:lumOff val="35000"/>
                  </a:prstClr>
                </a:solidFill>
                <a:latin typeface="Helvetica Light" charset="0"/>
                <a:ea typeface="Helvetica Light" charset="0"/>
                <a:cs typeface="Helvetica Light" charset="0"/>
              </a:rPr>
              <a:t>hep-ph</a:t>
            </a:r>
            <a:r>
              <a:rPr lang="mr-IN" sz="1000" dirty="0">
                <a:solidFill>
                  <a:prstClr val="black">
                    <a:lumMod val="65000"/>
                    <a:lumOff val="35000"/>
                  </a:prstClr>
                </a:solidFill>
                <a:latin typeface="Helvetica Light" charset="0"/>
                <a:ea typeface="Helvetica Light" charset="0"/>
                <a:cs typeface="Helvetica Light" charset="0"/>
              </a:rPr>
              <a:t>/0703049</a:t>
            </a:r>
            <a:r>
              <a:rPr lang="en-US" sz="1000" dirty="0">
                <a:solidFill>
                  <a:prstClr val="black">
                    <a:lumMod val="65000"/>
                    <a:lumOff val="35000"/>
                  </a:prstClr>
                </a:solidFill>
                <a:latin typeface="Helvetica Light" charset="0"/>
                <a:ea typeface="Helvetica Light" charset="0"/>
                <a:cs typeface="Helvetica Light" charset="0"/>
              </a:rPr>
              <a:t> </a:t>
            </a:r>
            <a:r>
              <a:rPr lang="is-IS" sz="1000" dirty="0">
                <a:solidFill>
                  <a:prstClr val="black">
                    <a:lumMod val="65000"/>
                    <a:lumOff val="35000"/>
                  </a:prstClr>
                </a:solidFill>
                <a:latin typeface="Helvetica Light" charset="0"/>
                <a:ea typeface="Helvetica Light" charset="0"/>
                <a:cs typeface="Helvetica Light" charset="0"/>
              </a:rPr>
              <a:t>]</a:t>
            </a:r>
            <a:endParaRPr lang="en-US" dirty="0"/>
          </a:p>
        </p:txBody>
      </p:sp>
      <p:sp>
        <p:nvSpPr>
          <p:cNvPr id="18" name="TextBox 17"/>
          <p:cNvSpPr txBox="1"/>
          <p:nvPr/>
        </p:nvSpPr>
        <p:spPr>
          <a:xfrm>
            <a:off x="251520" y="3562505"/>
            <a:ext cx="8874696"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Evolution of the experimental sensitivity:</a:t>
            </a:r>
          </a:p>
        </p:txBody>
      </p:sp>
      <p:sp>
        <p:nvSpPr>
          <p:cNvPr id="6" name="TextBox 5"/>
          <p:cNvSpPr txBox="1"/>
          <p:nvPr/>
        </p:nvSpPr>
        <p:spPr>
          <a:xfrm>
            <a:off x="8239505" y="5774310"/>
            <a:ext cx="915127" cy="553998"/>
          </a:xfrm>
          <a:prstGeom prst="rect">
            <a:avLst/>
          </a:prstGeom>
          <a:noFill/>
        </p:spPr>
        <p:txBody>
          <a:bodyPr wrap="square" rtlCol="0">
            <a:spAutoFit/>
          </a:bodyPr>
          <a:lstStyle/>
          <a:p>
            <a:r>
              <a:rPr lang="en-US" sz="1000" dirty="0">
                <a:solidFill>
                  <a:schemeClr val="tx1">
                    <a:lumMod val="50000"/>
                    <a:lumOff val="50000"/>
                  </a:schemeClr>
                </a:solidFill>
                <a:latin typeface="Helvetica Light" charset="0"/>
                <a:ea typeface="Helvetica Light" charset="0"/>
                <a:cs typeface="Helvetica Light" charset="0"/>
              </a:rPr>
              <a:t>Electrostatic focusing, magic </a:t>
            </a:r>
            <a:r>
              <a:rPr lang="en-US" altLang="x-none" sz="1000" dirty="0">
                <a:solidFill>
                  <a:schemeClr val="tx1">
                    <a:lumMod val="50000"/>
                    <a:lumOff val="50000"/>
                  </a:schemeClr>
                </a:solidFill>
                <a:latin typeface="Helvetica Light" charset="0"/>
                <a:ea typeface="Helvetica Light" charset="0"/>
                <a:cs typeface="Helvetica Light" charset="0"/>
                <a:sym typeface="Symbol" charset="2"/>
              </a:rPr>
              <a:t></a:t>
            </a:r>
            <a:endParaRPr lang="en-US" sz="1000" dirty="0">
              <a:solidFill>
                <a:schemeClr val="tx1">
                  <a:lumMod val="50000"/>
                  <a:lumOff val="50000"/>
                </a:schemeClr>
              </a:solidFill>
              <a:latin typeface="Helvetica Light" charset="0"/>
              <a:ea typeface="Helvetica Light" charset="0"/>
              <a:cs typeface="Helvetica Light" charset="0"/>
            </a:endParaRPr>
          </a:p>
        </p:txBody>
      </p:sp>
      <p:sp>
        <p:nvSpPr>
          <p:cNvPr id="24" name="TextBox 23"/>
          <p:cNvSpPr txBox="1"/>
          <p:nvPr/>
        </p:nvSpPr>
        <p:spPr>
          <a:xfrm>
            <a:off x="8245695" y="4406158"/>
            <a:ext cx="915127" cy="707886"/>
          </a:xfrm>
          <a:prstGeom prst="rect">
            <a:avLst/>
          </a:prstGeom>
          <a:noFill/>
        </p:spPr>
        <p:txBody>
          <a:bodyPr wrap="square" rtlCol="0">
            <a:spAutoFit/>
          </a:bodyPr>
          <a:lstStyle/>
          <a:p>
            <a:r>
              <a:rPr lang="en-US" sz="1000" dirty="0">
                <a:solidFill>
                  <a:schemeClr val="tx1">
                    <a:lumMod val="50000"/>
                    <a:lumOff val="50000"/>
                  </a:schemeClr>
                </a:solidFill>
                <a:latin typeface="Helvetica Light" charset="0"/>
                <a:ea typeface="Helvetica Light" charset="0"/>
                <a:cs typeface="Helvetica Light" charset="0"/>
              </a:rPr>
              <a:t>Muon behaves like heavy electron</a:t>
            </a:r>
          </a:p>
        </p:txBody>
      </p:sp>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id="{BD47A38B-02E2-EB4F-9E67-BFA88BECAD24}"/>
                  </a:ext>
                </a:extLst>
              </p:cNvPr>
              <p:cNvSpPr/>
              <p:nvPr/>
            </p:nvSpPr>
            <p:spPr>
              <a:xfrm>
                <a:off x="579148" y="2890786"/>
                <a:ext cx="3121624" cy="363305"/>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
                        <m:sSubPr>
                          <m:ctrlPr>
                            <a:rPr lang="mr-IN" sz="1600" i="1" smtClean="0">
                              <a:solidFill>
                                <a:srgbClr val="003BB8"/>
                              </a:solidFill>
                              <a:latin typeface="Cambria Math" panose="02040503050406030204" pitchFamily="18" charset="0"/>
                              <a:ea typeface="Cambria Math" charset="0"/>
                              <a:cs typeface="Cambria Math" charset="0"/>
                              <a:sym typeface="Wingdings"/>
                            </a:rPr>
                          </m:ctrlPr>
                        </m:sSubPr>
                        <m:e>
                          <m:r>
                            <a:rPr lang="mr-IN" sz="1600" b="0" i="1" smtClean="0">
                              <a:solidFill>
                                <a:srgbClr val="003BB8"/>
                              </a:solidFill>
                              <a:latin typeface="Cambria Math" charset="0"/>
                              <a:ea typeface="Cambria Math" charset="0"/>
                              <a:cs typeface="Cambria Math" charset="0"/>
                              <a:sym typeface="Wingdings"/>
                            </a:rPr>
                            <m:t>𝑎</m:t>
                          </m:r>
                        </m:e>
                        <m:sub>
                          <m:r>
                            <a:rPr lang="mr-IN" sz="1600" b="0" i="1" smtClean="0">
                              <a:solidFill>
                                <a:srgbClr val="003BB8"/>
                              </a:solidFill>
                              <a:latin typeface="Cambria Math" charset="0"/>
                              <a:ea typeface="Cambria Math" charset="0"/>
                              <a:cs typeface="Cambria Math" charset="0"/>
                              <a:sym typeface="Wingdings"/>
                            </a:rPr>
                            <m:t>𝜇</m:t>
                          </m:r>
                        </m:sub>
                      </m:sSub>
                      <m:r>
                        <a:rPr lang="mr-IN" sz="1600" b="0" i="1" smtClean="0">
                          <a:solidFill>
                            <a:srgbClr val="003BB8"/>
                          </a:solidFill>
                          <a:latin typeface="Cambria Math" charset="0"/>
                          <a:ea typeface="Helvetica Light" charset="0"/>
                          <a:cs typeface="Helvetica Light" charset="0"/>
                          <a:sym typeface="Wingdings"/>
                        </a:rPr>
                        <m:t>=</m:t>
                      </m:r>
                      <m:r>
                        <a:rPr lang="mr-IN" sz="1600" i="1">
                          <a:solidFill>
                            <a:srgbClr val="003BB8"/>
                          </a:solidFill>
                          <a:latin typeface="Cambria Math" charset="0"/>
                          <a:ea typeface="Cambria Math" charset="0"/>
                          <a:cs typeface="Cambria Math" charset="0"/>
                          <a:sym typeface="Wingdings"/>
                        </a:rPr>
                        <m:t>11 659 20</m:t>
                      </m:r>
                      <m:r>
                        <a:rPr lang="en-US" sz="1600" b="0" i="1" smtClean="0">
                          <a:solidFill>
                            <a:srgbClr val="003BB8"/>
                          </a:solidFill>
                          <a:latin typeface="Cambria Math" panose="02040503050406030204" pitchFamily="18" charset="0"/>
                          <a:ea typeface="Cambria Math" charset="0"/>
                          <a:cs typeface="Cambria Math" charset="0"/>
                          <a:sym typeface="Wingdings"/>
                        </a:rPr>
                        <m:t>6</m:t>
                      </m:r>
                      <m:r>
                        <a:rPr lang="mr-IN" sz="1600" i="1">
                          <a:solidFill>
                            <a:srgbClr val="003BB8"/>
                          </a:solidFill>
                          <a:latin typeface="Cambria Math" charset="0"/>
                          <a:ea typeface="Cambria Math" charset="0"/>
                          <a:cs typeface="Cambria Math" charset="0"/>
                          <a:sym typeface="Wingdings"/>
                        </a:rPr>
                        <m:t>.1 (</m:t>
                      </m:r>
                      <m:r>
                        <a:rPr lang="en-US" sz="1600" b="0" i="1" smtClean="0">
                          <a:solidFill>
                            <a:srgbClr val="003BB8"/>
                          </a:solidFill>
                          <a:latin typeface="Cambria Math" panose="02040503050406030204" pitchFamily="18" charset="0"/>
                          <a:ea typeface="Cambria Math" charset="0"/>
                          <a:cs typeface="Cambria Math" charset="0"/>
                          <a:sym typeface="Wingdings"/>
                        </a:rPr>
                        <m:t>4</m:t>
                      </m:r>
                      <m:r>
                        <a:rPr lang="mr-IN" sz="1600" b="0" i="1" smtClean="0">
                          <a:solidFill>
                            <a:srgbClr val="003BB8"/>
                          </a:solidFill>
                          <a:latin typeface="Cambria Math" charset="0"/>
                          <a:ea typeface="Cambria Math" charset="0"/>
                          <a:cs typeface="Cambria Math" charset="0"/>
                          <a:sym typeface="Wingdings"/>
                        </a:rPr>
                        <m:t>.</m:t>
                      </m:r>
                      <m:r>
                        <a:rPr lang="en-US" sz="1600" b="0" i="1" smtClean="0">
                          <a:solidFill>
                            <a:srgbClr val="003BB8"/>
                          </a:solidFill>
                          <a:latin typeface="Cambria Math" panose="02040503050406030204" pitchFamily="18" charset="0"/>
                          <a:ea typeface="Cambria Math" charset="0"/>
                          <a:cs typeface="Cambria Math" charset="0"/>
                          <a:sym typeface="Wingdings"/>
                        </a:rPr>
                        <m:t>1)</m:t>
                      </m:r>
                      <m:r>
                        <a:rPr lang="mr-IN" sz="1600" i="1">
                          <a:solidFill>
                            <a:srgbClr val="003BB8"/>
                          </a:solidFill>
                          <a:latin typeface="Cambria Math" charset="0"/>
                          <a:ea typeface="Cambria Math" charset="0"/>
                          <a:cs typeface="Cambria Math" charset="0"/>
                          <a:sym typeface="Wingdings"/>
                        </a:rPr>
                        <m:t> </m:t>
                      </m:r>
                      <m:r>
                        <a:rPr lang="mr-IN" sz="1600" i="1" smtClean="0">
                          <a:solidFill>
                            <a:srgbClr val="003BB8"/>
                          </a:solidFill>
                          <a:latin typeface="Cambria Math" charset="0"/>
                          <a:ea typeface="Cambria Math" charset="0"/>
                          <a:cs typeface="Cambria Math" charset="0"/>
                          <a:sym typeface="Wingdings"/>
                        </a:rPr>
                        <m:t>∙</m:t>
                      </m:r>
                      <m:sSup>
                        <m:sSupPr>
                          <m:ctrlPr>
                            <a:rPr lang="mr-IN" sz="1600" i="1" smtClean="0">
                              <a:solidFill>
                                <a:srgbClr val="003BB8"/>
                              </a:solidFill>
                              <a:latin typeface="Cambria Math" panose="02040503050406030204" pitchFamily="18" charset="0"/>
                              <a:ea typeface="Cambria Math" charset="0"/>
                              <a:cs typeface="Cambria Math" charset="0"/>
                              <a:sym typeface="Wingdings"/>
                            </a:rPr>
                          </m:ctrlPr>
                        </m:sSupPr>
                        <m:e>
                          <m:r>
                            <a:rPr lang="mr-IN" sz="1600" b="0" i="1" smtClean="0">
                              <a:solidFill>
                                <a:srgbClr val="003BB8"/>
                              </a:solidFill>
                              <a:latin typeface="Cambria Math" charset="0"/>
                              <a:ea typeface="Cambria Math" charset="0"/>
                              <a:cs typeface="Cambria Math" charset="0"/>
                              <a:sym typeface="Wingdings"/>
                            </a:rPr>
                            <m:t>10</m:t>
                          </m:r>
                        </m:e>
                        <m:sup>
                          <m:r>
                            <a:rPr lang="mr-IN" sz="1600" b="0" i="1" smtClean="0">
                              <a:solidFill>
                                <a:srgbClr val="003BB8"/>
                              </a:solidFill>
                              <a:latin typeface="Cambria Math" charset="0"/>
                              <a:ea typeface="Cambria Math" charset="0"/>
                              <a:cs typeface="Cambria Math" charset="0"/>
                              <a:sym typeface="Wingdings"/>
                            </a:rPr>
                            <m:t>−10</m:t>
                          </m:r>
                        </m:sup>
                      </m:sSup>
                    </m:oMath>
                  </m:oMathPara>
                </a14:m>
                <a:endParaRPr lang="mr-IN" sz="1600" dirty="0">
                  <a:solidFill>
                    <a:srgbClr val="003BB8"/>
                  </a:solidFill>
                </a:endParaRPr>
              </a:p>
            </p:txBody>
          </p:sp>
        </mc:Choice>
        <mc:Fallback xmlns="">
          <p:sp>
            <p:nvSpPr>
              <p:cNvPr id="26" name="Rectangle 25">
                <a:extLst>
                  <a:ext uri="{FF2B5EF4-FFF2-40B4-BE49-F238E27FC236}">
                    <a16:creationId xmlns:a16="http://schemas.microsoft.com/office/drawing/2014/main" id="{BD47A38B-02E2-EB4F-9E67-BFA88BECAD24}"/>
                  </a:ext>
                </a:extLst>
              </p:cNvPr>
              <p:cNvSpPr>
                <a:spLocks noRot="1" noChangeAspect="1" noMove="1" noResize="1" noEditPoints="1" noAdjustHandles="1" noChangeArrowheads="1" noChangeShapeType="1" noTextEdit="1"/>
              </p:cNvSpPr>
              <p:nvPr/>
            </p:nvSpPr>
            <p:spPr>
              <a:xfrm>
                <a:off x="579148" y="2890786"/>
                <a:ext cx="3121624" cy="363305"/>
              </a:xfrm>
              <a:prstGeom prst="rect">
                <a:avLst/>
              </a:prstGeom>
              <a:blipFill>
                <a:blip r:embed="rId3"/>
                <a:stretch>
                  <a:fillRect r="-2024" b="-20000"/>
                </a:stretch>
              </a:blipFill>
            </p:spPr>
            <p:txBody>
              <a:bodyPr/>
              <a:lstStyle/>
              <a:p>
                <a:r>
                  <a:rPr lang="en-CH">
                    <a:noFill/>
                  </a:rPr>
                  <a:t> </a:t>
                </a:r>
              </a:p>
            </p:txBody>
          </p:sp>
        </mc:Fallback>
      </mc:AlternateContent>
      <p:sp>
        <p:nvSpPr>
          <p:cNvPr id="27" name="TextBox 26">
            <a:extLst>
              <a:ext uri="{FF2B5EF4-FFF2-40B4-BE49-F238E27FC236}">
                <a16:creationId xmlns:a16="http://schemas.microsoft.com/office/drawing/2014/main" id="{BBD5C115-FF2F-3240-B896-267B87852562}"/>
              </a:ext>
            </a:extLst>
          </p:cNvPr>
          <p:cNvSpPr txBox="1"/>
          <p:nvPr/>
        </p:nvSpPr>
        <p:spPr>
          <a:xfrm>
            <a:off x="251520" y="2300250"/>
            <a:ext cx="8874696" cy="338554"/>
          </a:xfrm>
          <a:prstGeom prst="rect">
            <a:avLst/>
          </a:prstGeom>
          <a:noFill/>
        </p:spPr>
        <p:txBody>
          <a:bodyPr wrap="square" rtlCol="0">
            <a:spAutoFit/>
          </a:bodyPr>
          <a:lstStyle/>
          <a:p>
            <a:r>
              <a:rPr lang="en-US" sz="1600" dirty="0">
                <a:solidFill>
                  <a:srgbClr val="003BB8"/>
                </a:solidFill>
                <a:latin typeface="Helvetica Light" charset="0"/>
                <a:ea typeface="Helvetica Light" charset="0"/>
                <a:cs typeface="Helvetica Light" charset="0"/>
              </a:rPr>
              <a:t>Combination with BNL E821 result:</a:t>
            </a:r>
          </a:p>
        </p:txBody>
      </p:sp>
      <p:sp>
        <p:nvSpPr>
          <p:cNvPr id="13" name="Rectangle 12">
            <a:extLst>
              <a:ext uri="{FF2B5EF4-FFF2-40B4-BE49-F238E27FC236}">
                <a16:creationId xmlns:a16="http://schemas.microsoft.com/office/drawing/2014/main" id="{1298F627-2E78-2C4C-9BE9-49FB6326BF83}"/>
              </a:ext>
            </a:extLst>
          </p:cNvPr>
          <p:cNvSpPr/>
          <p:nvPr/>
        </p:nvSpPr>
        <p:spPr>
          <a:xfrm>
            <a:off x="264721" y="2588224"/>
            <a:ext cx="4572000" cy="246221"/>
          </a:xfrm>
          <a:prstGeom prst="rect">
            <a:avLst/>
          </a:prstGeom>
        </p:spPr>
        <p:txBody>
          <a:bodyPr>
            <a:spAutoFit/>
          </a:bodyPr>
          <a:lstStyle/>
          <a:p>
            <a:pPr lvl="0"/>
            <a:r>
              <a:rPr lang="en-US" altLang="x-none" sz="1000" dirty="0">
                <a:solidFill>
                  <a:prstClr val="black">
                    <a:lumMod val="50000"/>
                    <a:lumOff val="50000"/>
                  </a:prstClr>
                </a:solidFill>
                <a:latin typeface="Helvetica Light" charset="0"/>
                <a:ea typeface="Helvetica Light" charset="0"/>
                <a:cs typeface="Helvetica Light" charset="0"/>
              </a:rPr>
              <a:t>[ PRD 73, 072003 (2006) </a:t>
            </a:r>
            <a:r>
              <a:rPr lang="is-IS" sz="1000" dirty="0">
                <a:solidFill>
                  <a:prstClr val="black">
                    <a:lumMod val="65000"/>
                    <a:lumOff val="35000"/>
                  </a:prstClr>
                </a:solidFill>
                <a:latin typeface="Helvetica Light" charset="0"/>
                <a:ea typeface="Helvetica Light" charset="0"/>
                <a:cs typeface="Helvetica Light" charset="0"/>
              </a:rPr>
              <a:t>with updated reference values ]</a:t>
            </a:r>
            <a:endParaRPr lang="mr-IN" sz="1000" dirty="0">
              <a:solidFill>
                <a:prstClr val="black">
                  <a:lumMod val="65000"/>
                  <a:lumOff val="35000"/>
                </a:prstClr>
              </a:solidFill>
              <a:latin typeface="Helvetica Light" charset="0"/>
              <a:ea typeface="Helvetica Light" charset="0"/>
              <a:cs typeface="Helvetica Light" charset="0"/>
            </a:endParaRPr>
          </a:p>
        </p:txBody>
      </p:sp>
      <p:pic>
        <p:nvPicPr>
          <p:cNvPr id="16" name="Picture 15">
            <a:extLst>
              <a:ext uri="{FF2B5EF4-FFF2-40B4-BE49-F238E27FC236}">
                <a16:creationId xmlns:a16="http://schemas.microsoft.com/office/drawing/2014/main" id="{FEF15AD9-41D3-8F4C-96A2-34B45ED6EF63}"/>
              </a:ext>
            </a:extLst>
          </p:cNvPr>
          <p:cNvPicPr>
            <a:picLocks noChangeAspect="1"/>
          </p:cNvPicPr>
          <p:nvPr/>
        </p:nvPicPr>
        <p:blipFill>
          <a:blip r:embed="rId4"/>
          <a:stretch>
            <a:fillRect/>
          </a:stretch>
        </p:blipFill>
        <p:spPr>
          <a:xfrm>
            <a:off x="5007127" y="1031918"/>
            <a:ext cx="3557726" cy="2617566"/>
          </a:xfrm>
          <a:prstGeom prst="rect">
            <a:avLst/>
          </a:prstGeom>
        </p:spPr>
      </p:pic>
      <p:sp>
        <p:nvSpPr>
          <p:cNvPr id="30" name="TextBox 29">
            <a:extLst>
              <a:ext uri="{FF2B5EF4-FFF2-40B4-BE49-F238E27FC236}">
                <a16:creationId xmlns:a16="http://schemas.microsoft.com/office/drawing/2014/main" id="{2FF223BC-4646-614E-BCD8-6897DC951796}"/>
              </a:ext>
            </a:extLst>
          </p:cNvPr>
          <p:cNvSpPr txBox="1"/>
          <p:nvPr/>
        </p:nvSpPr>
        <p:spPr>
          <a:xfrm>
            <a:off x="5439469" y="2433686"/>
            <a:ext cx="875514" cy="553998"/>
          </a:xfrm>
          <a:prstGeom prst="rect">
            <a:avLst/>
          </a:prstGeom>
          <a:noFill/>
        </p:spPr>
        <p:txBody>
          <a:bodyPr wrap="square" rtlCol="0">
            <a:spAutoFit/>
          </a:bodyPr>
          <a:lstStyle/>
          <a:p>
            <a:r>
              <a:rPr lang="en-CH" sz="1000" dirty="0">
                <a:solidFill>
                  <a:srgbClr val="FF0000"/>
                </a:solidFill>
                <a:latin typeface="Helvetica Light" charset="0"/>
                <a:ea typeface="Helvetica Light" charset="0"/>
                <a:cs typeface="Helvetica Light" charset="0"/>
              </a:rPr>
              <a:t>R</a:t>
            </a:r>
            <a:r>
              <a:rPr lang="en-GB" sz="1000" dirty="0">
                <a:solidFill>
                  <a:srgbClr val="FF0000"/>
                </a:solidFill>
                <a:latin typeface="Helvetica Light" charset="0"/>
                <a:ea typeface="Helvetica Light" charset="0"/>
                <a:cs typeface="Helvetica Light" charset="0"/>
              </a:rPr>
              <a:t>u</a:t>
            </a:r>
            <a:r>
              <a:rPr lang="en-CH" sz="1000" dirty="0">
                <a:solidFill>
                  <a:srgbClr val="FF0000"/>
                </a:solidFill>
                <a:latin typeface="Helvetica Light" charset="0"/>
                <a:ea typeface="Helvetica Light" charset="0"/>
                <a:cs typeface="Helvetica Light" charset="0"/>
              </a:rPr>
              <a:t>n-1 analysis </a:t>
            </a:r>
          </a:p>
          <a:p>
            <a:r>
              <a:rPr lang="en-CH" sz="1000" dirty="0">
                <a:solidFill>
                  <a:srgbClr val="FF0000"/>
                </a:solidFill>
                <a:latin typeface="Helvetica Light" charset="0"/>
                <a:ea typeface="Helvetica Light" charset="0"/>
                <a:cs typeface="Helvetica Light" charset="0"/>
              </a:rPr>
              <a:t>done</a:t>
            </a:r>
          </a:p>
        </p:txBody>
      </p:sp>
      <p:sp>
        <p:nvSpPr>
          <p:cNvPr id="31" name="TextBox 30">
            <a:extLst>
              <a:ext uri="{FF2B5EF4-FFF2-40B4-BE49-F238E27FC236}">
                <a16:creationId xmlns:a16="http://schemas.microsoft.com/office/drawing/2014/main" id="{3599F7D8-B5BB-0F48-B814-B986145EE69C}"/>
              </a:ext>
            </a:extLst>
          </p:cNvPr>
          <p:cNvSpPr txBox="1"/>
          <p:nvPr/>
        </p:nvSpPr>
        <p:spPr>
          <a:xfrm>
            <a:off x="6283452" y="2823866"/>
            <a:ext cx="1764488" cy="246221"/>
          </a:xfrm>
          <a:prstGeom prst="rect">
            <a:avLst/>
          </a:prstGeom>
          <a:noFill/>
        </p:spPr>
        <p:txBody>
          <a:bodyPr wrap="square" rtlCol="0">
            <a:spAutoFit/>
          </a:bodyPr>
          <a:lstStyle/>
          <a:p>
            <a:r>
              <a:rPr lang="en-CH" sz="1000" dirty="0">
                <a:solidFill>
                  <a:srgbClr val="1600FF"/>
                </a:solidFill>
                <a:latin typeface="Helvetica Light" charset="0"/>
                <a:ea typeface="Helvetica Light" charset="0"/>
                <a:cs typeface="Helvetica Light" charset="0"/>
              </a:rPr>
              <a:t>Run-2 analysis underway</a:t>
            </a:r>
          </a:p>
        </p:txBody>
      </p:sp>
      <p:sp>
        <p:nvSpPr>
          <p:cNvPr id="32" name="TextBox 31">
            <a:extLst>
              <a:ext uri="{FF2B5EF4-FFF2-40B4-BE49-F238E27FC236}">
                <a16:creationId xmlns:a16="http://schemas.microsoft.com/office/drawing/2014/main" id="{5FB34775-4C38-C847-9407-B7BA4B71384B}"/>
              </a:ext>
            </a:extLst>
          </p:cNvPr>
          <p:cNvSpPr txBox="1"/>
          <p:nvPr/>
        </p:nvSpPr>
        <p:spPr>
          <a:xfrm>
            <a:off x="3646505" y="2951227"/>
            <a:ext cx="946093" cy="276999"/>
          </a:xfrm>
          <a:prstGeom prst="rect">
            <a:avLst/>
          </a:prstGeom>
          <a:noFill/>
        </p:spPr>
        <p:txBody>
          <a:bodyPr wrap="none" rtlCol="0">
            <a:spAutoFit/>
          </a:bodyPr>
          <a:lstStyle/>
          <a:p>
            <a:r>
              <a:rPr lang="en-US" sz="1200" dirty="0">
                <a:solidFill>
                  <a:schemeClr val="tx1">
                    <a:lumMod val="65000"/>
                    <a:lumOff val="35000"/>
                  </a:schemeClr>
                </a:solidFill>
                <a:latin typeface="Helvetica Light" charset="0"/>
                <a:ea typeface="Helvetica Light" charset="0"/>
                <a:cs typeface="Helvetica Light" charset="0"/>
              </a:rPr>
              <a:t>(0.35 ppm)</a:t>
            </a:r>
          </a:p>
        </p:txBody>
      </p:sp>
    </p:spTree>
    <p:extLst>
      <p:ext uri="{BB962C8B-B14F-4D97-AF65-F5344CB8AC3E}">
        <p14:creationId xmlns:p14="http://schemas.microsoft.com/office/powerpoint/2010/main" val="395240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Magnetic moment</a:t>
            </a:r>
          </a:p>
        </p:txBody>
      </p:sp>
      <p:sp>
        <p:nvSpPr>
          <p:cNvPr id="25" name="TextBox 24"/>
          <p:cNvSpPr txBox="1"/>
          <p:nvPr/>
        </p:nvSpPr>
        <p:spPr>
          <a:xfrm>
            <a:off x="269304" y="1988840"/>
            <a:ext cx="8839200" cy="815608"/>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magnetic dipole moment of a particle can be observed from its motion in a magnetic field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Intrinsic magnetic moment discovered in Stern-</a:t>
            </a:r>
            <a:r>
              <a:rPr lang="en-US" sz="1600" dirty="0" err="1">
                <a:solidFill>
                  <a:prstClr val="black">
                    <a:lumMod val="85000"/>
                    <a:lumOff val="15000"/>
                  </a:prstClr>
                </a:solidFill>
                <a:latin typeface="Helvetica Light" charset="0"/>
                <a:ea typeface="Helvetica Light" charset="0"/>
                <a:cs typeface="Helvetica Light" charset="0"/>
              </a:rPr>
              <a:t>Gerlach</a:t>
            </a:r>
            <a:r>
              <a:rPr lang="en-US" sz="1600" dirty="0">
                <a:solidFill>
                  <a:prstClr val="black">
                    <a:lumMod val="85000"/>
                    <a:lumOff val="15000"/>
                  </a:prstClr>
                </a:solidFill>
                <a:latin typeface="Helvetica Light" charset="0"/>
                <a:ea typeface="Helvetica Light" charset="0"/>
                <a:cs typeface="Helvetica Light" charset="0"/>
              </a:rPr>
              <a:t> experiment, 1922:</a:t>
            </a:r>
            <a:endParaRPr lang="en-US" sz="1600" dirty="0">
              <a:solidFill>
                <a:srgbClr val="595959"/>
              </a:solidFill>
              <a:latin typeface="Helvetica Light" charset="0"/>
              <a:ea typeface="Helvetica Light" charset="0"/>
              <a:cs typeface="Helvetica Light" charset="0"/>
            </a:endParaRPr>
          </a:p>
        </p:txBody>
      </p:sp>
      <p:pic>
        <p:nvPicPr>
          <p:cNvPr id="27" name="Picture 26"/>
          <p:cNvPicPr>
            <a:picLocks noChangeAspect="1"/>
          </p:cNvPicPr>
          <p:nvPr/>
        </p:nvPicPr>
        <p:blipFill rotWithShape="1">
          <a:blip r:embed="rId5">
            <a:extLst>
              <a:ext uri="{28A0092B-C50C-407E-A947-70E740481C1C}">
                <a14:useLocalDpi xmlns:a14="http://schemas.microsoft.com/office/drawing/2010/main"/>
              </a:ext>
            </a:extLst>
          </a:blip>
          <a:srcRect l="2998" t="9051" r="4357" b="64700"/>
          <a:stretch/>
        </p:blipFill>
        <p:spPr>
          <a:xfrm>
            <a:off x="1667429" y="3360047"/>
            <a:ext cx="4536505" cy="1800200"/>
          </a:xfrm>
          <a:prstGeom prst="rect">
            <a:avLst/>
          </a:prstGeom>
        </p:spPr>
      </p:pic>
      <mc:AlternateContent xmlns:mc="http://schemas.openxmlformats.org/markup-compatibility/2006" xmlns:a14="http://schemas.microsoft.com/office/drawing/2010/main">
        <mc:Choice Requires="a14">
          <p:sp>
            <p:nvSpPr>
              <p:cNvPr id="28" name="Rectangle 27"/>
              <p:cNvSpPr/>
              <p:nvPr/>
            </p:nvSpPr>
            <p:spPr>
              <a:xfrm>
                <a:off x="269304" y="5507778"/>
                <a:ext cx="8371656" cy="1091902"/>
              </a:xfrm>
              <a:prstGeom prst="rect">
                <a:avLst/>
              </a:prstGeom>
            </p:spPr>
            <p:txBody>
              <a:bodyPr wrap="square">
                <a:spAutoFit/>
              </a:bodyPr>
              <a:lstStyle/>
              <a:p>
                <a:pPr marL="285750" indent="-285750">
                  <a:spcBef>
                    <a:spcPts val="1800"/>
                  </a:spcBef>
                  <a:buFont typeface="Symbol" charset="2"/>
                  <a:buChar char="®"/>
                </a:pPr>
                <a:r>
                  <a:rPr lang="en-US" sz="1600" dirty="0">
                    <a:solidFill>
                      <a:prstClr val="black">
                        <a:lumMod val="85000"/>
                        <a:lumOff val="15000"/>
                      </a:prstClr>
                    </a:solidFill>
                    <a:latin typeface="Helvetica Light" charset="0"/>
                    <a:ea typeface="Helvetica Light" charset="0"/>
                    <a:cs typeface="Helvetica Light" charset="0"/>
                    <a:sym typeface="Wingdings"/>
                  </a:rPr>
                  <a:t>atoms have intrinsic and </a:t>
                </a:r>
                <a:r>
                  <a:rPr lang="en-US" sz="1600" dirty="0" err="1">
                    <a:solidFill>
                      <a:prstClr val="black">
                        <a:lumMod val="85000"/>
                        <a:lumOff val="15000"/>
                      </a:prstClr>
                    </a:solidFill>
                    <a:latin typeface="Helvetica Light" charset="0"/>
                    <a:ea typeface="Helvetica Light" charset="0"/>
                    <a:cs typeface="Helvetica Light" charset="0"/>
                    <a:sym typeface="Wingdings"/>
                  </a:rPr>
                  <a:t>quantised</a:t>
                </a:r>
                <a:r>
                  <a:rPr lang="en-US" sz="1600" dirty="0">
                    <a:solidFill>
                      <a:prstClr val="black">
                        <a:lumMod val="85000"/>
                        <a:lumOff val="15000"/>
                      </a:prstClr>
                    </a:solidFill>
                    <a:latin typeface="Helvetica Light" charset="0"/>
                    <a:ea typeface="Helvetica Light" charset="0"/>
                    <a:cs typeface="Helvetica Light" charset="0"/>
                    <a:sym typeface="Wingdings"/>
                  </a:rPr>
                  <a:t> angular momentum</a:t>
                </a:r>
              </a:p>
              <a:p>
                <a:pPr>
                  <a:spcBef>
                    <a:spcPts val="1800"/>
                  </a:spcBef>
                </a:pPr>
                <a:r>
                  <a:rPr lang="en-US" sz="1600" dirty="0" err="1">
                    <a:solidFill>
                      <a:prstClr val="black">
                        <a:lumMod val="85000"/>
                        <a:lumOff val="15000"/>
                      </a:prstClr>
                    </a:solidFill>
                    <a:latin typeface="Helvetica Light" charset="0"/>
                    <a:ea typeface="Helvetica Light" charset="0"/>
                    <a:cs typeface="Helvetica Light" charset="0"/>
                    <a:sym typeface="Wingdings"/>
                  </a:rPr>
                  <a:t>Uhlenbeck</a:t>
                </a:r>
                <a:r>
                  <a:rPr lang="en-US" sz="1600" dirty="0">
                    <a:solidFill>
                      <a:prstClr val="black">
                        <a:lumMod val="85000"/>
                        <a:lumOff val="15000"/>
                      </a:prstClr>
                    </a:solidFill>
                    <a:latin typeface="Helvetica Light" charset="0"/>
                    <a:ea typeface="Helvetica Light" charset="0"/>
                    <a:cs typeface="Helvetica Light" charset="0"/>
                    <a:sym typeface="Wingdings"/>
                  </a:rPr>
                  <a:t> &amp; </a:t>
                </a:r>
                <a:r>
                  <a:rPr lang="en-US" sz="1600" dirty="0" err="1">
                    <a:solidFill>
                      <a:prstClr val="black">
                        <a:lumMod val="85000"/>
                        <a:lumOff val="15000"/>
                      </a:prstClr>
                    </a:solidFill>
                    <a:latin typeface="Helvetica Light" charset="0"/>
                    <a:ea typeface="Helvetica Light" charset="0"/>
                    <a:cs typeface="Helvetica Light" charset="0"/>
                    <a:sym typeface="Wingdings"/>
                  </a:rPr>
                  <a:t>Goudsmit</a:t>
                </a:r>
                <a:r>
                  <a:rPr lang="en-US" sz="1600" dirty="0">
                    <a:solidFill>
                      <a:prstClr val="black">
                        <a:lumMod val="85000"/>
                        <a:lumOff val="15000"/>
                      </a:prstClr>
                    </a:solidFill>
                    <a:latin typeface="Helvetica Light" charset="0"/>
                    <a:ea typeface="Helvetica Light" charset="0"/>
                    <a:cs typeface="Helvetica Light" charset="0"/>
                    <a:sym typeface="Wingdings"/>
                  </a:rPr>
                  <a:t> postulated in 1925 that electrons have spin angular momentum with magnetic dipole moment: </a:t>
                </a:r>
                <a14:m>
                  <m:oMath xmlns:m="http://schemas.openxmlformats.org/officeDocument/2006/math">
                    <m:r>
                      <a:rPr lang="en-US" sz="1600" b="0" i="1" smtClean="0">
                        <a:solidFill>
                          <a:prstClr val="black">
                            <a:lumMod val="85000"/>
                            <a:lumOff val="15000"/>
                          </a:prstClr>
                        </a:solidFill>
                        <a:latin typeface="Cambria Math" charset="0"/>
                        <a:ea typeface="Helvetica Light" charset="0"/>
                        <a:cs typeface="Helvetica Light" charset="0"/>
                        <a:sym typeface="Wingdings"/>
                      </a:rPr>
                      <m:t>𝑒</m:t>
                    </m:r>
                    <m:r>
                      <a:rPr lang="en-US" sz="1600" b="0" i="1" smtClean="0">
                        <a:solidFill>
                          <a:prstClr val="black">
                            <a:lumMod val="85000"/>
                            <a:lumOff val="15000"/>
                          </a:prstClr>
                        </a:solidFill>
                        <a:latin typeface="Cambria Math" charset="0"/>
                        <a:ea typeface="Helvetica Light" charset="0"/>
                        <a:cs typeface="Helvetica Light" charset="0"/>
                        <a:sym typeface="Wingdings"/>
                      </a:rPr>
                      <m:t>/2</m:t>
                    </m:r>
                    <m:sSub>
                      <m:sSub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sSubPr>
                      <m:e>
                        <m:r>
                          <a:rPr lang="en-US" sz="1600" b="0" i="1" smtClean="0">
                            <a:solidFill>
                              <a:prstClr val="black">
                                <a:lumMod val="85000"/>
                                <a:lumOff val="15000"/>
                              </a:prstClr>
                            </a:solidFill>
                            <a:latin typeface="Cambria Math" charset="0"/>
                            <a:ea typeface="Helvetica Light" charset="0"/>
                            <a:cs typeface="Helvetica Light" charset="0"/>
                            <a:sym typeface="Wingdings"/>
                          </a:rPr>
                          <m:t>𝑚</m:t>
                        </m:r>
                      </m:e>
                      <m:sub>
                        <m:r>
                          <a:rPr lang="en-US" sz="1600" b="0" i="1" smtClean="0">
                            <a:solidFill>
                              <a:prstClr val="black">
                                <a:lumMod val="85000"/>
                                <a:lumOff val="15000"/>
                              </a:prstClr>
                            </a:solidFill>
                            <a:latin typeface="Cambria Math" charset="0"/>
                            <a:ea typeface="Helvetica Light" charset="0"/>
                            <a:cs typeface="Helvetica Light" charset="0"/>
                            <a:sym typeface="Wingdings"/>
                          </a:rPr>
                          <m:t>𝑒</m:t>
                        </m:r>
                      </m:sub>
                    </m:sSub>
                  </m:oMath>
                </a14:m>
                <a:r>
                  <a:rPr lang="en-US" sz="1600" dirty="0">
                    <a:solidFill>
                      <a:prstClr val="black">
                        <a:lumMod val="85000"/>
                        <a:lumOff val="15000"/>
                      </a:prstClr>
                    </a:solidFill>
                    <a:latin typeface="Helvetica Light" charset="0"/>
                    <a:ea typeface="Helvetica Light" charset="0"/>
                    <a:cs typeface="Helvetica Light" charset="0"/>
                    <a:sym typeface="Wingdings"/>
                  </a:rPr>
                  <a:t> </a:t>
                </a:r>
                <a:r>
                  <a:rPr lang="en-US" sz="1400" dirty="0">
                    <a:solidFill>
                      <a:prstClr val="black">
                        <a:lumMod val="85000"/>
                        <a:lumOff val="15000"/>
                      </a:prstClr>
                    </a:solidFill>
                    <a:latin typeface="Helvetica Light" charset="0"/>
                    <a:ea typeface="Helvetica Light" charset="0"/>
                    <a:cs typeface="Helvetica Light" charset="0"/>
                    <a:sym typeface="Wingdings"/>
                  </a:rPr>
                  <a:t>(Bohr magneton)</a:t>
                </a:r>
                <a:r>
                  <a:rPr lang="en-US" sz="1600" dirty="0">
                    <a:solidFill>
                      <a:prstClr val="black">
                        <a:lumMod val="85000"/>
                        <a:lumOff val="15000"/>
                      </a:prstClr>
                    </a:solidFill>
                    <a:latin typeface="Helvetica Light" charset="0"/>
                    <a:ea typeface="Helvetica Light" charset="0"/>
                    <a:cs typeface="Helvetica Light" charset="0"/>
                    <a:sym typeface="Wingdings"/>
                  </a:rPr>
                  <a:t> </a:t>
                </a:r>
                <a:endParaRPr lang="en-US" sz="1600" dirty="0">
                  <a:solidFill>
                    <a:srgbClr val="595959"/>
                  </a:solidFill>
                  <a:latin typeface="Helvetica Light" charset="0"/>
                  <a:ea typeface="Helvetica Light" charset="0"/>
                  <a:cs typeface="Helvetica Light"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269304" y="5507778"/>
                <a:ext cx="8371656" cy="1091902"/>
              </a:xfrm>
              <a:prstGeom prst="rect">
                <a:avLst/>
              </a:prstGeom>
              <a:blipFill rotWithShape="0">
                <a:blip r:embed="rId6"/>
                <a:stretch>
                  <a:fillRect l="-364" t="-2793" b="-4469"/>
                </a:stretch>
              </a:blipFill>
            </p:spPr>
            <p:txBody>
              <a:bodyPr/>
              <a:lstStyle/>
              <a:p>
                <a:r>
                  <a:rPr lang="en-US">
                    <a:noFill/>
                  </a:rPr>
                  <a:t> </a:t>
                </a:r>
              </a:p>
            </p:txBody>
          </p:sp>
        </mc:Fallback>
      </mc:AlternateContent>
      <p:sp>
        <p:nvSpPr>
          <p:cNvPr id="29" name="TextBox 28"/>
          <p:cNvSpPr txBox="1"/>
          <p:nvPr/>
        </p:nvSpPr>
        <p:spPr>
          <a:xfrm>
            <a:off x="285095" y="3772236"/>
            <a:ext cx="1305165" cy="276999"/>
          </a:xfrm>
          <a:prstGeom prst="rect">
            <a:avLst/>
          </a:prstGeom>
          <a:noFill/>
        </p:spPr>
        <p:txBody>
          <a:bodyPr wrap="none" rtlCol="0">
            <a:spAutoFit/>
          </a:bodyPr>
          <a:lstStyle/>
          <a:p>
            <a:r>
              <a:rPr lang="en-US" sz="1200">
                <a:latin typeface="Helvetica Light" charset="0"/>
                <a:ea typeface="Helvetica Light" charset="0"/>
                <a:cs typeface="Helvetica Light" charset="0"/>
              </a:rPr>
              <a:t>Expected result </a:t>
            </a:r>
            <a:endParaRPr lang="en-US" sz="1200" dirty="0">
              <a:latin typeface="Helvetica Light" charset="0"/>
              <a:ea typeface="Helvetica Light" charset="0"/>
              <a:cs typeface="Helvetica Light" charset="0"/>
            </a:endParaRPr>
          </a:p>
        </p:txBody>
      </p:sp>
      <p:cxnSp>
        <p:nvCxnSpPr>
          <p:cNvPr id="31" name="Straight Arrow Connector 30"/>
          <p:cNvCxnSpPr/>
          <p:nvPr/>
        </p:nvCxnSpPr>
        <p:spPr>
          <a:xfrm>
            <a:off x="1532380" y="3916064"/>
            <a:ext cx="463881" cy="251813"/>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1899893" y="3212976"/>
            <a:ext cx="1021433" cy="276999"/>
          </a:xfrm>
          <a:prstGeom prst="rect">
            <a:avLst/>
          </a:prstGeom>
          <a:noFill/>
        </p:spPr>
        <p:txBody>
          <a:bodyPr wrap="none" rtlCol="0">
            <a:spAutoFit/>
          </a:bodyPr>
          <a:lstStyle/>
          <a:p>
            <a:r>
              <a:rPr lang="en-US" sz="1200" dirty="0">
                <a:latin typeface="Helvetica Light" charset="0"/>
                <a:ea typeface="Helvetica Light" charset="0"/>
                <a:cs typeface="Helvetica Light" charset="0"/>
              </a:rPr>
              <a:t>Observation</a:t>
            </a:r>
          </a:p>
        </p:txBody>
      </p:sp>
      <p:cxnSp>
        <p:nvCxnSpPr>
          <p:cNvPr id="34" name="Straight Arrow Connector 33"/>
          <p:cNvCxnSpPr/>
          <p:nvPr/>
        </p:nvCxnSpPr>
        <p:spPr>
          <a:xfrm flipH="1">
            <a:off x="2169881" y="3484971"/>
            <a:ext cx="162046" cy="613458"/>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2554626" y="4877289"/>
            <a:ext cx="3185242" cy="276999"/>
          </a:xfrm>
          <a:prstGeom prst="rect">
            <a:avLst/>
          </a:prstGeom>
          <a:noFill/>
        </p:spPr>
        <p:txBody>
          <a:bodyPr wrap="square" rtlCol="0">
            <a:spAutoFit/>
          </a:bodyPr>
          <a:lstStyle/>
          <a:p>
            <a:r>
              <a:rPr lang="en-US" sz="1200" dirty="0">
                <a:latin typeface="Helvetica Light" charset="0"/>
                <a:ea typeface="Helvetica Light" charset="0"/>
                <a:cs typeface="Helvetica Light" charset="0"/>
              </a:rPr>
              <a:t>Inhomogeneous magnetic field</a:t>
            </a:r>
          </a:p>
        </p:txBody>
      </p:sp>
      <p:cxnSp>
        <p:nvCxnSpPr>
          <p:cNvPr id="40" name="Straight Arrow Connector 39"/>
          <p:cNvCxnSpPr/>
          <p:nvPr/>
        </p:nvCxnSpPr>
        <p:spPr>
          <a:xfrm flipV="1">
            <a:off x="2770650" y="4356970"/>
            <a:ext cx="358815" cy="509286"/>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4965615" y="4458889"/>
            <a:ext cx="2126665" cy="461665"/>
          </a:xfrm>
          <a:prstGeom prst="rect">
            <a:avLst/>
          </a:prstGeom>
          <a:noFill/>
        </p:spPr>
        <p:txBody>
          <a:bodyPr wrap="square" rtlCol="0">
            <a:spAutoFit/>
          </a:bodyPr>
          <a:lstStyle/>
          <a:p>
            <a:r>
              <a:rPr lang="en-US" sz="1200" dirty="0">
                <a:latin typeface="Helvetica Light" charset="0"/>
                <a:ea typeface="Helvetica Light" charset="0"/>
                <a:cs typeface="Helvetica Light" charset="0"/>
              </a:rPr>
              <a:t>Beam of neutral silver atoms </a:t>
            </a:r>
            <a:r>
              <a:rPr lang="en-US" sz="1200" dirty="0">
                <a:solidFill>
                  <a:schemeClr val="tx1">
                    <a:lumMod val="50000"/>
                    <a:lumOff val="50000"/>
                  </a:schemeClr>
                </a:solidFill>
                <a:latin typeface="Helvetica Light" charset="0"/>
                <a:ea typeface="Helvetica Light" charset="0"/>
                <a:cs typeface="Helvetica Light" charset="0"/>
              </a:rPr>
              <a:t>(unpaired atomic electron)</a:t>
            </a:r>
          </a:p>
        </p:txBody>
      </p:sp>
      <p:cxnSp>
        <p:nvCxnSpPr>
          <p:cNvPr id="45" name="Straight Arrow Connector 44"/>
          <p:cNvCxnSpPr/>
          <p:nvPr/>
        </p:nvCxnSpPr>
        <p:spPr>
          <a:xfrm flipH="1" flipV="1">
            <a:off x="4959380" y="4029093"/>
            <a:ext cx="254643" cy="381965"/>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26" name="Picture 16" descr="SternGerlach2"/>
          <p:cNvPicPr>
            <a:picLocks noChangeAspect="1" noChangeArrowheads="1"/>
          </p:cNvPicPr>
          <p:nvPr/>
        </p:nvPicPr>
        <p:blipFill>
          <a:blip r:embed="rId7">
            <a:grayscl/>
            <a:extLst>
              <a:ext uri="{28A0092B-C50C-407E-A947-70E740481C1C}">
                <a14:useLocalDpi xmlns:a14="http://schemas.microsoft.com/office/drawing/2010/main"/>
              </a:ext>
            </a:extLst>
          </a:blip>
          <a:srcRect/>
          <a:stretch>
            <a:fillRect/>
          </a:stretch>
        </p:blipFill>
        <p:spPr bwMode="auto">
          <a:xfrm>
            <a:off x="7332602" y="3348505"/>
            <a:ext cx="1811398" cy="139319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11"/>
          <p:cNvSpPr/>
          <p:nvPr/>
        </p:nvSpPr>
        <p:spPr>
          <a:xfrm>
            <a:off x="7271021" y="4741694"/>
            <a:ext cx="1954209" cy="415498"/>
          </a:xfrm>
          <a:prstGeom prst="rect">
            <a:avLst/>
          </a:prstGeom>
        </p:spPr>
        <p:txBody>
          <a:bodyPr wrap="square">
            <a:spAutoFit/>
          </a:bodyPr>
          <a:lstStyle/>
          <a:p>
            <a:r>
              <a:rPr lang="en-US" altLang="x-none" sz="1050" dirty="0">
                <a:solidFill>
                  <a:srgbClr val="292929"/>
                </a:solidFill>
                <a:latin typeface="Helvetica Light" charset="0"/>
                <a:ea typeface="Helvetica Light" charset="0"/>
                <a:cs typeface="Helvetica Light" charset="0"/>
              </a:rPr>
              <a:t>A commemorative plaque at the Frankfurt physics institute </a:t>
            </a:r>
          </a:p>
        </p:txBody>
      </p:sp>
    </p:spTree>
    <p:extLst>
      <p:ext uri="{BB962C8B-B14F-4D97-AF65-F5344CB8AC3E}">
        <p14:creationId xmlns:p14="http://schemas.microsoft.com/office/powerpoint/2010/main" val="867718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sp>
        <p:nvSpPr>
          <p:cNvPr id="18" name="Rectangle 17"/>
          <p:cNvSpPr/>
          <p:nvPr/>
        </p:nvSpPr>
        <p:spPr>
          <a:xfrm>
            <a:off x="0" y="3088435"/>
            <a:ext cx="9144000" cy="3769565"/>
          </a:xfrm>
          <a:prstGeom prst="rect">
            <a:avLst/>
          </a:prstGeom>
          <a:solidFill>
            <a:srgbClr val="EBEBEB"/>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0"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Confronting Experiment with Theory</a:t>
            </a:r>
          </a:p>
        </p:txBody>
      </p:sp>
      <p:pic>
        <p:nvPicPr>
          <p:cNvPr id="5" name="Picture 4"/>
          <p:cNvPicPr>
            <a:picLocks noChangeAspect="1"/>
          </p:cNvPicPr>
          <p:nvPr/>
        </p:nvPicPr>
        <p:blipFill>
          <a:blip r:embed="rId2">
            <a:grayscl/>
            <a:lum bright="20000" contrast="20000"/>
            <a:extLst>
              <a:ext uri="{28A0092B-C50C-407E-A947-70E740481C1C}">
                <a14:useLocalDpi xmlns:a14="http://schemas.microsoft.com/office/drawing/2010/main"/>
              </a:ext>
            </a:extLst>
          </a:blip>
          <a:stretch>
            <a:fillRect/>
          </a:stretch>
        </p:blipFill>
        <p:spPr>
          <a:xfrm>
            <a:off x="0" y="-4234"/>
            <a:ext cx="9144000" cy="1714500"/>
          </a:xfrm>
          <a:prstGeom prst="rect">
            <a:avLst/>
          </a:prstGeom>
        </p:spPr>
      </p:pic>
      <p:pic>
        <p:nvPicPr>
          <p:cNvPr id="21" name="Picture 6" descr="g-2_wiggle"/>
          <p:cNvPicPr>
            <a:picLocks noChangeAspect="1" noChangeArrowheads="1"/>
          </p:cNvPicPr>
          <p:nvPr/>
        </p:nvPicPr>
        <p:blipFill rotWithShape="1">
          <a:blip r:embed="rId3">
            <a:clrChange>
              <a:clrFrom>
                <a:srgbClr val="FFFFFF"/>
              </a:clrFrom>
              <a:clrTo>
                <a:srgbClr val="FFFFFF">
                  <a:alpha val="0"/>
                </a:srgbClr>
              </a:clrTo>
            </a:clrChange>
            <a:biLevel thresh="25000"/>
            <a:extLst>
              <a:ext uri="{BEBA8EAE-BF5A-486C-A8C5-ECC9F3942E4B}">
                <a14:imgProps xmlns:a14="http://schemas.microsoft.com/office/drawing/2010/main">
                  <a14:imgLayer r:embed="rId4">
                    <a14:imgEffect>
                      <a14:colorTemperature colorTemp="1500"/>
                    </a14:imgEffect>
                    <a14:imgEffect>
                      <a14:saturation sat="398000"/>
                    </a14:imgEffect>
                  </a14:imgLayer>
                </a14:imgProps>
              </a:ext>
              <a:ext uri="{28A0092B-C50C-407E-A947-70E740481C1C}">
                <a14:useLocalDpi xmlns:a14="http://schemas.microsoft.com/office/drawing/2010/main"/>
              </a:ext>
            </a:extLst>
          </a:blip>
          <a:srcRect/>
          <a:stretch/>
        </p:blipFill>
        <p:spPr bwMode="auto">
          <a:xfrm>
            <a:off x="6997172" y="260648"/>
            <a:ext cx="1601869" cy="125237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Rectangle 8"/>
              <p:cNvSpPr/>
              <p:nvPr/>
            </p:nvSpPr>
            <p:spPr>
              <a:xfrm>
                <a:off x="2802745" y="4604176"/>
                <a:ext cx="3437351" cy="560410"/>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sSubSupPr>
                        <m:e>
                          <m:r>
                            <a:rPr lang="en-US" sz="1600" i="1">
                              <a:solidFill>
                                <a:prstClr val="black">
                                  <a:lumMod val="85000"/>
                                  <a:lumOff val="15000"/>
                                </a:prstClr>
                              </a:solidFill>
                              <a:latin typeface="Cambria Math" charset="0"/>
                              <a:ea typeface="Helvetica Light" charset="0"/>
                              <a:cs typeface="Helvetica Light"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Helvetica Light" charset="0"/>
                              <a:cs typeface="Helvetica Light" charset="0"/>
                              <a:sym typeface="Wingdings"/>
                            </a:rPr>
                            <m:t>SM</m:t>
                          </m:r>
                        </m:sup>
                      </m:sSubSup>
                      <m:r>
                        <a:rPr lang="en-US" sz="1600" b="0" i="1" smtClean="0">
                          <a:solidFill>
                            <a:schemeClr val="tx1">
                              <a:lumMod val="65000"/>
                              <a:lumOff val="35000"/>
                            </a:scheme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𝑔</m:t>
                              </m:r>
                            </m:e>
                            <m:sub>
                              <m:r>
                                <a:rPr lang="en-US" sz="1600" i="1" smtClean="0">
                                  <a:solidFill>
                                    <a:prstClr val="black">
                                      <a:lumMod val="85000"/>
                                      <a:lumOff val="15000"/>
                                    </a:prstClr>
                                  </a:solidFill>
                                  <a:latin typeface="Cambria Math" charset="0"/>
                                  <a:ea typeface="Cambria Math" charset="0"/>
                                  <a:cs typeface="Cambria Math" charset="0"/>
                                  <a:sym typeface="Wingdings"/>
                                </a:rPr>
                                <m:t>𝜇</m:t>
                              </m:r>
                            </m:sub>
                          </m:sSub>
                          <m:r>
                            <a:rPr lang="en-US" sz="1600" i="1">
                              <a:solidFill>
                                <a:prstClr val="black">
                                  <a:lumMod val="85000"/>
                                  <a:lumOff val="15000"/>
                                </a:prstClr>
                              </a:solidFill>
                              <a:latin typeface="Cambria Math" charset="0"/>
                              <a:ea typeface="Cambria Math" charset="0"/>
                              <a:cs typeface="Cambria Math" charset="0"/>
                              <a:sym typeface="Wingdings"/>
                            </a:rPr>
                            <m:t>−2</m:t>
                          </m:r>
                        </m:num>
                        <m:den>
                          <m:r>
                            <a:rPr lang="en-US" sz="1600" i="1">
                              <a:solidFill>
                                <a:prstClr val="black">
                                  <a:lumMod val="85000"/>
                                  <a:lumOff val="15000"/>
                                </a:prstClr>
                              </a:solidFill>
                              <a:latin typeface="Cambria Math" charset="0"/>
                              <a:ea typeface="Helvetica Light" charset="0"/>
                              <a:cs typeface="Helvetica Light" charset="0"/>
                              <a:sym typeface="Wingdings"/>
                            </a:rPr>
                            <m:t>2</m:t>
                          </m:r>
                        </m:den>
                      </m:f>
                      <m:r>
                        <a:rPr lang="en-US" sz="1600" b="0" i="1" smtClean="0">
                          <a:solidFill>
                            <a:prstClr val="black">
                              <a:lumMod val="85000"/>
                              <a:lumOff val="15000"/>
                            </a:prstClr>
                          </a:solidFill>
                          <a:latin typeface="Cambria Math" charset="0"/>
                          <a:ea typeface="Helvetica Light" charset="0"/>
                          <a:cs typeface="Helvetica Light" charset="0"/>
                          <a:sym typeface="Wingdings"/>
                        </a:rPr>
                        <m:t>=</m:t>
                      </m:r>
                      <m:sSubSup>
                        <m:sSubSup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sSubSupPr>
                        <m:e>
                          <m:r>
                            <a:rPr lang="en-US" sz="1600" b="0" i="1" smtClean="0">
                              <a:solidFill>
                                <a:prstClr val="black">
                                  <a:lumMod val="85000"/>
                                  <a:lumOff val="15000"/>
                                </a:prstClr>
                              </a:solidFill>
                              <a:latin typeface="Cambria Math" charset="0"/>
                              <a:ea typeface="Helvetica Light" charset="0"/>
                              <a:cs typeface="Helvetica Light"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Helvetica Light" charset="0"/>
                              <a:cs typeface="Helvetica Light" charset="0"/>
                              <a:sym typeface="Wingdings"/>
                            </a:rPr>
                            <m:t>QED</m:t>
                          </m:r>
                        </m:sup>
                      </m:sSubSup>
                      <m:r>
                        <a:rPr lang="en-US" sz="1600" b="0" i="0" smtClean="0">
                          <a:solidFill>
                            <a:prstClr val="black">
                              <a:lumMod val="85000"/>
                              <a:lumOff val="15000"/>
                            </a:prstClr>
                          </a:solidFill>
                          <a:latin typeface="Cambria Math" charset="0"/>
                          <a:ea typeface="Helvetica Light" charset="0"/>
                          <a:cs typeface="Helvetica Light" charset="0"/>
                          <a:sym typeface="Wingdings"/>
                        </a:rPr>
                        <m:t>+</m:t>
                      </m:r>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bSupPr>
                        <m:e>
                          <m:r>
                            <a:rPr lang="en-US" sz="1600" i="1">
                              <a:solidFill>
                                <a:prstClr val="black">
                                  <a:lumMod val="85000"/>
                                  <a:lumOff val="15000"/>
                                </a:prstClr>
                              </a:solidFill>
                              <a:latin typeface="Cambria Math" charset="0"/>
                              <a:ea typeface="Helvetica Light" charset="0"/>
                              <a:cs typeface="Helvetica Light"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Helvetica Light" charset="0"/>
                              <a:cs typeface="Helvetica Light" charset="0"/>
                              <a:sym typeface="Wingdings"/>
                            </a:rPr>
                            <m:t>EW</m:t>
                          </m:r>
                        </m:sup>
                      </m:sSubSup>
                      <m:r>
                        <a:rPr lang="en-US" sz="1600" b="0" i="1" smtClean="0">
                          <a:solidFill>
                            <a:prstClr val="black">
                              <a:lumMod val="85000"/>
                              <a:lumOff val="15000"/>
                            </a:prstClr>
                          </a:solidFill>
                          <a:latin typeface="Cambria Math" charset="0"/>
                          <a:ea typeface="Helvetica Light" charset="0"/>
                          <a:cs typeface="Helvetica Light" charset="0"/>
                          <a:sym typeface="Wingdings"/>
                        </a:rPr>
                        <m:t>+</m:t>
                      </m:r>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bSupPr>
                        <m:e>
                          <m:r>
                            <a:rPr lang="en-US" sz="1600" i="1">
                              <a:solidFill>
                                <a:prstClr val="black">
                                  <a:lumMod val="85000"/>
                                  <a:lumOff val="15000"/>
                                </a:prstClr>
                              </a:solidFill>
                              <a:latin typeface="Cambria Math" charset="0"/>
                              <a:ea typeface="Helvetica Light" charset="0"/>
                              <a:cs typeface="Helvetica Light"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Had</m:t>
                          </m:r>
                        </m:sup>
                      </m:sSubSup>
                    </m:oMath>
                  </m:oMathPara>
                </a14:m>
                <a:endParaRPr sz="1600" dirty="0"/>
              </a:p>
            </p:txBody>
          </p:sp>
        </mc:Choice>
        <mc:Fallback xmlns="">
          <p:sp>
            <p:nvSpPr>
              <p:cNvPr id="9" name="Rectangle 8"/>
              <p:cNvSpPr>
                <a:spLocks noRot="1" noChangeAspect="1" noMove="1" noResize="1" noEditPoints="1" noAdjustHandles="1" noChangeArrowheads="1" noChangeShapeType="1" noTextEdit="1"/>
              </p:cNvSpPr>
              <p:nvPr/>
            </p:nvSpPr>
            <p:spPr>
              <a:xfrm>
                <a:off x="2802745" y="4604176"/>
                <a:ext cx="3437351" cy="560410"/>
              </a:xfrm>
              <a:prstGeom prst="rect">
                <a:avLst/>
              </a:prstGeom>
              <a:blipFill rotWithShape="0">
                <a:blip r:embed="rId5"/>
                <a:stretch>
                  <a:fillRect/>
                </a:stretch>
              </a:blipFill>
            </p:spPr>
            <p:txBody>
              <a:bodyPr/>
              <a:lstStyle/>
              <a:p>
                <a:r>
                  <a:rPr lang="en-US">
                    <a:noFill/>
                  </a:rPr>
                  <a:t> </a:t>
                </a:r>
              </a:p>
            </p:txBody>
          </p:sp>
        </mc:Fallback>
      </mc:AlternateContent>
      <p:sp>
        <p:nvSpPr>
          <p:cNvPr id="10" name="Rectangle 9"/>
          <p:cNvSpPr/>
          <p:nvPr/>
        </p:nvSpPr>
        <p:spPr>
          <a:xfrm>
            <a:off x="383538" y="3789040"/>
            <a:ext cx="8215504" cy="338554"/>
          </a:xfrm>
          <a:prstGeom prst="rect">
            <a:avLst/>
          </a:prstGeom>
        </p:spPr>
        <p:txBody>
          <a:bodyPr wrap="square">
            <a:spAutoFit/>
          </a:bodyPr>
          <a:lstStyle/>
          <a:p>
            <a:r>
              <a:rPr lang="en-US" altLang="x-none" sz="1600" dirty="0">
                <a:latin typeface="Helvetica Light" charset="0"/>
                <a:ea typeface="Helvetica Light" charset="0"/>
                <a:cs typeface="Helvetica Light" charset="0"/>
              </a:rPr>
              <a:t>The Standard Model prediction of </a:t>
            </a:r>
            <a:r>
              <a:rPr lang="en-US" altLang="x-none" sz="1600" i="1" dirty="0">
                <a:latin typeface="Helvetica Light" charset="0"/>
                <a:ea typeface="Helvetica Light" charset="0"/>
                <a:cs typeface="Helvetica Light" charset="0"/>
              </a:rPr>
              <a:t>a</a:t>
            </a:r>
            <a:r>
              <a:rPr lang="en-US" altLang="x-none" sz="1600" i="1" baseline="-25000" dirty="0">
                <a:latin typeface="Helvetica Light" charset="0"/>
                <a:ea typeface="Helvetica Light" charset="0"/>
                <a:cs typeface="Helvetica Light" charset="0"/>
                <a:sym typeface="Symbol" charset="2"/>
              </a:rPr>
              <a:t></a:t>
            </a:r>
            <a:r>
              <a:rPr lang="en-US" altLang="x-none" sz="1600" dirty="0">
                <a:latin typeface="Helvetica Light" charset="0"/>
                <a:ea typeface="Helvetica Light" charset="0"/>
                <a:cs typeface="Helvetica Light" charset="0"/>
              </a:rPr>
              <a:t> is decomposed in its main contributions:</a:t>
            </a:r>
          </a:p>
        </p:txBody>
      </p:sp>
      <p:sp>
        <p:nvSpPr>
          <p:cNvPr id="11" name="Rectangle 10"/>
          <p:cNvSpPr/>
          <p:nvPr/>
        </p:nvSpPr>
        <p:spPr>
          <a:xfrm>
            <a:off x="388944" y="5610726"/>
            <a:ext cx="8215504" cy="338554"/>
          </a:xfrm>
          <a:prstGeom prst="rect">
            <a:avLst/>
          </a:prstGeom>
        </p:spPr>
        <p:txBody>
          <a:bodyPr wrap="square">
            <a:spAutoFit/>
          </a:bodyPr>
          <a:lstStyle/>
          <a:p>
            <a:r>
              <a:rPr lang="en-US" altLang="x-none" sz="1600" dirty="0">
                <a:latin typeface="Helvetica Light" charset="0"/>
                <a:ea typeface="Helvetica Light" charset="0"/>
                <a:cs typeface="Helvetica Light" charset="0"/>
              </a:rPr>
              <a:t>of which the hadronic contribution has the largest uncertainty</a:t>
            </a:r>
          </a:p>
        </p:txBody>
      </p:sp>
    </p:spTree>
    <p:extLst>
      <p:ext uri="{BB962C8B-B14F-4D97-AF65-F5344CB8AC3E}">
        <p14:creationId xmlns:p14="http://schemas.microsoft.com/office/powerpoint/2010/main" val="1255115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21</a:t>
            </a:fld>
            <a:endParaRPr lang="en-GB" dirty="0"/>
          </a:p>
        </p:txBody>
      </p:sp>
      <p:sp>
        <p:nvSpPr>
          <p:cNvPr id="18" name="Rectangle 17"/>
          <p:cNvSpPr/>
          <p:nvPr/>
        </p:nvSpPr>
        <p:spPr>
          <a:xfrm>
            <a:off x="0" y="3088435"/>
            <a:ext cx="9144000" cy="3769565"/>
          </a:xfrm>
          <a:prstGeom prst="rect">
            <a:avLst/>
          </a:prstGeom>
          <a:solidFill>
            <a:srgbClr val="EBEBEB"/>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0"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Confronting Experiment with Theory</a:t>
            </a:r>
          </a:p>
        </p:txBody>
      </p:sp>
      <p:pic>
        <p:nvPicPr>
          <p:cNvPr id="5" name="Picture 4"/>
          <p:cNvPicPr>
            <a:picLocks noChangeAspect="1"/>
          </p:cNvPicPr>
          <p:nvPr/>
        </p:nvPicPr>
        <p:blipFill>
          <a:blip r:embed="rId3">
            <a:grayscl/>
            <a:lum bright="20000" contrast="20000"/>
            <a:extLst>
              <a:ext uri="{28A0092B-C50C-407E-A947-70E740481C1C}">
                <a14:useLocalDpi xmlns:a14="http://schemas.microsoft.com/office/drawing/2010/main"/>
              </a:ext>
            </a:extLst>
          </a:blip>
          <a:stretch>
            <a:fillRect/>
          </a:stretch>
        </p:blipFill>
        <p:spPr>
          <a:xfrm>
            <a:off x="0" y="-4234"/>
            <a:ext cx="9144000" cy="1714500"/>
          </a:xfrm>
          <a:prstGeom prst="rect">
            <a:avLst/>
          </a:prstGeom>
        </p:spPr>
      </p:pic>
      <p:graphicFrame>
        <p:nvGraphicFramePr>
          <p:cNvPr id="13" name="Object 36"/>
          <p:cNvGraphicFramePr>
            <a:graphicFrameLocks noChangeAspect="1"/>
          </p:cNvGraphicFramePr>
          <p:nvPr>
            <p:extLst>
              <p:ext uri="{D42A27DB-BD31-4B8C-83A1-F6EECF244321}">
                <p14:modId xmlns:p14="http://schemas.microsoft.com/office/powerpoint/2010/main" val="299939182"/>
              </p:ext>
            </p:extLst>
          </p:nvPr>
        </p:nvGraphicFramePr>
        <p:xfrm>
          <a:off x="4632325" y="2720256"/>
          <a:ext cx="114300" cy="177800"/>
        </p:xfrm>
        <a:graphic>
          <a:graphicData uri="http://schemas.openxmlformats.org/presentationml/2006/ole">
            <mc:AlternateContent xmlns:mc="http://schemas.openxmlformats.org/markup-compatibility/2006">
              <mc:Choice xmlns:v="urn:schemas-microsoft-com:vml" Requires="v">
                <p:oleObj spid="_x0000_s1643" name="Equation" r:id="rId4" imgW="114120" imgH="177480" progId="Equation.DSMT4">
                  <p:embed/>
                </p:oleObj>
              </mc:Choice>
              <mc:Fallback>
                <p:oleObj name="Equation" r:id="rId4" imgW="114120" imgH="177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2325" y="2720256"/>
                        <a:ext cx="114300" cy="17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
        <p:nvSpPr>
          <p:cNvPr id="14" name="Rectangle 1049"/>
          <p:cNvSpPr>
            <a:spLocks noChangeArrowheads="1"/>
          </p:cNvSpPr>
          <p:nvPr/>
        </p:nvSpPr>
        <p:spPr bwMode="auto">
          <a:xfrm>
            <a:off x="441325" y="3079592"/>
            <a:ext cx="8307139" cy="3778407"/>
          </a:xfrm>
          <a:prstGeom prst="rect">
            <a:avLst/>
          </a:prstGeom>
          <a:solidFill>
            <a:schemeClr val="bg1"/>
          </a:solidFill>
          <a:ln w="3175">
            <a:solidFill>
              <a:schemeClr val="bg1">
                <a:lumMod val="75000"/>
              </a:schemeClr>
            </a:solidFill>
            <a:miter lim="800000"/>
            <a:headEnd/>
            <a:tailEnd/>
          </a:ln>
          <a:effectLst/>
          <a:extLst>
            <a:ext uri="{AF507438-7753-43E0-B8FC-AC1667EBCBE1}">
              <a14:hiddenEffects xmlns:a14="http://schemas.microsoft.com/office/drawing/2010/main">
                <a:effectLst>
                  <a:outerShdw blurRad="63500" dist="81320" dir="2319588" algn="ctr" rotWithShape="0">
                    <a:srgbClr val="DDDDDD">
                      <a:alpha val="74998"/>
                    </a:srgbClr>
                  </a:outerShdw>
                </a:effectLst>
              </a14:hiddenEffects>
            </a:ext>
          </a:extLst>
        </p:spPr>
        <p:txBody>
          <a:bodyPr wrap="none" anchor="ctr"/>
          <a:lstStyle/>
          <a:p>
            <a:endParaRPr lang="en-US"/>
          </a:p>
        </p:txBody>
      </p:sp>
      <p:graphicFrame>
        <p:nvGraphicFramePr>
          <p:cNvPr id="16" name="Object 1051"/>
          <p:cNvGraphicFramePr>
            <a:graphicFrameLocks noChangeAspect="1"/>
          </p:cNvGraphicFramePr>
          <p:nvPr>
            <p:extLst>
              <p:ext uri="{D42A27DB-BD31-4B8C-83A1-F6EECF244321}">
                <p14:modId xmlns:p14="http://schemas.microsoft.com/office/powerpoint/2010/main" val="933712365"/>
              </p:ext>
            </p:extLst>
          </p:nvPr>
        </p:nvGraphicFramePr>
        <p:xfrm>
          <a:off x="4632325" y="2720256"/>
          <a:ext cx="114300" cy="177800"/>
        </p:xfrm>
        <a:graphic>
          <a:graphicData uri="http://schemas.openxmlformats.org/presentationml/2006/ole">
            <mc:AlternateContent xmlns:mc="http://schemas.openxmlformats.org/markup-compatibility/2006">
              <mc:Choice xmlns:v="urn:schemas-microsoft-com:vml" Requires="v">
                <p:oleObj spid="_x0000_s1644" name="Equation" r:id="rId6" imgW="114120" imgH="177480" progId="Equation.DSMT4">
                  <p:embed/>
                </p:oleObj>
              </mc:Choice>
              <mc:Fallback>
                <p:oleObj name="Equation" r:id="rId6" imgW="114120" imgH="17748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2325" y="2720256"/>
                        <a:ext cx="114300" cy="17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pic>
        <p:nvPicPr>
          <p:cNvPr id="37" name="Picture 6" descr="g-2_wiggle"/>
          <p:cNvPicPr>
            <a:picLocks noChangeAspect="1" noChangeArrowheads="1"/>
          </p:cNvPicPr>
          <p:nvPr/>
        </p:nvPicPr>
        <p:blipFill rotWithShape="1">
          <a:blip r:embed="rId7">
            <a:clrChange>
              <a:clrFrom>
                <a:srgbClr val="FFFFFF"/>
              </a:clrFrom>
              <a:clrTo>
                <a:srgbClr val="FFFFFF">
                  <a:alpha val="0"/>
                </a:srgbClr>
              </a:clrTo>
            </a:clrChange>
            <a:biLevel thresh="25000"/>
            <a:extLst>
              <a:ext uri="{BEBA8EAE-BF5A-486C-A8C5-ECC9F3942E4B}">
                <a14:imgProps xmlns:a14="http://schemas.microsoft.com/office/drawing/2010/main">
                  <a14:imgLayer r:embed="rId8">
                    <a14:imgEffect>
                      <a14:colorTemperature colorTemp="1500"/>
                    </a14:imgEffect>
                    <a14:imgEffect>
                      <a14:saturation sat="398000"/>
                    </a14:imgEffect>
                  </a14:imgLayer>
                </a14:imgProps>
              </a:ext>
              <a:ext uri="{28A0092B-C50C-407E-A947-70E740481C1C}">
                <a14:useLocalDpi xmlns:a14="http://schemas.microsoft.com/office/drawing/2010/main"/>
              </a:ext>
            </a:extLst>
          </a:blip>
          <a:srcRect/>
          <a:stretch/>
        </p:blipFill>
        <p:spPr bwMode="auto">
          <a:xfrm>
            <a:off x="6997172" y="260648"/>
            <a:ext cx="1601869" cy="125237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965580" y="3140968"/>
            <a:ext cx="510076" cy="276999"/>
          </a:xfrm>
          <a:prstGeom prst="rect">
            <a:avLst/>
          </a:prstGeom>
          <a:noFill/>
        </p:spPr>
        <p:txBody>
          <a:bodyPr wrap="none" rtlCol="0">
            <a:spAutoFit/>
          </a:bodyPr>
          <a:lstStyle/>
          <a:p>
            <a:r>
              <a:rPr lang="en-US" sz="1200">
                <a:latin typeface="Helvetica Light" charset="0"/>
                <a:ea typeface="Helvetica Light" charset="0"/>
                <a:cs typeface="Helvetica Light" charset="0"/>
              </a:rPr>
              <a:t>QED</a:t>
            </a:r>
            <a:endParaRPr lang="en-US" sz="1200" dirty="0">
              <a:latin typeface="Helvetica Light" charset="0"/>
              <a:ea typeface="Helvetica Light" charset="0"/>
              <a:cs typeface="Helvetica Light" charset="0"/>
            </a:endParaRPr>
          </a:p>
        </p:txBody>
      </p:sp>
      <p:sp>
        <p:nvSpPr>
          <p:cNvPr id="38" name="TextBox 37"/>
          <p:cNvSpPr txBox="1"/>
          <p:nvPr/>
        </p:nvSpPr>
        <p:spPr>
          <a:xfrm>
            <a:off x="4045385" y="3140968"/>
            <a:ext cx="814647" cy="276999"/>
          </a:xfrm>
          <a:prstGeom prst="rect">
            <a:avLst/>
          </a:prstGeom>
          <a:noFill/>
        </p:spPr>
        <p:txBody>
          <a:bodyPr wrap="none" rtlCol="0">
            <a:spAutoFit/>
          </a:bodyPr>
          <a:lstStyle/>
          <a:p>
            <a:r>
              <a:rPr lang="en-US" sz="1200">
                <a:latin typeface="Helvetica Light" charset="0"/>
                <a:ea typeface="Helvetica Light" charset="0"/>
                <a:cs typeface="Helvetica Light" charset="0"/>
              </a:rPr>
              <a:t>Hadronic</a:t>
            </a:r>
            <a:endParaRPr lang="en-US" sz="1200" dirty="0">
              <a:latin typeface="Helvetica Light" charset="0"/>
              <a:ea typeface="Helvetica Light" charset="0"/>
              <a:cs typeface="Helvetica Light" charset="0"/>
            </a:endParaRPr>
          </a:p>
        </p:txBody>
      </p:sp>
      <p:sp>
        <p:nvSpPr>
          <p:cNvPr id="39" name="TextBox 38"/>
          <p:cNvSpPr txBox="1"/>
          <p:nvPr/>
        </p:nvSpPr>
        <p:spPr>
          <a:xfrm>
            <a:off x="2296134" y="3140967"/>
            <a:ext cx="1019831" cy="276999"/>
          </a:xfrm>
          <a:prstGeom prst="rect">
            <a:avLst/>
          </a:prstGeom>
          <a:noFill/>
        </p:spPr>
        <p:txBody>
          <a:bodyPr wrap="none" rtlCol="0">
            <a:spAutoFit/>
          </a:bodyPr>
          <a:lstStyle/>
          <a:p>
            <a:r>
              <a:rPr lang="en-US" sz="1200">
                <a:latin typeface="Helvetica Light" charset="0"/>
                <a:ea typeface="Helvetica Light" charset="0"/>
                <a:cs typeface="Helvetica Light" charset="0"/>
              </a:rPr>
              <a:t>Electroweak</a:t>
            </a:r>
            <a:endParaRPr lang="en-US" sz="1200" dirty="0">
              <a:latin typeface="Helvetica Light" charset="0"/>
              <a:ea typeface="Helvetica Light" charset="0"/>
              <a:cs typeface="Helvetica Light" charset="0"/>
            </a:endParaRPr>
          </a:p>
        </p:txBody>
      </p:sp>
      <p:sp>
        <p:nvSpPr>
          <p:cNvPr id="40" name="TextBox 39"/>
          <p:cNvSpPr txBox="1"/>
          <p:nvPr/>
        </p:nvSpPr>
        <p:spPr>
          <a:xfrm>
            <a:off x="5816986" y="3140968"/>
            <a:ext cx="699230" cy="276999"/>
          </a:xfrm>
          <a:prstGeom prst="rect">
            <a:avLst/>
          </a:prstGeom>
          <a:noFill/>
        </p:spPr>
        <p:txBody>
          <a:bodyPr wrap="none" rtlCol="0">
            <a:spAutoFit/>
          </a:bodyPr>
          <a:lstStyle/>
          <a:p>
            <a:r>
              <a:rPr lang="en-US" sz="1200" i="1" dirty="0">
                <a:latin typeface="Helvetica Light" charset="0"/>
                <a:ea typeface="Helvetica Light" charset="0"/>
                <a:cs typeface="Helvetica Light" charset="0"/>
              </a:rPr>
              <a:t>SUSY</a:t>
            </a:r>
            <a:r>
              <a:rPr lang="en-US" sz="1200" dirty="0">
                <a:latin typeface="Helvetica Light" charset="0"/>
                <a:ea typeface="Helvetica Light" charset="0"/>
                <a:cs typeface="Helvetica Light" charset="0"/>
              </a:rPr>
              <a:t> ?</a:t>
            </a:r>
          </a:p>
        </p:txBody>
      </p:sp>
      <p:sp>
        <p:nvSpPr>
          <p:cNvPr id="41" name="TextBox 40"/>
          <p:cNvSpPr txBox="1"/>
          <p:nvPr/>
        </p:nvSpPr>
        <p:spPr>
          <a:xfrm>
            <a:off x="7300427" y="3140968"/>
            <a:ext cx="1160005" cy="646331"/>
          </a:xfrm>
          <a:prstGeom prst="rect">
            <a:avLst/>
          </a:prstGeom>
          <a:noFill/>
        </p:spPr>
        <p:txBody>
          <a:bodyPr wrap="square" rtlCol="0">
            <a:spAutoFit/>
          </a:bodyPr>
          <a:lstStyle/>
          <a:p>
            <a:r>
              <a:rPr lang="en-US" sz="1200">
                <a:latin typeface="Helvetica Light" charset="0"/>
                <a:ea typeface="Helvetica Light" charset="0"/>
                <a:cs typeface="Helvetica Light" charset="0"/>
              </a:rPr>
              <a:t>Some other type of new physics?</a:t>
            </a:r>
            <a:endParaRPr lang="en-US" sz="1200" dirty="0">
              <a:latin typeface="Helvetica Light" charset="0"/>
              <a:ea typeface="Helvetica Light" charset="0"/>
              <a:cs typeface="Helvetica Light" charset="0"/>
            </a:endParaRPr>
          </a:p>
        </p:txBody>
      </p:sp>
      <p:pic>
        <p:nvPicPr>
          <p:cNvPr id="57" name="Picture 56"/>
          <p:cNvPicPr>
            <a:picLocks noChangeAspect="1"/>
          </p:cNvPicPr>
          <p:nvPr/>
        </p:nvPicPr>
        <p:blipFill>
          <a:blip r:embed="rId9"/>
          <a:stretch>
            <a:fillRect/>
          </a:stretch>
        </p:blipFill>
        <p:spPr>
          <a:xfrm>
            <a:off x="539552" y="3690985"/>
            <a:ext cx="1386098" cy="2866703"/>
          </a:xfrm>
          <a:prstGeom prst="rect">
            <a:avLst/>
          </a:prstGeom>
        </p:spPr>
      </p:pic>
      <p:pic>
        <p:nvPicPr>
          <p:cNvPr id="58" name="Picture 57"/>
          <p:cNvPicPr>
            <a:picLocks noChangeAspect="1"/>
          </p:cNvPicPr>
          <p:nvPr/>
        </p:nvPicPr>
        <p:blipFill>
          <a:blip r:embed="rId10"/>
          <a:stretch>
            <a:fillRect/>
          </a:stretch>
        </p:blipFill>
        <p:spPr>
          <a:xfrm>
            <a:off x="2153035" y="3672367"/>
            <a:ext cx="1338845" cy="2882455"/>
          </a:xfrm>
          <a:prstGeom prst="rect">
            <a:avLst/>
          </a:prstGeom>
        </p:spPr>
      </p:pic>
      <p:pic>
        <p:nvPicPr>
          <p:cNvPr id="59" name="Picture 58"/>
          <p:cNvPicPr>
            <a:picLocks noChangeAspect="1"/>
          </p:cNvPicPr>
          <p:nvPr/>
        </p:nvPicPr>
        <p:blipFill>
          <a:blip r:embed="rId11"/>
          <a:stretch>
            <a:fillRect/>
          </a:stretch>
        </p:blipFill>
        <p:spPr>
          <a:xfrm>
            <a:off x="3761966" y="3620987"/>
            <a:ext cx="1386098" cy="2961209"/>
          </a:xfrm>
          <a:prstGeom prst="rect">
            <a:avLst/>
          </a:prstGeom>
        </p:spPr>
      </p:pic>
      <p:pic>
        <p:nvPicPr>
          <p:cNvPr id="60" name="Picture 59"/>
          <p:cNvPicPr>
            <a:picLocks noChangeAspect="1"/>
          </p:cNvPicPr>
          <p:nvPr/>
        </p:nvPicPr>
        <p:blipFill>
          <a:blip r:embed="rId12"/>
          <a:stretch>
            <a:fillRect/>
          </a:stretch>
        </p:blipFill>
        <p:spPr>
          <a:xfrm>
            <a:off x="5465403" y="3642632"/>
            <a:ext cx="1338845" cy="2898206"/>
          </a:xfrm>
          <a:prstGeom prst="rect">
            <a:avLst/>
          </a:prstGeom>
        </p:spPr>
      </p:pic>
      <p:pic>
        <p:nvPicPr>
          <p:cNvPr id="61" name="Picture 60"/>
          <p:cNvPicPr>
            <a:picLocks noChangeAspect="1"/>
          </p:cNvPicPr>
          <p:nvPr/>
        </p:nvPicPr>
        <p:blipFill>
          <a:blip r:embed="rId13"/>
          <a:stretch>
            <a:fillRect/>
          </a:stretch>
        </p:blipFill>
        <p:spPr>
          <a:xfrm>
            <a:off x="6997172" y="4214986"/>
            <a:ext cx="1618375" cy="1518270"/>
          </a:xfrm>
          <a:prstGeom prst="rect">
            <a:avLst/>
          </a:prstGeom>
        </p:spPr>
      </p:pic>
      <p:cxnSp>
        <p:nvCxnSpPr>
          <p:cNvPr id="63" name="Straight Connector 62"/>
          <p:cNvCxnSpPr/>
          <p:nvPr/>
        </p:nvCxnSpPr>
        <p:spPr>
          <a:xfrm>
            <a:off x="7492429" y="5301208"/>
            <a:ext cx="648072" cy="0"/>
          </a:xfrm>
          <a:prstGeom prst="line">
            <a:avLst/>
          </a:prstGeom>
          <a:ln w="12700">
            <a:solidFill>
              <a:schemeClr val="tx1">
                <a:lumMod val="75000"/>
                <a:lumOff val="2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719152" y="5101171"/>
            <a:ext cx="226591" cy="461665"/>
          </a:xfrm>
          <a:prstGeom prst="rect">
            <a:avLst/>
          </a:prstGeom>
          <a:solidFill>
            <a:schemeClr val="bg1"/>
          </a:solidFill>
        </p:spPr>
        <p:txBody>
          <a:bodyPr wrap="none" lIns="36000" rIns="36000" rtlCol="0">
            <a:spAutoFit/>
          </a:bodyPr>
          <a:lstStyle/>
          <a:p>
            <a:r>
              <a:rPr lang="en-US" sz="2400" dirty="0">
                <a:solidFill>
                  <a:srgbClr val="D80017"/>
                </a:solidFill>
                <a:latin typeface="Helvetica Light" charset="0"/>
                <a:ea typeface="Helvetica Light" charset="0"/>
                <a:cs typeface="Helvetica Light" charset="0"/>
              </a:rPr>
              <a:t>?</a:t>
            </a:r>
          </a:p>
        </p:txBody>
      </p:sp>
    </p:spTree>
    <p:extLst>
      <p:ext uri="{BB962C8B-B14F-4D97-AF65-F5344CB8AC3E}">
        <p14:creationId xmlns:p14="http://schemas.microsoft.com/office/powerpoint/2010/main" val="2145694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 y="5130279"/>
            <a:ext cx="4380308" cy="427063"/>
          </a:xfrm>
          <a:prstGeom prst="rect">
            <a:avLst/>
          </a:prstGeom>
          <a:solidFill>
            <a:srgbClr val="EBEBEB"/>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QED contribution</a:t>
            </a:r>
          </a:p>
        </p:txBody>
      </p:sp>
      <p:sp>
        <p:nvSpPr>
          <p:cNvPr id="25" name="TextBox 24"/>
          <p:cNvSpPr txBox="1"/>
          <p:nvPr/>
        </p:nvSpPr>
        <p:spPr>
          <a:xfrm>
            <a:off x="251520" y="1988840"/>
            <a:ext cx="8208912"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Known to 5 loops, good convergence</a:t>
            </a:r>
            <a:r>
              <a:rPr lang="en-US" sz="1600">
                <a:solidFill>
                  <a:prstClr val="black">
                    <a:lumMod val="85000"/>
                    <a:lumOff val="15000"/>
                  </a:prstClr>
                </a:solidFill>
                <a:latin typeface="Helvetica Light" charset="0"/>
                <a:ea typeface="Helvetica Light" charset="0"/>
                <a:cs typeface="Helvetica Light" charset="0"/>
              </a:rPr>
              <a:t>, diagrams with internal electron loops enhanced:</a:t>
            </a:r>
            <a:endParaRPr lang="en-US" sz="1600" dirty="0">
              <a:solidFill>
                <a:prstClr val="black">
                  <a:lumMod val="85000"/>
                  <a:lumOff val="15000"/>
                </a:prst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8" name="Rectangle 27"/>
              <p:cNvSpPr/>
              <p:nvPr/>
            </p:nvSpPr>
            <p:spPr>
              <a:xfrm>
                <a:off x="653991" y="2496445"/>
                <a:ext cx="5970545" cy="562590"/>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QED</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Helvetica Light" charset="0"/>
                              <a:cs typeface="Helvetica Light"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r>
                        <a:rPr lang="en-US" sz="1600" b="0" i="1" smtClean="0">
                          <a:solidFill>
                            <a:prstClr val="black">
                              <a:lumMod val="85000"/>
                              <a:lumOff val="15000"/>
                            </a:prstClr>
                          </a:solidFill>
                          <a:latin typeface="Cambria Math" charset="0"/>
                          <a:ea typeface="Helvetica Light" charset="0"/>
                          <a:cs typeface="Helvetica Light" charset="0"/>
                          <a:sym typeface="Wingdings"/>
                        </a:rPr>
                        <m:t>+</m:t>
                      </m:r>
                      <m:r>
                        <a:rPr lang="is-IS" sz="1600" i="1">
                          <a:solidFill>
                            <a:prstClr val="black">
                              <a:lumMod val="85000"/>
                              <a:lumOff val="15000"/>
                            </a:prstClr>
                          </a:solidFill>
                          <a:latin typeface="Cambria Math" charset="0"/>
                          <a:ea typeface="Helvetica Light" charset="0"/>
                          <a:cs typeface="Helvetica Light" charset="0"/>
                          <a:sym typeface="Wingdings"/>
                        </a:rPr>
                        <m:t>0.765 857 425</m:t>
                      </m:r>
                      <m:r>
                        <a:rPr lang="en-US" sz="1600" b="0" i="1" smtClean="0">
                          <a:solidFill>
                            <a:prstClr val="black">
                              <a:lumMod val="85000"/>
                              <a:lumOff val="15000"/>
                            </a:prstClr>
                          </a:solidFill>
                          <a:latin typeface="Cambria Math" charset="0"/>
                          <a:ea typeface="Helvetica Light" charset="0"/>
                          <a:cs typeface="Helvetica Light" charset="0"/>
                          <a:sym typeface="Wingdings"/>
                        </a:rPr>
                        <m:t>(17)</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i="1">
                              <a:solidFill>
                                <a:prstClr val="black">
                                  <a:lumMod val="85000"/>
                                  <a:lumOff val="15000"/>
                                </a:prstClr>
                              </a:solidFill>
                              <a:latin typeface="Cambria Math" charset="0"/>
                              <a:ea typeface="Helvetica Light" charset="0"/>
                              <a:cs typeface="Helvetica Light" charset="0"/>
                              <a:sym typeface="Wingdings"/>
                            </a:rPr>
                            <m:t>2</m:t>
                          </m:r>
                        </m:sup>
                      </m:sSup>
                      <m:r>
                        <a:rPr lang="en-US" sz="1600" i="1">
                          <a:solidFill>
                            <a:prstClr val="black">
                              <a:lumMod val="85000"/>
                              <a:lumOff val="15000"/>
                            </a:prstClr>
                          </a:solidFill>
                          <a:latin typeface="Cambria Math" charset="0"/>
                          <a:ea typeface="Helvetica Light" charset="0"/>
                          <a:cs typeface="Helvetica Light" charset="0"/>
                          <a:sym typeface="Wingdings"/>
                        </a:rPr>
                        <m:t>+ </m:t>
                      </m:r>
                      <m:r>
                        <a:rPr lang="is-IS" sz="1600" i="1">
                          <a:solidFill>
                            <a:prstClr val="black">
                              <a:lumMod val="85000"/>
                              <a:lumOff val="15000"/>
                            </a:prstClr>
                          </a:solidFill>
                          <a:latin typeface="Cambria Math" charset="0"/>
                          <a:ea typeface="Helvetica Light" charset="0"/>
                          <a:cs typeface="Helvetica Light" charset="0"/>
                          <a:sym typeface="Wingdings"/>
                        </a:rPr>
                        <m:t>24.050 509 </m:t>
                      </m:r>
                      <m:r>
                        <a:rPr lang="en-US" sz="1600" i="1">
                          <a:solidFill>
                            <a:prstClr val="black">
                              <a:lumMod val="85000"/>
                              <a:lumOff val="15000"/>
                            </a:prstClr>
                          </a:solidFill>
                          <a:latin typeface="Cambria Math" charset="0"/>
                          <a:ea typeface="Helvetica Light" charset="0"/>
                          <a:cs typeface="Helvetica Light" charset="0"/>
                          <a:sym typeface="Wingdings"/>
                        </a:rPr>
                        <m:t>96</m:t>
                      </m:r>
                      <m:d>
                        <m:d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i="1">
                              <a:solidFill>
                                <a:prstClr val="black">
                                  <a:lumMod val="85000"/>
                                  <a:lumOff val="15000"/>
                                </a:prstClr>
                              </a:solidFill>
                              <a:latin typeface="Cambria Math" charset="0"/>
                              <a:ea typeface="Helvetica Light" charset="0"/>
                              <a:cs typeface="Helvetica Light" charset="0"/>
                              <a:sym typeface="Wingdings"/>
                            </a:rPr>
                            <m:t>32</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i="1">
                              <a:solidFill>
                                <a:prstClr val="black">
                                  <a:lumMod val="85000"/>
                                  <a:lumOff val="15000"/>
                                </a:prstClr>
                              </a:solidFill>
                              <a:latin typeface="Cambria Math" charset="0"/>
                              <a:ea typeface="Cambria Math" charset="0"/>
                              <a:cs typeface="Cambria Math" charset="0"/>
                              <a:sym typeface="Wingdings"/>
                            </a:rPr>
                            <m:t>3</m:t>
                          </m:r>
                        </m:sup>
                      </m:sSup>
                    </m:oMath>
                  </m:oMathPara>
                </a14:m>
                <a:endParaRPr lang="en-US" sz="1600" i="1" dirty="0">
                  <a:solidFill>
                    <a:prstClr val="black">
                      <a:lumMod val="85000"/>
                      <a:lumOff val="15000"/>
                    </a:prstClr>
                  </a:solidFill>
                  <a:latin typeface="Cambria Math" charset="0"/>
                  <a:ea typeface="Helvetica Light" charset="0"/>
                  <a:cs typeface="Helvetica Light" charset="0"/>
                  <a:sym typeface="Wingdings"/>
                </a:endParaRPr>
              </a:p>
            </p:txBody>
          </p:sp>
        </mc:Choice>
        <mc:Fallback xmlns="">
          <p:sp>
            <p:nvSpPr>
              <p:cNvPr id="28" name="Rectangle 27"/>
              <p:cNvSpPr>
                <a:spLocks noRot="1" noChangeAspect="1" noMove="1" noResize="1" noEditPoints="1" noAdjustHandles="1" noChangeArrowheads="1" noChangeShapeType="1" noTextEdit="1"/>
              </p:cNvSpPr>
              <p:nvPr/>
            </p:nvSpPr>
            <p:spPr>
              <a:xfrm>
                <a:off x="653991" y="2496445"/>
                <a:ext cx="5970545" cy="56259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3997892" y="3088580"/>
                <a:ext cx="3628622" cy="566117"/>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r>
                        <a:rPr lang="en-US" sz="1600" b="0" i="1" smtClean="0">
                          <a:solidFill>
                            <a:prstClr val="black">
                              <a:lumMod val="85000"/>
                              <a:lumOff val="15000"/>
                            </a:prstClr>
                          </a:solidFill>
                          <a:latin typeface="Cambria Math" charset="0"/>
                          <a:ea typeface="Cambria Math" charset="0"/>
                          <a:cs typeface="Cambria Math" charset="0"/>
                          <a:sym typeface="Wingdings"/>
                        </a:rPr>
                        <m:t>+  </m:t>
                      </m:r>
                      <m:r>
                        <a:rPr lang="en-US" sz="1600" i="1">
                          <a:solidFill>
                            <a:prstClr val="black">
                              <a:lumMod val="85000"/>
                              <a:lumOff val="15000"/>
                            </a:prstClr>
                          </a:solidFill>
                          <a:latin typeface="Cambria Math" charset="0"/>
                          <a:ea typeface="Cambria Math" charset="0"/>
                          <a:cs typeface="Cambria Math" charset="0"/>
                          <a:sym typeface="Wingdings"/>
                        </a:rPr>
                        <m:t>130.880</m:t>
                      </m:r>
                      <m:d>
                        <m:d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i="1">
                              <a:solidFill>
                                <a:prstClr val="black">
                                  <a:lumMod val="85000"/>
                                  <a:lumOff val="15000"/>
                                </a:prstClr>
                              </a:solidFill>
                              <a:latin typeface="Cambria Math" charset="0"/>
                              <a:ea typeface="Helvetica Light" charset="0"/>
                              <a:cs typeface="Helvetica Light" charset="0"/>
                              <a:sym typeface="Wingdings"/>
                            </a:rPr>
                            <m:t>6</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4</m:t>
                          </m:r>
                        </m:sup>
                      </m:sSup>
                      <m:r>
                        <a:rPr lang="en-US" sz="1600" i="1">
                          <a:solidFill>
                            <a:prstClr val="black">
                              <a:lumMod val="85000"/>
                              <a:lumOff val="15000"/>
                            </a:prstClr>
                          </a:solidFill>
                          <a:latin typeface="Cambria Math" charset="0"/>
                          <a:ea typeface="Helvetica Light" charset="0"/>
                          <a:cs typeface="Helvetica Light" charset="0"/>
                          <a:sym typeface="Wingdings"/>
                        </a:rPr>
                        <m:t>+ 753.3</m:t>
                      </m:r>
                      <m:d>
                        <m:d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i="1">
                              <a:solidFill>
                                <a:prstClr val="black">
                                  <a:lumMod val="85000"/>
                                  <a:lumOff val="15000"/>
                                </a:prstClr>
                              </a:solidFill>
                              <a:latin typeface="Cambria Math" charset="0"/>
                              <a:ea typeface="Helvetica Light" charset="0"/>
                              <a:cs typeface="Helvetica Light" charset="0"/>
                              <a:sym typeface="Wingdings"/>
                            </a:rPr>
                            <m:t>1.0</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5</m:t>
                          </m:r>
                        </m:sup>
                      </m:sSup>
                    </m:oMath>
                  </m:oMathPara>
                </a14:m>
                <a:endParaRPr lang="en-US" sz="1600" i="1" dirty="0">
                  <a:solidFill>
                    <a:prstClr val="black">
                      <a:lumMod val="85000"/>
                      <a:lumOff val="15000"/>
                    </a:prstClr>
                  </a:solidFill>
                  <a:latin typeface="Cambria Math" charset="0"/>
                  <a:ea typeface="Helvetica Light" charset="0"/>
                  <a:cs typeface="Helvetica Light" charset="0"/>
                  <a:sym typeface="Wingdings"/>
                </a:endParaRPr>
              </a:p>
            </p:txBody>
          </p:sp>
        </mc:Choice>
        <mc:Fallback xmlns="">
          <p:sp>
            <p:nvSpPr>
              <p:cNvPr id="29" name="Rectangle 28"/>
              <p:cNvSpPr>
                <a:spLocks noRot="1" noChangeAspect="1" noMove="1" noResize="1" noEditPoints="1" noAdjustHandles="1" noChangeArrowheads="1" noChangeShapeType="1" noTextEdit="1"/>
              </p:cNvSpPr>
              <p:nvPr/>
            </p:nvSpPr>
            <p:spPr>
              <a:xfrm>
                <a:off x="3997892" y="3088580"/>
                <a:ext cx="3628622" cy="566117"/>
              </a:xfrm>
              <a:prstGeom prst="rect">
                <a:avLst/>
              </a:prstGeom>
              <a:blipFill rotWithShape="0">
                <a:blip r:embed="rId6"/>
                <a:stretch>
                  <a:fillRect/>
                </a:stretch>
              </a:blipFill>
            </p:spPr>
            <p:txBody>
              <a:bodyPr/>
              <a:lstStyle/>
              <a:p>
                <a:r>
                  <a:rPr lang="en-US">
                    <a:noFill/>
                  </a:rPr>
                  <a:t> </a:t>
                </a:r>
              </a:p>
            </p:txBody>
          </p:sp>
        </mc:Fallback>
      </mc:AlternateContent>
      <p:sp>
        <p:nvSpPr>
          <p:cNvPr id="16" name="Rectangle 15"/>
          <p:cNvSpPr/>
          <p:nvPr/>
        </p:nvSpPr>
        <p:spPr>
          <a:xfrm>
            <a:off x="4269738" y="3712575"/>
            <a:ext cx="4572000" cy="246221"/>
          </a:xfrm>
          <a:prstGeom prst="rect">
            <a:avLst/>
          </a:prstGeom>
        </p:spPr>
        <p:txBody>
          <a:bodyPr>
            <a:spAutoFit/>
          </a:bodyPr>
          <a:lstStyle/>
          <a:p>
            <a:r>
              <a:rPr lang="it-IT" sz="1000" dirty="0">
                <a:solidFill>
                  <a:schemeClr val="tx1">
                    <a:lumMod val="65000"/>
                    <a:lumOff val="35000"/>
                  </a:schemeClr>
                </a:solidFill>
                <a:latin typeface="Helvetica Light" charset="0"/>
                <a:ea typeface="Helvetica Light" charset="0"/>
                <a:cs typeface="Helvetica Light" charset="0"/>
              </a:rPr>
              <a:t>[ 5-loop: </a:t>
            </a:r>
            <a:r>
              <a:rPr lang="it-IT" sz="1000" dirty="0" err="1">
                <a:solidFill>
                  <a:schemeClr val="tx1">
                    <a:lumMod val="65000"/>
                    <a:lumOff val="35000"/>
                  </a:schemeClr>
                </a:solidFill>
                <a:latin typeface="Helvetica Light" charset="0"/>
                <a:ea typeface="Helvetica Light" charset="0"/>
                <a:cs typeface="Helvetica Light" charset="0"/>
              </a:rPr>
              <a:t>Aoyama</a:t>
            </a:r>
            <a:r>
              <a:rPr lang="it-IT" sz="1000" dirty="0">
                <a:solidFill>
                  <a:schemeClr val="tx1">
                    <a:lumMod val="65000"/>
                    <a:lumOff val="35000"/>
                  </a:schemeClr>
                </a:solidFill>
                <a:latin typeface="Helvetica Light" charset="0"/>
                <a:ea typeface="Helvetica Light" charset="0"/>
                <a:cs typeface="Helvetica Light" charset="0"/>
              </a:rPr>
              <a:t>, </a:t>
            </a:r>
            <a:r>
              <a:rPr lang="it-IT" sz="1000" dirty="0" err="1">
                <a:solidFill>
                  <a:schemeClr val="tx1">
                    <a:lumMod val="65000"/>
                    <a:lumOff val="35000"/>
                  </a:schemeClr>
                </a:solidFill>
                <a:latin typeface="Helvetica Light" charset="0"/>
                <a:ea typeface="Helvetica Light" charset="0"/>
                <a:cs typeface="Helvetica Light" charset="0"/>
              </a:rPr>
              <a:t>Hayakawa</a:t>
            </a:r>
            <a:r>
              <a:rPr lang="it-IT" sz="1000" dirty="0">
                <a:solidFill>
                  <a:schemeClr val="tx1">
                    <a:lumMod val="65000"/>
                    <a:lumOff val="35000"/>
                  </a:schemeClr>
                </a:solidFill>
                <a:latin typeface="Helvetica Light" charset="0"/>
                <a:ea typeface="Helvetica Light" charset="0"/>
                <a:cs typeface="Helvetica Light" charset="0"/>
              </a:rPr>
              <a:t>, </a:t>
            </a:r>
            <a:r>
              <a:rPr lang="it-IT" sz="1000" dirty="0" err="1">
                <a:solidFill>
                  <a:schemeClr val="tx1">
                    <a:lumMod val="65000"/>
                    <a:lumOff val="35000"/>
                  </a:schemeClr>
                </a:solidFill>
                <a:latin typeface="Helvetica Light" charset="0"/>
                <a:ea typeface="Helvetica Light" charset="0"/>
                <a:cs typeface="Helvetica Light" charset="0"/>
              </a:rPr>
              <a:t>Kinoshita</a:t>
            </a:r>
            <a:r>
              <a:rPr lang="it-IT" sz="1000" dirty="0">
                <a:solidFill>
                  <a:schemeClr val="tx1">
                    <a:lumMod val="65000"/>
                    <a:lumOff val="35000"/>
                  </a:schemeClr>
                </a:solidFill>
                <a:latin typeface="Helvetica Light" charset="0"/>
                <a:ea typeface="Helvetica Light" charset="0"/>
                <a:cs typeface="Helvetica Light" charset="0"/>
              </a:rPr>
              <a:t>, </a:t>
            </a:r>
            <a:r>
              <a:rPr lang="it-IT" sz="1000" dirty="0" err="1">
                <a:solidFill>
                  <a:schemeClr val="tx1">
                    <a:lumMod val="65000"/>
                    <a:lumOff val="35000"/>
                  </a:schemeClr>
                </a:solidFill>
                <a:latin typeface="Helvetica Light" charset="0"/>
                <a:ea typeface="Helvetica Light" charset="0"/>
                <a:cs typeface="Helvetica Light" charset="0"/>
              </a:rPr>
              <a:t>Nio</a:t>
            </a:r>
            <a:r>
              <a:rPr lang="it-IT" sz="1000" dirty="0">
                <a:solidFill>
                  <a:schemeClr val="tx1">
                    <a:lumMod val="65000"/>
                    <a:lumOff val="35000"/>
                  </a:schemeClr>
                </a:solidFill>
                <a:latin typeface="Helvetica Light" charset="0"/>
                <a:ea typeface="Helvetica Light" charset="0"/>
                <a:cs typeface="Helvetica Light" charset="0"/>
              </a:rPr>
              <a:t>, </a:t>
            </a:r>
            <a:r>
              <a:rPr lang="is-IS" sz="1000" dirty="0">
                <a:solidFill>
                  <a:schemeClr val="tx1">
                    <a:lumMod val="65000"/>
                    <a:lumOff val="35000"/>
                  </a:schemeClr>
                </a:solidFill>
                <a:latin typeface="Helvetica Light" charset="0"/>
                <a:ea typeface="Helvetica Light" charset="0"/>
                <a:cs typeface="Helvetica Light" charset="0"/>
              </a:rPr>
              <a:t>1205.5370 (2012) ]</a:t>
            </a:r>
            <a:endParaRPr lang="it-IT" sz="1000" dirty="0">
              <a:solidFill>
                <a:schemeClr val="tx1">
                  <a:lumMod val="65000"/>
                  <a:lumOff val="35000"/>
                </a:schemeClr>
              </a:solidFill>
              <a:effectLst/>
              <a:latin typeface="Helvetica Light" charset="0"/>
              <a:ea typeface="Helvetica Light" charset="0"/>
              <a:cs typeface="Helvetica Light" charset="0"/>
            </a:endParaRPr>
          </a:p>
        </p:txBody>
      </p:sp>
      <p:sp>
        <p:nvSpPr>
          <p:cNvPr id="30" name="TextBox 29"/>
          <p:cNvSpPr txBox="1"/>
          <p:nvPr/>
        </p:nvSpPr>
        <p:spPr>
          <a:xfrm>
            <a:off x="251520" y="4530606"/>
            <a:ext cx="7615064"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Using </a:t>
            </a:r>
            <a:r>
              <a:rPr lang="en-US" sz="1600" dirty="0">
                <a:solidFill>
                  <a:prstClr val="black">
                    <a:lumMod val="85000"/>
                    <a:lumOff val="15000"/>
                  </a:prstClr>
                </a:solidFill>
                <a:latin typeface="Symbol" charset="2"/>
                <a:ea typeface="Symbol" charset="2"/>
                <a:cs typeface="Symbol" charset="2"/>
              </a:rPr>
              <a:t>α</a:t>
            </a:r>
            <a:r>
              <a:rPr lang="en-US" sz="1600" dirty="0">
                <a:solidFill>
                  <a:prstClr val="black">
                    <a:lumMod val="85000"/>
                    <a:lumOff val="15000"/>
                  </a:prstClr>
                </a:solidFill>
                <a:latin typeface="Helvetica Light" charset="0"/>
                <a:ea typeface="Helvetica Light" charset="0"/>
                <a:cs typeface="Helvetica Light" charset="0"/>
              </a:rPr>
              <a:t> = </a:t>
            </a:r>
            <a:r>
              <a:rPr lang="is-IS" sz="1600" dirty="0">
                <a:solidFill>
                  <a:prstClr val="black">
                    <a:lumMod val="85000"/>
                    <a:lumOff val="15000"/>
                  </a:prstClr>
                </a:solidFill>
                <a:latin typeface="Helvetica Light" charset="0"/>
                <a:ea typeface="Helvetica Light" charset="0"/>
                <a:cs typeface="Helvetica Light" charset="0"/>
              </a:rPr>
              <a:t>137.035 999 049 (90) from Rubidium recoil measurement, gives: </a:t>
            </a:r>
            <a:endParaRPr lang="en-US" sz="1600" dirty="0">
              <a:solidFill>
                <a:prstClr val="black">
                  <a:lumMod val="85000"/>
                  <a:lumOff val="15000"/>
                </a:prstClr>
              </a:solidFill>
              <a:latin typeface="Helvetica Light" charset="0"/>
              <a:ea typeface="Helvetica Light" charset="0"/>
              <a:cs typeface="Helvetica Light" charset="0"/>
            </a:endParaRPr>
          </a:p>
        </p:txBody>
      </p:sp>
      <p:sp>
        <p:nvSpPr>
          <p:cNvPr id="31" name="Rectangle 30"/>
          <p:cNvSpPr/>
          <p:nvPr/>
        </p:nvSpPr>
        <p:spPr>
          <a:xfrm>
            <a:off x="958547" y="3117283"/>
            <a:ext cx="1529916" cy="246221"/>
          </a:xfrm>
          <a:prstGeom prst="rect">
            <a:avLst/>
          </a:prstGeom>
        </p:spPr>
        <p:txBody>
          <a:bodyPr wrap="square">
            <a:spAutoFit/>
          </a:bodyPr>
          <a:lstStyle/>
          <a:p>
            <a:r>
              <a:rPr lang="en-US" sz="1000">
                <a:solidFill>
                  <a:schemeClr val="tx1">
                    <a:lumMod val="65000"/>
                    <a:lumOff val="35000"/>
                  </a:schemeClr>
                </a:solidFill>
                <a:latin typeface="Helvetica Light" charset="0"/>
                <a:ea typeface="Helvetica Light" charset="0"/>
                <a:cs typeface="Helvetica Light" charset="0"/>
              </a:rPr>
              <a:t>[ Schwinger term ]</a:t>
            </a:r>
            <a:endParaRPr lang="it-IT" sz="1000" dirty="0">
              <a:solidFill>
                <a:schemeClr val="tx1">
                  <a:lumMod val="65000"/>
                  <a:lumOff val="35000"/>
                </a:schemeClr>
              </a:solidFill>
              <a:effectLst/>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32" name="Rectangle 31"/>
              <p:cNvSpPr/>
              <p:nvPr/>
            </p:nvSpPr>
            <p:spPr>
              <a:xfrm>
                <a:off x="653991" y="5157192"/>
                <a:ext cx="3702873" cy="40607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QED</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11</m:t>
                      </m:r>
                      <m:r>
                        <a:rPr lang="en-US" sz="1600" b="0" i="1" smtClean="0">
                          <a:solidFill>
                            <a:prstClr val="black">
                              <a:lumMod val="85000"/>
                              <a:lumOff val="15000"/>
                            </a:prstClr>
                          </a:solidFill>
                          <a:latin typeface="Cambria Math" charset="0"/>
                          <a:ea typeface="Cambria Math" charset="0"/>
                          <a:cs typeface="Cambria Math" charset="0"/>
                          <a:sym typeface="Wingdings"/>
                        </a:rPr>
                        <m:t> </m:t>
                      </m:r>
                      <m:r>
                        <a:rPr lang="is-IS" sz="1600" i="1">
                          <a:solidFill>
                            <a:prstClr val="black">
                              <a:lumMod val="85000"/>
                              <a:lumOff val="15000"/>
                            </a:prstClr>
                          </a:solidFill>
                          <a:latin typeface="Cambria Math" charset="0"/>
                          <a:ea typeface="Cambria Math" charset="0"/>
                          <a:cs typeface="Cambria Math" charset="0"/>
                          <a:sym typeface="Wingdings"/>
                        </a:rPr>
                        <m:t>658</m:t>
                      </m:r>
                      <m:r>
                        <a:rPr lang="en-US" sz="1600" b="0" i="1" smtClean="0">
                          <a:solidFill>
                            <a:prstClr val="black">
                              <a:lumMod val="85000"/>
                              <a:lumOff val="15000"/>
                            </a:prstClr>
                          </a:solidFill>
                          <a:latin typeface="Cambria Math" charset="0"/>
                          <a:ea typeface="Cambria Math" charset="0"/>
                          <a:cs typeface="Cambria Math" charset="0"/>
                          <a:sym typeface="Wingdings"/>
                        </a:rPr>
                        <m:t> </m:t>
                      </m:r>
                      <m:r>
                        <a:rPr lang="is-IS" sz="1600" i="1">
                          <a:solidFill>
                            <a:prstClr val="black">
                              <a:lumMod val="85000"/>
                              <a:lumOff val="15000"/>
                            </a:prstClr>
                          </a:solidFill>
                          <a:latin typeface="Cambria Math" charset="0"/>
                          <a:ea typeface="Cambria Math" charset="0"/>
                          <a:cs typeface="Cambria Math" charset="0"/>
                          <a:sym typeface="Wingdings"/>
                        </a:rPr>
                        <m:t>471</m:t>
                      </m:r>
                      <m:r>
                        <a:rPr lang="en-US" sz="1600" b="0" i="1" smtClean="0">
                          <a:solidFill>
                            <a:prstClr val="black">
                              <a:lumMod val="85000"/>
                              <a:lumOff val="15000"/>
                            </a:prstClr>
                          </a:solidFill>
                          <a:latin typeface="Cambria Math"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895(0.0</m:t>
                      </m:r>
                      <m:r>
                        <a:rPr lang="en-US" sz="1600" b="0" i="1" smtClean="0">
                          <a:solidFill>
                            <a:prstClr val="black">
                              <a:lumMod val="85000"/>
                              <a:lumOff val="15000"/>
                            </a:prstClr>
                          </a:solidFill>
                          <a:latin typeface="Cambria Math" charset="0"/>
                          <a:ea typeface="Cambria Math" charset="0"/>
                          <a:cs typeface="Cambria Math" charset="0"/>
                          <a:sym typeface="Wingdings"/>
                        </a:rPr>
                        <m:t>0</m:t>
                      </m:r>
                      <m:r>
                        <a:rPr lang="is-IS" sz="1600" i="1">
                          <a:solidFill>
                            <a:prstClr val="black">
                              <a:lumMod val="85000"/>
                              <a:lumOff val="15000"/>
                            </a:prstClr>
                          </a:solidFill>
                          <a:latin typeface="Cambria Math" charset="0"/>
                          <a:ea typeface="Cambria Math" charset="0"/>
                          <a:cs typeface="Cambria Math" charset="0"/>
                          <a:sym typeface="Wingdings"/>
                        </a:rPr>
                        <m:t>8)</m:t>
                      </m:r>
                      <m:r>
                        <a:rPr lang="is-IS" sz="1600" i="1" smtClean="0">
                          <a:solidFill>
                            <a:prstClr val="black">
                              <a:lumMod val="85000"/>
                              <a:lumOff val="15000"/>
                            </a:prstClr>
                          </a:solidFill>
                          <a:latin typeface="Cambria Math" charset="0"/>
                          <a:ea typeface="Cambria Math" charset="0"/>
                          <a:cs typeface="Cambria Math" charset="0"/>
                          <a:sym typeface="Wingdings"/>
                        </a:rPr>
                        <m:t>∙</m:t>
                      </m:r>
                      <m:sSup>
                        <m:sSupPr>
                          <m:ctrlPr>
                            <a:rPr lang="is-I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b="0" i="1" smtClean="0">
                              <a:solidFill>
                                <a:prstClr val="black">
                                  <a:lumMod val="85000"/>
                                  <a:lumOff val="15000"/>
                                </a:prstClr>
                              </a:solidFill>
                              <a:latin typeface="Cambria Math" charset="0"/>
                              <a:ea typeface="Cambria Math" charset="0"/>
                              <a:cs typeface="Cambria Math" charset="0"/>
                              <a:sym typeface="Wingdings"/>
                            </a:rPr>
                            <m:t>10</m:t>
                          </m:r>
                        </m:e>
                        <m:sup>
                          <m:r>
                            <a:rPr lang="en-US" sz="1600" b="0" i="1" smtClean="0">
                              <a:solidFill>
                                <a:prstClr val="black">
                                  <a:lumMod val="85000"/>
                                  <a:lumOff val="15000"/>
                                </a:prstClr>
                              </a:solidFill>
                              <a:latin typeface="Cambria Math" charset="0"/>
                              <a:ea typeface="Cambria Math" charset="0"/>
                              <a:cs typeface="Cambria Math" charset="0"/>
                              <a:sym typeface="Wingdings"/>
                            </a:rPr>
                            <m:t>−10</m:t>
                          </m:r>
                        </m:sup>
                      </m:sSup>
                      <m:r>
                        <a:rPr lang="is-IS" sz="1600" i="1">
                          <a:solidFill>
                            <a:prstClr val="black">
                              <a:lumMod val="85000"/>
                              <a:lumOff val="15000"/>
                            </a:prstClr>
                          </a:solidFill>
                          <a:latin typeface="Cambria Math" charset="0"/>
                          <a:ea typeface="Cambria Math" charset="0"/>
                          <a:cs typeface="Cambria Math" charset="0"/>
                          <a:sym typeface="Wingdings"/>
                        </a:rPr>
                        <m:t> </m:t>
                      </m:r>
                    </m:oMath>
                  </m:oMathPara>
                </a14:m>
                <a:endParaRPr dirty="0"/>
              </a:p>
            </p:txBody>
          </p:sp>
        </mc:Choice>
        <mc:Fallback xmlns="">
          <p:sp>
            <p:nvSpPr>
              <p:cNvPr id="32" name="Rectangle 31"/>
              <p:cNvSpPr>
                <a:spLocks noRot="1" noChangeAspect="1" noMove="1" noResize="1" noEditPoints="1" noAdjustHandles="1" noChangeArrowheads="1" noChangeShapeType="1" noTextEdit="1"/>
              </p:cNvSpPr>
              <p:nvPr/>
            </p:nvSpPr>
            <p:spPr>
              <a:xfrm>
                <a:off x="653991" y="5157192"/>
                <a:ext cx="3702873" cy="406073"/>
              </a:xfrm>
              <a:prstGeom prst="rect">
                <a:avLst/>
              </a:prstGeom>
              <a:blipFill rotWithShape="0">
                <a:blip r:embed="rId7"/>
                <a:stretch>
                  <a:fillRect t="-62687" b="-865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251520" y="5805264"/>
                <a:ext cx="7615064" cy="307777"/>
              </a:xfrm>
              <a:prstGeom prst="rect">
                <a:avLst/>
              </a:prstGeom>
              <a:noFill/>
            </p:spPr>
            <p:txBody>
              <a:bodyPr wrap="square" rtlCol="0">
                <a:spAutoFit/>
              </a:bodyPr>
              <a:lstStyle/>
              <a:p>
                <a:pPr>
                  <a:spcBef>
                    <a:spcPts val="1800"/>
                  </a:spcBef>
                </a:pPr>
                <a:r>
                  <a:rPr lang="en-US" sz="1400" dirty="0">
                    <a:solidFill>
                      <a:schemeClr val="tx1">
                        <a:lumMod val="50000"/>
                        <a:lumOff val="50000"/>
                      </a:schemeClr>
                    </a:solidFill>
                    <a:latin typeface="Helvetica Light" charset="0"/>
                    <a:ea typeface="Helvetica Light" charset="0"/>
                    <a:cs typeface="Helvetica Light" charset="0"/>
                  </a:rPr>
                  <a:t>with negligible uncertainty compared to experimental error of </a:t>
                </a:r>
                <a14:m>
                  <m:oMath xmlns:m="http://schemas.openxmlformats.org/officeDocument/2006/math">
                    <m:r>
                      <a:rPr lang="en-US" sz="1400" b="0" i="0" smtClean="0">
                        <a:solidFill>
                          <a:schemeClr val="tx1">
                            <a:lumMod val="50000"/>
                            <a:lumOff val="50000"/>
                          </a:schemeClr>
                        </a:solidFill>
                        <a:latin typeface="Cambria Math" charset="0"/>
                        <a:ea typeface="Cambria Math" charset="0"/>
                        <a:cs typeface="Cambria Math" charset="0"/>
                        <a:sym typeface="Wingdings"/>
                      </a:rPr>
                      <m:t>6.3</m:t>
                    </m:r>
                    <m:r>
                      <a:rPr lang="is-IS" sz="1400" i="1">
                        <a:solidFill>
                          <a:schemeClr val="tx1">
                            <a:lumMod val="50000"/>
                            <a:lumOff val="50000"/>
                          </a:schemeClr>
                        </a:solidFill>
                        <a:latin typeface="Cambria Math" charset="0"/>
                        <a:ea typeface="Cambria Math" charset="0"/>
                        <a:cs typeface="Cambria Math" charset="0"/>
                        <a:sym typeface="Wingdings"/>
                      </a:rPr>
                      <m:t>∙</m:t>
                    </m:r>
                    <m:sSup>
                      <m:sSupPr>
                        <m:ctrlPr>
                          <a:rPr lang="is-IS" sz="1400" i="1">
                            <a:solidFill>
                              <a:schemeClr val="tx1">
                                <a:lumMod val="50000"/>
                                <a:lumOff val="50000"/>
                              </a:schemeClr>
                            </a:solidFill>
                            <a:latin typeface="Cambria Math" panose="02040503050406030204" pitchFamily="18" charset="0"/>
                            <a:ea typeface="Cambria Math" charset="0"/>
                            <a:cs typeface="Cambria Math" charset="0"/>
                            <a:sym typeface="Wingdings"/>
                          </a:rPr>
                        </m:ctrlPr>
                      </m:sSupPr>
                      <m:e>
                        <m:r>
                          <a:rPr lang="en-US" sz="1400" i="1">
                            <a:solidFill>
                              <a:schemeClr val="tx1">
                                <a:lumMod val="50000"/>
                                <a:lumOff val="50000"/>
                              </a:schemeClr>
                            </a:solidFill>
                            <a:latin typeface="Cambria Math" charset="0"/>
                            <a:ea typeface="Cambria Math" charset="0"/>
                            <a:cs typeface="Cambria Math" charset="0"/>
                            <a:sym typeface="Wingdings"/>
                          </a:rPr>
                          <m:t>10</m:t>
                        </m:r>
                      </m:e>
                      <m:sup>
                        <m:r>
                          <a:rPr lang="en-US" sz="1400" i="1">
                            <a:solidFill>
                              <a:schemeClr val="tx1">
                                <a:lumMod val="50000"/>
                                <a:lumOff val="50000"/>
                              </a:schemeClr>
                            </a:solidFill>
                            <a:latin typeface="Cambria Math" charset="0"/>
                            <a:ea typeface="Cambria Math" charset="0"/>
                            <a:cs typeface="Cambria Math" charset="0"/>
                            <a:sym typeface="Wingdings"/>
                          </a:rPr>
                          <m:t>−10</m:t>
                        </m:r>
                      </m:sup>
                    </m:sSup>
                    <m:r>
                      <a:rPr lang="is-IS" sz="1400" i="1">
                        <a:solidFill>
                          <a:schemeClr val="tx1">
                            <a:lumMod val="50000"/>
                            <a:lumOff val="50000"/>
                          </a:schemeClr>
                        </a:solidFill>
                        <a:latin typeface="Cambria Math" charset="0"/>
                        <a:ea typeface="Cambria Math" charset="0"/>
                        <a:cs typeface="Cambria Math" charset="0"/>
                        <a:sym typeface="Wingdings"/>
                      </a:rPr>
                      <m:t> </m:t>
                    </m:r>
                  </m:oMath>
                </a14:m>
                <a:endParaRPr lang="is-IS" sz="1400" dirty="0">
                  <a:solidFill>
                    <a:schemeClr val="tx1">
                      <a:lumMod val="50000"/>
                      <a:lumOff val="50000"/>
                    </a:schemeClr>
                  </a:solidFill>
                  <a:ea typeface="Cambria Math" charset="0"/>
                  <a:cs typeface="Cambria Math" charset="0"/>
                  <a:sym typeface="Wingdings"/>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251520" y="5805264"/>
                <a:ext cx="7615064" cy="307777"/>
              </a:xfrm>
              <a:prstGeom prst="rect">
                <a:avLst/>
              </a:prstGeom>
              <a:blipFill rotWithShape="0">
                <a:blip r:embed="rId8"/>
                <a:stretch>
                  <a:fillRect l="-240" t="-84314" b="-105882"/>
                </a:stretch>
              </a:blipFill>
            </p:spPr>
            <p:txBody>
              <a:bodyPr/>
              <a:lstStyle/>
              <a:p>
                <a:r>
                  <a:rPr lang="en-US">
                    <a:noFill/>
                  </a:rPr>
                  <a:t> </a:t>
                </a:r>
              </a:p>
            </p:txBody>
          </p:sp>
        </mc:Fallback>
      </mc:AlternateContent>
      <p:pic>
        <p:nvPicPr>
          <p:cNvPr id="5" name="Picture 4"/>
          <p:cNvPicPr>
            <a:picLocks noChangeAspect="1"/>
          </p:cNvPicPr>
          <p:nvPr/>
        </p:nvPicPr>
        <p:blipFill>
          <a:blip r:embed="rId9"/>
          <a:stretch>
            <a:fillRect/>
          </a:stretch>
        </p:blipFill>
        <p:spPr>
          <a:xfrm>
            <a:off x="6715495" y="2348880"/>
            <a:ext cx="901700" cy="723900"/>
          </a:xfrm>
          <a:prstGeom prst="rect">
            <a:avLst/>
          </a:prstGeom>
        </p:spPr>
      </p:pic>
      <p:sp>
        <p:nvSpPr>
          <p:cNvPr id="12" name="TextBox 11"/>
          <p:cNvSpPr txBox="1"/>
          <p:nvPr/>
        </p:nvSpPr>
        <p:spPr>
          <a:xfrm>
            <a:off x="7622237" y="2564904"/>
            <a:ext cx="1205564" cy="507831"/>
          </a:xfrm>
          <a:prstGeom prst="rect">
            <a:avLst/>
          </a:prstGeom>
          <a:noFill/>
        </p:spPr>
        <p:txBody>
          <a:bodyPr wrap="square" rtlCol="0">
            <a:spAutoFit/>
          </a:bodyPr>
          <a:lstStyle/>
          <a:p>
            <a:r>
              <a:rPr lang="en-US" sz="900" dirty="0">
                <a:solidFill>
                  <a:schemeClr val="tx1">
                    <a:lumMod val="50000"/>
                    <a:lumOff val="50000"/>
                  </a:schemeClr>
                </a:solidFill>
                <a:latin typeface="Helvetica Light" charset="0"/>
                <a:ea typeface="Helvetica Light" charset="0"/>
                <a:cs typeface="Helvetica Light" charset="0"/>
              </a:rPr>
              <a:t>3-loop light-by-light scattering with electron loop</a:t>
            </a:r>
          </a:p>
        </p:txBody>
      </p:sp>
    </p:spTree>
    <p:extLst>
      <p:ext uri="{BB962C8B-B14F-4D97-AF65-F5344CB8AC3E}">
        <p14:creationId xmlns:p14="http://schemas.microsoft.com/office/powerpoint/2010/main" val="1226945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908720"/>
          </a:xfrm>
          <a:prstGeom prst="rect">
            <a:avLst/>
          </a:prstGeom>
          <a:solidFill>
            <a:schemeClr val="tx1"/>
          </a:solidFill>
          <a:ln>
            <a:solidFill>
              <a:schemeClr val="tx1"/>
            </a:solidFill>
          </a:ln>
        </p:spPr>
        <p:txBody>
          <a:bodyPr rtlCol="0" anchor="ctr">
            <a:spAutoFit/>
          </a:bodyPr>
          <a:lstStyle/>
          <a:p>
            <a:pPr algn="ctr"/>
            <a:endParaRPr lang="en-US" sz="1600" dirty="0">
              <a:solidFill>
                <a:prstClr val="black"/>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23</a:t>
            </a:fld>
            <a:endParaRPr lang="en-GB" dirty="0">
              <a:solidFill>
                <a:prstClr val="black">
                  <a:lumMod val="50000"/>
                  <a:lumOff val="50000"/>
                </a:prstClr>
              </a:solidFil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0" y="344002"/>
            <a:ext cx="9144000" cy="6037326"/>
          </a:xfrm>
          <a:prstGeom prst="rect">
            <a:avLst/>
          </a:prstGeom>
        </p:spPr>
      </p:pic>
      <p:sp>
        <p:nvSpPr>
          <p:cNvPr id="5" name="Rectangle 4"/>
          <p:cNvSpPr/>
          <p:nvPr/>
        </p:nvSpPr>
        <p:spPr>
          <a:xfrm>
            <a:off x="1475656" y="476672"/>
            <a:ext cx="3096344" cy="2088232"/>
          </a:xfrm>
          <a:prstGeom prst="rect">
            <a:avLst/>
          </a:prstGeom>
          <a:solidFill>
            <a:schemeClr val="tx1"/>
          </a:solidFill>
        </p:spPr>
        <p:txBody>
          <a:bodyPr rtlCol="0" anchor="ctr">
            <a:spAutoFit/>
          </a:bodyPr>
          <a:lstStyle/>
          <a:p>
            <a:pPr algn="ctr"/>
            <a:endParaRPr lang="en-US" sz="1600" dirty="0">
              <a:solidFill>
                <a:prstClr val="black"/>
              </a:solidFill>
              <a:latin typeface="Helvetica Light" charset="0"/>
              <a:ea typeface="Helvetica Light" charset="0"/>
              <a:cs typeface="Helvetica Light" charset="0"/>
            </a:endParaRPr>
          </a:p>
        </p:txBody>
      </p:sp>
      <p:pic>
        <p:nvPicPr>
          <p:cNvPr id="6" name="Picture 5"/>
          <p:cNvPicPr>
            <a:picLocks noChangeAspect="1"/>
          </p:cNvPicPr>
          <p:nvPr/>
        </p:nvPicPr>
        <p:blipFill>
          <a:blip r:embed="rId4"/>
          <a:stretch>
            <a:fillRect/>
          </a:stretch>
        </p:blipFill>
        <p:spPr>
          <a:xfrm>
            <a:off x="7304568" y="5445224"/>
            <a:ext cx="1835131" cy="965659"/>
          </a:xfrm>
          <a:prstGeom prst="rect">
            <a:avLst/>
          </a:prstGeom>
        </p:spPr>
      </p:pic>
      <p:sp>
        <p:nvSpPr>
          <p:cNvPr id="7" name="TextBox 6"/>
          <p:cNvSpPr txBox="1"/>
          <p:nvPr/>
        </p:nvSpPr>
        <p:spPr>
          <a:xfrm>
            <a:off x="125657" y="188640"/>
            <a:ext cx="2214095" cy="1384995"/>
          </a:xfrm>
          <a:prstGeom prst="rect">
            <a:avLst/>
          </a:prstGeom>
          <a:noFill/>
        </p:spPr>
        <p:txBody>
          <a:bodyPr wrap="square" rtlCol="0">
            <a:spAutoFit/>
          </a:bodyPr>
          <a:lstStyle/>
          <a:p>
            <a:r>
              <a:rPr lang="en-US" sz="1400" dirty="0">
                <a:solidFill>
                  <a:prstClr val="white"/>
                </a:solidFill>
                <a:latin typeface="Helvetica Light" charset="0"/>
                <a:ea typeface="Helvetica Light" charset="0"/>
                <a:cs typeface="Helvetica Light" charset="0"/>
              </a:rPr>
              <a:t>Observation of </a:t>
            </a:r>
            <a:r>
              <a:rPr lang="en-GB" altLang="x-none" sz="1400" dirty="0">
                <a:solidFill>
                  <a:prstClr val="white"/>
                </a:solidFill>
                <a:latin typeface="Helvetica Light" charset="0"/>
                <a:ea typeface="Helvetica Light" charset="0"/>
                <a:cs typeface="Helvetica Light" charset="0"/>
                <a:sym typeface="Symbol" charset="2"/>
              </a:rPr>
              <a:t> </a:t>
            </a:r>
            <a:r>
              <a:rPr lang="en-GB" altLang="x-none" sz="1400" dirty="0">
                <a:solidFill>
                  <a:prstClr val="white"/>
                </a:solidFill>
                <a:latin typeface="Symbol" charset="2"/>
                <a:ea typeface="Symbol" charset="2"/>
                <a:cs typeface="Symbol" charset="2"/>
                <a:sym typeface="Symbol" charset="2"/>
              </a:rPr>
              <a:t>®</a:t>
            </a:r>
            <a:r>
              <a:rPr lang="en-GB" altLang="x-none" sz="1400" dirty="0">
                <a:solidFill>
                  <a:prstClr val="white"/>
                </a:solidFill>
                <a:latin typeface="Helvetica Light" charset="0"/>
                <a:ea typeface="Helvetica Light" charset="0"/>
                <a:cs typeface="Helvetica Light" charset="0"/>
                <a:sym typeface="Symbol" charset="2"/>
              </a:rPr>
              <a:t>  </a:t>
            </a:r>
            <a:r>
              <a:rPr lang="en-US" sz="1400" dirty="0">
                <a:solidFill>
                  <a:prstClr val="white"/>
                </a:solidFill>
                <a:latin typeface="Helvetica Light" charset="0"/>
                <a:ea typeface="Helvetica Light" charset="0"/>
                <a:cs typeface="Helvetica Light" charset="0"/>
              </a:rPr>
              <a:t>light-by-light scattering (LBLS) by ATLAS in  </a:t>
            </a:r>
            <a:r>
              <a:rPr lang="en-GB" altLang="x-none" sz="1400" dirty="0">
                <a:solidFill>
                  <a:prstClr val="white"/>
                </a:solidFill>
                <a:latin typeface="Helvetica Light" charset="0"/>
                <a:ea typeface="Helvetica Light" charset="0"/>
                <a:cs typeface="Helvetica Light" charset="0"/>
                <a:sym typeface="Symbol" charset="2"/>
              </a:rPr>
              <a:t>5.02 TeV </a:t>
            </a:r>
            <a:r>
              <a:rPr lang="en-GB" altLang="x-none" sz="1400" dirty="0" err="1">
                <a:solidFill>
                  <a:prstClr val="white"/>
                </a:solidFill>
                <a:latin typeface="Helvetica Light" charset="0"/>
                <a:ea typeface="Helvetica Light" charset="0"/>
                <a:cs typeface="Helvetica Light" charset="0"/>
                <a:sym typeface="Symbol" charset="2"/>
              </a:rPr>
              <a:t>ultraperipheral</a:t>
            </a:r>
            <a:r>
              <a:rPr lang="en-GB" altLang="x-none" sz="1400" dirty="0">
                <a:solidFill>
                  <a:prstClr val="white"/>
                </a:solidFill>
                <a:latin typeface="Helvetica Light" charset="0"/>
                <a:ea typeface="Helvetica Light" charset="0"/>
                <a:cs typeface="Helvetica Light" charset="0"/>
                <a:sym typeface="Symbol" charset="2"/>
              </a:rPr>
              <a:t> </a:t>
            </a:r>
            <a:r>
              <a:rPr lang="en-GB" altLang="x-none" sz="1400" dirty="0" err="1">
                <a:solidFill>
                  <a:prstClr val="white"/>
                </a:solidFill>
                <a:latin typeface="Helvetica Light" charset="0"/>
                <a:ea typeface="Helvetica Light" charset="0"/>
                <a:cs typeface="Helvetica Light" charset="0"/>
                <a:sym typeface="Symbol" charset="2"/>
              </a:rPr>
              <a:t>Pb+Pb</a:t>
            </a:r>
            <a:r>
              <a:rPr lang="en-GB" altLang="x-none" sz="1400" dirty="0">
                <a:solidFill>
                  <a:prstClr val="white"/>
                </a:solidFill>
                <a:latin typeface="Helvetica Light" charset="0"/>
                <a:ea typeface="Helvetica Light" charset="0"/>
                <a:cs typeface="Helvetica Light" charset="0"/>
                <a:sym typeface="Symbol" charset="2"/>
              </a:rPr>
              <a:t> collisions</a:t>
            </a:r>
            <a:endParaRPr lang="en-US" sz="1400" dirty="0">
              <a:solidFill>
                <a:prstClr val="white"/>
              </a:solidFill>
              <a:latin typeface="Helvetica Light" charset="0"/>
              <a:ea typeface="Helvetica Light" charset="0"/>
              <a:cs typeface="Helvetica Light" charset="0"/>
            </a:endParaRPr>
          </a:p>
          <a:p>
            <a:endParaRPr lang="en-US" sz="1400" dirty="0">
              <a:solidFill>
                <a:prstClr val="white"/>
              </a:solidFill>
              <a:latin typeface="Helvetica Light" charset="0"/>
              <a:ea typeface="Helvetica Light" charset="0"/>
              <a:cs typeface="Helvetica Light"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463310" y="283732"/>
            <a:ext cx="3049976" cy="1821514"/>
          </a:xfrm>
          <a:prstGeom prst="rect">
            <a:avLst/>
          </a:prstGeom>
        </p:spPr>
      </p:pic>
      <p:sp>
        <p:nvSpPr>
          <p:cNvPr id="13" name="Rectangle 12"/>
          <p:cNvSpPr/>
          <p:nvPr/>
        </p:nvSpPr>
        <p:spPr>
          <a:xfrm>
            <a:off x="2878857" y="2202344"/>
            <a:ext cx="2294218" cy="230832"/>
          </a:xfrm>
          <a:prstGeom prst="rect">
            <a:avLst/>
          </a:prstGeom>
        </p:spPr>
        <p:txBody>
          <a:bodyPr wrap="none">
            <a:spAutoFit/>
          </a:bodyPr>
          <a:lstStyle/>
          <a:p>
            <a:r>
              <a:rPr lang="en-GB" sz="900" dirty="0">
                <a:solidFill>
                  <a:prstClr val="white"/>
                </a:solidFill>
                <a:latin typeface="Helvetica Light" charset="0"/>
                <a:ea typeface="Helvetica Light" charset="0"/>
                <a:cs typeface="Helvetica Light" charset="0"/>
              </a:rPr>
              <a:t>Field strength of up to 10</a:t>
            </a:r>
            <a:r>
              <a:rPr lang="en-GB" sz="900" baseline="30000" dirty="0">
                <a:solidFill>
                  <a:prstClr val="white"/>
                </a:solidFill>
                <a:latin typeface="Helvetica Light" charset="0"/>
                <a:ea typeface="Helvetica Light" charset="0"/>
                <a:cs typeface="Helvetica Light" charset="0"/>
              </a:rPr>
              <a:t>25</a:t>
            </a:r>
            <a:r>
              <a:rPr lang="en-GB" sz="900" dirty="0">
                <a:solidFill>
                  <a:prstClr val="white"/>
                </a:solidFill>
                <a:latin typeface="Helvetica Light" charset="0"/>
                <a:ea typeface="Helvetica Light" charset="0"/>
                <a:cs typeface="Helvetica Light" charset="0"/>
              </a:rPr>
              <a:t> V/m reached</a:t>
            </a:r>
          </a:p>
        </p:txBody>
      </p:sp>
      <p:sp>
        <p:nvSpPr>
          <p:cNvPr id="8" name="Rectangle 7"/>
          <p:cNvSpPr/>
          <p:nvPr/>
        </p:nvSpPr>
        <p:spPr>
          <a:xfrm>
            <a:off x="125657" y="1484784"/>
            <a:ext cx="1709936" cy="1292662"/>
          </a:xfrm>
          <a:prstGeom prst="rect">
            <a:avLst/>
          </a:prstGeom>
        </p:spPr>
        <p:txBody>
          <a:bodyPr wrap="square">
            <a:spAutoFit/>
          </a:bodyPr>
          <a:lstStyle/>
          <a:p>
            <a:pPr lvl="0"/>
            <a:r>
              <a:rPr lang="en-US" sz="1100" dirty="0">
                <a:solidFill>
                  <a:prstClr val="white"/>
                </a:solidFill>
                <a:latin typeface="Helvetica Light" charset="0"/>
                <a:ea typeface="Helvetica Light" charset="0"/>
                <a:cs typeface="Helvetica Light" charset="0"/>
              </a:rPr>
              <a:t>Picture shows LBLS candidate</a:t>
            </a:r>
            <a:r>
              <a:rPr lang="en-GB" altLang="x-none" sz="1100" dirty="0">
                <a:solidFill>
                  <a:prstClr val="white"/>
                </a:solidFill>
                <a:latin typeface="Helvetica Light" charset="0"/>
                <a:ea typeface="Helvetica Light" charset="0"/>
                <a:cs typeface="Helvetica Light" charset="0"/>
                <a:sym typeface="Symbol" charset="2"/>
              </a:rPr>
              <a:t>: </a:t>
            </a:r>
            <a:r>
              <a:rPr lang="en-GB" sz="1100" dirty="0">
                <a:solidFill>
                  <a:prstClr val="white"/>
                </a:solidFill>
                <a:latin typeface="Helvetica Light" charset="0"/>
                <a:ea typeface="Helvetica Light" charset="0"/>
                <a:cs typeface="Helvetica Light" charset="0"/>
                <a:sym typeface="Symbol" charset="2"/>
              </a:rPr>
              <a:t>two                     </a:t>
            </a:r>
            <a:r>
              <a:rPr lang="en-GB" sz="1100" i="1" dirty="0">
                <a:solidFill>
                  <a:prstClr val="white"/>
                </a:solidFill>
                <a:latin typeface="Helvetica Light" charset="0"/>
                <a:ea typeface="Helvetica Light" charset="0"/>
                <a:cs typeface="Helvetica Light" charset="0"/>
                <a:sym typeface="Symbol" charset="2"/>
              </a:rPr>
              <a:t>E</a:t>
            </a:r>
            <a:r>
              <a:rPr lang="en-GB" sz="1100" i="1" baseline="-25000" dirty="0">
                <a:solidFill>
                  <a:prstClr val="white"/>
                </a:solidFill>
                <a:latin typeface="Helvetica Light" charset="0"/>
                <a:ea typeface="Helvetica Light" charset="0"/>
                <a:cs typeface="Helvetica Light" charset="0"/>
                <a:sym typeface="Symbol" charset="2"/>
              </a:rPr>
              <a:t>T</a:t>
            </a:r>
            <a:r>
              <a:rPr lang="en-GB" sz="1100" dirty="0">
                <a:solidFill>
                  <a:prstClr val="white"/>
                </a:solidFill>
                <a:latin typeface="Helvetica Light" charset="0"/>
                <a:ea typeface="Helvetica Light" charset="0"/>
                <a:cs typeface="Helvetica Light" charset="0"/>
                <a:sym typeface="Symbol" charset="2"/>
              </a:rPr>
              <a:t> = 4.9 GeV back-to-               back photons with no    additional activity</a:t>
            </a:r>
          </a:p>
          <a:p>
            <a:pPr lvl="0"/>
            <a:endParaRPr lang="en-GB" sz="1400" dirty="0">
              <a:solidFill>
                <a:prstClr val="white"/>
              </a:solidFill>
              <a:latin typeface="Helvetica Light" charset="0"/>
              <a:ea typeface="Helvetica Light" charset="0"/>
              <a:cs typeface="Helvetica Light" charset="0"/>
              <a:sym typeface="Symbol" charset="2"/>
            </a:endParaRPr>
          </a:p>
          <a:p>
            <a:pPr lvl="0"/>
            <a:r>
              <a:rPr lang="nb-NO" sz="900" dirty="0">
                <a:solidFill>
                  <a:prstClr val="white"/>
                </a:solidFill>
                <a:latin typeface="Helvetica Light" charset="0"/>
                <a:ea typeface="Helvetica Light" charset="0"/>
                <a:cs typeface="Helvetica Light" charset="0"/>
              </a:rPr>
              <a:t>[ PRL 123 (2019) 052001 ]</a:t>
            </a:r>
            <a:endParaRPr lang="en-US" sz="900" dirty="0">
              <a:solidFill>
                <a:prstClr val="white"/>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348945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6197202"/>
            <a:ext cx="4295553" cy="427063"/>
          </a:xfrm>
          <a:prstGeom prst="rect">
            <a:avLst/>
          </a:prstGeom>
          <a:solidFill>
            <a:srgbClr val="EBEBEB"/>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24</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437763"/>
            <a:ext cx="3119757" cy="830997"/>
          </a:xfrm>
          <a:prstGeom prst="rect">
            <a:avLst/>
          </a:prstGeom>
          <a:noFill/>
        </p:spPr>
        <p:txBody>
          <a:bodyPr wrap="square" rtlCol="0">
            <a:spAutoFit/>
          </a:bodyPr>
          <a:lstStyle/>
          <a:p>
            <a:pPr algn="r"/>
            <a:r>
              <a:rPr lang="en-US" sz="2400">
                <a:solidFill>
                  <a:schemeClr val="bg1"/>
                </a:solidFill>
                <a:latin typeface="Helvetica Light" charset="0"/>
                <a:ea typeface="Helvetica Light" charset="0"/>
                <a:cs typeface="Helvetica Light" charset="0"/>
              </a:rPr>
              <a:t>Electroweak  </a:t>
            </a:r>
            <a:r>
              <a:rPr lang="en-US" sz="2400" dirty="0">
                <a:solidFill>
                  <a:schemeClr val="bg1"/>
                </a:solidFill>
                <a:latin typeface="Helvetica Light" charset="0"/>
                <a:ea typeface="Helvetica Light" charset="0"/>
                <a:cs typeface="Helvetica Light" charset="0"/>
              </a:rPr>
              <a:t>contribution</a:t>
            </a:r>
          </a:p>
        </p:txBody>
      </p:sp>
      <p:sp>
        <p:nvSpPr>
          <p:cNvPr id="25" name="TextBox 24"/>
          <p:cNvSpPr txBox="1"/>
          <p:nvPr/>
        </p:nvSpPr>
        <p:spPr>
          <a:xfrm>
            <a:off x="251520" y="1988840"/>
            <a:ext cx="8623176"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EW contribution involving </a:t>
            </a:r>
            <a:r>
              <a:rPr lang="en-US" sz="1600" i="1" dirty="0">
                <a:solidFill>
                  <a:prstClr val="black">
                    <a:lumMod val="85000"/>
                    <a:lumOff val="15000"/>
                  </a:prstClr>
                </a:solidFill>
                <a:latin typeface="Helvetica Light" charset="0"/>
                <a:ea typeface="Helvetica Light" charset="0"/>
                <a:cs typeface="Helvetica Light" charset="0"/>
              </a:rPr>
              <a:t>W</a:t>
            </a:r>
            <a:r>
              <a:rPr lang="en-US" sz="1600" dirty="0">
                <a:solidFill>
                  <a:prstClr val="black">
                    <a:lumMod val="85000"/>
                    <a:lumOff val="15000"/>
                  </a:prstClr>
                </a:solidFill>
                <a:latin typeface="Helvetica Light" charset="0"/>
                <a:ea typeface="Helvetica Light" charset="0"/>
                <a:cs typeface="Helvetica Light" charset="0"/>
              </a:rPr>
              <a:t>, </a:t>
            </a:r>
            <a:r>
              <a:rPr lang="en-US" sz="1600" i="1" dirty="0">
                <a:solidFill>
                  <a:prstClr val="black">
                    <a:lumMod val="85000"/>
                    <a:lumOff val="15000"/>
                  </a:prstClr>
                </a:solidFill>
                <a:latin typeface="Helvetica Light" charset="0"/>
                <a:ea typeface="Helvetica Light" charset="0"/>
                <a:cs typeface="Helvetica Light" charset="0"/>
              </a:rPr>
              <a:t>Z</a:t>
            </a:r>
            <a:r>
              <a:rPr lang="en-US" sz="1600" dirty="0">
                <a:solidFill>
                  <a:prstClr val="black">
                    <a:lumMod val="85000"/>
                    <a:lumOff val="15000"/>
                  </a:prstClr>
                </a:solidFill>
                <a:latin typeface="Helvetica Light" charset="0"/>
                <a:ea typeface="Helvetica Light" charset="0"/>
                <a:cs typeface="Helvetica Light" charset="0"/>
              </a:rPr>
              <a:t> or Higgs is suppressed at least by a factor: </a:t>
            </a:r>
          </a:p>
        </p:txBody>
      </p:sp>
      <mc:AlternateContent xmlns:mc="http://schemas.openxmlformats.org/markup-compatibility/2006" xmlns:a14="http://schemas.microsoft.com/office/drawing/2010/main">
        <mc:Choice Requires="a14">
          <p:sp>
            <p:nvSpPr>
              <p:cNvPr id="28" name="Rectangle 27"/>
              <p:cNvSpPr/>
              <p:nvPr/>
            </p:nvSpPr>
            <p:spPr>
              <a:xfrm>
                <a:off x="683568" y="2926419"/>
                <a:ext cx="8101967" cy="657616"/>
              </a:xfrm>
              <a:prstGeom prst="rect">
                <a:avLst/>
              </a:prstGeom>
            </p:spPr>
            <p:txBody>
              <a:bodyPr wrap="squar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EW</m:t>
                          </m:r>
                          <m:r>
                            <a:rPr lang="en-US" sz="1600" b="0" i="0" smtClean="0">
                              <a:solidFill>
                                <a:prstClr val="black">
                                  <a:lumMod val="85000"/>
                                  <a:lumOff val="15000"/>
                                </a:prstClr>
                              </a:solidFill>
                              <a:latin typeface="Cambria Math" charset="0"/>
                              <a:ea typeface="Cambria Math" charset="0"/>
                              <a:cs typeface="Cambria Math" charset="0"/>
                              <a:sym typeface="Wingdings"/>
                            </a:rPr>
                            <m:t>,</m:t>
                          </m:r>
                          <m:r>
                            <m:rPr>
                              <m:nor/>
                            </m:rPr>
                            <a:rPr lang="en-US" sz="1600" b="0" i="0" smtClean="0">
                              <a:solidFill>
                                <a:prstClr val="black">
                                  <a:lumMod val="85000"/>
                                  <a:lumOff val="15000"/>
                                </a:prstClr>
                              </a:solidFill>
                              <a:latin typeface="Cambria Math" charset="0"/>
                              <a:ea typeface="Cambria Math" charset="0"/>
                              <a:cs typeface="Cambria Math" charset="0"/>
                              <a:sym typeface="Wingdings"/>
                            </a:rPr>
                            <m:t>1−</m:t>
                          </m:r>
                          <m:r>
                            <m:rPr>
                              <m:nor/>
                            </m:rPr>
                            <a:rPr lang="en-US" sz="1600" b="0" i="0" smtClean="0">
                              <a:solidFill>
                                <a:prstClr val="black">
                                  <a:lumMod val="85000"/>
                                  <a:lumOff val="15000"/>
                                </a:prstClr>
                              </a:solidFill>
                              <a:latin typeface="Cambria Math" charset="0"/>
                              <a:ea typeface="Cambria Math" charset="0"/>
                              <a:cs typeface="Cambria Math" charset="0"/>
                              <a:sym typeface="Wingdings"/>
                            </a:rPr>
                            <m:t>loop</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sSub>
                                <m:sSubPr>
                                  <m:ctrlPr>
                                    <a:rPr lang="en-US" sz="1600" i="1" smtClean="0">
                                      <a:solidFill>
                                        <a:prstClr val="black">
                                          <a:lumMod val="85000"/>
                                          <a:lumOff val="15000"/>
                                        </a:prstClr>
                                      </a:solidFill>
                                      <a:latin typeface="Cambria Math" panose="02040503050406030204" pitchFamily="18" charset="0"/>
                                      <a:ea typeface="Helvetica Light" charset="0"/>
                                      <a:cs typeface="Helvetica Light" charset="0"/>
                                    </a:rPr>
                                  </m:ctrlPr>
                                </m:sSubPr>
                                <m:e>
                                  <m:r>
                                    <a:rPr lang="en-US" sz="1600" b="0" i="1" smtClean="0">
                                      <a:solidFill>
                                        <a:prstClr val="black">
                                          <a:lumMod val="85000"/>
                                          <a:lumOff val="15000"/>
                                        </a:prstClr>
                                      </a:solidFill>
                                      <a:latin typeface="Cambria Math" charset="0"/>
                                      <a:ea typeface="Helvetica Light" charset="0"/>
                                      <a:cs typeface="Helvetica Light" charset="0"/>
                                    </a:rPr>
                                    <m:t>𝐺</m:t>
                                  </m:r>
                                </m:e>
                                <m:sub>
                                  <m:r>
                                    <a:rPr lang="en-US" sz="1600" b="0" i="1" smtClean="0">
                                      <a:solidFill>
                                        <a:prstClr val="black">
                                          <a:lumMod val="85000"/>
                                          <a:lumOff val="15000"/>
                                        </a:prstClr>
                                      </a:solidFill>
                                      <a:latin typeface="Cambria Math" charset="0"/>
                                      <a:ea typeface="Helvetica Light" charset="0"/>
                                      <a:cs typeface="Helvetica Light" charset="0"/>
                                    </a:rPr>
                                    <m:t>𝐹</m:t>
                                  </m:r>
                                </m:sub>
                              </m:sSub>
                              <m:r>
                                <a:rPr lang="en-US" sz="1600" i="1">
                                  <a:solidFill>
                                    <a:prstClr val="black">
                                      <a:lumMod val="85000"/>
                                      <a:lumOff val="15000"/>
                                    </a:prstClr>
                                  </a:solidFill>
                                  <a:latin typeface="Cambria Math" charset="0"/>
                                  <a:ea typeface="Helvetica Light" charset="0"/>
                                  <a:cs typeface="Helvetica Light" charset="0"/>
                                </a:rPr>
                                <m:t>𝑚</m:t>
                              </m:r>
                            </m:e>
                            <m:sub>
                              <m:r>
                                <a:rPr lang="en-US" sz="1600" i="1">
                                  <a:solidFill>
                                    <a:prstClr val="black">
                                      <a:lumMod val="85000"/>
                                      <a:lumOff val="15000"/>
                                    </a:prstClr>
                                  </a:solidFill>
                                  <a:latin typeface="Cambria Math" charset="0"/>
                                  <a:ea typeface="Cambria Math" charset="0"/>
                                  <a:cs typeface="Cambria Math" charset="0"/>
                                </a:rPr>
                                <m:t>𝜇</m:t>
                              </m:r>
                            </m:sub>
                            <m:sup>
                              <m:r>
                                <a:rPr lang="en-US" sz="1600" i="1">
                                  <a:solidFill>
                                    <a:prstClr val="black">
                                      <a:lumMod val="85000"/>
                                      <a:lumOff val="15000"/>
                                    </a:prstClr>
                                  </a:solidFill>
                                  <a:latin typeface="Cambria Math" charset="0"/>
                                  <a:ea typeface="Helvetica Light" charset="0"/>
                                  <a:cs typeface="Helvetica Light" charset="0"/>
                                </a:rPr>
                                <m:t>2</m:t>
                              </m:r>
                            </m:sup>
                          </m:sSubSup>
                        </m:num>
                        <m:den>
                          <m:r>
                            <a:rPr lang="en-US" sz="1600" b="0" i="1" smtClean="0">
                              <a:solidFill>
                                <a:prstClr val="black">
                                  <a:lumMod val="85000"/>
                                  <a:lumOff val="15000"/>
                                </a:prstClr>
                              </a:solidFill>
                              <a:latin typeface="Cambria Math" charset="0"/>
                              <a:ea typeface="Cambria Math" charset="0"/>
                              <a:cs typeface="Cambria Math" charset="0"/>
                              <a:sym typeface="Wingdings"/>
                            </a:rPr>
                            <m:t>8</m:t>
                          </m:r>
                          <m:rad>
                            <m:radPr>
                              <m:degHide m:val="on"/>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radPr>
                            <m:deg/>
                            <m:e>
                              <m:r>
                                <a:rPr lang="en-US" sz="1600" i="1">
                                  <a:solidFill>
                                    <a:prstClr val="black">
                                      <a:lumMod val="85000"/>
                                      <a:lumOff val="15000"/>
                                    </a:prstClr>
                                  </a:solidFill>
                                  <a:latin typeface="Cambria Math" charset="0"/>
                                  <a:ea typeface="Helvetica Light" charset="0"/>
                                  <a:cs typeface="Helvetica Light" charset="0"/>
                                  <a:sym typeface="Wingdings"/>
                                </a:rPr>
                                <m:t>2</m:t>
                              </m:r>
                            </m:e>
                          </m:rad>
                          <m:sSup>
                            <m:s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𝜋</m:t>
                              </m:r>
                            </m:e>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p>
                        </m:den>
                      </m:f>
                      <m:d>
                        <m:dPr>
                          <m:begChr m:val="["/>
                          <m:endChr m:val="]"/>
                          <m:ctrlPr>
                            <a:rPr lang="mr-IN"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5</m:t>
                              </m:r>
                            </m:num>
                            <m:den>
                              <m:r>
                                <a:rPr lang="en-US" sz="1600" b="0" i="1" smtClean="0">
                                  <a:solidFill>
                                    <a:prstClr val="black">
                                      <a:lumMod val="85000"/>
                                      <a:lumOff val="15000"/>
                                    </a:prstClr>
                                  </a:solidFill>
                                  <a:latin typeface="Cambria Math" charset="0"/>
                                  <a:ea typeface="Cambria Math" charset="0"/>
                                  <a:cs typeface="Cambria Math" charset="0"/>
                                  <a:sym typeface="Wingdings"/>
                                </a:rPr>
                                <m:t>3</m:t>
                              </m:r>
                            </m:den>
                          </m:f>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1</m:t>
                              </m:r>
                            </m:num>
                            <m:den>
                              <m:r>
                                <a:rPr lang="en-US" sz="1600" i="1">
                                  <a:solidFill>
                                    <a:prstClr val="black">
                                      <a:lumMod val="85000"/>
                                      <a:lumOff val="15000"/>
                                    </a:prstClr>
                                  </a:solidFill>
                                  <a:latin typeface="Cambria Math" charset="0"/>
                                  <a:ea typeface="Cambria Math" charset="0"/>
                                  <a:cs typeface="Cambria Math" charset="0"/>
                                  <a:sym typeface="Wingdings"/>
                                </a:rPr>
                                <m:t>3</m:t>
                              </m:r>
                            </m:den>
                          </m:f>
                          <m:sSup>
                            <m:s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d>
                                <m:d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dPr>
                                <m:e>
                                  <m:r>
                                    <a:rPr lang="en-US" sz="1600" i="1">
                                      <a:solidFill>
                                        <a:prstClr val="black">
                                          <a:lumMod val="85000"/>
                                          <a:lumOff val="15000"/>
                                        </a:prstClr>
                                      </a:solidFill>
                                      <a:latin typeface="Cambria Math" charset="0"/>
                                      <a:ea typeface="Cambria Math" charset="0"/>
                                      <a:cs typeface="Cambria Math" charset="0"/>
                                      <a:sym typeface="Wingdings"/>
                                    </a:rPr>
                                    <m:t>1−4</m:t>
                                  </m:r>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m:rPr>
                                          <m:sty m:val="p"/>
                                        </m:rPr>
                                        <a:rPr lang="en-US" sz="1600">
                                          <a:solidFill>
                                            <a:prstClr val="black">
                                              <a:lumMod val="85000"/>
                                              <a:lumOff val="15000"/>
                                            </a:prstClr>
                                          </a:solidFill>
                                          <a:latin typeface="Cambria Math" charset="0"/>
                                          <a:ea typeface="Cambria Math" charset="0"/>
                                          <a:cs typeface="Cambria Math" charset="0"/>
                                          <a:sym typeface="Wingdings"/>
                                        </a:rPr>
                                        <m:t>sin</m:t>
                                      </m:r>
                                    </m:e>
                                    <m:sup>
                                      <m:r>
                                        <a:rPr lang="en-US" sz="1600" i="1">
                                          <a:solidFill>
                                            <a:prstClr val="black">
                                              <a:lumMod val="85000"/>
                                              <a:lumOff val="15000"/>
                                            </a:prstClr>
                                          </a:solidFill>
                                          <a:latin typeface="Cambria Math" charset="0"/>
                                          <a:ea typeface="Cambria Math" charset="0"/>
                                          <a:cs typeface="Cambria Math" charset="0"/>
                                          <a:sym typeface="Wingdings"/>
                                        </a:rPr>
                                        <m:t>2</m:t>
                                      </m:r>
                                    </m:sup>
                                  </m:sSup>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𝜃</m:t>
                                      </m:r>
                                    </m:e>
                                    <m:sub>
                                      <m:r>
                                        <a:rPr lang="en-US" sz="1600" i="1">
                                          <a:solidFill>
                                            <a:prstClr val="black">
                                              <a:lumMod val="85000"/>
                                              <a:lumOff val="15000"/>
                                            </a:prstClr>
                                          </a:solidFill>
                                          <a:latin typeface="Cambria Math" charset="0"/>
                                          <a:ea typeface="Cambria Math" charset="0"/>
                                          <a:cs typeface="Cambria Math" charset="0"/>
                                          <a:sym typeface="Wingdings"/>
                                        </a:rPr>
                                        <m:t>𝑊</m:t>
                                      </m:r>
                                    </m:sub>
                                  </m:sSub>
                                </m:e>
                              </m:d>
                            </m:e>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p>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𝒪</m:t>
                          </m:r>
                          <m:d>
                            <m:d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a:solidFill>
                                        <a:prstClr val="black">
                                          <a:lumMod val="85000"/>
                                          <a:lumOff val="15000"/>
                                        </a:prstClr>
                                      </a:solidFill>
                                      <a:latin typeface="Cambria Math" panose="02040503050406030204" pitchFamily="18" charset="0"/>
                                      <a:ea typeface="Helvetica Light" charset="0"/>
                                      <a:cs typeface="Helvetica Light" charset="0"/>
                                    </a:rPr>
                                  </m:ctrlPr>
                                </m:fPr>
                                <m:num>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r>
                                        <a:rPr lang="en-US" sz="1600" i="1">
                                          <a:solidFill>
                                            <a:prstClr val="black">
                                              <a:lumMod val="85000"/>
                                              <a:lumOff val="15000"/>
                                            </a:prstClr>
                                          </a:solidFill>
                                          <a:latin typeface="Cambria Math" charset="0"/>
                                          <a:ea typeface="Helvetica Light" charset="0"/>
                                          <a:cs typeface="Helvetica Light" charset="0"/>
                                        </a:rPr>
                                        <m:t>𝑚</m:t>
                                      </m:r>
                                    </m:e>
                                    <m:sub>
                                      <m:r>
                                        <a:rPr lang="en-US" sz="1600" i="1">
                                          <a:solidFill>
                                            <a:prstClr val="black">
                                              <a:lumMod val="85000"/>
                                              <a:lumOff val="15000"/>
                                            </a:prstClr>
                                          </a:solidFill>
                                          <a:latin typeface="Cambria Math" charset="0"/>
                                          <a:ea typeface="Cambria Math" charset="0"/>
                                          <a:cs typeface="Cambria Math" charset="0"/>
                                        </a:rPr>
                                        <m:t>𝜇</m:t>
                                      </m:r>
                                    </m:sub>
                                    <m:sup>
                                      <m:r>
                                        <a:rPr lang="en-US" sz="1600" i="1">
                                          <a:solidFill>
                                            <a:prstClr val="black">
                                              <a:lumMod val="85000"/>
                                              <a:lumOff val="15000"/>
                                            </a:prstClr>
                                          </a:solidFill>
                                          <a:latin typeface="Cambria Math" charset="0"/>
                                          <a:ea typeface="Helvetica Light" charset="0"/>
                                          <a:cs typeface="Helvetica Light" charset="0"/>
                                        </a:rPr>
                                        <m:t>2</m:t>
                                      </m:r>
                                    </m:sup>
                                  </m:sSubSup>
                                </m:num>
                                <m:den>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r>
                                        <a:rPr lang="en-US" sz="1600" i="1">
                                          <a:solidFill>
                                            <a:prstClr val="black">
                                              <a:lumMod val="85000"/>
                                              <a:lumOff val="15000"/>
                                            </a:prstClr>
                                          </a:solidFill>
                                          <a:latin typeface="Cambria Math" charset="0"/>
                                          <a:ea typeface="Helvetica Light" charset="0"/>
                                          <a:cs typeface="Helvetica Light" charset="0"/>
                                        </a:rPr>
                                        <m:t>𝑚</m:t>
                                      </m:r>
                                    </m:e>
                                    <m:sub>
                                      <m:r>
                                        <a:rPr lang="en-US" sz="1600" i="1">
                                          <a:solidFill>
                                            <a:prstClr val="black">
                                              <a:lumMod val="85000"/>
                                              <a:lumOff val="15000"/>
                                            </a:prstClr>
                                          </a:solidFill>
                                          <a:latin typeface="Cambria Math" charset="0"/>
                                          <a:ea typeface="Cambria Math" charset="0"/>
                                          <a:cs typeface="Cambria Math" charset="0"/>
                                        </a:rPr>
                                        <m:t>𝑊</m:t>
                                      </m:r>
                                    </m:sub>
                                    <m:sup>
                                      <m:r>
                                        <a:rPr lang="en-US" sz="1600" i="1">
                                          <a:solidFill>
                                            <a:prstClr val="black">
                                              <a:lumMod val="85000"/>
                                              <a:lumOff val="15000"/>
                                            </a:prstClr>
                                          </a:solidFill>
                                          <a:latin typeface="Cambria Math" charset="0"/>
                                          <a:ea typeface="Helvetica Light" charset="0"/>
                                          <a:cs typeface="Helvetica Light" charset="0"/>
                                        </a:rPr>
                                        <m:t>2</m:t>
                                      </m:r>
                                    </m:sup>
                                  </m:sSubSup>
                                </m:den>
                              </m:f>
                            </m:e>
                          </m:d>
                          <m:r>
                            <a:rPr lang="en-US" sz="1600" i="1">
                              <a:solidFill>
                                <a:prstClr val="black">
                                  <a:lumMod val="85000"/>
                                  <a:lumOff val="15000"/>
                                </a:prstClr>
                              </a:solidFill>
                              <a:latin typeface="Cambria Math"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𝒪</m:t>
                          </m:r>
                          <m:d>
                            <m:d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a:solidFill>
                                        <a:prstClr val="black">
                                          <a:lumMod val="85000"/>
                                          <a:lumOff val="15000"/>
                                        </a:prstClr>
                                      </a:solidFill>
                                      <a:latin typeface="Cambria Math" panose="02040503050406030204" pitchFamily="18" charset="0"/>
                                      <a:ea typeface="Helvetica Light" charset="0"/>
                                      <a:cs typeface="Helvetica Light" charset="0"/>
                                    </a:rPr>
                                  </m:ctrlPr>
                                </m:fPr>
                                <m:num>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r>
                                        <a:rPr lang="en-US" sz="1600" i="1">
                                          <a:solidFill>
                                            <a:prstClr val="black">
                                              <a:lumMod val="85000"/>
                                              <a:lumOff val="15000"/>
                                            </a:prstClr>
                                          </a:solidFill>
                                          <a:latin typeface="Cambria Math" charset="0"/>
                                          <a:ea typeface="Helvetica Light" charset="0"/>
                                          <a:cs typeface="Helvetica Light" charset="0"/>
                                        </a:rPr>
                                        <m:t>𝑚</m:t>
                                      </m:r>
                                    </m:e>
                                    <m:sub>
                                      <m:r>
                                        <a:rPr lang="en-US" sz="1600" i="1">
                                          <a:solidFill>
                                            <a:prstClr val="black">
                                              <a:lumMod val="85000"/>
                                              <a:lumOff val="15000"/>
                                            </a:prstClr>
                                          </a:solidFill>
                                          <a:latin typeface="Cambria Math" charset="0"/>
                                          <a:ea typeface="Cambria Math" charset="0"/>
                                          <a:cs typeface="Cambria Math" charset="0"/>
                                        </a:rPr>
                                        <m:t>𝜇</m:t>
                                      </m:r>
                                    </m:sub>
                                    <m:sup>
                                      <m:r>
                                        <a:rPr lang="en-US" sz="1600" i="1">
                                          <a:solidFill>
                                            <a:prstClr val="black">
                                              <a:lumMod val="85000"/>
                                              <a:lumOff val="15000"/>
                                            </a:prstClr>
                                          </a:solidFill>
                                          <a:latin typeface="Cambria Math" charset="0"/>
                                          <a:ea typeface="Helvetica Light" charset="0"/>
                                          <a:cs typeface="Helvetica Light" charset="0"/>
                                        </a:rPr>
                                        <m:t>2</m:t>
                                      </m:r>
                                    </m:sup>
                                  </m:sSubSup>
                                </m:num>
                                <m:den>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r>
                                        <a:rPr lang="en-US" sz="1600" i="1">
                                          <a:solidFill>
                                            <a:prstClr val="black">
                                              <a:lumMod val="85000"/>
                                              <a:lumOff val="15000"/>
                                            </a:prstClr>
                                          </a:solidFill>
                                          <a:latin typeface="Cambria Math" charset="0"/>
                                          <a:ea typeface="Helvetica Light" charset="0"/>
                                          <a:cs typeface="Helvetica Light" charset="0"/>
                                        </a:rPr>
                                        <m:t>𝑚</m:t>
                                      </m:r>
                                    </m:e>
                                    <m:sub>
                                      <m:r>
                                        <a:rPr lang="en-US" sz="1600" b="0" i="1" smtClean="0">
                                          <a:solidFill>
                                            <a:prstClr val="black">
                                              <a:lumMod val="85000"/>
                                              <a:lumOff val="15000"/>
                                            </a:prstClr>
                                          </a:solidFill>
                                          <a:latin typeface="Cambria Math" charset="0"/>
                                          <a:ea typeface="Cambria Math" charset="0"/>
                                          <a:cs typeface="Cambria Math" charset="0"/>
                                        </a:rPr>
                                        <m:t>𝐻</m:t>
                                      </m:r>
                                    </m:sub>
                                    <m:sup>
                                      <m:r>
                                        <a:rPr lang="en-US" sz="1600" i="1">
                                          <a:solidFill>
                                            <a:prstClr val="black">
                                              <a:lumMod val="85000"/>
                                              <a:lumOff val="15000"/>
                                            </a:prstClr>
                                          </a:solidFill>
                                          <a:latin typeface="Cambria Math" charset="0"/>
                                          <a:ea typeface="Helvetica Light" charset="0"/>
                                          <a:cs typeface="Helvetica Light" charset="0"/>
                                        </a:rPr>
                                        <m:t>2</m:t>
                                      </m:r>
                                    </m:sup>
                                  </m:sSubSup>
                                </m:den>
                              </m:f>
                            </m:e>
                          </m:d>
                        </m:e>
                      </m:d>
                      <m:r>
                        <a:rPr lang="en-US" sz="1600" b="0" i="1" smtClean="0">
                          <a:solidFill>
                            <a:prstClr val="black">
                              <a:lumMod val="85000"/>
                              <a:lumOff val="15000"/>
                            </a:prstClr>
                          </a:solidFill>
                          <a:latin typeface="Cambria Math" charset="0"/>
                          <a:ea typeface="Cambria Math" charset="0"/>
                          <a:cs typeface="Cambria Math" charset="0"/>
                          <a:sym typeface="Wingdings"/>
                        </a:rPr>
                        <m:t>=19.48</m:t>
                      </m:r>
                      <m:r>
                        <a:rPr lang="is-IS" sz="1600" i="1">
                          <a:solidFill>
                            <a:prstClr val="black">
                              <a:lumMod val="85000"/>
                              <a:lumOff val="15000"/>
                            </a:prstClr>
                          </a:solidFill>
                          <a:latin typeface="Cambria Math" charset="0"/>
                          <a:ea typeface="Cambria Math" charset="0"/>
                          <a:cs typeface="Cambria Math" charset="0"/>
                          <a:sym typeface="Wingdings"/>
                        </a:rPr>
                        <m:t>∙</m:t>
                      </m:r>
                      <m:sSup>
                        <m:sSupPr>
                          <m:ctrlPr>
                            <a:rPr lang="is-I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10</m:t>
                          </m:r>
                        </m:e>
                        <m:sup>
                          <m:r>
                            <a:rPr lang="en-US" sz="1600" i="1">
                              <a:solidFill>
                                <a:prstClr val="black">
                                  <a:lumMod val="85000"/>
                                  <a:lumOff val="15000"/>
                                </a:prstClr>
                              </a:solidFill>
                              <a:latin typeface="Cambria Math" charset="0"/>
                              <a:ea typeface="Cambria Math" charset="0"/>
                              <a:cs typeface="Cambria Math" charset="0"/>
                              <a:sym typeface="Wingdings"/>
                            </a:rPr>
                            <m:t>−10</m:t>
                          </m:r>
                        </m:sup>
                      </m:sSup>
                      <m:r>
                        <a:rPr lang="is-IS" sz="1600" i="1">
                          <a:solidFill>
                            <a:prstClr val="black">
                              <a:lumMod val="85000"/>
                              <a:lumOff val="15000"/>
                            </a:prstClr>
                          </a:solidFill>
                          <a:latin typeface="Cambria Math" charset="0"/>
                          <a:ea typeface="Cambria Math" charset="0"/>
                          <a:cs typeface="Cambria Math" charset="0"/>
                          <a:sym typeface="Wingdings"/>
                        </a:rPr>
                        <m:t> </m:t>
                      </m:r>
                    </m:oMath>
                  </m:oMathPara>
                </a14:m>
                <a:endParaRPr lang="is-IS" sz="1600" dirty="0">
                  <a:solidFill>
                    <a:prstClr val="black">
                      <a:lumMod val="85000"/>
                      <a:lumOff val="15000"/>
                    </a:prstClr>
                  </a:solidFill>
                  <a:ea typeface="Cambria Math" charset="0"/>
                  <a:cs typeface="Cambria Math" charset="0"/>
                  <a:sym typeface="Wingdings"/>
                </a:endParaRPr>
              </a:p>
            </p:txBody>
          </p:sp>
        </mc:Choice>
        <mc:Fallback xmlns="">
          <p:sp>
            <p:nvSpPr>
              <p:cNvPr id="28" name="Rectangle 27"/>
              <p:cNvSpPr>
                <a:spLocks noRot="1" noChangeAspect="1" noMove="1" noResize="1" noEditPoints="1" noAdjustHandles="1" noChangeArrowheads="1" noChangeShapeType="1" noTextEdit="1"/>
              </p:cNvSpPr>
              <p:nvPr/>
            </p:nvSpPr>
            <p:spPr>
              <a:xfrm>
                <a:off x="683568" y="2926419"/>
                <a:ext cx="8101967" cy="657616"/>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7134590" y="1828291"/>
                <a:ext cx="1692578" cy="6537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mr-IN" sz="1600" i="1" smtClean="0">
                              <a:solidFill>
                                <a:prstClr val="black">
                                  <a:lumMod val="85000"/>
                                  <a:lumOff val="15000"/>
                                </a:prstClr>
                              </a:solidFill>
                              <a:latin typeface="Cambria Math" panose="02040503050406030204" pitchFamily="18" charset="0"/>
                              <a:ea typeface="Helvetica Light" charset="0"/>
                              <a:cs typeface="Helvetica Light" charset="0"/>
                            </a:rPr>
                          </m:ctrlPr>
                        </m:fPr>
                        <m:num>
                          <m:r>
                            <a:rPr lang="mr-IN" sz="1600" i="1">
                              <a:solidFill>
                                <a:prstClr val="black">
                                  <a:lumMod val="85000"/>
                                  <a:lumOff val="15000"/>
                                </a:prstClr>
                              </a:solidFill>
                              <a:latin typeface="Cambria Math" charset="0"/>
                              <a:ea typeface="Cambria Math" charset="0"/>
                              <a:cs typeface="Cambria Math" charset="0"/>
                            </a:rPr>
                            <m:t>𝛼</m:t>
                          </m:r>
                        </m:num>
                        <m:den>
                          <m:r>
                            <a:rPr lang="mr-IN" sz="1600" i="1">
                              <a:solidFill>
                                <a:prstClr val="black">
                                  <a:lumMod val="85000"/>
                                  <a:lumOff val="15000"/>
                                </a:prstClr>
                              </a:solidFill>
                              <a:latin typeface="Cambria Math" charset="0"/>
                              <a:ea typeface="Cambria Math" charset="0"/>
                              <a:cs typeface="Cambria Math" charset="0"/>
                            </a:rPr>
                            <m:t>𝜋</m:t>
                          </m:r>
                        </m:den>
                      </m:f>
                      <m:f>
                        <m:fPr>
                          <m:ctrlPr>
                            <a:rPr lang="mr-IN" sz="1600" i="1">
                              <a:solidFill>
                                <a:prstClr val="black">
                                  <a:lumMod val="85000"/>
                                  <a:lumOff val="15000"/>
                                </a:prstClr>
                              </a:solidFill>
                              <a:latin typeface="Cambria Math" panose="02040503050406030204" pitchFamily="18" charset="0"/>
                              <a:ea typeface="Helvetica Light" charset="0"/>
                              <a:cs typeface="Helvetica Light" charset="0"/>
                            </a:rPr>
                          </m:ctrlPr>
                        </m:fPr>
                        <m:num>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r>
                                <a:rPr lang="en-US" sz="1600" i="1">
                                  <a:solidFill>
                                    <a:prstClr val="black">
                                      <a:lumMod val="85000"/>
                                      <a:lumOff val="15000"/>
                                    </a:prstClr>
                                  </a:solidFill>
                                  <a:latin typeface="Cambria Math" charset="0"/>
                                  <a:ea typeface="Helvetica Light" charset="0"/>
                                  <a:cs typeface="Helvetica Light" charset="0"/>
                                </a:rPr>
                                <m:t>𝑚</m:t>
                              </m:r>
                            </m:e>
                            <m:sub>
                              <m:r>
                                <a:rPr lang="en-US" sz="1600" i="1">
                                  <a:solidFill>
                                    <a:prstClr val="black">
                                      <a:lumMod val="85000"/>
                                      <a:lumOff val="15000"/>
                                    </a:prstClr>
                                  </a:solidFill>
                                  <a:latin typeface="Cambria Math" charset="0"/>
                                  <a:ea typeface="Cambria Math" charset="0"/>
                                  <a:cs typeface="Cambria Math" charset="0"/>
                                </a:rPr>
                                <m:t>𝜇</m:t>
                              </m:r>
                            </m:sub>
                            <m:sup>
                              <m:r>
                                <a:rPr lang="en-US" sz="1600" i="1">
                                  <a:solidFill>
                                    <a:prstClr val="black">
                                      <a:lumMod val="85000"/>
                                      <a:lumOff val="15000"/>
                                    </a:prstClr>
                                  </a:solidFill>
                                  <a:latin typeface="Cambria Math" charset="0"/>
                                  <a:ea typeface="Helvetica Light" charset="0"/>
                                  <a:cs typeface="Helvetica Light" charset="0"/>
                                </a:rPr>
                                <m:t>2</m:t>
                              </m:r>
                            </m:sup>
                          </m:sSubSup>
                        </m:num>
                        <m:den>
                          <m:sSubSup>
                            <m:sSubSupPr>
                              <m:ctrlPr>
                                <a:rPr lang="en-US" sz="1600" i="1">
                                  <a:solidFill>
                                    <a:prstClr val="black">
                                      <a:lumMod val="85000"/>
                                      <a:lumOff val="15000"/>
                                    </a:prstClr>
                                  </a:solidFill>
                                  <a:latin typeface="Cambria Math" panose="02040503050406030204" pitchFamily="18" charset="0"/>
                                  <a:ea typeface="Helvetica Light" charset="0"/>
                                  <a:cs typeface="Helvetica Light" charset="0"/>
                                </a:rPr>
                              </m:ctrlPr>
                            </m:sSubSupPr>
                            <m:e>
                              <m:r>
                                <a:rPr lang="en-US" sz="1600" i="1">
                                  <a:solidFill>
                                    <a:prstClr val="black">
                                      <a:lumMod val="85000"/>
                                      <a:lumOff val="15000"/>
                                    </a:prstClr>
                                  </a:solidFill>
                                  <a:latin typeface="Cambria Math" charset="0"/>
                                  <a:ea typeface="Helvetica Light" charset="0"/>
                                  <a:cs typeface="Helvetica Light" charset="0"/>
                                </a:rPr>
                                <m:t>𝑚</m:t>
                              </m:r>
                            </m:e>
                            <m:sub>
                              <m:r>
                                <a:rPr lang="en-US" sz="1600" i="1">
                                  <a:solidFill>
                                    <a:prstClr val="black">
                                      <a:lumMod val="85000"/>
                                      <a:lumOff val="15000"/>
                                    </a:prstClr>
                                  </a:solidFill>
                                  <a:latin typeface="Cambria Math" charset="0"/>
                                  <a:ea typeface="Cambria Math" charset="0"/>
                                  <a:cs typeface="Cambria Math" charset="0"/>
                                </a:rPr>
                                <m:t>𝑊</m:t>
                              </m:r>
                            </m:sub>
                            <m:sup>
                              <m:r>
                                <a:rPr lang="en-US" sz="1600" i="1">
                                  <a:solidFill>
                                    <a:prstClr val="black">
                                      <a:lumMod val="85000"/>
                                      <a:lumOff val="15000"/>
                                    </a:prstClr>
                                  </a:solidFill>
                                  <a:latin typeface="Cambria Math" charset="0"/>
                                  <a:ea typeface="Helvetica Light" charset="0"/>
                                  <a:cs typeface="Helvetica Light" charset="0"/>
                                </a:rPr>
                                <m:t>2</m:t>
                              </m:r>
                            </m:sup>
                          </m:sSubSup>
                        </m:den>
                      </m:f>
                      <m:r>
                        <a:rPr lang="en-US" sz="1600" i="1" smtClean="0">
                          <a:solidFill>
                            <a:prstClr val="black">
                              <a:lumMod val="85000"/>
                              <a:lumOff val="15000"/>
                            </a:prstClr>
                          </a:solidFill>
                          <a:latin typeface="Cambria Math" charset="0"/>
                          <a:ea typeface="Cambria Math" charset="0"/>
                          <a:cs typeface="Cambria Math" charset="0"/>
                        </a:rPr>
                        <m:t>≈</m:t>
                      </m:r>
                      <m:r>
                        <a:rPr lang="en-US" sz="1600" b="0" i="1" smtClean="0">
                          <a:solidFill>
                            <a:prstClr val="black">
                              <a:lumMod val="85000"/>
                              <a:lumOff val="15000"/>
                            </a:prstClr>
                          </a:solidFill>
                          <a:latin typeface="Cambria Math" charset="0"/>
                          <a:ea typeface="Cambria Math" charset="0"/>
                          <a:cs typeface="Cambria Math" charset="0"/>
                        </a:rPr>
                        <m:t>4∙</m:t>
                      </m:r>
                      <m:sSup>
                        <m:s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rPr>
                          </m:ctrlPr>
                        </m:sSupPr>
                        <m:e>
                          <m:r>
                            <a:rPr lang="en-US" sz="1600" b="0" i="1" smtClean="0">
                              <a:solidFill>
                                <a:prstClr val="black">
                                  <a:lumMod val="85000"/>
                                  <a:lumOff val="15000"/>
                                </a:prstClr>
                              </a:solidFill>
                              <a:latin typeface="Cambria Math" charset="0"/>
                              <a:ea typeface="Cambria Math" charset="0"/>
                              <a:cs typeface="Cambria Math" charset="0"/>
                            </a:rPr>
                            <m:t>10</m:t>
                          </m:r>
                        </m:e>
                        <m:sup>
                          <m:r>
                            <a:rPr lang="en-US" sz="1600" b="0" i="1" smtClean="0">
                              <a:solidFill>
                                <a:prstClr val="black">
                                  <a:lumMod val="85000"/>
                                  <a:lumOff val="15000"/>
                                </a:prstClr>
                              </a:solidFill>
                              <a:latin typeface="Cambria Math" charset="0"/>
                              <a:ea typeface="Cambria Math" charset="0"/>
                              <a:cs typeface="Cambria Math" charset="0"/>
                            </a:rPr>
                            <m:t>−9</m:t>
                          </m:r>
                        </m:sup>
                      </m:sSup>
                    </m:oMath>
                  </m:oMathPara>
                </a14:m>
                <a:endParaRPr lang="en-US" sz="1600" dirty="0"/>
              </a:p>
            </p:txBody>
          </p:sp>
        </mc:Choice>
        <mc:Fallback xmlns="">
          <p:sp>
            <p:nvSpPr>
              <p:cNvPr id="5" name="Rectangle 4"/>
              <p:cNvSpPr>
                <a:spLocks noRot="1" noChangeAspect="1" noMove="1" noResize="1" noEditPoints="1" noAdjustHandles="1" noChangeArrowheads="1" noChangeShapeType="1" noTextEdit="1"/>
              </p:cNvSpPr>
              <p:nvPr/>
            </p:nvSpPr>
            <p:spPr>
              <a:xfrm>
                <a:off x="7134590" y="1828291"/>
                <a:ext cx="1692578" cy="653769"/>
              </a:xfrm>
              <a:prstGeom prst="rect">
                <a:avLst/>
              </a:prstGeom>
              <a:blipFill rotWithShape="0">
                <a:blip r:embed="rId6"/>
                <a:stretch>
                  <a:fillRect/>
                </a:stretch>
              </a:blipFill>
            </p:spPr>
            <p:txBody>
              <a:bodyPr/>
              <a:lstStyle/>
              <a:p>
                <a:r>
                  <a:rPr lang="en-US">
                    <a:noFill/>
                  </a:rPr>
                  <a:t> </a:t>
                </a:r>
              </a:p>
            </p:txBody>
          </p:sp>
        </mc:Fallback>
      </mc:AlternateContent>
      <p:sp>
        <p:nvSpPr>
          <p:cNvPr id="12" name="Rectangle 11"/>
          <p:cNvSpPr/>
          <p:nvPr/>
        </p:nvSpPr>
        <p:spPr>
          <a:xfrm>
            <a:off x="251520" y="2479640"/>
            <a:ext cx="4168129" cy="338554"/>
          </a:xfrm>
          <a:prstGeom prst="rect">
            <a:avLst/>
          </a:prstGeom>
        </p:spPr>
        <p:txBody>
          <a:bodyPr wrap="none">
            <a:spAutoFit/>
          </a:bodyPr>
          <a:lstStyle/>
          <a:p>
            <a:r>
              <a:rPr lang="en-US" sz="1600" dirty="0">
                <a:solidFill>
                  <a:prstClr val="black">
                    <a:lumMod val="85000"/>
                    <a:lumOff val="15000"/>
                  </a:prstClr>
                </a:solidFill>
                <a:latin typeface="Helvetica Light" charset="0"/>
                <a:ea typeface="Helvetica Light" charset="0"/>
                <a:cs typeface="Helvetica Light" charset="0"/>
              </a:rPr>
              <a:t>The first loop gives</a:t>
            </a:r>
            <a:r>
              <a:rPr lang="en-US" sz="1600">
                <a:solidFill>
                  <a:prstClr val="black">
                    <a:lumMod val="85000"/>
                    <a:lumOff val="15000"/>
                  </a:prstClr>
                </a:solidFill>
                <a:latin typeface="Helvetica Light" charset="0"/>
                <a:ea typeface="Helvetica Light" charset="0"/>
                <a:cs typeface="Helvetica Light" charset="0"/>
              </a:rPr>
              <a:t>: </a:t>
            </a:r>
            <a:r>
              <a:rPr lang="it-IT" sz="1000" dirty="0">
                <a:solidFill>
                  <a:prstClr val="black">
                    <a:lumMod val="65000"/>
                    <a:lumOff val="35000"/>
                  </a:prstClr>
                </a:solidFill>
                <a:latin typeface="Helvetica Light" charset="0"/>
                <a:ea typeface="Helvetica Light" charset="0"/>
                <a:cs typeface="Helvetica Light" charset="0"/>
              </a:rPr>
              <a:t>[ </a:t>
            </a:r>
            <a:r>
              <a:rPr lang="it-IT" sz="1000" dirty="0" err="1">
                <a:solidFill>
                  <a:prstClr val="black">
                    <a:lumMod val="65000"/>
                    <a:lumOff val="35000"/>
                  </a:prstClr>
                </a:solidFill>
                <a:latin typeface="Helvetica Light" charset="0"/>
                <a:ea typeface="Helvetica Light" charset="0"/>
                <a:cs typeface="Helvetica Light" charset="0"/>
              </a:rPr>
              <a:t>Jackiw</a:t>
            </a:r>
            <a:r>
              <a:rPr lang="it-IT" sz="1000" dirty="0">
                <a:solidFill>
                  <a:prstClr val="black">
                    <a:lumMod val="65000"/>
                    <a:lumOff val="35000"/>
                  </a:prstClr>
                </a:solidFill>
                <a:latin typeface="Helvetica Light" charset="0"/>
                <a:ea typeface="Helvetica Light" charset="0"/>
                <a:cs typeface="Helvetica Light" charset="0"/>
              </a:rPr>
              <a:t>, Weinberg and </a:t>
            </a:r>
            <a:r>
              <a:rPr lang="it-IT" sz="1000" dirty="0" err="1">
                <a:solidFill>
                  <a:prstClr val="black">
                    <a:lumMod val="65000"/>
                    <a:lumOff val="35000"/>
                  </a:prstClr>
                </a:solidFill>
                <a:latin typeface="Helvetica Light" charset="0"/>
                <a:ea typeface="Helvetica Light" charset="0"/>
                <a:cs typeface="Helvetica Light" charset="0"/>
              </a:rPr>
              <a:t>others</a:t>
            </a:r>
            <a:r>
              <a:rPr lang="it-IT" sz="1000" dirty="0">
                <a:solidFill>
                  <a:prstClr val="black">
                    <a:lumMod val="65000"/>
                    <a:lumOff val="35000"/>
                  </a:prstClr>
                </a:solidFill>
                <a:latin typeface="Helvetica Light" charset="0"/>
                <a:ea typeface="Helvetica Light" charset="0"/>
                <a:cs typeface="Helvetica Light" charset="0"/>
              </a:rPr>
              <a:t> </a:t>
            </a:r>
            <a:r>
              <a:rPr lang="en-US" sz="1000" dirty="0">
                <a:solidFill>
                  <a:prstClr val="black">
                    <a:lumMod val="65000"/>
                    <a:lumOff val="35000"/>
                  </a:prstClr>
                </a:solidFill>
                <a:latin typeface="Helvetica Light" charset="0"/>
                <a:ea typeface="Helvetica Light" charset="0"/>
                <a:cs typeface="Helvetica Light" charset="0"/>
              </a:rPr>
              <a:t>1972 </a:t>
            </a:r>
            <a:r>
              <a:rPr lang="is-IS" sz="1000" dirty="0">
                <a:solidFill>
                  <a:prstClr val="black">
                    <a:lumMod val="65000"/>
                    <a:lumOff val="35000"/>
                  </a:prstClr>
                </a:solidFill>
                <a:latin typeface="Helvetica Light" charset="0"/>
                <a:ea typeface="Helvetica Light" charset="0"/>
                <a:cs typeface="Helvetica Light" charset="0"/>
              </a:rPr>
              <a:t>]</a:t>
            </a:r>
            <a:endParaRPr lang="it-IT" sz="1000" dirty="0">
              <a:solidFill>
                <a:prstClr val="black">
                  <a:lumMod val="65000"/>
                  <a:lumOff val="35000"/>
                </a:prstClr>
              </a:solidFill>
              <a:latin typeface="Helvetica Light" charset="0"/>
              <a:ea typeface="Helvetica Light" charset="0"/>
              <a:cs typeface="Helvetica Light" charset="0"/>
            </a:endParaRPr>
          </a:p>
        </p:txBody>
      </p:sp>
      <p:sp>
        <p:nvSpPr>
          <p:cNvPr id="26" name="Rectangle 25"/>
          <p:cNvSpPr/>
          <p:nvPr/>
        </p:nvSpPr>
        <p:spPr>
          <a:xfrm>
            <a:off x="251520" y="4869160"/>
            <a:ext cx="4847936" cy="584775"/>
          </a:xfrm>
          <a:prstGeom prst="rect">
            <a:avLst/>
          </a:prstGeom>
        </p:spPr>
        <p:txBody>
          <a:bodyPr wrap="square">
            <a:spAutoFit/>
          </a:bodyPr>
          <a:lstStyle/>
          <a:p>
            <a:r>
              <a:rPr lang="en-US" sz="1600" dirty="0">
                <a:solidFill>
                  <a:prstClr val="black">
                    <a:lumMod val="85000"/>
                    <a:lumOff val="15000"/>
                  </a:prstClr>
                </a:solidFill>
                <a:latin typeface="Helvetica Light" charset="0"/>
                <a:ea typeface="Helvetica Light" charset="0"/>
                <a:cs typeface="Helvetica Light" charset="0"/>
              </a:rPr>
              <a:t>Two-loop contribution surprisingly large due to large ln(</a:t>
            </a:r>
            <a:r>
              <a:rPr lang="en-US" sz="1600" i="1" dirty="0" err="1">
                <a:solidFill>
                  <a:prstClr val="black">
                    <a:lumMod val="85000"/>
                    <a:lumOff val="15000"/>
                  </a:prstClr>
                </a:solidFill>
                <a:latin typeface="Helvetica Light" charset="0"/>
                <a:ea typeface="Helvetica Light" charset="0"/>
                <a:cs typeface="Helvetica Light" charset="0"/>
              </a:rPr>
              <a:t>m</a:t>
            </a:r>
            <a:r>
              <a:rPr lang="en-US" sz="1600" i="1" baseline="-25000" dirty="0" err="1">
                <a:solidFill>
                  <a:prstClr val="black">
                    <a:lumMod val="85000"/>
                    <a:lumOff val="15000"/>
                  </a:prstClr>
                </a:solidFill>
                <a:latin typeface="Helvetica Light" charset="0"/>
                <a:ea typeface="Helvetica Light" charset="0"/>
                <a:cs typeface="Helvetica Light" charset="0"/>
              </a:rPr>
              <a:t>Z</a:t>
            </a:r>
            <a:r>
              <a:rPr lang="en-US" sz="1600" i="1" baseline="-250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m</a:t>
            </a:r>
            <a:r>
              <a:rPr lang="en-US" altLang="x-none" sz="1600" i="1" baseline="-25000" dirty="0">
                <a:latin typeface="Helvetica Light" charset="0"/>
                <a:ea typeface="Helvetica Light" charset="0"/>
                <a:cs typeface="Helvetica Light" charset="0"/>
                <a:sym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it-IT" sz="1000" dirty="0">
                <a:solidFill>
                  <a:prstClr val="black">
                    <a:lumMod val="65000"/>
                    <a:lumOff val="35000"/>
                  </a:prstClr>
                </a:solidFill>
                <a:latin typeface="Helvetica Light" charset="0"/>
                <a:ea typeface="Helvetica Light" charset="0"/>
                <a:cs typeface="Helvetica Light" charset="0"/>
              </a:rPr>
              <a:t>[ </a:t>
            </a:r>
            <a:r>
              <a:rPr lang="it-IT" sz="1000" dirty="0" err="1">
                <a:solidFill>
                  <a:prstClr val="black">
                    <a:lumMod val="65000"/>
                    <a:lumOff val="35000"/>
                  </a:prstClr>
                </a:solidFill>
                <a:latin typeface="Helvetica Light" charset="0"/>
                <a:ea typeface="Helvetica Light" charset="0"/>
                <a:cs typeface="Helvetica Light" charset="0"/>
              </a:rPr>
              <a:t>Czarnecki</a:t>
            </a:r>
            <a:r>
              <a:rPr lang="it-IT" sz="1000" dirty="0">
                <a:solidFill>
                  <a:prstClr val="black">
                    <a:lumMod val="65000"/>
                    <a:lumOff val="35000"/>
                  </a:prstClr>
                </a:solidFill>
                <a:latin typeface="Helvetica Light" charset="0"/>
                <a:ea typeface="Helvetica Light" charset="0"/>
                <a:cs typeface="Helvetica Light" charset="0"/>
              </a:rPr>
              <a:t>, Krause, Marciano, </a:t>
            </a:r>
            <a:r>
              <a:rPr lang="is-IS" sz="1000" dirty="0">
                <a:solidFill>
                  <a:prstClr val="black">
                    <a:lumMod val="65000"/>
                    <a:lumOff val="35000"/>
                  </a:prstClr>
                </a:solidFill>
                <a:latin typeface="Helvetica Light" charset="0"/>
                <a:ea typeface="Helvetica Light" charset="0"/>
                <a:cs typeface="Helvetica Light" charset="0"/>
              </a:rPr>
              <a:t>1995, and others ]</a:t>
            </a:r>
            <a:endParaRPr lang="it-IT" sz="1000" dirty="0">
              <a:solidFill>
                <a:prstClr val="black">
                  <a:lumMod val="65000"/>
                  <a:lumOff val="35000"/>
                </a:prst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7" name="Rectangle 26"/>
              <p:cNvSpPr/>
              <p:nvPr/>
            </p:nvSpPr>
            <p:spPr>
              <a:xfrm>
                <a:off x="1005583" y="5589240"/>
                <a:ext cx="3290901" cy="471219"/>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EW</m:t>
                          </m:r>
                          <m:r>
                            <a:rPr lang="en-US" sz="1600" b="0" i="1" smtClean="0">
                              <a:solidFill>
                                <a:prstClr val="black">
                                  <a:lumMod val="85000"/>
                                  <a:lumOff val="15000"/>
                                </a:prstClr>
                              </a:solidFill>
                              <a:latin typeface="Cambria Math" charset="0"/>
                              <a:ea typeface="Cambria Math" charset="0"/>
                              <a:cs typeface="Cambria Math" charset="0"/>
                              <a:sym typeface="Wingdings"/>
                            </a:rPr>
                            <m:t>,</m:t>
                          </m:r>
                          <m:r>
                            <m:rPr>
                              <m:nor/>
                            </m:rPr>
                            <a:rPr lang="en-US" sz="1600" b="0" i="0" smtClean="0">
                              <a:solidFill>
                                <a:prstClr val="black">
                                  <a:lumMod val="85000"/>
                                  <a:lumOff val="15000"/>
                                </a:prstClr>
                              </a:solidFill>
                              <a:latin typeface="Cambria Math" charset="0"/>
                              <a:ea typeface="Cambria Math" charset="0"/>
                              <a:cs typeface="Cambria Math" charset="0"/>
                              <a:sym typeface="Wingdings"/>
                            </a:rPr>
                            <m:t>2−</m:t>
                          </m:r>
                          <m:r>
                            <m:rPr>
                              <m:nor/>
                            </m:rPr>
                            <a:rPr lang="en-US" sz="1600" i="0">
                              <a:solidFill>
                                <a:prstClr val="black">
                                  <a:lumMod val="85000"/>
                                  <a:lumOff val="15000"/>
                                </a:prstClr>
                              </a:solidFill>
                              <a:latin typeface="Cambria Math" charset="0"/>
                              <a:ea typeface="Cambria Math" charset="0"/>
                              <a:cs typeface="Cambria Math" charset="0"/>
                              <a:sym typeface="Wingdings"/>
                            </a:rPr>
                            <m:t>loop</m:t>
                          </m:r>
                        </m:sup>
                      </m:sSubSup>
                      <m:r>
                        <a:rPr lang="en-US" sz="1600" b="0" i="1" smtClean="0">
                          <a:solidFill>
                            <a:prstClr val="black">
                              <a:lumMod val="85000"/>
                              <a:lumOff val="15000"/>
                            </a:prstClr>
                          </a:solidFill>
                          <a:latin typeface="Cambria Math" charset="0"/>
                          <a:ea typeface="Cambria Math" charset="0"/>
                          <a:cs typeface="Cambria Math" charset="0"/>
                          <a:sym typeface="Wingdings"/>
                        </a:rPr>
                        <m:t>=−4.12(0.10)</m:t>
                      </m:r>
                      <m:r>
                        <a:rPr lang="is-IS" sz="1600" i="1">
                          <a:solidFill>
                            <a:prstClr val="black">
                              <a:lumMod val="85000"/>
                              <a:lumOff val="15000"/>
                            </a:prstClr>
                          </a:solidFill>
                          <a:latin typeface="Cambria Math" charset="0"/>
                          <a:ea typeface="Cambria Math" charset="0"/>
                          <a:cs typeface="Cambria Math" charset="0"/>
                          <a:sym typeface="Wingdings"/>
                        </a:rPr>
                        <m:t>∙</m:t>
                      </m:r>
                      <m:sSup>
                        <m:sSupPr>
                          <m:ctrlPr>
                            <a:rPr lang="is-I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10</m:t>
                          </m:r>
                        </m:e>
                        <m:sup>
                          <m:r>
                            <a:rPr lang="en-US" sz="1600" i="1">
                              <a:solidFill>
                                <a:prstClr val="black">
                                  <a:lumMod val="85000"/>
                                  <a:lumOff val="15000"/>
                                </a:prstClr>
                              </a:solidFill>
                              <a:latin typeface="Cambria Math" charset="0"/>
                              <a:ea typeface="Cambria Math" charset="0"/>
                              <a:cs typeface="Cambria Math" charset="0"/>
                              <a:sym typeface="Wingdings"/>
                            </a:rPr>
                            <m:t>−10</m:t>
                          </m:r>
                        </m:sup>
                      </m:sSup>
                      <m:r>
                        <a:rPr lang="is-IS" sz="1600" i="1">
                          <a:solidFill>
                            <a:prstClr val="black">
                              <a:lumMod val="85000"/>
                              <a:lumOff val="15000"/>
                            </a:prstClr>
                          </a:solidFill>
                          <a:latin typeface="Cambria Math" charset="0"/>
                          <a:ea typeface="Cambria Math" charset="0"/>
                          <a:cs typeface="Cambria Math" charset="0"/>
                          <a:sym typeface="Wingdings"/>
                        </a:rPr>
                        <m:t> </m:t>
                      </m:r>
                    </m:oMath>
                  </m:oMathPara>
                </a14:m>
                <a:endParaRPr lang="is-IS" sz="1600" dirty="0">
                  <a:solidFill>
                    <a:prstClr val="black">
                      <a:lumMod val="85000"/>
                      <a:lumOff val="15000"/>
                    </a:prstClr>
                  </a:solidFill>
                  <a:ea typeface="Cambria Math" charset="0"/>
                  <a:cs typeface="Cambria Math" charset="0"/>
                  <a:sym typeface="Wingdings"/>
                </a:endParaRPr>
              </a:p>
            </p:txBody>
          </p:sp>
        </mc:Choice>
        <mc:Fallback xmlns="">
          <p:sp>
            <p:nvSpPr>
              <p:cNvPr id="27" name="Rectangle 26"/>
              <p:cNvSpPr>
                <a:spLocks noRot="1" noChangeAspect="1" noMove="1" noResize="1" noEditPoints="1" noAdjustHandles="1" noChangeArrowheads="1" noChangeShapeType="1" noTextEdit="1"/>
              </p:cNvSpPr>
              <p:nvPr/>
            </p:nvSpPr>
            <p:spPr>
              <a:xfrm>
                <a:off x="1005583" y="5589240"/>
                <a:ext cx="3290901" cy="471219"/>
              </a:xfrm>
              <a:prstGeom prst="rect">
                <a:avLst/>
              </a:prstGeom>
              <a:blipFill rotWithShape="0">
                <a:blip r:embed="rId7"/>
                <a:stretch>
                  <a:fillRect t="-42857" b="-75325"/>
                </a:stretch>
              </a:blipFill>
            </p:spPr>
            <p:txBody>
              <a:bodyPr/>
              <a:lstStyle/>
              <a:p>
                <a:r>
                  <a:rPr lang="en-US">
                    <a:noFill/>
                  </a:rPr>
                  <a:t> </a:t>
                </a:r>
              </a:p>
            </p:txBody>
          </p:sp>
        </mc:Fallback>
      </mc:AlternateContent>
      <p:sp>
        <p:nvSpPr>
          <p:cNvPr id="30" name="TextBox 29"/>
          <p:cNvSpPr txBox="1"/>
          <p:nvPr/>
        </p:nvSpPr>
        <p:spPr>
          <a:xfrm>
            <a:off x="4601478" y="4043845"/>
            <a:ext cx="4363010" cy="261610"/>
          </a:xfrm>
          <a:prstGeom prst="rect">
            <a:avLst/>
          </a:prstGeom>
          <a:noFill/>
        </p:spPr>
        <p:txBody>
          <a:bodyPr wrap="square" rtlCol="0">
            <a:spAutoFit/>
          </a:bodyPr>
          <a:lstStyle/>
          <a:p>
            <a:pPr>
              <a:spcBef>
                <a:spcPts val="1800"/>
              </a:spcBef>
            </a:pPr>
            <a:r>
              <a:rPr lang="en-US" sz="1100" dirty="0">
                <a:solidFill>
                  <a:schemeClr val="tx1">
                    <a:lumMod val="50000"/>
                    <a:lumOff val="50000"/>
                  </a:schemeClr>
                </a:solidFill>
                <a:latin typeface="Helvetica Light" charset="0"/>
                <a:ea typeface="Helvetica Light" charset="0"/>
                <a:cs typeface="Helvetica Light" charset="0"/>
              </a:rPr>
              <a:t>1-loop diagrams (</a:t>
            </a:r>
            <a:r>
              <a:rPr lang="en-US" sz="1100" b="1" dirty="0">
                <a:solidFill>
                  <a:schemeClr val="tx1">
                    <a:lumMod val="50000"/>
                    <a:lumOff val="50000"/>
                  </a:schemeClr>
                </a:solidFill>
                <a:latin typeface="Helvetica Light" charset="0"/>
                <a:ea typeface="Helvetica Light" charset="0"/>
                <a:cs typeface="Helvetica Light" charset="0"/>
              </a:rPr>
              <a:t>some cancellation between </a:t>
            </a:r>
            <a:r>
              <a:rPr lang="en-US" sz="1100" b="1" i="1" dirty="0">
                <a:solidFill>
                  <a:schemeClr val="tx1">
                    <a:lumMod val="50000"/>
                    <a:lumOff val="50000"/>
                  </a:schemeClr>
                </a:solidFill>
                <a:latin typeface="Helvetica Light" charset="0"/>
                <a:ea typeface="Helvetica Light" charset="0"/>
                <a:cs typeface="Helvetica Light" charset="0"/>
              </a:rPr>
              <a:t>W</a:t>
            </a:r>
            <a:r>
              <a:rPr lang="en-US" sz="1100" b="1" dirty="0">
                <a:solidFill>
                  <a:schemeClr val="tx1">
                    <a:lumMod val="50000"/>
                    <a:lumOff val="50000"/>
                  </a:schemeClr>
                </a:solidFill>
                <a:latin typeface="Helvetica Light" charset="0"/>
                <a:ea typeface="Helvetica Light" charset="0"/>
                <a:cs typeface="Helvetica Light" charset="0"/>
              </a:rPr>
              <a:t>/</a:t>
            </a:r>
            <a:r>
              <a:rPr lang="en-US" sz="1100" b="1" i="1" dirty="0">
                <a:solidFill>
                  <a:schemeClr val="tx1">
                    <a:lumMod val="50000"/>
                    <a:lumOff val="50000"/>
                  </a:schemeClr>
                </a:solidFill>
                <a:latin typeface="Helvetica Light" charset="0"/>
                <a:ea typeface="Helvetica Light" charset="0"/>
                <a:cs typeface="Helvetica Light" charset="0"/>
              </a:rPr>
              <a:t>Z</a:t>
            </a:r>
            <a:r>
              <a:rPr lang="en-US" sz="1100" b="1" dirty="0">
                <a:solidFill>
                  <a:schemeClr val="tx1">
                    <a:lumMod val="50000"/>
                    <a:lumOff val="50000"/>
                  </a:schemeClr>
                </a:solidFill>
                <a:latin typeface="Helvetica Light" charset="0"/>
                <a:ea typeface="Helvetica Light" charset="0"/>
                <a:cs typeface="Helvetica Light" charset="0"/>
              </a:rPr>
              <a:t> graphs</a:t>
            </a:r>
            <a:r>
              <a:rPr lang="en-US" sz="1100" dirty="0">
                <a:solidFill>
                  <a:schemeClr val="tx1">
                    <a:lumMod val="50000"/>
                    <a:lumOff val="50000"/>
                  </a:schemeClr>
                </a:solidFill>
                <a:latin typeface="Helvetica Light" charset="0"/>
                <a:ea typeface="Helvetica Light" charset="0"/>
                <a:cs typeface="Helvetica Light" charset="0"/>
              </a:rPr>
              <a:t>)</a:t>
            </a:r>
            <a:endParaRPr lang="is-IS" sz="1100" dirty="0">
              <a:solidFill>
                <a:schemeClr val="tx1">
                  <a:lumMod val="50000"/>
                  <a:lumOff val="50000"/>
                </a:schemeClr>
              </a:solidFill>
              <a:ea typeface="Cambria Math" charset="0"/>
              <a:cs typeface="Cambria Math" charset="0"/>
              <a:sym typeface="Wingdings"/>
            </a:endParaRPr>
          </a:p>
        </p:txBody>
      </p:sp>
      <p:sp>
        <p:nvSpPr>
          <p:cNvPr id="34" name="Rectangle 33"/>
          <p:cNvSpPr/>
          <p:nvPr/>
        </p:nvSpPr>
        <p:spPr>
          <a:xfrm>
            <a:off x="4566751" y="6157714"/>
            <a:ext cx="4109705" cy="523220"/>
          </a:xfrm>
          <a:prstGeom prst="rect">
            <a:avLst/>
          </a:prstGeom>
        </p:spPr>
        <p:txBody>
          <a:bodyPr wrap="square">
            <a:spAutoFit/>
          </a:bodyPr>
          <a:lstStyle/>
          <a:p>
            <a:pPr lvl="0"/>
            <a:r>
              <a:rPr lang="en-US" sz="1400" dirty="0">
                <a:latin typeface="Helvetica Light" charset="0"/>
                <a:ea typeface="Helvetica Light" charset="0"/>
                <a:cs typeface="Helvetica Light" charset="0"/>
              </a:rPr>
              <a:t>Three-loop leading logarithms are found to be small (~10</a:t>
            </a:r>
            <a:r>
              <a:rPr lang="en-US" sz="1400" baseline="30000" dirty="0">
                <a:latin typeface="Helvetica Light" charset="0"/>
                <a:ea typeface="Helvetica Light" charset="0"/>
                <a:cs typeface="Helvetica Light" charset="0"/>
              </a:rPr>
              <a:t>–12</a:t>
            </a:r>
            <a:r>
              <a:rPr lang="en-US" sz="1400" dirty="0">
                <a:latin typeface="Helvetica Light" charset="0"/>
                <a:ea typeface="Helvetica Light" charset="0"/>
                <a:cs typeface="Helvetica Light" charset="0"/>
              </a:rPr>
              <a:t>)</a:t>
            </a:r>
            <a:r>
              <a:rPr lang="it-IT" sz="1400" dirty="0">
                <a:latin typeface="Helvetica Light" charset="0"/>
                <a:ea typeface="Helvetica Light" charset="0"/>
                <a:cs typeface="Helvetica Light" charset="0"/>
              </a:rPr>
              <a:t> </a:t>
            </a:r>
            <a:r>
              <a:rPr lang="it-IT" sz="900" dirty="0">
                <a:solidFill>
                  <a:prstClr val="black">
                    <a:lumMod val="50000"/>
                    <a:lumOff val="50000"/>
                  </a:prstClr>
                </a:solidFill>
                <a:latin typeface="Helvetica Light" charset="0"/>
                <a:ea typeface="Helvetica Light" charset="0"/>
                <a:cs typeface="Helvetica Light" charset="0"/>
              </a:rPr>
              <a:t>[ </a:t>
            </a:r>
            <a:r>
              <a:rPr lang="it-IT" sz="900" dirty="0" err="1">
                <a:solidFill>
                  <a:prstClr val="black">
                    <a:lumMod val="50000"/>
                    <a:lumOff val="50000"/>
                  </a:prstClr>
                </a:solidFill>
                <a:latin typeface="Helvetica Light" charset="0"/>
                <a:ea typeface="Helvetica Light" charset="0"/>
                <a:cs typeface="Helvetica Light" charset="0"/>
              </a:rPr>
              <a:t>Degrassi</a:t>
            </a:r>
            <a:r>
              <a:rPr lang="it-IT" sz="900" dirty="0">
                <a:solidFill>
                  <a:prstClr val="black">
                    <a:lumMod val="50000"/>
                    <a:lumOff val="50000"/>
                  </a:prstClr>
                </a:solidFill>
                <a:latin typeface="Helvetica Light" charset="0"/>
                <a:ea typeface="Helvetica Light" charset="0"/>
                <a:cs typeface="Helvetica Light" charset="0"/>
              </a:rPr>
              <a:t>, Giudice, </a:t>
            </a:r>
            <a:r>
              <a:rPr lang="mr-IN" sz="900" dirty="0" err="1">
                <a:solidFill>
                  <a:prstClr val="black">
                    <a:lumMod val="50000"/>
                    <a:lumOff val="50000"/>
                  </a:prstClr>
                </a:solidFill>
                <a:latin typeface="Helvetica Light" charset="0"/>
                <a:ea typeface="Helvetica Light" charset="0"/>
                <a:cs typeface="Helvetica Light" charset="0"/>
              </a:rPr>
              <a:t>hep-ph</a:t>
            </a:r>
            <a:r>
              <a:rPr lang="mr-IN" sz="900" dirty="0">
                <a:solidFill>
                  <a:prstClr val="black">
                    <a:lumMod val="50000"/>
                    <a:lumOff val="50000"/>
                  </a:prstClr>
                </a:solidFill>
                <a:latin typeface="Helvetica Light" charset="0"/>
                <a:ea typeface="Helvetica Light" charset="0"/>
                <a:cs typeface="Helvetica Light" charset="0"/>
              </a:rPr>
              <a:t>/9803384</a:t>
            </a:r>
            <a:r>
              <a:rPr lang="is-IS" sz="900" dirty="0">
                <a:solidFill>
                  <a:prstClr val="black">
                    <a:lumMod val="50000"/>
                    <a:lumOff val="50000"/>
                  </a:prstClr>
                </a:solidFill>
                <a:latin typeface="Helvetica Light" charset="0"/>
                <a:ea typeface="Helvetica Light" charset="0"/>
                <a:cs typeface="Helvetica Light" charset="0"/>
              </a:rPr>
              <a:t>, and others ]</a:t>
            </a:r>
            <a:endParaRPr lang="it-IT" sz="900" dirty="0">
              <a:solidFill>
                <a:prstClr val="black">
                  <a:lumMod val="50000"/>
                  <a:lumOff val="50000"/>
                </a:prstClr>
              </a:solidFill>
              <a:latin typeface="Helvetica Light" charset="0"/>
              <a:ea typeface="Helvetica Light" charset="0"/>
              <a:cs typeface="Helvetica Light" charset="0"/>
            </a:endParaRPr>
          </a:p>
        </p:txBody>
      </p:sp>
      <p:sp>
        <p:nvSpPr>
          <p:cNvPr id="39" name="TextBox 38"/>
          <p:cNvSpPr txBox="1"/>
          <p:nvPr/>
        </p:nvSpPr>
        <p:spPr>
          <a:xfrm>
            <a:off x="5508104" y="5543654"/>
            <a:ext cx="2580894" cy="261610"/>
          </a:xfrm>
          <a:prstGeom prst="rect">
            <a:avLst/>
          </a:prstGeom>
          <a:noFill/>
        </p:spPr>
        <p:txBody>
          <a:bodyPr wrap="square" rtlCol="0">
            <a:spAutoFit/>
          </a:bodyPr>
          <a:lstStyle/>
          <a:p>
            <a:pPr>
              <a:spcBef>
                <a:spcPts val="1800"/>
              </a:spcBef>
            </a:pPr>
            <a:r>
              <a:rPr lang="en-US" sz="1100">
                <a:solidFill>
                  <a:schemeClr val="tx1">
                    <a:lumMod val="50000"/>
                    <a:lumOff val="50000"/>
                  </a:schemeClr>
                </a:solidFill>
                <a:latin typeface="Helvetica Light" charset="0"/>
                <a:ea typeface="Helvetica Light" charset="0"/>
                <a:cs typeface="Helvetica Light" charset="0"/>
              </a:rPr>
              <a:t>2-loop diagrams (+ Higgs exchange)</a:t>
            </a:r>
            <a:endParaRPr lang="is-IS" sz="1100" dirty="0">
              <a:solidFill>
                <a:schemeClr val="tx1">
                  <a:lumMod val="50000"/>
                  <a:lumOff val="50000"/>
                </a:schemeClr>
              </a:solidFill>
              <a:ea typeface="Cambria Math" charset="0"/>
              <a:cs typeface="Cambria Math" charset="0"/>
              <a:sym typeface="Wingdings"/>
            </a:endParaRPr>
          </a:p>
        </p:txBody>
      </p:sp>
      <mc:AlternateContent xmlns:mc="http://schemas.openxmlformats.org/markup-compatibility/2006" xmlns:a14="http://schemas.microsoft.com/office/drawing/2010/main">
        <mc:Choice Requires="a14">
          <p:sp>
            <p:nvSpPr>
              <p:cNvPr id="35" name="Rectangle 34"/>
              <p:cNvSpPr/>
              <p:nvPr/>
            </p:nvSpPr>
            <p:spPr>
              <a:xfrm>
                <a:off x="494330" y="6165304"/>
                <a:ext cx="3845540" cy="471219"/>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is-I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EW</m:t>
                          </m:r>
                          <m:r>
                            <a:rPr lang="en-US" sz="1600" b="0" i="1" smtClean="0">
                              <a:solidFill>
                                <a:prstClr val="black">
                                  <a:lumMod val="85000"/>
                                  <a:lumOff val="15000"/>
                                </a:prstClr>
                              </a:solidFill>
                              <a:latin typeface="Cambria Math" charset="0"/>
                              <a:ea typeface="Cambria Math" charset="0"/>
                              <a:cs typeface="Cambria Math" charset="0"/>
                              <a:sym typeface="Wingdings"/>
                            </a:rPr>
                            <m:t>,</m:t>
                          </m:r>
                          <m:r>
                            <m:rPr>
                              <m:nor/>
                            </m:rPr>
                            <a:rPr lang="en-US" sz="1600" b="0" i="0" smtClean="0">
                              <a:solidFill>
                                <a:prstClr val="black">
                                  <a:lumMod val="85000"/>
                                  <a:lumOff val="15000"/>
                                </a:prstClr>
                              </a:solidFill>
                              <a:latin typeface="Cambria Math" charset="0"/>
                              <a:ea typeface="Cambria Math" charset="0"/>
                              <a:cs typeface="Cambria Math" charset="0"/>
                              <a:sym typeface="Wingdings"/>
                            </a:rPr>
                            <m:t>1+2−</m:t>
                          </m:r>
                          <m:r>
                            <m:rPr>
                              <m:nor/>
                            </m:rPr>
                            <a:rPr lang="en-US" sz="1600" b="0" i="0" smtClean="0">
                              <a:solidFill>
                                <a:prstClr val="black">
                                  <a:lumMod val="85000"/>
                                  <a:lumOff val="15000"/>
                                </a:prstClr>
                              </a:solidFill>
                              <a:latin typeface="Cambria Math" charset="0"/>
                              <a:ea typeface="Cambria Math" charset="0"/>
                              <a:cs typeface="Cambria Math" charset="0"/>
                              <a:sym typeface="Wingdings"/>
                            </a:rPr>
                            <m:t>loop</m:t>
                          </m:r>
                        </m:sup>
                      </m:sSubSup>
                      <m:r>
                        <a:rPr lang="en-US" sz="1600" b="0" i="1" smtClean="0">
                          <a:solidFill>
                            <a:prstClr val="black">
                              <a:lumMod val="85000"/>
                              <a:lumOff val="15000"/>
                            </a:prstClr>
                          </a:solidFill>
                          <a:latin typeface="Cambria Math" charset="0"/>
                          <a:ea typeface="Cambria Math" charset="0"/>
                          <a:cs typeface="Cambria Math" charset="0"/>
                          <a:sym typeface="Wingdings"/>
                        </a:rPr>
                        <m:t>=15.36(0.10)</m:t>
                      </m:r>
                      <m:r>
                        <a:rPr lang="is-IS" sz="1600" i="1">
                          <a:solidFill>
                            <a:prstClr val="black">
                              <a:lumMod val="85000"/>
                              <a:lumOff val="15000"/>
                            </a:prstClr>
                          </a:solidFill>
                          <a:latin typeface="Cambria Math" charset="0"/>
                          <a:ea typeface="Cambria Math" charset="0"/>
                          <a:cs typeface="Cambria Math" charset="0"/>
                          <a:sym typeface="Wingdings"/>
                        </a:rPr>
                        <m:t>∙</m:t>
                      </m:r>
                      <m:sSup>
                        <m:sSupPr>
                          <m:ctrlPr>
                            <a:rPr lang="is-I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10</m:t>
                          </m:r>
                        </m:e>
                        <m:sup>
                          <m:r>
                            <a:rPr lang="en-US" sz="1600" i="1">
                              <a:solidFill>
                                <a:prstClr val="black">
                                  <a:lumMod val="85000"/>
                                  <a:lumOff val="15000"/>
                                </a:prstClr>
                              </a:solidFill>
                              <a:latin typeface="Cambria Math" charset="0"/>
                              <a:ea typeface="Cambria Math" charset="0"/>
                              <a:cs typeface="Cambria Math" charset="0"/>
                              <a:sym typeface="Wingdings"/>
                            </a:rPr>
                            <m:t>−10</m:t>
                          </m:r>
                        </m:sup>
                      </m:sSup>
                      <m:r>
                        <a:rPr lang="is-IS" sz="1600" i="1">
                          <a:solidFill>
                            <a:prstClr val="black">
                              <a:lumMod val="85000"/>
                              <a:lumOff val="15000"/>
                            </a:prstClr>
                          </a:solidFill>
                          <a:latin typeface="Cambria Math" charset="0"/>
                          <a:ea typeface="Cambria Math" charset="0"/>
                          <a:cs typeface="Cambria Math" charset="0"/>
                          <a:sym typeface="Wingdings"/>
                        </a:rPr>
                        <m:t> </m:t>
                      </m:r>
                    </m:oMath>
                  </m:oMathPara>
                </a14:m>
                <a:endParaRPr lang="is-IS" sz="1600" dirty="0">
                  <a:solidFill>
                    <a:prstClr val="black">
                      <a:lumMod val="85000"/>
                      <a:lumOff val="15000"/>
                    </a:prstClr>
                  </a:solidFill>
                  <a:ea typeface="Cambria Math" charset="0"/>
                  <a:cs typeface="Cambria Math" charset="0"/>
                  <a:sym typeface="Wingdings"/>
                </a:endParaRPr>
              </a:p>
            </p:txBody>
          </p:sp>
        </mc:Choice>
        <mc:Fallback xmlns="">
          <p:sp>
            <p:nvSpPr>
              <p:cNvPr id="35" name="Rectangle 34"/>
              <p:cNvSpPr>
                <a:spLocks noRot="1" noChangeAspect="1" noMove="1" noResize="1" noEditPoints="1" noAdjustHandles="1" noChangeArrowheads="1" noChangeShapeType="1" noTextEdit="1"/>
              </p:cNvSpPr>
              <p:nvPr/>
            </p:nvSpPr>
            <p:spPr>
              <a:xfrm>
                <a:off x="494330" y="6165304"/>
                <a:ext cx="3845540" cy="471219"/>
              </a:xfrm>
              <a:prstGeom prst="rect">
                <a:avLst/>
              </a:prstGeom>
              <a:blipFill rotWithShape="0">
                <a:blip r:embed="rId8"/>
                <a:stretch>
                  <a:fillRect t="-41026" b="-74359"/>
                </a:stretch>
              </a:blipFill>
            </p:spPr>
            <p:txBody>
              <a:bodyPr/>
              <a:lstStyle/>
              <a:p>
                <a:r>
                  <a:rPr lang="en-US">
                    <a:noFill/>
                  </a:rPr>
                  <a:t> </a:t>
                </a:r>
              </a:p>
            </p:txBody>
          </p:sp>
        </mc:Fallback>
      </mc:AlternateContent>
      <p:pic>
        <p:nvPicPr>
          <p:cNvPr id="14" name="Picture 13"/>
          <p:cNvPicPr>
            <a:picLocks noChangeAspect="1"/>
          </p:cNvPicPr>
          <p:nvPr/>
        </p:nvPicPr>
        <p:blipFill>
          <a:blip r:embed="rId9"/>
          <a:stretch>
            <a:fillRect/>
          </a:stretch>
        </p:blipFill>
        <p:spPr>
          <a:xfrm>
            <a:off x="5344005" y="4394646"/>
            <a:ext cx="2807807" cy="1106727"/>
          </a:xfrm>
          <a:prstGeom prst="rect">
            <a:avLst/>
          </a:prstGeom>
        </p:spPr>
      </p:pic>
      <p:pic>
        <p:nvPicPr>
          <p:cNvPr id="15" name="Picture 14"/>
          <p:cNvPicPr>
            <a:picLocks noChangeAspect="1"/>
          </p:cNvPicPr>
          <p:nvPr/>
        </p:nvPicPr>
        <p:blipFill>
          <a:blip r:embed="rId10"/>
          <a:stretch>
            <a:fillRect/>
          </a:stretch>
        </p:blipFill>
        <p:spPr>
          <a:xfrm>
            <a:off x="682846" y="3708937"/>
            <a:ext cx="3992984" cy="965695"/>
          </a:xfrm>
          <a:prstGeom prst="rect">
            <a:avLst/>
          </a:prstGeom>
        </p:spPr>
      </p:pic>
    </p:spTree>
    <p:extLst>
      <p:ext uri="{BB962C8B-B14F-4D97-AF65-F5344CB8AC3E}">
        <p14:creationId xmlns:p14="http://schemas.microsoft.com/office/powerpoint/2010/main" val="1611399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25</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437763"/>
            <a:ext cx="3119757"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Hadronic contribution</a:t>
            </a:r>
          </a:p>
        </p:txBody>
      </p:sp>
      <mc:AlternateContent xmlns:mc="http://schemas.openxmlformats.org/markup-compatibility/2006" xmlns:a14="http://schemas.microsoft.com/office/drawing/2010/main">
        <mc:Choice Requires="a14">
          <p:sp>
            <p:nvSpPr>
              <p:cNvPr id="25" name="TextBox 24"/>
              <p:cNvSpPr txBox="1"/>
              <p:nvPr/>
            </p:nvSpPr>
            <p:spPr>
              <a:xfrm>
                <a:off x="251520" y="1988840"/>
                <a:ext cx="6408712" cy="3369897"/>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dominant hadronic contribution and uncertainty stems from the </a:t>
                </a:r>
                <a:r>
                  <a:rPr lang="en-US" sz="1600" dirty="0">
                    <a:solidFill>
                      <a:srgbClr val="003BB8"/>
                    </a:solidFill>
                    <a:latin typeface="Helvetica Light" charset="0"/>
                    <a:ea typeface="Helvetica Light" charset="0"/>
                    <a:cs typeface="Helvetica Light" charset="0"/>
                  </a:rPr>
                  <a:t>lowest order contribution</a:t>
                </a:r>
                <a:r>
                  <a:rPr lang="en-US" sz="1600" dirty="0">
                    <a:solidFill>
                      <a:prstClr val="black">
                        <a:lumMod val="85000"/>
                        <a:lumOff val="15000"/>
                      </a:prstClr>
                    </a:solidFill>
                    <a:latin typeface="Helvetica Light" charset="0"/>
                    <a:ea typeface="Helvetica Light" charset="0"/>
                    <a:cs typeface="Helvetica Light" charset="0"/>
                  </a:rPr>
                  <a:t>, </a:t>
                </a:r>
                <a14:m>
                  <m:oMath xmlns:m="http://schemas.openxmlformats.org/officeDocument/2006/math">
                    <m:sSubSup>
                      <m:sSubSupPr>
                        <m:ctrlPr>
                          <a:rPr lang="en-US" sz="1600" i="1" smtClean="0">
                            <a:solidFill>
                              <a:srgbClr val="003BB8"/>
                            </a:solidFill>
                            <a:latin typeface="Cambria Math" panose="02040503050406030204" pitchFamily="18" charset="0"/>
                            <a:ea typeface="Cambria Math" charset="0"/>
                            <a:cs typeface="Cambria Math" charset="0"/>
                            <a:sym typeface="Wingdings"/>
                          </a:rPr>
                        </m:ctrlPr>
                      </m:sSubSupPr>
                      <m:e>
                        <m:r>
                          <a:rPr lang="en-US" sz="1600" i="1">
                            <a:solidFill>
                              <a:srgbClr val="003BB8"/>
                            </a:solidFill>
                            <a:latin typeface="Cambria Math" charset="0"/>
                            <a:ea typeface="Cambria Math" charset="0"/>
                            <a:cs typeface="Cambria Math" charset="0"/>
                            <a:sym typeface="Wingdings"/>
                          </a:rPr>
                          <m:t>𝑎</m:t>
                        </m:r>
                      </m:e>
                      <m:sub>
                        <m:r>
                          <a:rPr lang="en-US" sz="1600" i="1">
                            <a:solidFill>
                              <a:srgbClr val="003BB8"/>
                            </a:solidFill>
                            <a:latin typeface="Cambria Math" charset="0"/>
                            <a:ea typeface="Cambria Math" charset="0"/>
                            <a:cs typeface="Cambria Math" charset="0"/>
                            <a:sym typeface="Wingdings"/>
                          </a:rPr>
                          <m:t>𝜇</m:t>
                        </m:r>
                      </m:sub>
                      <m:sup>
                        <m:r>
                          <m:rPr>
                            <m:sty m:val="p"/>
                          </m:rPr>
                          <a:rPr lang="en-US" sz="1600">
                            <a:solidFill>
                              <a:srgbClr val="003BB8"/>
                            </a:solidFill>
                            <a:latin typeface="Cambria Math" charset="0"/>
                            <a:ea typeface="Cambria Math" charset="0"/>
                            <a:cs typeface="Cambria Math" charset="0"/>
                            <a:sym typeface="Wingdings"/>
                          </a:rPr>
                          <m:t>Had</m:t>
                        </m:r>
                        <m:r>
                          <a:rPr lang="en-US" sz="1600">
                            <a:solidFill>
                              <a:srgbClr val="003BB8"/>
                            </a:solidFill>
                            <a:latin typeface="Cambria Math" charset="0"/>
                            <a:ea typeface="Cambria Math" charset="0"/>
                            <a:cs typeface="Cambria Math" charset="0"/>
                            <a:sym typeface="Wingdings"/>
                          </a:rPr>
                          <m:t>,</m:t>
                        </m:r>
                        <m:r>
                          <m:rPr>
                            <m:sty m:val="p"/>
                          </m:rPr>
                          <a:rPr lang="en-US" sz="1600">
                            <a:solidFill>
                              <a:srgbClr val="003BB8"/>
                            </a:solidFill>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which cannot be calculated from perturbative QCD as it is in the nonperturbative regime</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Tools to approach low-energy QCD:</a:t>
                </a:r>
              </a:p>
              <a:p>
                <a:pPr marL="800100" lvl="1" indent="-342900">
                  <a:spcBef>
                    <a:spcPts val="1800"/>
                  </a:spcBef>
                  <a:buFont typeface="+mj-lt"/>
                  <a:buAutoNum type="arabicPeriod"/>
                </a:pPr>
                <a:r>
                  <a:rPr lang="en-US" sz="1400" dirty="0">
                    <a:solidFill>
                      <a:schemeClr val="tx1"/>
                    </a:solidFill>
                    <a:latin typeface="Helvetica Light" charset="0"/>
                    <a:ea typeface="Helvetica Light" charset="0"/>
                    <a:cs typeface="Helvetica Light" charset="0"/>
                  </a:rPr>
                  <a:t>Lattice QCD (encouraging results, but precision is challenging)</a:t>
                </a:r>
              </a:p>
              <a:p>
                <a:pPr marL="800100" lvl="1" indent="-342900">
                  <a:spcBef>
                    <a:spcPts val="1800"/>
                  </a:spcBef>
                  <a:buFont typeface="+mj-lt"/>
                  <a:buAutoNum type="arabicPeriod"/>
                </a:pPr>
                <a:r>
                  <a:rPr lang="en-US" sz="1400" dirty="0">
                    <a:solidFill>
                      <a:prstClr val="black">
                        <a:lumMod val="85000"/>
                        <a:lumOff val="15000"/>
                      </a:prstClr>
                    </a:solidFill>
                    <a:latin typeface="Helvetica Light" charset="0"/>
                    <a:ea typeface="Helvetica Light" charset="0"/>
                    <a:cs typeface="Helvetica Light" charset="0"/>
                  </a:rPr>
                  <a:t>Effective QFT with hadrons such as chiral perturbation theory (limited validity range)</a:t>
                </a:r>
              </a:p>
              <a:p>
                <a:pPr marL="800100" lvl="1" indent="-342900">
                  <a:spcBef>
                    <a:spcPts val="1800"/>
                  </a:spcBef>
                  <a:buFont typeface="+mj-lt"/>
                  <a:buAutoNum type="arabicPeriod"/>
                </a:pPr>
                <a:r>
                  <a:rPr lang="en-US" sz="1400" dirty="0">
                    <a:solidFill>
                      <a:prstClr val="black">
                        <a:lumMod val="85000"/>
                        <a:lumOff val="15000"/>
                      </a:prstClr>
                    </a:solidFill>
                    <a:latin typeface="Helvetica Light" charset="0"/>
                    <a:ea typeface="Helvetica Light" charset="0"/>
                    <a:cs typeface="Helvetica Light" charset="0"/>
                  </a:rPr>
                  <a:t>Hadronic models (hard to estimate robust uncertainties)</a:t>
                </a:r>
              </a:p>
              <a:p>
                <a:pPr marL="800100" lvl="1" indent="-342900">
                  <a:spcBef>
                    <a:spcPts val="1800"/>
                  </a:spcBef>
                  <a:buFont typeface="+mj-lt"/>
                  <a:buAutoNum type="arabicPeriod"/>
                </a:pPr>
                <a:r>
                  <a:rPr lang="en-US" sz="1400" dirty="0">
                    <a:solidFill>
                      <a:srgbClr val="003BB8"/>
                    </a:solidFill>
                    <a:latin typeface="Helvetica Light" charset="0"/>
                    <a:ea typeface="Helvetica Light" charset="0"/>
                    <a:cs typeface="Helvetica Light" charset="0"/>
                  </a:rPr>
                  <a:t>Dispersion relations and experimental data</a:t>
                </a:r>
              </a:p>
            </p:txBody>
          </p:sp>
        </mc:Choice>
        <mc:Fallback xmlns="">
          <p:sp>
            <p:nvSpPr>
              <p:cNvPr id="25" name="TextBox 24"/>
              <p:cNvSpPr txBox="1">
                <a:spLocks noRot="1" noChangeAspect="1" noMove="1" noResize="1" noEditPoints="1" noAdjustHandles="1" noChangeArrowheads="1" noChangeShapeType="1" noTextEdit="1"/>
              </p:cNvSpPr>
              <p:nvPr/>
            </p:nvSpPr>
            <p:spPr>
              <a:xfrm>
                <a:off x="251520" y="1988840"/>
                <a:ext cx="6408712" cy="3369897"/>
              </a:xfrm>
              <a:prstGeom prst="rect">
                <a:avLst/>
              </a:prstGeom>
              <a:blipFill>
                <a:blip r:embed="rId5"/>
                <a:stretch>
                  <a:fillRect l="-395" t="-376" b="-1128"/>
                </a:stretch>
              </a:blipFill>
            </p:spPr>
            <p:txBody>
              <a:bodyPr/>
              <a:lstStyle/>
              <a:p>
                <a:r>
                  <a:rPr lang="en-CH">
                    <a:noFill/>
                  </a:rPr>
                  <a:t> </a:t>
                </a:r>
              </a:p>
            </p:txBody>
          </p:sp>
        </mc:Fallback>
      </mc:AlternateContent>
      <p:pic>
        <p:nvPicPr>
          <p:cNvPr id="15" name="Picture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986147" y="2026015"/>
            <a:ext cx="1690309" cy="2368733"/>
          </a:xfrm>
          <a:prstGeom prst="rect">
            <a:avLst/>
          </a:prstGeom>
        </p:spPr>
      </p:pic>
    </p:spTree>
    <p:extLst>
      <p:ext uri="{BB962C8B-B14F-4D97-AF65-F5344CB8AC3E}">
        <p14:creationId xmlns:p14="http://schemas.microsoft.com/office/powerpoint/2010/main" val="121138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GB">
              <a:solidFill>
                <a:srgbClr val="FFFFFF"/>
              </a:solidFill>
              <a:ea typeface="ＭＳ Ｐゴシック" charset="-128"/>
              <a:cs typeface="ＭＳ Ｐゴシック" charset="-128"/>
            </a:endParaRPr>
          </a:p>
        </p:txBody>
      </p:sp>
      <p:sp>
        <p:nvSpPr>
          <p:cNvPr id="3" name="Rectangle 6"/>
          <p:cNvSpPr>
            <a:spLocks noChangeArrowheads="1"/>
          </p:cNvSpPr>
          <p:nvPr/>
        </p:nvSpPr>
        <p:spPr bwMode="auto">
          <a:xfrm>
            <a:off x="76200" y="152400"/>
            <a:ext cx="8534400" cy="369332"/>
          </a:xfrm>
          <a:prstGeom prst="rect">
            <a:avLst/>
          </a:prstGeom>
          <a:noFill/>
          <a:ln w="9525">
            <a:noFill/>
            <a:miter lim="800000"/>
            <a:headEnd/>
            <a:tailEnd/>
          </a:ln>
        </p:spPr>
        <p:txBody>
          <a:bodyPr wrap="square">
            <a:prstTxWarp prst="textNoShape">
              <a:avLst/>
            </a:prstTxWarp>
            <a:spAutoFit/>
          </a:bodyPr>
          <a:lstStyle/>
          <a:p>
            <a:pPr>
              <a:tabLst>
                <a:tab pos="2286000" algn="l"/>
              </a:tabLst>
            </a:pPr>
            <a:r>
              <a:rPr lang="en-GB" i="1" dirty="0">
                <a:solidFill>
                  <a:srgbClr val="404040"/>
                </a:solidFill>
                <a:latin typeface="Helvetica Light" charset="0"/>
                <a:ea typeface="Helvetica Light" charset="0"/>
                <a:cs typeface="Helvetica Light" charset="0"/>
              </a:rPr>
              <a:t>Digression</a:t>
            </a:r>
            <a:r>
              <a:rPr lang="en-GB" sz="600" i="1" dirty="0">
                <a:solidFill>
                  <a:srgbClr val="404040"/>
                </a:solidFill>
                <a:latin typeface="Helvetica Light" charset="0"/>
                <a:ea typeface="Helvetica Light" charset="0"/>
                <a:cs typeface="Helvetica Light" charset="0"/>
              </a:rPr>
              <a:t> </a:t>
            </a:r>
            <a:r>
              <a:rPr lang="en-GB" dirty="0">
                <a:solidFill>
                  <a:srgbClr val="404040"/>
                </a:solidFill>
                <a:latin typeface="Helvetica Light" charset="0"/>
                <a:ea typeface="Helvetica Light" charset="0"/>
                <a:cs typeface="Helvetica Light" charset="0"/>
              </a:rPr>
              <a:t>: </a:t>
            </a:r>
            <a:r>
              <a:rPr lang="en-GB" b="1" dirty="0">
                <a:solidFill>
                  <a:srgbClr val="404040"/>
                </a:solidFill>
                <a:latin typeface="Helvetica Light" charset="0"/>
                <a:ea typeface="Helvetica Light" charset="0"/>
                <a:cs typeface="Helvetica Light" charset="0"/>
              </a:rPr>
              <a:t>Running of </a:t>
            </a:r>
            <a:r>
              <a:rPr lang="en-GB" b="1" dirty="0" err="1">
                <a:solidFill>
                  <a:srgbClr val="404040"/>
                </a:solidFill>
                <a:latin typeface="Symbol" charset="2"/>
                <a:ea typeface="Symbol" charset="2"/>
                <a:cs typeface="Symbol" charset="2"/>
              </a:rPr>
              <a:t>a</a:t>
            </a:r>
            <a:r>
              <a:rPr lang="en-GB" b="1" baseline="-25000" dirty="0" err="1">
                <a:solidFill>
                  <a:srgbClr val="404040"/>
                </a:solidFill>
                <a:latin typeface="Helvetica Light" charset="0"/>
                <a:ea typeface="Helvetica Light" charset="0"/>
                <a:cs typeface="Helvetica Light" charset="0"/>
              </a:rPr>
              <a:t>QED</a:t>
            </a:r>
            <a:r>
              <a:rPr lang="en-GB" b="1" dirty="0">
                <a:solidFill>
                  <a:srgbClr val="404040"/>
                </a:solidFill>
                <a:latin typeface="Helvetica Light" charset="0"/>
                <a:ea typeface="Helvetica Light" charset="0"/>
                <a:cs typeface="Helvetica Light" charset="0"/>
              </a:rPr>
              <a:t>(</a:t>
            </a:r>
            <a:r>
              <a:rPr lang="en-GB" b="1" dirty="0" err="1">
                <a:solidFill>
                  <a:srgbClr val="404040"/>
                </a:solidFill>
                <a:latin typeface="Helvetica Light" charset="0"/>
                <a:ea typeface="Helvetica Light" charset="0"/>
                <a:cs typeface="Helvetica Light" charset="0"/>
              </a:rPr>
              <a:t>m</a:t>
            </a:r>
            <a:r>
              <a:rPr lang="en-GB" b="1" baseline="-25000" dirty="0" err="1">
                <a:solidFill>
                  <a:srgbClr val="404040"/>
                </a:solidFill>
                <a:latin typeface="Helvetica Light" charset="0"/>
                <a:ea typeface="Helvetica Light" charset="0"/>
                <a:cs typeface="Helvetica Light" charset="0"/>
              </a:rPr>
              <a:t>Z</a:t>
            </a:r>
            <a:r>
              <a:rPr lang="en-GB" b="1" dirty="0">
                <a:solidFill>
                  <a:srgbClr val="404040"/>
                </a:solidFill>
                <a:latin typeface="Helvetica Light" charset="0"/>
                <a:ea typeface="Helvetica Light" charset="0"/>
                <a:cs typeface="Helvetica Light" charset="0"/>
              </a:rPr>
              <a:t>)</a:t>
            </a:r>
          </a:p>
        </p:txBody>
      </p:sp>
      <p:sp>
        <p:nvSpPr>
          <p:cNvPr id="4" name="Rectangle 4"/>
          <p:cNvSpPr>
            <a:spLocks noChangeArrowheads="1"/>
          </p:cNvSpPr>
          <p:nvPr/>
        </p:nvSpPr>
        <p:spPr bwMode="auto">
          <a:xfrm>
            <a:off x="708025" y="5131147"/>
            <a:ext cx="7777162" cy="746125"/>
          </a:xfrm>
          <a:prstGeom prst="rect">
            <a:avLst/>
          </a:prstGeom>
          <a:solidFill>
            <a:srgbClr val="FFFFFF"/>
          </a:solidFill>
          <a:ln w="3175">
            <a:solidFill>
              <a:schemeClr val="bg1">
                <a:lumMod val="75000"/>
              </a:schemeClr>
            </a:solidFill>
            <a:miter lim="800000"/>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5" name="Rectangle 5"/>
          <p:cNvSpPr>
            <a:spLocks noChangeArrowheads="1"/>
          </p:cNvSpPr>
          <p:nvPr/>
        </p:nvSpPr>
        <p:spPr bwMode="auto">
          <a:xfrm>
            <a:off x="3814763" y="3255089"/>
            <a:ext cx="4679950" cy="1593850"/>
          </a:xfrm>
          <a:prstGeom prst="rect">
            <a:avLst/>
          </a:prstGeom>
          <a:solidFill>
            <a:schemeClr val="bg1"/>
          </a:solidFill>
          <a:ln w="3175">
            <a:solidFill>
              <a:schemeClr val="bg1">
                <a:lumMod val="75000"/>
              </a:schemeClr>
            </a:solidFill>
            <a:miter lim="800000"/>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6" name="Text Box 7"/>
          <p:cNvSpPr txBox="1">
            <a:spLocks noChangeArrowheads="1"/>
          </p:cNvSpPr>
          <p:nvPr/>
        </p:nvSpPr>
        <p:spPr bwMode="auto">
          <a:xfrm>
            <a:off x="304800" y="692696"/>
            <a:ext cx="2590800" cy="523220"/>
          </a:xfrm>
          <a:prstGeom prst="rect">
            <a:avLst/>
          </a:prstGeom>
          <a:noFill/>
          <a:ln w="9525">
            <a:noFill/>
            <a:miter lim="800000"/>
            <a:headEnd/>
            <a:tailEn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strike="noStrike" kern="0" cap="none" spc="0" normalizeH="0" baseline="0" noProof="0" dirty="0">
                <a:ln>
                  <a:noFill/>
                </a:ln>
                <a:effectLst/>
                <a:uLnTx/>
                <a:uFillTx/>
                <a:latin typeface="Helvetica Light" charset="0"/>
                <a:ea typeface="Helvetica Light" charset="0"/>
                <a:cs typeface="Helvetica Light" charset="0"/>
              </a:rPr>
              <a:t>P</a:t>
            </a:r>
            <a:r>
              <a:rPr kumimoji="0" lang="en-GB" sz="1400" u="none" strike="noStrike" kern="0" cap="none" spc="0" normalizeH="0" baseline="0" noProof="0" dirty="0">
                <a:ln>
                  <a:noFill/>
                </a:ln>
                <a:effectLst/>
                <a:uLnTx/>
                <a:uFillTx/>
                <a:latin typeface="Helvetica Light" charset="0"/>
                <a:ea typeface="Helvetica Light" charset="0"/>
                <a:cs typeface="Helvetica Light" charset="0"/>
              </a:rPr>
              <a:t>hoton vacuum polarisation function </a:t>
            </a:r>
            <a:r>
              <a:rPr kumimoji="0" lang="en-GB" sz="1400" u="none" strike="noStrike" kern="0" cap="none" spc="0" normalizeH="0" baseline="0" noProof="0" dirty="0">
                <a:ln>
                  <a:noFill/>
                </a:ln>
                <a:effectLst/>
                <a:uLnTx/>
                <a:uFillTx/>
                <a:latin typeface="Helvetica Light" charset="0"/>
                <a:ea typeface="Helvetica Light" charset="0"/>
                <a:cs typeface="Helvetica Light" charset="0"/>
                <a:sym typeface="Symbol" charset="2"/>
              </a:rPr>
              <a:t></a:t>
            </a:r>
            <a:r>
              <a:rPr kumimoji="0" lang="en-GB" sz="1400" u="none" strike="noStrike" kern="0" cap="none" spc="0" normalizeH="0" baseline="-25000" noProof="0" dirty="0">
                <a:ln>
                  <a:noFill/>
                </a:ln>
                <a:effectLst/>
                <a:uLnTx/>
                <a:uFillTx/>
                <a:latin typeface="Helvetica Light" charset="0"/>
                <a:ea typeface="Helvetica Light" charset="0"/>
                <a:cs typeface="Helvetica Light" charset="0"/>
                <a:sym typeface="Symbol" charset="2"/>
              </a:rPr>
              <a:t></a:t>
            </a:r>
            <a:r>
              <a:rPr kumimoji="0" lang="en-GB" sz="1400" u="none" strike="noStrike" kern="0" cap="none" spc="0" normalizeH="0" baseline="0" noProof="0" dirty="0">
                <a:ln>
                  <a:noFill/>
                </a:ln>
                <a:effectLst/>
                <a:uLnTx/>
                <a:uFillTx/>
                <a:latin typeface="Helvetica Light" charset="0"/>
                <a:ea typeface="Helvetica Light" charset="0"/>
                <a:cs typeface="Helvetica Light" charset="0"/>
                <a:sym typeface="Symbol" charset="2"/>
              </a:rPr>
              <a:t>(q</a:t>
            </a:r>
            <a:r>
              <a:rPr kumimoji="0" lang="en-GB" sz="1400" u="none" strike="noStrike" kern="0" cap="none" spc="0" normalizeH="0" baseline="30000" noProof="0" dirty="0">
                <a:ln>
                  <a:noFill/>
                </a:ln>
                <a:effectLst/>
                <a:uLnTx/>
                <a:uFillTx/>
                <a:latin typeface="Helvetica Light" charset="0"/>
                <a:ea typeface="Helvetica Light" charset="0"/>
                <a:cs typeface="Helvetica Light" charset="0"/>
                <a:sym typeface="Symbol" charset="2"/>
              </a:rPr>
              <a:t>2</a:t>
            </a:r>
            <a:r>
              <a:rPr kumimoji="0" lang="en-GB" sz="1400" u="none" strike="noStrike" kern="0" cap="none" spc="0" normalizeH="0" baseline="0" noProof="0" dirty="0">
                <a:ln>
                  <a:noFill/>
                </a:ln>
                <a:effectLst/>
                <a:uLnTx/>
                <a:uFillTx/>
                <a:latin typeface="Helvetica Light" charset="0"/>
                <a:ea typeface="Helvetica Light" charset="0"/>
                <a:cs typeface="Helvetica Light" charset="0"/>
                <a:sym typeface="Symbol" charset="2"/>
              </a:rPr>
              <a:t>)</a:t>
            </a:r>
            <a:endParaRPr kumimoji="0" lang="en-GB" sz="1400" u="none" strike="noStrike" kern="0" cap="none" spc="0" normalizeH="0" baseline="0" noProof="0" dirty="0">
              <a:ln>
                <a:noFill/>
              </a:ln>
              <a:effectLst/>
              <a:uLnTx/>
              <a:uFillTx/>
              <a:latin typeface="Helvetica Light" charset="0"/>
              <a:ea typeface="Helvetica Light" charset="0"/>
              <a:cs typeface="Helvetica Light" charset="0"/>
            </a:endParaRPr>
          </a:p>
        </p:txBody>
      </p:sp>
      <p:graphicFrame>
        <p:nvGraphicFramePr>
          <p:cNvPr id="7" name="Object 8"/>
          <p:cNvGraphicFramePr>
            <a:graphicFrameLocks noChangeAspect="1"/>
          </p:cNvGraphicFramePr>
          <p:nvPr>
            <p:extLst>
              <p:ext uri="{D42A27DB-BD31-4B8C-83A1-F6EECF244321}">
                <p14:modId xmlns:p14="http://schemas.microsoft.com/office/powerpoint/2010/main" val="1154040478"/>
              </p:ext>
            </p:extLst>
          </p:nvPr>
        </p:nvGraphicFramePr>
        <p:xfrm>
          <a:off x="3225878" y="764704"/>
          <a:ext cx="4453099" cy="362347"/>
        </p:xfrm>
        <a:graphic>
          <a:graphicData uri="http://schemas.openxmlformats.org/presentationml/2006/ole">
            <mc:AlternateContent xmlns:mc="http://schemas.openxmlformats.org/markup-compatibility/2006">
              <mc:Choice xmlns:v="urn:schemas-microsoft-com:vml" Requires="v">
                <p:oleObj spid="_x0000_s183895" name="Equation" r:id="rId3" imgW="3898800" imgH="317160" progId="Equation.DSMT4">
                  <p:embed/>
                </p:oleObj>
              </mc:Choice>
              <mc:Fallback>
                <p:oleObj name="Equation" r:id="rId3" imgW="3898800" imgH="31716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5878" y="764704"/>
                        <a:ext cx="4453099" cy="362347"/>
                      </a:xfrm>
                      <a:prstGeom prst="rect">
                        <a:avLst/>
                      </a:prstGeom>
                      <a:noFill/>
                    </p:spPr>
                  </p:pic>
                </p:oleObj>
              </mc:Fallback>
            </mc:AlternateContent>
          </a:graphicData>
        </a:graphic>
      </p:graphicFrame>
      <p:sp>
        <p:nvSpPr>
          <p:cNvPr id="8" name="Text Box 9"/>
          <p:cNvSpPr txBox="1">
            <a:spLocks noChangeArrowheads="1"/>
          </p:cNvSpPr>
          <p:nvPr/>
        </p:nvSpPr>
        <p:spPr bwMode="auto">
          <a:xfrm>
            <a:off x="304800" y="1412776"/>
            <a:ext cx="2590800" cy="523220"/>
          </a:xfrm>
          <a:prstGeom prst="rect">
            <a:avLst/>
          </a:prstGeom>
          <a:noFill/>
          <a:ln w="9525">
            <a:noFill/>
            <a:miter lim="800000"/>
            <a:headEnd/>
            <a:tailEn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strike="noStrike" kern="0" cap="none" spc="0" normalizeH="0" baseline="0" noProof="0" dirty="0">
                <a:ln>
                  <a:noFill/>
                </a:ln>
                <a:solidFill>
                  <a:srgbClr val="000000"/>
                </a:solidFill>
                <a:effectLst/>
                <a:uLnTx/>
                <a:uFillTx/>
                <a:latin typeface="Helvetica Light" charset="0"/>
                <a:ea typeface="Helvetica Light" charset="0"/>
                <a:cs typeface="Helvetica Light" charset="0"/>
              </a:rPr>
              <a:t>O</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rPr>
              <a:t>nly vacuum polarisation “screens” electron charge</a:t>
            </a:r>
          </a:p>
        </p:txBody>
      </p:sp>
      <p:graphicFrame>
        <p:nvGraphicFramePr>
          <p:cNvPr id="9" name="Object 10"/>
          <p:cNvGraphicFramePr>
            <a:graphicFrameLocks noChangeAspect="1"/>
          </p:cNvGraphicFramePr>
          <p:nvPr>
            <p:extLst>
              <p:ext uri="{D42A27DB-BD31-4B8C-83A1-F6EECF244321}">
                <p14:modId xmlns:p14="http://schemas.microsoft.com/office/powerpoint/2010/main" val="165113592"/>
              </p:ext>
            </p:extLst>
          </p:nvPr>
        </p:nvGraphicFramePr>
        <p:xfrm>
          <a:off x="3208338" y="1433737"/>
          <a:ext cx="1338213" cy="512982"/>
        </p:xfrm>
        <a:graphic>
          <a:graphicData uri="http://schemas.openxmlformats.org/presentationml/2006/ole">
            <mc:AlternateContent xmlns:mc="http://schemas.openxmlformats.org/markup-compatibility/2006">
              <mc:Choice xmlns:v="urn:schemas-microsoft-com:vml" Requires="v">
                <p:oleObj spid="_x0000_s183896" name="Equation" r:id="rId5" imgW="1091880" imgH="419040" progId="Equation.DSMT4">
                  <p:embed/>
                </p:oleObj>
              </mc:Choice>
              <mc:Fallback>
                <p:oleObj name="Equation" r:id="rId5" imgW="1091880" imgH="41904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338" y="1433737"/>
                        <a:ext cx="1338213" cy="512982"/>
                      </a:xfrm>
                      <a:prstGeom prst="rect">
                        <a:avLst/>
                      </a:prstGeom>
                      <a:noFill/>
                    </p:spPr>
                  </p:pic>
                </p:oleObj>
              </mc:Fallback>
            </mc:AlternateContent>
          </a:graphicData>
        </a:graphic>
      </p:graphicFrame>
      <p:sp>
        <p:nvSpPr>
          <p:cNvPr id="11" name="Text Box 12"/>
          <p:cNvSpPr txBox="1">
            <a:spLocks noChangeArrowheads="1"/>
          </p:cNvSpPr>
          <p:nvPr/>
        </p:nvSpPr>
        <p:spPr bwMode="auto">
          <a:xfrm>
            <a:off x="4953000" y="1509937"/>
            <a:ext cx="762000" cy="336550"/>
          </a:xfrm>
          <a:prstGeom prst="rect">
            <a:avLst/>
          </a:prstGeom>
          <a:noFill/>
          <a:ln w="9525">
            <a:noFill/>
            <a:miter lim="800000"/>
            <a:headEnd/>
            <a:tailEn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u="none" strike="noStrike" kern="0" cap="none" spc="0" normalizeH="0" baseline="0" noProof="0">
                <a:ln>
                  <a:noFill/>
                </a:ln>
                <a:solidFill>
                  <a:srgbClr val="4D4D4D"/>
                </a:solidFill>
                <a:effectLst/>
                <a:uLnTx/>
                <a:uFillTx/>
                <a:latin typeface="Helvetica Light" charset="0"/>
                <a:ea typeface="Helvetica Light" charset="0"/>
                <a:cs typeface="Helvetica Light" charset="0"/>
              </a:rPr>
              <a:t>with</a:t>
            </a:r>
            <a:r>
              <a:rPr kumimoji="0" lang="en-GB" sz="1600" u="none" strike="noStrike" kern="0" cap="none" spc="0" normalizeH="0" baseline="0" noProof="0">
                <a:ln>
                  <a:noFill/>
                </a:ln>
                <a:solidFill>
                  <a:srgbClr val="4D4D4D"/>
                </a:solidFill>
                <a:effectLst/>
                <a:uLnTx/>
                <a:uFillTx/>
                <a:latin typeface="Helvetica Light" charset="0"/>
                <a:ea typeface="Helvetica Light" charset="0"/>
                <a:cs typeface="Helvetica Light" charset="0"/>
              </a:rPr>
              <a:t>:</a:t>
            </a:r>
          </a:p>
        </p:txBody>
      </p:sp>
      <p:sp>
        <p:nvSpPr>
          <p:cNvPr id="12" name="Text Box 13"/>
          <p:cNvSpPr txBox="1">
            <a:spLocks noChangeArrowheads="1"/>
          </p:cNvSpPr>
          <p:nvPr/>
        </p:nvSpPr>
        <p:spPr bwMode="auto">
          <a:xfrm>
            <a:off x="304800" y="2401724"/>
            <a:ext cx="8382000" cy="523220"/>
          </a:xfrm>
          <a:prstGeom prst="rect">
            <a:avLst/>
          </a:prstGeom>
          <a:noFill/>
          <a:ln w="9525">
            <a:noFill/>
            <a:miter lim="800000"/>
            <a:headEnd/>
            <a:tailEn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rPr>
              <a:t>Leptonic </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a:t>
            </a:r>
            <a:r>
              <a:rPr kumimoji="0" lang="en-GB" sz="1400" i="1"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a:t>
            </a:r>
            <a:r>
              <a:rPr kumimoji="0" lang="en-GB" sz="1400" u="none" strike="noStrike" kern="0" cap="none" spc="0" normalizeH="0" baseline="-25000" noProof="0" dirty="0" err="1">
                <a:ln>
                  <a:noFill/>
                </a:ln>
                <a:solidFill>
                  <a:srgbClr val="000000"/>
                </a:solidFill>
                <a:effectLst/>
                <a:uLnTx/>
                <a:uFillTx/>
                <a:latin typeface="Helvetica Light" charset="0"/>
                <a:ea typeface="Helvetica Light" charset="0"/>
                <a:cs typeface="Helvetica Light" charset="0"/>
                <a:sym typeface="Symbol" charset="2"/>
              </a:rPr>
              <a:t>lep</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(s) calculable in QED (known to</a:t>
            </a:r>
            <a:r>
              <a:rPr kumimoji="0" lang="en-GB" sz="1400" u="none" strike="noStrike" kern="0" cap="none" spc="0" normalizeH="0" noProof="0" dirty="0">
                <a:ln>
                  <a:noFill/>
                </a:ln>
                <a:solidFill>
                  <a:srgbClr val="000000"/>
                </a:solidFill>
                <a:effectLst/>
                <a:uLnTx/>
                <a:uFillTx/>
                <a:latin typeface="Helvetica Light" charset="0"/>
                <a:ea typeface="Helvetica Light" charset="0"/>
                <a:cs typeface="Helvetica Light" charset="0"/>
                <a:sym typeface="Symbol" charset="2"/>
              </a:rPr>
              <a:t> 3-loops)</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 However, quark loops are modified by long-distance hadronic physics, </a:t>
            </a:r>
            <a:r>
              <a:rPr kumimoji="0" lang="en-GB" sz="1400" u="none" strike="noStrike" kern="0" cap="none" spc="0" normalizeH="0" baseline="0" noProof="0" dirty="0">
                <a:ln>
                  <a:noFill/>
                </a:ln>
                <a:solidFill>
                  <a:srgbClr val="E12548"/>
                </a:solidFill>
                <a:effectLst/>
                <a:uLnTx/>
                <a:uFillTx/>
                <a:latin typeface="Helvetica Light" charset="0"/>
                <a:ea typeface="Helvetica Light" charset="0"/>
                <a:cs typeface="Helvetica Light" charset="0"/>
                <a:sym typeface="Symbol" charset="2"/>
              </a:rPr>
              <a:t>cannot be calculated with</a:t>
            </a:r>
            <a:r>
              <a:rPr kumimoji="0" lang="en-GB" sz="1400" u="none" strike="noStrike" kern="0" cap="none" spc="0" normalizeH="0" noProof="0" dirty="0">
                <a:ln>
                  <a:noFill/>
                </a:ln>
                <a:solidFill>
                  <a:srgbClr val="E12548"/>
                </a:solidFill>
                <a:effectLst/>
                <a:uLnTx/>
                <a:uFillTx/>
                <a:latin typeface="Helvetica Light" charset="0"/>
                <a:ea typeface="Helvetica Light" charset="0"/>
                <a:cs typeface="Helvetica Light" charset="0"/>
                <a:sym typeface="Symbol" charset="2"/>
              </a:rPr>
              <a:t> perturbative</a:t>
            </a:r>
            <a:r>
              <a:rPr kumimoji="0" lang="en-GB" sz="1400" u="none" strike="noStrike" kern="0" cap="none" spc="0" normalizeH="0" baseline="0" noProof="0" dirty="0">
                <a:ln>
                  <a:noFill/>
                </a:ln>
                <a:solidFill>
                  <a:srgbClr val="E12548"/>
                </a:solidFill>
                <a:effectLst/>
                <a:uLnTx/>
                <a:uFillTx/>
                <a:latin typeface="Helvetica Light" charset="0"/>
                <a:ea typeface="Helvetica Light" charset="0"/>
                <a:cs typeface="Helvetica Light" charset="0"/>
                <a:sym typeface="Symbol" charset="2"/>
              </a:rPr>
              <a:t> QCD </a:t>
            </a:r>
            <a:endParaRPr kumimoji="0" lang="en-GB" sz="1400" u="none" strike="noStrike" kern="0" cap="none" spc="0" normalizeH="0" baseline="0" noProof="0" dirty="0">
              <a:ln>
                <a:noFill/>
              </a:ln>
              <a:solidFill>
                <a:srgbClr val="E12548"/>
              </a:solidFill>
              <a:effectLst/>
              <a:uLnTx/>
              <a:uFillTx/>
              <a:latin typeface="Helvetica Light" charset="0"/>
              <a:ea typeface="Helvetica Light" charset="0"/>
              <a:cs typeface="Helvetica Light" charset="0"/>
            </a:endParaRPr>
          </a:p>
        </p:txBody>
      </p:sp>
      <p:sp>
        <p:nvSpPr>
          <p:cNvPr id="13" name="Text Box 14"/>
          <p:cNvSpPr txBox="1">
            <a:spLocks noChangeArrowheads="1"/>
          </p:cNvSpPr>
          <p:nvPr/>
        </p:nvSpPr>
        <p:spPr bwMode="auto">
          <a:xfrm>
            <a:off x="304800" y="3381578"/>
            <a:ext cx="3200400" cy="307777"/>
          </a:xfrm>
          <a:prstGeom prst="rect">
            <a:avLst/>
          </a:prstGeom>
          <a:noFill/>
          <a:ln w="9525">
            <a:noFill/>
            <a:miter lim="800000"/>
            <a:headEnd/>
            <a:tailEnd/>
          </a:ln>
          <a:effectLst/>
        </p:spPr>
        <p:txBody>
          <a:bodyPr wrap="square">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rPr>
              <a:t>Way out: </a:t>
            </a:r>
            <a:r>
              <a:rPr kumimoji="0" lang="en-GB" sz="1400" strike="noStrike" kern="0" cap="none" spc="0" normalizeH="0" baseline="0" noProof="0" dirty="0">
                <a:ln>
                  <a:noFill/>
                </a:ln>
                <a:solidFill>
                  <a:srgbClr val="E12548"/>
                </a:solidFill>
                <a:effectLst/>
                <a:uLnTx/>
                <a:uFillTx/>
                <a:latin typeface="Helvetica Light" charset="0"/>
                <a:ea typeface="Helvetica Light" charset="0"/>
                <a:cs typeface="Helvetica Light" charset="0"/>
              </a:rPr>
              <a:t>Optical Theorem </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rPr>
              <a:t>(unitarity) </a:t>
            </a:r>
          </a:p>
        </p:txBody>
      </p:sp>
      <p:graphicFrame>
        <p:nvGraphicFramePr>
          <p:cNvPr id="14" name="Object 15"/>
          <p:cNvGraphicFramePr>
            <a:graphicFrameLocks noChangeAspect="1"/>
          </p:cNvGraphicFramePr>
          <p:nvPr>
            <p:extLst>
              <p:ext uri="{D42A27DB-BD31-4B8C-83A1-F6EECF244321}">
                <p14:modId xmlns:p14="http://schemas.microsoft.com/office/powerpoint/2010/main" val="515268820"/>
              </p:ext>
            </p:extLst>
          </p:nvPr>
        </p:nvGraphicFramePr>
        <p:xfrm>
          <a:off x="3986214" y="3315414"/>
          <a:ext cx="3561530" cy="545731"/>
        </p:xfrm>
        <a:graphic>
          <a:graphicData uri="http://schemas.openxmlformats.org/presentationml/2006/ole">
            <mc:AlternateContent xmlns:mc="http://schemas.openxmlformats.org/markup-compatibility/2006">
              <mc:Choice xmlns:v="urn:schemas-microsoft-com:vml" Requires="v">
                <p:oleObj spid="_x0000_s183897" name="Equation" r:id="rId7" imgW="2895480" imgH="444240" progId="Equation.DSMT4">
                  <p:embed/>
                </p:oleObj>
              </mc:Choice>
              <mc:Fallback>
                <p:oleObj name="Equation" r:id="rId7" imgW="2895480" imgH="44424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86214" y="3315414"/>
                        <a:ext cx="3561530" cy="545731"/>
                      </a:xfrm>
                      <a:prstGeom prst="rect">
                        <a:avLst/>
                      </a:prstGeom>
                      <a:noFill/>
                    </p:spPr>
                  </p:pic>
                </p:oleObj>
              </mc:Fallback>
            </mc:AlternateContent>
          </a:graphicData>
        </a:graphic>
      </p:graphicFrame>
      <p:graphicFrame>
        <p:nvGraphicFramePr>
          <p:cNvPr id="15" name="Object 16"/>
          <p:cNvGraphicFramePr>
            <a:graphicFrameLocks noChangeAspect="1"/>
          </p:cNvGraphicFramePr>
          <p:nvPr>
            <p:extLst>
              <p:ext uri="{D42A27DB-BD31-4B8C-83A1-F6EECF244321}">
                <p14:modId xmlns:p14="http://schemas.microsoft.com/office/powerpoint/2010/main" val="1468993036"/>
              </p:ext>
            </p:extLst>
          </p:nvPr>
        </p:nvGraphicFramePr>
        <p:xfrm>
          <a:off x="6783572" y="2996952"/>
          <a:ext cx="1724053" cy="237057"/>
        </p:xfrm>
        <a:graphic>
          <a:graphicData uri="http://schemas.openxmlformats.org/presentationml/2006/ole">
            <mc:AlternateContent xmlns:mc="http://schemas.openxmlformats.org/markup-compatibility/2006">
              <mc:Choice xmlns:v="urn:schemas-microsoft-com:vml" Requires="v">
                <p:oleObj spid="_x0000_s183898" name="Equation" r:id="rId9" imgW="2019240" imgH="279360" progId="Equation.DSMT4">
                  <p:embed/>
                </p:oleObj>
              </mc:Choice>
              <mc:Fallback>
                <p:oleObj name="Equation" r:id="rId9" imgW="2019240" imgH="27936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83572" y="2996952"/>
                        <a:ext cx="1724053" cy="237057"/>
                      </a:xfrm>
                      <a:prstGeom prst="rect">
                        <a:avLst/>
                      </a:prstGeom>
                      <a:noFill/>
                    </p:spPr>
                  </p:pic>
                </p:oleObj>
              </mc:Fallback>
            </mc:AlternateContent>
          </a:graphicData>
        </a:graphic>
      </p:graphicFrame>
      <p:sp>
        <p:nvSpPr>
          <p:cNvPr id="16" name="Freeform 17"/>
          <p:cNvSpPr>
            <a:spLocks/>
          </p:cNvSpPr>
          <p:nvPr/>
        </p:nvSpPr>
        <p:spPr bwMode="auto">
          <a:xfrm>
            <a:off x="4405313" y="4344114"/>
            <a:ext cx="971550" cy="74613"/>
          </a:xfrm>
          <a:custGeom>
            <a:avLst/>
            <a:gdLst/>
            <a:ahLst/>
            <a:cxnLst>
              <a:cxn ang="0">
                <a:pos x="0" y="96"/>
              </a:cxn>
              <a:cxn ang="0">
                <a:pos x="96" y="0"/>
              </a:cxn>
              <a:cxn ang="0">
                <a:pos x="192" y="96"/>
              </a:cxn>
              <a:cxn ang="0">
                <a:pos x="288" y="0"/>
              </a:cxn>
              <a:cxn ang="0">
                <a:pos x="384" y="96"/>
              </a:cxn>
              <a:cxn ang="0">
                <a:pos x="480" y="0"/>
              </a:cxn>
              <a:cxn ang="0">
                <a:pos x="576" y="96"/>
              </a:cxn>
              <a:cxn ang="0">
                <a:pos x="672" y="0"/>
              </a:cxn>
              <a:cxn ang="0">
                <a:pos x="768" y="96"/>
              </a:cxn>
              <a:cxn ang="0">
                <a:pos x="864" y="0"/>
              </a:cxn>
              <a:cxn ang="0">
                <a:pos x="960" y="96"/>
              </a:cxn>
              <a:cxn ang="0">
                <a:pos x="1056" y="0"/>
              </a:cxn>
              <a:cxn ang="0">
                <a:pos x="1152" y="96"/>
              </a:cxn>
              <a:cxn ang="0">
                <a:pos x="1248" y="0"/>
              </a:cxn>
            </a:cxnLst>
            <a:rect l="0" t="0" r="r" b="b"/>
            <a:pathLst>
              <a:path w="1248" h="96">
                <a:moveTo>
                  <a:pt x="0" y="96"/>
                </a:moveTo>
                <a:cubicBezTo>
                  <a:pt x="32" y="48"/>
                  <a:pt x="64" y="0"/>
                  <a:pt x="96" y="0"/>
                </a:cubicBezTo>
                <a:cubicBezTo>
                  <a:pt x="128" y="0"/>
                  <a:pt x="160" y="96"/>
                  <a:pt x="192" y="96"/>
                </a:cubicBezTo>
                <a:cubicBezTo>
                  <a:pt x="224" y="96"/>
                  <a:pt x="256" y="0"/>
                  <a:pt x="288" y="0"/>
                </a:cubicBezTo>
                <a:cubicBezTo>
                  <a:pt x="320" y="0"/>
                  <a:pt x="352" y="96"/>
                  <a:pt x="384" y="96"/>
                </a:cubicBezTo>
                <a:cubicBezTo>
                  <a:pt x="416" y="96"/>
                  <a:pt x="448" y="0"/>
                  <a:pt x="480" y="0"/>
                </a:cubicBezTo>
                <a:cubicBezTo>
                  <a:pt x="512" y="0"/>
                  <a:pt x="544" y="96"/>
                  <a:pt x="576" y="96"/>
                </a:cubicBezTo>
                <a:cubicBezTo>
                  <a:pt x="608" y="96"/>
                  <a:pt x="640" y="0"/>
                  <a:pt x="672" y="0"/>
                </a:cubicBezTo>
                <a:cubicBezTo>
                  <a:pt x="704" y="0"/>
                  <a:pt x="736" y="96"/>
                  <a:pt x="768" y="96"/>
                </a:cubicBezTo>
                <a:cubicBezTo>
                  <a:pt x="800" y="96"/>
                  <a:pt x="832" y="0"/>
                  <a:pt x="864" y="0"/>
                </a:cubicBezTo>
                <a:cubicBezTo>
                  <a:pt x="896" y="0"/>
                  <a:pt x="928" y="96"/>
                  <a:pt x="960" y="96"/>
                </a:cubicBezTo>
                <a:cubicBezTo>
                  <a:pt x="992" y="96"/>
                  <a:pt x="1024" y="0"/>
                  <a:pt x="1056" y="0"/>
                </a:cubicBezTo>
                <a:cubicBezTo>
                  <a:pt x="1088" y="0"/>
                  <a:pt x="1120" y="96"/>
                  <a:pt x="1152" y="96"/>
                </a:cubicBezTo>
                <a:cubicBezTo>
                  <a:pt x="1184" y="96"/>
                  <a:pt x="1216" y="48"/>
                  <a:pt x="1248" y="0"/>
                </a:cubicBezTo>
              </a:path>
            </a:pathLst>
          </a:custGeom>
          <a:noFill/>
          <a:ln w="25400">
            <a:solidFill>
              <a:srgbClr val="000000"/>
            </a:solidFill>
            <a:round/>
            <a:headEnd/>
            <a:tailEn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7" name="Text Box 18"/>
          <p:cNvSpPr txBox="1">
            <a:spLocks noChangeArrowheads="1"/>
          </p:cNvSpPr>
          <p:nvPr/>
        </p:nvSpPr>
        <p:spPr bwMode="auto">
          <a:xfrm>
            <a:off x="3886200" y="4185364"/>
            <a:ext cx="4608513" cy="336550"/>
          </a:xfrm>
          <a:prstGeom prst="rect">
            <a:avLst/>
          </a:prstGeom>
          <a:noFill/>
          <a:ln w="9525">
            <a:noFill/>
            <a:miter lim="800000"/>
            <a:headEnd/>
            <a:tailEnd/>
          </a:ln>
          <a:effectLst/>
        </p:spPr>
        <p:txBody>
          <a:bodyPr wrap="square">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a:ln>
                  <a:noFill/>
                </a:ln>
                <a:solidFill>
                  <a:srgbClr val="292929"/>
                </a:solidFill>
                <a:effectLst/>
                <a:uLnTx/>
                <a:uFillTx/>
              </a:rPr>
              <a:t> Im[                    ]  </a:t>
            </a:r>
            <a:r>
              <a:rPr kumimoji="0" lang="en-GB" sz="1600" b="0" i="0" u="none" strike="noStrike" kern="0" cap="none" spc="0" normalizeH="0" baseline="0" noProof="0">
                <a:ln>
                  <a:noFill/>
                </a:ln>
                <a:solidFill>
                  <a:srgbClr val="292929"/>
                </a:solidFill>
                <a:effectLst/>
                <a:uLnTx/>
                <a:uFillTx/>
                <a:sym typeface="Symbol" charset="2"/>
              </a:rPr>
              <a:t>  |                        hadrons  |</a:t>
            </a:r>
            <a:r>
              <a:rPr kumimoji="0" lang="en-GB" sz="1600" b="0" i="0" u="none" strike="noStrike" kern="0" cap="none" spc="0" normalizeH="0" baseline="30000" noProof="0">
                <a:ln>
                  <a:noFill/>
                </a:ln>
                <a:solidFill>
                  <a:srgbClr val="292929"/>
                </a:solidFill>
                <a:effectLst/>
                <a:uLnTx/>
                <a:uFillTx/>
                <a:sym typeface="Symbol" charset="2"/>
              </a:rPr>
              <a:t>2</a:t>
            </a:r>
            <a:endParaRPr kumimoji="0" lang="en-GB" sz="1600" b="0" i="0" u="none" strike="noStrike" kern="0" cap="none" spc="0" normalizeH="0" baseline="30000" noProof="0" dirty="0">
              <a:ln>
                <a:noFill/>
              </a:ln>
              <a:solidFill>
                <a:srgbClr val="292929"/>
              </a:solidFill>
              <a:effectLst/>
              <a:uLnTx/>
              <a:uFillTx/>
            </a:endParaRPr>
          </a:p>
        </p:txBody>
      </p:sp>
      <p:sp>
        <p:nvSpPr>
          <p:cNvPr id="18" name="Oval 19" descr="Diagonales larges vers le haut"/>
          <p:cNvSpPr>
            <a:spLocks noChangeArrowheads="1"/>
          </p:cNvSpPr>
          <p:nvPr/>
        </p:nvSpPr>
        <p:spPr bwMode="auto">
          <a:xfrm>
            <a:off x="4710113" y="4191714"/>
            <a:ext cx="381000" cy="381000"/>
          </a:xfrm>
          <a:prstGeom prst="ellipse">
            <a:avLst/>
          </a:prstGeom>
          <a:pattFill prst="wdUpDiag">
            <a:fgClr>
              <a:srgbClr val="5F5F5F"/>
            </a:fgClr>
            <a:bgClr>
              <a:srgbClr val="FFFFFF"/>
            </a:bgClr>
          </a:pattFill>
          <a:ln w="15875">
            <a:solidFill>
              <a:srgbClr val="000000"/>
            </a:solidFill>
            <a:roun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9" name="Line 20"/>
          <p:cNvSpPr>
            <a:spLocks noChangeShapeType="1"/>
          </p:cNvSpPr>
          <p:nvPr/>
        </p:nvSpPr>
        <p:spPr bwMode="auto">
          <a:xfrm flipH="1">
            <a:off x="4905375" y="4039314"/>
            <a:ext cx="4763" cy="665163"/>
          </a:xfrm>
          <a:prstGeom prst="line">
            <a:avLst/>
          </a:prstGeom>
          <a:noFill/>
          <a:ln w="31750">
            <a:solidFill>
              <a:srgbClr val="FF0000"/>
            </a:solidFill>
            <a:prstDash val="sysDot"/>
            <a:round/>
            <a:headEnd/>
            <a:tailEn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0" name="Oval 21"/>
          <p:cNvSpPr>
            <a:spLocks noChangeArrowheads="1"/>
          </p:cNvSpPr>
          <p:nvPr/>
        </p:nvSpPr>
        <p:spPr bwMode="auto">
          <a:xfrm>
            <a:off x="5059363" y="4366339"/>
            <a:ext cx="57150" cy="57150"/>
          </a:xfrm>
          <a:prstGeom prst="ellipse">
            <a:avLst/>
          </a:prstGeom>
          <a:solidFill>
            <a:srgbClr val="0000FF"/>
          </a:solidFill>
          <a:ln w="25400">
            <a:solidFill>
              <a:srgbClr val="0000FF"/>
            </a:solidFill>
            <a:roun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1" name="Oval 22"/>
          <p:cNvSpPr>
            <a:spLocks noChangeArrowheads="1"/>
          </p:cNvSpPr>
          <p:nvPr/>
        </p:nvSpPr>
        <p:spPr bwMode="auto">
          <a:xfrm>
            <a:off x="4679950" y="4359989"/>
            <a:ext cx="57150" cy="57150"/>
          </a:xfrm>
          <a:prstGeom prst="ellipse">
            <a:avLst/>
          </a:prstGeom>
          <a:solidFill>
            <a:srgbClr val="0000FF"/>
          </a:solidFill>
          <a:ln w="25400">
            <a:solidFill>
              <a:srgbClr val="0000FF"/>
            </a:solidFill>
            <a:roun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2" name="Freeform 23"/>
          <p:cNvSpPr>
            <a:spLocks/>
          </p:cNvSpPr>
          <p:nvPr/>
        </p:nvSpPr>
        <p:spPr bwMode="auto">
          <a:xfrm>
            <a:off x="6192838" y="4344114"/>
            <a:ext cx="673100" cy="74613"/>
          </a:xfrm>
          <a:custGeom>
            <a:avLst/>
            <a:gdLst/>
            <a:ahLst/>
            <a:cxnLst>
              <a:cxn ang="0">
                <a:pos x="0" y="47"/>
              </a:cxn>
              <a:cxn ang="0">
                <a:pos x="47" y="0"/>
              </a:cxn>
              <a:cxn ang="0">
                <a:pos x="94" y="47"/>
              </a:cxn>
              <a:cxn ang="0">
                <a:pos x="141" y="0"/>
              </a:cxn>
              <a:cxn ang="0">
                <a:pos x="188" y="47"/>
              </a:cxn>
              <a:cxn ang="0">
                <a:pos x="235" y="0"/>
              </a:cxn>
              <a:cxn ang="0">
                <a:pos x="282" y="47"/>
              </a:cxn>
              <a:cxn ang="0">
                <a:pos x="330" y="0"/>
              </a:cxn>
              <a:cxn ang="0">
                <a:pos x="377" y="47"/>
              </a:cxn>
              <a:cxn ang="0">
                <a:pos x="424" y="0"/>
              </a:cxn>
            </a:cxnLst>
            <a:rect l="0" t="0" r="r" b="b"/>
            <a:pathLst>
              <a:path w="424" h="47">
                <a:moveTo>
                  <a:pt x="0" y="47"/>
                </a:moveTo>
                <a:cubicBezTo>
                  <a:pt x="16" y="24"/>
                  <a:pt x="31" y="0"/>
                  <a:pt x="47" y="0"/>
                </a:cubicBezTo>
                <a:cubicBezTo>
                  <a:pt x="63" y="0"/>
                  <a:pt x="78" y="47"/>
                  <a:pt x="94" y="47"/>
                </a:cubicBezTo>
                <a:cubicBezTo>
                  <a:pt x="110" y="47"/>
                  <a:pt x="126" y="0"/>
                  <a:pt x="141" y="0"/>
                </a:cubicBezTo>
                <a:cubicBezTo>
                  <a:pt x="157" y="0"/>
                  <a:pt x="173" y="47"/>
                  <a:pt x="188" y="47"/>
                </a:cubicBezTo>
                <a:cubicBezTo>
                  <a:pt x="204" y="47"/>
                  <a:pt x="220" y="0"/>
                  <a:pt x="235" y="0"/>
                </a:cubicBezTo>
                <a:cubicBezTo>
                  <a:pt x="251" y="0"/>
                  <a:pt x="267" y="47"/>
                  <a:pt x="282" y="47"/>
                </a:cubicBezTo>
                <a:cubicBezTo>
                  <a:pt x="298" y="47"/>
                  <a:pt x="314" y="0"/>
                  <a:pt x="330" y="0"/>
                </a:cubicBezTo>
                <a:cubicBezTo>
                  <a:pt x="345" y="0"/>
                  <a:pt x="361" y="47"/>
                  <a:pt x="377" y="47"/>
                </a:cubicBezTo>
                <a:cubicBezTo>
                  <a:pt x="392" y="47"/>
                  <a:pt x="416" y="8"/>
                  <a:pt x="424" y="0"/>
                </a:cubicBezTo>
              </a:path>
            </a:pathLst>
          </a:custGeom>
          <a:noFill/>
          <a:ln w="25400">
            <a:solidFill>
              <a:srgbClr val="000000"/>
            </a:solidFill>
            <a:round/>
            <a:headEnd/>
            <a:tailEnd/>
          </a:ln>
          <a:effectLst/>
        </p:spPr>
        <p:txBody>
          <a:bodyP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3" name="AutoShape 24"/>
          <p:cNvSpPr>
            <a:spLocks noChangeArrowheads="1"/>
          </p:cNvSpPr>
          <p:nvPr/>
        </p:nvSpPr>
        <p:spPr bwMode="auto">
          <a:xfrm rot="16200000">
            <a:off x="6958013" y="4113927"/>
            <a:ext cx="304800" cy="533400"/>
          </a:xfrm>
          <a:custGeom>
            <a:avLst/>
            <a:gdLst>
              <a:gd name="G0" fmla="+- 9014 0 0"/>
              <a:gd name="G1" fmla="+- 11014427 0 0"/>
              <a:gd name="G2" fmla="+- 0 0 11014427"/>
              <a:gd name="T0" fmla="*/ 0 256 1"/>
              <a:gd name="T1" fmla="*/ 180 256 1"/>
              <a:gd name="G3" fmla="+- 11014427 T0 T1"/>
              <a:gd name="T2" fmla="*/ 0 256 1"/>
              <a:gd name="T3" fmla="*/ 90 256 1"/>
              <a:gd name="G4" fmla="+- 11014427 T2 T3"/>
              <a:gd name="G5" fmla="*/ G4 2 1"/>
              <a:gd name="T4" fmla="*/ 90 256 1"/>
              <a:gd name="T5" fmla="*/ 0 256 1"/>
              <a:gd name="G6" fmla="+- 11014427 T4 T5"/>
              <a:gd name="G7" fmla="*/ G6 2 1"/>
              <a:gd name="G8" fmla="abs 11014427"/>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9014"/>
              <a:gd name="G18" fmla="*/ 9014 1 2"/>
              <a:gd name="G19" fmla="+- G18 5400 0"/>
              <a:gd name="G20" fmla="cos G19 11014427"/>
              <a:gd name="G21" fmla="sin G19 11014427"/>
              <a:gd name="G22" fmla="+- G20 10800 0"/>
              <a:gd name="G23" fmla="+- G21 10800 0"/>
              <a:gd name="G24" fmla="+- 10800 0 G20"/>
              <a:gd name="G25" fmla="+- 9014 10800 0"/>
              <a:gd name="G26" fmla="?: G9 G17 G25"/>
              <a:gd name="G27" fmla="?: G9 0 21600"/>
              <a:gd name="G28" fmla="cos 10800 11014427"/>
              <a:gd name="G29" fmla="sin 10800 11014427"/>
              <a:gd name="G30" fmla="sin 9014 11014427"/>
              <a:gd name="G31" fmla="+- G28 10800 0"/>
              <a:gd name="G32" fmla="+- G29 10800 0"/>
              <a:gd name="G33" fmla="+- G30 10800 0"/>
              <a:gd name="G34" fmla="?: G4 0 G31"/>
              <a:gd name="G35" fmla="?: 11014427 G34 0"/>
              <a:gd name="G36" fmla="?: G6 G35 G31"/>
              <a:gd name="G37" fmla="+- 21600 0 G36"/>
              <a:gd name="G38" fmla="?: G4 0 G33"/>
              <a:gd name="G39" fmla="?: 11014427 G38 G32"/>
              <a:gd name="G40" fmla="?: G6 G39 0"/>
              <a:gd name="G41" fmla="?: G4 G32 21600"/>
              <a:gd name="G42" fmla="?: G6 G41 G33"/>
              <a:gd name="T12" fmla="*/ 10800 w 21600"/>
              <a:gd name="T13" fmla="*/ 0 h 21600"/>
              <a:gd name="T14" fmla="*/ 1107 w 21600"/>
              <a:gd name="T15" fmla="*/ 12848 h 21600"/>
              <a:gd name="T16" fmla="*/ 10800 w 21600"/>
              <a:gd name="T17" fmla="*/ 1786 h 21600"/>
              <a:gd name="T18" fmla="*/ 20493 w 21600"/>
              <a:gd name="T19" fmla="*/ 1284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980" y="12663"/>
                </a:moveTo>
                <a:cubicBezTo>
                  <a:pt x="1851" y="12051"/>
                  <a:pt x="1786" y="11426"/>
                  <a:pt x="1786" y="10800"/>
                </a:cubicBezTo>
                <a:cubicBezTo>
                  <a:pt x="1786" y="5821"/>
                  <a:pt x="5821" y="1786"/>
                  <a:pt x="10800" y="1786"/>
                </a:cubicBezTo>
                <a:cubicBezTo>
                  <a:pt x="15778" y="1786"/>
                  <a:pt x="19814" y="5821"/>
                  <a:pt x="19814" y="10800"/>
                </a:cubicBezTo>
                <a:cubicBezTo>
                  <a:pt x="19813" y="11426"/>
                  <a:pt x="19748" y="12051"/>
                  <a:pt x="19619" y="12663"/>
                </a:cubicBezTo>
                <a:lnTo>
                  <a:pt x="21366" y="13033"/>
                </a:lnTo>
                <a:cubicBezTo>
                  <a:pt x="21521" y="12298"/>
                  <a:pt x="21600" y="11550"/>
                  <a:pt x="21600" y="10800"/>
                </a:cubicBezTo>
                <a:cubicBezTo>
                  <a:pt x="21600" y="4835"/>
                  <a:pt x="16764" y="0"/>
                  <a:pt x="10800" y="0"/>
                </a:cubicBezTo>
                <a:cubicBezTo>
                  <a:pt x="4835" y="0"/>
                  <a:pt x="0" y="4835"/>
                  <a:pt x="0" y="10800"/>
                </a:cubicBezTo>
                <a:cubicBezTo>
                  <a:pt x="-1" y="11550"/>
                  <a:pt x="78" y="12298"/>
                  <a:pt x="233" y="13033"/>
                </a:cubicBezTo>
                <a:close/>
              </a:path>
            </a:pathLst>
          </a:custGeom>
          <a:solidFill>
            <a:srgbClr val="808080"/>
          </a:solidFill>
          <a:ln w="12700">
            <a:solidFill>
              <a:srgbClr val="000000"/>
            </a:solidFill>
            <a:miter lim="800000"/>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4" name="Oval 25"/>
          <p:cNvSpPr>
            <a:spLocks noChangeArrowheads="1"/>
          </p:cNvSpPr>
          <p:nvPr/>
        </p:nvSpPr>
        <p:spPr bwMode="auto">
          <a:xfrm>
            <a:off x="6827838" y="4339352"/>
            <a:ext cx="57150" cy="57150"/>
          </a:xfrm>
          <a:prstGeom prst="ellipse">
            <a:avLst/>
          </a:prstGeom>
          <a:solidFill>
            <a:srgbClr val="0000FF"/>
          </a:solidFill>
          <a:ln w="25400">
            <a:solidFill>
              <a:srgbClr val="0000FF"/>
            </a:solidFill>
            <a:round/>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25" name="Text Box 26"/>
          <p:cNvSpPr txBox="1">
            <a:spLocks noChangeArrowheads="1"/>
          </p:cNvSpPr>
          <p:nvPr/>
        </p:nvSpPr>
        <p:spPr bwMode="auto">
          <a:xfrm>
            <a:off x="304800" y="4159453"/>
            <a:ext cx="2814638" cy="523220"/>
          </a:xfrm>
          <a:prstGeom prst="rect">
            <a:avLst/>
          </a:prstGeom>
          <a:noFill/>
          <a:ln w="9525">
            <a:noFill/>
            <a:miter lim="800000"/>
            <a:headEnd/>
            <a:tailEnd/>
          </a:ln>
          <a:effectLst/>
        </p:spPr>
        <p:txBody>
          <a:bodyPr wrap="square">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rPr>
              <a:t>and the subtracted </a:t>
            </a:r>
            <a:r>
              <a:rPr kumimoji="0" lang="en-GB" sz="1400" strike="noStrike" kern="0" cap="none" spc="0" normalizeH="0" baseline="0" noProof="0" dirty="0">
                <a:ln>
                  <a:noFill/>
                </a:ln>
                <a:solidFill>
                  <a:srgbClr val="E12548"/>
                </a:solidFill>
                <a:effectLst/>
                <a:uLnTx/>
                <a:uFillTx/>
                <a:latin typeface="Helvetica Light" charset="0"/>
                <a:ea typeface="Helvetica Light" charset="0"/>
                <a:cs typeface="Helvetica Light" charset="0"/>
              </a:rPr>
              <a:t>dispersion relation </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rPr>
              <a:t>of </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a:t>
            </a:r>
            <a:r>
              <a:rPr kumimoji="0" lang="en-GB" sz="1400" u="none" strike="noStrike" kern="0" cap="none" spc="0" normalizeH="0" baseline="-25000" noProof="0" dirty="0">
                <a:ln>
                  <a:noFill/>
                </a:ln>
                <a:solidFill>
                  <a:srgbClr val="000000"/>
                </a:solidFill>
                <a:effectLst/>
                <a:uLnTx/>
                <a:uFillTx/>
                <a:latin typeface="Helvetica Light" charset="0"/>
                <a:ea typeface="Helvetica Light" charset="0"/>
                <a:cs typeface="Helvetica Light" charset="0"/>
                <a:sym typeface="Symbol" charset="2"/>
              </a:rPr>
              <a:t></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(q</a:t>
            </a:r>
            <a:r>
              <a:rPr kumimoji="0" lang="en-GB" sz="1400" u="none" strike="noStrike" kern="0" cap="none" spc="0" normalizeH="0" baseline="30000" noProof="0" dirty="0">
                <a:ln>
                  <a:noFill/>
                </a:ln>
                <a:solidFill>
                  <a:srgbClr val="000000"/>
                </a:solidFill>
                <a:effectLst/>
                <a:uLnTx/>
                <a:uFillTx/>
                <a:latin typeface="Helvetica Light" charset="0"/>
                <a:ea typeface="Helvetica Light" charset="0"/>
                <a:cs typeface="Helvetica Light" charset="0"/>
                <a:sym typeface="Symbol" charset="2"/>
              </a:rPr>
              <a:t>2</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 (analyticity)</a:t>
            </a:r>
            <a:endPar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endParaRPr>
          </a:p>
        </p:txBody>
      </p:sp>
      <p:graphicFrame>
        <p:nvGraphicFramePr>
          <p:cNvPr id="26" name="Object 27"/>
          <p:cNvGraphicFramePr>
            <a:graphicFrameLocks noChangeAspect="1"/>
          </p:cNvGraphicFramePr>
          <p:nvPr>
            <p:extLst>
              <p:ext uri="{D42A27DB-BD31-4B8C-83A1-F6EECF244321}">
                <p14:modId xmlns:p14="http://schemas.microsoft.com/office/powerpoint/2010/main" val="1893950140"/>
              </p:ext>
            </p:extLst>
          </p:nvPr>
        </p:nvGraphicFramePr>
        <p:xfrm>
          <a:off x="923925" y="5196235"/>
          <a:ext cx="2985707" cy="602031"/>
        </p:xfrm>
        <a:graphic>
          <a:graphicData uri="http://schemas.openxmlformats.org/presentationml/2006/ole">
            <mc:AlternateContent xmlns:mc="http://schemas.openxmlformats.org/markup-compatibility/2006">
              <mc:Choice xmlns:v="urn:schemas-microsoft-com:vml" Requires="v">
                <p:oleObj spid="_x0000_s183899" name="Equation" r:id="rId11" imgW="2387520" imgH="482400" progId="Equation.DSMT4">
                  <p:embed/>
                </p:oleObj>
              </mc:Choice>
              <mc:Fallback>
                <p:oleObj name="Equation" r:id="rId11" imgW="2387520" imgH="482400"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3925" y="5196235"/>
                        <a:ext cx="2985707" cy="602031"/>
                      </a:xfrm>
                      <a:prstGeom prst="rect">
                        <a:avLst/>
                      </a:prstGeom>
                      <a:noFill/>
                    </p:spPr>
                  </p:pic>
                </p:oleObj>
              </mc:Fallback>
            </mc:AlternateContent>
          </a:graphicData>
        </a:graphic>
      </p:graphicFrame>
      <p:graphicFrame>
        <p:nvGraphicFramePr>
          <p:cNvPr id="27" name="Object 28"/>
          <p:cNvGraphicFramePr>
            <a:graphicFrameLocks noChangeAspect="1"/>
          </p:cNvGraphicFramePr>
          <p:nvPr>
            <p:extLst>
              <p:ext uri="{D42A27DB-BD31-4B8C-83A1-F6EECF244321}">
                <p14:modId xmlns:p14="http://schemas.microsoft.com/office/powerpoint/2010/main" val="1617387146"/>
              </p:ext>
            </p:extLst>
          </p:nvPr>
        </p:nvGraphicFramePr>
        <p:xfrm>
          <a:off x="5100637" y="5196235"/>
          <a:ext cx="3034603" cy="602031"/>
        </p:xfrm>
        <a:graphic>
          <a:graphicData uri="http://schemas.openxmlformats.org/presentationml/2006/ole">
            <mc:AlternateContent xmlns:mc="http://schemas.openxmlformats.org/markup-compatibility/2006">
              <mc:Choice xmlns:v="urn:schemas-microsoft-com:vml" Requires="v">
                <p:oleObj spid="_x0000_s183900" name="Equation" r:id="rId13" imgW="2425680" imgH="482400" progId="Equation.DSMT4">
                  <p:embed/>
                </p:oleObj>
              </mc:Choice>
              <mc:Fallback>
                <p:oleObj name="Equation" r:id="rId13" imgW="2425680" imgH="482400" progId="Equation.DSMT4">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00637" y="5196235"/>
                        <a:ext cx="3034603" cy="602031"/>
                      </a:xfrm>
                      <a:prstGeom prst="rect">
                        <a:avLst/>
                      </a:prstGeom>
                      <a:noFill/>
                    </p:spPr>
                  </p:pic>
                </p:oleObj>
              </mc:Fallback>
            </mc:AlternateContent>
          </a:graphicData>
        </a:graphic>
      </p:graphicFrame>
      <p:sp>
        <p:nvSpPr>
          <p:cNvPr id="28" name="AutoShape 29"/>
          <p:cNvSpPr>
            <a:spLocks noChangeArrowheads="1"/>
          </p:cNvSpPr>
          <p:nvPr/>
        </p:nvSpPr>
        <p:spPr bwMode="auto">
          <a:xfrm>
            <a:off x="4432300" y="5397847"/>
            <a:ext cx="381000" cy="233363"/>
          </a:xfrm>
          <a:custGeom>
            <a:avLst/>
            <a:gdLst>
              <a:gd name="G0" fmla="+- 14600 0 0"/>
              <a:gd name="G1" fmla="+- 5727 0 0"/>
              <a:gd name="G2" fmla="+- 21600 0 5727"/>
              <a:gd name="G3" fmla="+- 10800 0 5727"/>
              <a:gd name="G4" fmla="+- 21600 0 14600"/>
              <a:gd name="G5" fmla="*/ G4 G3 10800"/>
              <a:gd name="G6" fmla="+- 21600 0 G5"/>
              <a:gd name="T0" fmla="*/ 14600 w 21600"/>
              <a:gd name="T1" fmla="*/ 0 h 21600"/>
              <a:gd name="T2" fmla="*/ 0 w 21600"/>
              <a:gd name="T3" fmla="*/ 10800 h 21600"/>
              <a:gd name="T4" fmla="*/ 146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4600" y="0"/>
                </a:moveTo>
                <a:lnTo>
                  <a:pt x="14600" y="5727"/>
                </a:lnTo>
                <a:lnTo>
                  <a:pt x="3375" y="5727"/>
                </a:lnTo>
                <a:lnTo>
                  <a:pt x="3375" y="15873"/>
                </a:lnTo>
                <a:lnTo>
                  <a:pt x="14600" y="15873"/>
                </a:lnTo>
                <a:lnTo>
                  <a:pt x="14600" y="21600"/>
                </a:lnTo>
                <a:lnTo>
                  <a:pt x="21600" y="10800"/>
                </a:lnTo>
                <a:close/>
              </a:path>
              <a:path w="21600" h="21600">
                <a:moveTo>
                  <a:pt x="1350" y="5727"/>
                </a:moveTo>
                <a:lnTo>
                  <a:pt x="1350" y="15873"/>
                </a:lnTo>
                <a:lnTo>
                  <a:pt x="2700" y="15873"/>
                </a:lnTo>
                <a:lnTo>
                  <a:pt x="2700" y="5727"/>
                </a:lnTo>
                <a:close/>
              </a:path>
              <a:path w="21600" h="21600">
                <a:moveTo>
                  <a:pt x="0" y="5727"/>
                </a:moveTo>
                <a:lnTo>
                  <a:pt x="0" y="15873"/>
                </a:lnTo>
                <a:lnTo>
                  <a:pt x="675" y="15873"/>
                </a:lnTo>
                <a:lnTo>
                  <a:pt x="675" y="5727"/>
                </a:lnTo>
                <a:close/>
              </a:path>
            </a:pathLst>
          </a:custGeom>
          <a:gradFill rotWithShape="0">
            <a:gsLst>
              <a:gs pos="0">
                <a:srgbClr val="03D4A8"/>
              </a:gs>
              <a:gs pos="25000">
                <a:srgbClr val="21D6E0"/>
              </a:gs>
              <a:gs pos="75000">
                <a:srgbClr val="0087E6"/>
              </a:gs>
              <a:gs pos="100000">
                <a:srgbClr val="005CBF"/>
              </a:gs>
            </a:gsLst>
            <a:lin ang="0" scaled="1"/>
          </a:gradFill>
          <a:ln w="12700">
            <a:noFill/>
            <a:miter lim="800000"/>
            <a:headEnd/>
            <a:tailEnd/>
          </a:ln>
          <a:effectLst/>
        </p:spPr>
        <p:txBody>
          <a:bodyPr wrap="none" anchor="ctr">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30" name="Rectangle 29"/>
          <p:cNvSpPr/>
          <p:nvPr/>
        </p:nvSpPr>
        <p:spPr>
          <a:xfrm>
            <a:off x="5689809" y="1502751"/>
            <a:ext cx="2669802" cy="418518"/>
          </a:xfrm>
          <a:prstGeom prst="rect">
            <a:avLst/>
          </a:prstGeom>
          <a:solidFill>
            <a:schemeClr val="bg1">
              <a:lumMod val="95000"/>
            </a:schemeClr>
          </a:solidFill>
          <a:ln>
            <a:solidFill>
              <a:schemeClr val="bg1">
                <a:lumMod val="95000"/>
              </a:schemeClr>
            </a:solidFill>
          </a:ln>
        </p:spPr>
        <p:txBody>
          <a:bodyPr rtlCol="0" anchor="ctr">
            <a:spAutoFit/>
          </a:bodyPr>
          <a:lstStyle/>
          <a:p>
            <a:pPr algn="ctr"/>
            <a:endParaRPr lang="en-US" sz="1600" dirty="0">
              <a:latin typeface="Helvetica Light" charset="0"/>
              <a:ea typeface="Helvetica Light" charset="0"/>
              <a:cs typeface="Helvetica Light" charset="0"/>
            </a:endParaRPr>
          </a:p>
        </p:txBody>
      </p:sp>
      <p:graphicFrame>
        <p:nvGraphicFramePr>
          <p:cNvPr id="29" name="Object 40"/>
          <p:cNvGraphicFramePr>
            <a:graphicFrameLocks noChangeAspect="1"/>
          </p:cNvGraphicFramePr>
          <p:nvPr>
            <p:extLst>
              <p:ext uri="{D42A27DB-BD31-4B8C-83A1-F6EECF244321}">
                <p14:modId xmlns:p14="http://schemas.microsoft.com/office/powerpoint/2010/main" val="577759096"/>
              </p:ext>
            </p:extLst>
          </p:nvPr>
        </p:nvGraphicFramePr>
        <p:xfrm>
          <a:off x="5717671" y="1553495"/>
          <a:ext cx="2452309" cy="312336"/>
        </p:xfrm>
        <a:graphic>
          <a:graphicData uri="http://schemas.openxmlformats.org/presentationml/2006/ole">
            <mc:AlternateContent xmlns:mc="http://schemas.openxmlformats.org/markup-compatibility/2006">
              <mc:Choice xmlns:v="urn:schemas-microsoft-com:vml" Requires="v">
                <p:oleObj spid="_x0000_s183901" name="Equation" r:id="rId15" imgW="2197080" imgH="279360" progId="Equation.DSMT4">
                  <p:embed/>
                </p:oleObj>
              </mc:Choice>
              <mc:Fallback>
                <p:oleObj name="Equation" r:id="rId15" imgW="2197080" imgH="279360" progId="Equation.DSMT4">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17671" y="1553495"/>
                        <a:ext cx="2452309" cy="312336"/>
                      </a:xfrm>
                      <a:prstGeom prst="rect">
                        <a:avLst/>
                      </a:prstGeom>
                      <a:solidFill>
                        <a:schemeClr val="bg1">
                          <a:lumMod val="95000"/>
                        </a:schemeClr>
                      </a:solidFill>
                      <a:ln>
                        <a:noFill/>
                      </a:ln>
                      <a:effectLst/>
                    </p:spPr>
                  </p:pic>
                </p:oleObj>
              </mc:Fallback>
            </mc:AlternateContent>
          </a:graphicData>
        </a:graphic>
      </p:graphicFrame>
      <p:sp>
        <p:nvSpPr>
          <p:cNvPr id="31" name="TextBox 30"/>
          <p:cNvSpPr txBox="1"/>
          <p:nvPr/>
        </p:nvSpPr>
        <p:spPr>
          <a:xfrm>
            <a:off x="5645161" y="1910074"/>
            <a:ext cx="2930610"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split into leptonic and hadronic contribution</a:t>
            </a:r>
          </a:p>
        </p:txBody>
      </p:sp>
      <p:sp>
        <p:nvSpPr>
          <p:cNvPr id="32" name="Text Box 13"/>
          <p:cNvSpPr txBox="1">
            <a:spLocks noChangeArrowheads="1"/>
          </p:cNvSpPr>
          <p:nvPr/>
        </p:nvSpPr>
        <p:spPr bwMode="auto">
          <a:xfrm>
            <a:off x="305089" y="6146140"/>
            <a:ext cx="8382000" cy="307777"/>
          </a:xfrm>
          <a:prstGeom prst="rect">
            <a:avLst/>
          </a:prstGeom>
          <a:noFill/>
          <a:ln w="9525">
            <a:noFill/>
            <a:miter lim="800000"/>
            <a:headEnd/>
            <a:tailEnd/>
          </a:ln>
          <a:effectLst/>
        </p:spPr>
        <p:txBody>
          <a:bodyPr>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Precise knowledge (</a:t>
            </a:r>
            <a:r>
              <a:rPr kumimoji="0" lang="en-GB" sz="1400" u="none" strike="noStrike" kern="0" cap="none" spc="0" normalizeH="0" baseline="0" noProof="0" dirty="0" err="1">
                <a:ln>
                  <a:noFill/>
                </a:ln>
                <a:solidFill>
                  <a:srgbClr val="000000"/>
                </a:solidFill>
                <a:effectLst/>
                <a:uLnTx/>
                <a:uFillTx/>
                <a:latin typeface="Helvetica Light" charset="0"/>
                <a:ea typeface="Helvetica Light" charset="0"/>
                <a:cs typeface="Helvetica Light" charset="0"/>
                <a:sym typeface="Symbol" charset="2"/>
              </a:rPr>
              <a:t>m</a:t>
            </a:r>
            <a:r>
              <a:rPr kumimoji="0" lang="en-GB" sz="1400" u="none" strike="noStrike" kern="0" cap="none" spc="0" normalizeH="0" baseline="-25000" noProof="0" dirty="0" err="1">
                <a:ln>
                  <a:noFill/>
                </a:ln>
                <a:solidFill>
                  <a:srgbClr val="000000"/>
                </a:solidFill>
                <a:effectLst/>
                <a:uLnTx/>
                <a:uFillTx/>
                <a:latin typeface="Helvetica Light" charset="0"/>
                <a:ea typeface="Helvetica Light" charset="0"/>
                <a:cs typeface="Helvetica Light" charset="0"/>
                <a:sym typeface="Symbol" charset="2"/>
              </a:rPr>
              <a:t>Z</a:t>
            </a:r>
            <a:r>
              <a:rPr kumimoji="0" lang="en-GB" sz="1400" u="none" strike="noStrike" kern="0" cap="none" spc="0" normalizeH="0" baseline="0" noProof="0" dirty="0">
                <a:ln>
                  <a:noFill/>
                </a:ln>
                <a:solidFill>
                  <a:srgbClr val="000000"/>
                </a:solidFill>
                <a:effectLst/>
                <a:uLnTx/>
                <a:uFillTx/>
                <a:latin typeface="Helvetica Light" charset="0"/>
                <a:ea typeface="Helvetica Light" charset="0"/>
                <a:cs typeface="Helvetica Light" charset="0"/>
                <a:sym typeface="Symbol" charset="2"/>
              </a:rPr>
              <a:t>) important ingredient to global electroweak fit</a:t>
            </a:r>
            <a:endParaRPr kumimoji="0" lang="en-GB" sz="1400" u="none" strike="noStrike" kern="0" cap="none" spc="0" normalizeH="0" baseline="0" noProof="0" dirty="0">
              <a:ln>
                <a:noFill/>
              </a:ln>
              <a:solidFill>
                <a:srgbClr val="E12548"/>
              </a:solidFill>
              <a:effectLst/>
              <a:uLnTx/>
              <a:uFillTx/>
              <a:latin typeface="Helvetica Light" charset="0"/>
              <a:ea typeface="Helvetica Light" charset="0"/>
              <a:cs typeface="Helvetica Light" charset="0"/>
            </a:endParaRPr>
          </a:p>
        </p:txBody>
      </p:sp>
      <p:sp>
        <p:nvSpPr>
          <p:cNvPr id="33" name="TextBox 32"/>
          <p:cNvSpPr txBox="1"/>
          <p:nvPr/>
        </p:nvSpPr>
        <p:spPr>
          <a:xfrm>
            <a:off x="300529" y="6421823"/>
            <a:ext cx="8276625" cy="261610"/>
          </a:xfrm>
          <a:prstGeom prst="rect">
            <a:avLst/>
          </a:prstGeom>
          <a:noFill/>
        </p:spPr>
        <p:txBody>
          <a:bodyPr wrap="none" rtlCol="0">
            <a:spAutoFit/>
          </a:bodyPr>
          <a:lstStyle/>
          <a:p>
            <a:r>
              <a:rPr lang="en-GB" sz="1100" kern="0" dirty="0">
                <a:solidFill>
                  <a:schemeClr val="tx1">
                    <a:lumMod val="50000"/>
                    <a:lumOff val="50000"/>
                  </a:schemeClr>
                </a:solidFill>
                <a:latin typeface="Helvetica Light" charset="0"/>
                <a:ea typeface="Helvetica Light" charset="0"/>
                <a:cs typeface="Helvetica Light" charset="0"/>
                <a:sym typeface="Symbol" charset="2"/>
              </a:rPr>
              <a:t></a:t>
            </a:r>
            <a:r>
              <a:rPr lang="en-GB" sz="1100" i="1" kern="0" dirty="0">
                <a:solidFill>
                  <a:schemeClr val="tx1">
                    <a:lumMod val="50000"/>
                    <a:lumOff val="50000"/>
                  </a:schemeClr>
                </a:solidFill>
                <a:latin typeface="Helvetica Light" charset="0"/>
                <a:ea typeface="Helvetica Light" charset="0"/>
                <a:cs typeface="Helvetica Light" charset="0"/>
                <a:sym typeface="Symbol" charset="2"/>
              </a:rPr>
              <a:t></a:t>
            </a:r>
            <a:r>
              <a:rPr lang="en-GB" sz="1100" kern="0" baseline="-25000" dirty="0">
                <a:solidFill>
                  <a:schemeClr val="tx1">
                    <a:lumMod val="50000"/>
                    <a:lumOff val="50000"/>
                  </a:schemeClr>
                </a:solidFill>
                <a:latin typeface="Helvetica Light" charset="0"/>
                <a:ea typeface="Helvetica Light" charset="0"/>
                <a:cs typeface="Helvetica Light" charset="0"/>
                <a:sym typeface="Symbol" charset="2"/>
              </a:rPr>
              <a:t>had</a:t>
            </a:r>
            <a:r>
              <a:rPr lang="en-GB" sz="1100" kern="0" dirty="0">
                <a:solidFill>
                  <a:schemeClr val="tx1">
                    <a:lumMod val="50000"/>
                    <a:lumOff val="50000"/>
                  </a:schemeClr>
                </a:solidFill>
                <a:latin typeface="Helvetica Light" charset="0"/>
                <a:ea typeface="Helvetica Light" charset="0"/>
                <a:cs typeface="Helvetica Light" charset="0"/>
                <a:sym typeface="Symbol" charset="2"/>
              </a:rPr>
              <a:t>(s) uncertainty </a:t>
            </a:r>
            <a:r>
              <a:rPr lang="en-US" sz="1100" dirty="0">
                <a:solidFill>
                  <a:schemeClr val="tx1">
                    <a:lumMod val="50000"/>
                    <a:lumOff val="50000"/>
                  </a:schemeClr>
                </a:solidFill>
                <a:latin typeface="Helvetica Light" charset="0"/>
                <a:ea typeface="Helvetica Light" charset="0"/>
                <a:cs typeface="Helvetica Light" charset="0"/>
              </a:rPr>
              <a:t>contributes 1.8 MeV to </a:t>
            </a:r>
            <a:r>
              <a:rPr lang="en-US" sz="1100" dirty="0" err="1">
                <a:solidFill>
                  <a:schemeClr val="tx1">
                    <a:lumMod val="50000"/>
                    <a:lumOff val="50000"/>
                  </a:schemeClr>
                </a:solidFill>
                <a:latin typeface="Helvetica Light" charset="0"/>
                <a:ea typeface="Helvetica Light" charset="0"/>
                <a:cs typeface="Helvetica Light" charset="0"/>
              </a:rPr>
              <a:t>m</a:t>
            </a:r>
            <a:r>
              <a:rPr lang="en-US" sz="1100" baseline="-25000" dirty="0" err="1">
                <a:solidFill>
                  <a:schemeClr val="tx1">
                    <a:lumMod val="50000"/>
                    <a:lumOff val="50000"/>
                  </a:schemeClr>
                </a:solidFill>
                <a:latin typeface="Helvetica Light" charset="0"/>
                <a:ea typeface="Helvetica Light" charset="0"/>
                <a:cs typeface="Helvetica Light" charset="0"/>
              </a:rPr>
              <a:t>W</a:t>
            </a:r>
            <a:r>
              <a:rPr lang="en-US" sz="1100" dirty="0">
                <a:solidFill>
                  <a:schemeClr val="tx1">
                    <a:lumMod val="50000"/>
                    <a:lumOff val="50000"/>
                  </a:schemeClr>
                </a:solidFill>
                <a:latin typeface="Helvetica Light" charset="0"/>
                <a:ea typeface="Helvetica Light" charset="0"/>
                <a:cs typeface="Helvetica Light" charset="0"/>
              </a:rPr>
              <a:t> SM prediction (total error of SM: 8 MeV), but dominant uncertainty to sin</a:t>
            </a:r>
            <a:r>
              <a:rPr lang="en-US" sz="1100" baseline="30000" dirty="0">
                <a:solidFill>
                  <a:schemeClr val="tx1">
                    <a:lumMod val="50000"/>
                    <a:lumOff val="50000"/>
                  </a:schemeClr>
                </a:solidFill>
                <a:latin typeface="Helvetica Light" charset="0"/>
                <a:ea typeface="Helvetica Light" charset="0"/>
                <a:cs typeface="Helvetica Light" charset="0"/>
              </a:rPr>
              <a:t>2</a:t>
            </a:r>
            <a:r>
              <a:rPr lang="en-US" sz="1100" i="1" dirty="0">
                <a:solidFill>
                  <a:schemeClr val="tx1">
                    <a:lumMod val="50000"/>
                    <a:lumOff val="50000"/>
                  </a:schemeClr>
                </a:solidFill>
                <a:latin typeface="Helvetica Light" charset="0"/>
                <a:ea typeface="Helvetica Light" charset="0"/>
                <a:cs typeface="Helvetica Light" charset="0"/>
              </a:rPr>
              <a:t>θ</a:t>
            </a:r>
            <a:r>
              <a:rPr lang="en-US" sz="1100" baseline="-25000" dirty="0">
                <a:solidFill>
                  <a:schemeClr val="tx1">
                    <a:lumMod val="50000"/>
                    <a:lumOff val="50000"/>
                  </a:schemeClr>
                </a:solidFill>
                <a:latin typeface="Helvetica Light" charset="0"/>
                <a:ea typeface="Helvetica Light" charset="0"/>
                <a:cs typeface="Helvetica Light" charset="0"/>
              </a:rPr>
              <a:t>eff</a:t>
            </a:r>
            <a:r>
              <a:rPr lang="en-US" sz="1100" dirty="0">
                <a:solidFill>
                  <a:schemeClr val="tx1">
                    <a:lumMod val="50000"/>
                    <a:lumOff val="50000"/>
                  </a:schemeClr>
                </a:solidFill>
                <a:latin typeface="Helvetica Light" charset="0"/>
                <a:ea typeface="Helvetica Light" charset="0"/>
                <a:cs typeface="Helvetica Light" charset="0"/>
              </a:rPr>
              <a:t> (SM)</a:t>
            </a:r>
          </a:p>
        </p:txBody>
      </p:sp>
    </p:spTree>
    <p:extLst>
      <p:ext uri="{BB962C8B-B14F-4D97-AF65-F5344CB8AC3E}">
        <p14:creationId xmlns:p14="http://schemas.microsoft.com/office/powerpoint/2010/main" val="1369367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6" name="Rectangle 45"/>
              <p:cNvSpPr/>
              <p:nvPr/>
            </p:nvSpPr>
            <p:spPr>
              <a:xfrm>
                <a:off x="296162" y="2874580"/>
                <a:ext cx="3201084" cy="867289"/>
              </a:xfrm>
              <a:prstGeom prst="rect">
                <a:avLst/>
              </a:prstGeom>
            </p:spPr>
            <p:txBody>
              <a:bodyPr wrap="squar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Had</m:t>
                          </m:r>
                          <m:r>
                            <a:rPr lang="en-US" sz="1600" b="0" i="0" smtClean="0">
                              <a:solidFill>
                                <a:prstClr val="black">
                                  <a:lumMod val="85000"/>
                                  <a:lumOff val="15000"/>
                                </a:prstClr>
                              </a:solidFill>
                              <a:latin typeface="Cambria Math" charset="0"/>
                              <a:ea typeface="Cambria Math" charset="0"/>
                              <a:cs typeface="Cambria Math" charset="0"/>
                              <a:sym typeface="Wingdings"/>
                            </a:rPr>
                            <m:t>,</m:t>
                          </m:r>
                          <m:r>
                            <m:rPr>
                              <m:sty m:val="p"/>
                            </m:rPr>
                            <a:rPr lang="en-US" sz="1600" b="0" i="0" smtClean="0">
                              <a:solidFill>
                                <a:srgbClr val="D80017"/>
                              </a:solidFill>
                              <a:latin typeface="Cambria Math" charset="0"/>
                              <a:ea typeface="Cambria Math" charset="0"/>
                              <a:cs typeface="Cambria Math" charset="0"/>
                              <a:sym typeface="Wingdings"/>
                            </a:rPr>
                            <m:t>LO</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sSup>
                        <m:s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f>
                            <m:fPr>
                              <m:ctrlPr>
                                <a:rPr lang="mr-IN"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b="0" i="1" smtClean="0">
                                  <a:solidFill>
                                    <a:prstClr val="black">
                                      <a:lumMod val="85000"/>
                                      <a:lumOff val="15000"/>
                                    </a:prstClr>
                                  </a:solidFill>
                                  <a:latin typeface="Cambria Math" charset="0"/>
                                  <a:ea typeface="Cambria Math" charset="0"/>
                                  <a:cs typeface="Cambria Math" charset="0"/>
                                  <a:sym typeface="Wingdings"/>
                                </a:rPr>
                                <m:t>1</m:t>
                              </m:r>
                            </m:num>
                            <m:den>
                              <m:r>
                                <a:rPr lang="en-US" sz="1600" b="0" i="1" smtClean="0">
                                  <a:solidFill>
                                    <a:prstClr val="black">
                                      <a:lumMod val="85000"/>
                                      <a:lumOff val="15000"/>
                                    </a:prstClr>
                                  </a:solidFill>
                                  <a:latin typeface="Cambria Math" charset="0"/>
                                  <a:ea typeface="Cambria Math" charset="0"/>
                                  <a:cs typeface="Cambria Math" charset="0"/>
                                  <a:sym typeface="Wingdings"/>
                                </a:rPr>
                                <m:t>3</m:t>
                              </m:r>
                            </m:den>
                          </m:f>
                          <m:d>
                            <m:d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p>
                      <m:nary>
                        <m:naryPr>
                          <m:limLoc m:val="undOvr"/>
                          <m:ctrlPr>
                            <a:rPr lang="is-I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naryPr>
                        <m:sub>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charset="0"/>
                                  <a:ea typeface="Cambria Math" charset="0"/>
                                  <a:cs typeface="Cambria Math" charset="0"/>
                                  <a:sym typeface="Wingdings"/>
                                </a:rPr>
                                <m:t>𝜋</m:t>
                              </m:r>
                            </m:sub>
                            <m:sup>
                              <m:r>
                                <a:rPr lang="en-US" sz="1600" b="0" i="1" smtClean="0">
                                  <a:solidFill>
                                    <a:prstClr val="black">
                                      <a:lumMod val="85000"/>
                                      <a:lumOff val="15000"/>
                                    </a:prstClr>
                                  </a:solidFill>
                                  <a:latin typeface="Cambria Math" charset="0"/>
                                  <a:ea typeface="Cambria Math" charset="0"/>
                                  <a:cs typeface="Cambria Math" charset="0"/>
                                  <a:sym typeface="Wingdings"/>
                                </a:rPr>
                                <m:t>2</m:t>
                              </m:r>
                            </m:sup>
                          </m:sSubSup>
                        </m:sub>
                        <m:sup>
                          <m:r>
                            <a:rPr lang="is-IS" sz="1600" i="1" smtClean="0">
                              <a:solidFill>
                                <a:prstClr val="black">
                                  <a:lumMod val="85000"/>
                                  <a:lumOff val="15000"/>
                                </a:prstClr>
                              </a:solidFill>
                              <a:latin typeface="Cambria Math" charset="0"/>
                              <a:ea typeface="Cambria Math" charset="0"/>
                              <a:cs typeface="Cambria Math" charset="0"/>
                              <a:sym typeface="Wingdings"/>
                            </a:rPr>
                            <m:t>∞</m:t>
                          </m:r>
                        </m:sup>
                        <m:e>
                          <m:r>
                            <a:rPr lang="en-US" sz="1600" b="0" i="1" smtClean="0">
                              <a:solidFill>
                                <a:prstClr val="black">
                                  <a:lumMod val="85000"/>
                                  <a:lumOff val="15000"/>
                                </a:prstClr>
                              </a:solidFill>
                              <a:latin typeface="Cambria Math" charset="0"/>
                              <a:ea typeface="Cambria Math" charset="0"/>
                              <a:cs typeface="Cambria Math" charset="0"/>
                              <a:sym typeface="Wingdings"/>
                            </a:rPr>
                            <m:t>𝑑𝑠</m:t>
                          </m:r>
                          <m:f>
                            <m:fPr>
                              <m:ctrlPr>
                                <a:rPr lang="mr-IN" sz="1600" b="0" i="1" smtClean="0">
                                  <a:solidFill>
                                    <a:srgbClr val="D80017"/>
                                  </a:solidFill>
                                  <a:latin typeface="Cambria Math" panose="02040503050406030204" pitchFamily="18" charset="0"/>
                                  <a:ea typeface="Cambria Math" charset="0"/>
                                  <a:cs typeface="Cambria Math" charset="0"/>
                                  <a:sym typeface="Wingdings"/>
                                </a:rPr>
                              </m:ctrlPr>
                            </m:fPr>
                            <m:num>
                              <m:r>
                                <a:rPr lang="en-US" sz="1600" b="0" i="1" smtClean="0">
                                  <a:solidFill>
                                    <a:srgbClr val="D80017"/>
                                  </a:solidFill>
                                  <a:latin typeface="Cambria Math" charset="0"/>
                                  <a:ea typeface="Cambria Math" charset="0"/>
                                  <a:cs typeface="Cambria Math" charset="0"/>
                                  <a:sym typeface="Wingdings"/>
                                </a:rPr>
                                <m:t>𝐾</m:t>
                              </m:r>
                              <m:d>
                                <m:dPr>
                                  <m:ctrlPr>
                                    <a:rPr lang="en-US" sz="1600" b="0" i="1" smtClean="0">
                                      <a:solidFill>
                                        <a:srgbClr val="D80017"/>
                                      </a:solidFill>
                                      <a:latin typeface="Cambria Math" panose="02040503050406030204" pitchFamily="18" charset="0"/>
                                      <a:ea typeface="Cambria Math" charset="0"/>
                                      <a:cs typeface="Cambria Math" charset="0"/>
                                      <a:sym typeface="Wingdings"/>
                                    </a:rPr>
                                  </m:ctrlPr>
                                </m:dPr>
                                <m:e>
                                  <m:r>
                                    <a:rPr lang="en-US" sz="1600" b="0" i="1" smtClean="0">
                                      <a:solidFill>
                                        <a:srgbClr val="D80017"/>
                                      </a:solidFill>
                                      <a:latin typeface="Cambria Math" charset="0"/>
                                      <a:ea typeface="Cambria Math" charset="0"/>
                                      <a:cs typeface="Cambria Math" charset="0"/>
                                      <a:sym typeface="Wingdings"/>
                                    </a:rPr>
                                    <m:t>𝑠</m:t>
                                  </m:r>
                                </m:e>
                              </m:d>
                            </m:num>
                            <m:den>
                              <m:r>
                                <a:rPr lang="en-US" sz="1600" b="0" i="1" smtClean="0">
                                  <a:solidFill>
                                    <a:srgbClr val="D80017"/>
                                  </a:solidFill>
                                  <a:latin typeface="Cambria Math" charset="0"/>
                                  <a:ea typeface="Cambria Math" charset="0"/>
                                  <a:cs typeface="Cambria Math" charset="0"/>
                                  <a:sym typeface="Wingdings"/>
                                </a:rPr>
                                <m:t>𝑠</m:t>
                              </m:r>
                            </m:den>
                          </m:f>
                          <m:r>
                            <a:rPr lang="en-US" sz="1600" b="0" i="1" smtClean="0">
                              <a:solidFill>
                                <a:schemeClr val="tx1"/>
                              </a:solidFill>
                              <a:latin typeface="Cambria Math" charset="0"/>
                              <a:ea typeface="Cambria Math" charset="0"/>
                              <a:cs typeface="Cambria Math" charset="0"/>
                              <a:sym typeface="Wingdings"/>
                            </a:rPr>
                            <m:t>𝑅</m:t>
                          </m:r>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𝑠</m:t>
                          </m:r>
                          <m:r>
                            <a:rPr lang="en-US" sz="1600" b="0" i="1" smtClean="0">
                              <a:solidFill>
                                <a:prstClr val="black">
                                  <a:lumMod val="85000"/>
                                  <a:lumOff val="15000"/>
                                </a:prstClr>
                              </a:solidFill>
                              <a:latin typeface="Cambria Math" charset="0"/>
                              <a:ea typeface="Cambria Math" charset="0"/>
                              <a:cs typeface="Cambria Math" charset="0"/>
                              <a:sym typeface="Wingdings"/>
                            </a:rPr>
                            <m:t>)</m:t>
                          </m:r>
                        </m:e>
                      </m:nary>
                    </m:oMath>
                  </m:oMathPara>
                </a14:m>
                <a:endParaRPr lang="is-IS" sz="1600" dirty="0">
                  <a:solidFill>
                    <a:prstClr val="black">
                      <a:lumMod val="85000"/>
                      <a:lumOff val="15000"/>
                    </a:prstClr>
                  </a:solidFill>
                  <a:ea typeface="Cambria Math" charset="0"/>
                  <a:cs typeface="Cambria Math" charset="0"/>
                  <a:sym typeface="Wingdings"/>
                </a:endParaRPr>
              </a:p>
            </p:txBody>
          </p:sp>
        </mc:Choice>
        <mc:Fallback xmlns="">
          <p:sp>
            <p:nvSpPr>
              <p:cNvPr id="46" name="Rectangle 45"/>
              <p:cNvSpPr>
                <a:spLocks noRot="1" noChangeAspect="1" noMove="1" noResize="1" noEditPoints="1" noAdjustHandles="1" noChangeArrowheads="1" noChangeShapeType="1" noTextEdit="1"/>
              </p:cNvSpPr>
              <p:nvPr/>
            </p:nvSpPr>
            <p:spPr>
              <a:xfrm>
                <a:off x="296162" y="2874580"/>
                <a:ext cx="3201084" cy="867289"/>
              </a:xfrm>
              <a:prstGeom prst="rect">
                <a:avLst/>
              </a:prstGeom>
              <a:blipFill>
                <a:blip r:embed="rId2"/>
                <a:stretch>
                  <a:fillRect t="-101449" b="-146377"/>
                </a:stretch>
              </a:blipFill>
            </p:spPr>
            <p:txBody>
              <a:bodyPr/>
              <a:lstStyle/>
              <a:p>
                <a:r>
                  <a:rPr lang="en-CH">
                    <a:noFill/>
                  </a:rPr>
                  <a:t> </a:t>
                </a:r>
              </a:p>
            </p:txBody>
          </p:sp>
        </mc:Fallback>
      </mc:AlternateContent>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27</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3" cstate="print">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437763"/>
            <a:ext cx="3119757"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Hadronic contribution</a:t>
            </a:r>
          </a:p>
        </p:txBody>
      </p:sp>
      <p:sp>
        <p:nvSpPr>
          <p:cNvPr id="25" name="TextBox 24"/>
          <p:cNvSpPr txBox="1"/>
          <p:nvPr/>
        </p:nvSpPr>
        <p:spPr>
          <a:xfrm>
            <a:off x="251520" y="1988840"/>
            <a:ext cx="8623176" cy="584775"/>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Akin to </a:t>
            </a:r>
            <a:r>
              <a:rPr lang="en-GB" sz="1600" kern="0" dirty="0">
                <a:solidFill>
                  <a:srgbClr val="000000"/>
                </a:solidFill>
                <a:latin typeface="Helvetica Light" charset="0"/>
                <a:ea typeface="Helvetica Light" charset="0"/>
                <a:cs typeface="Helvetica Light" charset="0"/>
                <a:sym typeface="Symbol" charset="2"/>
              </a:rPr>
              <a:t></a:t>
            </a:r>
            <a:r>
              <a:rPr lang="en-GB" sz="1600" i="1" kern="0" dirty="0">
                <a:solidFill>
                  <a:srgbClr val="000000"/>
                </a:solidFill>
                <a:latin typeface="Helvetica Light" charset="0"/>
                <a:ea typeface="Helvetica Light" charset="0"/>
                <a:cs typeface="Helvetica Light" charset="0"/>
                <a:sym typeface="Symbol" charset="2"/>
              </a:rPr>
              <a:t></a:t>
            </a:r>
            <a:r>
              <a:rPr lang="en-GB" sz="1600" kern="0" baseline="-25000" dirty="0">
                <a:solidFill>
                  <a:srgbClr val="000000"/>
                </a:solidFill>
                <a:latin typeface="Helvetica Light" charset="0"/>
                <a:ea typeface="Helvetica Light" charset="0"/>
                <a:cs typeface="Helvetica Light" charset="0"/>
                <a:sym typeface="Symbol" charset="2"/>
              </a:rPr>
              <a:t>had</a:t>
            </a:r>
            <a:r>
              <a:rPr lang="en-GB" sz="1600" kern="0" dirty="0">
                <a:solidFill>
                  <a:srgbClr val="000000"/>
                </a:solidFill>
                <a:latin typeface="Helvetica Light" charset="0"/>
                <a:ea typeface="Helvetica Light" charset="0"/>
                <a:cs typeface="Helvetica Light" charset="0"/>
                <a:sym typeface="Symbol" charset="2"/>
              </a:rPr>
              <a:t>(</a:t>
            </a:r>
            <a:r>
              <a:rPr lang="en-GB" sz="1600" i="1" kern="0" dirty="0">
                <a:solidFill>
                  <a:srgbClr val="000000"/>
                </a:solidFill>
                <a:latin typeface="Helvetica Light" charset="0"/>
                <a:ea typeface="Helvetica Light" charset="0"/>
                <a:cs typeface="Helvetica Light" charset="0"/>
                <a:sym typeface="Symbol" charset="2"/>
              </a:rPr>
              <a:t>s</a:t>
            </a:r>
            <a:r>
              <a:rPr lang="en-GB" sz="1600" kern="0" dirty="0">
                <a:solidFill>
                  <a:srgbClr val="000000"/>
                </a:solidFill>
                <a:latin typeface="Helvetica Light" charset="0"/>
                <a:ea typeface="Helvetica Light" charset="0"/>
                <a:cs typeface="Helvetica Light" charset="0"/>
                <a:sym typeface="Symbol" charset="2"/>
              </a:rPr>
              <a:t>), the lowest-order hadronic contribution to </a:t>
            </a:r>
            <a:r>
              <a:rPr lang="en-GB" sz="1600" i="1" kern="0" dirty="0">
                <a:solidFill>
                  <a:srgbClr val="000000"/>
                </a:solidFill>
                <a:latin typeface="Helvetica Light" charset="0"/>
                <a:ea typeface="Helvetica Light" charset="0"/>
                <a:cs typeface="Helvetica Light" charset="0"/>
                <a:sym typeface="Symbol" charset="2"/>
              </a:rPr>
              <a:t>a</a:t>
            </a:r>
            <a:r>
              <a:rPr lang="en-US" altLang="x-none" sz="1600" i="1" baseline="-25000" dirty="0">
                <a:latin typeface="Helvetica Light" charset="0"/>
                <a:ea typeface="Helvetica Light" charset="0"/>
                <a:cs typeface="Helvetica Light" charset="0"/>
                <a:sym typeface="Symbol" charset="2"/>
              </a:rPr>
              <a:t></a:t>
            </a:r>
            <a:r>
              <a:rPr lang="en-GB" sz="1600" kern="0" dirty="0">
                <a:solidFill>
                  <a:srgbClr val="000000"/>
                </a:solidFill>
                <a:latin typeface="Helvetica Light" charset="0"/>
                <a:ea typeface="Helvetica Light" charset="0"/>
                <a:cs typeface="Helvetica Light" charset="0"/>
                <a:sym typeface="Symbol" charset="2"/>
              </a:rPr>
              <a:t> can be obtained from a dispersion relation:</a:t>
            </a:r>
            <a:endParaRPr lang="en-US" sz="1600" dirty="0">
              <a:solidFill>
                <a:prstClr val="black">
                  <a:lumMod val="85000"/>
                  <a:lumOff val="15000"/>
                </a:prstClr>
              </a:solidFill>
              <a:latin typeface="Helvetica Light" charset="0"/>
              <a:ea typeface="Helvetica Light" charset="0"/>
              <a:cs typeface="Helvetica Light" charset="0"/>
            </a:endParaRPr>
          </a:p>
        </p:txBody>
      </p:sp>
      <p:sp>
        <p:nvSpPr>
          <p:cNvPr id="35" name="Rectangle 150"/>
          <p:cNvSpPr>
            <a:spLocks noChangeArrowheads="1"/>
          </p:cNvSpPr>
          <p:nvPr/>
        </p:nvSpPr>
        <p:spPr bwMode="auto">
          <a:xfrm>
            <a:off x="3631505" y="2699029"/>
            <a:ext cx="3527425" cy="2735263"/>
          </a:xfrm>
          <a:prstGeom prst="rect">
            <a:avLst/>
          </a:prstGeom>
          <a:solidFill>
            <a:schemeClr val="bg1"/>
          </a:solidFill>
          <a:ln w="317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000" tIns="46800" rIns="90000" bIns="46800" anchor="ctr">
            <a:spAutoFit/>
          </a:bodyPr>
          <a:lstStyle/>
          <a:p>
            <a:endParaRPr lang="en-US"/>
          </a:p>
        </p:txBody>
      </p:sp>
      <p:pic>
        <p:nvPicPr>
          <p:cNvPr id="36" name="Picture 152" descr="kernel"/>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02943" y="2795867"/>
            <a:ext cx="3382962" cy="2509837"/>
          </a:xfrm>
          <a:prstGeom prst="rect">
            <a:avLst/>
          </a:prstGeom>
          <a:noFill/>
          <a:extLst>
            <a:ext uri="{909E8E84-426E-40DD-AFC4-6F175D3DCCD1}">
              <a14:hiddenFill xmlns:a14="http://schemas.microsoft.com/office/drawing/2010/main">
                <a:solidFill>
                  <a:srgbClr val="FFFFFF"/>
                </a:solidFill>
              </a14:hiddenFill>
            </a:ext>
          </a:extLst>
        </p:spPr>
      </p:pic>
      <p:sp>
        <p:nvSpPr>
          <p:cNvPr id="43" name="Line 156"/>
          <p:cNvSpPr>
            <a:spLocks noChangeShapeType="1"/>
          </p:cNvSpPr>
          <p:nvPr/>
        </p:nvSpPr>
        <p:spPr bwMode="auto">
          <a:xfrm flipV="1">
            <a:off x="2910899" y="3084697"/>
            <a:ext cx="1690577" cy="0"/>
          </a:xfrm>
          <a:prstGeom prst="line">
            <a:avLst/>
          </a:prstGeom>
          <a:noFill/>
          <a:ln w="3175">
            <a:solidFill>
              <a:srgbClr val="FF0000"/>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5" name="TextBox 4"/>
          <p:cNvSpPr txBox="1"/>
          <p:nvPr/>
        </p:nvSpPr>
        <p:spPr>
          <a:xfrm>
            <a:off x="248561" y="3995173"/>
            <a:ext cx="3040330" cy="830997"/>
          </a:xfrm>
          <a:prstGeom prst="rect">
            <a:avLst/>
          </a:prstGeom>
          <a:noFill/>
        </p:spPr>
        <p:txBody>
          <a:bodyPr wrap="square" rtlCol="0">
            <a:spAutoFit/>
          </a:bodyPr>
          <a:lstStyle/>
          <a:p>
            <a:r>
              <a:rPr lang="en-US" sz="1200" dirty="0">
                <a:latin typeface="Helvetica Light" charset="0"/>
                <a:ea typeface="Helvetica Light" charset="0"/>
                <a:cs typeface="Helvetica Light" charset="0"/>
              </a:rPr>
              <a:t>Integration kernel steeply falls with </a:t>
            </a:r>
            <a:r>
              <a:rPr lang="en-US" sz="1200" i="1" dirty="0">
                <a:latin typeface="Helvetica Light" charset="0"/>
                <a:ea typeface="Helvetica Light" charset="0"/>
                <a:cs typeface="Helvetica Light" charset="0"/>
              </a:rPr>
              <a:t>s</a:t>
            </a:r>
            <a:r>
              <a:rPr lang="en-US" sz="1200" dirty="0">
                <a:latin typeface="Helvetica Light" charset="0"/>
                <a:ea typeface="Helvetica Light" charset="0"/>
                <a:cs typeface="Helvetica Light" charset="0"/>
              </a:rPr>
              <a:t>, putting emphasis on the low-mass </a:t>
            </a:r>
            <a:r>
              <a:rPr lang="en-US" sz="1200" i="1" dirty="0">
                <a:latin typeface="Helvetica Light" charset="0"/>
                <a:ea typeface="Helvetica Light" charset="0"/>
                <a:cs typeface="Helvetica Light" charset="0"/>
              </a:rPr>
              <a:t>R</a:t>
            </a:r>
            <a:r>
              <a:rPr lang="en-US" sz="100" i="1" dirty="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a:t>
            </a:r>
            <a:r>
              <a:rPr lang="en-US" sz="1200" i="1" dirty="0">
                <a:latin typeface="Helvetica Light" charset="0"/>
                <a:ea typeface="Helvetica Light" charset="0"/>
                <a:cs typeface="Helvetica Light" charset="0"/>
              </a:rPr>
              <a:t>s</a:t>
            </a:r>
            <a:r>
              <a:rPr lang="en-US" sz="300" i="1" dirty="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 dominated by low-multiplicity exclusive hadronic states, such as </a:t>
            </a:r>
            <a:r>
              <a:rPr lang="en-US" sz="1200" i="1" dirty="0" err="1">
                <a:latin typeface="Helvetica Light" charset="0"/>
                <a:ea typeface="Helvetica Light" charset="0"/>
                <a:cs typeface="Helvetica Light" charset="0"/>
              </a:rPr>
              <a:t>e</a:t>
            </a:r>
            <a:r>
              <a:rPr lang="en-US" sz="1200" baseline="30000" dirty="0" err="1">
                <a:latin typeface="Helvetica Light" charset="0"/>
                <a:ea typeface="Helvetica Light" charset="0"/>
                <a:cs typeface="Helvetica Light" charset="0"/>
              </a:rPr>
              <a:t>+</a:t>
            </a:r>
            <a:r>
              <a:rPr lang="en-US" sz="1200" i="1" dirty="0" err="1">
                <a:latin typeface="Helvetica Light" charset="0"/>
                <a:ea typeface="Helvetica Light" charset="0"/>
                <a:cs typeface="Helvetica Light" charset="0"/>
              </a:rPr>
              <a:t>e</a:t>
            </a:r>
            <a:r>
              <a:rPr lang="en-US" sz="1200" baseline="30000"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 </a:t>
            </a:r>
            <a:r>
              <a:rPr lang="en-US" sz="1200" dirty="0">
                <a:latin typeface="Symbol" charset="2"/>
                <a:ea typeface="Symbol" charset="2"/>
                <a:cs typeface="Symbol" charset="2"/>
              </a:rPr>
              <a:t>®</a:t>
            </a:r>
            <a:r>
              <a:rPr lang="en-US" sz="1200" dirty="0">
                <a:latin typeface="Helvetica Light" charset="0"/>
                <a:ea typeface="Helvetica Light" charset="0"/>
                <a:cs typeface="Helvetica Light" charset="0"/>
              </a:rPr>
              <a:t> 𝜋</a:t>
            </a:r>
            <a:r>
              <a:rPr lang="en-US" sz="1200" baseline="30000"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𝜋</a:t>
            </a:r>
            <a:r>
              <a:rPr lang="en-US" sz="1200" baseline="30000"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 </a:t>
            </a:r>
          </a:p>
        </p:txBody>
      </p:sp>
      <p:pic>
        <p:nvPicPr>
          <p:cNvPr id="13" name="Picture 12"/>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383452" y="2859662"/>
            <a:ext cx="1472914" cy="2064084"/>
          </a:xfrm>
          <a:prstGeom prst="rect">
            <a:avLst/>
          </a:prstGeom>
        </p:spPr>
      </p:pic>
      <p:sp>
        <p:nvSpPr>
          <p:cNvPr id="48" name="Rectangle 47"/>
          <p:cNvSpPr/>
          <p:nvPr/>
        </p:nvSpPr>
        <p:spPr>
          <a:xfrm>
            <a:off x="1" y="5544259"/>
            <a:ext cx="3348586" cy="427063"/>
          </a:xfrm>
          <a:prstGeom prst="rect">
            <a:avLst/>
          </a:prstGeom>
          <a:solidFill>
            <a:srgbClr val="EBEBEB"/>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49" name="Rectangle 48"/>
              <p:cNvSpPr/>
              <p:nvPr/>
            </p:nvSpPr>
            <p:spPr>
              <a:xfrm>
                <a:off x="302944" y="5575975"/>
                <a:ext cx="3045642" cy="39985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is-I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Had</m:t>
                          </m:r>
                          <m:r>
                            <a:rPr lang="en-US" sz="1600" b="0" i="0" smtClean="0">
                              <a:solidFill>
                                <a:prstClr val="black">
                                  <a:lumMod val="85000"/>
                                  <a:lumOff val="15000"/>
                                </a:prstClr>
                              </a:solidFill>
                              <a:latin typeface="Cambria Math" charset="0"/>
                              <a:ea typeface="Cambria Math" charset="0"/>
                              <a:cs typeface="Cambria Math" charset="0"/>
                              <a:sym typeface="Wingdings"/>
                            </a:rPr>
                            <m:t>,</m:t>
                          </m:r>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LO</m:t>
                          </m:r>
                        </m:sup>
                      </m:sSubSup>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694.0</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4.0</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m:t>
                      </m:r>
                      <m:sSup>
                        <m:sSupPr>
                          <m:ctrlPr>
                            <a:rPr lang="is-I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10</m:t>
                          </m:r>
                        </m:e>
                        <m:sup>
                          <m:r>
                            <a:rPr lang="en-US" sz="1600" i="1">
                              <a:solidFill>
                                <a:prstClr val="black">
                                  <a:lumMod val="85000"/>
                                  <a:lumOff val="15000"/>
                                </a:prstClr>
                              </a:solidFill>
                              <a:latin typeface="Cambria Math" charset="0"/>
                              <a:ea typeface="Cambria Math" charset="0"/>
                              <a:cs typeface="Cambria Math" charset="0"/>
                              <a:sym typeface="Wingdings"/>
                            </a:rPr>
                            <m:t>−10</m:t>
                          </m:r>
                        </m:sup>
                      </m:sSup>
                      <m:r>
                        <a:rPr lang="is-IS" sz="1600" i="1">
                          <a:solidFill>
                            <a:prstClr val="black">
                              <a:lumMod val="85000"/>
                              <a:lumOff val="15000"/>
                            </a:prstClr>
                          </a:solidFill>
                          <a:latin typeface="Cambria Math" charset="0"/>
                          <a:ea typeface="Cambria Math" charset="0"/>
                          <a:cs typeface="Cambria Math" charset="0"/>
                          <a:sym typeface="Wingdings"/>
                        </a:rPr>
                        <m:t> </m:t>
                      </m:r>
                    </m:oMath>
                  </m:oMathPara>
                </a14:m>
                <a:endParaRPr lang="is-IS" sz="1600" dirty="0">
                  <a:solidFill>
                    <a:prstClr val="black">
                      <a:lumMod val="85000"/>
                      <a:lumOff val="15000"/>
                    </a:prstClr>
                  </a:solidFill>
                  <a:ea typeface="Cambria Math" charset="0"/>
                  <a:cs typeface="Cambria Math" charset="0"/>
                  <a:sym typeface="Wingdings"/>
                </a:endParaRPr>
              </a:p>
            </p:txBody>
          </p:sp>
        </mc:Choice>
        <mc:Fallback xmlns="">
          <p:sp>
            <p:nvSpPr>
              <p:cNvPr id="49" name="Rectangle 48"/>
              <p:cNvSpPr>
                <a:spLocks noRot="1" noChangeAspect="1" noMove="1" noResize="1" noEditPoints="1" noAdjustHandles="1" noChangeArrowheads="1" noChangeShapeType="1" noTextEdit="1"/>
              </p:cNvSpPr>
              <p:nvPr/>
            </p:nvSpPr>
            <p:spPr>
              <a:xfrm>
                <a:off x="302944" y="5575975"/>
                <a:ext cx="3045642" cy="399853"/>
              </a:xfrm>
              <a:prstGeom prst="rect">
                <a:avLst/>
              </a:prstGeom>
              <a:blipFill>
                <a:blip r:embed="rId8"/>
                <a:stretch>
                  <a:fillRect b="-6250"/>
                </a:stretch>
              </a:blipFill>
            </p:spPr>
            <p:txBody>
              <a:bodyPr/>
              <a:lstStyle/>
              <a:p>
                <a:r>
                  <a:rPr lang="en-CH">
                    <a:noFill/>
                  </a:rPr>
                  <a:t> </a:t>
                </a:r>
              </a:p>
            </p:txBody>
          </p:sp>
        </mc:Fallback>
      </mc:AlternateContent>
      <p:sp>
        <p:nvSpPr>
          <p:cNvPr id="14" name="TextBox 13"/>
          <p:cNvSpPr txBox="1"/>
          <p:nvPr/>
        </p:nvSpPr>
        <p:spPr>
          <a:xfrm>
            <a:off x="248561" y="5039724"/>
            <a:ext cx="3177473" cy="307777"/>
          </a:xfrm>
          <a:prstGeom prst="rect">
            <a:avLst/>
          </a:prstGeom>
          <a:noFill/>
        </p:spPr>
        <p:txBody>
          <a:bodyPr wrap="none" rtlCol="0">
            <a:spAutoFit/>
          </a:bodyPr>
          <a:lstStyle/>
          <a:p>
            <a:r>
              <a:rPr lang="en-US" sz="1400" dirty="0">
                <a:latin typeface="Helvetica Light" charset="0"/>
                <a:ea typeface="Helvetica Light" charset="0"/>
                <a:cs typeface="Helvetica Light" charset="0"/>
              </a:rPr>
              <a:t>Most recent DHMZ evaluation (2019):</a:t>
            </a:r>
          </a:p>
        </p:txBody>
      </p:sp>
      <p:sp>
        <p:nvSpPr>
          <p:cNvPr id="50" name="Rectangle 49"/>
          <p:cNvSpPr/>
          <p:nvPr/>
        </p:nvSpPr>
        <p:spPr>
          <a:xfrm>
            <a:off x="3419872" y="5692955"/>
            <a:ext cx="3175869" cy="246221"/>
          </a:xfrm>
          <a:prstGeom prst="rect">
            <a:avLst/>
          </a:prstGeom>
        </p:spPr>
        <p:txBody>
          <a:bodyPr wrap="none">
            <a:spAutoFit/>
          </a:bodyPr>
          <a:lstStyle/>
          <a:p>
            <a:r>
              <a:rPr lang="nb-NO" sz="1000" dirty="0">
                <a:solidFill>
                  <a:schemeClr val="tx1">
                    <a:lumMod val="50000"/>
                    <a:lumOff val="50000"/>
                  </a:schemeClr>
                </a:solidFill>
                <a:latin typeface="Helvetica Light" charset="0"/>
                <a:ea typeface="Helvetica Light" charset="0"/>
                <a:cs typeface="Helvetica Light" charset="0"/>
              </a:rPr>
              <a:t>[ DHMZ,1908.00921 (2019), EPJ C 80, 241 (2020) ]</a:t>
            </a:r>
            <a:endParaRPr lang="en-US" sz="1000" dirty="0">
              <a:solidFill>
                <a:schemeClr val="tx1">
                  <a:lumMod val="50000"/>
                  <a:lumOff val="50000"/>
                </a:schemeClr>
              </a:solidFill>
              <a:latin typeface="Helvetica Light" charset="0"/>
              <a:ea typeface="Helvetica Light" charset="0"/>
              <a:cs typeface="Helvetica Light" charset="0"/>
            </a:endParaRPr>
          </a:p>
        </p:txBody>
      </p:sp>
      <p:sp>
        <p:nvSpPr>
          <p:cNvPr id="51" name="Rectangle 50"/>
          <p:cNvSpPr/>
          <p:nvPr/>
        </p:nvSpPr>
        <p:spPr>
          <a:xfrm>
            <a:off x="2033862" y="2298138"/>
            <a:ext cx="1678665" cy="246221"/>
          </a:xfrm>
          <a:prstGeom prst="rect">
            <a:avLst/>
          </a:prstGeom>
        </p:spPr>
        <p:txBody>
          <a:bodyPr wrap="none">
            <a:spAutoFit/>
          </a:bodyPr>
          <a:lstStyle/>
          <a:p>
            <a:r>
              <a:rPr lang="en-US" sz="1000" dirty="0">
                <a:solidFill>
                  <a:schemeClr val="tx1">
                    <a:lumMod val="50000"/>
                    <a:lumOff val="50000"/>
                  </a:schemeClr>
                </a:solidFill>
                <a:latin typeface="Helvetica Light" charset="0"/>
                <a:ea typeface="Helvetica Light" charset="0"/>
                <a:cs typeface="Helvetica Light" charset="0"/>
              </a:rPr>
              <a:t>[ </a:t>
            </a:r>
            <a:r>
              <a:rPr lang="en-US" sz="1000" dirty="0" err="1">
                <a:solidFill>
                  <a:schemeClr val="tx1">
                    <a:lumMod val="50000"/>
                    <a:lumOff val="50000"/>
                  </a:schemeClr>
                </a:solidFill>
                <a:latin typeface="Helvetica Light" charset="0"/>
                <a:ea typeface="Helvetica Light" charset="0"/>
                <a:cs typeface="Helvetica Light" charset="0"/>
              </a:rPr>
              <a:t>Bouchiat</a:t>
            </a:r>
            <a:r>
              <a:rPr lang="en-US" sz="1000" dirty="0">
                <a:solidFill>
                  <a:schemeClr val="tx1">
                    <a:lumMod val="50000"/>
                    <a:lumOff val="50000"/>
                  </a:schemeClr>
                </a:solidFill>
                <a:latin typeface="Helvetica Light" charset="0"/>
                <a:ea typeface="Helvetica Light" charset="0"/>
                <a:cs typeface="Helvetica Light" charset="0"/>
              </a:rPr>
              <a:t>, Michel, 1961 ] </a:t>
            </a:r>
          </a:p>
        </p:txBody>
      </p:sp>
      <p:sp>
        <p:nvSpPr>
          <p:cNvPr id="52" name="Rectangle 51"/>
          <p:cNvSpPr/>
          <p:nvPr/>
        </p:nvSpPr>
        <p:spPr>
          <a:xfrm>
            <a:off x="5397027" y="2549996"/>
            <a:ext cx="1814920" cy="246221"/>
          </a:xfrm>
          <a:prstGeom prst="rect">
            <a:avLst/>
          </a:prstGeom>
        </p:spPr>
        <p:txBody>
          <a:bodyPr wrap="none">
            <a:spAutoFit/>
          </a:bodyPr>
          <a:lstStyle/>
          <a:p>
            <a:r>
              <a:rPr lang="en-US" sz="1000" dirty="0">
                <a:solidFill>
                  <a:schemeClr val="tx1">
                    <a:lumMod val="50000"/>
                    <a:lumOff val="50000"/>
                  </a:schemeClr>
                </a:solidFill>
                <a:latin typeface="Helvetica Light" charset="0"/>
                <a:ea typeface="Helvetica Light" charset="0"/>
                <a:cs typeface="Helvetica Light" charset="0"/>
              </a:rPr>
              <a:t>[ Brodsky, de Rafael, 1968 ] </a:t>
            </a:r>
          </a:p>
        </p:txBody>
      </p:sp>
      <p:sp>
        <p:nvSpPr>
          <p:cNvPr id="29" name="Rectangle 28">
            <a:extLst>
              <a:ext uri="{FF2B5EF4-FFF2-40B4-BE49-F238E27FC236}">
                <a16:creationId xmlns:a16="http://schemas.microsoft.com/office/drawing/2014/main" id="{A2EF8417-32DB-A84E-9A52-BE2A5DF517E2}"/>
              </a:ext>
            </a:extLst>
          </p:cNvPr>
          <p:cNvSpPr/>
          <p:nvPr/>
        </p:nvSpPr>
        <p:spPr>
          <a:xfrm>
            <a:off x="1" y="6213533"/>
            <a:ext cx="7768463"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6C32ACBF-C9E1-3440-83D6-09A361AB13EF}"/>
                  </a:ext>
                </a:extLst>
              </p:cNvPr>
              <p:cNvSpPr/>
              <p:nvPr/>
            </p:nvSpPr>
            <p:spPr>
              <a:xfrm>
                <a:off x="296162" y="6257274"/>
                <a:ext cx="7586116" cy="375039"/>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sSubSup>
                        <m:sSub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𝜎</m:t>
                          </m:r>
                          <m:r>
                            <a:rPr lang="en-US" sz="1600" i="1">
                              <a:solidFill>
                                <a:prstClr val="black">
                                  <a:lumMod val="85000"/>
                                  <a:lumOff val="15000"/>
                                </a:prstClr>
                              </a:solidFill>
                              <a:latin typeface="Cambria Math"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SM</m:t>
                          </m:r>
                        </m:sup>
                      </m:sSub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b="0" i="1" smtClean="0">
                              <a:solidFill>
                                <a:prstClr val="black">
                                  <a:lumMod val="85000"/>
                                  <a:lumOff val="15000"/>
                                </a:prstClr>
                              </a:solidFill>
                              <a:latin typeface="Cambria Math" charset="0"/>
                              <a:ea typeface="Cambria Math" charset="0"/>
                              <a:cs typeface="Cambria Math" charset="0"/>
                              <a:sym typeface="Wingdings"/>
                            </a:rPr>
                            <m:t>10</m:t>
                          </m:r>
                        </m:e>
                        <m:sup>
                          <m:r>
                            <a:rPr lang="en-US" sz="1600" b="0" i="1" smtClean="0">
                              <a:solidFill>
                                <a:prstClr val="black">
                                  <a:lumMod val="85000"/>
                                  <a:lumOff val="15000"/>
                                </a:prstClr>
                              </a:solidFill>
                              <a:latin typeface="Cambria Math" charset="0"/>
                              <a:ea typeface="Cambria Math" charset="0"/>
                              <a:cs typeface="Cambria Math" charset="0"/>
                              <a:sym typeface="Wingdings"/>
                            </a:rPr>
                            <m:t>−10</m:t>
                          </m:r>
                        </m:sup>
                      </m:sSup>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=4.</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4</m:t>
                      </m:r>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0</m:t>
                          </m:r>
                          <m:r>
                            <a:rPr lang="en-US" sz="1600" b="0" i="1" smtClean="0">
                              <a:solidFill>
                                <a:prstClr val="black">
                                  <a:lumMod val="85000"/>
                                  <a:lumOff val="15000"/>
                                </a:prstClr>
                              </a:solidFill>
                              <a:latin typeface="Cambria Math" charset="0"/>
                              <a:ea typeface="Cambria Math" charset="0"/>
                              <a:cs typeface="Cambria Math" charset="0"/>
                              <a:sym typeface="Wingdings"/>
                            </a:rPr>
                            <m:t>.0</m:t>
                          </m:r>
                        </m:e>
                        <m:sup>
                          <m:r>
                            <m:rPr>
                              <m:sty m:val="p"/>
                            </m:rPr>
                            <a:rPr lang="en-US" sz="1600">
                              <a:solidFill>
                                <a:prstClr val="black">
                                  <a:lumMod val="85000"/>
                                  <a:lumOff val="15000"/>
                                </a:prstClr>
                              </a:solidFill>
                              <a:latin typeface="Cambria Math" charset="0"/>
                              <a:ea typeface="Cambria Math" charset="0"/>
                              <a:cs typeface="Cambria Math" charset="0"/>
                              <a:sym typeface="Wingdings"/>
                            </a:rPr>
                            <m:t>QED</m:t>
                          </m:r>
                        </m:sup>
                      </m:s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0.</m:t>
                          </m:r>
                          <m:r>
                            <a:rPr lang="en-US" sz="1600" b="0" i="1" smtClean="0">
                              <a:solidFill>
                                <a:prstClr val="black">
                                  <a:lumMod val="85000"/>
                                  <a:lumOff val="15000"/>
                                </a:prstClr>
                              </a:solidFill>
                              <a:latin typeface="Cambria Math" charset="0"/>
                              <a:ea typeface="Cambria Math" charset="0"/>
                              <a:cs typeface="Cambria Math" charset="0"/>
                              <a:sym typeface="Wingdings"/>
                            </a:rPr>
                            <m:t>1</m:t>
                          </m:r>
                        </m:e>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EW</m:t>
                          </m:r>
                        </m:sup>
                      </m:s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smtClean="0">
                              <a:solidFill>
                                <a:srgbClr val="D80017"/>
                              </a:solidFill>
                              <a:latin typeface="Cambria Math" panose="02040503050406030204" pitchFamily="18" charset="0"/>
                              <a:ea typeface="Cambria Math" charset="0"/>
                              <a:cs typeface="Cambria Math" charset="0"/>
                              <a:sym typeface="Wingdings"/>
                            </a:rPr>
                          </m:ctrlPr>
                        </m:sSupPr>
                        <m:e>
                          <m:r>
                            <a:rPr lang="en-US" sz="1600" b="0" i="1" smtClean="0">
                              <a:solidFill>
                                <a:srgbClr val="D80017"/>
                              </a:solidFill>
                              <a:latin typeface="Cambria Math" panose="02040503050406030204" pitchFamily="18" charset="0"/>
                              <a:ea typeface="Cambria Math" charset="0"/>
                              <a:cs typeface="Cambria Math" charset="0"/>
                              <a:sym typeface="Wingdings"/>
                            </a:rPr>
                            <m:t>4</m:t>
                          </m:r>
                          <m:r>
                            <a:rPr lang="en-US" sz="1600" i="1">
                              <a:solidFill>
                                <a:srgbClr val="D80017"/>
                              </a:solidFill>
                              <a:latin typeface="Cambria Math" charset="0"/>
                              <a:ea typeface="Cambria Math" charset="0"/>
                              <a:cs typeface="Cambria Math" charset="0"/>
                              <a:sym typeface="Wingdings"/>
                            </a:rPr>
                            <m:t>.</m:t>
                          </m:r>
                          <m:r>
                            <a:rPr lang="en-US" sz="1600" b="0" i="1" smtClean="0">
                              <a:solidFill>
                                <a:srgbClr val="D80017"/>
                              </a:solidFill>
                              <a:latin typeface="Cambria Math" panose="02040503050406030204" pitchFamily="18" charset="0"/>
                              <a:ea typeface="Cambria Math" charset="0"/>
                              <a:cs typeface="Cambria Math" charset="0"/>
                              <a:sym typeface="Wingdings"/>
                            </a:rPr>
                            <m:t>0</m:t>
                          </m:r>
                        </m:e>
                        <m:sup>
                          <m:r>
                            <m:rPr>
                              <m:sty m:val="p"/>
                            </m:rPr>
                            <a:rPr lang="en-US" sz="1600" b="0" i="0" smtClean="0">
                              <a:solidFill>
                                <a:srgbClr val="D80017"/>
                              </a:solidFill>
                              <a:latin typeface="Cambria Math" charset="0"/>
                              <a:ea typeface="Cambria Math" charset="0"/>
                              <a:cs typeface="Cambria Math" charset="0"/>
                              <a:sym typeface="Wingdings"/>
                            </a:rPr>
                            <m:t>Had</m:t>
                          </m:r>
                          <m:r>
                            <a:rPr lang="en-US" sz="1600" b="0" i="0" smtClean="0">
                              <a:solidFill>
                                <a:srgbClr val="D80017"/>
                              </a:solidFill>
                              <a:latin typeface="Cambria Math" charset="0"/>
                              <a:ea typeface="Cambria Math" charset="0"/>
                              <a:cs typeface="Cambria Math" charset="0"/>
                              <a:sym typeface="Wingdings"/>
                            </a:rPr>
                            <m:t>,</m:t>
                          </m:r>
                          <m:r>
                            <m:rPr>
                              <m:sty m:val="p"/>
                            </m:rPr>
                            <a:rPr lang="en-US" sz="1600" b="0" i="0" smtClean="0">
                              <a:solidFill>
                                <a:srgbClr val="D80017"/>
                              </a:solidFill>
                              <a:latin typeface="Cambria Math" charset="0"/>
                              <a:ea typeface="Cambria Math" charset="0"/>
                              <a:cs typeface="Cambria Math" charset="0"/>
                              <a:sym typeface="Wingdings"/>
                            </a:rPr>
                            <m:t>LO</m:t>
                          </m:r>
                        </m:sup>
                      </m:s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0.</m:t>
                          </m:r>
                          <m:r>
                            <a:rPr lang="en-US" sz="1600" b="0" i="1" smtClean="0">
                              <a:solidFill>
                                <a:prstClr val="black">
                                  <a:lumMod val="85000"/>
                                  <a:lumOff val="15000"/>
                                </a:prstClr>
                              </a:solidFill>
                              <a:latin typeface="Cambria Math" charset="0"/>
                              <a:ea typeface="Cambria Math" charset="0"/>
                              <a:cs typeface="Cambria Math" charset="0"/>
                              <a:sym typeface="Wingdings"/>
                            </a:rPr>
                            <m:t>1</m:t>
                          </m:r>
                        </m:e>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Had</m:t>
                          </m:r>
                          <m:r>
                            <a:rPr lang="en-US" sz="1600" b="0" i="0" smtClean="0">
                              <a:solidFill>
                                <a:prstClr val="black">
                                  <a:lumMod val="85000"/>
                                  <a:lumOff val="15000"/>
                                </a:prstClr>
                              </a:solidFill>
                              <a:latin typeface="Cambria Math" charset="0"/>
                              <a:ea typeface="Cambria Math" charset="0"/>
                              <a:cs typeface="Cambria Math" charset="0"/>
                              <a:sym typeface="Wingdings"/>
                            </a:rPr>
                            <m:t>,</m:t>
                          </m:r>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N</m:t>
                          </m:r>
                          <m:r>
                            <a:rPr lang="en-US" sz="1600" b="0" i="0" smtClean="0">
                              <a:solidFill>
                                <a:prstClr val="black">
                                  <a:lumMod val="85000"/>
                                  <a:lumOff val="15000"/>
                                </a:prstClr>
                              </a:solidFill>
                              <a:latin typeface="Cambria Math" charset="0"/>
                              <a:ea typeface="Cambria Math" charset="0"/>
                              <a:cs typeface="Cambria Math" charset="0"/>
                              <a:sym typeface="Wingdings"/>
                            </a:rPr>
                            <m:t>(</m:t>
                          </m:r>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N</m:t>
                          </m:r>
                          <m:r>
                            <a:rPr lang="en-US" sz="1600" b="0" i="0" smtClean="0">
                              <a:solidFill>
                                <a:prstClr val="black">
                                  <a:lumMod val="85000"/>
                                  <a:lumOff val="15000"/>
                                </a:prstClr>
                              </a:solidFill>
                              <a:latin typeface="Cambria Math" charset="0"/>
                              <a:ea typeface="Cambria Math" charset="0"/>
                              <a:cs typeface="Cambria Math" charset="0"/>
                              <a:sym typeface="Wingdings"/>
                            </a:rPr>
                            <m:t>)</m:t>
                          </m:r>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LO</m:t>
                          </m:r>
                        </m:sup>
                      </m:s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smtClean="0">
                              <a:solidFill>
                                <a:srgbClr val="D80017"/>
                              </a:solidFill>
                              <a:latin typeface="Cambria Math" panose="02040503050406030204" pitchFamily="18" charset="0"/>
                              <a:ea typeface="Cambria Math" charset="0"/>
                              <a:cs typeface="Cambria Math" charset="0"/>
                              <a:sym typeface="Wingdings"/>
                            </a:rPr>
                          </m:ctrlPr>
                        </m:sSupPr>
                        <m:e>
                          <m:r>
                            <a:rPr lang="en-US" sz="1600" b="0" i="1" smtClean="0">
                              <a:solidFill>
                                <a:srgbClr val="D80017"/>
                              </a:solidFill>
                              <a:latin typeface="Cambria Math" panose="02040503050406030204" pitchFamily="18" charset="0"/>
                              <a:ea typeface="Cambria Math" charset="0"/>
                              <a:cs typeface="Cambria Math" charset="0"/>
                              <a:sym typeface="Wingdings"/>
                            </a:rPr>
                            <m:t>1</m:t>
                          </m:r>
                          <m:r>
                            <a:rPr lang="en-US" sz="1600" i="1">
                              <a:solidFill>
                                <a:srgbClr val="D80017"/>
                              </a:solidFill>
                              <a:latin typeface="Cambria Math" charset="0"/>
                              <a:ea typeface="Cambria Math" charset="0"/>
                              <a:cs typeface="Cambria Math" charset="0"/>
                              <a:sym typeface="Wingdings"/>
                            </a:rPr>
                            <m:t>.</m:t>
                          </m:r>
                          <m:r>
                            <a:rPr lang="en-US" sz="1600" b="0" i="1" smtClean="0">
                              <a:solidFill>
                                <a:srgbClr val="D80017"/>
                              </a:solidFill>
                              <a:latin typeface="Cambria Math" panose="02040503050406030204" pitchFamily="18" charset="0"/>
                              <a:ea typeface="Cambria Math" charset="0"/>
                              <a:cs typeface="Cambria Math" charset="0"/>
                              <a:sym typeface="Wingdings"/>
                            </a:rPr>
                            <m:t>8</m:t>
                          </m:r>
                        </m:e>
                        <m:sup>
                          <m:r>
                            <m:rPr>
                              <m:sty m:val="p"/>
                            </m:rPr>
                            <a:rPr lang="en-US" sz="1600">
                              <a:solidFill>
                                <a:srgbClr val="D80017"/>
                              </a:solidFill>
                              <a:latin typeface="Cambria Math" charset="0"/>
                              <a:ea typeface="Cambria Math" charset="0"/>
                              <a:cs typeface="Cambria Math" charset="0"/>
                              <a:sym typeface="Wingdings"/>
                            </a:rPr>
                            <m:t>Had</m:t>
                          </m:r>
                          <m:r>
                            <a:rPr lang="en-US" sz="1600">
                              <a:solidFill>
                                <a:srgbClr val="D80017"/>
                              </a:solidFill>
                              <a:latin typeface="Cambria Math" charset="0"/>
                              <a:ea typeface="Cambria Math" charset="0"/>
                              <a:cs typeface="Cambria Math" charset="0"/>
                              <a:sym typeface="Wingdings"/>
                            </a:rPr>
                            <m:t>,</m:t>
                          </m:r>
                          <m:r>
                            <m:rPr>
                              <m:sty m:val="p"/>
                            </m:rPr>
                            <a:rPr lang="en-US" sz="1600" b="0" i="0" smtClean="0">
                              <a:solidFill>
                                <a:srgbClr val="D80017"/>
                              </a:solidFill>
                              <a:latin typeface="Cambria Math" charset="0"/>
                              <a:ea typeface="Cambria Math" charset="0"/>
                              <a:cs typeface="Cambria Math" charset="0"/>
                              <a:sym typeface="Wingdings"/>
                            </a:rPr>
                            <m:t>LBL</m:t>
                          </m:r>
                        </m:sup>
                      </m:sSup>
                    </m:oMath>
                  </m:oMathPara>
                </a14:m>
                <a:endParaRPr lang="en-US" sz="1600" dirty="0">
                  <a:solidFill>
                    <a:srgbClr val="D80017"/>
                  </a:solidFill>
                  <a:latin typeface="Helvetica Light" charset="0"/>
                  <a:ea typeface="Helvetica Light" charset="0"/>
                  <a:cs typeface="Helvetica Light" charset="0"/>
                </a:endParaRPr>
              </a:p>
            </p:txBody>
          </p:sp>
        </mc:Choice>
        <mc:Fallback xmlns="">
          <p:sp>
            <p:nvSpPr>
              <p:cNvPr id="28" name="Rectangle 27">
                <a:extLst>
                  <a:ext uri="{FF2B5EF4-FFF2-40B4-BE49-F238E27FC236}">
                    <a16:creationId xmlns:a16="http://schemas.microsoft.com/office/drawing/2014/main" id="{6C32ACBF-C9E1-3440-83D6-09A361AB13EF}"/>
                  </a:ext>
                </a:extLst>
              </p:cNvPr>
              <p:cNvSpPr>
                <a:spLocks noRot="1" noChangeAspect="1" noMove="1" noResize="1" noEditPoints="1" noAdjustHandles="1" noChangeArrowheads="1" noChangeShapeType="1" noTextEdit="1"/>
              </p:cNvSpPr>
              <p:nvPr/>
            </p:nvSpPr>
            <p:spPr>
              <a:xfrm>
                <a:off x="296162" y="6257274"/>
                <a:ext cx="7586116" cy="375039"/>
              </a:xfrm>
              <a:prstGeom prst="rect">
                <a:avLst/>
              </a:prstGeom>
              <a:blipFill>
                <a:blip r:embed="rId9"/>
                <a:stretch>
                  <a:fillRect b="-9677"/>
                </a:stretch>
              </a:blipFill>
            </p:spPr>
            <p:txBody>
              <a:bodyPr/>
              <a:lstStyle/>
              <a:p>
                <a:r>
                  <a:rPr lang="en-CH">
                    <a:noFill/>
                  </a:rPr>
                  <a:t> </a:t>
                </a:r>
              </a:p>
            </p:txBody>
          </p:sp>
        </mc:Fallback>
      </mc:AlternateContent>
    </p:spTree>
    <p:extLst>
      <p:ext uri="{BB962C8B-B14F-4D97-AF65-F5344CB8AC3E}">
        <p14:creationId xmlns:p14="http://schemas.microsoft.com/office/powerpoint/2010/main" val="801849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28</a:t>
            </a:fld>
            <a:endParaRPr lang="en-GB" dirty="0"/>
          </a:p>
        </p:txBody>
      </p:sp>
      <p:sp>
        <p:nvSpPr>
          <p:cNvPr id="18" name="Rectangle 17"/>
          <p:cNvSpPr/>
          <p:nvPr/>
        </p:nvSpPr>
        <p:spPr>
          <a:xfrm>
            <a:off x="0" y="3088435"/>
            <a:ext cx="9144000" cy="3769565"/>
          </a:xfrm>
          <a:prstGeom prst="rect">
            <a:avLst/>
          </a:prstGeom>
          <a:solidFill>
            <a:srgbClr val="EBEBEB"/>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0"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The hadronic contribution to the muon </a:t>
            </a:r>
            <a:r>
              <a:rPr lang="en-US" sz="2800" i="1" dirty="0">
                <a:solidFill>
                  <a:srgbClr val="262626"/>
                </a:solidFill>
                <a:latin typeface="Helvetica Light" charset="0"/>
                <a:ea typeface="Helvetica Light" charset="0"/>
                <a:cs typeface="Helvetica Light" charset="0"/>
              </a:rPr>
              <a:t>g</a:t>
            </a:r>
            <a:r>
              <a:rPr lang="en-US" sz="1400" i="1" dirty="0">
                <a:solidFill>
                  <a:srgbClr val="262626"/>
                </a:solidFill>
                <a:latin typeface="Helvetica Light" charset="0"/>
                <a:ea typeface="Helvetica Light" charset="0"/>
                <a:cs typeface="Helvetica Light" charset="0"/>
              </a:rPr>
              <a:t> </a:t>
            </a:r>
            <a:r>
              <a:rPr lang="en-US" sz="2800" dirty="0">
                <a:solidFill>
                  <a:srgbClr val="262626"/>
                </a:solidFill>
                <a:latin typeface="Helvetica Light" charset="0"/>
                <a:ea typeface="Helvetica Light" charset="0"/>
                <a:cs typeface="Helvetica Light" charset="0"/>
              </a:rPr>
              <a:t>–2</a:t>
            </a:r>
          </a:p>
        </p:txBody>
      </p:sp>
      <p:pic>
        <p:nvPicPr>
          <p:cNvPr id="5" name="Picture 4"/>
          <p:cNvPicPr>
            <a:picLocks noChangeAspect="1"/>
          </p:cNvPicPr>
          <p:nvPr/>
        </p:nvPicPr>
        <p:blipFill>
          <a:blip r:embed="rId2">
            <a:grayscl/>
            <a:lum bright="20000" contrast="20000"/>
            <a:extLst>
              <a:ext uri="{28A0092B-C50C-407E-A947-70E740481C1C}">
                <a14:useLocalDpi xmlns:a14="http://schemas.microsoft.com/office/drawing/2010/main"/>
              </a:ext>
            </a:extLst>
          </a:blip>
          <a:stretch>
            <a:fillRect/>
          </a:stretch>
        </p:blipFill>
        <p:spPr>
          <a:xfrm>
            <a:off x="0" y="-4234"/>
            <a:ext cx="9144000" cy="1714500"/>
          </a:xfrm>
          <a:prstGeom prst="rect">
            <a:avLst/>
          </a:prstGeom>
        </p:spPr>
      </p:pic>
      <p:pic>
        <p:nvPicPr>
          <p:cNvPr id="21" name="Picture 6" descr="g-2_wiggle"/>
          <p:cNvPicPr>
            <a:picLocks noChangeAspect="1" noChangeArrowheads="1"/>
          </p:cNvPicPr>
          <p:nvPr/>
        </p:nvPicPr>
        <p:blipFill rotWithShape="1">
          <a:blip r:embed="rId3">
            <a:clrChange>
              <a:clrFrom>
                <a:srgbClr val="FFFFFF"/>
              </a:clrFrom>
              <a:clrTo>
                <a:srgbClr val="FFFFFF">
                  <a:alpha val="0"/>
                </a:srgbClr>
              </a:clrTo>
            </a:clrChange>
            <a:biLevel thresh="25000"/>
            <a:extLst>
              <a:ext uri="{BEBA8EAE-BF5A-486C-A8C5-ECC9F3942E4B}">
                <a14:imgProps xmlns:a14="http://schemas.microsoft.com/office/drawing/2010/main">
                  <a14:imgLayer r:embed="rId4">
                    <a14:imgEffect>
                      <a14:colorTemperature colorTemp="1500"/>
                    </a14:imgEffect>
                    <a14:imgEffect>
                      <a14:saturation sat="398000"/>
                    </a14:imgEffect>
                  </a14:imgLayer>
                </a14:imgProps>
              </a:ext>
              <a:ext uri="{28A0092B-C50C-407E-A947-70E740481C1C}">
                <a14:useLocalDpi xmlns:a14="http://schemas.microsoft.com/office/drawing/2010/main"/>
              </a:ext>
            </a:extLst>
          </a:blip>
          <a:srcRect/>
          <a:stretch/>
        </p:blipFill>
        <p:spPr bwMode="auto">
          <a:xfrm>
            <a:off x="6997172" y="260648"/>
            <a:ext cx="1601869" cy="125237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83538" y="3534107"/>
            <a:ext cx="6780750" cy="830997"/>
          </a:xfrm>
          <a:prstGeom prst="rect">
            <a:avLst/>
          </a:prstGeom>
        </p:spPr>
        <p:txBody>
          <a:bodyPr wrap="square">
            <a:spAutoFit/>
          </a:bodyPr>
          <a:lstStyle/>
          <a:p>
            <a:r>
              <a:rPr lang="en-US" altLang="x-none" sz="1600" dirty="0">
                <a:latin typeface="Helvetica Light" charset="0"/>
                <a:ea typeface="Helvetica Light" charset="0"/>
                <a:cs typeface="Helvetica Light" charset="0"/>
              </a:rPr>
              <a:t>All hadronic contributions (LO, NLO, NNLO), except for light-by-light scattering (LBLS), can be obtained via dispersion relations using a mix of experimental data and perturbative QCD</a:t>
            </a:r>
          </a:p>
        </p:txBody>
      </p:sp>
      <p:sp>
        <p:nvSpPr>
          <p:cNvPr id="11" name="Rectangle 10"/>
          <p:cNvSpPr/>
          <p:nvPr/>
        </p:nvSpPr>
        <p:spPr>
          <a:xfrm>
            <a:off x="388944" y="5334307"/>
            <a:ext cx="3666931" cy="830997"/>
          </a:xfrm>
          <a:prstGeom prst="rect">
            <a:avLst/>
          </a:prstGeom>
        </p:spPr>
        <p:txBody>
          <a:bodyPr wrap="square">
            <a:spAutoFit/>
          </a:bodyPr>
          <a:lstStyle/>
          <a:p>
            <a:r>
              <a:rPr lang="en-US" altLang="x-none" sz="1600" dirty="0">
                <a:latin typeface="Helvetica Light" charset="0"/>
                <a:ea typeface="Helvetica Light" charset="0"/>
                <a:cs typeface="Helvetica Light" charset="0"/>
              </a:rPr>
              <a:t>The LBLS contribution is a four-point function that is </a:t>
            </a:r>
            <a:r>
              <a:rPr lang="en-US" altLang="x-none" sz="1600">
                <a:latin typeface="Helvetica Light" charset="0"/>
                <a:ea typeface="Helvetica Light" charset="0"/>
                <a:cs typeface="Helvetica Light" charset="0"/>
              </a:rPr>
              <a:t>currently estimated using </a:t>
            </a:r>
            <a:r>
              <a:rPr lang="en-US" altLang="x-none" sz="1600" dirty="0">
                <a:latin typeface="Helvetica Light" charset="0"/>
                <a:ea typeface="Helvetica Light" charset="0"/>
                <a:cs typeface="Helvetica Light" charset="0"/>
              </a:rPr>
              <a:t>meson models</a:t>
            </a:r>
          </a:p>
        </p:txBody>
      </p:sp>
      <p:pic>
        <p:nvPicPr>
          <p:cNvPr id="12" name="Picture 11"/>
          <p:cNvPicPr>
            <a:picLocks noChangeAspect="1"/>
          </p:cNvPicPr>
          <p:nvPr/>
        </p:nvPicPr>
        <p:blipFill>
          <a:blip r:embed="rId5">
            <a:grayscl/>
            <a:extLst>
              <a:ext uri="{28A0092B-C50C-407E-A947-70E740481C1C}">
                <a14:useLocalDpi xmlns:a14="http://schemas.microsoft.com/office/drawing/2010/main"/>
              </a:ext>
            </a:extLst>
          </a:blip>
          <a:stretch>
            <a:fillRect/>
          </a:stretch>
        </p:blipFill>
        <p:spPr>
          <a:xfrm>
            <a:off x="6963657" y="3490443"/>
            <a:ext cx="1960144" cy="2746869"/>
          </a:xfrm>
          <a:prstGeom prst="rect">
            <a:avLst/>
          </a:prstGeom>
        </p:spPr>
      </p:pic>
      <p:grpSp>
        <p:nvGrpSpPr>
          <p:cNvPr id="4" name="Group 3"/>
          <p:cNvGrpSpPr/>
          <p:nvPr/>
        </p:nvGrpSpPr>
        <p:grpSpPr>
          <a:xfrm>
            <a:off x="3979788" y="4835025"/>
            <a:ext cx="1384300" cy="1893332"/>
            <a:chOff x="4716016" y="4574306"/>
            <a:chExt cx="1384300" cy="1893332"/>
          </a:xfrm>
        </p:grpSpPr>
        <p:sp>
          <p:nvSpPr>
            <p:cNvPr id="13" name="Line 11"/>
            <p:cNvSpPr>
              <a:spLocks noChangeShapeType="1"/>
            </p:cNvSpPr>
            <p:nvPr/>
          </p:nvSpPr>
          <p:spPr bwMode="auto">
            <a:xfrm flipV="1">
              <a:off x="4716016" y="6174506"/>
              <a:ext cx="1295400" cy="0"/>
            </a:xfrm>
            <a:prstGeom prst="line">
              <a:avLst/>
            </a:prstGeom>
            <a:noFill/>
            <a:ln w="12700">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4" name="Oval 12"/>
            <p:cNvSpPr>
              <a:spLocks noChangeArrowheads="1"/>
            </p:cNvSpPr>
            <p:nvPr/>
          </p:nvSpPr>
          <p:spPr bwMode="auto">
            <a:xfrm>
              <a:off x="5338316" y="5560144"/>
              <a:ext cx="41275"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5" name="Oval 13"/>
            <p:cNvSpPr>
              <a:spLocks noChangeArrowheads="1"/>
            </p:cNvSpPr>
            <p:nvPr/>
          </p:nvSpPr>
          <p:spPr bwMode="auto">
            <a:xfrm>
              <a:off x="5104953" y="6158631"/>
              <a:ext cx="39688" cy="38100"/>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6" name="Oval 14"/>
            <p:cNvSpPr>
              <a:spLocks noChangeArrowheads="1"/>
            </p:cNvSpPr>
            <p:nvPr/>
          </p:nvSpPr>
          <p:spPr bwMode="auto">
            <a:xfrm>
              <a:off x="5333553" y="6158631"/>
              <a:ext cx="39688"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7" name="Text Box 15"/>
            <p:cNvSpPr txBox="1">
              <a:spLocks noChangeArrowheads="1"/>
            </p:cNvSpPr>
            <p:nvPr/>
          </p:nvSpPr>
          <p:spPr bwMode="auto">
            <a:xfrm>
              <a:off x="5746303" y="6098306"/>
              <a:ext cx="3540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333333"/>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i="1">
                  <a:solidFill>
                    <a:srgbClr val="333333"/>
                  </a:solidFill>
                  <a:sym typeface="Symbol" charset="2"/>
                </a:rPr>
                <a:t></a:t>
              </a:r>
              <a:endParaRPr lang="en-US" altLang="x-none" i="1">
                <a:solidFill>
                  <a:srgbClr val="333333"/>
                </a:solidFill>
              </a:endParaRPr>
            </a:p>
          </p:txBody>
        </p:sp>
        <p:sp>
          <p:nvSpPr>
            <p:cNvPr id="19" name="Rectangle 16"/>
            <p:cNvSpPr>
              <a:spLocks noChangeArrowheads="1"/>
            </p:cNvSpPr>
            <p:nvPr/>
          </p:nvSpPr>
          <p:spPr bwMode="auto">
            <a:xfrm>
              <a:off x="5360541" y="4574306"/>
              <a:ext cx="2792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333333"/>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i="1" dirty="0">
                  <a:solidFill>
                    <a:srgbClr val="333333"/>
                  </a:solidFill>
                  <a:sym typeface="Symbol" charset="2"/>
                </a:rPr>
                <a:t></a:t>
              </a:r>
            </a:p>
          </p:txBody>
        </p:sp>
        <p:sp>
          <p:nvSpPr>
            <p:cNvPr id="22" name="Rectangle 18"/>
            <p:cNvSpPr>
              <a:spLocks noChangeArrowheads="1"/>
            </p:cNvSpPr>
            <p:nvPr/>
          </p:nvSpPr>
          <p:spPr bwMode="auto">
            <a:xfrm>
              <a:off x="5478016" y="5107706"/>
              <a:ext cx="53732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333333"/>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600" dirty="0">
                  <a:solidFill>
                    <a:schemeClr val="tx1">
                      <a:lumMod val="65000"/>
                      <a:lumOff val="35000"/>
                    </a:schemeClr>
                  </a:solidFill>
                  <a:latin typeface="Helvetica Light" charset="0"/>
                  <a:ea typeface="Helvetica Light" charset="0"/>
                  <a:cs typeface="Helvetica Light" charset="0"/>
                  <a:sym typeface="Symbol" charset="2"/>
                </a:rPr>
                <a:t>had</a:t>
              </a:r>
              <a:endParaRPr lang="en-US" altLang="x-none" dirty="0">
                <a:solidFill>
                  <a:schemeClr val="tx1">
                    <a:lumMod val="65000"/>
                    <a:lumOff val="35000"/>
                  </a:schemeClr>
                </a:solidFill>
                <a:latin typeface="Helvetica Light" charset="0"/>
                <a:ea typeface="Helvetica Light" charset="0"/>
                <a:cs typeface="Helvetica Light" charset="0"/>
                <a:sym typeface="Symbol" charset="2"/>
              </a:endParaRPr>
            </a:p>
          </p:txBody>
        </p:sp>
        <p:sp>
          <p:nvSpPr>
            <p:cNvPr id="23" name="Rectangle 19"/>
            <p:cNvSpPr>
              <a:spLocks noChangeArrowheads="1"/>
            </p:cNvSpPr>
            <p:nvPr/>
          </p:nvSpPr>
          <p:spPr bwMode="auto">
            <a:xfrm>
              <a:off x="4819203" y="5564906"/>
              <a:ext cx="2778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333333"/>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i="1" dirty="0">
                  <a:solidFill>
                    <a:srgbClr val="333333"/>
                  </a:solidFill>
                  <a:sym typeface="Symbol" charset="2"/>
                </a:rPr>
                <a:t></a:t>
              </a:r>
            </a:p>
          </p:txBody>
        </p:sp>
        <p:sp>
          <p:nvSpPr>
            <p:cNvPr id="24" name="Freeform 20"/>
            <p:cNvSpPr>
              <a:spLocks/>
            </p:cNvSpPr>
            <p:nvPr/>
          </p:nvSpPr>
          <p:spPr bwMode="auto">
            <a:xfrm>
              <a:off x="5097016" y="5482356"/>
              <a:ext cx="144463" cy="700088"/>
            </a:xfrm>
            <a:custGeom>
              <a:avLst/>
              <a:gdLst>
                <a:gd name="T0" fmla="*/ 50 w 91"/>
                <a:gd name="T1" fmla="*/ 441 h 441"/>
                <a:gd name="T2" fmla="*/ 0 w 91"/>
                <a:gd name="T3" fmla="*/ 392 h 441"/>
                <a:gd name="T4" fmla="*/ 50 w 91"/>
                <a:gd name="T5" fmla="*/ 344 h 441"/>
                <a:gd name="T6" fmla="*/ 0 w 91"/>
                <a:gd name="T7" fmla="*/ 295 h 441"/>
                <a:gd name="T8" fmla="*/ 50 w 91"/>
                <a:gd name="T9" fmla="*/ 247 h 441"/>
                <a:gd name="T10" fmla="*/ 0 w 91"/>
                <a:gd name="T11" fmla="*/ 198 h 441"/>
                <a:gd name="T12" fmla="*/ 50 w 91"/>
                <a:gd name="T13" fmla="*/ 150 h 441"/>
                <a:gd name="T14" fmla="*/ 0 w 91"/>
                <a:gd name="T15" fmla="*/ 101 h 441"/>
                <a:gd name="T16" fmla="*/ 50 w 91"/>
                <a:gd name="T17" fmla="*/ 53 h 441"/>
                <a:gd name="T18" fmla="*/ 91 w 91"/>
                <a:gd name="T19"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441">
                  <a:moveTo>
                    <a:pt x="50" y="441"/>
                  </a:moveTo>
                  <a:cubicBezTo>
                    <a:pt x="25" y="425"/>
                    <a:pt x="0" y="409"/>
                    <a:pt x="0" y="392"/>
                  </a:cubicBezTo>
                  <a:cubicBezTo>
                    <a:pt x="0" y="376"/>
                    <a:pt x="50" y="360"/>
                    <a:pt x="50" y="344"/>
                  </a:cubicBezTo>
                  <a:cubicBezTo>
                    <a:pt x="50" y="328"/>
                    <a:pt x="0" y="312"/>
                    <a:pt x="0" y="295"/>
                  </a:cubicBezTo>
                  <a:cubicBezTo>
                    <a:pt x="0" y="279"/>
                    <a:pt x="50" y="263"/>
                    <a:pt x="50" y="247"/>
                  </a:cubicBezTo>
                  <a:cubicBezTo>
                    <a:pt x="50" y="231"/>
                    <a:pt x="0" y="214"/>
                    <a:pt x="0" y="198"/>
                  </a:cubicBezTo>
                  <a:cubicBezTo>
                    <a:pt x="0" y="182"/>
                    <a:pt x="50" y="166"/>
                    <a:pt x="50" y="150"/>
                  </a:cubicBezTo>
                  <a:cubicBezTo>
                    <a:pt x="50" y="134"/>
                    <a:pt x="0" y="117"/>
                    <a:pt x="0" y="101"/>
                  </a:cubicBezTo>
                  <a:cubicBezTo>
                    <a:pt x="0" y="85"/>
                    <a:pt x="35" y="70"/>
                    <a:pt x="50" y="53"/>
                  </a:cubicBezTo>
                  <a:cubicBezTo>
                    <a:pt x="65" y="36"/>
                    <a:pt x="83" y="11"/>
                    <a:pt x="91" y="0"/>
                  </a:cubicBezTo>
                </a:path>
              </a:pathLst>
            </a:custGeom>
            <a:noFill/>
            <a:ln w="12700">
              <a:solidFill>
                <a:srgbClr val="3333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5" name="Freeform 21"/>
            <p:cNvSpPr>
              <a:spLocks/>
            </p:cNvSpPr>
            <p:nvPr/>
          </p:nvSpPr>
          <p:spPr bwMode="auto">
            <a:xfrm>
              <a:off x="5322441" y="5480769"/>
              <a:ext cx="79375" cy="693738"/>
            </a:xfrm>
            <a:custGeom>
              <a:avLst/>
              <a:gdLst>
                <a:gd name="T0" fmla="*/ 50 w 50"/>
                <a:gd name="T1" fmla="*/ 437 h 437"/>
                <a:gd name="T2" fmla="*/ 0 w 50"/>
                <a:gd name="T3" fmla="*/ 388 h 437"/>
                <a:gd name="T4" fmla="*/ 50 w 50"/>
                <a:gd name="T5" fmla="*/ 340 h 437"/>
                <a:gd name="T6" fmla="*/ 0 w 50"/>
                <a:gd name="T7" fmla="*/ 291 h 437"/>
                <a:gd name="T8" fmla="*/ 50 w 50"/>
                <a:gd name="T9" fmla="*/ 243 h 437"/>
                <a:gd name="T10" fmla="*/ 0 w 50"/>
                <a:gd name="T11" fmla="*/ 194 h 437"/>
                <a:gd name="T12" fmla="*/ 50 w 50"/>
                <a:gd name="T13" fmla="*/ 146 h 437"/>
                <a:gd name="T14" fmla="*/ 0 w 50"/>
                <a:gd name="T15" fmla="*/ 97 h 437"/>
                <a:gd name="T16" fmla="*/ 50 w 50"/>
                <a:gd name="T17" fmla="*/ 49 h 437"/>
                <a:gd name="T18" fmla="*/ 0 w 50"/>
                <a:gd name="T19" fmla="*/ 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37">
                  <a:moveTo>
                    <a:pt x="50" y="437"/>
                  </a:moveTo>
                  <a:cubicBezTo>
                    <a:pt x="25" y="421"/>
                    <a:pt x="0" y="405"/>
                    <a:pt x="0" y="388"/>
                  </a:cubicBezTo>
                  <a:cubicBezTo>
                    <a:pt x="0" y="372"/>
                    <a:pt x="50" y="356"/>
                    <a:pt x="50" y="340"/>
                  </a:cubicBezTo>
                  <a:cubicBezTo>
                    <a:pt x="50" y="324"/>
                    <a:pt x="0" y="308"/>
                    <a:pt x="0" y="291"/>
                  </a:cubicBezTo>
                  <a:cubicBezTo>
                    <a:pt x="0" y="275"/>
                    <a:pt x="50" y="259"/>
                    <a:pt x="50" y="243"/>
                  </a:cubicBezTo>
                  <a:cubicBezTo>
                    <a:pt x="50" y="227"/>
                    <a:pt x="0" y="210"/>
                    <a:pt x="0" y="194"/>
                  </a:cubicBezTo>
                  <a:cubicBezTo>
                    <a:pt x="0" y="178"/>
                    <a:pt x="50" y="162"/>
                    <a:pt x="50" y="146"/>
                  </a:cubicBezTo>
                  <a:cubicBezTo>
                    <a:pt x="50" y="130"/>
                    <a:pt x="0" y="113"/>
                    <a:pt x="0" y="97"/>
                  </a:cubicBezTo>
                  <a:cubicBezTo>
                    <a:pt x="0" y="81"/>
                    <a:pt x="50" y="65"/>
                    <a:pt x="50" y="49"/>
                  </a:cubicBezTo>
                  <a:cubicBezTo>
                    <a:pt x="50" y="33"/>
                    <a:pt x="8" y="8"/>
                    <a:pt x="0" y="0"/>
                  </a:cubicBezTo>
                </a:path>
              </a:pathLst>
            </a:custGeom>
            <a:noFill/>
            <a:ln w="12700">
              <a:solidFill>
                <a:srgbClr val="3333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6" name="Freeform 22"/>
            <p:cNvSpPr>
              <a:spLocks/>
            </p:cNvSpPr>
            <p:nvPr/>
          </p:nvSpPr>
          <p:spPr bwMode="auto">
            <a:xfrm>
              <a:off x="5554216" y="5488706"/>
              <a:ext cx="79375" cy="693738"/>
            </a:xfrm>
            <a:custGeom>
              <a:avLst/>
              <a:gdLst>
                <a:gd name="T0" fmla="*/ 50 w 50"/>
                <a:gd name="T1" fmla="*/ 437 h 437"/>
                <a:gd name="T2" fmla="*/ 0 w 50"/>
                <a:gd name="T3" fmla="*/ 388 h 437"/>
                <a:gd name="T4" fmla="*/ 50 w 50"/>
                <a:gd name="T5" fmla="*/ 340 h 437"/>
                <a:gd name="T6" fmla="*/ 0 w 50"/>
                <a:gd name="T7" fmla="*/ 291 h 437"/>
                <a:gd name="T8" fmla="*/ 50 w 50"/>
                <a:gd name="T9" fmla="*/ 243 h 437"/>
                <a:gd name="T10" fmla="*/ 0 w 50"/>
                <a:gd name="T11" fmla="*/ 194 h 437"/>
                <a:gd name="T12" fmla="*/ 50 w 50"/>
                <a:gd name="T13" fmla="*/ 146 h 437"/>
                <a:gd name="T14" fmla="*/ 0 w 50"/>
                <a:gd name="T15" fmla="*/ 97 h 437"/>
                <a:gd name="T16" fmla="*/ 50 w 50"/>
                <a:gd name="T17" fmla="*/ 49 h 437"/>
                <a:gd name="T18" fmla="*/ 0 w 50"/>
                <a:gd name="T19" fmla="*/ 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37">
                  <a:moveTo>
                    <a:pt x="50" y="437"/>
                  </a:moveTo>
                  <a:cubicBezTo>
                    <a:pt x="25" y="421"/>
                    <a:pt x="0" y="405"/>
                    <a:pt x="0" y="388"/>
                  </a:cubicBezTo>
                  <a:cubicBezTo>
                    <a:pt x="0" y="372"/>
                    <a:pt x="50" y="356"/>
                    <a:pt x="50" y="340"/>
                  </a:cubicBezTo>
                  <a:cubicBezTo>
                    <a:pt x="50" y="324"/>
                    <a:pt x="0" y="308"/>
                    <a:pt x="0" y="291"/>
                  </a:cubicBezTo>
                  <a:cubicBezTo>
                    <a:pt x="0" y="275"/>
                    <a:pt x="50" y="259"/>
                    <a:pt x="50" y="243"/>
                  </a:cubicBezTo>
                  <a:cubicBezTo>
                    <a:pt x="50" y="227"/>
                    <a:pt x="0" y="210"/>
                    <a:pt x="0" y="194"/>
                  </a:cubicBezTo>
                  <a:cubicBezTo>
                    <a:pt x="0" y="178"/>
                    <a:pt x="50" y="162"/>
                    <a:pt x="50" y="146"/>
                  </a:cubicBezTo>
                  <a:cubicBezTo>
                    <a:pt x="50" y="130"/>
                    <a:pt x="0" y="113"/>
                    <a:pt x="0" y="97"/>
                  </a:cubicBezTo>
                  <a:cubicBezTo>
                    <a:pt x="0" y="81"/>
                    <a:pt x="50" y="65"/>
                    <a:pt x="50" y="49"/>
                  </a:cubicBezTo>
                  <a:cubicBezTo>
                    <a:pt x="50" y="33"/>
                    <a:pt x="8" y="8"/>
                    <a:pt x="0" y="0"/>
                  </a:cubicBezTo>
                </a:path>
              </a:pathLst>
            </a:custGeom>
            <a:noFill/>
            <a:ln w="12700">
              <a:solidFill>
                <a:srgbClr val="3333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7" name="Freeform 23"/>
            <p:cNvSpPr>
              <a:spLocks/>
            </p:cNvSpPr>
            <p:nvPr/>
          </p:nvSpPr>
          <p:spPr bwMode="auto">
            <a:xfrm>
              <a:off x="5325616" y="4574306"/>
              <a:ext cx="79375" cy="693738"/>
            </a:xfrm>
            <a:custGeom>
              <a:avLst/>
              <a:gdLst>
                <a:gd name="T0" fmla="*/ 50 w 50"/>
                <a:gd name="T1" fmla="*/ 437 h 437"/>
                <a:gd name="T2" fmla="*/ 0 w 50"/>
                <a:gd name="T3" fmla="*/ 388 h 437"/>
                <a:gd name="T4" fmla="*/ 50 w 50"/>
                <a:gd name="T5" fmla="*/ 340 h 437"/>
                <a:gd name="T6" fmla="*/ 0 w 50"/>
                <a:gd name="T7" fmla="*/ 291 h 437"/>
                <a:gd name="T8" fmla="*/ 50 w 50"/>
                <a:gd name="T9" fmla="*/ 243 h 437"/>
                <a:gd name="T10" fmla="*/ 0 w 50"/>
                <a:gd name="T11" fmla="*/ 194 h 437"/>
                <a:gd name="T12" fmla="*/ 50 w 50"/>
                <a:gd name="T13" fmla="*/ 146 h 437"/>
                <a:gd name="T14" fmla="*/ 0 w 50"/>
                <a:gd name="T15" fmla="*/ 97 h 437"/>
                <a:gd name="T16" fmla="*/ 50 w 50"/>
                <a:gd name="T17" fmla="*/ 49 h 437"/>
                <a:gd name="T18" fmla="*/ 0 w 50"/>
                <a:gd name="T19" fmla="*/ 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37">
                  <a:moveTo>
                    <a:pt x="50" y="437"/>
                  </a:moveTo>
                  <a:cubicBezTo>
                    <a:pt x="25" y="421"/>
                    <a:pt x="0" y="405"/>
                    <a:pt x="0" y="388"/>
                  </a:cubicBezTo>
                  <a:cubicBezTo>
                    <a:pt x="0" y="372"/>
                    <a:pt x="50" y="356"/>
                    <a:pt x="50" y="340"/>
                  </a:cubicBezTo>
                  <a:cubicBezTo>
                    <a:pt x="50" y="324"/>
                    <a:pt x="0" y="308"/>
                    <a:pt x="0" y="291"/>
                  </a:cubicBezTo>
                  <a:cubicBezTo>
                    <a:pt x="0" y="275"/>
                    <a:pt x="50" y="259"/>
                    <a:pt x="50" y="243"/>
                  </a:cubicBezTo>
                  <a:cubicBezTo>
                    <a:pt x="50" y="227"/>
                    <a:pt x="0" y="210"/>
                    <a:pt x="0" y="194"/>
                  </a:cubicBezTo>
                  <a:cubicBezTo>
                    <a:pt x="0" y="178"/>
                    <a:pt x="50" y="162"/>
                    <a:pt x="50" y="146"/>
                  </a:cubicBezTo>
                  <a:cubicBezTo>
                    <a:pt x="50" y="130"/>
                    <a:pt x="0" y="113"/>
                    <a:pt x="0" y="97"/>
                  </a:cubicBezTo>
                  <a:cubicBezTo>
                    <a:pt x="0" y="81"/>
                    <a:pt x="50" y="65"/>
                    <a:pt x="50" y="49"/>
                  </a:cubicBezTo>
                  <a:cubicBezTo>
                    <a:pt x="50" y="33"/>
                    <a:pt x="8" y="8"/>
                    <a:pt x="0" y="0"/>
                  </a:cubicBezTo>
                </a:path>
              </a:pathLst>
            </a:custGeom>
            <a:noFill/>
            <a:ln w="12700">
              <a:solidFill>
                <a:srgbClr val="3333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8" name="Oval 24" descr="Diagonales larges vers le haut"/>
            <p:cNvSpPr>
              <a:spLocks noChangeArrowheads="1"/>
            </p:cNvSpPr>
            <p:nvPr/>
          </p:nvSpPr>
          <p:spPr bwMode="auto">
            <a:xfrm>
              <a:off x="5181153" y="5260106"/>
              <a:ext cx="381000" cy="381000"/>
            </a:xfrm>
            <a:prstGeom prst="ellipse">
              <a:avLst/>
            </a:prstGeom>
            <a:pattFill prst="wdUpDiag">
              <a:fgClr>
                <a:srgbClr val="333333"/>
              </a:fgClr>
              <a:bgClr>
                <a:schemeClr val="bg1"/>
              </a:bgClr>
            </a:pattFill>
            <a:ln w="9525">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9" name="Oval 25"/>
            <p:cNvSpPr>
              <a:spLocks noChangeArrowheads="1"/>
            </p:cNvSpPr>
            <p:nvPr/>
          </p:nvSpPr>
          <p:spPr bwMode="auto">
            <a:xfrm>
              <a:off x="5582791" y="6158631"/>
              <a:ext cx="39688"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0" name="Oval 26"/>
            <p:cNvSpPr>
              <a:spLocks noChangeArrowheads="1"/>
            </p:cNvSpPr>
            <p:nvPr/>
          </p:nvSpPr>
          <p:spPr bwMode="auto">
            <a:xfrm>
              <a:off x="5538341" y="5480769"/>
              <a:ext cx="39688"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1" name="Oval 27"/>
            <p:cNvSpPr>
              <a:spLocks noChangeArrowheads="1"/>
            </p:cNvSpPr>
            <p:nvPr/>
          </p:nvSpPr>
          <p:spPr bwMode="auto">
            <a:xfrm>
              <a:off x="5325616" y="5625231"/>
              <a:ext cx="39688"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2" name="Oval 28"/>
            <p:cNvSpPr>
              <a:spLocks noChangeArrowheads="1"/>
            </p:cNvSpPr>
            <p:nvPr/>
          </p:nvSpPr>
          <p:spPr bwMode="auto">
            <a:xfrm>
              <a:off x="5181153" y="5512519"/>
              <a:ext cx="39688"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33" name="Oval 29"/>
            <p:cNvSpPr>
              <a:spLocks noChangeArrowheads="1"/>
            </p:cNvSpPr>
            <p:nvPr/>
          </p:nvSpPr>
          <p:spPr bwMode="auto">
            <a:xfrm>
              <a:off x="5354191" y="5236294"/>
              <a:ext cx="39688" cy="39688"/>
            </a:xfrm>
            <a:prstGeom prst="ellipse">
              <a:avLst/>
            </a:prstGeom>
            <a:solidFill>
              <a:srgbClr val="0000FF"/>
            </a:solidFill>
            <a:ln w="25400">
              <a:solidFill>
                <a:srgbClr val="333333"/>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611529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29</a:t>
            </a:fld>
            <a:endParaRPr lang="en-GB" dirty="0"/>
          </a:p>
        </p:txBody>
      </p:sp>
      <p:sp>
        <p:nvSpPr>
          <p:cNvPr id="18" name="Rectangle 17"/>
          <p:cNvSpPr/>
          <p:nvPr/>
        </p:nvSpPr>
        <p:spPr>
          <a:xfrm>
            <a:off x="0" y="3088435"/>
            <a:ext cx="9144000" cy="3769565"/>
          </a:xfrm>
          <a:prstGeom prst="rect">
            <a:avLst/>
          </a:prstGeom>
          <a:solidFill>
            <a:srgbClr val="EBEBEB"/>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0" name="Text Box 5"/>
          <p:cNvSpPr txBox="1">
            <a:spLocks noChangeArrowheads="1"/>
          </p:cNvSpPr>
          <p:nvPr/>
        </p:nvSpPr>
        <p:spPr bwMode="auto">
          <a:xfrm>
            <a:off x="0" y="2539424"/>
            <a:ext cx="9144000" cy="538851"/>
          </a:xfrm>
          <a:prstGeom prst="rect">
            <a:avLst/>
          </a:prstGeom>
          <a:solidFill>
            <a:srgbClr val="FFFFFF">
              <a:alpha val="95000"/>
            </a:srgbClr>
          </a:solidFill>
          <a:ln w="9525">
            <a:noFill/>
            <a:miter lim="800000"/>
            <a:headEnd/>
            <a:tailEnd/>
          </a:ln>
          <a:effectLst/>
        </p:spPr>
        <p:txBody>
          <a:bodyPr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The hadronic contribution to the muon </a:t>
            </a:r>
            <a:r>
              <a:rPr lang="en-US" sz="2800" i="1" dirty="0">
                <a:solidFill>
                  <a:srgbClr val="262626"/>
                </a:solidFill>
                <a:latin typeface="Helvetica Light" charset="0"/>
                <a:ea typeface="Helvetica Light" charset="0"/>
                <a:cs typeface="Helvetica Light" charset="0"/>
              </a:rPr>
              <a:t>g</a:t>
            </a:r>
            <a:r>
              <a:rPr lang="en-US" sz="1400" i="1" dirty="0">
                <a:solidFill>
                  <a:srgbClr val="262626"/>
                </a:solidFill>
                <a:latin typeface="Helvetica Light" charset="0"/>
                <a:ea typeface="Helvetica Light" charset="0"/>
                <a:cs typeface="Helvetica Light" charset="0"/>
              </a:rPr>
              <a:t> </a:t>
            </a:r>
            <a:r>
              <a:rPr lang="en-US" sz="2800" dirty="0">
                <a:solidFill>
                  <a:srgbClr val="262626"/>
                </a:solidFill>
                <a:latin typeface="Helvetica Light" charset="0"/>
                <a:ea typeface="Helvetica Light" charset="0"/>
                <a:cs typeface="Helvetica Light" charset="0"/>
              </a:rPr>
              <a:t>–2</a:t>
            </a:r>
          </a:p>
        </p:txBody>
      </p:sp>
      <p:pic>
        <p:nvPicPr>
          <p:cNvPr id="5" name="Picture 4"/>
          <p:cNvPicPr>
            <a:picLocks noChangeAspect="1"/>
          </p:cNvPicPr>
          <p:nvPr/>
        </p:nvPicPr>
        <p:blipFill>
          <a:blip r:embed="rId2">
            <a:grayscl/>
            <a:lum bright="20000" contrast="20000"/>
            <a:extLst>
              <a:ext uri="{28A0092B-C50C-407E-A947-70E740481C1C}">
                <a14:useLocalDpi xmlns:a14="http://schemas.microsoft.com/office/drawing/2010/main"/>
              </a:ext>
            </a:extLst>
          </a:blip>
          <a:stretch>
            <a:fillRect/>
          </a:stretch>
        </p:blipFill>
        <p:spPr>
          <a:xfrm>
            <a:off x="0" y="-4234"/>
            <a:ext cx="9144000" cy="1714500"/>
          </a:xfrm>
          <a:prstGeom prst="rect">
            <a:avLst/>
          </a:prstGeom>
        </p:spPr>
      </p:pic>
      <p:pic>
        <p:nvPicPr>
          <p:cNvPr id="21" name="Picture 6" descr="g-2_wiggle"/>
          <p:cNvPicPr>
            <a:picLocks noChangeAspect="1" noChangeArrowheads="1"/>
          </p:cNvPicPr>
          <p:nvPr/>
        </p:nvPicPr>
        <p:blipFill rotWithShape="1">
          <a:blip r:embed="rId3">
            <a:clrChange>
              <a:clrFrom>
                <a:srgbClr val="FFFFFF"/>
              </a:clrFrom>
              <a:clrTo>
                <a:srgbClr val="FFFFFF">
                  <a:alpha val="0"/>
                </a:srgbClr>
              </a:clrTo>
            </a:clrChange>
            <a:biLevel thresh="25000"/>
            <a:extLst>
              <a:ext uri="{BEBA8EAE-BF5A-486C-A8C5-ECC9F3942E4B}">
                <a14:imgProps xmlns:a14="http://schemas.microsoft.com/office/drawing/2010/main">
                  <a14:imgLayer r:embed="rId4">
                    <a14:imgEffect>
                      <a14:colorTemperature colorTemp="1500"/>
                    </a14:imgEffect>
                    <a14:imgEffect>
                      <a14:saturation sat="398000"/>
                    </a14:imgEffect>
                  </a14:imgLayer>
                </a14:imgProps>
              </a:ext>
              <a:ext uri="{28A0092B-C50C-407E-A947-70E740481C1C}">
                <a14:useLocalDpi xmlns:a14="http://schemas.microsoft.com/office/drawing/2010/main"/>
              </a:ext>
            </a:extLst>
          </a:blip>
          <a:srcRect/>
          <a:stretch/>
        </p:blipFill>
        <p:spPr bwMode="auto">
          <a:xfrm>
            <a:off x="6997172" y="260648"/>
            <a:ext cx="1601869" cy="125237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4571836"/>
            <a:ext cx="9144000" cy="369332"/>
          </a:xfrm>
          <a:prstGeom prst="rect">
            <a:avLst/>
          </a:prstGeom>
          <a:noFill/>
        </p:spPr>
        <p:txBody>
          <a:bodyPr wrap="square" rtlCol="0">
            <a:spAutoFit/>
          </a:bodyPr>
          <a:lstStyle/>
          <a:p>
            <a:pPr algn="ctr"/>
            <a:r>
              <a:rPr lang="en-US" i="1" dirty="0">
                <a:latin typeface="Helvetica Light" charset="0"/>
                <a:ea typeface="Helvetica Light" charset="0"/>
                <a:cs typeface="Helvetica Light" charset="0"/>
              </a:rPr>
              <a:t>In the following, all a</a:t>
            </a:r>
            <a:r>
              <a:rPr lang="en-US" altLang="x-none" i="1" baseline="-25000" dirty="0">
                <a:latin typeface="Helvetica Light" charset="0"/>
                <a:ea typeface="Helvetica Light" charset="0"/>
                <a:cs typeface="Helvetica Light" charset="0"/>
                <a:sym typeface="Symbol" charset="2"/>
              </a:rPr>
              <a:t></a:t>
            </a:r>
            <a:r>
              <a:rPr lang="en-US" i="1" dirty="0">
                <a:latin typeface="Helvetica Light" charset="0"/>
                <a:ea typeface="Helvetica Light" charset="0"/>
                <a:cs typeface="Helvetica Light" charset="0"/>
              </a:rPr>
              <a:t> numbers are given in units of 10</a:t>
            </a:r>
            <a:r>
              <a:rPr lang="en-US" sz="700" i="1" dirty="0">
                <a:latin typeface="Helvetica Light" charset="0"/>
                <a:ea typeface="Helvetica Light" charset="0"/>
                <a:cs typeface="Helvetica Light" charset="0"/>
              </a:rPr>
              <a:t> </a:t>
            </a:r>
            <a:r>
              <a:rPr lang="en-US" i="1" baseline="30000" dirty="0">
                <a:latin typeface="Helvetica Light" charset="0"/>
                <a:ea typeface="Helvetica Light" charset="0"/>
                <a:cs typeface="Helvetica Light" charset="0"/>
              </a:rPr>
              <a:t>–10</a:t>
            </a:r>
            <a:r>
              <a:rPr lang="en-US" i="1" dirty="0">
                <a:latin typeface="Helvetica Light" charset="0"/>
                <a:ea typeface="Helvetica Light" charset="0"/>
                <a:cs typeface="Helvetica Light" charset="0"/>
              </a:rPr>
              <a:t> </a:t>
            </a:r>
          </a:p>
        </p:txBody>
      </p:sp>
    </p:spTree>
    <p:extLst>
      <p:ext uri="{BB962C8B-B14F-4D97-AF65-F5344CB8AC3E}">
        <p14:creationId xmlns:p14="http://schemas.microsoft.com/office/powerpoint/2010/main" val="48118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Electron </a:t>
            </a:r>
            <a:r>
              <a:rPr lang="en-US" sz="2400" i="1" dirty="0">
                <a:solidFill>
                  <a:schemeClr val="bg1"/>
                </a:solidFill>
                <a:latin typeface="Helvetica Light" charset="0"/>
                <a:ea typeface="Helvetica Light" charset="0"/>
                <a:cs typeface="Helvetica Light" charset="0"/>
              </a:rPr>
              <a:t>g</a:t>
            </a:r>
            <a:r>
              <a:rPr lang="en-US" sz="2400" dirty="0">
                <a:solidFill>
                  <a:schemeClr val="bg1"/>
                </a:solidFill>
                <a:latin typeface="Helvetica Light" charset="0"/>
                <a:ea typeface="Helvetica Light" charset="0"/>
                <a:cs typeface="Helvetica Light" charset="0"/>
              </a:rPr>
              <a:t> factor</a:t>
            </a:r>
          </a:p>
        </p:txBody>
      </p:sp>
      <mc:AlternateContent xmlns:mc="http://schemas.openxmlformats.org/markup-compatibility/2006" xmlns:a14="http://schemas.microsoft.com/office/drawing/2010/main">
        <mc:Choice Requires="a14">
          <p:sp>
            <p:nvSpPr>
              <p:cNvPr id="5" name="Rectangle 4"/>
              <p:cNvSpPr/>
              <p:nvPr/>
            </p:nvSpPr>
            <p:spPr>
              <a:xfrm>
                <a:off x="1403648" y="3223921"/>
                <a:ext cx="1762406" cy="505331"/>
              </a:xfrm>
              <a:prstGeom prst="rect">
                <a:avLst/>
              </a:prstGeom>
            </p:spPr>
            <p:txBody>
              <a:bodyPr wrap="none">
                <a:spAutoFit/>
              </a:bodyPr>
              <a:lstStyle/>
              <a:p>
                <a:pPr>
                  <a:spcBef>
                    <a:spcPts val="1800"/>
                  </a:spcBef>
                </a:pPr>
                <a14:m>
                  <m:oMath xmlns:m="http://schemas.openxmlformats.org/officeDocument/2006/math">
                    <m:acc>
                      <m:accPr>
                        <m:chr m:val="⃑"/>
                        <m:ctrlPr>
                          <a:rPr lang="mr-IN" b="1"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i="1">
                            <a:solidFill>
                              <a:prstClr val="black">
                                <a:lumMod val="85000"/>
                                <a:lumOff val="15000"/>
                              </a:prstClr>
                            </a:solidFill>
                            <a:latin typeface="Cambria Math" charset="0"/>
                            <a:ea typeface="Cambria Math" charset="0"/>
                            <a:cs typeface="Cambria Math" charset="0"/>
                            <a:sym typeface="Wingdings"/>
                          </a:rPr>
                          <m:t>𝜇</m:t>
                        </m:r>
                      </m:e>
                    </m:acc>
                    <m:r>
                      <a:rPr lang="en-US" b="0" i="1" smtClean="0">
                        <a:solidFill>
                          <a:prstClr val="black">
                            <a:lumMod val="85000"/>
                            <a:lumOff val="15000"/>
                          </a:prstClr>
                        </a:solidFill>
                        <a:latin typeface="Cambria Math" charset="0"/>
                        <a:ea typeface="Cambria Math" charset="0"/>
                        <a:cs typeface="Cambria Math" charset="0"/>
                        <a:sym typeface="Wingdings"/>
                      </a:rPr>
                      <m:t>=</m:t>
                    </m:r>
                    <m:sSub>
                      <m:sSubPr>
                        <m:ctrlPr>
                          <a:rPr lang="en-US"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b="0" i="1" smtClean="0">
                            <a:solidFill>
                              <a:prstClr val="black">
                                <a:lumMod val="85000"/>
                                <a:lumOff val="15000"/>
                              </a:prstClr>
                            </a:solidFill>
                            <a:latin typeface="Cambria Math" charset="0"/>
                            <a:ea typeface="Cambria Math" charset="0"/>
                            <a:cs typeface="Cambria Math" charset="0"/>
                            <a:sym typeface="Wingdings"/>
                          </a:rPr>
                          <m:t>−</m:t>
                        </m:r>
                        <m:r>
                          <a:rPr lang="en-US" b="0" i="1" smtClean="0">
                            <a:solidFill>
                              <a:prstClr val="black">
                                <a:lumMod val="85000"/>
                                <a:lumOff val="15000"/>
                              </a:prstClr>
                            </a:solidFill>
                            <a:latin typeface="Cambria Math" charset="0"/>
                            <a:ea typeface="Cambria Math" charset="0"/>
                            <a:cs typeface="Cambria Math" charset="0"/>
                            <a:sym typeface="Wingdings"/>
                          </a:rPr>
                          <m:t>𝑔</m:t>
                        </m:r>
                      </m:e>
                      <m:sub>
                        <m:r>
                          <a:rPr lang="en-US" b="0" i="1" smtClean="0">
                            <a:solidFill>
                              <a:prstClr val="black">
                                <a:lumMod val="85000"/>
                                <a:lumOff val="15000"/>
                              </a:prstClr>
                            </a:solidFill>
                            <a:latin typeface="Cambria Math" charset="0"/>
                            <a:ea typeface="Cambria Math" charset="0"/>
                            <a:cs typeface="Cambria Math" charset="0"/>
                            <a:sym typeface="Wingdings"/>
                          </a:rPr>
                          <m:t>𝑒</m:t>
                        </m:r>
                      </m:sub>
                    </m:sSub>
                    <m:f>
                      <m:fPr>
                        <m:ctrlPr>
                          <a:rPr lang="mr-IN"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b="0" i="1" smtClean="0">
                            <a:solidFill>
                              <a:prstClr val="black">
                                <a:lumMod val="85000"/>
                                <a:lumOff val="15000"/>
                              </a:prstClr>
                            </a:solidFill>
                            <a:latin typeface="Cambria Math" charset="0"/>
                            <a:ea typeface="Cambria Math" charset="0"/>
                            <a:cs typeface="Cambria Math" charset="0"/>
                            <a:sym typeface="Wingdings"/>
                          </a:rPr>
                          <m:t>𝑒</m:t>
                        </m:r>
                      </m:num>
                      <m:den>
                        <m:r>
                          <a:rPr lang="en-US" i="1">
                            <a:solidFill>
                              <a:prstClr val="black">
                                <a:lumMod val="85000"/>
                                <a:lumOff val="15000"/>
                              </a:prstClr>
                            </a:solidFill>
                            <a:latin typeface="Cambria Math" charset="0"/>
                            <a:ea typeface="Helvetica Light" charset="0"/>
                            <a:cs typeface="Helvetica Light" charset="0"/>
                            <a:sym typeface="Wingdings"/>
                          </a:rPr>
                          <m:t>2</m:t>
                        </m:r>
                        <m:sSub>
                          <m:sSubPr>
                            <m:ctrlPr>
                              <a:rPr lang="en-US" i="1">
                                <a:solidFill>
                                  <a:prstClr val="black">
                                    <a:lumMod val="85000"/>
                                    <a:lumOff val="15000"/>
                                  </a:prstClr>
                                </a:solidFill>
                                <a:latin typeface="Cambria Math" panose="02040503050406030204" pitchFamily="18" charset="0"/>
                                <a:ea typeface="Helvetica Light" charset="0"/>
                                <a:cs typeface="Helvetica Light" charset="0"/>
                                <a:sym typeface="Wingdings"/>
                              </a:rPr>
                            </m:ctrlPr>
                          </m:sSubPr>
                          <m:e>
                            <m:r>
                              <a:rPr lang="en-US" i="1">
                                <a:solidFill>
                                  <a:prstClr val="black">
                                    <a:lumMod val="85000"/>
                                    <a:lumOff val="15000"/>
                                  </a:prstClr>
                                </a:solidFill>
                                <a:latin typeface="Cambria Math" charset="0"/>
                                <a:ea typeface="Helvetica Light" charset="0"/>
                                <a:cs typeface="Helvetica Light" charset="0"/>
                                <a:sym typeface="Wingdings"/>
                              </a:rPr>
                              <m:t>𝑚</m:t>
                            </m:r>
                          </m:e>
                          <m:sub>
                            <m:r>
                              <a:rPr lang="en-US" i="1">
                                <a:solidFill>
                                  <a:prstClr val="black">
                                    <a:lumMod val="85000"/>
                                    <a:lumOff val="15000"/>
                                  </a:prstClr>
                                </a:solidFill>
                                <a:latin typeface="Cambria Math" charset="0"/>
                                <a:ea typeface="Cambria Math" charset="0"/>
                                <a:cs typeface="Cambria Math" charset="0"/>
                                <a:sym typeface="Wingdings"/>
                              </a:rPr>
                              <m:t>𝑒</m:t>
                            </m:r>
                          </m:sub>
                        </m:sSub>
                      </m:den>
                    </m:f>
                    <m:acc>
                      <m:accPr>
                        <m:chr m:val="⃑"/>
                        <m:ctrlPr>
                          <a:rPr lang="mr-IN" b="1"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i="1">
                            <a:solidFill>
                              <a:prstClr val="black">
                                <a:lumMod val="85000"/>
                                <a:lumOff val="15000"/>
                              </a:prstClr>
                            </a:solidFill>
                            <a:latin typeface="Cambria Math" charset="0"/>
                            <a:ea typeface="Cambria Math" charset="0"/>
                            <a:cs typeface="Cambria Math" charset="0"/>
                            <a:sym typeface="Wingdings"/>
                          </a:rPr>
                          <m:t>𝑆</m:t>
                        </m:r>
                      </m:e>
                    </m:acc>
                  </m:oMath>
                </a14:m>
                <a:r>
                  <a:rPr lang="en-US" dirty="0">
                    <a:solidFill>
                      <a:prstClr val="black">
                        <a:lumMod val="85000"/>
                        <a:lumOff val="15000"/>
                      </a:prstClr>
                    </a:solidFill>
                    <a:latin typeface="Helvetica Light" charset="0"/>
                    <a:ea typeface="Helvetica Light" charset="0"/>
                    <a:cs typeface="Helvetica Light" charset="0"/>
                    <a:sym typeface="Wingdings"/>
                  </a:rPr>
                  <a:t> </a:t>
                </a:r>
                <a:r>
                  <a:rPr lang="en-US" sz="1600" dirty="0">
                    <a:solidFill>
                      <a:prstClr val="black">
                        <a:lumMod val="85000"/>
                        <a:lumOff val="15000"/>
                      </a:prstClr>
                    </a:solidFill>
                    <a:latin typeface="Helvetica Light" charset="0"/>
                    <a:ea typeface="Helvetica Light" charset="0"/>
                    <a:cs typeface="Helvetica Light" charset="0"/>
                    <a:sym typeface="Wingdings"/>
                  </a:rPr>
                  <a:t>,</a:t>
                </a:r>
                <a:r>
                  <a:rPr lang="en-US" dirty="0">
                    <a:solidFill>
                      <a:prstClr val="black">
                        <a:lumMod val="85000"/>
                        <a:lumOff val="15000"/>
                      </a:prstClr>
                    </a:solidFill>
                    <a:latin typeface="Helvetica Light" charset="0"/>
                    <a:ea typeface="Helvetica Light" charset="0"/>
                    <a:cs typeface="Helvetica Light" charset="0"/>
                    <a:sym typeface="Wingdings"/>
                  </a:rPr>
                  <a:t> </a:t>
                </a:r>
                <a:endParaRPr lang="en-US" dirty="0">
                  <a:solidFill>
                    <a:srgbClr val="595959"/>
                  </a:solidFill>
                  <a:latin typeface="Helvetica Light" charset="0"/>
                  <a:ea typeface="Helvetica Light" charset="0"/>
                  <a:cs typeface="Helvetica Light"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403648" y="3223921"/>
                <a:ext cx="1762406" cy="505331"/>
              </a:xfrm>
              <a:prstGeom prst="rect">
                <a:avLst/>
              </a:prstGeom>
              <a:blipFill rotWithShape="0">
                <a:blip r:embed="rId5"/>
                <a:stretch>
                  <a:fillRect t="-1205" r="-24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054923" y="3285702"/>
                <a:ext cx="3755259" cy="338554"/>
              </a:xfrm>
              <a:prstGeom prst="rect">
                <a:avLst/>
              </a:prstGeom>
            </p:spPr>
            <p:txBody>
              <a:bodyPr wrap="none">
                <a:spAutoFit/>
              </a:bodyPr>
              <a:lstStyle/>
              <a:p>
                <a:r>
                  <a:rPr lang="en-US" sz="1600" dirty="0">
                    <a:solidFill>
                      <a:prstClr val="black">
                        <a:lumMod val="85000"/>
                        <a:lumOff val="15000"/>
                      </a:prstClr>
                    </a:solidFill>
                    <a:latin typeface="Helvetica Light" charset="0"/>
                    <a:ea typeface="Helvetica Light" charset="0"/>
                    <a:cs typeface="Helvetica Light" charset="0"/>
                  </a:rPr>
                  <a:t>with </a:t>
                </a:r>
                <a14:m>
                  <m:oMath xmlns:m="http://schemas.openxmlformats.org/officeDocument/2006/math">
                    <m:sSub>
                      <m:sSubPr>
                        <m:ctrlPr>
                          <a:rPr lang="en-US" sz="1600" b="1"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1" i="1">
                            <a:solidFill>
                              <a:prstClr val="black">
                                <a:lumMod val="85000"/>
                                <a:lumOff val="15000"/>
                              </a:prstClr>
                            </a:solidFill>
                            <a:latin typeface="Cambria Math" charset="0"/>
                            <a:ea typeface="Cambria Math" charset="0"/>
                            <a:cs typeface="Cambria Math" charset="0"/>
                            <a:sym typeface="Wingdings"/>
                          </a:rPr>
                          <m:t>|</m:t>
                        </m:r>
                        <m:r>
                          <a:rPr lang="en-US" sz="1600" b="1" i="1">
                            <a:solidFill>
                              <a:prstClr val="black">
                                <a:lumMod val="85000"/>
                                <a:lumOff val="15000"/>
                              </a:prstClr>
                            </a:solidFill>
                            <a:latin typeface="Cambria Math" charset="0"/>
                            <a:ea typeface="Cambria Math" charset="0"/>
                            <a:cs typeface="Cambria Math" charset="0"/>
                            <a:sym typeface="Wingdings"/>
                          </a:rPr>
                          <m:t>𝒈</m:t>
                        </m:r>
                      </m:e>
                      <m:sub>
                        <m:r>
                          <a:rPr lang="en-US" sz="1600" b="1" i="1">
                            <a:solidFill>
                              <a:prstClr val="black">
                                <a:lumMod val="85000"/>
                                <a:lumOff val="15000"/>
                              </a:prstClr>
                            </a:solidFill>
                            <a:latin typeface="Cambria Math" charset="0"/>
                            <a:ea typeface="Cambria Math" charset="0"/>
                            <a:cs typeface="Cambria Math" charset="0"/>
                            <a:sym typeface="Wingdings"/>
                          </a:rPr>
                          <m:t>𝒆</m:t>
                        </m:r>
                      </m:sub>
                    </m:sSub>
                    <m:r>
                      <a:rPr lang="en-US" sz="1600" b="1" i="1">
                        <a:solidFill>
                          <a:prstClr val="black">
                            <a:lumMod val="85000"/>
                            <a:lumOff val="15000"/>
                          </a:prstClr>
                        </a:solidFill>
                        <a:latin typeface="Cambria Math" charset="0"/>
                        <a:ea typeface="Cambria Math" charset="0"/>
                        <a:cs typeface="Cambria Math" charset="0"/>
                        <a:sym typeface="Wingdings"/>
                      </a:rPr>
                      <m:t>|=</m:t>
                    </m:r>
                    <m:r>
                      <a:rPr lang="en-US" sz="1600" b="1" i="1">
                        <a:solidFill>
                          <a:prstClr val="black">
                            <a:lumMod val="85000"/>
                            <a:lumOff val="15000"/>
                          </a:prstClr>
                        </a:solidFill>
                        <a:latin typeface="Cambria Math" charset="0"/>
                        <a:ea typeface="Cambria Math" charset="0"/>
                        <a:cs typeface="Cambria Math" charset="0"/>
                        <a:sym typeface="Wingdings"/>
                      </a:rPr>
                      <m:t>𝟐</m:t>
                    </m:r>
                  </m:oMath>
                </a14:m>
                <a:r>
                  <a:rPr lang="en-US" sz="1600" b="1" dirty="0">
                    <a:solidFill>
                      <a:prstClr val="black">
                        <a:lumMod val="85000"/>
                        <a:lumOff val="15000"/>
                      </a:prstClr>
                    </a:solidFill>
                    <a:latin typeface="Helvetica Light" charset="0"/>
                    <a:ea typeface="Helvetica Light" charset="0"/>
                    <a:cs typeface="Helvetica Light" charset="0"/>
                  </a:rPr>
                  <a:t> the gyromagnetic factor</a:t>
                </a:r>
                <a:endParaRPr lang="en-US" sz="1600" b="1" dirty="0"/>
              </a:p>
            </p:txBody>
          </p:sp>
        </mc:Choice>
        <mc:Fallback xmlns="">
          <p:sp>
            <p:nvSpPr>
              <p:cNvPr id="12" name="Rectangle 11"/>
              <p:cNvSpPr>
                <a:spLocks noRot="1" noChangeAspect="1" noMove="1" noResize="1" noEditPoints="1" noAdjustHandles="1" noChangeArrowheads="1" noChangeShapeType="1" noTextEdit="1"/>
              </p:cNvSpPr>
              <p:nvPr/>
            </p:nvSpPr>
            <p:spPr>
              <a:xfrm>
                <a:off x="3054923" y="3285702"/>
                <a:ext cx="3755259" cy="338554"/>
              </a:xfrm>
              <a:prstGeom prst="rect">
                <a:avLst/>
              </a:prstGeom>
              <a:blipFill rotWithShape="0">
                <a:blip r:embed="rId6"/>
                <a:stretch>
                  <a:fillRect l="-812" t="-7143" b="-232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269304" y="3951347"/>
                <a:ext cx="8839200" cy="32438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Here </a:t>
                </a:r>
                <a14:m>
                  <m:oMath xmlns:m="http://schemas.openxmlformats.org/officeDocument/2006/math">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𝑔</m:t>
                        </m:r>
                      </m:e>
                      <m:sub>
                        <m:r>
                          <a:rPr lang="en-US" sz="1400" b="0" i="1" smtClean="0">
                            <a:solidFill>
                              <a:prstClr val="black">
                                <a:lumMod val="85000"/>
                                <a:lumOff val="15000"/>
                              </a:prstClr>
                            </a:solidFill>
                            <a:latin typeface="Cambria Math" charset="0"/>
                            <a:ea typeface="Cambria Math" charset="0"/>
                            <a:cs typeface="Cambria Math" charset="0"/>
                            <a:sym typeface="Wingdings"/>
                          </a:rPr>
                          <m:t>𝑝</m:t>
                        </m:r>
                      </m:sub>
                    </m:sSub>
                    <m:r>
                      <a:rPr lang="en-US" sz="14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𝑔</m:t>
                        </m:r>
                      </m:e>
                      <m:sub>
                        <m:r>
                          <a:rPr lang="en-US" sz="1400" b="0" i="1" smtClean="0">
                            <a:solidFill>
                              <a:prstClr val="black">
                                <a:lumMod val="85000"/>
                                <a:lumOff val="15000"/>
                              </a:prstClr>
                            </a:solidFill>
                            <a:latin typeface="Cambria Math" charset="0"/>
                            <a:ea typeface="Cambria Math" charset="0"/>
                            <a:cs typeface="Cambria Math" charset="0"/>
                            <a:sym typeface="Wingdings"/>
                          </a:rPr>
                          <m:t>𝑒</m:t>
                        </m:r>
                      </m:sub>
                    </m:sSub>
                    <m:r>
                      <a:rPr lang="en-US" sz="1400" i="1">
                        <a:solidFill>
                          <a:prstClr val="black">
                            <a:lumMod val="85000"/>
                            <a:lumOff val="15000"/>
                          </a:prstClr>
                        </a:solidFill>
                        <a:latin typeface="Cambria Math" charset="0"/>
                        <a:ea typeface="Cambria Math" charset="0"/>
                        <a:cs typeface="Cambria Math" charset="0"/>
                        <a:sym typeface="Wingdings"/>
                      </a:rPr>
                      <m:t>=2</m:t>
                    </m:r>
                    <m:r>
                      <a:rPr lang="en-US" sz="1400" b="0" i="1" smtClean="0">
                        <a:solidFill>
                          <a:prstClr val="black">
                            <a:lumMod val="85000"/>
                            <a:lumOff val="15000"/>
                          </a:prstClr>
                        </a:solidFill>
                        <a:latin typeface="Cambria Math" charset="0"/>
                        <a:ea typeface="Cambria Math" charset="0"/>
                        <a:cs typeface="Cambria Math" charset="0"/>
                        <a:sym typeface="Wingdings"/>
                      </a:rPr>
                      <m:t>.8</m:t>
                    </m:r>
                  </m:oMath>
                </a14:m>
                <a:r>
                  <a:rPr lang="en-US" sz="1400" dirty="0">
                    <a:solidFill>
                      <a:prstClr val="black">
                        <a:lumMod val="85000"/>
                        <a:lumOff val="15000"/>
                      </a:prstClr>
                    </a:solidFill>
                    <a:latin typeface="Helvetica Light" charset="0"/>
                    <a:ea typeface="Helvetica Light" charset="0"/>
                    <a:cs typeface="Helvetica Light" charset="0"/>
                  </a:rPr>
                  <a:t> hinted that proton is not elementary</a:t>
                </a:r>
                <a:endParaRPr lang="en-US" sz="12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269304" y="3951347"/>
                <a:ext cx="8839200" cy="324384"/>
              </a:xfrm>
              <a:prstGeom prst="rect">
                <a:avLst/>
              </a:prstGeom>
              <a:blipFill rotWithShape="0">
                <a:blip r:embed="rId7"/>
                <a:stretch>
                  <a:fillRect l="-207" t="-1887" b="-16981"/>
                </a:stretch>
              </a:blipFill>
            </p:spPr>
            <p:txBody>
              <a:bodyPr/>
              <a:lstStyle/>
              <a:p>
                <a:r>
                  <a:rPr lang="en-US">
                    <a:noFill/>
                  </a:rPr>
                  <a:t> </a:t>
                </a:r>
              </a:p>
            </p:txBody>
          </p:sp>
        </mc:Fallback>
      </mc:AlternateContent>
      <p:sp>
        <p:nvSpPr>
          <p:cNvPr id="36" name="TextBox 35"/>
          <p:cNvSpPr txBox="1"/>
          <p:nvPr/>
        </p:nvSpPr>
        <p:spPr>
          <a:xfrm>
            <a:off x="269304" y="1988840"/>
            <a:ext cx="7327032" cy="1061829"/>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Dirac’s relativistic theory of the electron (1928) naturally accounted for quantized particle spin, and described elementary spin-1/2 particles</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 the classical limit, one finds the Pauli equation with magnetic moment:</a:t>
            </a:r>
          </a:p>
        </p:txBody>
      </p:sp>
      <p:sp>
        <p:nvSpPr>
          <p:cNvPr id="37" name="Rectangle 36"/>
          <p:cNvSpPr/>
          <p:nvPr/>
        </p:nvSpPr>
        <p:spPr>
          <a:xfrm>
            <a:off x="8250863" y="3571132"/>
            <a:ext cx="774571" cy="246221"/>
          </a:xfrm>
          <a:prstGeom prst="rect">
            <a:avLst/>
          </a:prstGeom>
        </p:spPr>
        <p:txBody>
          <a:bodyPr wrap="none">
            <a:spAutoFit/>
          </a:bodyPr>
          <a:lstStyle/>
          <a:p>
            <a:r>
              <a:rPr lang="en-US" sz="1000">
                <a:solidFill>
                  <a:schemeClr val="tx1">
                    <a:lumMod val="50000"/>
                    <a:lumOff val="50000"/>
                  </a:schemeClr>
                </a:solidFill>
                <a:latin typeface="Helvetica Light" charset="0"/>
                <a:ea typeface="Helvetica Light" charset="0"/>
                <a:cs typeface="Helvetica Light" charset="0"/>
              </a:rPr>
              <a:t>Paul Dirac</a:t>
            </a:r>
            <a:endParaRPr lang="en-US" sz="1000" dirty="0">
              <a:solidFill>
                <a:schemeClr val="tx1">
                  <a:lumMod val="50000"/>
                  <a:lumOff val="50000"/>
                </a:schemeClr>
              </a:solidFill>
              <a:latin typeface="Helvetica Light" charset="0"/>
              <a:ea typeface="Helvetica Light" charset="0"/>
              <a:cs typeface="Helvetica Light" charset="0"/>
            </a:endParaRPr>
          </a:p>
        </p:txBody>
      </p:sp>
      <p:pic>
        <p:nvPicPr>
          <p:cNvPr id="38" name="Picture 37"/>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Lst>
          </a:blip>
          <a:stretch>
            <a:fillRect/>
          </a:stretch>
        </p:blipFill>
        <p:spPr>
          <a:xfrm>
            <a:off x="8124486" y="2060848"/>
            <a:ext cx="1021377" cy="1507552"/>
          </a:xfrm>
          <a:prstGeom prst="rect">
            <a:avLst/>
          </a:prstGeom>
        </p:spPr>
      </p:pic>
      <mc:AlternateContent xmlns:mc="http://schemas.openxmlformats.org/markup-compatibility/2006" xmlns:a14="http://schemas.microsoft.com/office/drawing/2010/main">
        <mc:Choice Requires="a14">
          <p:sp>
            <p:nvSpPr>
              <p:cNvPr id="13" name="TextBox 12"/>
              <p:cNvSpPr txBox="1"/>
              <p:nvPr/>
            </p:nvSpPr>
            <p:spPr>
              <a:xfrm>
                <a:off x="3056681" y="3571116"/>
                <a:ext cx="2452787"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(and radius </a:t>
                </a:r>
                <a14:m>
                  <m:oMath xmlns:m="http://schemas.openxmlformats.org/officeDocument/2006/math">
                    <m:sSub>
                      <m:sSubPr>
                        <m:ctrlPr>
                          <a:rPr lang="en-US" sz="1100" i="1" dirty="0" smtClean="0">
                            <a:solidFill>
                              <a:schemeClr val="tx1">
                                <a:lumMod val="50000"/>
                                <a:lumOff val="50000"/>
                              </a:schemeClr>
                            </a:solidFill>
                            <a:latin typeface="Cambria Math" panose="02040503050406030204" pitchFamily="18" charset="0"/>
                            <a:ea typeface="Helvetica Light" charset="0"/>
                            <a:cs typeface="Helvetica Light" charset="0"/>
                          </a:rPr>
                        </m:ctrlPr>
                      </m:sSubPr>
                      <m:e>
                        <m:r>
                          <a:rPr lang="en-US" sz="1100" b="0" i="1" dirty="0" smtClean="0">
                            <a:solidFill>
                              <a:schemeClr val="tx1">
                                <a:lumMod val="50000"/>
                                <a:lumOff val="50000"/>
                              </a:schemeClr>
                            </a:solidFill>
                            <a:latin typeface="Cambria Math" charset="0"/>
                            <a:ea typeface="Helvetica Light" charset="0"/>
                            <a:cs typeface="Helvetica Light" charset="0"/>
                          </a:rPr>
                          <m:t>𝑅</m:t>
                        </m:r>
                      </m:e>
                      <m:sub>
                        <m:r>
                          <a:rPr lang="en-US" sz="1100" b="0" i="1" dirty="0" smtClean="0">
                            <a:solidFill>
                              <a:schemeClr val="tx1">
                                <a:lumMod val="50000"/>
                                <a:lumOff val="50000"/>
                              </a:schemeClr>
                            </a:solidFill>
                            <a:latin typeface="Cambria Math" charset="0"/>
                            <a:ea typeface="Helvetica Light" charset="0"/>
                            <a:cs typeface="Helvetica Light" charset="0"/>
                          </a:rPr>
                          <m:t>𝑒</m:t>
                        </m:r>
                      </m:sub>
                    </m:sSub>
                    <m:r>
                      <a:rPr lang="en-US" sz="1100" i="1" dirty="0" smtClean="0">
                        <a:solidFill>
                          <a:schemeClr val="tx1">
                            <a:lumMod val="50000"/>
                            <a:lumOff val="50000"/>
                          </a:schemeClr>
                        </a:solidFill>
                        <a:latin typeface="Cambria Math" charset="0"/>
                        <a:ea typeface="Helvetica Light" charset="0"/>
                        <a:cs typeface="Helvetica Light" charset="0"/>
                      </a:rPr>
                      <m:t>=0</m:t>
                    </m:r>
                  </m:oMath>
                </a14:m>
                <a:r>
                  <a:rPr lang="en-US" sz="1100" dirty="0">
                    <a:solidFill>
                      <a:schemeClr val="tx1">
                        <a:lumMod val="50000"/>
                        <a:lumOff val="50000"/>
                      </a:schemeClr>
                    </a:solidFill>
                    <a:latin typeface="Helvetica Light" charset="0"/>
                    <a:ea typeface="Helvetica Light" charset="0"/>
                    <a:cs typeface="Helvetica Light" charset="0"/>
                  </a:rPr>
                  <a:t>, ie, elementary !)</a:t>
                </a:r>
              </a:p>
            </p:txBody>
          </p:sp>
        </mc:Choice>
        <mc:Fallback xmlns="">
          <p:sp>
            <p:nvSpPr>
              <p:cNvPr id="13" name="TextBox 12"/>
              <p:cNvSpPr txBox="1">
                <a:spLocks noRot="1" noChangeAspect="1" noMove="1" noResize="1" noEditPoints="1" noAdjustHandles="1" noChangeArrowheads="1" noChangeShapeType="1" noTextEdit="1"/>
              </p:cNvSpPr>
              <p:nvPr/>
            </p:nvSpPr>
            <p:spPr>
              <a:xfrm>
                <a:off x="3056681" y="3571116"/>
                <a:ext cx="2452787" cy="261610"/>
              </a:xfrm>
              <a:prstGeom prst="rect">
                <a:avLst/>
              </a:prstGeom>
              <a:blipFill rotWithShape="0">
                <a:blip r:embed="rId10"/>
                <a:stretch>
                  <a:fillRect t="-2326" b="-13953"/>
                </a:stretch>
              </a:blipFill>
            </p:spPr>
            <p:txBody>
              <a:bodyPr/>
              <a:lstStyle/>
              <a:p>
                <a:r>
                  <a:rPr lang="en-US">
                    <a:noFill/>
                  </a:rPr>
                  <a:t> </a:t>
                </a:r>
              </a:p>
            </p:txBody>
          </p:sp>
        </mc:Fallback>
      </mc:AlternateContent>
    </p:spTree>
    <p:extLst>
      <p:ext uri="{BB962C8B-B14F-4D97-AF65-F5344CB8AC3E}">
        <p14:creationId xmlns:p14="http://schemas.microsoft.com/office/powerpoint/2010/main" val="83736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30</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challenge</a:t>
            </a:r>
          </a:p>
        </p:txBody>
      </p:sp>
      <p:sp>
        <p:nvSpPr>
          <p:cNvPr id="15" name="TextBox 14"/>
          <p:cNvSpPr txBox="1"/>
          <p:nvPr/>
        </p:nvSpPr>
        <p:spPr>
          <a:xfrm>
            <a:off x="251520" y="1013827"/>
            <a:ext cx="8874696"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dispersion relation is solved using a mix of </a:t>
            </a: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had data and QCD, depending on </a:t>
            </a:r>
            <a:r>
              <a:rPr lang="en-US" sz="1600" i="1" dirty="0">
                <a:solidFill>
                  <a:prstClr val="black">
                    <a:lumMod val="85000"/>
                    <a:lumOff val="15000"/>
                  </a:prstClr>
                </a:solidFill>
                <a:latin typeface="Helvetica Light" charset="0"/>
                <a:ea typeface="Helvetica Light" charset="0"/>
                <a:cs typeface="Helvetica Light" charset="0"/>
              </a:rPr>
              <a:t>s</a:t>
            </a:r>
            <a:r>
              <a:rPr lang="en-US" sz="1600" dirty="0">
                <a:solidFill>
                  <a:prstClr val="black">
                    <a:lumMod val="85000"/>
                    <a:lumOff val="15000"/>
                  </a:prstClr>
                </a:solidFill>
                <a:latin typeface="Helvetica Light" charset="0"/>
                <a:ea typeface="Helvetica Light" charset="0"/>
                <a:cs typeface="Helvetica Light" charset="0"/>
              </a:rPr>
              <a:t> </a:t>
            </a:r>
          </a:p>
        </p:txBody>
      </p:sp>
      <p:pic>
        <p:nvPicPr>
          <p:cNvPr id="3" name="Picture 2"/>
          <p:cNvPicPr>
            <a:picLocks noChangeAspect="1"/>
          </p:cNvPicPr>
          <p:nvPr/>
        </p:nvPicPr>
        <p:blipFill>
          <a:blip r:embed="rId2"/>
          <a:stretch>
            <a:fillRect/>
          </a:stretch>
        </p:blipFill>
        <p:spPr>
          <a:xfrm>
            <a:off x="251520" y="1484784"/>
            <a:ext cx="5112568" cy="5217211"/>
          </a:xfrm>
          <a:prstGeom prst="rect">
            <a:avLst/>
          </a:prstGeom>
        </p:spPr>
      </p:pic>
      <p:sp>
        <p:nvSpPr>
          <p:cNvPr id="8" name="TextBox 7"/>
          <p:cNvSpPr txBox="1"/>
          <p:nvPr/>
        </p:nvSpPr>
        <p:spPr>
          <a:xfrm>
            <a:off x="5706323" y="2505508"/>
            <a:ext cx="3268797" cy="3739485"/>
          </a:xfrm>
          <a:prstGeom prst="rect">
            <a:avLst/>
          </a:prstGeom>
          <a:noFill/>
        </p:spPr>
        <p:txBody>
          <a:bodyPr wrap="square" rtlCol="0">
            <a:spAutoFit/>
          </a:bodyPr>
          <a:lstStyle/>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 𝜋</a:t>
            </a:r>
            <a:r>
              <a:rPr lang="en-US" sz="1400" b="1" baseline="30000" dirty="0">
                <a:solidFill>
                  <a:prstClr val="black">
                    <a:lumMod val="85000"/>
                    <a:lumOff val="15000"/>
                  </a:prstClr>
                </a:solidFill>
                <a:latin typeface="Helvetica Light" charset="0"/>
                <a:ea typeface="Helvetica Light" charset="0"/>
                <a:cs typeface="Helvetica Light" charset="0"/>
              </a:rPr>
              <a:t>0 </a:t>
            </a:r>
            <a:r>
              <a:rPr lang="en-US" altLang="x-none" sz="1400" b="1" dirty="0">
                <a:latin typeface="Helvetica Light" charset="0"/>
                <a:ea typeface="Helvetica Light" charset="0"/>
                <a:cs typeface="Helvetica Light" charset="0"/>
                <a:sym typeface="Symbol" charset="2"/>
              </a:rPr>
              <a:t> – 1.8 GeV ]</a:t>
            </a:r>
            <a:r>
              <a:rPr lang="en-US" altLang="x-none" sz="1400" dirty="0">
                <a:latin typeface="Helvetica Light" charset="0"/>
                <a:ea typeface="Helvetica Light" charset="0"/>
                <a:cs typeface="Helvetica Light" charset="0"/>
                <a:sym typeface="Symbol" charset="2"/>
              </a:rPr>
              <a:t>:</a:t>
            </a:r>
            <a:r>
              <a:rPr lang="en-US" altLang="x-none" sz="1400" b="1" dirty="0">
                <a:latin typeface="Helvetica Light" charset="0"/>
                <a:ea typeface="Helvetica Light" charset="0"/>
                <a:cs typeface="Helvetica Light" charset="0"/>
                <a:sym typeface="Symbol" charset="2"/>
              </a:rPr>
              <a:t> </a:t>
            </a:r>
            <a:r>
              <a:rPr lang="en-US" altLang="x-none" sz="1400" dirty="0">
                <a:latin typeface="Helvetica Light" charset="0"/>
                <a:ea typeface="Helvetica Light" charset="0"/>
                <a:cs typeface="Helvetica Light" charset="0"/>
                <a:sym typeface="Symbol" charset="2"/>
              </a:rPr>
              <a:t>sum of 34 exclusive channels; very few unmeasured channels are estimated using isospin symmetry</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 </a:t>
            </a:r>
            <a:r>
              <a:rPr lang="en-US" altLang="x-none" sz="1400" b="1" dirty="0">
                <a:latin typeface="Helvetica Light" charset="0"/>
                <a:ea typeface="Helvetica Light" charset="0"/>
                <a:cs typeface="Helvetica Light" charset="0"/>
                <a:sym typeface="Symbol" charset="2"/>
              </a:rPr>
              <a:t>1.8 – 3.7 GeV ]</a:t>
            </a:r>
            <a:r>
              <a:rPr lang="en-US" altLang="x-none" sz="1400" dirty="0">
                <a:latin typeface="Helvetica Light" charset="0"/>
                <a:ea typeface="Helvetica Light" charset="0"/>
                <a:cs typeface="Helvetica Light" charset="0"/>
                <a:sym typeface="Symbol" charset="2"/>
              </a:rPr>
              <a:t>:</a:t>
            </a:r>
            <a:r>
              <a:rPr lang="en-US" altLang="x-none" sz="1400" b="1" dirty="0">
                <a:latin typeface="Helvetica Light" charset="0"/>
                <a:ea typeface="Helvetica Light" charset="0"/>
                <a:cs typeface="Helvetica Light" charset="0"/>
                <a:sym typeface="Symbol" charset="2"/>
              </a:rPr>
              <a:t> </a:t>
            </a:r>
            <a:r>
              <a:rPr lang="en-US" altLang="x-none" sz="1400" dirty="0">
                <a:latin typeface="Helvetica Light" charset="0"/>
                <a:ea typeface="Helvetica Light" charset="0"/>
                <a:cs typeface="Helvetica Light" charset="0"/>
                <a:sym typeface="Symbol" charset="2"/>
              </a:rPr>
              <a:t>agreement between data and QCD for </a:t>
            </a:r>
            <a:r>
              <a:rPr lang="en-US" altLang="x-none" sz="1400" i="1" dirty="0" err="1">
                <a:latin typeface="Helvetica Light" charset="0"/>
                <a:ea typeface="Helvetica Light" charset="0"/>
                <a:cs typeface="Helvetica Light" charset="0"/>
                <a:sym typeface="Symbol" charset="2"/>
              </a:rPr>
              <a:t>uds</a:t>
            </a:r>
            <a:r>
              <a:rPr lang="en-US" altLang="x-none" sz="1400" dirty="0">
                <a:latin typeface="Helvetica Light" charset="0"/>
                <a:ea typeface="Helvetica Light" charset="0"/>
                <a:cs typeface="Helvetica Light" charset="0"/>
                <a:sym typeface="Symbol" charset="2"/>
              </a:rPr>
              <a:t> continuum </a:t>
            </a:r>
            <a:r>
              <a:rPr lang="en-US" altLang="x-none" sz="1400" dirty="0">
                <a:latin typeface="Symbol" charset="2"/>
                <a:ea typeface="Symbol" charset="2"/>
                <a:cs typeface="Symbol" charset="2"/>
                <a:sym typeface="Symbol" charset="2"/>
              </a:rPr>
              <a:t>®</a:t>
            </a:r>
            <a:r>
              <a:rPr lang="en-US" altLang="x-none" sz="1400" dirty="0">
                <a:latin typeface="Helvetica Light" charset="0"/>
                <a:ea typeface="Helvetica Light" charset="0"/>
                <a:cs typeface="Helvetica Light" charset="0"/>
                <a:sym typeface="Symbol" charset="2"/>
              </a:rPr>
              <a:t> more precise QCD NNNLO used; J/𝜓 &amp; 𝜓(2S) resonances from </a:t>
            </a:r>
            <a:r>
              <a:rPr lang="en-US" altLang="x-none" sz="1400" dirty="0" err="1">
                <a:latin typeface="Helvetica Light" charset="0"/>
                <a:ea typeface="Helvetica Light" charset="0"/>
                <a:cs typeface="Helvetica Light" charset="0"/>
                <a:sym typeface="Symbol" charset="2"/>
              </a:rPr>
              <a:t>Breit-Wigners</a:t>
            </a:r>
            <a:r>
              <a:rPr lang="en-US" altLang="x-none" sz="1400" dirty="0">
                <a:latin typeface="Helvetica Light" charset="0"/>
                <a:ea typeface="Helvetica Light" charset="0"/>
                <a:cs typeface="Helvetica Light" charset="0"/>
                <a:sym typeface="Symbol" charset="2"/>
              </a:rPr>
              <a:t> </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 </a:t>
            </a:r>
            <a:r>
              <a:rPr lang="en-US" sz="1400" b="1" dirty="0">
                <a:latin typeface="Helvetica Light" charset="0"/>
                <a:ea typeface="Helvetica Light" charset="0"/>
                <a:cs typeface="Helvetica Light" charset="0"/>
                <a:sym typeface="Symbol" charset="2"/>
              </a:rPr>
              <a:t>3.7</a:t>
            </a:r>
            <a:r>
              <a:rPr lang="en-US" altLang="x-none" sz="1400" b="1" dirty="0">
                <a:latin typeface="Helvetica Light" charset="0"/>
                <a:ea typeface="Helvetica Light" charset="0"/>
                <a:cs typeface="Helvetica Light" charset="0"/>
                <a:sym typeface="Symbol" charset="2"/>
              </a:rPr>
              <a:t> – 5.0 GeV ]</a:t>
            </a:r>
            <a:r>
              <a:rPr lang="en-US" altLang="x-none" sz="1400" dirty="0">
                <a:latin typeface="Helvetica Light" charset="0"/>
                <a:ea typeface="Helvetica Light" charset="0"/>
                <a:cs typeface="Helvetica Light" charset="0"/>
                <a:sym typeface="Symbol" charset="2"/>
              </a:rPr>
              <a:t>:</a:t>
            </a:r>
            <a:r>
              <a:rPr lang="en-US" altLang="x-none" sz="1400" b="1" dirty="0">
                <a:latin typeface="Helvetica Light" charset="0"/>
                <a:ea typeface="Helvetica Light" charset="0"/>
                <a:cs typeface="Helvetica Light" charset="0"/>
                <a:sym typeface="Symbol" charset="2"/>
              </a:rPr>
              <a:t> </a:t>
            </a:r>
            <a:r>
              <a:rPr lang="en-US" altLang="x-none" sz="1400" dirty="0">
                <a:solidFill>
                  <a:prstClr val="black">
                    <a:lumMod val="85000"/>
                    <a:lumOff val="15000"/>
                  </a:prstClr>
                </a:solidFill>
                <a:latin typeface="Helvetica Light" charset="0"/>
                <a:ea typeface="Helvetica Light" charset="0"/>
                <a:cs typeface="Helvetica Light" charset="0"/>
                <a:sym typeface="Symbol" charset="2"/>
              </a:rPr>
              <a:t>open charm pair production: use of data</a:t>
            </a:r>
            <a:endParaRPr lang="en-US" sz="1400"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 </a:t>
            </a:r>
            <a:r>
              <a:rPr lang="en-US" sz="1400" b="1" dirty="0">
                <a:latin typeface="Helvetica Light" charset="0"/>
                <a:ea typeface="Helvetica Light" charset="0"/>
                <a:cs typeface="Helvetica Light" charset="0"/>
                <a:sym typeface="Symbol" charset="2"/>
              </a:rPr>
              <a:t>5.0</a:t>
            </a:r>
            <a:r>
              <a:rPr lang="en-US" altLang="x-none" sz="1400" b="1" dirty="0">
                <a:latin typeface="Helvetica Light" charset="0"/>
                <a:ea typeface="Helvetica Light" charset="0"/>
                <a:cs typeface="Helvetica Light" charset="0"/>
                <a:sym typeface="Symbol" charset="2"/>
              </a:rPr>
              <a:t> GeV –      ]</a:t>
            </a:r>
            <a:r>
              <a:rPr lang="en-US" altLang="x-none" sz="1400" dirty="0">
                <a:latin typeface="Helvetica Light" charset="0"/>
                <a:ea typeface="Helvetica Light" charset="0"/>
                <a:cs typeface="Helvetica Light" charset="0"/>
                <a:sym typeface="Symbol" charset="2"/>
              </a:rPr>
              <a:t>:</a:t>
            </a:r>
            <a:r>
              <a:rPr lang="en-US" altLang="x-none" sz="1400" b="1" dirty="0">
                <a:latin typeface="Helvetica Light" charset="0"/>
                <a:ea typeface="Helvetica Light" charset="0"/>
                <a:cs typeface="Helvetica Light" charset="0"/>
                <a:sym typeface="Symbol" charset="2"/>
              </a:rPr>
              <a:t> </a:t>
            </a:r>
            <a:r>
              <a:rPr lang="en-US" altLang="x-none" sz="1400" dirty="0">
                <a:latin typeface="Helvetica Light" charset="0"/>
                <a:ea typeface="Helvetica Light" charset="0"/>
                <a:cs typeface="Helvetica Light" charset="0"/>
                <a:sym typeface="Symbol" charset="2"/>
              </a:rPr>
              <a:t>NNNLO QCD </a:t>
            </a:r>
            <a:r>
              <a:rPr lang="en-US" altLang="x-none" sz="1200" dirty="0">
                <a:latin typeface="Helvetica Light" charset="0"/>
                <a:ea typeface="Helvetica Light" charset="0"/>
                <a:cs typeface="Helvetica Light" charset="0"/>
                <a:sym typeface="Symbol" charset="2"/>
              </a:rPr>
              <a:t>(assuming global quark-hadron duality   to hold across </a:t>
            </a:r>
            <a:r>
              <a:rPr lang="en-US" altLang="x-none" sz="1200" i="1" dirty="0">
                <a:latin typeface="Helvetica Light" charset="0"/>
                <a:ea typeface="Helvetica Light" charset="0"/>
                <a:cs typeface="Helvetica Light" charset="0"/>
                <a:sym typeface="Symbol" charset="2"/>
              </a:rPr>
              <a:t>bb</a:t>
            </a:r>
            <a:r>
              <a:rPr lang="en-US" altLang="x-none" sz="1200" dirty="0">
                <a:latin typeface="Helvetica Light" charset="0"/>
                <a:ea typeface="Helvetica Light" charset="0"/>
                <a:cs typeface="Helvetica Light" charset="0"/>
                <a:sym typeface="Symbol" charset="2"/>
              </a:rPr>
              <a:t> threshold)</a:t>
            </a:r>
            <a:endParaRPr lang="en-US" sz="1200" dirty="0">
              <a:solidFill>
                <a:prstClr val="black">
                  <a:lumMod val="85000"/>
                  <a:lumOff val="15000"/>
                </a:prstClr>
              </a:solidFill>
              <a:latin typeface="Helvetica Light" charset="0"/>
              <a:ea typeface="Helvetica Light" charset="0"/>
              <a:cs typeface="Helvetica Light" charset="0"/>
            </a:endParaRPr>
          </a:p>
        </p:txBody>
      </p:sp>
      <p:sp>
        <p:nvSpPr>
          <p:cNvPr id="4" name="Rectangle 3"/>
          <p:cNvSpPr/>
          <p:nvPr/>
        </p:nvSpPr>
        <p:spPr>
          <a:xfrm>
            <a:off x="2959224" y="1368774"/>
            <a:ext cx="2491028" cy="215444"/>
          </a:xfrm>
          <a:prstGeom prst="rect">
            <a:avLst/>
          </a:prstGeom>
        </p:spPr>
        <p:txBody>
          <a:bodyPr wrap="square">
            <a:spAutoFit/>
          </a:bodyPr>
          <a:lstStyle/>
          <a:p>
            <a:r>
              <a:rPr lang="is-IS" sz="800" dirty="0">
                <a:solidFill>
                  <a:schemeClr val="tx1">
                    <a:lumMod val="50000"/>
                    <a:lumOff val="50000"/>
                  </a:schemeClr>
                </a:solidFill>
                <a:latin typeface="Helvetica Light" charset="0"/>
                <a:ea typeface="Helvetica Light" charset="0"/>
                <a:cs typeface="Helvetica Light" charset="0"/>
              </a:rPr>
              <a:t>Davier, Hoecker, Zhang, hep-ph/</a:t>
            </a:r>
            <a:r>
              <a:rPr lang="da-DK" sz="800" dirty="0">
                <a:solidFill>
                  <a:schemeClr val="tx1">
                    <a:lumMod val="50000"/>
                    <a:lumOff val="50000"/>
                  </a:schemeClr>
                </a:solidFill>
                <a:latin typeface="Helvetica Light" charset="0"/>
                <a:ea typeface="Helvetica Light" charset="0"/>
                <a:cs typeface="Helvetica Light" charset="0"/>
              </a:rPr>
              <a:t>0507078 </a:t>
            </a:r>
            <a:r>
              <a:rPr lang="da-DK" sz="800" b="1" dirty="0">
                <a:solidFill>
                  <a:srgbClr val="D80017"/>
                </a:solidFill>
                <a:latin typeface="Helvetica Light" charset="0"/>
                <a:ea typeface="Helvetica Light" charset="0"/>
                <a:cs typeface="Helvetica Light" charset="0"/>
              </a:rPr>
              <a:t>(2005)</a:t>
            </a:r>
            <a:endParaRPr lang="is-IS" sz="800" b="1" dirty="0">
              <a:solidFill>
                <a:srgbClr val="D80017"/>
              </a:solidFill>
              <a:latin typeface="Helvetica Light" charset="0"/>
              <a:ea typeface="Helvetica Light" charset="0"/>
              <a:cs typeface="Helvetica Light" charset="0"/>
            </a:endParaRPr>
          </a:p>
        </p:txBody>
      </p:sp>
      <p:sp>
        <p:nvSpPr>
          <p:cNvPr id="5" name="Rectangle 4"/>
          <p:cNvSpPr/>
          <p:nvPr/>
        </p:nvSpPr>
        <p:spPr>
          <a:xfrm>
            <a:off x="6954052" y="5509924"/>
            <a:ext cx="350515" cy="369332"/>
          </a:xfrm>
          <a:prstGeom prst="rect">
            <a:avLst/>
          </a:prstGeom>
        </p:spPr>
        <p:txBody>
          <a:bodyPr wrap="square">
            <a:spAutoFit/>
          </a:bodyPr>
          <a:lstStyle/>
          <a:p>
            <a:r>
              <a:rPr lang="en-US" altLang="x-none" b="1" dirty="0">
                <a:latin typeface="Helvetica Light" charset="0"/>
                <a:ea typeface="Helvetica Light" charset="0"/>
                <a:cs typeface="Helvetica Light" charset="0"/>
                <a:sym typeface="Symbol" charset="2"/>
              </a:rPr>
              <a:t>∞</a:t>
            </a:r>
            <a:endParaRPr lang="en-US" dirty="0"/>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DA740D72-FEC2-8746-BEB6-5437359E550C}"/>
                  </a:ext>
                </a:extLst>
              </p:cNvPr>
              <p:cNvSpPr/>
              <p:nvPr/>
            </p:nvSpPr>
            <p:spPr>
              <a:xfrm>
                <a:off x="5696762" y="1553657"/>
                <a:ext cx="3195718" cy="770467"/>
              </a:xfrm>
              <a:prstGeom prst="rect">
                <a:avLst/>
              </a:prstGeom>
            </p:spPr>
            <p:txBody>
              <a:bodyPr wrap="squar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𝑎</m:t>
                          </m:r>
                        </m:e>
                        <m:sub>
                          <m:r>
                            <a:rPr lang="en-US" sz="1400" b="0" i="1" smtClean="0">
                              <a:solidFill>
                                <a:schemeClr val="tx1"/>
                              </a:solidFill>
                              <a:latin typeface="Cambria Math" charset="0"/>
                              <a:ea typeface="Cambria Math" charset="0"/>
                              <a:cs typeface="Cambria Math" charset="0"/>
                              <a:sym typeface="Wingdings"/>
                            </a:rPr>
                            <m:t>𝜇</m:t>
                          </m:r>
                        </m:sub>
                        <m:sup>
                          <m:r>
                            <m:rPr>
                              <m:sty m:val="p"/>
                            </m:rPr>
                            <a:rPr lang="en-US" sz="1400" b="0" i="0" smtClean="0">
                              <a:solidFill>
                                <a:schemeClr val="tx1"/>
                              </a:solidFill>
                              <a:latin typeface="Cambria Math" charset="0"/>
                              <a:ea typeface="Cambria Math" charset="0"/>
                              <a:cs typeface="Cambria Math" charset="0"/>
                              <a:sym typeface="Wingdings"/>
                            </a:rPr>
                            <m:t>Had</m:t>
                          </m:r>
                          <m:r>
                            <a:rPr lang="en-US" sz="1400" b="0" i="0" smtClean="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LO</m:t>
                          </m:r>
                        </m:sup>
                      </m:sSubSup>
                      <m:r>
                        <a:rPr lang="en-US" sz="1400" b="0" i="0" smtClean="0">
                          <a:solidFill>
                            <a:schemeClr val="tx1"/>
                          </a:solidFill>
                          <a:latin typeface="Cambria Math" charset="0"/>
                          <a:ea typeface="Cambria Math" charset="0"/>
                          <a:cs typeface="Cambria Math" charset="0"/>
                          <a:sym typeface="Wingdings"/>
                        </a:rPr>
                        <m:t>=</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r>
                                <a:rPr lang="en-US" sz="1400" b="0" i="1" smtClean="0">
                                  <a:solidFill>
                                    <a:schemeClr val="tx1"/>
                                  </a:solidFill>
                                  <a:latin typeface="Cambria Math" charset="0"/>
                                  <a:ea typeface="Cambria Math" charset="0"/>
                                  <a:cs typeface="Cambria Math" charset="0"/>
                                  <a:sym typeface="Wingdings"/>
                                </a:rPr>
                                <m:t>1</m:t>
                              </m:r>
                            </m:num>
                            <m:den>
                              <m:r>
                                <a:rPr lang="en-US" sz="1400" b="0" i="1" smtClean="0">
                                  <a:solidFill>
                                    <a:schemeClr val="tx1"/>
                                  </a:solidFill>
                                  <a:latin typeface="Cambria Math" charset="0"/>
                                  <a:ea typeface="Cambria Math" charset="0"/>
                                  <a:cs typeface="Cambria Math" charset="0"/>
                                  <a:sym typeface="Wingdings"/>
                                </a:rPr>
                                <m:t>3</m:t>
                              </m:r>
                            </m:den>
                          </m:f>
                          <m:d>
                            <m:dPr>
                              <m:ctrlPr>
                                <a:rPr lang="mr-IN" sz="1400" i="1">
                                  <a:solidFill>
                                    <a:schemeClr val="tx1"/>
                                  </a:solidFill>
                                  <a:latin typeface="Cambria Math" panose="02040503050406030204" pitchFamily="18" charset="0"/>
                                  <a:ea typeface="Cambria Math" charset="0"/>
                                  <a:cs typeface="Cambria Math" charset="0"/>
                                  <a:sym typeface="Wingdings"/>
                                </a:rPr>
                              </m:ctrlPr>
                            </m:dPr>
                            <m:e>
                              <m:f>
                                <m:fPr>
                                  <m:ctrlPr>
                                    <a:rPr lang="mr-IN" sz="1400" i="1">
                                      <a:solidFill>
                                        <a:schemeClr val="tx1"/>
                                      </a:solidFill>
                                      <a:latin typeface="Cambria Math" panose="02040503050406030204" pitchFamily="18" charset="0"/>
                                      <a:ea typeface="Cambria Math" charset="0"/>
                                      <a:cs typeface="Cambria Math" charset="0"/>
                                      <a:sym typeface="Wingdings"/>
                                    </a:rPr>
                                  </m:ctrlPr>
                                </m:fPr>
                                <m:num>
                                  <m:r>
                                    <a:rPr lang="mr-IN" sz="1400" i="1">
                                      <a:solidFill>
                                        <a:schemeClr val="tx1"/>
                                      </a:solidFill>
                                      <a:latin typeface="Cambria Math" charset="0"/>
                                      <a:ea typeface="Cambria Math" charset="0"/>
                                      <a:cs typeface="Cambria Math" charset="0"/>
                                    </a:rPr>
                                    <m:t>𝛼</m:t>
                                  </m:r>
                                </m:num>
                                <m:den>
                                  <m:r>
                                    <a:rPr lang="en-US" sz="1400" i="1">
                                      <a:solidFill>
                                        <a:schemeClr val="tx1"/>
                                      </a:solidFill>
                                      <a:latin typeface="Cambria Math" charset="0"/>
                                      <a:ea typeface="Cambria Math" charset="0"/>
                                      <a:cs typeface="Cambria Math" charset="0"/>
                                      <a:sym typeface="Wingdings"/>
                                    </a:rPr>
                                    <m:t>𝜋</m:t>
                                  </m:r>
                                </m:den>
                              </m:f>
                            </m:e>
                          </m:d>
                        </m:e>
                        <m:sup>
                          <m:r>
                            <a:rPr lang="en-US" sz="1400" b="0" i="1" smtClean="0">
                              <a:solidFill>
                                <a:schemeClr val="tx1"/>
                              </a:solidFill>
                              <a:latin typeface="Cambria Math" charset="0"/>
                              <a:ea typeface="Cambria Math" charset="0"/>
                              <a:cs typeface="Cambria Math" charset="0"/>
                              <a:sym typeface="Wingdings"/>
                            </a:rPr>
                            <m:t>2</m:t>
                          </m:r>
                        </m:sup>
                      </m:sSup>
                      <m:nary>
                        <m:naryPr>
                          <m:limLoc m:val="undOvr"/>
                          <m:ctrlPr>
                            <a:rPr lang="is-IS" sz="1400" i="1" smtClean="0">
                              <a:solidFill>
                                <a:schemeClr val="tx1"/>
                              </a:solidFill>
                              <a:latin typeface="Cambria Math" panose="02040503050406030204" pitchFamily="18" charset="0"/>
                              <a:ea typeface="Cambria Math" charset="0"/>
                              <a:cs typeface="Cambria Math" charset="0"/>
                              <a:sym typeface="Wingdings"/>
                            </a:rPr>
                          </m:ctrlPr>
                        </m:naryPr>
                        <m:sub>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𝑚</m:t>
                              </m:r>
                            </m:e>
                            <m:sub>
                              <m:r>
                                <a:rPr lang="en-US" sz="1400" b="0" i="1" smtClean="0">
                                  <a:solidFill>
                                    <a:schemeClr val="tx1"/>
                                  </a:solidFill>
                                  <a:latin typeface="Cambria Math" charset="0"/>
                                  <a:ea typeface="Cambria Math" charset="0"/>
                                  <a:cs typeface="Cambria Math" charset="0"/>
                                  <a:sym typeface="Wingdings"/>
                                </a:rPr>
                                <m:t>𝜋</m:t>
                              </m:r>
                            </m:sub>
                            <m:sup>
                              <m:r>
                                <a:rPr lang="en-US" sz="1400" b="0" i="1" smtClean="0">
                                  <a:solidFill>
                                    <a:schemeClr val="tx1"/>
                                  </a:solidFill>
                                  <a:latin typeface="Cambria Math" charset="0"/>
                                  <a:ea typeface="Cambria Math" charset="0"/>
                                  <a:cs typeface="Cambria Math" charset="0"/>
                                  <a:sym typeface="Wingdings"/>
                                </a:rPr>
                                <m:t>2</m:t>
                              </m:r>
                            </m:sup>
                          </m:sSubSup>
                        </m:sub>
                        <m:sup>
                          <m:r>
                            <a:rPr lang="is-IS" sz="1400" i="1" smtClean="0">
                              <a:solidFill>
                                <a:schemeClr val="tx1"/>
                              </a:solidFill>
                              <a:latin typeface="Cambria Math" charset="0"/>
                              <a:ea typeface="Cambria Math" charset="0"/>
                              <a:cs typeface="Cambria Math" charset="0"/>
                              <a:sym typeface="Wingdings"/>
                            </a:rPr>
                            <m:t>∞</m:t>
                          </m:r>
                        </m:sup>
                        <m:e>
                          <m:r>
                            <a:rPr lang="en-US" sz="1400" b="0" i="1" smtClean="0">
                              <a:solidFill>
                                <a:schemeClr val="tx1"/>
                              </a:solidFill>
                              <a:latin typeface="Cambria Math" charset="0"/>
                              <a:ea typeface="Cambria Math" charset="0"/>
                              <a:cs typeface="Cambria Math" charset="0"/>
                              <a:sym typeface="Wingdings"/>
                            </a:rPr>
                            <m:t>𝑑𝑠</m:t>
                          </m:r>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r>
                                <a:rPr lang="en-US" sz="1400" b="0" i="1" smtClean="0">
                                  <a:solidFill>
                                    <a:schemeClr val="tx1"/>
                                  </a:solidFill>
                                  <a:latin typeface="Cambria Math" charset="0"/>
                                  <a:ea typeface="Cambria Math" charset="0"/>
                                  <a:cs typeface="Cambria Math" charset="0"/>
                                  <a:sym typeface="Wingdings"/>
                                </a:rPr>
                                <m:t>𝐾</m:t>
                              </m:r>
                              <m:d>
                                <m:dPr>
                                  <m:ctrlPr>
                                    <a:rPr lang="en-US" sz="1400" b="0" i="1" smtClean="0">
                                      <a:solidFill>
                                        <a:schemeClr val="tx1"/>
                                      </a:solidFill>
                                      <a:latin typeface="Cambria Math" panose="02040503050406030204" pitchFamily="18" charset="0"/>
                                      <a:ea typeface="Cambria Math" charset="0"/>
                                      <a:cs typeface="Cambria Math" charset="0"/>
                                      <a:sym typeface="Wingdings"/>
                                    </a:rPr>
                                  </m:ctrlPr>
                                </m:dPr>
                                <m:e>
                                  <m:r>
                                    <a:rPr lang="en-US" sz="1400" b="0" i="1" smtClean="0">
                                      <a:solidFill>
                                        <a:schemeClr val="tx1"/>
                                      </a:solidFill>
                                      <a:latin typeface="Cambria Math" charset="0"/>
                                      <a:ea typeface="Cambria Math" charset="0"/>
                                      <a:cs typeface="Cambria Math" charset="0"/>
                                      <a:sym typeface="Wingdings"/>
                                    </a:rPr>
                                    <m:t>𝑠</m:t>
                                  </m:r>
                                </m:e>
                              </m:d>
                            </m:num>
                            <m:den>
                              <m:r>
                                <a:rPr lang="en-US" sz="1400" b="0" i="1" smtClean="0">
                                  <a:solidFill>
                                    <a:schemeClr val="tx1"/>
                                  </a:solidFill>
                                  <a:latin typeface="Cambria Math" charset="0"/>
                                  <a:ea typeface="Cambria Math" charset="0"/>
                                  <a:cs typeface="Cambria Math" charset="0"/>
                                  <a:sym typeface="Wingdings"/>
                                </a:rPr>
                                <m:t>𝑠</m:t>
                              </m:r>
                            </m:den>
                          </m:f>
                          <m:r>
                            <a:rPr lang="en-US" sz="1400" b="0" i="1" smtClean="0">
                              <a:solidFill>
                                <a:schemeClr val="tx1"/>
                              </a:solidFill>
                              <a:latin typeface="Cambria Math" charset="0"/>
                              <a:ea typeface="Cambria Math" charset="0"/>
                              <a:cs typeface="Cambria Math" charset="0"/>
                              <a:sym typeface="Wingdings"/>
                            </a:rPr>
                            <m:t>𝑅</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𝑠</m:t>
                          </m:r>
                          <m:r>
                            <a:rPr lang="en-US" sz="1400" b="0" i="1" smtClean="0">
                              <a:solidFill>
                                <a:schemeClr val="tx1"/>
                              </a:solidFill>
                              <a:latin typeface="Cambria Math" charset="0"/>
                              <a:ea typeface="Cambria Math" charset="0"/>
                              <a:cs typeface="Cambria Math" charset="0"/>
                              <a:sym typeface="Wingdings"/>
                            </a:rPr>
                            <m:t>)</m:t>
                          </m:r>
                        </m:e>
                      </m:nary>
                    </m:oMath>
                  </m:oMathPara>
                </a14:m>
                <a:endParaRPr lang="is-IS" sz="1400" dirty="0">
                  <a:solidFill>
                    <a:schemeClr val="tx1"/>
                  </a:solidFill>
                  <a:ea typeface="Cambria Math" charset="0"/>
                  <a:cs typeface="Cambria Math" charset="0"/>
                  <a:sym typeface="Wingdings"/>
                </a:endParaRPr>
              </a:p>
            </p:txBody>
          </p:sp>
        </mc:Choice>
        <mc:Fallback xmlns="">
          <p:sp>
            <p:nvSpPr>
              <p:cNvPr id="11" name="Rectangle 10">
                <a:extLst>
                  <a:ext uri="{FF2B5EF4-FFF2-40B4-BE49-F238E27FC236}">
                    <a16:creationId xmlns:a16="http://schemas.microsoft.com/office/drawing/2014/main" id="{DA740D72-FEC2-8746-BEB6-5437359E550C}"/>
                  </a:ext>
                </a:extLst>
              </p:cNvPr>
              <p:cNvSpPr>
                <a:spLocks noRot="1" noChangeAspect="1" noMove="1" noResize="1" noEditPoints="1" noAdjustHandles="1" noChangeArrowheads="1" noChangeShapeType="1" noTextEdit="1"/>
              </p:cNvSpPr>
              <p:nvPr/>
            </p:nvSpPr>
            <p:spPr>
              <a:xfrm>
                <a:off x="5696762" y="1553657"/>
                <a:ext cx="3195718" cy="770467"/>
              </a:xfrm>
              <a:prstGeom prst="rect">
                <a:avLst/>
              </a:prstGeom>
              <a:blipFill>
                <a:blip r:embed="rId3"/>
                <a:stretch>
                  <a:fillRect t="-100000" b="-147541"/>
                </a:stretch>
              </a:blipFill>
            </p:spPr>
            <p:txBody>
              <a:bodyPr/>
              <a:lstStyle/>
              <a:p>
                <a:r>
                  <a:rPr lang="en-CH">
                    <a:noFill/>
                  </a:rPr>
                  <a:t> </a:t>
                </a:r>
              </a:p>
            </p:txBody>
          </p:sp>
        </mc:Fallback>
      </mc:AlternateContent>
    </p:spTree>
    <p:extLst>
      <p:ext uri="{BB962C8B-B14F-4D97-AF65-F5344CB8AC3E}">
        <p14:creationId xmlns:p14="http://schemas.microsoft.com/office/powerpoint/2010/main" val="197721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31</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a:t>
            </a:r>
          </a:p>
        </p:txBody>
      </p:sp>
      <p:sp>
        <p:nvSpPr>
          <p:cNvPr id="8" name="TextBox 7"/>
          <p:cNvSpPr txBox="1"/>
          <p:nvPr/>
        </p:nvSpPr>
        <p:spPr>
          <a:xfrm>
            <a:off x="5695690" y="2247250"/>
            <a:ext cx="3430526" cy="427809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Three types of input data:</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Energy scans</a:t>
            </a:r>
            <a:r>
              <a:rPr lang="en-US" sz="1400" dirty="0">
                <a:solidFill>
                  <a:prstClr val="black">
                    <a:lumMod val="85000"/>
                    <a:lumOff val="15000"/>
                  </a:prstClr>
                </a:solidFill>
                <a:latin typeface="Helvetica Light" charset="0"/>
                <a:ea typeface="Helvetica Light" charset="0"/>
                <a:cs typeface="Helvetica Light" charset="0"/>
              </a:rPr>
              <a:t>: CMD-2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a:t>
            </a:r>
            <a:r>
              <a:rPr lang="en-US" sz="1400" dirty="0">
                <a:solidFill>
                  <a:prstClr val="black">
                    <a:lumMod val="85000"/>
                    <a:lumOff val="15000"/>
                  </a:prstClr>
                </a:solidFill>
                <a:latin typeface="Helvetica Light" charset="0"/>
                <a:ea typeface="Helvetica Light" charset="0"/>
                <a:cs typeface="Helvetica Light" charset="0"/>
              </a:rPr>
              <a:t>, SND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1.5%)</a:t>
            </a:r>
            <a:r>
              <a:rPr lang="en-US" sz="1400" dirty="0">
                <a:solidFill>
                  <a:prstClr val="black">
                    <a:lumMod val="85000"/>
                    <a:lumOff val="15000"/>
                  </a:prstClr>
                </a:solidFill>
                <a:latin typeface="Helvetica Light" charset="0"/>
                <a:ea typeface="Helvetica Light" charset="0"/>
                <a:cs typeface="Helvetica Light" charset="0"/>
              </a:rPr>
              <a:t>, + DM1, DM2, OLYA, TOF</a:t>
            </a:r>
            <a:endParaRPr lang="en-US" altLang="x-none" sz="1400" dirty="0">
              <a:latin typeface="Helvetica Light" charset="0"/>
              <a:ea typeface="Helvetica Light" charset="0"/>
              <a:cs typeface="Helvetica Light" charset="0"/>
              <a:sym typeface="Symbol" charset="2"/>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ISR-based measurements</a:t>
            </a:r>
            <a:r>
              <a:rPr lang="en-US" sz="1400" dirty="0">
                <a:solidFill>
                  <a:prstClr val="black">
                    <a:lumMod val="85000"/>
                    <a:lumOff val="15000"/>
                  </a:prstClr>
                </a:solidFill>
                <a:latin typeface="Helvetica Light" charset="0"/>
                <a:ea typeface="Helvetica Light" charset="0"/>
                <a:cs typeface="Helvetica Light" charset="0"/>
              </a:rPr>
              <a:t>: </a:t>
            </a:r>
            <a:r>
              <a:rPr lang="en-US" altLang="x-none" sz="1400" dirty="0">
                <a:latin typeface="Helvetica Light" charset="0"/>
                <a:ea typeface="Helvetica Light" charset="0"/>
                <a:cs typeface="Helvetica Light" charset="0"/>
                <a:sym typeface="Symbol" charset="2"/>
              </a:rPr>
              <a:t>BABAR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7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0.5%)</a:t>
            </a:r>
            <a:r>
              <a:rPr lang="en-US" altLang="x-none" sz="1400" dirty="0">
                <a:latin typeface="Helvetica Light" charset="0"/>
                <a:ea typeface="Helvetica Light" charset="0"/>
                <a:cs typeface="Helvetica Light" charset="0"/>
                <a:sym typeface="Symbol" charset="2"/>
              </a:rPr>
              <a:t>, BES-III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0.9%)</a:t>
            </a:r>
            <a:r>
              <a:rPr lang="en-US" altLang="x-none" sz="1400" dirty="0">
                <a:latin typeface="Helvetica Light" charset="0"/>
                <a:ea typeface="Helvetica Light" charset="0"/>
                <a:cs typeface="Helvetica Light" charset="0"/>
                <a:sym typeface="Symbol" charset="2"/>
              </a:rPr>
              <a:t>, KLOE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0.8–1.4%)</a:t>
            </a:r>
            <a:r>
              <a:rPr lang="en-US" altLang="x-none" sz="1400" dirty="0">
                <a:latin typeface="Helvetica Light" charset="0"/>
                <a:ea typeface="Helvetica Light" charset="0"/>
                <a:cs typeface="Helvetica Light" charset="0"/>
                <a:sym typeface="Symbol" charset="2"/>
              </a:rPr>
              <a:t> </a:t>
            </a: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r>
              <a:rPr lang="en-US" sz="1400" b="1" dirty="0">
                <a:solidFill>
                  <a:schemeClr val="tx1">
                    <a:lumMod val="50000"/>
                    <a:lumOff val="50000"/>
                  </a:schemeClr>
                </a:solidFill>
                <a:latin typeface="Helvetica Light" charset="0"/>
                <a:ea typeface="Helvetica Light" charset="0"/>
                <a:cs typeface="Helvetica Light" charset="0"/>
              </a:rPr>
              <a:t>Hadronic tau decay data </a:t>
            </a:r>
            <a:r>
              <a:rPr lang="en-US" sz="1400" dirty="0">
                <a:solidFill>
                  <a:schemeClr val="tx1">
                    <a:lumMod val="50000"/>
                    <a:lumOff val="50000"/>
                  </a:schemeClr>
                </a:solidFill>
                <a:latin typeface="Helvetica Light" charset="0"/>
                <a:ea typeface="Helvetica Light" charset="0"/>
                <a:cs typeface="Helvetica Light" charset="0"/>
              </a:rPr>
              <a:t>via isospin symmetry (CVC): ALEPH, OPAL, CLEO, Belle </a:t>
            </a:r>
            <a:r>
              <a:rPr lang="en-US" sz="1100" dirty="0">
                <a:solidFill>
                  <a:schemeClr val="tx1">
                    <a:lumMod val="50000"/>
                    <a:lumOff val="50000"/>
                  </a:schemeClr>
                </a:solidFill>
                <a:latin typeface="Helvetica Light" charset="0"/>
                <a:ea typeface="Helvetica Light" charset="0"/>
                <a:cs typeface="Helvetica Light" charset="0"/>
              </a:rPr>
              <a:t>(</a:t>
            </a:r>
            <a:r>
              <a:rPr lang="en-US" sz="1100" dirty="0" err="1">
                <a:solidFill>
                  <a:schemeClr val="tx1">
                    <a:lumMod val="50000"/>
                    <a:lumOff val="50000"/>
                  </a:schemeClr>
                </a:solidFill>
                <a:latin typeface="Helvetica Light" charset="0"/>
                <a:ea typeface="Helvetica Light" charset="0"/>
                <a:cs typeface="Helvetica Light" charset="0"/>
              </a:rPr>
              <a:t>δ</a:t>
            </a:r>
            <a:r>
              <a:rPr lang="en-US" sz="1100" baseline="-25000" dirty="0" err="1">
                <a:solidFill>
                  <a:schemeClr val="tx1">
                    <a:lumMod val="50000"/>
                    <a:lumOff val="50000"/>
                  </a:schemeClr>
                </a:solidFill>
                <a:latin typeface="Helvetica Light" charset="0"/>
                <a:ea typeface="Helvetica Light" charset="0"/>
                <a:cs typeface="Helvetica Light" charset="0"/>
              </a:rPr>
              <a:t>syst</a:t>
            </a:r>
            <a:r>
              <a:rPr lang="en-US" sz="1100" baseline="-25000" dirty="0">
                <a:solidFill>
                  <a:schemeClr val="tx1">
                    <a:lumMod val="50000"/>
                    <a:lumOff val="50000"/>
                  </a:schemeClr>
                </a:solidFill>
                <a:latin typeface="Helvetica Light" charset="0"/>
                <a:ea typeface="Helvetica Light" charset="0"/>
                <a:cs typeface="Helvetica Light" charset="0"/>
              </a:rPr>
              <a:t>-combined </a:t>
            </a:r>
            <a:r>
              <a:rPr lang="en-US" sz="1100" dirty="0">
                <a:solidFill>
                  <a:schemeClr val="tx1">
                    <a:lumMod val="50000"/>
                    <a:lumOff val="50000"/>
                  </a:schemeClr>
                </a:solidFill>
                <a:latin typeface="Helvetica Light" charset="0"/>
                <a:ea typeface="Helvetica Light" charset="0"/>
                <a:cs typeface="Helvetica Light" charset="0"/>
              </a:rPr>
              <a:t>~</a:t>
            </a:r>
            <a:r>
              <a:rPr lang="en-US" sz="800" dirty="0">
                <a:solidFill>
                  <a:schemeClr val="tx1">
                    <a:lumMod val="50000"/>
                    <a:lumOff val="50000"/>
                  </a:schemeClr>
                </a:solidFill>
                <a:latin typeface="Helvetica Light" charset="0"/>
                <a:ea typeface="Helvetica Light" charset="0"/>
                <a:cs typeface="Helvetica Light" charset="0"/>
              </a:rPr>
              <a:t> </a:t>
            </a:r>
            <a:r>
              <a:rPr lang="en-US" sz="1100" dirty="0">
                <a:solidFill>
                  <a:schemeClr val="tx1">
                    <a:lumMod val="50000"/>
                    <a:lumOff val="50000"/>
                  </a:schemeClr>
                </a:solidFill>
                <a:latin typeface="Helvetica Light" charset="0"/>
                <a:ea typeface="Helvetica Light" charset="0"/>
                <a:cs typeface="Helvetica Light" charset="0"/>
              </a:rPr>
              <a:t>0.7%)</a:t>
            </a:r>
            <a:r>
              <a:rPr lang="en-US" sz="1400" dirty="0">
                <a:solidFill>
                  <a:schemeClr val="tx1">
                    <a:lumMod val="50000"/>
                    <a:lumOff val="50000"/>
                  </a:schemeClr>
                </a:solidFill>
                <a:latin typeface="Helvetica Light" charset="0"/>
                <a:ea typeface="Helvetica Light" charset="0"/>
                <a:cs typeface="Helvetica Light" charset="0"/>
              </a:rPr>
              <a:t>,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72200" y="4386297"/>
            <a:ext cx="2460872" cy="1168677"/>
          </a:xfrm>
          <a:prstGeom prst="rect">
            <a:avLst/>
          </a:prstGeom>
        </p:spPr>
      </p:pic>
      <p:pic>
        <p:nvPicPr>
          <p:cNvPr id="46" name="Picture 45"/>
          <p:cNvPicPr>
            <a:picLocks noChangeAspect="1"/>
          </p:cNvPicPr>
          <p:nvPr/>
        </p:nvPicPr>
        <p:blipFill>
          <a:blip r:embed="rId3"/>
          <a:srcRect/>
          <a:stretch/>
        </p:blipFill>
        <p:spPr>
          <a:xfrm>
            <a:off x="276447" y="2492896"/>
            <a:ext cx="5204650" cy="3524843"/>
          </a:xfrm>
          <a:prstGeom prst="rect">
            <a:avLst/>
          </a:prstGeom>
        </p:spPr>
      </p:pic>
      <mc:AlternateContent xmlns:mc="http://schemas.openxmlformats.org/markup-compatibility/2006" xmlns:a14="http://schemas.microsoft.com/office/drawing/2010/main">
        <mc:Choice Requires="a14">
          <p:sp>
            <p:nvSpPr>
              <p:cNvPr id="48" name="TextBox 47"/>
              <p:cNvSpPr txBox="1"/>
              <p:nvPr/>
            </p:nvSpPr>
            <p:spPr>
              <a:xfrm>
                <a:off x="251520" y="980728"/>
                <a:ext cx="8874696" cy="1123128"/>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contributes </a:t>
                </a:r>
                <a:r>
                  <a:rPr lang="en-US" sz="1600" dirty="0">
                    <a:solidFill>
                      <a:prstClr val="black">
                        <a:lumMod val="85000"/>
                        <a:lumOff val="15000"/>
                      </a:prstClr>
                    </a:solidFill>
                    <a:latin typeface="Helvetica Light" charset="0"/>
                    <a:ea typeface="Helvetica Light" charset="0"/>
                    <a:cs typeface="Helvetica Light" charset="0"/>
                  </a:rPr>
                  <a:t>73%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58% to total uncertainty-squared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Many of the efforts of the last twenty years focused on that channel.                                       Most measurements dominated by systematic uncertainties</a:t>
                </a:r>
              </a:p>
            </p:txBody>
          </p:sp>
        </mc:Choice>
        <mc:Fallback xmlns="">
          <p:sp>
            <p:nvSpPr>
              <p:cNvPr id="48" name="TextBox 47"/>
              <p:cNvSpPr txBox="1">
                <a:spLocks noRot="1" noChangeAspect="1" noMove="1" noResize="1" noEditPoints="1" noAdjustHandles="1" noChangeArrowheads="1" noChangeShapeType="1" noTextEdit="1"/>
              </p:cNvSpPr>
              <p:nvPr/>
            </p:nvSpPr>
            <p:spPr>
              <a:xfrm>
                <a:off x="251520" y="980728"/>
                <a:ext cx="8874696" cy="1123128"/>
              </a:xfrm>
              <a:prstGeom prst="rect">
                <a:avLst/>
              </a:prstGeom>
              <a:blipFill>
                <a:blip r:embed="rId4"/>
                <a:stretch>
                  <a:fillRect l="-286" b="-5618"/>
                </a:stretch>
              </a:blipFill>
            </p:spPr>
            <p:txBody>
              <a:bodyPr/>
              <a:lstStyle/>
              <a:p>
                <a:r>
                  <a:rPr lang="en-CH">
                    <a:noFill/>
                  </a:rPr>
                  <a:t> </a:t>
                </a:r>
              </a:p>
            </p:txBody>
          </p:sp>
        </mc:Fallback>
      </mc:AlternateContent>
      <p:cxnSp>
        <p:nvCxnSpPr>
          <p:cNvPr id="51" name="Straight Arrow Connector 50"/>
          <p:cNvCxnSpPr/>
          <p:nvPr/>
        </p:nvCxnSpPr>
        <p:spPr>
          <a:xfrm flipH="1">
            <a:off x="2051720" y="2924944"/>
            <a:ext cx="288032" cy="0"/>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2327803" y="2784340"/>
            <a:ext cx="827471"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𝜌–𝜔 mixing</a:t>
            </a:r>
          </a:p>
        </p:txBody>
      </p:sp>
      <p:sp>
        <p:nvSpPr>
          <p:cNvPr id="53" name="TextBox 52"/>
          <p:cNvSpPr txBox="1"/>
          <p:nvPr/>
        </p:nvSpPr>
        <p:spPr>
          <a:xfrm>
            <a:off x="1437081" y="2625561"/>
            <a:ext cx="554960"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𝜌(770)</a:t>
            </a:r>
          </a:p>
        </p:txBody>
      </p:sp>
      <p:sp>
        <p:nvSpPr>
          <p:cNvPr id="54" name="TextBox 53"/>
          <p:cNvSpPr txBox="1"/>
          <p:nvPr/>
        </p:nvSpPr>
        <p:spPr>
          <a:xfrm>
            <a:off x="2234430" y="4077194"/>
            <a:ext cx="625492"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𝜌(1450)</a:t>
            </a:r>
          </a:p>
        </p:txBody>
      </p:sp>
      <p:sp>
        <p:nvSpPr>
          <p:cNvPr id="55" name="TextBox 54"/>
          <p:cNvSpPr txBox="1"/>
          <p:nvPr/>
        </p:nvSpPr>
        <p:spPr>
          <a:xfrm>
            <a:off x="3803015" y="4181198"/>
            <a:ext cx="625492"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𝜌(1700)</a:t>
            </a:r>
          </a:p>
        </p:txBody>
      </p:sp>
      <p:sp>
        <p:nvSpPr>
          <p:cNvPr id="56" name="TextBox 55"/>
          <p:cNvSpPr txBox="1"/>
          <p:nvPr/>
        </p:nvSpPr>
        <p:spPr>
          <a:xfrm>
            <a:off x="4607655" y="4728119"/>
            <a:ext cx="724878" cy="246221"/>
          </a:xfrm>
          <a:prstGeom prst="rect">
            <a:avLst/>
          </a:prstGeom>
          <a:noFill/>
        </p:spPr>
        <p:txBody>
          <a:bodyPr wrap="none" rtlCol="0">
            <a:spAutoFit/>
          </a:bodyPr>
          <a:lstStyle/>
          <a:p>
            <a:r>
              <a:rPr lang="en-US" sz="1000">
                <a:solidFill>
                  <a:schemeClr val="tx1">
                    <a:lumMod val="50000"/>
                    <a:lumOff val="50000"/>
                  </a:schemeClr>
                </a:solidFill>
                <a:latin typeface="Helvetica Light" charset="0"/>
                <a:ea typeface="Helvetica Light" charset="0"/>
                <a:cs typeface="Helvetica Light" charset="0"/>
              </a:rPr>
              <a:t>𝜌(2300) ?</a:t>
            </a:r>
            <a:endParaRPr lang="en-US" sz="1000" dirty="0">
              <a:solidFill>
                <a:schemeClr val="tx1">
                  <a:lumMod val="50000"/>
                  <a:lumOff val="50000"/>
                </a:schemeClr>
              </a:solidFill>
              <a:latin typeface="Helvetica Light" charset="0"/>
              <a:ea typeface="Helvetica Light" charset="0"/>
              <a:cs typeface="Helvetica Light" charset="0"/>
            </a:endParaRPr>
          </a:p>
        </p:txBody>
      </p:sp>
      <p:sp>
        <p:nvSpPr>
          <p:cNvPr id="57" name="Rectangle 56"/>
          <p:cNvSpPr/>
          <p:nvPr/>
        </p:nvSpPr>
        <p:spPr>
          <a:xfrm>
            <a:off x="1128668" y="5038404"/>
            <a:ext cx="1229824" cy="307777"/>
          </a:xfrm>
          <a:prstGeom prst="rect">
            <a:avLst/>
          </a:prstGeom>
          <a:solidFill>
            <a:schemeClr val="bg1"/>
          </a:solidFill>
        </p:spPr>
        <p:txBody>
          <a:bodyPr wrap="none">
            <a:spAutoFit/>
          </a:bodyPr>
          <a:lstStyle/>
          <a:p>
            <a:r>
              <a:rPr lang="en-US" sz="1400" i="1">
                <a:solidFill>
                  <a:prstClr val="black">
                    <a:lumMod val="85000"/>
                    <a:lumOff val="15000"/>
                  </a:prstClr>
                </a:solidFill>
                <a:latin typeface="Helvetica Light" charset="0"/>
                <a:ea typeface="Helvetica Light" charset="0"/>
                <a:cs typeface="Helvetica Light" charset="0"/>
              </a:rPr>
              <a:t>e</a:t>
            </a:r>
            <a:r>
              <a:rPr lang="en-US" sz="200" i="1">
                <a:solidFill>
                  <a:prstClr val="black">
                    <a:lumMod val="85000"/>
                    <a:lumOff val="15000"/>
                  </a:prstClr>
                </a:solidFill>
                <a:latin typeface="Helvetica Light" charset="0"/>
                <a:ea typeface="Helvetica Light" charset="0"/>
                <a:cs typeface="Helvetica Light" charset="0"/>
              </a:rPr>
              <a:t> </a:t>
            </a:r>
            <a:r>
              <a:rPr lang="en-US" sz="1400" baseline="30000">
                <a:solidFill>
                  <a:prstClr val="black">
                    <a:lumMod val="85000"/>
                    <a:lumOff val="15000"/>
                  </a:prstClr>
                </a:solidFill>
                <a:latin typeface="Helvetica Light" charset="0"/>
                <a:ea typeface="Helvetica Light" charset="0"/>
                <a:cs typeface="Helvetica Light" charset="0"/>
              </a:rPr>
              <a:t>+</a:t>
            </a:r>
            <a:r>
              <a:rPr lang="en-US" sz="1400" i="1">
                <a:solidFill>
                  <a:prstClr val="black">
                    <a:lumMod val="85000"/>
                    <a:lumOff val="15000"/>
                  </a:prstClr>
                </a:solidFill>
                <a:latin typeface="Helvetica Light" charset="0"/>
                <a:ea typeface="Helvetica Light" charset="0"/>
                <a:cs typeface="Helvetica Light" charset="0"/>
              </a:rPr>
              <a:t>e</a:t>
            </a:r>
            <a:r>
              <a:rPr lang="en-US" sz="300" i="1">
                <a:solidFill>
                  <a:prstClr val="black">
                    <a:lumMod val="85000"/>
                    <a:lumOff val="15000"/>
                  </a:prstClr>
                </a:solidFill>
                <a:latin typeface="Helvetica Light" charset="0"/>
                <a:ea typeface="Helvetica Light" charset="0"/>
                <a:cs typeface="Helvetica Light" charset="0"/>
              </a:rPr>
              <a:t> </a:t>
            </a:r>
            <a:r>
              <a:rPr lang="en-US" sz="1400" baseline="30000">
                <a:solidFill>
                  <a:prstClr val="black">
                    <a:lumMod val="85000"/>
                    <a:lumOff val="15000"/>
                  </a:prstClr>
                </a:solidFill>
                <a:latin typeface="Helvetica Light" charset="0"/>
                <a:ea typeface="Helvetica Light" charset="0"/>
                <a:cs typeface="Helvetica Light" charset="0"/>
              </a:rPr>
              <a:t>–</a:t>
            </a:r>
            <a:r>
              <a:rPr lang="en-US" sz="1400">
                <a:solidFill>
                  <a:prstClr val="black">
                    <a:lumMod val="85000"/>
                    <a:lumOff val="15000"/>
                  </a:prstClr>
                </a:solidFill>
                <a:latin typeface="Helvetica Light" charset="0"/>
                <a:ea typeface="Helvetica Light" charset="0"/>
                <a:cs typeface="Helvetica Light" charset="0"/>
              </a:rPr>
              <a:t> </a:t>
            </a:r>
            <a:r>
              <a:rPr lang="en-US" sz="1400">
                <a:solidFill>
                  <a:prstClr val="black">
                    <a:lumMod val="85000"/>
                    <a:lumOff val="15000"/>
                  </a:prstClr>
                </a:solidFill>
                <a:latin typeface="Symbol" charset="2"/>
                <a:ea typeface="Symbol" charset="2"/>
                <a:cs typeface="Symbol" charset="2"/>
              </a:rPr>
              <a:t>®</a:t>
            </a:r>
            <a:r>
              <a:rPr lang="en-US" sz="1400">
                <a:solidFill>
                  <a:prstClr val="black">
                    <a:lumMod val="85000"/>
                    <a:lumOff val="15000"/>
                  </a:prstClr>
                </a:solidFill>
                <a:latin typeface="Helvetica Light" charset="0"/>
                <a:ea typeface="Helvetica Light" charset="0"/>
                <a:cs typeface="Helvetica Light" charset="0"/>
              </a:rPr>
              <a:t> </a:t>
            </a:r>
            <a:r>
              <a:rPr lang="en-US" sz="1400">
                <a:latin typeface="Helvetica Light" charset="0"/>
                <a:ea typeface="Helvetica Light" charset="0"/>
                <a:cs typeface="Helvetica Light" charset="0"/>
              </a:rPr>
              <a:t>𝜋</a:t>
            </a:r>
            <a:r>
              <a:rPr lang="en-US" sz="1400" baseline="30000">
                <a:latin typeface="Helvetica Light" charset="0"/>
                <a:ea typeface="Helvetica Light" charset="0"/>
                <a:cs typeface="Helvetica Light" charset="0"/>
              </a:rPr>
              <a:t>+</a:t>
            </a:r>
            <a:r>
              <a:rPr lang="en-US" sz="1400">
                <a:latin typeface="Helvetica Light" charset="0"/>
                <a:ea typeface="Helvetica Light" charset="0"/>
                <a:cs typeface="Helvetica Light" charset="0"/>
              </a:rPr>
              <a:t>𝜋</a:t>
            </a:r>
            <a:r>
              <a:rPr lang="en-US" sz="400">
                <a:latin typeface="Helvetica Light" charset="0"/>
                <a:ea typeface="Helvetica Light" charset="0"/>
                <a:cs typeface="Helvetica Light" charset="0"/>
              </a:rPr>
              <a:t> </a:t>
            </a:r>
            <a:r>
              <a:rPr lang="en-US" sz="1400" baseline="30000">
                <a:latin typeface="Helvetica Light" charset="0"/>
                <a:ea typeface="Helvetica Light" charset="0"/>
                <a:cs typeface="Helvetica Light" charset="0"/>
              </a:rPr>
              <a:t>–</a:t>
            </a:r>
            <a:r>
              <a:rPr lang="en-US" sz="1400">
                <a:latin typeface="Helvetica Light" charset="0"/>
                <a:ea typeface="Helvetica Light" charset="0"/>
                <a:cs typeface="Helvetica Light" charset="0"/>
              </a:rPr>
              <a:t> </a:t>
            </a:r>
            <a:endParaRPr lang="en-US" sz="1400"/>
          </a:p>
        </p:txBody>
      </p:sp>
      <p:cxnSp>
        <p:nvCxnSpPr>
          <p:cNvPr id="58" name="Straight Arrow Connector 57"/>
          <p:cNvCxnSpPr/>
          <p:nvPr/>
        </p:nvCxnSpPr>
        <p:spPr>
          <a:xfrm>
            <a:off x="2987824" y="4869160"/>
            <a:ext cx="288032" cy="0"/>
          </a:xfrm>
          <a:prstGeom prst="straightConnector1">
            <a:avLst/>
          </a:prstGeom>
          <a:ln w="3175">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59" name="TextBox 58"/>
          <p:cNvSpPr txBox="1"/>
          <p:nvPr/>
        </p:nvSpPr>
        <p:spPr>
          <a:xfrm>
            <a:off x="1825841" y="4748752"/>
            <a:ext cx="1191352" cy="246221"/>
          </a:xfrm>
          <a:prstGeom prst="rect">
            <a:avLst/>
          </a:prstGeom>
          <a:noFill/>
        </p:spPr>
        <p:txBody>
          <a:bodyPr wrap="none" rtlCol="0">
            <a:spAutoFit/>
          </a:bodyPr>
          <a:lstStyle/>
          <a:p>
            <a:r>
              <a:rPr lang="en-US" sz="1000">
                <a:solidFill>
                  <a:srgbClr val="00B050"/>
                </a:solidFill>
                <a:latin typeface="Helvetica Light" charset="0"/>
                <a:ea typeface="Helvetica Light" charset="0"/>
                <a:cs typeface="Helvetica Light" charset="0"/>
              </a:rPr>
              <a:t>Data combination</a:t>
            </a:r>
            <a:endParaRPr lang="en-US" sz="1000" dirty="0">
              <a:solidFill>
                <a:srgbClr val="00B050"/>
              </a:solidFill>
              <a:latin typeface="Helvetica Light" charset="0"/>
              <a:ea typeface="Helvetica Light" charset="0"/>
              <a:cs typeface="Helvetica Light" charset="0"/>
            </a:endParaRPr>
          </a:p>
        </p:txBody>
      </p:sp>
      <p:sp>
        <p:nvSpPr>
          <p:cNvPr id="47" name="TextBox 46"/>
          <p:cNvSpPr txBox="1"/>
          <p:nvPr/>
        </p:nvSpPr>
        <p:spPr>
          <a:xfrm>
            <a:off x="7691846" y="946556"/>
            <a:ext cx="1337269" cy="584775"/>
          </a:xfrm>
          <a:prstGeom prst="rect">
            <a:avLst/>
          </a:prstGeom>
          <a:noFill/>
        </p:spPr>
        <p:txBody>
          <a:bodyPr wrap="square" rtlCol="0">
            <a:spAutoFit/>
          </a:bodyPr>
          <a:lstStyle/>
          <a:p>
            <a:r>
              <a:rPr lang="en-US" sz="800" dirty="0">
                <a:solidFill>
                  <a:schemeClr val="tx1">
                    <a:lumMod val="50000"/>
                    <a:lumOff val="50000"/>
                  </a:schemeClr>
                </a:solidFill>
                <a:latin typeface="Helvetica Light" charset="0"/>
                <a:ea typeface="Helvetica Light" charset="0"/>
                <a:cs typeface="Helvetica Light" charset="0"/>
              </a:rPr>
              <a:t>Relative to uncertainty</a:t>
            </a:r>
            <a:r>
              <a:rPr lang="en-US" sz="800" baseline="30000" dirty="0">
                <a:solidFill>
                  <a:schemeClr val="tx1">
                    <a:lumMod val="50000"/>
                    <a:lumOff val="50000"/>
                  </a:schemeClr>
                </a:solidFill>
                <a:latin typeface="Helvetica Light" charset="0"/>
                <a:ea typeface="Helvetica Light" charset="0"/>
                <a:cs typeface="Helvetica Light" charset="0"/>
              </a:rPr>
              <a:t>2</a:t>
            </a:r>
            <a:r>
              <a:rPr lang="en-US" sz="800" dirty="0">
                <a:solidFill>
                  <a:schemeClr val="tx1">
                    <a:lumMod val="50000"/>
                    <a:lumOff val="50000"/>
                  </a:schemeClr>
                </a:solidFill>
                <a:latin typeface="Helvetica Light" charset="0"/>
                <a:ea typeface="Helvetica Light" charset="0"/>
                <a:cs typeface="Helvetica Light" charset="0"/>
              </a:rPr>
              <a:t> due to quadratic addition (neglecting inter-channel correlations here)</a:t>
            </a:r>
          </a:p>
        </p:txBody>
      </p:sp>
      <p:sp>
        <p:nvSpPr>
          <p:cNvPr id="61" name="Rectangle 60"/>
          <p:cNvSpPr/>
          <p:nvPr/>
        </p:nvSpPr>
        <p:spPr>
          <a:xfrm>
            <a:off x="1931238" y="2338248"/>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 </a:t>
            </a:r>
            <a:r>
              <a:rPr lang="nb-NO" sz="800" dirty="0">
                <a:solidFill>
                  <a:schemeClr val="tx1">
                    <a:lumMod val="50000"/>
                    <a:lumOff val="50000"/>
                  </a:schemeClr>
                </a:solidFill>
                <a:latin typeface="Helvetica Light" charset="0"/>
                <a:ea typeface="Helvetica Light" charset="0"/>
                <a:cs typeface="Helvetica Light" charset="0"/>
              </a:rPr>
              <a:t>1908.00921 (2019)</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4802765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32</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a:t>
            </a:r>
          </a:p>
        </p:txBody>
      </p:sp>
      <p:sp>
        <p:nvSpPr>
          <p:cNvPr id="8" name="TextBox 7"/>
          <p:cNvSpPr txBox="1"/>
          <p:nvPr/>
        </p:nvSpPr>
        <p:spPr>
          <a:xfrm>
            <a:off x="5695690" y="2247250"/>
            <a:ext cx="3430526" cy="427809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Three types of input data:</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Energy scans</a:t>
            </a:r>
            <a:r>
              <a:rPr lang="en-US" sz="1400" dirty="0">
                <a:solidFill>
                  <a:prstClr val="black">
                    <a:lumMod val="85000"/>
                    <a:lumOff val="15000"/>
                  </a:prstClr>
                </a:solidFill>
                <a:latin typeface="Helvetica Light" charset="0"/>
                <a:ea typeface="Helvetica Light" charset="0"/>
                <a:cs typeface="Helvetica Light" charset="0"/>
              </a:rPr>
              <a:t>: CMD-2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a:t>
            </a:r>
            <a:r>
              <a:rPr lang="en-US" sz="1400" dirty="0">
                <a:solidFill>
                  <a:prstClr val="black">
                    <a:lumMod val="85000"/>
                    <a:lumOff val="15000"/>
                  </a:prstClr>
                </a:solidFill>
                <a:latin typeface="Helvetica Light" charset="0"/>
                <a:ea typeface="Helvetica Light" charset="0"/>
                <a:cs typeface="Helvetica Light" charset="0"/>
              </a:rPr>
              <a:t>, SND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1.5%)</a:t>
            </a:r>
            <a:r>
              <a:rPr lang="en-US" sz="1400" dirty="0">
                <a:solidFill>
                  <a:prstClr val="black">
                    <a:lumMod val="85000"/>
                    <a:lumOff val="15000"/>
                  </a:prstClr>
                </a:solidFill>
                <a:latin typeface="Helvetica Light" charset="0"/>
                <a:ea typeface="Helvetica Light" charset="0"/>
                <a:cs typeface="Helvetica Light" charset="0"/>
              </a:rPr>
              <a:t>, + DM1, DM2, OLYA, TOF</a:t>
            </a:r>
            <a:endParaRPr lang="en-US" altLang="x-none" sz="1400" dirty="0">
              <a:latin typeface="Helvetica Light" charset="0"/>
              <a:ea typeface="Helvetica Light" charset="0"/>
              <a:cs typeface="Helvetica Light" charset="0"/>
              <a:sym typeface="Symbol" charset="2"/>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ISR-based measurements</a:t>
            </a:r>
            <a:r>
              <a:rPr lang="en-US" sz="1400" dirty="0">
                <a:solidFill>
                  <a:prstClr val="black">
                    <a:lumMod val="85000"/>
                    <a:lumOff val="15000"/>
                  </a:prstClr>
                </a:solidFill>
                <a:latin typeface="Helvetica Light" charset="0"/>
                <a:ea typeface="Helvetica Light" charset="0"/>
                <a:cs typeface="Helvetica Light" charset="0"/>
              </a:rPr>
              <a:t>: </a:t>
            </a:r>
            <a:r>
              <a:rPr lang="en-US" altLang="x-none" sz="1400" dirty="0">
                <a:latin typeface="Helvetica Light" charset="0"/>
                <a:ea typeface="Helvetica Light" charset="0"/>
                <a:cs typeface="Helvetica Light" charset="0"/>
                <a:sym typeface="Symbol" charset="2"/>
              </a:rPr>
              <a:t>BABAR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7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0.5%)</a:t>
            </a:r>
            <a:r>
              <a:rPr lang="en-US" altLang="x-none" sz="1400" dirty="0">
                <a:latin typeface="Helvetica Light" charset="0"/>
                <a:ea typeface="Helvetica Light" charset="0"/>
                <a:cs typeface="Helvetica Light" charset="0"/>
                <a:sym typeface="Symbol" charset="2"/>
              </a:rPr>
              <a:t>, BES-III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0.9%)</a:t>
            </a:r>
            <a:r>
              <a:rPr lang="en-US" altLang="x-none" sz="1400" dirty="0">
                <a:latin typeface="Helvetica Light" charset="0"/>
                <a:ea typeface="Helvetica Light" charset="0"/>
                <a:cs typeface="Helvetica Light" charset="0"/>
                <a:sym typeface="Symbol" charset="2"/>
              </a:rPr>
              <a:t>, KLOE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0.8–1.4%)</a:t>
            </a:r>
            <a:r>
              <a:rPr lang="en-US" altLang="x-none" sz="1400" dirty="0">
                <a:latin typeface="Helvetica Light" charset="0"/>
                <a:ea typeface="Helvetica Light" charset="0"/>
                <a:cs typeface="Helvetica Light" charset="0"/>
                <a:sym typeface="Symbol" charset="2"/>
              </a:rPr>
              <a:t> </a:t>
            </a: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Hadronic tau decay data </a:t>
            </a:r>
            <a:r>
              <a:rPr lang="en-US" sz="1400" dirty="0">
                <a:solidFill>
                  <a:prstClr val="black">
                    <a:lumMod val="85000"/>
                    <a:lumOff val="15000"/>
                  </a:prstClr>
                </a:solidFill>
                <a:latin typeface="Helvetica Light" charset="0"/>
                <a:ea typeface="Helvetica Light" charset="0"/>
                <a:cs typeface="Helvetica Light" charset="0"/>
              </a:rPr>
              <a:t>via isospin symmetry (CVC): ALEPH, OPAL, CLEO, Belle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-combined </a:t>
            </a:r>
            <a:r>
              <a:rPr lang="en-US" sz="1100" dirty="0">
                <a:solidFill>
                  <a:prstClr val="black">
                    <a:lumMod val="85000"/>
                    <a:lumOff val="15000"/>
                  </a:prstClr>
                </a:solidFill>
                <a:latin typeface="Helvetica Light" charset="0"/>
                <a:ea typeface="Helvetica Light" charset="0"/>
                <a:cs typeface="Helvetica Light" charset="0"/>
              </a:rPr>
              <a:t>~</a:t>
            </a:r>
            <a:r>
              <a:rPr lang="en-US" sz="8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0.7%)</a:t>
            </a:r>
            <a:r>
              <a:rPr lang="en-US" sz="1400" dirty="0">
                <a:solidFill>
                  <a:prstClr val="black">
                    <a:lumMod val="85000"/>
                    <a:lumOff val="15000"/>
                  </a:prstClr>
                </a:solidFill>
                <a:latin typeface="Helvetica Light" charset="0"/>
                <a:ea typeface="Helvetica Light" charset="0"/>
                <a:cs typeface="Helvetica Light" charset="0"/>
              </a:rPr>
              <a:t>,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72200" y="4386297"/>
            <a:ext cx="2460872" cy="1168677"/>
          </a:xfrm>
          <a:prstGeom prst="rect">
            <a:avLst/>
          </a:prstGeom>
        </p:spPr>
      </p:pic>
      <mc:AlternateContent xmlns:mc="http://schemas.openxmlformats.org/markup-compatibility/2006" xmlns:a14="http://schemas.microsoft.com/office/drawing/2010/main">
        <mc:Choice Requires="a14">
          <p:sp>
            <p:nvSpPr>
              <p:cNvPr id="48" name="TextBox 47"/>
              <p:cNvSpPr txBox="1"/>
              <p:nvPr/>
            </p:nvSpPr>
            <p:spPr>
              <a:xfrm>
                <a:off x="251520" y="980728"/>
                <a:ext cx="8874696" cy="1123128"/>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contributes </a:t>
                </a:r>
                <a:r>
                  <a:rPr lang="en-US" sz="1600" dirty="0">
                    <a:solidFill>
                      <a:prstClr val="black">
                        <a:lumMod val="85000"/>
                        <a:lumOff val="15000"/>
                      </a:prstClr>
                    </a:solidFill>
                    <a:latin typeface="Helvetica Light" charset="0"/>
                    <a:ea typeface="Helvetica Light" charset="0"/>
                    <a:cs typeface="Helvetica Light" charset="0"/>
                  </a:rPr>
                  <a:t>73%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58% to total uncertainty-squared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Many of the efforts of the last twenty years focused on that channel.                                       Most measurements dominated by systematic uncertainties</a:t>
                </a:r>
              </a:p>
            </p:txBody>
          </p:sp>
        </mc:Choice>
        <mc:Fallback xmlns="">
          <p:sp>
            <p:nvSpPr>
              <p:cNvPr id="48" name="TextBox 47"/>
              <p:cNvSpPr txBox="1">
                <a:spLocks noRot="1" noChangeAspect="1" noMove="1" noResize="1" noEditPoints="1" noAdjustHandles="1" noChangeArrowheads="1" noChangeShapeType="1" noTextEdit="1"/>
              </p:cNvSpPr>
              <p:nvPr/>
            </p:nvSpPr>
            <p:spPr>
              <a:xfrm>
                <a:off x="251520" y="980728"/>
                <a:ext cx="8874696" cy="1123128"/>
              </a:xfrm>
              <a:prstGeom prst="rect">
                <a:avLst/>
              </a:prstGeom>
              <a:blipFill>
                <a:blip r:embed="rId3"/>
                <a:stretch>
                  <a:fillRect l="-286" b="-5618"/>
                </a:stretch>
              </a:blipFill>
            </p:spPr>
            <p:txBody>
              <a:bodyPr/>
              <a:lstStyle/>
              <a:p>
                <a:r>
                  <a:rPr lang="en-CH">
                    <a:noFill/>
                  </a:rPr>
                  <a:t> </a:t>
                </a:r>
              </a:p>
            </p:txBody>
          </p:sp>
        </mc:Fallback>
      </mc:AlternateContent>
      <p:sp>
        <p:nvSpPr>
          <p:cNvPr id="47" name="TextBox 46"/>
          <p:cNvSpPr txBox="1"/>
          <p:nvPr/>
        </p:nvSpPr>
        <p:spPr>
          <a:xfrm>
            <a:off x="7691846" y="946556"/>
            <a:ext cx="1337269" cy="584775"/>
          </a:xfrm>
          <a:prstGeom prst="rect">
            <a:avLst/>
          </a:prstGeom>
          <a:noFill/>
        </p:spPr>
        <p:txBody>
          <a:bodyPr wrap="square" rtlCol="0">
            <a:spAutoFit/>
          </a:bodyPr>
          <a:lstStyle/>
          <a:p>
            <a:r>
              <a:rPr lang="en-US" sz="800" dirty="0">
                <a:solidFill>
                  <a:schemeClr val="tx1">
                    <a:lumMod val="50000"/>
                    <a:lumOff val="50000"/>
                  </a:schemeClr>
                </a:solidFill>
                <a:latin typeface="Helvetica Light" charset="0"/>
                <a:ea typeface="Helvetica Light" charset="0"/>
                <a:cs typeface="Helvetica Light" charset="0"/>
              </a:rPr>
              <a:t>Relative to uncertainty</a:t>
            </a:r>
            <a:r>
              <a:rPr lang="en-US" sz="800" baseline="30000" dirty="0">
                <a:solidFill>
                  <a:schemeClr val="tx1">
                    <a:lumMod val="50000"/>
                    <a:lumOff val="50000"/>
                  </a:schemeClr>
                </a:solidFill>
                <a:latin typeface="Helvetica Light" charset="0"/>
                <a:ea typeface="Helvetica Light" charset="0"/>
                <a:cs typeface="Helvetica Light" charset="0"/>
              </a:rPr>
              <a:t>2</a:t>
            </a:r>
            <a:r>
              <a:rPr lang="en-US" sz="800" dirty="0">
                <a:solidFill>
                  <a:schemeClr val="tx1">
                    <a:lumMod val="50000"/>
                    <a:lumOff val="50000"/>
                  </a:schemeClr>
                </a:solidFill>
                <a:latin typeface="Helvetica Light" charset="0"/>
                <a:ea typeface="Helvetica Light" charset="0"/>
                <a:cs typeface="Helvetica Light" charset="0"/>
              </a:rPr>
              <a:t> due to quadratic addition (neglecting inter-channel correlations here)</a:t>
            </a:r>
          </a:p>
        </p:txBody>
      </p:sp>
      <p:pic>
        <p:nvPicPr>
          <p:cNvPr id="22" name="Picture 21">
            <a:extLst>
              <a:ext uri="{FF2B5EF4-FFF2-40B4-BE49-F238E27FC236}">
                <a16:creationId xmlns:a16="http://schemas.microsoft.com/office/drawing/2014/main" id="{DA9FAAFD-C2BB-4846-861A-76A21F877ED1}"/>
              </a:ext>
            </a:extLst>
          </p:cNvPr>
          <p:cNvPicPr>
            <a:picLocks noChangeAspect="1"/>
          </p:cNvPicPr>
          <p:nvPr/>
        </p:nvPicPr>
        <p:blipFill>
          <a:blip r:embed="rId4">
            <a:alphaModFix/>
          </a:blip>
          <a:stretch>
            <a:fillRect/>
          </a:stretch>
        </p:blipFill>
        <p:spPr>
          <a:xfrm>
            <a:off x="276448" y="2492739"/>
            <a:ext cx="5248520" cy="3450861"/>
          </a:xfrm>
          <a:prstGeom prst="rect">
            <a:avLst/>
          </a:prstGeom>
        </p:spPr>
      </p:pic>
      <p:sp>
        <p:nvSpPr>
          <p:cNvPr id="23" name="Rectangle 22">
            <a:extLst>
              <a:ext uri="{FF2B5EF4-FFF2-40B4-BE49-F238E27FC236}">
                <a16:creationId xmlns:a16="http://schemas.microsoft.com/office/drawing/2014/main" id="{89436ED9-6AE2-8E41-BC49-59A0EA533DF4}"/>
              </a:ext>
            </a:extLst>
          </p:cNvPr>
          <p:cNvSpPr/>
          <p:nvPr/>
        </p:nvSpPr>
        <p:spPr>
          <a:xfrm>
            <a:off x="2699792" y="2327460"/>
            <a:ext cx="2752291" cy="215444"/>
          </a:xfrm>
          <a:prstGeom prst="rect">
            <a:avLst/>
          </a:prstGeom>
        </p:spPr>
        <p:txBody>
          <a:bodyPr wrap="squar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Monumental ISR analysis: BABAR, </a:t>
            </a:r>
            <a:r>
              <a:rPr lang="cs-CZ" sz="800" dirty="0">
                <a:solidFill>
                  <a:schemeClr val="tx1">
                    <a:lumMod val="50000"/>
                    <a:lumOff val="50000"/>
                  </a:schemeClr>
                </a:solidFill>
                <a:latin typeface="Helvetica Light" charset="0"/>
                <a:ea typeface="Helvetica Light" charset="0"/>
                <a:cs typeface="Helvetica Light" charset="0"/>
              </a:rPr>
              <a:t>1205.2228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4" name="TextBox 23">
            <a:extLst>
              <a:ext uri="{FF2B5EF4-FFF2-40B4-BE49-F238E27FC236}">
                <a16:creationId xmlns:a16="http://schemas.microsoft.com/office/drawing/2014/main" id="{E4F78CB8-CC0C-AA48-A40A-B7EF5B9C621B}"/>
              </a:ext>
            </a:extLst>
          </p:cNvPr>
          <p:cNvSpPr txBox="1"/>
          <p:nvPr/>
        </p:nvSpPr>
        <p:spPr>
          <a:xfrm>
            <a:off x="3836023" y="2675620"/>
            <a:ext cx="1384049" cy="276999"/>
          </a:xfrm>
          <a:prstGeom prst="rect">
            <a:avLst/>
          </a:prstGeom>
          <a:noFill/>
        </p:spPr>
        <p:txBody>
          <a:bodyPr wrap="square" rtlCol="0">
            <a:spAutoFit/>
          </a:bodyPr>
          <a:lstStyle/>
          <a:p>
            <a:pPr algn="r"/>
            <a:r>
              <a:rPr lang="en-US" sz="1200">
                <a:solidFill>
                  <a:schemeClr val="tx1">
                    <a:lumMod val="50000"/>
                    <a:lumOff val="50000"/>
                  </a:schemeClr>
                </a:solidFill>
                <a:latin typeface="Helvetica Light" charset="0"/>
                <a:ea typeface="Helvetica Light" charset="0"/>
                <a:cs typeface="Helvetica Light" charset="0"/>
              </a:rPr>
              <a:t>BABAR data</a:t>
            </a:r>
            <a:endParaRPr lang="en-US" sz="1200" dirty="0">
              <a:solidFill>
                <a:schemeClr val="tx1">
                  <a:lumMod val="50000"/>
                  <a:lumOff val="50000"/>
                </a:schemeClr>
              </a:solidFill>
              <a:latin typeface="Helvetica Light" charset="0"/>
              <a:ea typeface="Helvetica Light" charset="0"/>
              <a:cs typeface="Helvetica Light" charset="0"/>
            </a:endParaRPr>
          </a:p>
        </p:txBody>
      </p:sp>
      <p:cxnSp>
        <p:nvCxnSpPr>
          <p:cNvPr id="26" name="Straight Arrow Connector 25">
            <a:extLst>
              <a:ext uri="{FF2B5EF4-FFF2-40B4-BE49-F238E27FC236}">
                <a16:creationId xmlns:a16="http://schemas.microsoft.com/office/drawing/2014/main" id="{A29C98E6-7DDC-1047-85C4-ED3BC6E3D6FA}"/>
              </a:ext>
            </a:extLst>
          </p:cNvPr>
          <p:cNvCxnSpPr/>
          <p:nvPr/>
        </p:nvCxnSpPr>
        <p:spPr>
          <a:xfrm flipH="1">
            <a:off x="3559940" y="3258502"/>
            <a:ext cx="288032" cy="0"/>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3A3FE572-6B58-8645-8559-46D9672DC8D2}"/>
              </a:ext>
            </a:extLst>
          </p:cNvPr>
          <p:cNvSpPr txBox="1"/>
          <p:nvPr/>
        </p:nvSpPr>
        <p:spPr>
          <a:xfrm>
            <a:off x="3836023" y="3117898"/>
            <a:ext cx="827471"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𝜌–𝜔 mixing</a:t>
            </a:r>
          </a:p>
        </p:txBody>
      </p:sp>
      <p:sp>
        <p:nvSpPr>
          <p:cNvPr id="30" name="TextBox 29">
            <a:extLst>
              <a:ext uri="{FF2B5EF4-FFF2-40B4-BE49-F238E27FC236}">
                <a16:creationId xmlns:a16="http://schemas.microsoft.com/office/drawing/2014/main" id="{FFF75147-0A58-4740-AA15-79D64D9D161F}"/>
              </a:ext>
            </a:extLst>
          </p:cNvPr>
          <p:cNvSpPr txBox="1"/>
          <p:nvPr/>
        </p:nvSpPr>
        <p:spPr>
          <a:xfrm>
            <a:off x="2498626" y="2814119"/>
            <a:ext cx="554960"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𝜌(770)</a:t>
            </a:r>
          </a:p>
        </p:txBody>
      </p:sp>
      <p:sp>
        <p:nvSpPr>
          <p:cNvPr id="4" name="Rectangle 3">
            <a:extLst>
              <a:ext uri="{FF2B5EF4-FFF2-40B4-BE49-F238E27FC236}">
                <a16:creationId xmlns:a16="http://schemas.microsoft.com/office/drawing/2014/main" id="{34EC70FE-956A-7A45-811E-F36BB1337F12}"/>
              </a:ext>
            </a:extLst>
          </p:cNvPr>
          <p:cNvSpPr/>
          <p:nvPr/>
        </p:nvSpPr>
        <p:spPr>
          <a:xfrm>
            <a:off x="0" y="764704"/>
            <a:ext cx="9126216" cy="1482546"/>
          </a:xfrm>
          <a:prstGeom prst="rect">
            <a:avLst/>
          </a:prstGeom>
          <a:solidFill>
            <a:schemeClr val="bg1">
              <a:alpha val="76146"/>
            </a:schemeClr>
          </a:solidFill>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22FFA8B1-2FC0-6042-A5E1-DE69578BB9B1}"/>
              </a:ext>
            </a:extLst>
          </p:cNvPr>
          <p:cNvSpPr/>
          <p:nvPr/>
        </p:nvSpPr>
        <p:spPr>
          <a:xfrm>
            <a:off x="5672157" y="2191552"/>
            <a:ext cx="3430527" cy="4333792"/>
          </a:xfrm>
          <a:prstGeom prst="rect">
            <a:avLst/>
          </a:prstGeom>
          <a:solidFill>
            <a:schemeClr val="bg1">
              <a:alpha val="76146"/>
            </a:schemeClr>
          </a:solidFill>
        </p:spPr>
        <p:txBody>
          <a:bodyPr wrap="square" rtlCol="0" anchor="ctr">
            <a:spAutoFit/>
          </a:bodyPr>
          <a:lstStyle/>
          <a:p>
            <a:pPr algn="ctr"/>
            <a:endParaRPr lang="en-CH"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2536255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4F2ED79-5B99-0448-9113-ECBAF736F4F3}"/>
              </a:ext>
            </a:extLst>
          </p:cNvPr>
          <p:cNvPicPr>
            <a:picLocks noChangeAspect="1"/>
          </p:cNvPicPr>
          <p:nvPr/>
        </p:nvPicPr>
        <p:blipFill>
          <a:blip r:embed="rId2">
            <a:alphaModFix/>
          </a:blip>
          <a:stretch>
            <a:fillRect/>
          </a:stretch>
        </p:blipFill>
        <p:spPr>
          <a:xfrm>
            <a:off x="265815" y="2401880"/>
            <a:ext cx="5293032" cy="3446028"/>
          </a:xfrm>
          <a:prstGeom prst="rect">
            <a:avLst/>
          </a:prstGeom>
        </p:spPr>
      </p:pic>
      <p:sp>
        <p:nvSpPr>
          <p:cNvPr id="20" name="TextBox 19">
            <a:extLst>
              <a:ext uri="{FF2B5EF4-FFF2-40B4-BE49-F238E27FC236}">
                <a16:creationId xmlns:a16="http://schemas.microsoft.com/office/drawing/2014/main" id="{E74F7CCC-5F09-F14A-9863-B52F788F36B0}"/>
              </a:ext>
            </a:extLst>
          </p:cNvPr>
          <p:cNvSpPr txBox="1"/>
          <p:nvPr/>
        </p:nvSpPr>
        <p:spPr>
          <a:xfrm>
            <a:off x="1062454" y="4490275"/>
            <a:ext cx="1584176" cy="646331"/>
          </a:xfrm>
          <a:prstGeom prst="rect">
            <a:avLst/>
          </a:prstGeom>
          <a:noFill/>
        </p:spPr>
        <p:txBody>
          <a:bodyPr wrap="square" rtlCol="0">
            <a:spAutoFit/>
          </a:bodyPr>
          <a:lstStyle/>
          <a:p>
            <a:r>
              <a:rPr lang="en-US" sz="1200" dirty="0">
                <a:solidFill>
                  <a:srgbClr val="003BB8"/>
                </a:solidFill>
                <a:latin typeface="Helvetica Light" charset="0"/>
                <a:ea typeface="Helvetica Light" charset="0"/>
                <a:cs typeface="Helvetica Light" charset="0"/>
              </a:rPr>
              <a:t>Pion form factor fit </a:t>
            </a:r>
            <a:r>
              <a:rPr lang="en-US" sz="1200">
                <a:solidFill>
                  <a:srgbClr val="003BB8"/>
                </a:solidFill>
                <a:latin typeface="Helvetica Light" charset="0"/>
                <a:ea typeface="Helvetica Light" charset="0"/>
                <a:cs typeface="Helvetica Light" charset="0"/>
              </a:rPr>
              <a:t>well behaved, but complex structure</a:t>
            </a:r>
            <a:endParaRPr lang="en-US" sz="1200" dirty="0">
              <a:solidFill>
                <a:srgbClr val="003BB8"/>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33</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a:t>
            </a:r>
          </a:p>
        </p:txBody>
      </p:sp>
      <p:sp>
        <p:nvSpPr>
          <p:cNvPr id="8" name="TextBox 7"/>
          <p:cNvSpPr txBox="1"/>
          <p:nvPr/>
        </p:nvSpPr>
        <p:spPr>
          <a:xfrm>
            <a:off x="5695690" y="2247250"/>
            <a:ext cx="3430526" cy="427809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Three types of input data:</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Energy scans</a:t>
            </a:r>
            <a:r>
              <a:rPr lang="en-US" sz="1400" dirty="0">
                <a:solidFill>
                  <a:prstClr val="black">
                    <a:lumMod val="85000"/>
                    <a:lumOff val="15000"/>
                  </a:prstClr>
                </a:solidFill>
                <a:latin typeface="Helvetica Light" charset="0"/>
                <a:ea typeface="Helvetica Light" charset="0"/>
                <a:cs typeface="Helvetica Light" charset="0"/>
              </a:rPr>
              <a:t>: CMD-2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a:t>
            </a:r>
            <a:r>
              <a:rPr lang="en-US" sz="1400" dirty="0">
                <a:solidFill>
                  <a:prstClr val="black">
                    <a:lumMod val="85000"/>
                    <a:lumOff val="15000"/>
                  </a:prstClr>
                </a:solidFill>
                <a:latin typeface="Helvetica Light" charset="0"/>
                <a:ea typeface="Helvetica Light" charset="0"/>
                <a:cs typeface="Helvetica Light" charset="0"/>
              </a:rPr>
              <a:t>, SND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1.5%)</a:t>
            </a:r>
            <a:r>
              <a:rPr lang="en-US" sz="1400" dirty="0">
                <a:solidFill>
                  <a:prstClr val="black">
                    <a:lumMod val="85000"/>
                    <a:lumOff val="15000"/>
                  </a:prstClr>
                </a:solidFill>
                <a:latin typeface="Helvetica Light" charset="0"/>
                <a:ea typeface="Helvetica Light" charset="0"/>
                <a:cs typeface="Helvetica Light" charset="0"/>
              </a:rPr>
              <a:t>, + DM1, DM2, OLYA, TOF</a:t>
            </a:r>
            <a:endParaRPr lang="en-US" altLang="x-none" sz="1400" dirty="0">
              <a:latin typeface="Helvetica Light" charset="0"/>
              <a:ea typeface="Helvetica Light" charset="0"/>
              <a:cs typeface="Helvetica Light" charset="0"/>
              <a:sym typeface="Symbol" charset="2"/>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ISR-based measurements</a:t>
            </a:r>
            <a:r>
              <a:rPr lang="en-US" sz="1400" dirty="0">
                <a:solidFill>
                  <a:prstClr val="black">
                    <a:lumMod val="85000"/>
                    <a:lumOff val="15000"/>
                  </a:prstClr>
                </a:solidFill>
                <a:latin typeface="Helvetica Light" charset="0"/>
                <a:ea typeface="Helvetica Light" charset="0"/>
                <a:cs typeface="Helvetica Light" charset="0"/>
              </a:rPr>
              <a:t>: </a:t>
            </a:r>
            <a:r>
              <a:rPr lang="en-US" altLang="x-none" sz="1400" dirty="0">
                <a:latin typeface="Helvetica Light" charset="0"/>
                <a:ea typeface="Helvetica Light" charset="0"/>
                <a:cs typeface="Helvetica Light" charset="0"/>
                <a:sym typeface="Symbol" charset="2"/>
              </a:rPr>
              <a:t>BABAR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7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0.5%)</a:t>
            </a:r>
            <a:r>
              <a:rPr lang="en-US" altLang="x-none" sz="1400" dirty="0">
                <a:latin typeface="Helvetica Light" charset="0"/>
                <a:ea typeface="Helvetica Light" charset="0"/>
                <a:cs typeface="Helvetica Light" charset="0"/>
                <a:sym typeface="Symbol" charset="2"/>
              </a:rPr>
              <a:t>, BES-III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0.9%)</a:t>
            </a:r>
            <a:r>
              <a:rPr lang="en-US" altLang="x-none" sz="1400" dirty="0">
                <a:latin typeface="Helvetica Light" charset="0"/>
                <a:ea typeface="Helvetica Light" charset="0"/>
                <a:cs typeface="Helvetica Light" charset="0"/>
                <a:sym typeface="Symbol" charset="2"/>
              </a:rPr>
              <a:t>, KLOE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0.8–1.4%)</a:t>
            </a:r>
            <a:r>
              <a:rPr lang="en-US" altLang="x-none" sz="1400" dirty="0">
                <a:latin typeface="Helvetica Light" charset="0"/>
                <a:ea typeface="Helvetica Light" charset="0"/>
                <a:cs typeface="Helvetica Light" charset="0"/>
                <a:sym typeface="Symbol" charset="2"/>
              </a:rPr>
              <a:t> </a:t>
            </a: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Hadronic tau decay data </a:t>
            </a:r>
            <a:r>
              <a:rPr lang="en-US" sz="1400" dirty="0">
                <a:solidFill>
                  <a:prstClr val="black">
                    <a:lumMod val="85000"/>
                    <a:lumOff val="15000"/>
                  </a:prstClr>
                </a:solidFill>
                <a:latin typeface="Helvetica Light" charset="0"/>
                <a:ea typeface="Helvetica Light" charset="0"/>
                <a:cs typeface="Helvetica Light" charset="0"/>
              </a:rPr>
              <a:t>via isospin symmetry (CVC): ALEPH, OPAL, CLEO, Belle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-combined </a:t>
            </a:r>
            <a:r>
              <a:rPr lang="en-US" sz="1100" dirty="0">
                <a:solidFill>
                  <a:prstClr val="black">
                    <a:lumMod val="85000"/>
                    <a:lumOff val="15000"/>
                  </a:prstClr>
                </a:solidFill>
                <a:latin typeface="Helvetica Light" charset="0"/>
                <a:ea typeface="Helvetica Light" charset="0"/>
                <a:cs typeface="Helvetica Light" charset="0"/>
              </a:rPr>
              <a:t>~</a:t>
            </a:r>
            <a:r>
              <a:rPr lang="en-US" sz="8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0.7%)</a:t>
            </a:r>
            <a:r>
              <a:rPr lang="en-US" sz="1400" dirty="0">
                <a:solidFill>
                  <a:prstClr val="black">
                    <a:lumMod val="85000"/>
                    <a:lumOff val="15000"/>
                  </a:prstClr>
                </a:solidFill>
                <a:latin typeface="Helvetica Light" charset="0"/>
                <a:ea typeface="Helvetica Light" charset="0"/>
                <a:cs typeface="Helvetica Light" charset="0"/>
              </a:rPr>
              <a:t>, </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72200" y="4386297"/>
            <a:ext cx="2460872" cy="1168677"/>
          </a:xfrm>
          <a:prstGeom prst="rect">
            <a:avLst/>
          </a:prstGeom>
        </p:spPr>
      </p:pic>
      <mc:AlternateContent xmlns:mc="http://schemas.openxmlformats.org/markup-compatibility/2006" xmlns:a14="http://schemas.microsoft.com/office/drawing/2010/main">
        <mc:Choice Requires="a14">
          <p:sp>
            <p:nvSpPr>
              <p:cNvPr id="48" name="TextBox 47"/>
              <p:cNvSpPr txBox="1"/>
              <p:nvPr/>
            </p:nvSpPr>
            <p:spPr>
              <a:xfrm>
                <a:off x="251520" y="980728"/>
                <a:ext cx="8874696" cy="1123128"/>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contributes </a:t>
                </a:r>
                <a:r>
                  <a:rPr lang="en-US" sz="1600" dirty="0">
                    <a:solidFill>
                      <a:prstClr val="black">
                        <a:lumMod val="85000"/>
                        <a:lumOff val="15000"/>
                      </a:prstClr>
                    </a:solidFill>
                    <a:latin typeface="Helvetica Light" charset="0"/>
                    <a:ea typeface="Helvetica Light" charset="0"/>
                    <a:cs typeface="Helvetica Light" charset="0"/>
                  </a:rPr>
                  <a:t>73%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58% to total uncertainty-squared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Many of the efforts of the last twenty years focused on that channel.                                       Most measurements dominated by systematic uncertainties</a:t>
                </a:r>
              </a:p>
            </p:txBody>
          </p:sp>
        </mc:Choice>
        <mc:Fallback xmlns="">
          <p:sp>
            <p:nvSpPr>
              <p:cNvPr id="48" name="TextBox 47"/>
              <p:cNvSpPr txBox="1">
                <a:spLocks noRot="1" noChangeAspect="1" noMove="1" noResize="1" noEditPoints="1" noAdjustHandles="1" noChangeArrowheads="1" noChangeShapeType="1" noTextEdit="1"/>
              </p:cNvSpPr>
              <p:nvPr/>
            </p:nvSpPr>
            <p:spPr>
              <a:xfrm>
                <a:off x="251520" y="980728"/>
                <a:ext cx="8874696" cy="1123128"/>
              </a:xfrm>
              <a:prstGeom prst="rect">
                <a:avLst/>
              </a:prstGeom>
              <a:blipFill>
                <a:blip r:embed="rId4"/>
                <a:stretch>
                  <a:fillRect l="-286" b="-5618"/>
                </a:stretch>
              </a:blipFill>
            </p:spPr>
            <p:txBody>
              <a:bodyPr/>
              <a:lstStyle/>
              <a:p>
                <a:r>
                  <a:rPr lang="en-CH">
                    <a:noFill/>
                  </a:rPr>
                  <a:t> </a:t>
                </a:r>
              </a:p>
            </p:txBody>
          </p:sp>
        </mc:Fallback>
      </mc:AlternateContent>
      <p:sp>
        <p:nvSpPr>
          <p:cNvPr id="47" name="TextBox 46"/>
          <p:cNvSpPr txBox="1"/>
          <p:nvPr/>
        </p:nvSpPr>
        <p:spPr>
          <a:xfrm>
            <a:off x="7691846" y="946556"/>
            <a:ext cx="1337269" cy="584775"/>
          </a:xfrm>
          <a:prstGeom prst="rect">
            <a:avLst/>
          </a:prstGeom>
          <a:noFill/>
        </p:spPr>
        <p:txBody>
          <a:bodyPr wrap="square" rtlCol="0">
            <a:spAutoFit/>
          </a:bodyPr>
          <a:lstStyle/>
          <a:p>
            <a:r>
              <a:rPr lang="en-US" sz="800" dirty="0">
                <a:solidFill>
                  <a:schemeClr val="tx1">
                    <a:lumMod val="50000"/>
                    <a:lumOff val="50000"/>
                  </a:schemeClr>
                </a:solidFill>
                <a:latin typeface="Helvetica Light" charset="0"/>
                <a:ea typeface="Helvetica Light" charset="0"/>
                <a:cs typeface="Helvetica Light" charset="0"/>
              </a:rPr>
              <a:t>Relative to uncertainty</a:t>
            </a:r>
            <a:r>
              <a:rPr lang="en-US" sz="800" baseline="30000" dirty="0">
                <a:solidFill>
                  <a:schemeClr val="tx1">
                    <a:lumMod val="50000"/>
                    <a:lumOff val="50000"/>
                  </a:schemeClr>
                </a:solidFill>
                <a:latin typeface="Helvetica Light" charset="0"/>
                <a:ea typeface="Helvetica Light" charset="0"/>
                <a:cs typeface="Helvetica Light" charset="0"/>
              </a:rPr>
              <a:t>2</a:t>
            </a:r>
            <a:r>
              <a:rPr lang="en-US" sz="800" dirty="0">
                <a:solidFill>
                  <a:schemeClr val="tx1">
                    <a:lumMod val="50000"/>
                    <a:lumOff val="50000"/>
                  </a:schemeClr>
                </a:solidFill>
                <a:latin typeface="Helvetica Light" charset="0"/>
                <a:ea typeface="Helvetica Light" charset="0"/>
                <a:cs typeface="Helvetica Light" charset="0"/>
              </a:rPr>
              <a:t> due to quadratic addition (neglecting inter-channel correlations here)</a:t>
            </a:r>
          </a:p>
        </p:txBody>
      </p:sp>
      <p:sp>
        <p:nvSpPr>
          <p:cNvPr id="23" name="Rectangle 22">
            <a:extLst>
              <a:ext uri="{FF2B5EF4-FFF2-40B4-BE49-F238E27FC236}">
                <a16:creationId xmlns:a16="http://schemas.microsoft.com/office/drawing/2014/main" id="{89436ED9-6AE2-8E41-BC49-59A0EA533DF4}"/>
              </a:ext>
            </a:extLst>
          </p:cNvPr>
          <p:cNvSpPr/>
          <p:nvPr/>
        </p:nvSpPr>
        <p:spPr>
          <a:xfrm>
            <a:off x="2699792" y="2327460"/>
            <a:ext cx="2752291" cy="215444"/>
          </a:xfrm>
          <a:prstGeom prst="rect">
            <a:avLst/>
          </a:prstGeom>
        </p:spPr>
        <p:txBody>
          <a:bodyPr wrap="squar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Monumental ISR analysis: BABAR, </a:t>
            </a:r>
            <a:r>
              <a:rPr lang="cs-CZ" sz="800" dirty="0">
                <a:solidFill>
                  <a:schemeClr val="tx1">
                    <a:lumMod val="50000"/>
                    <a:lumOff val="50000"/>
                  </a:schemeClr>
                </a:solidFill>
                <a:latin typeface="Helvetica Light" charset="0"/>
                <a:ea typeface="Helvetica Light" charset="0"/>
                <a:cs typeface="Helvetica Light" charset="0"/>
              </a:rPr>
              <a:t>1205.2228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4" name="TextBox 23">
            <a:extLst>
              <a:ext uri="{FF2B5EF4-FFF2-40B4-BE49-F238E27FC236}">
                <a16:creationId xmlns:a16="http://schemas.microsoft.com/office/drawing/2014/main" id="{E4F78CB8-CC0C-AA48-A40A-B7EF5B9C621B}"/>
              </a:ext>
            </a:extLst>
          </p:cNvPr>
          <p:cNvSpPr txBox="1"/>
          <p:nvPr/>
        </p:nvSpPr>
        <p:spPr>
          <a:xfrm>
            <a:off x="3836023" y="2675620"/>
            <a:ext cx="1384049" cy="276999"/>
          </a:xfrm>
          <a:prstGeom prst="rect">
            <a:avLst/>
          </a:prstGeom>
          <a:noFill/>
        </p:spPr>
        <p:txBody>
          <a:bodyPr wrap="square" rtlCol="0">
            <a:spAutoFit/>
          </a:bodyPr>
          <a:lstStyle/>
          <a:p>
            <a:pPr algn="r"/>
            <a:r>
              <a:rPr lang="en-US" sz="1200">
                <a:solidFill>
                  <a:schemeClr val="tx1">
                    <a:lumMod val="50000"/>
                    <a:lumOff val="50000"/>
                  </a:schemeClr>
                </a:solidFill>
                <a:latin typeface="Helvetica Light" charset="0"/>
                <a:ea typeface="Helvetica Light" charset="0"/>
                <a:cs typeface="Helvetica Light" charset="0"/>
              </a:rPr>
              <a:t>BABAR data</a:t>
            </a:r>
            <a:endParaRPr lang="en-US" sz="1200" dirty="0">
              <a:solidFill>
                <a:schemeClr val="tx1">
                  <a:lumMod val="50000"/>
                  <a:lumOff val="50000"/>
                </a:schemeClr>
              </a:solidFill>
              <a:latin typeface="Helvetica Light" charset="0"/>
              <a:ea typeface="Helvetica Light" charset="0"/>
              <a:cs typeface="Helvetica Light" charset="0"/>
            </a:endParaRPr>
          </a:p>
        </p:txBody>
      </p:sp>
      <p:sp>
        <p:nvSpPr>
          <p:cNvPr id="15" name="Rectangle 14">
            <a:extLst>
              <a:ext uri="{FF2B5EF4-FFF2-40B4-BE49-F238E27FC236}">
                <a16:creationId xmlns:a16="http://schemas.microsoft.com/office/drawing/2014/main" id="{BB9F84FC-FC64-1948-89F8-49AAA4E359B4}"/>
              </a:ext>
            </a:extLst>
          </p:cNvPr>
          <p:cNvSpPr/>
          <p:nvPr/>
        </p:nvSpPr>
        <p:spPr>
          <a:xfrm>
            <a:off x="0" y="764704"/>
            <a:ext cx="9126216" cy="1482546"/>
          </a:xfrm>
          <a:prstGeom prst="rect">
            <a:avLst/>
          </a:prstGeom>
          <a:solidFill>
            <a:schemeClr val="bg1">
              <a:alpha val="76146"/>
            </a:schemeClr>
          </a:solidFill>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16" name="Rectangle 15">
            <a:extLst>
              <a:ext uri="{FF2B5EF4-FFF2-40B4-BE49-F238E27FC236}">
                <a16:creationId xmlns:a16="http://schemas.microsoft.com/office/drawing/2014/main" id="{7802BEC2-9AC1-A441-BC80-360A9ADD3794}"/>
              </a:ext>
            </a:extLst>
          </p:cNvPr>
          <p:cNvSpPr/>
          <p:nvPr/>
        </p:nvSpPr>
        <p:spPr>
          <a:xfrm>
            <a:off x="5672157" y="2191552"/>
            <a:ext cx="3430527" cy="4333792"/>
          </a:xfrm>
          <a:prstGeom prst="rect">
            <a:avLst/>
          </a:prstGeom>
          <a:solidFill>
            <a:schemeClr val="bg1">
              <a:alpha val="76146"/>
            </a:schemeClr>
          </a:solidFill>
        </p:spPr>
        <p:txBody>
          <a:bodyPr wrap="square" rtlCol="0" anchor="ctr">
            <a:spAutoFit/>
          </a:bodyPr>
          <a:lstStyle/>
          <a:p>
            <a:pPr algn="ctr"/>
            <a:endParaRPr lang="en-CH"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782112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5FB4791-C17B-674F-AAE4-EAA542479D1A}"/>
              </a:ext>
            </a:extLst>
          </p:cNvPr>
          <p:cNvPicPr>
            <a:picLocks noChangeAspect="1"/>
          </p:cNvPicPr>
          <p:nvPr/>
        </p:nvPicPr>
        <p:blipFill>
          <a:blip r:embed="rId2">
            <a:alphaModFix/>
          </a:blip>
          <a:stretch>
            <a:fillRect/>
          </a:stretch>
        </p:blipFill>
        <p:spPr>
          <a:xfrm>
            <a:off x="306712" y="2413592"/>
            <a:ext cx="5195958" cy="3434315"/>
          </a:xfrm>
          <a:prstGeom prst="rect">
            <a:avLst/>
          </a:prstGeom>
        </p:spPr>
      </p:pic>
      <p:sp>
        <p:nvSpPr>
          <p:cNvPr id="20" name="TextBox 19">
            <a:extLst>
              <a:ext uri="{FF2B5EF4-FFF2-40B4-BE49-F238E27FC236}">
                <a16:creationId xmlns:a16="http://schemas.microsoft.com/office/drawing/2014/main" id="{E74F7CCC-5F09-F14A-9863-B52F788F36B0}"/>
              </a:ext>
            </a:extLst>
          </p:cNvPr>
          <p:cNvSpPr txBox="1"/>
          <p:nvPr/>
        </p:nvSpPr>
        <p:spPr>
          <a:xfrm>
            <a:off x="1062454" y="4490275"/>
            <a:ext cx="1584176" cy="646331"/>
          </a:xfrm>
          <a:prstGeom prst="rect">
            <a:avLst/>
          </a:prstGeom>
          <a:noFill/>
        </p:spPr>
        <p:txBody>
          <a:bodyPr wrap="square" rtlCol="0">
            <a:spAutoFit/>
          </a:bodyPr>
          <a:lstStyle/>
          <a:p>
            <a:r>
              <a:rPr lang="en-US" sz="1200" dirty="0">
                <a:solidFill>
                  <a:srgbClr val="003BB8"/>
                </a:solidFill>
                <a:latin typeface="Helvetica Light" charset="0"/>
                <a:ea typeface="Helvetica Light" charset="0"/>
                <a:cs typeface="Helvetica Light" charset="0"/>
              </a:rPr>
              <a:t>Pion form factor fit </a:t>
            </a:r>
            <a:r>
              <a:rPr lang="en-US" sz="1200">
                <a:solidFill>
                  <a:srgbClr val="003BB8"/>
                </a:solidFill>
                <a:latin typeface="Helvetica Light" charset="0"/>
                <a:ea typeface="Helvetica Light" charset="0"/>
                <a:cs typeface="Helvetica Light" charset="0"/>
              </a:rPr>
              <a:t>well behaved, but complex structure</a:t>
            </a:r>
            <a:endParaRPr lang="en-US" sz="1200" dirty="0">
              <a:solidFill>
                <a:srgbClr val="003BB8"/>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34</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a:t>
            </a:r>
          </a:p>
        </p:txBody>
      </p:sp>
      <p:sp>
        <p:nvSpPr>
          <p:cNvPr id="8" name="TextBox 7"/>
          <p:cNvSpPr txBox="1"/>
          <p:nvPr/>
        </p:nvSpPr>
        <p:spPr>
          <a:xfrm>
            <a:off x="5695690" y="2247250"/>
            <a:ext cx="3430526" cy="427809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Three types of input data:</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Energy scans</a:t>
            </a:r>
            <a:r>
              <a:rPr lang="en-US" sz="1400" dirty="0">
                <a:solidFill>
                  <a:prstClr val="black">
                    <a:lumMod val="85000"/>
                    <a:lumOff val="15000"/>
                  </a:prstClr>
                </a:solidFill>
                <a:latin typeface="Helvetica Light" charset="0"/>
                <a:ea typeface="Helvetica Light" charset="0"/>
                <a:cs typeface="Helvetica Light" charset="0"/>
              </a:rPr>
              <a:t>: CMD-2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a:t>
            </a:r>
            <a:r>
              <a:rPr lang="en-US" sz="1400" dirty="0">
                <a:solidFill>
                  <a:prstClr val="black">
                    <a:lumMod val="85000"/>
                    <a:lumOff val="15000"/>
                  </a:prstClr>
                </a:solidFill>
                <a:latin typeface="Helvetica Light" charset="0"/>
                <a:ea typeface="Helvetica Light" charset="0"/>
                <a:cs typeface="Helvetica Light" charset="0"/>
              </a:rPr>
              <a:t>, SND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1.5%)</a:t>
            </a:r>
            <a:r>
              <a:rPr lang="en-US" sz="1400" dirty="0">
                <a:solidFill>
                  <a:prstClr val="black">
                    <a:lumMod val="85000"/>
                    <a:lumOff val="15000"/>
                  </a:prstClr>
                </a:solidFill>
                <a:latin typeface="Helvetica Light" charset="0"/>
                <a:ea typeface="Helvetica Light" charset="0"/>
                <a:cs typeface="Helvetica Light" charset="0"/>
              </a:rPr>
              <a:t>, + DM1, DM2, OLYA, TOF</a:t>
            </a:r>
            <a:endParaRPr lang="en-US" altLang="x-none" sz="1400" dirty="0">
              <a:latin typeface="Helvetica Light" charset="0"/>
              <a:ea typeface="Helvetica Light" charset="0"/>
              <a:cs typeface="Helvetica Light" charset="0"/>
              <a:sym typeface="Symbol" charset="2"/>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ISR-based measurements</a:t>
            </a:r>
            <a:r>
              <a:rPr lang="en-US" sz="1400" dirty="0">
                <a:solidFill>
                  <a:prstClr val="black">
                    <a:lumMod val="85000"/>
                    <a:lumOff val="15000"/>
                  </a:prstClr>
                </a:solidFill>
                <a:latin typeface="Helvetica Light" charset="0"/>
                <a:ea typeface="Helvetica Light" charset="0"/>
                <a:cs typeface="Helvetica Light" charset="0"/>
              </a:rPr>
              <a:t>: </a:t>
            </a:r>
            <a:r>
              <a:rPr lang="en-US" altLang="x-none" sz="1400" dirty="0">
                <a:latin typeface="Helvetica Light" charset="0"/>
                <a:ea typeface="Helvetica Light" charset="0"/>
                <a:cs typeface="Helvetica Light" charset="0"/>
                <a:sym typeface="Symbol" charset="2"/>
              </a:rPr>
              <a:t>BABAR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7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0.5%)</a:t>
            </a:r>
            <a:r>
              <a:rPr lang="en-US" altLang="x-none" sz="1400" dirty="0">
                <a:latin typeface="Helvetica Light" charset="0"/>
                <a:ea typeface="Helvetica Light" charset="0"/>
                <a:cs typeface="Helvetica Light" charset="0"/>
                <a:sym typeface="Symbol" charset="2"/>
              </a:rPr>
              <a:t>, BES-III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0.9%)</a:t>
            </a:r>
            <a:r>
              <a:rPr lang="en-US" altLang="x-none" sz="1400" dirty="0">
                <a:latin typeface="Helvetica Light" charset="0"/>
                <a:ea typeface="Helvetica Light" charset="0"/>
                <a:cs typeface="Helvetica Light" charset="0"/>
                <a:sym typeface="Symbol" charset="2"/>
              </a:rPr>
              <a:t>, KLOE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0.8–1.4%)</a:t>
            </a:r>
            <a:r>
              <a:rPr lang="en-US" altLang="x-none" sz="1400" dirty="0">
                <a:latin typeface="Helvetica Light" charset="0"/>
                <a:ea typeface="Helvetica Light" charset="0"/>
                <a:cs typeface="Helvetica Light" charset="0"/>
                <a:sym typeface="Symbol" charset="2"/>
              </a:rPr>
              <a:t> </a:t>
            </a: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Hadronic tau decay data </a:t>
            </a:r>
            <a:r>
              <a:rPr lang="en-US" sz="1400" dirty="0">
                <a:solidFill>
                  <a:prstClr val="black">
                    <a:lumMod val="85000"/>
                    <a:lumOff val="15000"/>
                  </a:prstClr>
                </a:solidFill>
                <a:latin typeface="Helvetica Light" charset="0"/>
                <a:ea typeface="Helvetica Light" charset="0"/>
                <a:cs typeface="Helvetica Light" charset="0"/>
              </a:rPr>
              <a:t>via isospin symmetry (CVC): ALEPH, OPAL, CLEO, Belle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-combined </a:t>
            </a:r>
            <a:r>
              <a:rPr lang="en-US" sz="1100" dirty="0">
                <a:solidFill>
                  <a:prstClr val="black">
                    <a:lumMod val="85000"/>
                    <a:lumOff val="15000"/>
                  </a:prstClr>
                </a:solidFill>
                <a:latin typeface="Helvetica Light" charset="0"/>
                <a:ea typeface="Helvetica Light" charset="0"/>
                <a:cs typeface="Helvetica Light" charset="0"/>
              </a:rPr>
              <a:t>~</a:t>
            </a:r>
            <a:r>
              <a:rPr lang="en-US" sz="8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0.7%)</a:t>
            </a:r>
            <a:r>
              <a:rPr lang="en-US" sz="1400" dirty="0">
                <a:solidFill>
                  <a:prstClr val="black">
                    <a:lumMod val="85000"/>
                    <a:lumOff val="15000"/>
                  </a:prstClr>
                </a:solidFill>
                <a:latin typeface="Helvetica Light" charset="0"/>
                <a:ea typeface="Helvetica Light" charset="0"/>
                <a:cs typeface="Helvetica Light" charset="0"/>
              </a:rPr>
              <a:t>, </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72200" y="4386297"/>
            <a:ext cx="2460872" cy="1168677"/>
          </a:xfrm>
          <a:prstGeom prst="rect">
            <a:avLst/>
          </a:prstGeom>
        </p:spPr>
      </p:pic>
      <mc:AlternateContent xmlns:mc="http://schemas.openxmlformats.org/markup-compatibility/2006" xmlns:a14="http://schemas.microsoft.com/office/drawing/2010/main">
        <mc:Choice Requires="a14">
          <p:sp>
            <p:nvSpPr>
              <p:cNvPr id="48" name="TextBox 47"/>
              <p:cNvSpPr txBox="1"/>
              <p:nvPr/>
            </p:nvSpPr>
            <p:spPr>
              <a:xfrm>
                <a:off x="251520" y="980728"/>
                <a:ext cx="8874696" cy="1123128"/>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contributes </a:t>
                </a:r>
                <a:r>
                  <a:rPr lang="en-US" sz="1600" dirty="0">
                    <a:solidFill>
                      <a:prstClr val="black">
                        <a:lumMod val="85000"/>
                        <a:lumOff val="15000"/>
                      </a:prstClr>
                    </a:solidFill>
                    <a:latin typeface="Helvetica Light" charset="0"/>
                    <a:ea typeface="Helvetica Light" charset="0"/>
                    <a:cs typeface="Helvetica Light" charset="0"/>
                  </a:rPr>
                  <a:t>73%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58% to total uncertainty-squared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Many of the efforts of the last twenty years focused on that channel.                                       Most measurements dominated by systematic uncertainties</a:t>
                </a:r>
              </a:p>
            </p:txBody>
          </p:sp>
        </mc:Choice>
        <mc:Fallback xmlns="">
          <p:sp>
            <p:nvSpPr>
              <p:cNvPr id="48" name="TextBox 47"/>
              <p:cNvSpPr txBox="1">
                <a:spLocks noRot="1" noChangeAspect="1" noMove="1" noResize="1" noEditPoints="1" noAdjustHandles="1" noChangeArrowheads="1" noChangeShapeType="1" noTextEdit="1"/>
              </p:cNvSpPr>
              <p:nvPr/>
            </p:nvSpPr>
            <p:spPr>
              <a:xfrm>
                <a:off x="251520" y="980728"/>
                <a:ext cx="8874696" cy="1123128"/>
              </a:xfrm>
              <a:prstGeom prst="rect">
                <a:avLst/>
              </a:prstGeom>
              <a:blipFill>
                <a:blip r:embed="rId4"/>
                <a:stretch>
                  <a:fillRect l="-286" b="-5618"/>
                </a:stretch>
              </a:blipFill>
            </p:spPr>
            <p:txBody>
              <a:bodyPr/>
              <a:lstStyle/>
              <a:p>
                <a:r>
                  <a:rPr lang="en-CH">
                    <a:noFill/>
                  </a:rPr>
                  <a:t> </a:t>
                </a:r>
              </a:p>
            </p:txBody>
          </p:sp>
        </mc:Fallback>
      </mc:AlternateContent>
      <p:sp>
        <p:nvSpPr>
          <p:cNvPr id="47" name="TextBox 46"/>
          <p:cNvSpPr txBox="1"/>
          <p:nvPr/>
        </p:nvSpPr>
        <p:spPr>
          <a:xfrm>
            <a:off x="7691846" y="946556"/>
            <a:ext cx="1337269" cy="584775"/>
          </a:xfrm>
          <a:prstGeom prst="rect">
            <a:avLst/>
          </a:prstGeom>
          <a:noFill/>
        </p:spPr>
        <p:txBody>
          <a:bodyPr wrap="square" rtlCol="0">
            <a:spAutoFit/>
          </a:bodyPr>
          <a:lstStyle/>
          <a:p>
            <a:r>
              <a:rPr lang="en-US" sz="800" dirty="0">
                <a:solidFill>
                  <a:schemeClr val="tx1">
                    <a:lumMod val="50000"/>
                    <a:lumOff val="50000"/>
                  </a:schemeClr>
                </a:solidFill>
                <a:latin typeface="Helvetica Light" charset="0"/>
                <a:ea typeface="Helvetica Light" charset="0"/>
                <a:cs typeface="Helvetica Light" charset="0"/>
              </a:rPr>
              <a:t>Relative to uncertainty</a:t>
            </a:r>
            <a:r>
              <a:rPr lang="en-US" sz="800" baseline="30000" dirty="0">
                <a:solidFill>
                  <a:schemeClr val="tx1">
                    <a:lumMod val="50000"/>
                    <a:lumOff val="50000"/>
                  </a:schemeClr>
                </a:solidFill>
                <a:latin typeface="Helvetica Light" charset="0"/>
                <a:ea typeface="Helvetica Light" charset="0"/>
                <a:cs typeface="Helvetica Light" charset="0"/>
              </a:rPr>
              <a:t>2</a:t>
            </a:r>
            <a:r>
              <a:rPr lang="en-US" sz="800" dirty="0">
                <a:solidFill>
                  <a:schemeClr val="tx1">
                    <a:lumMod val="50000"/>
                    <a:lumOff val="50000"/>
                  </a:schemeClr>
                </a:solidFill>
                <a:latin typeface="Helvetica Light" charset="0"/>
                <a:ea typeface="Helvetica Light" charset="0"/>
                <a:cs typeface="Helvetica Light" charset="0"/>
              </a:rPr>
              <a:t> due to quadratic addition (neglecting inter-channel correlations here)</a:t>
            </a:r>
          </a:p>
        </p:txBody>
      </p:sp>
      <p:sp>
        <p:nvSpPr>
          <p:cNvPr id="23" name="Rectangle 22">
            <a:extLst>
              <a:ext uri="{FF2B5EF4-FFF2-40B4-BE49-F238E27FC236}">
                <a16:creationId xmlns:a16="http://schemas.microsoft.com/office/drawing/2014/main" id="{89436ED9-6AE2-8E41-BC49-59A0EA533DF4}"/>
              </a:ext>
            </a:extLst>
          </p:cNvPr>
          <p:cNvSpPr/>
          <p:nvPr/>
        </p:nvSpPr>
        <p:spPr>
          <a:xfrm>
            <a:off x="2699792" y="2327460"/>
            <a:ext cx="2752291" cy="215444"/>
          </a:xfrm>
          <a:prstGeom prst="rect">
            <a:avLst/>
          </a:prstGeom>
        </p:spPr>
        <p:txBody>
          <a:bodyPr wrap="squar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Monumental ISR analysis: BABAR, </a:t>
            </a:r>
            <a:r>
              <a:rPr lang="cs-CZ" sz="800" dirty="0">
                <a:solidFill>
                  <a:schemeClr val="tx1">
                    <a:lumMod val="50000"/>
                    <a:lumOff val="50000"/>
                  </a:schemeClr>
                </a:solidFill>
                <a:latin typeface="Helvetica Light" charset="0"/>
                <a:ea typeface="Helvetica Light" charset="0"/>
                <a:cs typeface="Helvetica Light" charset="0"/>
              </a:rPr>
              <a:t>1205.2228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4" name="TextBox 23">
            <a:extLst>
              <a:ext uri="{FF2B5EF4-FFF2-40B4-BE49-F238E27FC236}">
                <a16:creationId xmlns:a16="http://schemas.microsoft.com/office/drawing/2014/main" id="{E4F78CB8-CC0C-AA48-A40A-B7EF5B9C621B}"/>
              </a:ext>
            </a:extLst>
          </p:cNvPr>
          <p:cNvSpPr txBox="1"/>
          <p:nvPr/>
        </p:nvSpPr>
        <p:spPr>
          <a:xfrm>
            <a:off x="3836023" y="2675620"/>
            <a:ext cx="1384049" cy="276999"/>
          </a:xfrm>
          <a:prstGeom prst="rect">
            <a:avLst/>
          </a:prstGeom>
          <a:noFill/>
        </p:spPr>
        <p:txBody>
          <a:bodyPr wrap="square" rtlCol="0">
            <a:spAutoFit/>
          </a:bodyPr>
          <a:lstStyle/>
          <a:p>
            <a:pPr algn="r"/>
            <a:r>
              <a:rPr lang="en-US" sz="1200">
                <a:solidFill>
                  <a:schemeClr val="tx1">
                    <a:lumMod val="50000"/>
                    <a:lumOff val="50000"/>
                  </a:schemeClr>
                </a:solidFill>
                <a:latin typeface="Helvetica Light" charset="0"/>
                <a:ea typeface="Helvetica Light" charset="0"/>
                <a:cs typeface="Helvetica Light" charset="0"/>
              </a:rPr>
              <a:t>BABAR data</a:t>
            </a:r>
            <a:endParaRPr lang="en-US" sz="1200" dirty="0">
              <a:solidFill>
                <a:schemeClr val="tx1">
                  <a:lumMod val="50000"/>
                  <a:lumOff val="50000"/>
                </a:schemeClr>
              </a:solidFill>
              <a:latin typeface="Helvetica Light" charset="0"/>
              <a:ea typeface="Helvetica Light" charset="0"/>
              <a:cs typeface="Helvetica Light" charset="0"/>
            </a:endParaRPr>
          </a:p>
        </p:txBody>
      </p:sp>
      <p:sp>
        <p:nvSpPr>
          <p:cNvPr id="21" name="Rectangle 20">
            <a:extLst>
              <a:ext uri="{FF2B5EF4-FFF2-40B4-BE49-F238E27FC236}">
                <a16:creationId xmlns:a16="http://schemas.microsoft.com/office/drawing/2014/main" id="{B71B53C7-D4C9-D14F-A003-37C634D58F49}"/>
              </a:ext>
            </a:extLst>
          </p:cNvPr>
          <p:cNvSpPr/>
          <p:nvPr/>
        </p:nvSpPr>
        <p:spPr>
          <a:xfrm>
            <a:off x="0" y="764704"/>
            <a:ext cx="9126216" cy="1482546"/>
          </a:xfrm>
          <a:prstGeom prst="rect">
            <a:avLst/>
          </a:prstGeom>
          <a:solidFill>
            <a:schemeClr val="bg1">
              <a:alpha val="76146"/>
            </a:schemeClr>
          </a:solidFill>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25" name="Rectangle 24">
            <a:extLst>
              <a:ext uri="{FF2B5EF4-FFF2-40B4-BE49-F238E27FC236}">
                <a16:creationId xmlns:a16="http://schemas.microsoft.com/office/drawing/2014/main" id="{E02CE966-308F-8E4C-8093-89B1E724D1AC}"/>
              </a:ext>
            </a:extLst>
          </p:cNvPr>
          <p:cNvSpPr/>
          <p:nvPr/>
        </p:nvSpPr>
        <p:spPr>
          <a:xfrm>
            <a:off x="5672157" y="2191552"/>
            <a:ext cx="3430527" cy="4333792"/>
          </a:xfrm>
          <a:prstGeom prst="rect">
            <a:avLst/>
          </a:prstGeom>
          <a:solidFill>
            <a:schemeClr val="bg1">
              <a:alpha val="76146"/>
            </a:schemeClr>
          </a:solidFill>
        </p:spPr>
        <p:txBody>
          <a:bodyPr wrap="square" rtlCol="0" anchor="ctr">
            <a:spAutoFit/>
          </a:bodyPr>
          <a:lstStyle/>
          <a:p>
            <a:pPr algn="ctr"/>
            <a:endParaRPr lang="en-CH"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411929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35</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a:t>
            </a:r>
          </a:p>
        </p:txBody>
      </p:sp>
      <p:sp>
        <p:nvSpPr>
          <p:cNvPr id="8" name="TextBox 7"/>
          <p:cNvSpPr txBox="1"/>
          <p:nvPr/>
        </p:nvSpPr>
        <p:spPr>
          <a:xfrm>
            <a:off x="5695690" y="2247250"/>
            <a:ext cx="3430526" cy="427809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Three types of input data:</a:t>
            </a: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Energy scans</a:t>
            </a:r>
            <a:r>
              <a:rPr lang="en-US" sz="1400" dirty="0">
                <a:solidFill>
                  <a:prstClr val="black">
                    <a:lumMod val="85000"/>
                    <a:lumOff val="15000"/>
                  </a:prstClr>
                </a:solidFill>
                <a:latin typeface="Helvetica Light" charset="0"/>
                <a:ea typeface="Helvetica Light" charset="0"/>
                <a:cs typeface="Helvetica Light" charset="0"/>
              </a:rPr>
              <a:t>: CMD-2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a:t>
            </a:r>
            <a:r>
              <a:rPr lang="en-US" sz="1400" dirty="0">
                <a:solidFill>
                  <a:prstClr val="black">
                    <a:lumMod val="85000"/>
                    <a:lumOff val="15000"/>
                  </a:prstClr>
                </a:solidFill>
                <a:latin typeface="Helvetica Light" charset="0"/>
                <a:ea typeface="Helvetica Light" charset="0"/>
                <a:cs typeface="Helvetica Light" charset="0"/>
              </a:rPr>
              <a:t>, SND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9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1.5%)</a:t>
            </a:r>
            <a:r>
              <a:rPr lang="en-US" sz="1400" dirty="0">
                <a:solidFill>
                  <a:prstClr val="black">
                    <a:lumMod val="85000"/>
                    <a:lumOff val="15000"/>
                  </a:prstClr>
                </a:solidFill>
                <a:latin typeface="Helvetica Light" charset="0"/>
                <a:ea typeface="Helvetica Light" charset="0"/>
                <a:cs typeface="Helvetica Light" charset="0"/>
              </a:rPr>
              <a:t>, + DM1, DM2, OLYA, TOF</a:t>
            </a:r>
            <a:endParaRPr lang="en-US" altLang="x-none" sz="1400" dirty="0">
              <a:latin typeface="Helvetica Light" charset="0"/>
              <a:ea typeface="Helvetica Light" charset="0"/>
              <a:cs typeface="Helvetica Light" charset="0"/>
              <a:sym typeface="Symbol" charset="2"/>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ISR-based measurements</a:t>
            </a:r>
            <a:r>
              <a:rPr lang="en-US" sz="1400" dirty="0">
                <a:solidFill>
                  <a:prstClr val="black">
                    <a:lumMod val="85000"/>
                    <a:lumOff val="15000"/>
                  </a:prstClr>
                </a:solidFill>
                <a:latin typeface="Helvetica Light" charset="0"/>
                <a:ea typeface="Helvetica Light" charset="0"/>
                <a:cs typeface="Helvetica Light" charset="0"/>
              </a:rPr>
              <a:t>: </a:t>
            </a:r>
            <a:r>
              <a:rPr lang="en-US" altLang="x-none" sz="1400" dirty="0">
                <a:latin typeface="Helvetica Light" charset="0"/>
                <a:ea typeface="Helvetica Light" charset="0"/>
                <a:cs typeface="Helvetica Light" charset="0"/>
                <a:sym typeface="Symbol" charset="2"/>
              </a:rPr>
              <a:t>BABAR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7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0.5%)</a:t>
            </a:r>
            <a:r>
              <a:rPr lang="en-US" altLang="x-none" sz="1400" dirty="0">
                <a:latin typeface="Helvetica Light" charset="0"/>
                <a:ea typeface="Helvetica Light" charset="0"/>
                <a:cs typeface="Helvetica Light" charset="0"/>
                <a:sym typeface="Symbol" charset="2"/>
              </a:rPr>
              <a:t>, BES-III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0.9%)</a:t>
            </a:r>
            <a:r>
              <a:rPr lang="en-US" altLang="x-none" sz="1400" dirty="0">
                <a:latin typeface="Helvetica Light" charset="0"/>
                <a:ea typeface="Helvetica Light" charset="0"/>
                <a:cs typeface="Helvetica Light" charset="0"/>
                <a:sym typeface="Symbol" charset="2"/>
              </a:rPr>
              <a:t>, KLOE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a:t>
            </a:r>
            <a:r>
              <a:rPr lang="en-US" sz="6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0.8–1.4%)</a:t>
            </a:r>
            <a:r>
              <a:rPr lang="en-US" altLang="x-none" sz="1400" dirty="0">
                <a:latin typeface="Helvetica Light" charset="0"/>
                <a:ea typeface="Helvetica Light" charset="0"/>
                <a:cs typeface="Helvetica Light" charset="0"/>
                <a:sym typeface="Symbol" charset="2"/>
              </a:rPr>
              <a:t> </a:t>
            </a: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endParaRPr lang="en-US" sz="1400" b="1" dirty="0">
              <a:solidFill>
                <a:prstClr val="black">
                  <a:lumMod val="85000"/>
                  <a:lumOff val="15000"/>
                </a:prstClr>
              </a:solidFill>
              <a:latin typeface="Helvetica Light" charset="0"/>
              <a:ea typeface="Helvetica Light" charset="0"/>
              <a:cs typeface="Helvetica Light" charset="0"/>
            </a:endParaRPr>
          </a:p>
          <a:p>
            <a:pPr marL="285750" indent="-285750">
              <a:spcBef>
                <a:spcPts val="1800"/>
              </a:spcBef>
              <a:buFont typeface="Arial" charset="0"/>
              <a:buChar char="•"/>
            </a:pPr>
            <a:r>
              <a:rPr lang="en-US" sz="1400" b="1" dirty="0">
                <a:solidFill>
                  <a:prstClr val="black">
                    <a:lumMod val="85000"/>
                    <a:lumOff val="15000"/>
                  </a:prstClr>
                </a:solidFill>
                <a:latin typeface="Helvetica Light" charset="0"/>
                <a:ea typeface="Helvetica Light" charset="0"/>
                <a:cs typeface="Helvetica Light" charset="0"/>
              </a:rPr>
              <a:t>Hadronic tau decay data </a:t>
            </a:r>
            <a:r>
              <a:rPr lang="en-US" sz="1400" dirty="0">
                <a:solidFill>
                  <a:prstClr val="black">
                    <a:lumMod val="85000"/>
                    <a:lumOff val="15000"/>
                  </a:prstClr>
                </a:solidFill>
                <a:latin typeface="Helvetica Light" charset="0"/>
                <a:ea typeface="Helvetica Light" charset="0"/>
                <a:cs typeface="Helvetica Light" charset="0"/>
              </a:rPr>
              <a:t>via isospin symmetry (CVC): ALEPH, OPAL, CLEO, Belle </a:t>
            </a:r>
            <a:r>
              <a:rPr lang="en-US" sz="1100" dirty="0">
                <a:solidFill>
                  <a:prstClr val="black">
                    <a:lumMod val="85000"/>
                    <a:lumOff val="15000"/>
                  </a:prstClr>
                </a:solidFill>
                <a:latin typeface="Helvetica Light" charset="0"/>
                <a:ea typeface="Helvetica Light" charset="0"/>
                <a:cs typeface="Helvetica Light" charset="0"/>
              </a:rPr>
              <a:t>(</a:t>
            </a:r>
            <a:r>
              <a:rPr lang="en-US" sz="1100" dirty="0" err="1">
                <a:solidFill>
                  <a:prstClr val="black">
                    <a:lumMod val="85000"/>
                    <a:lumOff val="15000"/>
                  </a:prstClr>
                </a:solidFill>
                <a:latin typeface="Helvetica Light" charset="0"/>
                <a:ea typeface="Helvetica Light" charset="0"/>
                <a:cs typeface="Helvetica Light" charset="0"/>
              </a:rPr>
              <a:t>δ</a:t>
            </a:r>
            <a:r>
              <a:rPr lang="en-US" sz="1100" baseline="-25000" dirty="0" err="1">
                <a:solidFill>
                  <a:prstClr val="black">
                    <a:lumMod val="85000"/>
                    <a:lumOff val="15000"/>
                  </a:prstClr>
                </a:solidFill>
                <a:latin typeface="Helvetica Light" charset="0"/>
                <a:ea typeface="Helvetica Light" charset="0"/>
                <a:cs typeface="Helvetica Light" charset="0"/>
              </a:rPr>
              <a:t>syst</a:t>
            </a:r>
            <a:r>
              <a:rPr lang="en-US" sz="1100" baseline="-25000" dirty="0">
                <a:solidFill>
                  <a:prstClr val="black">
                    <a:lumMod val="85000"/>
                    <a:lumOff val="15000"/>
                  </a:prstClr>
                </a:solidFill>
                <a:latin typeface="Helvetica Light" charset="0"/>
                <a:ea typeface="Helvetica Light" charset="0"/>
                <a:cs typeface="Helvetica Light" charset="0"/>
              </a:rPr>
              <a:t>-combined </a:t>
            </a:r>
            <a:r>
              <a:rPr lang="en-US" sz="1100" dirty="0">
                <a:solidFill>
                  <a:prstClr val="black">
                    <a:lumMod val="85000"/>
                    <a:lumOff val="15000"/>
                  </a:prstClr>
                </a:solidFill>
                <a:latin typeface="Helvetica Light" charset="0"/>
                <a:ea typeface="Helvetica Light" charset="0"/>
                <a:cs typeface="Helvetica Light" charset="0"/>
              </a:rPr>
              <a:t>~</a:t>
            </a:r>
            <a:r>
              <a:rPr lang="en-US" sz="800" dirty="0">
                <a:solidFill>
                  <a:prstClr val="black">
                    <a:lumMod val="85000"/>
                    <a:lumOff val="15000"/>
                  </a:prstClr>
                </a:solidFill>
                <a:latin typeface="Helvetica Light" charset="0"/>
                <a:ea typeface="Helvetica Light" charset="0"/>
                <a:cs typeface="Helvetica Light" charset="0"/>
              </a:rPr>
              <a:t> </a:t>
            </a:r>
            <a:r>
              <a:rPr lang="en-US" sz="1100" dirty="0">
                <a:solidFill>
                  <a:prstClr val="black">
                    <a:lumMod val="85000"/>
                    <a:lumOff val="15000"/>
                  </a:prstClr>
                </a:solidFill>
                <a:latin typeface="Helvetica Light" charset="0"/>
                <a:ea typeface="Helvetica Light" charset="0"/>
                <a:cs typeface="Helvetica Light" charset="0"/>
              </a:rPr>
              <a:t>0.7%)</a:t>
            </a:r>
            <a:r>
              <a:rPr lang="en-US" sz="1400" dirty="0">
                <a:solidFill>
                  <a:prstClr val="black">
                    <a:lumMod val="85000"/>
                    <a:lumOff val="15000"/>
                  </a:prstClr>
                </a:solidFill>
                <a:latin typeface="Helvetica Light" charset="0"/>
                <a:ea typeface="Helvetica Light" charset="0"/>
                <a:cs typeface="Helvetica Light" charset="0"/>
              </a:rPr>
              <a:t>,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372200" y="4386297"/>
            <a:ext cx="2460872" cy="1168677"/>
          </a:xfrm>
          <a:prstGeom prst="rect">
            <a:avLst/>
          </a:prstGeom>
        </p:spPr>
      </p:pic>
      <mc:AlternateContent xmlns:mc="http://schemas.openxmlformats.org/markup-compatibility/2006" xmlns:a14="http://schemas.microsoft.com/office/drawing/2010/main">
        <mc:Choice Requires="a14">
          <p:sp>
            <p:nvSpPr>
              <p:cNvPr id="48" name="TextBox 47"/>
              <p:cNvSpPr txBox="1"/>
              <p:nvPr/>
            </p:nvSpPr>
            <p:spPr>
              <a:xfrm>
                <a:off x="251520" y="980728"/>
                <a:ext cx="8874696" cy="1123128"/>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contributes </a:t>
                </a:r>
                <a:r>
                  <a:rPr lang="en-US" sz="1600" dirty="0">
                    <a:solidFill>
                      <a:prstClr val="black">
                        <a:lumMod val="85000"/>
                        <a:lumOff val="15000"/>
                      </a:prstClr>
                    </a:solidFill>
                    <a:latin typeface="Helvetica Light" charset="0"/>
                    <a:ea typeface="Helvetica Light" charset="0"/>
                    <a:cs typeface="Helvetica Light" charset="0"/>
                  </a:rPr>
                  <a:t>73%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58% to total uncertainty-squared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Many of the efforts of the last twenty years focused on that channel.                                       Most measurements dominated by systematic uncertainties</a:t>
                </a:r>
              </a:p>
            </p:txBody>
          </p:sp>
        </mc:Choice>
        <mc:Fallback xmlns="">
          <p:sp>
            <p:nvSpPr>
              <p:cNvPr id="48" name="TextBox 47"/>
              <p:cNvSpPr txBox="1">
                <a:spLocks noRot="1" noChangeAspect="1" noMove="1" noResize="1" noEditPoints="1" noAdjustHandles="1" noChangeArrowheads="1" noChangeShapeType="1" noTextEdit="1"/>
              </p:cNvSpPr>
              <p:nvPr/>
            </p:nvSpPr>
            <p:spPr>
              <a:xfrm>
                <a:off x="251520" y="980728"/>
                <a:ext cx="8874696" cy="1123128"/>
              </a:xfrm>
              <a:prstGeom prst="rect">
                <a:avLst/>
              </a:prstGeom>
              <a:blipFill>
                <a:blip r:embed="rId3"/>
                <a:stretch>
                  <a:fillRect l="-286" b="-5618"/>
                </a:stretch>
              </a:blipFill>
            </p:spPr>
            <p:txBody>
              <a:bodyPr/>
              <a:lstStyle/>
              <a:p>
                <a:r>
                  <a:rPr lang="en-CH">
                    <a:noFill/>
                  </a:rPr>
                  <a:t> </a:t>
                </a:r>
              </a:p>
            </p:txBody>
          </p:sp>
        </mc:Fallback>
      </mc:AlternateContent>
      <p:sp>
        <p:nvSpPr>
          <p:cNvPr id="47" name="TextBox 46"/>
          <p:cNvSpPr txBox="1"/>
          <p:nvPr/>
        </p:nvSpPr>
        <p:spPr>
          <a:xfrm>
            <a:off x="7691846" y="946556"/>
            <a:ext cx="1337269" cy="584775"/>
          </a:xfrm>
          <a:prstGeom prst="rect">
            <a:avLst/>
          </a:prstGeom>
          <a:noFill/>
        </p:spPr>
        <p:txBody>
          <a:bodyPr wrap="square" rtlCol="0">
            <a:spAutoFit/>
          </a:bodyPr>
          <a:lstStyle/>
          <a:p>
            <a:r>
              <a:rPr lang="en-US" sz="800" dirty="0">
                <a:solidFill>
                  <a:schemeClr val="tx1">
                    <a:lumMod val="50000"/>
                    <a:lumOff val="50000"/>
                  </a:schemeClr>
                </a:solidFill>
                <a:latin typeface="Helvetica Light" charset="0"/>
                <a:ea typeface="Helvetica Light" charset="0"/>
                <a:cs typeface="Helvetica Light" charset="0"/>
              </a:rPr>
              <a:t>Relative to uncertainty</a:t>
            </a:r>
            <a:r>
              <a:rPr lang="en-US" sz="800" baseline="30000" dirty="0">
                <a:solidFill>
                  <a:schemeClr val="tx1">
                    <a:lumMod val="50000"/>
                    <a:lumOff val="50000"/>
                  </a:schemeClr>
                </a:solidFill>
                <a:latin typeface="Helvetica Light" charset="0"/>
                <a:ea typeface="Helvetica Light" charset="0"/>
                <a:cs typeface="Helvetica Light" charset="0"/>
              </a:rPr>
              <a:t>2</a:t>
            </a:r>
            <a:r>
              <a:rPr lang="en-US" sz="800" dirty="0">
                <a:solidFill>
                  <a:schemeClr val="tx1">
                    <a:lumMod val="50000"/>
                    <a:lumOff val="50000"/>
                  </a:schemeClr>
                </a:solidFill>
                <a:latin typeface="Helvetica Light" charset="0"/>
                <a:ea typeface="Helvetica Light" charset="0"/>
                <a:cs typeface="Helvetica Light" charset="0"/>
              </a:rPr>
              <a:t> due to quadratic addition (neglecting inter-channel correlations here)</a:t>
            </a:r>
          </a:p>
        </p:txBody>
      </p:sp>
      <p:sp>
        <p:nvSpPr>
          <p:cNvPr id="15" name="TextBox 14">
            <a:extLst>
              <a:ext uri="{FF2B5EF4-FFF2-40B4-BE49-F238E27FC236}">
                <a16:creationId xmlns:a16="http://schemas.microsoft.com/office/drawing/2014/main" id="{6528DD27-52C7-F64C-A412-BB29DAF600D7}"/>
              </a:ext>
            </a:extLst>
          </p:cNvPr>
          <p:cNvSpPr txBox="1"/>
          <p:nvPr/>
        </p:nvSpPr>
        <p:spPr>
          <a:xfrm>
            <a:off x="251520" y="5930116"/>
            <a:ext cx="4860321" cy="523220"/>
          </a:xfrm>
          <a:prstGeom prst="rect">
            <a:avLst/>
          </a:prstGeom>
          <a:noFill/>
        </p:spPr>
        <p:txBody>
          <a:bodyPr wrap="square" rtlCol="0">
            <a:spAutoFit/>
          </a:bodyPr>
          <a:lstStyle/>
          <a:p>
            <a:r>
              <a:rPr lang="en-US" sz="1400" dirty="0">
                <a:solidFill>
                  <a:srgbClr val="E70000"/>
                </a:solidFill>
                <a:latin typeface="Helvetica Light" charset="0"/>
                <a:ea typeface="Helvetica Light" charset="0"/>
                <a:cs typeface="Helvetica Light" charset="0"/>
              </a:rPr>
              <a:t>Huge amount of precision data, but — with a close look — one notices issues</a:t>
            </a:r>
            <a:r>
              <a:rPr lang="mr-IN" sz="1400" dirty="0">
                <a:solidFill>
                  <a:srgbClr val="E70000"/>
                </a:solidFill>
                <a:latin typeface="Helvetica Light" charset="0"/>
                <a:ea typeface="Helvetica Light" charset="0"/>
                <a:cs typeface="Helvetica Light" charset="0"/>
              </a:rPr>
              <a:t>…</a:t>
            </a:r>
            <a:endParaRPr lang="en-US" sz="1400" dirty="0">
              <a:solidFill>
                <a:srgbClr val="E70000"/>
              </a:solidFill>
              <a:latin typeface="Helvetica Light" charset="0"/>
              <a:ea typeface="Helvetica Light" charset="0"/>
              <a:cs typeface="Helvetica Light" charset="0"/>
            </a:endParaRPr>
          </a:p>
        </p:txBody>
      </p:sp>
      <p:sp>
        <p:nvSpPr>
          <p:cNvPr id="16" name="Rounded Rectangle 15">
            <a:extLst>
              <a:ext uri="{FF2B5EF4-FFF2-40B4-BE49-F238E27FC236}">
                <a16:creationId xmlns:a16="http://schemas.microsoft.com/office/drawing/2014/main" id="{82CB4406-9A36-3743-B1C3-FBD17235398E}"/>
              </a:ext>
            </a:extLst>
          </p:cNvPr>
          <p:cNvSpPr/>
          <p:nvPr/>
        </p:nvSpPr>
        <p:spPr>
          <a:xfrm>
            <a:off x="395536" y="2319880"/>
            <a:ext cx="5007010" cy="3207189"/>
          </a:xfrm>
          <a:prstGeom prst="roundRect">
            <a:avLst>
              <a:gd name="adj" fmla="val 1920"/>
            </a:avLst>
          </a:prstGeom>
          <a:ln>
            <a:solidFill>
              <a:schemeClr val="tx1">
                <a:lumMod val="50000"/>
                <a:lumOff val="50000"/>
              </a:schemeClr>
            </a:solidFill>
          </a:ln>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17" name="TextBox 16">
            <a:extLst>
              <a:ext uri="{FF2B5EF4-FFF2-40B4-BE49-F238E27FC236}">
                <a16:creationId xmlns:a16="http://schemas.microsoft.com/office/drawing/2014/main" id="{93B62DED-8CD1-604D-A0F3-25AA403367A3}"/>
              </a:ext>
            </a:extLst>
          </p:cNvPr>
          <p:cNvSpPr txBox="1"/>
          <p:nvPr/>
        </p:nvSpPr>
        <p:spPr>
          <a:xfrm>
            <a:off x="611560" y="2564904"/>
            <a:ext cx="4680520" cy="2662267"/>
          </a:xfrm>
          <a:prstGeom prst="rect">
            <a:avLst/>
          </a:prstGeom>
          <a:noFill/>
        </p:spPr>
        <p:txBody>
          <a:bodyPr wrap="square" rtlCol="0">
            <a:spAutoFit/>
          </a:bodyPr>
          <a:lstStyle/>
          <a:p>
            <a:r>
              <a:rPr lang="en-US" sz="1400" b="1" dirty="0">
                <a:solidFill>
                  <a:srgbClr val="003BB8"/>
                </a:solidFill>
                <a:latin typeface="Helvetica Light" charset="0"/>
                <a:ea typeface="Helvetica Light" charset="0"/>
                <a:cs typeface="Helvetica Light" charset="0"/>
              </a:rPr>
              <a:t>Dominant systematic uncertainties / challenges:                   </a:t>
            </a:r>
            <a:r>
              <a:rPr lang="en-US" sz="1100" dirty="0">
                <a:solidFill>
                  <a:schemeClr val="tx1">
                    <a:lumMod val="50000"/>
                    <a:lumOff val="50000"/>
                  </a:schemeClr>
                </a:solidFill>
                <a:latin typeface="Helvetica Light" charset="0"/>
                <a:ea typeface="Helvetica Light" charset="0"/>
                <a:cs typeface="Helvetica Light" charset="0"/>
              </a:rPr>
              <a:t>(in parentheses uncertainties for best measurements)</a:t>
            </a:r>
            <a:endParaRPr lang="en-US" sz="1400" dirty="0">
              <a:solidFill>
                <a:schemeClr val="tx1">
                  <a:lumMod val="50000"/>
                  <a:lumOff val="50000"/>
                </a:schemeClr>
              </a:solidFill>
              <a:latin typeface="Helvetica Light" charset="0"/>
              <a:ea typeface="Helvetica Light" charset="0"/>
              <a:cs typeface="Helvetica Light" charset="0"/>
            </a:endParaRPr>
          </a:p>
          <a:p>
            <a:pPr marL="285750" indent="-285750">
              <a:spcBef>
                <a:spcPts val="1200"/>
              </a:spcBef>
              <a:buFont typeface="Arial" charset="0"/>
              <a:buChar char="•"/>
            </a:pPr>
            <a:r>
              <a:rPr lang="en-US" sz="1400" b="1" dirty="0">
                <a:latin typeface="Helvetica Light" charset="0"/>
                <a:ea typeface="Helvetica Light" charset="0"/>
                <a:cs typeface="Helvetica Light" charset="0"/>
              </a:rPr>
              <a:t>Energy scan measurements </a:t>
            </a:r>
            <a:r>
              <a:rPr lang="en-US" sz="1400" dirty="0">
                <a:latin typeface="Helvetica Light" charset="0"/>
                <a:ea typeface="Helvetica Light" charset="0"/>
                <a:cs typeface="Helvetica Light" charset="0"/>
              </a:rPr>
              <a:t>(ex. CMD-2 / 0.8%): detection efficiency, radiative corrections (0.4%), beam energy (0.3%), </a:t>
            </a:r>
            <a:r>
              <a:rPr lang="mr-IN" sz="1400" dirty="0">
                <a:latin typeface="Helvetica Light" charset="0"/>
                <a:ea typeface="Helvetica Light" charset="0"/>
                <a:cs typeface="Helvetica Light" charset="0"/>
              </a:rPr>
              <a:t>…</a:t>
            </a:r>
            <a:endParaRPr lang="en-US" sz="1400" dirty="0">
              <a:latin typeface="Helvetica Light" charset="0"/>
              <a:ea typeface="Helvetica Light" charset="0"/>
              <a:cs typeface="Helvetica Light" charset="0"/>
            </a:endParaRPr>
          </a:p>
          <a:p>
            <a:pPr marL="285750" indent="-285750">
              <a:spcBef>
                <a:spcPts val="1200"/>
              </a:spcBef>
              <a:buFont typeface="Arial" charset="0"/>
              <a:buChar char="•"/>
            </a:pPr>
            <a:r>
              <a:rPr lang="en-US" sz="1400" b="1" dirty="0">
                <a:latin typeface="Helvetica Light" charset="0"/>
                <a:ea typeface="Helvetica Light" charset="0"/>
                <a:cs typeface="Helvetica Light" charset="0"/>
              </a:rPr>
              <a:t>ISR-based measurements </a:t>
            </a:r>
            <a:r>
              <a:rPr lang="en-US" sz="1400" dirty="0">
                <a:latin typeface="Helvetica Light" charset="0"/>
                <a:ea typeface="Helvetica Light" charset="0"/>
                <a:cs typeface="Helvetica Light" charset="0"/>
              </a:rPr>
              <a:t>(ex. BABAR / &gt;0.5%): pion identification (0.3%), </a:t>
            </a:r>
            <a:r>
              <a:rPr lang="en-US" altLang="x-none" sz="1400" i="1" dirty="0">
                <a:latin typeface="Helvetica Light" charset="0"/>
                <a:ea typeface="Helvetica Light" charset="0"/>
                <a:cs typeface="Helvetica Light" charset="0"/>
                <a:sym typeface="Symbol" charset="2"/>
              </a:rPr>
              <a:t></a:t>
            </a:r>
            <a:r>
              <a:rPr lang="en-US" sz="400" i="1"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a:t>
            </a:r>
            <a:r>
              <a:rPr lang="en-US" altLang="x-none" sz="1400" i="1" dirty="0">
                <a:latin typeface="Helvetica Light" charset="0"/>
                <a:ea typeface="Helvetica Light" charset="0"/>
                <a:cs typeface="Helvetica Light" charset="0"/>
                <a:sym typeface="Symbol" charset="2"/>
              </a:rPr>
              <a:t></a:t>
            </a:r>
            <a:r>
              <a:rPr lang="en-US" sz="400" i="1"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 reference (0.4%), </a:t>
            </a:r>
            <a:r>
              <a:rPr lang="mr-IN" sz="1400" dirty="0">
                <a:latin typeface="Helvetica Light" charset="0"/>
                <a:ea typeface="Helvetica Light" charset="0"/>
                <a:cs typeface="Helvetica Light" charset="0"/>
              </a:rPr>
              <a:t>…</a:t>
            </a:r>
            <a:endParaRPr lang="en-US" sz="1400" dirty="0">
              <a:latin typeface="Helvetica Light" charset="0"/>
              <a:ea typeface="Helvetica Light" charset="0"/>
              <a:cs typeface="Helvetica Light" charset="0"/>
            </a:endParaRPr>
          </a:p>
          <a:p>
            <a:pPr marL="285750" indent="-285750">
              <a:spcBef>
                <a:spcPts val="1200"/>
              </a:spcBef>
              <a:buFont typeface="Arial" charset="0"/>
              <a:buChar char="•"/>
            </a:pPr>
            <a:r>
              <a:rPr lang="en-US" sz="1400" b="1" dirty="0">
                <a:solidFill>
                  <a:schemeClr val="tx1">
                    <a:lumMod val="50000"/>
                    <a:lumOff val="50000"/>
                  </a:schemeClr>
                </a:solidFill>
                <a:latin typeface="Helvetica Light" charset="0"/>
                <a:ea typeface="Helvetica Light" charset="0"/>
                <a:cs typeface="Helvetica Light" charset="0"/>
              </a:rPr>
              <a:t>Tau data </a:t>
            </a:r>
            <a:r>
              <a:rPr lang="en-US" sz="1400" dirty="0">
                <a:solidFill>
                  <a:schemeClr val="tx1">
                    <a:lumMod val="50000"/>
                    <a:lumOff val="50000"/>
                  </a:schemeClr>
                </a:solidFill>
                <a:latin typeface="Helvetica Light" charset="0"/>
                <a:ea typeface="Helvetica Light" charset="0"/>
                <a:cs typeface="Helvetica Light" charset="0"/>
              </a:rPr>
              <a:t>(ALEPH, 0.3% on </a:t>
            </a:r>
            <a:r>
              <a:rPr lang="en-US" sz="1400" dirty="0" err="1">
                <a:solidFill>
                  <a:schemeClr val="tx1">
                    <a:lumMod val="50000"/>
                    <a:lumOff val="50000"/>
                  </a:schemeClr>
                </a:solidFill>
                <a:latin typeface="Helvetica Light" charset="0"/>
                <a:ea typeface="Helvetica Light" charset="0"/>
                <a:cs typeface="Helvetica Light" charset="0"/>
              </a:rPr>
              <a:t>normalisation</a:t>
            </a:r>
            <a:r>
              <a:rPr lang="en-US" sz="1400" dirty="0">
                <a:solidFill>
                  <a:schemeClr val="tx1">
                    <a:lumMod val="50000"/>
                    <a:lumOff val="50000"/>
                  </a:schemeClr>
                </a:solidFill>
                <a:latin typeface="Helvetica Light" charset="0"/>
                <a:ea typeface="Helvetica Light" charset="0"/>
                <a:cs typeface="Helvetica Light" charset="0"/>
              </a:rPr>
              <a:t>): 𝜋</a:t>
            </a:r>
            <a:r>
              <a:rPr lang="en-US" sz="400" dirty="0">
                <a:solidFill>
                  <a:schemeClr val="tx1">
                    <a:lumMod val="50000"/>
                    <a:lumOff val="50000"/>
                  </a:schemeClr>
                </a:solidFill>
                <a:latin typeface="Helvetica Light" charset="0"/>
                <a:ea typeface="Helvetica Light" charset="0"/>
                <a:cs typeface="Helvetica Light" charset="0"/>
              </a:rPr>
              <a:t> </a:t>
            </a:r>
            <a:r>
              <a:rPr lang="en-US" sz="1400" baseline="30000" dirty="0">
                <a:solidFill>
                  <a:schemeClr val="tx1">
                    <a:lumMod val="50000"/>
                    <a:lumOff val="50000"/>
                  </a:schemeClr>
                </a:solidFill>
                <a:latin typeface="Helvetica Light" charset="0"/>
                <a:ea typeface="Helvetica Light" charset="0"/>
                <a:cs typeface="Helvetica Light" charset="0"/>
              </a:rPr>
              <a:t>0</a:t>
            </a:r>
            <a:r>
              <a:rPr lang="en-US" sz="1400" dirty="0">
                <a:solidFill>
                  <a:schemeClr val="tx1">
                    <a:lumMod val="50000"/>
                    <a:lumOff val="50000"/>
                  </a:schemeClr>
                </a:solidFill>
                <a:latin typeface="Helvetica Light" charset="0"/>
                <a:ea typeface="Helvetica Light" charset="0"/>
                <a:cs typeface="Helvetica Light" charset="0"/>
              </a:rPr>
              <a:t> and photon reconstruction (0.2%), hadronic interactions (0.2%), </a:t>
            </a:r>
            <a:r>
              <a:rPr lang="mr-IN" sz="1400" dirty="0">
                <a:solidFill>
                  <a:schemeClr val="tx1">
                    <a:lumMod val="50000"/>
                    <a:lumOff val="50000"/>
                  </a:schemeClr>
                </a:solidFill>
                <a:latin typeface="Helvetica Light" charset="0"/>
                <a:ea typeface="Helvetica Light" charset="0"/>
                <a:cs typeface="Helvetica Light" charset="0"/>
              </a:rPr>
              <a:t>…</a:t>
            </a:r>
            <a:endParaRPr lang="en-US" sz="1400" dirty="0">
              <a:solidFill>
                <a:schemeClr val="tx1">
                  <a:lumMod val="50000"/>
                  <a:lumOff val="50000"/>
                </a:schemeClr>
              </a:solidFill>
              <a:latin typeface="Helvetica Light" charset="0"/>
              <a:ea typeface="Helvetica Light" charset="0"/>
              <a:cs typeface="Helvetica Light" charset="0"/>
            </a:endParaRPr>
          </a:p>
        </p:txBody>
      </p:sp>
      <p:sp>
        <p:nvSpPr>
          <p:cNvPr id="18" name="Rectangle 17">
            <a:extLst>
              <a:ext uri="{FF2B5EF4-FFF2-40B4-BE49-F238E27FC236}">
                <a16:creationId xmlns:a16="http://schemas.microsoft.com/office/drawing/2014/main" id="{D7140F25-456D-1B47-A279-55CD36C553F9}"/>
              </a:ext>
            </a:extLst>
          </p:cNvPr>
          <p:cNvSpPr/>
          <p:nvPr/>
        </p:nvSpPr>
        <p:spPr>
          <a:xfrm>
            <a:off x="0" y="764704"/>
            <a:ext cx="9126216" cy="1482546"/>
          </a:xfrm>
          <a:prstGeom prst="rect">
            <a:avLst/>
          </a:prstGeom>
          <a:solidFill>
            <a:schemeClr val="bg1">
              <a:alpha val="76146"/>
            </a:schemeClr>
          </a:solidFill>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21" name="Rectangle 20">
            <a:extLst>
              <a:ext uri="{FF2B5EF4-FFF2-40B4-BE49-F238E27FC236}">
                <a16:creationId xmlns:a16="http://schemas.microsoft.com/office/drawing/2014/main" id="{460CC7E8-067A-AE4A-8F4B-1690DFD54857}"/>
              </a:ext>
            </a:extLst>
          </p:cNvPr>
          <p:cNvSpPr/>
          <p:nvPr/>
        </p:nvSpPr>
        <p:spPr>
          <a:xfrm>
            <a:off x="5672157" y="2191552"/>
            <a:ext cx="3430527" cy="4333792"/>
          </a:xfrm>
          <a:prstGeom prst="rect">
            <a:avLst/>
          </a:prstGeom>
          <a:solidFill>
            <a:schemeClr val="bg1">
              <a:alpha val="76146"/>
            </a:schemeClr>
          </a:solidFill>
        </p:spPr>
        <p:txBody>
          <a:bodyPr wrap="square" rtlCol="0" anchor="ctr">
            <a:spAutoFit/>
          </a:bodyPr>
          <a:lstStyle/>
          <a:p>
            <a:pPr algn="ctr"/>
            <a:endParaRPr lang="en-CH"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4091566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GB">
              <a:solidFill>
                <a:srgbClr val="FFFFFF"/>
              </a:solidFill>
              <a:ea typeface="ＭＳ Ｐゴシック" charset="-128"/>
              <a:cs typeface="ＭＳ Ｐゴシック" charset="-128"/>
            </a:endParaRPr>
          </a:p>
        </p:txBody>
      </p:sp>
      <p:sp>
        <p:nvSpPr>
          <p:cNvPr id="3" name="Rectangle 6"/>
          <p:cNvSpPr>
            <a:spLocks noChangeArrowheads="1"/>
          </p:cNvSpPr>
          <p:nvPr/>
        </p:nvSpPr>
        <p:spPr bwMode="auto">
          <a:xfrm>
            <a:off x="76200" y="152400"/>
            <a:ext cx="8534400" cy="369332"/>
          </a:xfrm>
          <a:prstGeom prst="rect">
            <a:avLst/>
          </a:prstGeom>
          <a:noFill/>
          <a:ln w="9525">
            <a:noFill/>
            <a:miter lim="800000"/>
            <a:headEnd/>
            <a:tailEnd/>
          </a:ln>
        </p:spPr>
        <p:txBody>
          <a:bodyPr wrap="square">
            <a:prstTxWarp prst="textNoShape">
              <a:avLst/>
            </a:prstTxWarp>
            <a:spAutoFit/>
          </a:bodyPr>
          <a:lstStyle/>
          <a:p>
            <a:pPr>
              <a:tabLst>
                <a:tab pos="2286000" algn="l"/>
              </a:tabLst>
            </a:pPr>
            <a:r>
              <a:rPr lang="en-GB" i="1" dirty="0">
                <a:solidFill>
                  <a:srgbClr val="404040"/>
                </a:solidFill>
                <a:latin typeface="Helvetica Light" charset="0"/>
                <a:ea typeface="Helvetica Light" charset="0"/>
                <a:cs typeface="Helvetica Light" charset="0"/>
              </a:rPr>
              <a:t>Digression</a:t>
            </a:r>
            <a:r>
              <a:rPr lang="en-GB" dirty="0">
                <a:solidFill>
                  <a:srgbClr val="404040"/>
                </a:solidFill>
                <a:latin typeface="Helvetica Light" charset="0"/>
                <a:ea typeface="Helvetica Light" charset="0"/>
                <a:cs typeface="Helvetica Light" charset="0"/>
              </a:rPr>
              <a:t>: </a:t>
            </a:r>
            <a:r>
              <a:rPr lang="en-GB" b="1" dirty="0">
                <a:solidFill>
                  <a:srgbClr val="404040"/>
                </a:solidFill>
                <a:latin typeface="Helvetica Light" charset="0"/>
                <a:ea typeface="Helvetica Light" charset="0"/>
                <a:cs typeface="Helvetica Light" charset="0"/>
              </a:rPr>
              <a:t>Combining data points for integration</a:t>
            </a:r>
          </a:p>
        </p:txBody>
      </p:sp>
      <p:sp>
        <p:nvSpPr>
          <p:cNvPr id="34" name="TextBox 33"/>
          <p:cNvSpPr txBox="1"/>
          <p:nvPr/>
        </p:nvSpPr>
        <p:spPr>
          <a:xfrm>
            <a:off x="251520" y="750542"/>
            <a:ext cx="6881082" cy="204671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integration of data points belonging to different experiments, with different within-experiment, inter-experiment and inter-channel correlated systematic uncertainties, and with different data densities requires a careful treatment </a:t>
            </a:r>
          </a:p>
          <a:p>
            <a:pPr>
              <a:spcBef>
                <a:spcPts val="1800"/>
              </a:spcBef>
            </a:pPr>
            <a:r>
              <a:rPr lang="en-US" sz="1600" dirty="0">
                <a:solidFill>
                  <a:srgbClr val="E70000"/>
                </a:solidFill>
                <a:latin typeface="Helvetica Light" charset="0"/>
                <a:ea typeface="Helvetica Light" charset="0"/>
                <a:cs typeface="Helvetica Light" charset="0"/>
              </a:rPr>
              <a:t>It is thereby mandatory to test the accurateness of the integration procedure in terms of central value and uncertainty using         representative models with known truth</a:t>
            </a:r>
          </a:p>
        </p:txBody>
      </p:sp>
      <p:sp>
        <p:nvSpPr>
          <p:cNvPr id="36" name="Rectangle 35"/>
          <p:cNvSpPr/>
          <p:nvPr/>
        </p:nvSpPr>
        <p:spPr>
          <a:xfrm>
            <a:off x="340241" y="3356992"/>
            <a:ext cx="8803759" cy="3150134"/>
          </a:xfrm>
          <a:prstGeom prst="rect">
            <a:avLst/>
          </a:prstGeom>
          <a:solidFill>
            <a:schemeClr val="bg1"/>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Rectangle 9"/>
          <p:cNvSpPr/>
          <p:nvPr/>
        </p:nvSpPr>
        <p:spPr>
          <a:xfrm>
            <a:off x="6674069" y="1787022"/>
            <a:ext cx="2469932" cy="2562303"/>
          </a:xfrm>
          <a:prstGeom prst="rect">
            <a:avLst/>
          </a:prstGeom>
          <a:solidFill>
            <a:schemeClr val="bg1"/>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7" name="Rectangle 36"/>
          <p:cNvSpPr/>
          <p:nvPr/>
        </p:nvSpPr>
        <p:spPr>
          <a:xfrm>
            <a:off x="467544" y="3503037"/>
            <a:ext cx="6840760" cy="2939266"/>
          </a:xfrm>
          <a:prstGeom prst="rect">
            <a:avLst/>
          </a:prstGeom>
        </p:spPr>
        <p:txBody>
          <a:bodyPr wrap="square">
            <a:spAutoFit/>
          </a:bodyPr>
          <a:lstStyle/>
          <a:p>
            <a:r>
              <a:rPr lang="en-US" sz="1400" b="1" dirty="0">
                <a:latin typeface="Helvetica Light" charset="0"/>
                <a:ea typeface="Helvetica Light" charset="0"/>
                <a:cs typeface="Helvetica Light" charset="0"/>
              </a:rPr>
              <a:t>DHMZ approach for a given channel: </a:t>
            </a:r>
          </a:p>
          <a:p>
            <a:pPr marL="285750" indent="-285750">
              <a:spcBef>
                <a:spcPts val="1800"/>
              </a:spcBef>
              <a:buFont typeface="Arial" charset="0"/>
              <a:buChar char="•"/>
            </a:pPr>
            <a:r>
              <a:rPr lang="en-US" sz="1400" dirty="0">
                <a:latin typeface="Helvetica Light" charset="0"/>
                <a:ea typeface="Helvetica Light" charset="0"/>
                <a:cs typeface="Helvetica Light" charset="0"/>
              </a:rPr>
              <a:t>Quadratic interpolation of the data points for each experiment </a:t>
            </a:r>
          </a:p>
          <a:p>
            <a:pPr marL="285750" indent="-285750">
              <a:spcBef>
                <a:spcPts val="1200"/>
              </a:spcBef>
              <a:buFont typeface="Arial" charset="0"/>
              <a:buChar char="•"/>
            </a:pPr>
            <a:r>
              <a:rPr lang="en-US" sz="1400" dirty="0">
                <a:latin typeface="Helvetica Light" charset="0"/>
                <a:ea typeface="Helvetica Light" charset="0"/>
                <a:cs typeface="Helvetica Light" charset="0"/>
              </a:rPr>
              <a:t>Local weighted average between interpolations performed in infinitesimal      bins (1 MeV); local PDG error rescaling in case of incompatibility</a:t>
            </a:r>
          </a:p>
          <a:p>
            <a:pPr marL="285750" indent="-285750">
              <a:spcBef>
                <a:spcPts val="1200"/>
              </a:spcBef>
              <a:buFont typeface="Arial" charset="0"/>
              <a:buChar char="•"/>
            </a:pPr>
            <a:r>
              <a:rPr lang="en-US" sz="1400" dirty="0">
                <a:latin typeface="Helvetica Light" charset="0"/>
                <a:ea typeface="Helvetica Light" charset="0"/>
                <a:cs typeface="Helvetica Light" charset="0"/>
              </a:rPr>
              <a:t>Full covariance matrices: correlations between data points of an experiment (systematic errors), between experiments and channels  </a:t>
            </a:r>
          </a:p>
          <a:p>
            <a:pPr marL="285750" indent="-285750">
              <a:spcBef>
                <a:spcPts val="1200"/>
              </a:spcBef>
              <a:buFont typeface="Arial" charset="0"/>
              <a:buChar char="•"/>
            </a:pPr>
            <a:r>
              <a:rPr lang="en-US" sz="1400" dirty="0">
                <a:latin typeface="Helvetica Light" charset="0"/>
                <a:ea typeface="Helvetica Light" charset="0"/>
                <a:cs typeface="Helvetica Light" charset="0"/>
              </a:rPr>
              <a:t>Error propagation (up to dispersion integrals) using pseudo experiments  </a:t>
            </a:r>
          </a:p>
          <a:p>
            <a:pPr marL="285750" indent="-285750">
              <a:spcBef>
                <a:spcPts val="1200"/>
              </a:spcBef>
              <a:buFont typeface="Arial" charset="0"/>
              <a:buChar char="•"/>
            </a:pPr>
            <a:r>
              <a:rPr lang="en-US" sz="1400" dirty="0">
                <a:latin typeface="Helvetica Light" charset="0"/>
                <a:ea typeface="Helvetica Light" charset="0"/>
                <a:cs typeface="Helvetica Light" charset="0"/>
              </a:rPr>
              <a:t>Possible bias tested in 2𝜋 channel using a form factor model (closure test): negligible for quadratic interpolation, but not for linear model (trapezoidal rule) </a:t>
            </a:r>
          </a:p>
        </p:txBody>
      </p:sp>
      <p:sp>
        <p:nvSpPr>
          <p:cNvPr id="11" name="Rectangle 10"/>
          <p:cNvSpPr/>
          <p:nvPr/>
        </p:nvSpPr>
        <p:spPr>
          <a:xfrm>
            <a:off x="7102547" y="3099667"/>
            <a:ext cx="488063" cy="1314979"/>
          </a:xfrm>
          <a:prstGeom prst="rect">
            <a:avLst/>
          </a:prstGeom>
          <a:solidFill>
            <a:schemeClr val="bg1"/>
          </a:solidFill>
          <a:ln w="3175">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2" name="Rectangle 11"/>
          <p:cNvSpPr/>
          <p:nvPr/>
        </p:nvSpPr>
        <p:spPr>
          <a:xfrm>
            <a:off x="8605765" y="3367633"/>
            <a:ext cx="526555" cy="1314979"/>
          </a:xfrm>
          <a:prstGeom prst="rect">
            <a:avLst/>
          </a:prstGeom>
          <a:solidFill>
            <a:schemeClr val="bg1"/>
          </a:solidFill>
          <a:ln w="3175">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8" name="Picture 4" descr="phi"/>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00193" y="2037420"/>
            <a:ext cx="2211513" cy="2562303"/>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p:cNvCxnSpPr>
            <a:cxnSpLocks/>
          </p:cNvCxnSpPr>
          <p:nvPr/>
        </p:nvCxnSpPr>
        <p:spPr>
          <a:xfrm>
            <a:off x="7436709" y="3598858"/>
            <a:ext cx="216961" cy="375885"/>
          </a:xfrm>
          <a:prstGeom prst="straightConnector1">
            <a:avLst/>
          </a:prstGeom>
          <a:ln w="3175">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7215413" y="3392858"/>
            <a:ext cx="433132" cy="246221"/>
          </a:xfrm>
          <a:prstGeom prst="rect">
            <a:avLst/>
          </a:prstGeom>
          <a:noFill/>
        </p:spPr>
        <p:txBody>
          <a:bodyPr wrap="none" rtlCol="0">
            <a:spAutoFit/>
          </a:bodyPr>
          <a:lstStyle/>
          <a:p>
            <a:r>
              <a:rPr lang="en-US" sz="1000" dirty="0">
                <a:solidFill>
                  <a:srgbClr val="00B050"/>
                </a:solidFill>
                <a:latin typeface="Helvetica Light" charset="0"/>
                <a:ea typeface="Helvetica Light" charset="0"/>
                <a:cs typeface="Helvetica Light" charset="0"/>
              </a:rPr>
              <a:t>Bias</a:t>
            </a:r>
          </a:p>
        </p:txBody>
      </p:sp>
      <p:sp>
        <p:nvSpPr>
          <p:cNvPr id="17" name="TextBox 16"/>
          <p:cNvSpPr txBox="1"/>
          <p:nvPr/>
        </p:nvSpPr>
        <p:spPr>
          <a:xfrm>
            <a:off x="7247029" y="1816665"/>
            <a:ext cx="1662635"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Trapezoidal rule is biased</a:t>
            </a:r>
          </a:p>
        </p:txBody>
      </p:sp>
      <p:sp>
        <p:nvSpPr>
          <p:cNvPr id="18" name="Rectangle 17">
            <a:extLst>
              <a:ext uri="{FF2B5EF4-FFF2-40B4-BE49-F238E27FC236}">
                <a16:creationId xmlns:a16="http://schemas.microsoft.com/office/drawing/2014/main" id="{9978CA42-935E-D649-9C5C-B9BBD4724E52}"/>
              </a:ext>
            </a:extLst>
          </p:cNvPr>
          <p:cNvSpPr/>
          <p:nvPr/>
        </p:nvSpPr>
        <p:spPr>
          <a:xfrm>
            <a:off x="6637287" y="3365473"/>
            <a:ext cx="151424" cy="1057423"/>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450735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37</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a:t>
            </a:r>
          </a:p>
        </p:txBody>
      </p:sp>
      <p:pic>
        <p:nvPicPr>
          <p:cNvPr id="46" name="Picture 45"/>
          <p:cNvPicPr>
            <a:picLocks noChangeAspect="1"/>
          </p:cNvPicPr>
          <p:nvPr/>
        </p:nvPicPr>
        <p:blipFill>
          <a:blip r:embed="rId2"/>
          <a:srcRect/>
          <a:stretch/>
        </p:blipFill>
        <p:spPr>
          <a:xfrm>
            <a:off x="395536" y="1063518"/>
            <a:ext cx="4065818" cy="2753569"/>
          </a:xfrm>
          <a:prstGeom prst="rect">
            <a:avLst/>
          </a:prstGeom>
        </p:spPr>
      </p:pic>
      <p:pic>
        <p:nvPicPr>
          <p:cNvPr id="3" name="Picture 2"/>
          <p:cNvPicPr>
            <a:picLocks noChangeAspect="1"/>
          </p:cNvPicPr>
          <p:nvPr/>
        </p:nvPicPr>
        <p:blipFill>
          <a:blip r:embed="rId3"/>
          <a:srcRect/>
          <a:stretch/>
        </p:blipFill>
        <p:spPr>
          <a:xfrm>
            <a:off x="4612111" y="3938189"/>
            <a:ext cx="4068152" cy="2755151"/>
          </a:xfrm>
          <a:prstGeom prst="rect">
            <a:avLst/>
          </a:prstGeom>
        </p:spPr>
      </p:pic>
      <p:pic>
        <p:nvPicPr>
          <p:cNvPr id="5" name="Picture 4"/>
          <p:cNvPicPr>
            <a:picLocks noChangeAspect="1"/>
          </p:cNvPicPr>
          <p:nvPr/>
        </p:nvPicPr>
        <p:blipFill>
          <a:blip r:embed="rId4"/>
          <a:srcRect/>
          <a:stretch/>
        </p:blipFill>
        <p:spPr>
          <a:xfrm>
            <a:off x="395536" y="3933056"/>
            <a:ext cx="4065818" cy="2753569"/>
          </a:xfrm>
          <a:prstGeom prst="rect">
            <a:avLst/>
          </a:prstGeom>
        </p:spPr>
      </p:pic>
      <p:pic>
        <p:nvPicPr>
          <p:cNvPr id="6" name="Picture 5"/>
          <p:cNvPicPr>
            <a:picLocks noChangeAspect="1"/>
          </p:cNvPicPr>
          <p:nvPr/>
        </p:nvPicPr>
        <p:blipFill>
          <a:blip r:embed="rId5"/>
          <a:srcRect/>
          <a:stretch/>
        </p:blipFill>
        <p:spPr>
          <a:xfrm>
            <a:off x="4612111" y="1063518"/>
            <a:ext cx="4068152" cy="2755151"/>
          </a:xfrm>
          <a:prstGeom prst="rect">
            <a:avLst/>
          </a:prstGeom>
        </p:spPr>
      </p:pic>
      <p:sp>
        <p:nvSpPr>
          <p:cNvPr id="11" name="Rectangle 10"/>
          <p:cNvSpPr/>
          <p:nvPr/>
        </p:nvSpPr>
        <p:spPr>
          <a:xfrm>
            <a:off x="1043608" y="3050115"/>
            <a:ext cx="1077539" cy="276999"/>
          </a:xfrm>
          <a:prstGeom prst="rect">
            <a:avLst/>
          </a:prstGeom>
          <a:solidFill>
            <a:schemeClr val="bg1"/>
          </a:solidFill>
        </p:spPr>
        <p:txBody>
          <a:bodyPr wrap="none">
            <a:spAutoFit/>
          </a:bodyPr>
          <a:lstStyle/>
          <a:p>
            <a:r>
              <a:rPr lang="en-US" sz="1200" b="1" i="1" dirty="0">
                <a:solidFill>
                  <a:prstClr val="black">
                    <a:lumMod val="85000"/>
                    <a:lumOff val="15000"/>
                  </a:prstClr>
                </a:solidFill>
                <a:latin typeface="Helvetica Light" charset="0"/>
                <a:ea typeface="Helvetica Light" charset="0"/>
                <a:cs typeface="Helvetica Light" charset="0"/>
              </a:rPr>
              <a:t>e</a:t>
            </a:r>
            <a:r>
              <a:rPr lang="en-US" sz="100" b="1" i="1" dirty="0">
                <a:solidFill>
                  <a:prstClr val="black">
                    <a:lumMod val="85000"/>
                    <a:lumOff val="15000"/>
                  </a:prstClr>
                </a:solidFill>
                <a:latin typeface="Helvetica Light" charset="0"/>
                <a:ea typeface="Helvetica Light" charset="0"/>
                <a:cs typeface="Helvetica Light" charset="0"/>
              </a:rPr>
              <a:t> </a:t>
            </a:r>
            <a:r>
              <a:rPr lang="en-US" sz="1200" b="1" baseline="30000" dirty="0">
                <a:solidFill>
                  <a:prstClr val="black">
                    <a:lumMod val="85000"/>
                    <a:lumOff val="15000"/>
                  </a:prstClr>
                </a:solidFill>
                <a:latin typeface="Helvetica Light" charset="0"/>
                <a:ea typeface="Helvetica Light" charset="0"/>
                <a:cs typeface="Helvetica Light" charset="0"/>
              </a:rPr>
              <a:t>+</a:t>
            </a:r>
            <a:r>
              <a:rPr lang="en-US" sz="1200" b="1" i="1" dirty="0">
                <a:solidFill>
                  <a:prstClr val="black">
                    <a:lumMod val="85000"/>
                    <a:lumOff val="15000"/>
                  </a:prstClr>
                </a:solidFill>
                <a:latin typeface="Helvetica Light" charset="0"/>
                <a:ea typeface="Helvetica Light" charset="0"/>
                <a:cs typeface="Helvetica Light" charset="0"/>
              </a:rPr>
              <a:t>e</a:t>
            </a:r>
            <a:r>
              <a:rPr lang="en-US" sz="200" b="1" i="1" dirty="0">
                <a:solidFill>
                  <a:prstClr val="black">
                    <a:lumMod val="85000"/>
                    <a:lumOff val="15000"/>
                  </a:prstClr>
                </a:solidFill>
                <a:latin typeface="Helvetica Light" charset="0"/>
                <a:ea typeface="Helvetica Light" charset="0"/>
                <a:cs typeface="Helvetica Light" charset="0"/>
              </a:rPr>
              <a:t> </a:t>
            </a:r>
            <a:r>
              <a:rPr lang="en-US" sz="1200" b="1" baseline="30000" dirty="0">
                <a:solidFill>
                  <a:prstClr val="black">
                    <a:lumMod val="85000"/>
                    <a:lumOff val="15000"/>
                  </a:prstClr>
                </a:solidFill>
                <a:latin typeface="Helvetica Light" charset="0"/>
                <a:ea typeface="Helvetica Light" charset="0"/>
                <a:cs typeface="Helvetica Light" charset="0"/>
              </a:rPr>
              <a:t>–</a:t>
            </a:r>
            <a:r>
              <a:rPr lang="en-US" sz="1200" b="1" dirty="0">
                <a:solidFill>
                  <a:prstClr val="black">
                    <a:lumMod val="85000"/>
                    <a:lumOff val="15000"/>
                  </a:prstClr>
                </a:solidFill>
                <a:latin typeface="Helvetica Light" charset="0"/>
                <a:ea typeface="Helvetica Light" charset="0"/>
                <a:cs typeface="Helvetica Light" charset="0"/>
              </a:rPr>
              <a:t> </a:t>
            </a:r>
            <a:r>
              <a:rPr lang="en-US" sz="1200" b="1" dirty="0">
                <a:solidFill>
                  <a:prstClr val="black">
                    <a:lumMod val="85000"/>
                    <a:lumOff val="15000"/>
                  </a:prstClr>
                </a:solidFill>
                <a:latin typeface="Symbol" charset="2"/>
                <a:ea typeface="Symbol" charset="2"/>
                <a:cs typeface="Symbol" charset="2"/>
              </a:rPr>
              <a:t>®</a:t>
            </a:r>
            <a:r>
              <a:rPr lang="en-US" sz="1200" b="1" dirty="0">
                <a:solidFill>
                  <a:prstClr val="black">
                    <a:lumMod val="85000"/>
                    <a:lumOff val="15000"/>
                  </a:prstClr>
                </a:solidFill>
                <a:latin typeface="Helvetica Light" charset="0"/>
                <a:ea typeface="Helvetica Light" charset="0"/>
                <a:cs typeface="Helvetica Light" charset="0"/>
              </a:rPr>
              <a:t> </a:t>
            </a:r>
            <a:r>
              <a:rPr lang="en-US" sz="1200" b="1" dirty="0">
                <a:latin typeface="Helvetica Light" charset="0"/>
                <a:ea typeface="Helvetica Light" charset="0"/>
                <a:cs typeface="Helvetica Light" charset="0"/>
              </a:rPr>
              <a:t>𝜋</a:t>
            </a:r>
            <a:r>
              <a:rPr lang="en-US" sz="1200" b="1" baseline="30000" dirty="0">
                <a:latin typeface="Helvetica Light" charset="0"/>
                <a:ea typeface="Helvetica Light" charset="0"/>
                <a:cs typeface="Helvetica Light" charset="0"/>
              </a:rPr>
              <a:t>+</a:t>
            </a:r>
            <a:r>
              <a:rPr lang="en-US" sz="1200" b="1" dirty="0">
                <a:latin typeface="Helvetica Light" charset="0"/>
                <a:ea typeface="Helvetica Light" charset="0"/>
                <a:cs typeface="Helvetica Light" charset="0"/>
              </a:rPr>
              <a:t>𝜋</a:t>
            </a:r>
            <a:r>
              <a:rPr lang="en-US" sz="300" b="1" dirty="0">
                <a:latin typeface="Helvetica Light" charset="0"/>
                <a:ea typeface="Helvetica Light" charset="0"/>
                <a:cs typeface="Helvetica Light" charset="0"/>
              </a:rPr>
              <a:t> </a:t>
            </a:r>
            <a:r>
              <a:rPr lang="en-US" sz="1200" b="1" baseline="30000" dirty="0">
                <a:latin typeface="Helvetica Light" charset="0"/>
                <a:ea typeface="Helvetica Light" charset="0"/>
                <a:cs typeface="Helvetica Light" charset="0"/>
              </a:rPr>
              <a:t>–</a:t>
            </a:r>
            <a:r>
              <a:rPr lang="en-US" sz="1200" b="1" dirty="0">
                <a:latin typeface="Helvetica Light" charset="0"/>
                <a:ea typeface="Helvetica Light" charset="0"/>
                <a:cs typeface="Helvetica Light" charset="0"/>
              </a:rPr>
              <a:t> </a:t>
            </a:r>
            <a:endParaRPr lang="en-US" sz="1200" b="1" dirty="0"/>
          </a:p>
        </p:txBody>
      </p:sp>
      <p:sp>
        <p:nvSpPr>
          <p:cNvPr id="23" name="Rectangle 22"/>
          <p:cNvSpPr/>
          <p:nvPr/>
        </p:nvSpPr>
        <p:spPr>
          <a:xfrm>
            <a:off x="5131638" y="892220"/>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 </a:t>
            </a:r>
            <a:r>
              <a:rPr lang="nb-NO" sz="800" dirty="0">
                <a:solidFill>
                  <a:schemeClr val="tx1">
                    <a:lumMod val="50000"/>
                    <a:lumOff val="50000"/>
                  </a:schemeClr>
                </a:solidFill>
                <a:latin typeface="Helvetica Light" charset="0"/>
                <a:ea typeface="Helvetica Light" charset="0"/>
                <a:cs typeface="Helvetica Light" charset="0"/>
              </a:rPr>
              <a:t>1908.00921 (2019)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5" name="Rectangle 14">
            <a:extLst>
              <a:ext uri="{FF2B5EF4-FFF2-40B4-BE49-F238E27FC236}">
                <a16:creationId xmlns:a16="http://schemas.microsoft.com/office/drawing/2014/main" id="{B0A56674-8405-1547-B65D-1A1492CADBEC}"/>
              </a:ext>
            </a:extLst>
          </p:cNvPr>
          <p:cNvSpPr/>
          <p:nvPr/>
        </p:nvSpPr>
        <p:spPr>
          <a:xfrm>
            <a:off x="6893822" y="1254507"/>
            <a:ext cx="1298024"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6" name="Rectangle 15">
            <a:extLst>
              <a:ext uri="{FF2B5EF4-FFF2-40B4-BE49-F238E27FC236}">
                <a16:creationId xmlns:a16="http://schemas.microsoft.com/office/drawing/2014/main" id="{7E871FC2-5AE1-A74A-944C-59D0277824B9}"/>
              </a:ext>
            </a:extLst>
          </p:cNvPr>
          <p:cNvSpPr/>
          <p:nvPr/>
        </p:nvSpPr>
        <p:spPr>
          <a:xfrm>
            <a:off x="5627009" y="4117483"/>
            <a:ext cx="899915"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7" name="Rectangle 16">
            <a:extLst>
              <a:ext uri="{FF2B5EF4-FFF2-40B4-BE49-F238E27FC236}">
                <a16:creationId xmlns:a16="http://schemas.microsoft.com/office/drawing/2014/main" id="{B508632D-C01A-9748-ACBA-7A6868410822}"/>
              </a:ext>
            </a:extLst>
          </p:cNvPr>
          <p:cNvSpPr/>
          <p:nvPr/>
        </p:nvSpPr>
        <p:spPr>
          <a:xfrm>
            <a:off x="3352523" y="4117483"/>
            <a:ext cx="899915"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2006511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38</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 — close comparison</a:t>
            </a:r>
          </a:p>
        </p:txBody>
      </p:sp>
      <p:pic>
        <p:nvPicPr>
          <p:cNvPr id="6" name="Picture 5"/>
          <p:cNvPicPr>
            <a:picLocks noChangeAspect="1"/>
          </p:cNvPicPr>
          <p:nvPr/>
        </p:nvPicPr>
        <p:blipFill>
          <a:blip r:embed="rId2"/>
          <a:srcRect/>
          <a:stretch/>
        </p:blipFill>
        <p:spPr>
          <a:xfrm>
            <a:off x="4214381" y="1061673"/>
            <a:ext cx="4449178" cy="3013200"/>
          </a:xfrm>
          <a:prstGeom prst="rect">
            <a:avLst/>
          </a:prstGeom>
        </p:spPr>
      </p:pic>
      <p:pic>
        <p:nvPicPr>
          <p:cNvPr id="16" name="Picture 15"/>
          <p:cNvPicPr>
            <a:picLocks noChangeAspect="1"/>
          </p:cNvPicPr>
          <p:nvPr/>
        </p:nvPicPr>
        <p:blipFill>
          <a:blip r:embed="rId3"/>
          <a:srcRect/>
          <a:stretch/>
        </p:blipFill>
        <p:spPr>
          <a:xfrm>
            <a:off x="316088" y="1061673"/>
            <a:ext cx="4451044" cy="3014464"/>
          </a:xfrm>
          <a:prstGeom prst="rect">
            <a:avLst/>
          </a:prstGeom>
        </p:spPr>
      </p:pic>
      <p:sp>
        <p:nvSpPr>
          <p:cNvPr id="12" name="Rectangle 11"/>
          <p:cNvSpPr/>
          <p:nvPr/>
        </p:nvSpPr>
        <p:spPr>
          <a:xfrm>
            <a:off x="316088" y="3645024"/>
            <a:ext cx="8576392" cy="360040"/>
          </a:xfrm>
          <a:prstGeom prst="rect">
            <a:avLst/>
          </a:prstGeom>
          <a:solidFill>
            <a:schemeClr val="bg1"/>
          </a:solidFill>
        </p:spPr>
        <p:txBody>
          <a:bodyPr rtlCol="0" anchor="ctr">
            <a:spAutoFit/>
          </a:bodyPr>
          <a:lstStyle/>
          <a:p>
            <a:pPr algn="ctr"/>
            <a:endParaRPr lang="en-US" sz="1600" dirty="0">
              <a:latin typeface="Helvetica Light" charset="0"/>
              <a:ea typeface="Helvetica Light" charset="0"/>
              <a:cs typeface="Helvetica Light" charset="0"/>
            </a:endParaRPr>
          </a:p>
        </p:txBody>
      </p:sp>
      <p:pic>
        <p:nvPicPr>
          <p:cNvPr id="10" name="Picture 9"/>
          <p:cNvPicPr>
            <a:picLocks noChangeAspect="1"/>
          </p:cNvPicPr>
          <p:nvPr/>
        </p:nvPicPr>
        <p:blipFill>
          <a:blip r:embed="rId4"/>
          <a:srcRect/>
          <a:stretch/>
        </p:blipFill>
        <p:spPr>
          <a:xfrm>
            <a:off x="4210419" y="3684817"/>
            <a:ext cx="4451044" cy="3014464"/>
          </a:xfrm>
          <a:prstGeom prst="rect">
            <a:avLst/>
          </a:prstGeom>
        </p:spPr>
      </p:pic>
      <p:sp>
        <p:nvSpPr>
          <p:cNvPr id="18" name="Rectangle 17"/>
          <p:cNvSpPr/>
          <p:nvPr/>
        </p:nvSpPr>
        <p:spPr>
          <a:xfrm>
            <a:off x="484916" y="3402703"/>
            <a:ext cx="386951" cy="254898"/>
          </a:xfrm>
          <a:prstGeom prst="rect">
            <a:avLst/>
          </a:prstGeom>
          <a:solidFill>
            <a:schemeClr val="bg1"/>
          </a:solidFill>
        </p:spPr>
        <p:txBody>
          <a:bodyPr rtlCol="0" anchor="ctr">
            <a:spAutoFit/>
          </a:bodyPr>
          <a:lstStyle/>
          <a:p>
            <a:pPr algn="ctr"/>
            <a:endParaRPr lang="en-US" sz="1400" dirty="0">
              <a:latin typeface="Helvetica Light" charset="0"/>
              <a:ea typeface="Helvetica Light" charset="0"/>
              <a:cs typeface="Helvetica Light" charset="0"/>
            </a:endParaRPr>
          </a:p>
        </p:txBody>
      </p:sp>
      <p:sp>
        <p:nvSpPr>
          <p:cNvPr id="20" name="Rectangle 19"/>
          <p:cNvSpPr/>
          <p:nvPr/>
        </p:nvSpPr>
        <p:spPr>
          <a:xfrm>
            <a:off x="1011710" y="1178784"/>
            <a:ext cx="1077539" cy="276999"/>
          </a:xfrm>
          <a:prstGeom prst="rect">
            <a:avLst/>
          </a:prstGeom>
          <a:solidFill>
            <a:schemeClr val="bg1"/>
          </a:solidFill>
        </p:spPr>
        <p:txBody>
          <a:bodyPr wrap="none">
            <a:spAutoFit/>
          </a:bodyPr>
          <a:lstStyle/>
          <a:p>
            <a:r>
              <a:rPr lang="en-US" sz="1200" b="1" i="1" dirty="0">
                <a:solidFill>
                  <a:prstClr val="black">
                    <a:lumMod val="85000"/>
                    <a:lumOff val="15000"/>
                  </a:prstClr>
                </a:solidFill>
                <a:latin typeface="Helvetica Light" charset="0"/>
                <a:ea typeface="Helvetica Light" charset="0"/>
                <a:cs typeface="Helvetica Light" charset="0"/>
              </a:rPr>
              <a:t>e</a:t>
            </a:r>
            <a:r>
              <a:rPr lang="en-US" sz="100" b="1" i="1" dirty="0">
                <a:solidFill>
                  <a:prstClr val="black">
                    <a:lumMod val="85000"/>
                    <a:lumOff val="15000"/>
                  </a:prstClr>
                </a:solidFill>
                <a:latin typeface="Helvetica Light" charset="0"/>
                <a:ea typeface="Helvetica Light" charset="0"/>
                <a:cs typeface="Helvetica Light" charset="0"/>
              </a:rPr>
              <a:t> </a:t>
            </a:r>
            <a:r>
              <a:rPr lang="en-US" sz="1200" b="1" baseline="30000" dirty="0">
                <a:solidFill>
                  <a:prstClr val="black">
                    <a:lumMod val="85000"/>
                    <a:lumOff val="15000"/>
                  </a:prstClr>
                </a:solidFill>
                <a:latin typeface="Helvetica Light" charset="0"/>
                <a:ea typeface="Helvetica Light" charset="0"/>
                <a:cs typeface="Helvetica Light" charset="0"/>
              </a:rPr>
              <a:t>+</a:t>
            </a:r>
            <a:r>
              <a:rPr lang="en-US" sz="1200" b="1" i="1" dirty="0">
                <a:solidFill>
                  <a:prstClr val="black">
                    <a:lumMod val="85000"/>
                    <a:lumOff val="15000"/>
                  </a:prstClr>
                </a:solidFill>
                <a:latin typeface="Helvetica Light" charset="0"/>
                <a:ea typeface="Helvetica Light" charset="0"/>
                <a:cs typeface="Helvetica Light" charset="0"/>
              </a:rPr>
              <a:t>e</a:t>
            </a:r>
            <a:r>
              <a:rPr lang="en-US" sz="200" b="1" i="1" dirty="0">
                <a:solidFill>
                  <a:prstClr val="black">
                    <a:lumMod val="85000"/>
                    <a:lumOff val="15000"/>
                  </a:prstClr>
                </a:solidFill>
                <a:latin typeface="Helvetica Light" charset="0"/>
                <a:ea typeface="Helvetica Light" charset="0"/>
                <a:cs typeface="Helvetica Light" charset="0"/>
              </a:rPr>
              <a:t> </a:t>
            </a:r>
            <a:r>
              <a:rPr lang="en-US" sz="1200" b="1" baseline="30000" dirty="0">
                <a:solidFill>
                  <a:prstClr val="black">
                    <a:lumMod val="85000"/>
                    <a:lumOff val="15000"/>
                  </a:prstClr>
                </a:solidFill>
                <a:latin typeface="Helvetica Light" charset="0"/>
                <a:ea typeface="Helvetica Light" charset="0"/>
                <a:cs typeface="Helvetica Light" charset="0"/>
              </a:rPr>
              <a:t>–</a:t>
            </a:r>
            <a:r>
              <a:rPr lang="en-US" sz="1200" b="1" dirty="0">
                <a:solidFill>
                  <a:prstClr val="black">
                    <a:lumMod val="85000"/>
                    <a:lumOff val="15000"/>
                  </a:prstClr>
                </a:solidFill>
                <a:latin typeface="Helvetica Light" charset="0"/>
                <a:ea typeface="Helvetica Light" charset="0"/>
                <a:cs typeface="Helvetica Light" charset="0"/>
              </a:rPr>
              <a:t> </a:t>
            </a:r>
            <a:r>
              <a:rPr lang="en-US" sz="1200" b="1" dirty="0">
                <a:solidFill>
                  <a:prstClr val="black">
                    <a:lumMod val="85000"/>
                    <a:lumOff val="15000"/>
                  </a:prstClr>
                </a:solidFill>
                <a:latin typeface="Symbol" charset="2"/>
                <a:ea typeface="Symbol" charset="2"/>
                <a:cs typeface="Symbol" charset="2"/>
              </a:rPr>
              <a:t>®</a:t>
            </a:r>
            <a:r>
              <a:rPr lang="en-US" sz="1200" b="1" dirty="0">
                <a:solidFill>
                  <a:prstClr val="black">
                    <a:lumMod val="85000"/>
                    <a:lumOff val="15000"/>
                  </a:prstClr>
                </a:solidFill>
                <a:latin typeface="Helvetica Light" charset="0"/>
                <a:ea typeface="Helvetica Light" charset="0"/>
                <a:cs typeface="Helvetica Light" charset="0"/>
              </a:rPr>
              <a:t> </a:t>
            </a:r>
            <a:r>
              <a:rPr lang="en-US" sz="1200" b="1" dirty="0">
                <a:latin typeface="Helvetica Light" charset="0"/>
                <a:ea typeface="Helvetica Light" charset="0"/>
                <a:cs typeface="Helvetica Light" charset="0"/>
              </a:rPr>
              <a:t>𝜋</a:t>
            </a:r>
            <a:r>
              <a:rPr lang="en-US" sz="1200" b="1" baseline="30000" dirty="0">
                <a:latin typeface="Helvetica Light" charset="0"/>
                <a:ea typeface="Helvetica Light" charset="0"/>
                <a:cs typeface="Helvetica Light" charset="0"/>
              </a:rPr>
              <a:t>+</a:t>
            </a:r>
            <a:r>
              <a:rPr lang="en-US" sz="1200" b="1" dirty="0">
                <a:latin typeface="Helvetica Light" charset="0"/>
                <a:ea typeface="Helvetica Light" charset="0"/>
                <a:cs typeface="Helvetica Light" charset="0"/>
              </a:rPr>
              <a:t>𝜋</a:t>
            </a:r>
            <a:r>
              <a:rPr lang="en-US" sz="300" b="1" dirty="0">
                <a:latin typeface="Helvetica Light" charset="0"/>
                <a:ea typeface="Helvetica Light" charset="0"/>
                <a:cs typeface="Helvetica Light" charset="0"/>
              </a:rPr>
              <a:t> </a:t>
            </a:r>
            <a:r>
              <a:rPr lang="en-US" sz="1200" b="1" baseline="30000" dirty="0">
                <a:latin typeface="Helvetica Light" charset="0"/>
                <a:ea typeface="Helvetica Light" charset="0"/>
                <a:cs typeface="Helvetica Light" charset="0"/>
              </a:rPr>
              <a:t>–</a:t>
            </a:r>
            <a:r>
              <a:rPr lang="en-US" sz="1200" b="1" dirty="0">
                <a:latin typeface="Helvetica Light" charset="0"/>
                <a:ea typeface="Helvetica Light" charset="0"/>
                <a:cs typeface="Helvetica Light" charset="0"/>
              </a:rPr>
              <a:t> </a:t>
            </a:r>
            <a:endParaRPr lang="en-US" sz="1200" b="1" dirty="0"/>
          </a:p>
        </p:txBody>
      </p:sp>
      <p:pic>
        <p:nvPicPr>
          <p:cNvPr id="24" name="Picture 23"/>
          <p:cNvPicPr>
            <a:picLocks noChangeAspect="1"/>
          </p:cNvPicPr>
          <p:nvPr/>
        </p:nvPicPr>
        <p:blipFill>
          <a:blip r:embed="rId5"/>
          <a:srcRect/>
          <a:stretch/>
        </p:blipFill>
        <p:spPr>
          <a:xfrm>
            <a:off x="316614" y="3691270"/>
            <a:ext cx="4449178" cy="3013199"/>
          </a:xfrm>
          <a:prstGeom prst="rect">
            <a:avLst/>
          </a:prstGeom>
        </p:spPr>
      </p:pic>
      <p:sp>
        <p:nvSpPr>
          <p:cNvPr id="27" name="Rectangle 26"/>
          <p:cNvSpPr/>
          <p:nvPr/>
        </p:nvSpPr>
        <p:spPr>
          <a:xfrm>
            <a:off x="5131638" y="892220"/>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 </a:t>
            </a:r>
            <a:r>
              <a:rPr lang="nb-NO" sz="800" dirty="0">
                <a:solidFill>
                  <a:schemeClr val="tx1">
                    <a:lumMod val="50000"/>
                    <a:lumOff val="50000"/>
                  </a:schemeClr>
                </a:solidFill>
                <a:latin typeface="Helvetica Light" charset="0"/>
                <a:ea typeface="Helvetica Light" charset="0"/>
                <a:cs typeface="Helvetica Light" charset="0"/>
              </a:rPr>
              <a:t>1908.00921 (2019)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5" name="Rectangle 24">
            <a:extLst>
              <a:ext uri="{FF2B5EF4-FFF2-40B4-BE49-F238E27FC236}">
                <a16:creationId xmlns:a16="http://schemas.microsoft.com/office/drawing/2014/main" id="{6A6EBC1E-0E64-8B4F-B71D-4577C583F96A}"/>
              </a:ext>
            </a:extLst>
          </p:cNvPr>
          <p:cNvSpPr/>
          <p:nvPr/>
        </p:nvSpPr>
        <p:spPr>
          <a:xfrm>
            <a:off x="2059715" y="1181233"/>
            <a:ext cx="1077539"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0" name="Rectangle 29">
            <a:extLst>
              <a:ext uri="{FF2B5EF4-FFF2-40B4-BE49-F238E27FC236}">
                <a16:creationId xmlns:a16="http://schemas.microsoft.com/office/drawing/2014/main" id="{AA5DBEE5-6021-9C41-B295-F23E823F44DB}"/>
              </a:ext>
            </a:extLst>
          </p:cNvPr>
          <p:cNvSpPr/>
          <p:nvPr/>
        </p:nvSpPr>
        <p:spPr>
          <a:xfrm>
            <a:off x="6027282" y="1158110"/>
            <a:ext cx="1025473"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D5B22B7F-D2FA-184D-A353-D08DEE6D62BB}"/>
              </a:ext>
            </a:extLst>
          </p:cNvPr>
          <p:cNvSpPr/>
          <p:nvPr/>
        </p:nvSpPr>
        <p:spPr>
          <a:xfrm>
            <a:off x="2059715" y="3819655"/>
            <a:ext cx="1025473"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2" name="Rectangle 31">
            <a:extLst>
              <a:ext uri="{FF2B5EF4-FFF2-40B4-BE49-F238E27FC236}">
                <a16:creationId xmlns:a16="http://schemas.microsoft.com/office/drawing/2014/main" id="{1B714BA4-4F0A-6949-92CA-D68D7D07D883}"/>
              </a:ext>
            </a:extLst>
          </p:cNvPr>
          <p:cNvSpPr/>
          <p:nvPr/>
        </p:nvSpPr>
        <p:spPr>
          <a:xfrm>
            <a:off x="5881594" y="3813240"/>
            <a:ext cx="1040860" cy="23161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476545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39</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 — close comparison</a:t>
            </a:r>
          </a:p>
        </p:txBody>
      </p:sp>
      <p:pic>
        <p:nvPicPr>
          <p:cNvPr id="6" name="Picture 5"/>
          <p:cNvPicPr>
            <a:picLocks noChangeAspect="1"/>
          </p:cNvPicPr>
          <p:nvPr/>
        </p:nvPicPr>
        <p:blipFill>
          <a:blip r:embed="rId2"/>
          <a:srcRect/>
          <a:stretch/>
        </p:blipFill>
        <p:spPr>
          <a:xfrm>
            <a:off x="241787" y="3928114"/>
            <a:ext cx="4189605" cy="2837404"/>
          </a:xfrm>
          <a:prstGeom prst="rect">
            <a:avLst/>
          </a:prstGeom>
        </p:spPr>
      </p:pic>
      <p:pic>
        <p:nvPicPr>
          <p:cNvPr id="16" name="Picture 15"/>
          <p:cNvPicPr>
            <a:picLocks noChangeAspect="1"/>
          </p:cNvPicPr>
          <p:nvPr/>
        </p:nvPicPr>
        <p:blipFill>
          <a:blip r:embed="rId3"/>
          <a:srcRect/>
          <a:stretch/>
        </p:blipFill>
        <p:spPr>
          <a:xfrm>
            <a:off x="241787" y="1077902"/>
            <a:ext cx="4191364" cy="2838595"/>
          </a:xfrm>
          <a:prstGeom prst="rect">
            <a:avLst/>
          </a:prstGeom>
        </p:spPr>
      </p:pic>
      <p:pic>
        <p:nvPicPr>
          <p:cNvPr id="24" name="Picture 23"/>
          <p:cNvPicPr>
            <a:picLocks noChangeAspect="1"/>
          </p:cNvPicPr>
          <p:nvPr/>
        </p:nvPicPr>
        <p:blipFill>
          <a:blip r:embed="rId4"/>
          <a:srcRect/>
          <a:stretch/>
        </p:blipFill>
        <p:spPr>
          <a:xfrm rot="5400000">
            <a:off x="5161810" y="638497"/>
            <a:ext cx="3159534" cy="4034810"/>
          </a:xfrm>
          <a:prstGeom prst="rect">
            <a:avLst/>
          </a:prstGeom>
        </p:spPr>
      </p:pic>
      <p:sp>
        <p:nvSpPr>
          <p:cNvPr id="27" name="Rectangle 26"/>
          <p:cNvSpPr/>
          <p:nvPr/>
        </p:nvSpPr>
        <p:spPr>
          <a:xfrm>
            <a:off x="902881" y="911106"/>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 </a:t>
            </a:r>
            <a:r>
              <a:rPr lang="nb-NO" sz="800" dirty="0">
                <a:solidFill>
                  <a:schemeClr val="tx1">
                    <a:lumMod val="50000"/>
                    <a:lumOff val="50000"/>
                  </a:schemeClr>
                </a:solidFill>
                <a:latin typeface="Helvetica Light" charset="0"/>
                <a:ea typeface="Helvetica Light" charset="0"/>
                <a:cs typeface="Helvetica Light" charset="0"/>
              </a:rPr>
              <a:t>1908.00921 (2019)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7" name="Rectangle 16">
            <a:extLst>
              <a:ext uri="{FF2B5EF4-FFF2-40B4-BE49-F238E27FC236}">
                <a16:creationId xmlns:a16="http://schemas.microsoft.com/office/drawing/2014/main" id="{DCA86557-99AB-C844-A212-A287550DEC04}"/>
              </a:ext>
            </a:extLst>
          </p:cNvPr>
          <p:cNvSpPr/>
          <p:nvPr/>
        </p:nvSpPr>
        <p:spPr>
          <a:xfrm>
            <a:off x="1013849" y="1352201"/>
            <a:ext cx="1025473"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5" name="Rectangle 24">
            <a:extLst>
              <a:ext uri="{FF2B5EF4-FFF2-40B4-BE49-F238E27FC236}">
                <a16:creationId xmlns:a16="http://schemas.microsoft.com/office/drawing/2014/main" id="{EA35B676-301A-A240-9B5E-72E7492A71F0}"/>
              </a:ext>
            </a:extLst>
          </p:cNvPr>
          <p:cNvSpPr/>
          <p:nvPr/>
        </p:nvSpPr>
        <p:spPr>
          <a:xfrm>
            <a:off x="3086868" y="4054796"/>
            <a:ext cx="1025473" cy="349797"/>
          </a:xfrm>
          <a:prstGeom prst="rect">
            <a:avLst/>
          </a:prstGeom>
          <a:solidFill>
            <a:schemeClr val="bg1"/>
          </a:solidFill>
          <a:ln w="3175">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6" name="Rectangle 25">
            <a:extLst>
              <a:ext uri="{FF2B5EF4-FFF2-40B4-BE49-F238E27FC236}">
                <a16:creationId xmlns:a16="http://schemas.microsoft.com/office/drawing/2014/main" id="{15FB4D69-617D-8846-AFC1-016B011BD920}"/>
              </a:ext>
            </a:extLst>
          </p:cNvPr>
          <p:cNvSpPr/>
          <p:nvPr/>
        </p:nvSpPr>
        <p:spPr>
          <a:xfrm>
            <a:off x="784440" y="1346284"/>
            <a:ext cx="1077539" cy="276999"/>
          </a:xfrm>
          <a:prstGeom prst="rect">
            <a:avLst/>
          </a:prstGeom>
          <a:solidFill>
            <a:schemeClr val="bg1"/>
          </a:solidFill>
        </p:spPr>
        <p:txBody>
          <a:bodyPr wrap="none">
            <a:spAutoFit/>
          </a:bodyPr>
          <a:lstStyle/>
          <a:p>
            <a:r>
              <a:rPr lang="en-US" sz="1200" b="1" i="1" dirty="0">
                <a:solidFill>
                  <a:prstClr val="black">
                    <a:lumMod val="85000"/>
                    <a:lumOff val="15000"/>
                  </a:prstClr>
                </a:solidFill>
                <a:latin typeface="Helvetica Light" charset="0"/>
                <a:ea typeface="Helvetica Light" charset="0"/>
                <a:cs typeface="Helvetica Light" charset="0"/>
              </a:rPr>
              <a:t>e</a:t>
            </a:r>
            <a:r>
              <a:rPr lang="en-US" sz="100" b="1" i="1" dirty="0">
                <a:solidFill>
                  <a:prstClr val="black">
                    <a:lumMod val="85000"/>
                    <a:lumOff val="15000"/>
                  </a:prstClr>
                </a:solidFill>
                <a:latin typeface="Helvetica Light" charset="0"/>
                <a:ea typeface="Helvetica Light" charset="0"/>
                <a:cs typeface="Helvetica Light" charset="0"/>
              </a:rPr>
              <a:t> </a:t>
            </a:r>
            <a:r>
              <a:rPr lang="en-US" sz="1200" b="1" baseline="30000" dirty="0">
                <a:solidFill>
                  <a:prstClr val="black">
                    <a:lumMod val="85000"/>
                    <a:lumOff val="15000"/>
                  </a:prstClr>
                </a:solidFill>
                <a:latin typeface="Helvetica Light" charset="0"/>
                <a:ea typeface="Helvetica Light" charset="0"/>
                <a:cs typeface="Helvetica Light" charset="0"/>
              </a:rPr>
              <a:t>+</a:t>
            </a:r>
            <a:r>
              <a:rPr lang="en-US" sz="1200" b="1" i="1" dirty="0">
                <a:solidFill>
                  <a:prstClr val="black">
                    <a:lumMod val="85000"/>
                    <a:lumOff val="15000"/>
                  </a:prstClr>
                </a:solidFill>
                <a:latin typeface="Helvetica Light" charset="0"/>
                <a:ea typeface="Helvetica Light" charset="0"/>
                <a:cs typeface="Helvetica Light" charset="0"/>
              </a:rPr>
              <a:t>e</a:t>
            </a:r>
            <a:r>
              <a:rPr lang="en-US" sz="200" b="1" i="1" dirty="0">
                <a:solidFill>
                  <a:prstClr val="black">
                    <a:lumMod val="85000"/>
                    <a:lumOff val="15000"/>
                  </a:prstClr>
                </a:solidFill>
                <a:latin typeface="Helvetica Light" charset="0"/>
                <a:ea typeface="Helvetica Light" charset="0"/>
                <a:cs typeface="Helvetica Light" charset="0"/>
              </a:rPr>
              <a:t> </a:t>
            </a:r>
            <a:r>
              <a:rPr lang="en-US" sz="1200" b="1" baseline="30000" dirty="0">
                <a:solidFill>
                  <a:prstClr val="black">
                    <a:lumMod val="85000"/>
                    <a:lumOff val="15000"/>
                  </a:prstClr>
                </a:solidFill>
                <a:latin typeface="Helvetica Light" charset="0"/>
                <a:ea typeface="Helvetica Light" charset="0"/>
                <a:cs typeface="Helvetica Light" charset="0"/>
              </a:rPr>
              <a:t>–</a:t>
            </a:r>
            <a:r>
              <a:rPr lang="en-US" sz="1200" b="1" dirty="0">
                <a:solidFill>
                  <a:prstClr val="black">
                    <a:lumMod val="85000"/>
                    <a:lumOff val="15000"/>
                  </a:prstClr>
                </a:solidFill>
                <a:latin typeface="Helvetica Light" charset="0"/>
                <a:ea typeface="Helvetica Light" charset="0"/>
                <a:cs typeface="Helvetica Light" charset="0"/>
              </a:rPr>
              <a:t> </a:t>
            </a:r>
            <a:r>
              <a:rPr lang="en-US" sz="1200" b="1" dirty="0">
                <a:solidFill>
                  <a:prstClr val="black">
                    <a:lumMod val="85000"/>
                    <a:lumOff val="15000"/>
                  </a:prstClr>
                </a:solidFill>
                <a:latin typeface="Symbol" charset="2"/>
                <a:ea typeface="Symbol" charset="2"/>
                <a:cs typeface="Symbol" charset="2"/>
              </a:rPr>
              <a:t>®</a:t>
            </a:r>
            <a:r>
              <a:rPr lang="en-US" sz="1200" b="1" dirty="0">
                <a:solidFill>
                  <a:prstClr val="black">
                    <a:lumMod val="85000"/>
                    <a:lumOff val="15000"/>
                  </a:prstClr>
                </a:solidFill>
                <a:latin typeface="Helvetica Light" charset="0"/>
                <a:ea typeface="Helvetica Light" charset="0"/>
                <a:cs typeface="Helvetica Light" charset="0"/>
              </a:rPr>
              <a:t> </a:t>
            </a:r>
            <a:r>
              <a:rPr lang="en-US" sz="1200" b="1" dirty="0">
                <a:latin typeface="Helvetica Light" charset="0"/>
                <a:ea typeface="Helvetica Light" charset="0"/>
                <a:cs typeface="Helvetica Light" charset="0"/>
              </a:rPr>
              <a:t>𝜋</a:t>
            </a:r>
            <a:r>
              <a:rPr lang="en-US" sz="1200" b="1" baseline="30000" dirty="0">
                <a:latin typeface="Helvetica Light" charset="0"/>
                <a:ea typeface="Helvetica Light" charset="0"/>
                <a:cs typeface="Helvetica Light" charset="0"/>
              </a:rPr>
              <a:t>+</a:t>
            </a:r>
            <a:r>
              <a:rPr lang="en-US" sz="1200" b="1" dirty="0">
                <a:latin typeface="Helvetica Light" charset="0"/>
                <a:ea typeface="Helvetica Light" charset="0"/>
                <a:cs typeface="Helvetica Light" charset="0"/>
              </a:rPr>
              <a:t>𝜋</a:t>
            </a:r>
            <a:r>
              <a:rPr lang="en-US" sz="300" b="1" dirty="0">
                <a:latin typeface="Helvetica Light" charset="0"/>
                <a:ea typeface="Helvetica Light" charset="0"/>
                <a:cs typeface="Helvetica Light" charset="0"/>
              </a:rPr>
              <a:t> </a:t>
            </a:r>
            <a:r>
              <a:rPr lang="en-US" sz="1200" b="1" baseline="30000" dirty="0">
                <a:latin typeface="Helvetica Light" charset="0"/>
                <a:ea typeface="Helvetica Light" charset="0"/>
                <a:cs typeface="Helvetica Light" charset="0"/>
              </a:rPr>
              <a:t>–</a:t>
            </a:r>
            <a:r>
              <a:rPr lang="en-US" sz="1200" b="1" dirty="0">
                <a:latin typeface="Helvetica Light" charset="0"/>
                <a:ea typeface="Helvetica Light" charset="0"/>
                <a:cs typeface="Helvetica Light" charset="0"/>
              </a:rPr>
              <a:t> </a:t>
            </a:r>
            <a:endParaRPr lang="en-US" sz="1200" b="1" dirty="0"/>
          </a:p>
        </p:txBody>
      </p:sp>
      <p:sp>
        <p:nvSpPr>
          <p:cNvPr id="3" name="TextBox 2">
            <a:extLst>
              <a:ext uri="{FF2B5EF4-FFF2-40B4-BE49-F238E27FC236}">
                <a16:creationId xmlns:a16="http://schemas.microsoft.com/office/drawing/2014/main" id="{D13F6709-BE00-4D43-8615-3DA87B7A300E}"/>
              </a:ext>
            </a:extLst>
          </p:cNvPr>
          <p:cNvSpPr txBox="1"/>
          <p:nvPr/>
        </p:nvSpPr>
        <p:spPr>
          <a:xfrm>
            <a:off x="784440" y="4053230"/>
            <a:ext cx="3247697" cy="430887"/>
          </a:xfrm>
          <a:prstGeom prst="rect">
            <a:avLst/>
          </a:prstGeom>
          <a:noFill/>
        </p:spPr>
        <p:txBody>
          <a:bodyPr wrap="square" rtlCol="0">
            <a:spAutoFit/>
          </a:bodyPr>
          <a:lstStyle/>
          <a:p>
            <a:r>
              <a:rPr lang="en-CH" sz="1100" dirty="0">
                <a:solidFill>
                  <a:schemeClr val="tx1">
                    <a:lumMod val="50000"/>
                    <a:lumOff val="50000"/>
                  </a:schemeClr>
                </a:solidFill>
                <a:latin typeface="Helvetica Light" charset="0"/>
                <a:ea typeface="Helvetica Light" charset="0"/>
                <a:cs typeface="Helvetica Light" charset="0"/>
              </a:rPr>
              <a:t>Local uncertainty rescaling of combined data due to incompatibility (following PDG rule)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818976E-4B67-7A47-82B8-B1EFE1464C1A}"/>
                  </a:ext>
                </a:extLst>
              </p:cNvPr>
              <p:cNvSpPr txBox="1"/>
              <p:nvPr/>
            </p:nvSpPr>
            <p:spPr>
              <a:xfrm>
                <a:off x="4744835" y="4480222"/>
                <a:ext cx="4189605" cy="761491"/>
              </a:xfrm>
              <a:prstGeom prst="rect">
                <a:avLst/>
              </a:prstGeom>
              <a:noFill/>
            </p:spPr>
            <p:txBody>
              <a:bodyPr wrap="square" rtlCol="0">
                <a:spAutoFit/>
              </a:bodyPr>
              <a:lstStyle/>
              <a:p>
                <a:r>
                  <a:rPr lang="en-CH" sz="1400" dirty="0">
                    <a:latin typeface="Helvetica Light" charset="0"/>
                    <a:ea typeface="Helvetica Light" charset="0"/>
                    <a:cs typeface="Helvetica Light" charset="0"/>
                  </a:rPr>
                  <a:t>Above: comparison of results for </a:t>
                </a:r>
                <a14:m>
                  <m:oMath xmlns:m="http://schemas.openxmlformats.org/officeDocument/2006/math">
                    <m:sSubSup>
                      <m:sSubSupPr>
                        <m:ctrlPr>
                          <a:rPr lang="en-US" sz="1400" i="1">
                            <a:latin typeface="Cambria Math" panose="02040503050406030204" pitchFamily="18" charset="0"/>
                            <a:ea typeface="Cambria Math" charset="0"/>
                            <a:cs typeface="Cambria Math" charset="0"/>
                            <a:sym typeface="Wingdings"/>
                          </a:rPr>
                        </m:ctrlPr>
                      </m:sSubSupPr>
                      <m:e>
                        <m:r>
                          <a:rPr lang="en-US" sz="1400" i="1">
                            <a:latin typeface="Cambria Math" charset="0"/>
                            <a:ea typeface="Cambria Math" charset="0"/>
                            <a:cs typeface="Cambria Math" charset="0"/>
                            <a:sym typeface="Wingdings"/>
                          </a:rPr>
                          <m:t>𝑎</m:t>
                        </m:r>
                      </m:e>
                      <m:sub>
                        <m:r>
                          <a:rPr lang="en-US" sz="1400" i="1">
                            <a:latin typeface="Cambria Math" charset="0"/>
                            <a:ea typeface="Cambria Math" charset="0"/>
                            <a:cs typeface="Cambria Math" charset="0"/>
                            <a:sym typeface="Wingdings"/>
                          </a:rPr>
                          <m:t>𝜇</m:t>
                        </m:r>
                      </m:sub>
                      <m:sup>
                        <m:r>
                          <m:rPr>
                            <m:sty m:val="p"/>
                          </m:rPr>
                          <a:rPr lang="en-US" sz="1400">
                            <a:latin typeface="Cambria Math" charset="0"/>
                            <a:ea typeface="Cambria Math" charset="0"/>
                            <a:cs typeface="Cambria Math" charset="0"/>
                            <a:sym typeface="Wingdings"/>
                          </a:rPr>
                          <m:t>Had</m:t>
                        </m:r>
                        <m:r>
                          <a:rPr lang="en-US" sz="1400">
                            <a:latin typeface="Cambria Math" charset="0"/>
                            <a:ea typeface="Cambria Math" charset="0"/>
                            <a:cs typeface="Cambria Math" charset="0"/>
                            <a:sym typeface="Wingdings"/>
                          </a:rPr>
                          <m:t>,</m:t>
                        </m:r>
                        <m:r>
                          <m:rPr>
                            <m:sty m:val="p"/>
                          </m:rPr>
                          <a:rPr lang="en-US" sz="1400">
                            <a:latin typeface="Cambria Math" charset="0"/>
                            <a:ea typeface="Cambria Math" charset="0"/>
                            <a:cs typeface="Cambria Math" charset="0"/>
                            <a:sym typeface="Wingdings"/>
                          </a:rPr>
                          <m:t>LO</m:t>
                        </m:r>
                      </m:sup>
                    </m:sSubSup>
                    <m:r>
                      <a:rPr lang="en-US" sz="1400" i="1">
                        <a:latin typeface="Cambria Math" charset="0"/>
                        <a:ea typeface="Cambria Math" charset="0"/>
                        <a:cs typeface="Cambria Math" charset="0"/>
                        <a:sym typeface="Wingdings"/>
                      </a:rPr>
                      <m:t>[</m:t>
                    </m:r>
                    <m:sSup>
                      <m:sSupPr>
                        <m:ctrlPr>
                          <a:rPr lang="en-US" sz="1400" i="1">
                            <a:latin typeface="Cambria Math" panose="02040503050406030204" pitchFamily="18" charset="0"/>
                            <a:ea typeface="Cambria Math" charset="0"/>
                            <a:cs typeface="Cambria Math" charset="0"/>
                            <a:sym typeface="Wingdings"/>
                          </a:rPr>
                        </m:ctrlPr>
                      </m:sSupPr>
                      <m:e>
                        <m:r>
                          <a:rPr lang="en-US" sz="1400" i="1">
                            <a:latin typeface="Cambria Math" charset="0"/>
                            <a:ea typeface="Cambria Math" charset="0"/>
                            <a:cs typeface="Cambria Math" charset="0"/>
                            <a:sym typeface="Wingdings"/>
                          </a:rPr>
                          <m:t>𝜋</m:t>
                        </m:r>
                      </m:e>
                      <m:sup>
                        <m:r>
                          <a:rPr lang="en-US" sz="1400" i="1">
                            <a:latin typeface="Cambria Math" charset="0"/>
                            <a:ea typeface="Cambria Math" charset="0"/>
                            <a:cs typeface="Cambria Math" charset="0"/>
                            <a:sym typeface="Wingdings"/>
                          </a:rPr>
                          <m:t>+</m:t>
                        </m:r>
                      </m:sup>
                    </m:sSup>
                    <m:sSup>
                      <m:sSupPr>
                        <m:ctrlPr>
                          <a:rPr lang="en-US" sz="1400" i="1">
                            <a:latin typeface="Cambria Math" panose="02040503050406030204" pitchFamily="18" charset="0"/>
                            <a:ea typeface="Cambria Math" charset="0"/>
                            <a:cs typeface="Cambria Math" charset="0"/>
                            <a:sym typeface="Wingdings"/>
                          </a:rPr>
                        </m:ctrlPr>
                      </m:sSupPr>
                      <m:e>
                        <m:r>
                          <a:rPr lang="en-US" sz="1400" i="1">
                            <a:latin typeface="Cambria Math" charset="0"/>
                            <a:ea typeface="Cambria Math" charset="0"/>
                            <a:cs typeface="Cambria Math" charset="0"/>
                            <a:sym typeface="Wingdings"/>
                          </a:rPr>
                          <m:t>𝜋</m:t>
                        </m:r>
                      </m:e>
                      <m:sup>
                        <m:r>
                          <a:rPr lang="en-US" sz="1400" i="1">
                            <a:latin typeface="Cambria Math" charset="0"/>
                            <a:ea typeface="Cambria Math" charset="0"/>
                            <a:cs typeface="Cambria Math" charset="0"/>
                            <a:sym typeface="Wingdings"/>
                          </a:rPr>
                          <m:t>−</m:t>
                        </m:r>
                      </m:sup>
                    </m:sSup>
                    <m:r>
                      <a:rPr lang="en-US" sz="1400" i="1">
                        <a:latin typeface="Cambria Math" charset="0"/>
                        <a:ea typeface="Cambria Math" charset="0"/>
                        <a:cs typeface="Cambria Math" charset="0"/>
                        <a:sym typeface="Wingdings"/>
                      </a:rPr>
                      <m:t>]</m:t>
                    </m:r>
                  </m:oMath>
                </a14:m>
                <a:r>
                  <a:rPr lang="en-US" sz="1400" dirty="0">
                    <a:solidFill>
                      <a:prstClr val="black">
                        <a:lumMod val="85000"/>
                        <a:lumOff val="15000"/>
                      </a:prstClr>
                    </a:solidFill>
                    <a:latin typeface="Helvetica Light" charset="0"/>
                    <a:ea typeface="Helvetica Light" charset="0"/>
                    <a:cs typeface="Helvetica Light" charset="0"/>
                  </a:rPr>
                  <a:t> in the interval 0.6 – 0.9 GeV for various experiments </a:t>
                </a:r>
                <a:r>
                  <a:rPr lang="en-US" sz="1200" dirty="0">
                    <a:solidFill>
                      <a:schemeClr val="tx1">
                        <a:lumMod val="50000"/>
                        <a:lumOff val="50000"/>
                      </a:schemeClr>
                    </a:solidFill>
                    <a:latin typeface="Helvetica Light" charset="0"/>
                    <a:ea typeface="Helvetica Light" charset="0"/>
                    <a:cs typeface="Helvetica Light" charset="0"/>
                  </a:rPr>
                  <a:t>(for KLOE, the result of their public combination is shown)</a:t>
                </a:r>
                <a:endParaRPr lang="en-CH" sz="1400" dirty="0">
                  <a:solidFill>
                    <a:schemeClr val="tx1">
                      <a:lumMod val="50000"/>
                      <a:lumOff val="50000"/>
                    </a:schemeClr>
                  </a:solidFill>
                  <a:latin typeface="Helvetica Light" charset="0"/>
                  <a:ea typeface="Helvetica Light" charset="0"/>
                  <a:cs typeface="Helvetica Light" charset="0"/>
                </a:endParaRPr>
              </a:p>
            </p:txBody>
          </p:sp>
        </mc:Choice>
        <mc:Fallback xmlns="">
          <p:sp>
            <p:nvSpPr>
              <p:cNvPr id="4" name="TextBox 3">
                <a:extLst>
                  <a:ext uri="{FF2B5EF4-FFF2-40B4-BE49-F238E27FC236}">
                    <a16:creationId xmlns:a16="http://schemas.microsoft.com/office/drawing/2014/main" id="{F818976E-4B67-7A47-82B8-B1EFE1464C1A}"/>
                  </a:ext>
                </a:extLst>
              </p:cNvPr>
              <p:cNvSpPr txBox="1">
                <a:spLocks noRot="1" noChangeAspect="1" noMove="1" noResize="1" noEditPoints="1" noAdjustHandles="1" noChangeArrowheads="1" noChangeShapeType="1" noTextEdit="1"/>
              </p:cNvSpPr>
              <p:nvPr/>
            </p:nvSpPr>
            <p:spPr>
              <a:xfrm>
                <a:off x="4744835" y="4480222"/>
                <a:ext cx="4189605" cy="761491"/>
              </a:xfrm>
              <a:prstGeom prst="rect">
                <a:avLst/>
              </a:prstGeom>
              <a:blipFill>
                <a:blip r:embed="rId5"/>
                <a:stretch>
                  <a:fillRect l="-302" b="-4918"/>
                </a:stretch>
              </a:blipFill>
            </p:spPr>
            <p:txBody>
              <a:bodyPr/>
              <a:lstStyle/>
              <a:p>
                <a:r>
                  <a:rPr lang="en-CH">
                    <a:noFill/>
                  </a:rPr>
                  <a:t> </a:t>
                </a:r>
              </a:p>
            </p:txBody>
          </p:sp>
        </mc:Fallback>
      </mc:AlternateContent>
    </p:spTree>
    <p:extLst>
      <p:ext uri="{BB962C8B-B14F-4D97-AF65-F5344CB8AC3E}">
        <p14:creationId xmlns:p14="http://schemas.microsoft.com/office/powerpoint/2010/main" val="417399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4625983"/>
            <a:ext cx="9144000" cy="1721653"/>
          </a:xfrm>
          <a:prstGeom prst="rect">
            <a:avLst/>
          </a:prstGeom>
          <a:solidFill>
            <a:srgbClr val="EBEBEB"/>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Electron </a:t>
            </a:r>
            <a:r>
              <a:rPr lang="en-US" sz="2400" i="1" dirty="0">
                <a:solidFill>
                  <a:schemeClr val="bg1"/>
                </a:solidFill>
                <a:latin typeface="Helvetica Light" charset="0"/>
                <a:ea typeface="Helvetica Light" charset="0"/>
                <a:cs typeface="Helvetica Light" charset="0"/>
              </a:rPr>
              <a:t>g</a:t>
            </a:r>
            <a:r>
              <a:rPr lang="en-US" sz="2400" dirty="0">
                <a:solidFill>
                  <a:schemeClr val="bg1"/>
                </a:solidFill>
                <a:latin typeface="Helvetica Light" charset="0"/>
                <a:ea typeface="Helvetica Light" charset="0"/>
                <a:cs typeface="Helvetica Light" charset="0"/>
              </a:rPr>
              <a:t> factor</a:t>
            </a:r>
          </a:p>
        </p:txBody>
      </p:sp>
      <p:sp>
        <p:nvSpPr>
          <p:cNvPr id="14" name="TextBox 13"/>
          <p:cNvSpPr txBox="1"/>
          <p:nvPr/>
        </p:nvSpPr>
        <p:spPr>
          <a:xfrm>
            <a:off x="0" y="4734445"/>
            <a:ext cx="9144000" cy="1523494"/>
          </a:xfrm>
          <a:prstGeom prst="rect">
            <a:avLst/>
          </a:prstGeom>
          <a:noFill/>
        </p:spPr>
        <p:txBody>
          <a:bodyPr wrap="square" rtlCol="0">
            <a:spAutoFit/>
          </a:bodyPr>
          <a:lstStyle/>
          <a:p>
            <a:pPr algn="ctr"/>
            <a:r>
              <a:rPr lang="en-US" dirty="0">
                <a:latin typeface="Helvetica Light" charset="0"/>
                <a:ea typeface="Helvetica Light" charset="0"/>
                <a:cs typeface="Helvetica Light" charset="0"/>
              </a:rPr>
              <a:t>Today, everyone knows that the proton is composite, </a:t>
            </a:r>
          </a:p>
          <a:p>
            <a:pPr algn="ctr"/>
            <a:r>
              <a:rPr lang="en-US" dirty="0">
                <a:latin typeface="Helvetica Light" charset="0"/>
                <a:ea typeface="Helvetica Light" charset="0"/>
                <a:cs typeface="Helvetica Light" charset="0"/>
              </a:rPr>
              <a:t>and the electron is a point-like particle </a:t>
            </a:r>
            <a:r>
              <a:rPr lang="mr-IN" dirty="0">
                <a:latin typeface="Helvetica Light" charset="0"/>
                <a:ea typeface="Helvetica Light" charset="0"/>
                <a:cs typeface="Helvetica Light" charset="0"/>
              </a:rPr>
              <a:t>…</a:t>
            </a:r>
            <a:endParaRPr lang="en-US" dirty="0">
              <a:latin typeface="Helvetica Light" charset="0"/>
              <a:ea typeface="Helvetica Light" charset="0"/>
              <a:cs typeface="Helvetica Light" charset="0"/>
            </a:endParaRPr>
          </a:p>
          <a:p>
            <a:pPr algn="ctr"/>
            <a:endParaRPr lang="en-US" sz="1050" dirty="0">
              <a:latin typeface="Helvetica Light" charset="0"/>
              <a:ea typeface="Helvetica Light" charset="0"/>
              <a:cs typeface="Helvetica Light" charset="0"/>
            </a:endParaRPr>
          </a:p>
          <a:p>
            <a:pPr algn="ctr"/>
            <a:r>
              <a:rPr lang="en-US" dirty="0">
                <a:latin typeface="Helvetica Light" charset="0"/>
                <a:ea typeface="Helvetica Light" charset="0"/>
                <a:cs typeface="Helvetica Light" charset="0"/>
              </a:rPr>
              <a:t>But </a:t>
            </a:r>
            <a:r>
              <a:rPr lang="mr-IN"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is it really ?   </a:t>
            </a:r>
          </a:p>
          <a:p>
            <a:pPr algn="ctr"/>
            <a:endParaRPr lang="en-US" sz="1050" dirty="0">
              <a:latin typeface="Helvetica Light" charset="0"/>
              <a:ea typeface="Helvetica Light" charset="0"/>
              <a:cs typeface="Helvetica Light" charset="0"/>
            </a:endParaRPr>
          </a:p>
          <a:p>
            <a:pPr algn="ctr"/>
            <a:r>
              <a:rPr lang="en-US" dirty="0">
                <a:solidFill>
                  <a:srgbClr val="D80017"/>
                </a:solidFill>
                <a:latin typeface="Symbol" charset="2"/>
                <a:ea typeface="Symbol" charset="2"/>
                <a:cs typeface="Symbol" charset="2"/>
                <a:sym typeface="Wingdings"/>
              </a:rPr>
              <a:t>®</a:t>
            </a:r>
            <a:r>
              <a:rPr lang="en-US" dirty="0">
                <a:solidFill>
                  <a:srgbClr val="D80017"/>
                </a:solidFill>
                <a:latin typeface="Helvetica Light" charset="0"/>
                <a:ea typeface="Helvetica Light" charset="0"/>
                <a:cs typeface="Helvetica Light" charset="0"/>
                <a:sym typeface="Wingdings"/>
              </a:rPr>
              <a:t>  Precise </a:t>
            </a:r>
            <a:r>
              <a:rPr lang="en-US" i="1" dirty="0" err="1">
                <a:solidFill>
                  <a:srgbClr val="D80017"/>
                </a:solidFill>
                <a:latin typeface="Helvetica Light" charset="0"/>
                <a:ea typeface="Helvetica Light" charset="0"/>
                <a:cs typeface="Helvetica Light" charset="0"/>
                <a:sym typeface="Wingdings"/>
              </a:rPr>
              <a:t>g</a:t>
            </a:r>
            <a:r>
              <a:rPr lang="en-US" i="1" baseline="-25000" dirty="0" err="1">
                <a:solidFill>
                  <a:srgbClr val="D80017"/>
                </a:solidFill>
                <a:latin typeface="Helvetica Light" charset="0"/>
                <a:ea typeface="Helvetica Light" charset="0"/>
                <a:cs typeface="Helvetica Light" charset="0"/>
                <a:sym typeface="Wingdings"/>
              </a:rPr>
              <a:t>e</a:t>
            </a:r>
            <a:r>
              <a:rPr lang="en-US" dirty="0">
                <a:solidFill>
                  <a:srgbClr val="D80017"/>
                </a:solidFill>
                <a:latin typeface="Helvetica Light" charset="0"/>
                <a:ea typeface="Helvetica Light" charset="0"/>
                <a:cs typeface="Helvetica Light" charset="0"/>
                <a:sym typeface="Wingdings"/>
              </a:rPr>
              <a:t> measurement is key ! </a:t>
            </a:r>
            <a:endParaRPr lang="en-US" dirty="0">
              <a:solidFill>
                <a:srgbClr val="D80017"/>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6" name="Rectangle 25"/>
              <p:cNvSpPr/>
              <p:nvPr/>
            </p:nvSpPr>
            <p:spPr>
              <a:xfrm>
                <a:off x="1403648" y="3223921"/>
                <a:ext cx="1762406" cy="505331"/>
              </a:xfrm>
              <a:prstGeom prst="rect">
                <a:avLst/>
              </a:prstGeom>
            </p:spPr>
            <p:txBody>
              <a:bodyPr wrap="none">
                <a:spAutoFit/>
              </a:bodyPr>
              <a:lstStyle/>
              <a:p>
                <a:pPr>
                  <a:spcBef>
                    <a:spcPts val="1800"/>
                  </a:spcBef>
                </a:pPr>
                <a14:m>
                  <m:oMath xmlns:m="http://schemas.openxmlformats.org/officeDocument/2006/math">
                    <m:acc>
                      <m:accPr>
                        <m:chr m:val="⃑"/>
                        <m:ctrlPr>
                          <a:rPr lang="mr-IN" b="1"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i="1">
                            <a:solidFill>
                              <a:prstClr val="black">
                                <a:lumMod val="85000"/>
                                <a:lumOff val="15000"/>
                              </a:prstClr>
                            </a:solidFill>
                            <a:latin typeface="Cambria Math" charset="0"/>
                            <a:ea typeface="Cambria Math" charset="0"/>
                            <a:cs typeface="Cambria Math" charset="0"/>
                            <a:sym typeface="Wingdings"/>
                          </a:rPr>
                          <m:t>𝜇</m:t>
                        </m:r>
                      </m:e>
                    </m:acc>
                    <m:r>
                      <a:rPr lang="en-US" b="0" i="1" smtClean="0">
                        <a:solidFill>
                          <a:prstClr val="black">
                            <a:lumMod val="85000"/>
                            <a:lumOff val="15000"/>
                          </a:prstClr>
                        </a:solidFill>
                        <a:latin typeface="Cambria Math" charset="0"/>
                        <a:ea typeface="Cambria Math" charset="0"/>
                        <a:cs typeface="Cambria Math" charset="0"/>
                        <a:sym typeface="Wingdings"/>
                      </a:rPr>
                      <m:t>=</m:t>
                    </m:r>
                    <m:sSub>
                      <m:sSubPr>
                        <m:ctrlPr>
                          <a:rPr lang="en-US"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b="0" i="1" smtClean="0">
                            <a:solidFill>
                              <a:prstClr val="black">
                                <a:lumMod val="85000"/>
                                <a:lumOff val="15000"/>
                              </a:prstClr>
                            </a:solidFill>
                            <a:latin typeface="Cambria Math" charset="0"/>
                            <a:ea typeface="Cambria Math" charset="0"/>
                            <a:cs typeface="Cambria Math" charset="0"/>
                            <a:sym typeface="Wingdings"/>
                          </a:rPr>
                          <m:t>−</m:t>
                        </m:r>
                        <m:r>
                          <a:rPr lang="en-US" b="0" i="1" smtClean="0">
                            <a:solidFill>
                              <a:prstClr val="black">
                                <a:lumMod val="85000"/>
                                <a:lumOff val="15000"/>
                              </a:prstClr>
                            </a:solidFill>
                            <a:latin typeface="Cambria Math" charset="0"/>
                            <a:ea typeface="Cambria Math" charset="0"/>
                            <a:cs typeface="Cambria Math" charset="0"/>
                            <a:sym typeface="Wingdings"/>
                          </a:rPr>
                          <m:t>𝑔</m:t>
                        </m:r>
                      </m:e>
                      <m:sub>
                        <m:r>
                          <a:rPr lang="en-US" b="0" i="1" smtClean="0">
                            <a:solidFill>
                              <a:prstClr val="black">
                                <a:lumMod val="85000"/>
                                <a:lumOff val="15000"/>
                              </a:prstClr>
                            </a:solidFill>
                            <a:latin typeface="Cambria Math" charset="0"/>
                            <a:ea typeface="Cambria Math" charset="0"/>
                            <a:cs typeface="Cambria Math" charset="0"/>
                            <a:sym typeface="Wingdings"/>
                          </a:rPr>
                          <m:t>𝑒</m:t>
                        </m:r>
                      </m:sub>
                    </m:sSub>
                    <m:f>
                      <m:fPr>
                        <m:ctrlPr>
                          <a:rPr lang="mr-IN"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b="0" i="1" smtClean="0">
                            <a:solidFill>
                              <a:prstClr val="black">
                                <a:lumMod val="85000"/>
                                <a:lumOff val="15000"/>
                              </a:prstClr>
                            </a:solidFill>
                            <a:latin typeface="Cambria Math" charset="0"/>
                            <a:ea typeface="Cambria Math" charset="0"/>
                            <a:cs typeface="Cambria Math" charset="0"/>
                            <a:sym typeface="Wingdings"/>
                          </a:rPr>
                          <m:t>𝑒</m:t>
                        </m:r>
                      </m:num>
                      <m:den>
                        <m:r>
                          <a:rPr lang="en-US" i="1">
                            <a:solidFill>
                              <a:prstClr val="black">
                                <a:lumMod val="85000"/>
                                <a:lumOff val="15000"/>
                              </a:prstClr>
                            </a:solidFill>
                            <a:latin typeface="Cambria Math" charset="0"/>
                            <a:ea typeface="Helvetica Light" charset="0"/>
                            <a:cs typeface="Helvetica Light" charset="0"/>
                            <a:sym typeface="Wingdings"/>
                          </a:rPr>
                          <m:t>2</m:t>
                        </m:r>
                        <m:sSub>
                          <m:sSubPr>
                            <m:ctrlPr>
                              <a:rPr lang="en-US" i="1">
                                <a:solidFill>
                                  <a:prstClr val="black">
                                    <a:lumMod val="85000"/>
                                    <a:lumOff val="15000"/>
                                  </a:prstClr>
                                </a:solidFill>
                                <a:latin typeface="Cambria Math" panose="02040503050406030204" pitchFamily="18" charset="0"/>
                                <a:ea typeface="Helvetica Light" charset="0"/>
                                <a:cs typeface="Helvetica Light" charset="0"/>
                                <a:sym typeface="Wingdings"/>
                              </a:rPr>
                            </m:ctrlPr>
                          </m:sSubPr>
                          <m:e>
                            <m:r>
                              <a:rPr lang="en-US" i="1">
                                <a:solidFill>
                                  <a:prstClr val="black">
                                    <a:lumMod val="85000"/>
                                    <a:lumOff val="15000"/>
                                  </a:prstClr>
                                </a:solidFill>
                                <a:latin typeface="Cambria Math" charset="0"/>
                                <a:ea typeface="Helvetica Light" charset="0"/>
                                <a:cs typeface="Helvetica Light" charset="0"/>
                                <a:sym typeface="Wingdings"/>
                              </a:rPr>
                              <m:t>𝑚</m:t>
                            </m:r>
                          </m:e>
                          <m:sub>
                            <m:r>
                              <a:rPr lang="en-US" i="1">
                                <a:solidFill>
                                  <a:prstClr val="black">
                                    <a:lumMod val="85000"/>
                                    <a:lumOff val="15000"/>
                                  </a:prstClr>
                                </a:solidFill>
                                <a:latin typeface="Cambria Math" charset="0"/>
                                <a:ea typeface="Cambria Math" charset="0"/>
                                <a:cs typeface="Cambria Math" charset="0"/>
                                <a:sym typeface="Wingdings"/>
                              </a:rPr>
                              <m:t>𝑒</m:t>
                            </m:r>
                          </m:sub>
                        </m:sSub>
                      </m:den>
                    </m:f>
                    <m:acc>
                      <m:accPr>
                        <m:chr m:val="⃑"/>
                        <m:ctrlPr>
                          <a:rPr lang="mr-IN" b="1"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i="1">
                            <a:solidFill>
                              <a:prstClr val="black">
                                <a:lumMod val="85000"/>
                                <a:lumOff val="15000"/>
                              </a:prstClr>
                            </a:solidFill>
                            <a:latin typeface="Cambria Math" charset="0"/>
                            <a:ea typeface="Cambria Math" charset="0"/>
                            <a:cs typeface="Cambria Math" charset="0"/>
                            <a:sym typeface="Wingdings"/>
                          </a:rPr>
                          <m:t>𝑆</m:t>
                        </m:r>
                      </m:e>
                    </m:acc>
                  </m:oMath>
                </a14:m>
                <a:r>
                  <a:rPr lang="en-US" dirty="0">
                    <a:solidFill>
                      <a:prstClr val="black">
                        <a:lumMod val="85000"/>
                        <a:lumOff val="15000"/>
                      </a:prstClr>
                    </a:solidFill>
                    <a:latin typeface="Helvetica Light" charset="0"/>
                    <a:ea typeface="Helvetica Light" charset="0"/>
                    <a:cs typeface="Helvetica Light" charset="0"/>
                    <a:sym typeface="Wingdings"/>
                  </a:rPr>
                  <a:t> </a:t>
                </a:r>
                <a:r>
                  <a:rPr lang="en-US" sz="1600" dirty="0">
                    <a:solidFill>
                      <a:prstClr val="black">
                        <a:lumMod val="85000"/>
                        <a:lumOff val="15000"/>
                      </a:prstClr>
                    </a:solidFill>
                    <a:latin typeface="Helvetica Light" charset="0"/>
                    <a:ea typeface="Helvetica Light" charset="0"/>
                    <a:cs typeface="Helvetica Light" charset="0"/>
                    <a:sym typeface="Wingdings"/>
                  </a:rPr>
                  <a:t>,</a:t>
                </a:r>
                <a:r>
                  <a:rPr lang="en-US" dirty="0">
                    <a:solidFill>
                      <a:prstClr val="black">
                        <a:lumMod val="85000"/>
                        <a:lumOff val="15000"/>
                      </a:prstClr>
                    </a:solidFill>
                    <a:latin typeface="Helvetica Light" charset="0"/>
                    <a:ea typeface="Helvetica Light" charset="0"/>
                    <a:cs typeface="Helvetica Light" charset="0"/>
                    <a:sym typeface="Wingdings"/>
                  </a:rPr>
                  <a:t> </a:t>
                </a:r>
                <a:endParaRPr lang="en-US" dirty="0">
                  <a:solidFill>
                    <a:srgbClr val="595959"/>
                  </a:solidFill>
                  <a:latin typeface="Helvetica Light" charset="0"/>
                  <a:ea typeface="Helvetica Light" charset="0"/>
                  <a:cs typeface="Helvetica Light"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403648" y="3223921"/>
                <a:ext cx="1762406" cy="505331"/>
              </a:xfrm>
              <a:prstGeom prst="rect">
                <a:avLst/>
              </a:prstGeom>
              <a:blipFill rotWithShape="0">
                <a:blip r:embed="rId5"/>
                <a:stretch>
                  <a:fillRect t="-1205" r="-24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3054923" y="3285702"/>
                <a:ext cx="3755259" cy="338554"/>
              </a:xfrm>
              <a:prstGeom prst="rect">
                <a:avLst/>
              </a:prstGeom>
            </p:spPr>
            <p:txBody>
              <a:bodyPr wrap="none">
                <a:spAutoFit/>
              </a:bodyPr>
              <a:lstStyle/>
              <a:p>
                <a:r>
                  <a:rPr lang="en-US" sz="1600" dirty="0">
                    <a:solidFill>
                      <a:prstClr val="black">
                        <a:lumMod val="85000"/>
                        <a:lumOff val="15000"/>
                      </a:prstClr>
                    </a:solidFill>
                    <a:latin typeface="Helvetica Light" charset="0"/>
                    <a:ea typeface="Helvetica Light" charset="0"/>
                    <a:cs typeface="Helvetica Light" charset="0"/>
                  </a:rPr>
                  <a:t>with </a:t>
                </a:r>
                <a14:m>
                  <m:oMath xmlns:m="http://schemas.openxmlformats.org/officeDocument/2006/math">
                    <m:sSub>
                      <m:sSubPr>
                        <m:ctrlPr>
                          <a:rPr lang="en-US" sz="1600" b="1"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1" i="1">
                            <a:solidFill>
                              <a:prstClr val="black">
                                <a:lumMod val="85000"/>
                                <a:lumOff val="15000"/>
                              </a:prstClr>
                            </a:solidFill>
                            <a:latin typeface="Cambria Math" charset="0"/>
                            <a:ea typeface="Cambria Math" charset="0"/>
                            <a:cs typeface="Cambria Math" charset="0"/>
                            <a:sym typeface="Wingdings"/>
                          </a:rPr>
                          <m:t>|</m:t>
                        </m:r>
                        <m:r>
                          <a:rPr lang="en-US" sz="1600" b="1" i="1">
                            <a:solidFill>
                              <a:prstClr val="black">
                                <a:lumMod val="85000"/>
                                <a:lumOff val="15000"/>
                              </a:prstClr>
                            </a:solidFill>
                            <a:latin typeface="Cambria Math" charset="0"/>
                            <a:ea typeface="Cambria Math" charset="0"/>
                            <a:cs typeface="Cambria Math" charset="0"/>
                            <a:sym typeface="Wingdings"/>
                          </a:rPr>
                          <m:t>𝒈</m:t>
                        </m:r>
                      </m:e>
                      <m:sub>
                        <m:r>
                          <a:rPr lang="en-US" sz="1600" b="1" i="1">
                            <a:solidFill>
                              <a:prstClr val="black">
                                <a:lumMod val="85000"/>
                                <a:lumOff val="15000"/>
                              </a:prstClr>
                            </a:solidFill>
                            <a:latin typeface="Cambria Math" charset="0"/>
                            <a:ea typeface="Cambria Math" charset="0"/>
                            <a:cs typeface="Cambria Math" charset="0"/>
                            <a:sym typeface="Wingdings"/>
                          </a:rPr>
                          <m:t>𝒆</m:t>
                        </m:r>
                      </m:sub>
                    </m:sSub>
                    <m:r>
                      <a:rPr lang="en-US" sz="1600" b="1" i="1">
                        <a:solidFill>
                          <a:prstClr val="black">
                            <a:lumMod val="85000"/>
                            <a:lumOff val="15000"/>
                          </a:prstClr>
                        </a:solidFill>
                        <a:latin typeface="Cambria Math" charset="0"/>
                        <a:ea typeface="Cambria Math" charset="0"/>
                        <a:cs typeface="Cambria Math" charset="0"/>
                        <a:sym typeface="Wingdings"/>
                      </a:rPr>
                      <m:t>|=</m:t>
                    </m:r>
                    <m:r>
                      <a:rPr lang="en-US" sz="1600" b="1" i="1">
                        <a:solidFill>
                          <a:prstClr val="black">
                            <a:lumMod val="85000"/>
                            <a:lumOff val="15000"/>
                          </a:prstClr>
                        </a:solidFill>
                        <a:latin typeface="Cambria Math" charset="0"/>
                        <a:ea typeface="Cambria Math" charset="0"/>
                        <a:cs typeface="Cambria Math" charset="0"/>
                        <a:sym typeface="Wingdings"/>
                      </a:rPr>
                      <m:t>𝟐</m:t>
                    </m:r>
                  </m:oMath>
                </a14:m>
                <a:r>
                  <a:rPr lang="en-US" sz="1600" b="1" dirty="0">
                    <a:solidFill>
                      <a:prstClr val="black">
                        <a:lumMod val="85000"/>
                        <a:lumOff val="15000"/>
                      </a:prstClr>
                    </a:solidFill>
                    <a:latin typeface="Helvetica Light" charset="0"/>
                    <a:ea typeface="Helvetica Light" charset="0"/>
                    <a:cs typeface="Helvetica Light" charset="0"/>
                  </a:rPr>
                  <a:t> the gyromagnetic factor</a:t>
                </a:r>
                <a:endParaRPr lang="en-US" sz="1600" b="1" dirty="0"/>
              </a:p>
            </p:txBody>
          </p:sp>
        </mc:Choice>
        <mc:Fallback xmlns="">
          <p:sp>
            <p:nvSpPr>
              <p:cNvPr id="27" name="Rectangle 26"/>
              <p:cNvSpPr>
                <a:spLocks noRot="1" noChangeAspect="1" noMove="1" noResize="1" noEditPoints="1" noAdjustHandles="1" noChangeArrowheads="1" noChangeShapeType="1" noTextEdit="1"/>
              </p:cNvSpPr>
              <p:nvPr/>
            </p:nvSpPr>
            <p:spPr>
              <a:xfrm>
                <a:off x="3054923" y="3285702"/>
                <a:ext cx="3755259" cy="338554"/>
              </a:xfrm>
              <a:prstGeom prst="rect">
                <a:avLst/>
              </a:prstGeom>
              <a:blipFill rotWithShape="0">
                <a:blip r:embed="rId6"/>
                <a:stretch>
                  <a:fillRect l="-812" t="-7143" b="-232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269304" y="3951347"/>
                <a:ext cx="8839200" cy="32438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Here </a:t>
                </a:r>
                <a14:m>
                  <m:oMath xmlns:m="http://schemas.openxmlformats.org/officeDocument/2006/math">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𝑔</m:t>
                        </m:r>
                      </m:e>
                      <m:sub>
                        <m:r>
                          <a:rPr lang="en-US" sz="1400" b="0" i="1" smtClean="0">
                            <a:solidFill>
                              <a:prstClr val="black">
                                <a:lumMod val="85000"/>
                                <a:lumOff val="15000"/>
                              </a:prstClr>
                            </a:solidFill>
                            <a:latin typeface="Cambria Math" charset="0"/>
                            <a:ea typeface="Cambria Math" charset="0"/>
                            <a:cs typeface="Cambria Math" charset="0"/>
                            <a:sym typeface="Wingdings"/>
                          </a:rPr>
                          <m:t>𝑝</m:t>
                        </m:r>
                      </m:sub>
                    </m:sSub>
                    <m:r>
                      <a:rPr lang="en-US" sz="14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𝑔</m:t>
                        </m:r>
                      </m:e>
                      <m:sub>
                        <m:r>
                          <a:rPr lang="en-US" sz="1400" b="0" i="1" smtClean="0">
                            <a:solidFill>
                              <a:prstClr val="black">
                                <a:lumMod val="85000"/>
                                <a:lumOff val="15000"/>
                              </a:prstClr>
                            </a:solidFill>
                            <a:latin typeface="Cambria Math" charset="0"/>
                            <a:ea typeface="Cambria Math" charset="0"/>
                            <a:cs typeface="Cambria Math" charset="0"/>
                            <a:sym typeface="Wingdings"/>
                          </a:rPr>
                          <m:t>𝑒</m:t>
                        </m:r>
                      </m:sub>
                    </m:sSub>
                    <m:r>
                      <a:rPr lang="en-US" sz="1400" i="1">
                        <a:solidFill>
                          <a:prstClr val="black">
                            <a:lumMod val="85000"/>
                            <a:lumOff val="15000"/>
                          </a:prstClr>
                        </a:solidFill>
                        <a:latin typeface="Cambria Math" charset="0"/>
                        <a:ea typeface="Cambria Math" charset="0"/>
                        <a:cs typeface="Cambria Math" charset="0"/>
                        <a:sym typeface="Wingdings"/>
                      </a:rPr>
                      <m:t>=2</m:t>
                    </m:r>
                    <m:r>
                      <a:rPr lang="en-US" sz="1400" b="0" i="1" smtClean="0">
                        <a:solidFill>
                          <a:prstClr val="black">
                            <a:lumMod val="85000"/>
                            <a:lumOff val="15000"/>
                          </a:prstClr>
                        </a:solidFill>
                        <a:latin typeface="Cambria Math" charset="0"/>
                        <a:ea typeface="Cambria Math" charset="0"/>
                        <a:cs typeface="Cambria Math" charset="0"/>
                        <a:sym typeface="Wingdings"/>
                      </a:rPr>
                      <m:t>.8</m:t>
                    </m:r>
                  </m:oMath>
                </a14:m>
                <a:r>
                  <a:rPr lang="en-US" sz="1400" dirty="0">
                    <a:solidFill>
                      <a:prstClr val="black">
                        <a:lumMod val="85000"/>
                        <a:lumOff val="15000"/>
                      </a:prstClr>
                    </a:solidFill>
                    <a:latin typeface="Helvetica Light" charset="0"/>
                    <a:ea typeface="Helvetica Light" charset="0"/>
                    <a:cs typeface="Helvetica Light" charset="0"/>
                  </a:rPr>
                  <a:t> hinted that proton is not elementary</a:t>
                </a:r>
                <a:endParaRPr lang="en-US" sz="12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269304" y="3951347"/>
                <a:ext cx="8839200" cy="324384"/>
              </a:xfrm>
              <a:prstGeom prst="rect">
                <a:avLst/>
              </a:prstGeom>
              <a:blipFill rotWithShape="0">
                <a:blip r:embed="rId7"/>
                <a:stretch>
                  <a:fillRect l="-207" t="-1887" b="-16981"/>
                </a:stretch>
              </a:blipFill>
            </p:spPr>
            <p:txBody>
              <a:bodyPr/>
              <a:lstStyle/>
              <a:p>
                <a:r>
                  <a:rPr lang="en-US">
                    <a:noFill/>
                  </a:rPr>
                  <a:t> </a:t>
                </a:r>
              </a:p>
            </p:txBody>
          </p:sp>
        </mc:Fallback>
      </mc:AlternateContent>
      <p:sp>
        <p:nvSpPr>
          <p:cNvPr id="29" name="TextBox 28"/>
          <p:cNvSpPr txBox="1"/>
          <p:nvPr/>
        </p:nvSpPr>
        <p:spPr>
          <a:xfrm>
            <a:off x="269304" y="1988840"/>
            <a:ext cx="7327032" cy="1061829"/>
          </a:xfrm>
          <a:prstGeom prst="rect">
            <a:avLst/>
          </a:prstGeom>
          <a:noFill/>
        </p:spPr>
        <p:txBody>
          <a:bodyPr wrap="square" rtlCol="0">
            <a:spAutoFit/>
          </a:bodyPr>
          <a:lstStyle/>
          <a:p>
            <a:pPr lvl="0">
              <a:spcBef>
                <a:spcPts val="1800"/>
              </a:spcBef>
            </a:pPr>
            <a:r>
              <a:rPr lang="en-US" sz="1600">
                <a:solidFill>
                  <a:prstClr val="black">
                    <a:lumMod val="85000"/>
                    <a:lumOff val="15000"/>
                  </a:prstClr>
                </a:solidFill>
                <a:latin typeface="Helvetica Light" charset="0"/>
                <a:ea typeface="Helvetica Light" charset="0"/>
                <a:cs typeface="Helvetica Light" charset="0"/>
              </a:rPr>
              <a:t>Dirac’s relativistic theory of the electron (1928) naturally accounted for quantized particle spin, and described elementary spin-1/2 particles</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 the classical limit, one finds the Pauli equation with magnetic moment:</a:t>
            </a:r>
          </a:p>
        </p:txBody>
      </p:sp>
      <p:sp>
        <p:nvSpPr>
          <p:cNvPr id="30" name="Rectangle 29"/>
          <p:cNvSpPr/>
          <p:nvPr/>
        </p:nvSpPr>
        <p:spPr>
          <a:xfrm>
            <a:off x="8250863" y="3571132"/>
            <a:ext cx="774571" cy="246221"/>
          </a:xfrm>
          <a:prstGeom prst="rect">
            <a:avLst/>
          </a:prstGeom>
        </p:spPr>
        <p:txBody>
          <a:bodyPr wrap="none">
            <a:spAutoFit/>
          </a:bodyPr>
          <a:lstStyle/>
          <a:p>
            <a:r>
              <a:rPr lang="en-US" sz="1000">
                <a:solidFill>
                  <a:schemeClr val="tx1">
                    <a:lumMod val="50000"/>
                    <a:lumOff val="50000"/>
                  </a:schemeClr>
                </a:solidFill>
                <a:latin typeface="Helvetica Light" charset="0"/>
                <a:ea typeface="Helvetica Light" charset="0"/>
                <a:cs typeface="Helvetica Light" charset="0"/>
              </a:rPr>
              <a:t>Paul Dirac</a:t>
            </a:r>
            <a:endParaRPr lang="en-US" sz="1000" dirty="0">
              <a:solidFill>
                <a:schemeClr val="tx1">
                  <a:lumMod val="50000"/>
                  <a:lumOff val="50000"/>
                </a:schemeClr>
              </a:solidFill>
              <a:latin typeface="Helvetica Light" charset="0"/>
              <a:ea typeface="Helvetica Light" charset="0"/>
              <a:cs typeface="Helvetica Light" charset="0"/>
            </a:endParaRPr>
          </a:p>
        </p:txBody>
      </p:sp>
      <p:pic>
        <p:nvPicPr>
          <p:cNvPr id="31" name="Picture 30"/>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Lst>
          </a:blip>
          <a:stretch>
            <a:fillRect/>
          </a:stretch>
        </p:blipFill>
        <p:spPr>
          <a:xfrm>
            <a:off x="8124486" y="2060848"/>
            <a:ext cx="1021377" cy="1507552"/>
          </a:xfrm>
          <a:prstGeom prst="rect">
            <a:avLst/>
          </a:prstGeom>
        </p:spPr>
      </p:pic>
      <mc:AlternateContent xmlns:mc="http://schemas.openxmlformats.org/markup-compatibility/2006" xmlns:a14="http://schemas.microsoft.com/office/drawing/2010/main">
        <mc:Choice Requires="a14">
          <p:sp>
            <p:nvSpPr>
              <p:cNvPr id="33" name="TextBox 32"/>
              <p:cNvSpPr txBox="1"/>
              <p:nvPr/>
            </p:nvSpPr>
            <p:spPr>
              <a:xfrm>
                <a:off x="3056681" y="3571116"/>
                <a:ext cx="2452787"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(and radius </a:t>
                </a:r>
                <a14:m>
                  <m:oMath xmlns:m="http://schemas.openxmlformats.org/officeDocument/2006/math">
                    <m:sSub>
                      <m:sSubPr>
                        <m:ctrlPr>
                          <a:rPr lang="en-US" sz="1100" i="1" dirty="0" smtClean="0">
                            <a:solidFill>
                              <a:schemeClr val="tx1">
                                <a:lumMod val="50000"/>
                                <a:lumOff val="50000"/>
                              </a:schemeClr>
                            </a:solidFill>
                            <a:latin typeface="Cambria Math" panose="02040503050406030204" pitchFamily="18" charset="0"/>
                            <a:ea typeface="Helvetica Light" charset="0"/>
                            <a:cs typeface="Helvetica Light" charset="0"/>
                          </a:rPr>
                        </m:ctrlPr>
                      </m:sSubPr>
                      <m:e>
                        <m:r>
                          <a:rPr lang="en-US" sz="1100" b="0" i="1" dirty="0" smtClean="0">
                            <a:solidFill>
                              <a:schemeClr val="tx1">
                                <a:lumMod val="50000"/>
                                <a:lumOff val="50000"/>
                              </a:schemeClr>
                            </a:solidFill>
                            <a:latin typeface="Cambria Math" charset="0"/>
                            <a:ea typeface="Helvetica Light" charset="0"/>
                            <a:cs typeface="Helvetica Light" charset="0"/>
                          </a:rPr>
                          <m:t>𝑅</m:t>
                        </m:r>
                      </m:e>
                      <m:sub>
                        <m:r>
                          <a:rPr lang="en-US" sz="1100" b="0" i="1" dirty="0" smtClean="0">
                            <a:solidFill>
                              <a:schemeClr val="tx1">
                                <a:lumMod val="50000"/>
                                <a:lumOff val="50000"/>
                              </a:schemeClr>
                            </a:solidFill>
                            <a:latin typeface="Cambria Math" charset="0"/>
                            <a:ea typeface="Helvetica Light" charset="0"/>
                            <a:cs typeface="Helvetica Light" charset="0"/>
                          </a:rPr>
                          <m:t>𝑒</m:t>
                        </m:r>
                      </m:sub>
                    </m:sSub>
                    <m:r>
                      <a:rPr lang="en-US" sz="1100" i="1" dirty="0" smtClean="0">
                        <a:solidFill>
                          <a:schemeClr val="tx1">
                            <a:lumMod val="50000"/>
                            <a:lumOff val="50000"/>
                          </a:schemeClr>
                        </a:solidFill>
                        <a:latin typeface="Cambria Math" charset="0"/>
                        <a:ea typeface="Helvetica Light" charset="0"/>
                        <a:cs typeface="Helvetica Light" charset="0"/>
                      </a:rPr>
                      <m:t>=0</m:t>
                    </m:r>
                  </m:oMath>
                </a14:m>
                <a:r>
                  <a:rPr lang="en-US" sz="1100" dirty="0">
                    <a:solidFill>
                      <a:schemeClr val="tx1">
                        <a:lumMod val="50000"/>
                        <a:lumOff val="50000"/>
                      </a:schemeClr>
                    </a:solidFill>
                    <a:latin typeface="Helvetica Light" charset="0"/>
                    <a:ea typeface="Helvetica Light" charset="0"/>
                    <a:cs typeface="Helvetica Light" charset="0"/>
                  </a:rPr>
                  <a:t>, ie, elementary !)</a:t>
                </a:r>
              </a:p>
            </p:txBody>
          </p:sp>
        </mc:Choice>
        <mc:Fallback xmlns="">
          <p:sp>
            <p:nvSpPr>
              <p:cNvPr id="33" name="TextBox 32"/>
              <p:cNvSpPr txBox="1">
                <a:spLocks noRot="1" noChangeAspect="1" noMove="1" noResize="1" noEditPoints="1" noAdjustHandles="1" noChangeArrowheads="1" noChangeShapeType="1" noTextEdit="1"/>
              </p:cNvSpPr>
              <p:nvPr/>
            </p:nvSpPr>
            <p:spPr>
              <a:xfrm>
                <a:off x="3056681" y="3571116"/>
                <a:ext cx="2452787" cy="261610"/>
              </a:xfrm>
              <a:prstGeom prst="rect">
                <a:avLst/>
              </a:prstGeom>
              <a:blipFill rotWithShape="0">
                <a:blip r:embed="rId10"/>
                <a:stretch>
                  <a:fillRect t="-2326" b="-13953"/>
                </a:stretch>
              </a:blipFill>
            </p:spPr>
            <p:txBody>
              <a:bodyPr/>
              <a:lstStyle/>
              <a:p>
                <a:r>
                  <a:rPr lang="en-US">
                    <a:noFill/>
                  </a:rPr>
                  <a:t> </a:t>
                </a:r>
              </a:p>
            </p:txBody>
          </p:sp>
        </mc:Fallback>
      </mc:AlternateContent>
    </p:spTree>
    <p:extLst>
      <p:ext uri="{BB962C8B-B14F-4D97-AF65-F5344CB8AC3E}">
        <p14:creationId xmlns:p14="http://schemas.microsoft.com/office/powerpoint/2010/main" val="98375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40</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dominant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contribution — impact on </a:t>
            </a:r>
            <a:r>
              <a:rPr lang="en-US" i="1" dirty="0">
                <a:latin typeface="Helvetica Light" charset="0"/>
                <a:ea typeface="Helvetica Light" charset="0"/>
                <a:cs typeface="Helvetica Light" charset="0"/>
              </a:rPr>
              <a:t>a</a:t>
            </a:r>
            <a:r>
              <a:rPr lang="en-US" altLang="x-none" i="1" baseline="-25000" dirty="0">
                <a:latin typeface="Helvetica Light" charset="0"/>
                <a:ea typeface="Helvetica Light" charset="0"/>
                <a:cs typeface="Helvetica Light" charset="0"/>
                <a:sym typeface="Symbol" charset="2"/>
              </a:rPr>
              <a:t></a:t>
            </a:r>
            <a:endParaRPr lang="en-US" i="1" baseline="-25000" dirty="0">
              <a:latin typeface="Helvetica Light" charset="0"/>
              <a:ea typeface="Helvetica Light" charset="0"/>
              <a:cs typeface="Helvetica Light" charset="0"/>
            </a:endParaRPr>
          </a:p>
        </p:txBody>
      </p:sp>
      <p:cxnSp>
        <p:nvCxnSpPr>
          <p:cNvPr id="39" name="Straight Connector 38"/>
          <p:cNvCxnSpPr/>
          <p:nvPr/>
        </p:nvCxnSpPr>
        <p:spPr>
          <a:xfrm>
            <a:off x="323528" y="2632711"/>
            <a:ext cx="8519211" cy="0"/>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251520" y="2977420"/>
            <a:ext cx="6354625" cy="307777"/>
          </a:xfrm>
          <a:prstGeom prst="rect">
            <a:avLst/>
          </a:prstGeom>
          <a:noFill/>
        </p:spPr>
        <p:txBody>
          <a:bodyPr wrap="none" rtlCol="0">
            <a:spAutoFit/>
          </a:bodyPr>
          <a:lstStyle/>
          <a:p>
            <a:r>
              <a:rPr lang="en-US" sz="1400" dirty="0">
                <a:latin typeface="Helvetica Light" charset="0"/>
                <a:ea typeface="Helvetica Light" charset="0"/>
                <a:cs typeface="Helvetica Light" charset="0"/>
              </a:rPr>
              <a:t>It is possible to also use precise 𝜏 </a:t>
            </a:r>
            <a:r>
              <a:rPr lang="en-US" sz="1400" dirty="0">
                <a:latin typeface="Symbol" charset="2"/>
                <a:ea typeface="Symbol" charset="2"/>
                <a:cs typeface="Symbol" charset="2"/>
              </a:rPr>
              <a:t>®</a:t>
            </a:r>
            <a:r>
              <a:rPr lang="en-US" sz="1400" dirty="0">
                <a:latin typeface="Helvetica Light" charset="0"/>
                <a:ea typeface="Helvetica Light" charset="0"/>
                <a:cs typeface="Helvetica Light" charset="0"/>
              </a:rPr>
              <a:t> 𝜋</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𝜋</a:t>
            </a:r>
            <a:r>
              <a:rPr lang="en-US" sz="1400" baseline="30000" dirty="0">
                <a:latin typeface="Helvetica Light" charset="0"/>
                <a:ea typeface="Helvetica Light" charset="0"/>
                <a:cs typeface="Helvetica Light" charset="0"/>
              </a:rPr>
              <a:t>0 </a:t>
            </a:r>
            <a:r>
              <a:rPr lang="en-US" sz="1400" dirty="0">
                <a:latin typeface="Helvetica Light" charset="0"/>
                <a:ea typeface="Helvetica Light" charset="0"/>
                <a:cs typeface="Helvetica Light" charset="0"/>
              </a:rPr>
              <a:t>𝜈 data via isospin symmetry (CVC):</a:t>
            </a:r>
          </a:p>
        </p:txBody>
      </p:sp>
      <p:sp>
        <p:nvSpPr>
          <p:cNvPr id="40" name="Rectangle 39"/>
          <p:cNvSpPr/>
          <p:nvPr/>
        </p:nvSpPr>
        <p:spPr>
          <a:xfrm>
            <a:off x="7249499" y="2410159"/>
            <a:ext cx="1684784" cy="215444"/>
          </a:xfrm>
          <a:prstGeom prst="rect">
            <a:avLst/>
          </a:prstGeom>
        </p:spPr>
        <p:txBody>
          <a:bodyPr wrap="square">
            <a:spAutoFit/>
          </a:bodyPr>
          <a:lstStyle/>
          <a:p>
            <a:pPr algn="r"/>
            <a:r>
              <a:rPr lang="en-US" sz="800" dirty="0">
                <a:solidFill>
                  <a:schemeClr val="tx1">
                    <a:lumMod val="50000"/>
                    <a:lumOff val="50000"/>
                  </a:schemeClr>
                </a:solidFill>
                <a:latin typeface="Helvetica Light" charset="0"/>
                <a:ea typeface="Helvetica Light" charset="0"/>
                <a:cs typeface="Helvetica Light" charset="0"/>
              </a:rPr>
              <a:t>[ DHMZ 1908.00921 numbers ]</a:t>
            </a:r>
            <a:endParaRPr lang="is-IS" sz="800" dirty="0">
              <a:solidFill>
                <a:schemeClr val="tx1">
                  <a:lumMod val="50000"/>
                  <a:lumOff val="50000"/>
                </a:schemeClr>
              </a:solidFill>
              <a:latin typeface="Helvetica Light" charset="0"/>
              <a:ea typeface="Helvetica Light" charset="0"/>
              <a:cs typeface="Helvetica Light"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50388" y="3558101"/>
            <a:ext cx="6627199" cy="1417070"/>
          </a:xfrm>
          <a:prstGeom prst="rect">
            <a:avLst/>
          </a:prstGeom>
        </p:spPr>
      </p:pic>
      <p:sp>
        <p:nvSpPr>
          <p:cNvPr id="41" name="TextBox 40"/>
          <p:cNvSpPr txBox="1"/>
          <p:nvPr/>
        </p:nvSpPr>
        <p:spPr>
          <a:xfrm>
            <a:off x="251519" y="5194541"/>
            <a:ext cx="8784977" cy="307777"/>
          </a:xfrm>
          <a:prstGeom prst="rect">
            <a:avLst/>
          </a:prstGeom>
          <a:noFill/>
        </p:spPr>
        <p:txBody>
          <a:bodyPr wrap="square" rtlCol="0">
            <a:spAutoFit/>
          </a:bodyPr>
          <a:lstStyle/>
          <a:p>
            <a:r>
              <a:rPr lang="en-US" sz="1400" dirty="0">
                <a:latin typeface="Helvetica Light" charset="0"/>
                <a:ea typeface="Helvetica Light" charset="0"/>
                <a:cs typeface="Helvetica Light" charset="0"/>
              </a:rPr>
              <a:t>But it requires to correct for isospin breaking effects. Last estimate: </a:t>
            </a:r>
            <a:r>
              <a:rPr lang="hr-HR" sz="1400" dirty="0">
                <a:latin typeface="Helvetica Light" charset="0"/>
                <a:ea typeface="Helvetica Light" charset="0"/>
                <a:cs typeface="Helvetica Light" charset="0"/>
              </a:rPr>
              <a:t>516.2 ± 2.9 ± 2.0</a:t>
            </a:r>
            <a:r>
              <a:rPr lang="hr-HR" sz="1400" baseline="-25000" dirty="0">
                <a:latin typeface="Helvetica Light" charset="0"/>
                <a:ea typeface="Helvetica Light" charset="0"/>
                <a:cs typeface="Helvetica Light" charset="0"/>
              </a:rPr>
              <a:t>IB</a:t>
            </a:r>
            <a:r>
              <a:rPr lang="hr-HR" sz="1400" dirty="0">
                <a:latin typeface="Helvetica Light" charset="0"/>
                <a:ea typeface="Helvetica Light" charset="0"/>
                <a:cs typeface="Helvetica Light" charset="0"/>
              </a:rPr>
              <a:t> (3.5)  </a:t>
            </a:r>
            <a:r>
              <a:rPr lang="hr-HR" sz="1100" dirty="0">
                <a:latin typeface="Helvetica Light" charset="0"/>
                <a:ea typeface="Helvetica Light" charset="0"/>
                <a:cs typeface="Helvetica Light" charset="0"/>
              </a:rPr>
              <a:t>[2.1σ </a:t>
            </a:r>
            <a:r>
              <a:rPr lang="hr-HR" sz="1100" dirty="0" err="1">
                <a:latin typeface="Helvetica Light" charset="0"/>
                <a:ea typeface="Helvetica Light" charset="0"/>
                <a:cs typeface="Helvetica Light" charset="0"/>
              </a:rPr>
              <a:t>above</a:t>
            </a:r>
            <a:r>
              <a:rPr lang="hr-HR" sz="1100" dirty="0">
                <a:latin typeface="Helvetica Light" charset="0"/>
                <a:ea typeface="Helvetica Light" charset="0"/>
                <a:cs typeface="Helvetica Light" charset="0"/>
              </a:rPr>
              <a:t> </a:t>
            </a:r>
            <a:r>
              <a:rPr lang="hr-HR" sz="1100" i="1" dirty="0">
                <a:latin typeface="Helvetica Light" charset="0"/>
                <a:ea typeface="Helvetica Light" charset="0"/>
                <a:cs typeface="Helvetica Light" charset="0"/>
              </a:rPr>
              <a:t>e</a:t>
            </a:r>
            <a:r>
              <a:rPr lang="hr-HR" sz="300" i="1" dirty="0">
                <a:latin typeface="Helvetica Light" charset="0"/>
                <a:ea typeface="Helvetica Light" charset="0"/>
                <a:cs typeface="Helvetica Light" charset="0"/>
              </a:rPr>
              <a:t> </a:t>
            </a:r>
            <a:r>
              <a:rPr lang="hr-HR" sz="1100" baseline="30000" dirty="0">
                <a:latin typeface="Helvetica Light" charset="0"/>
                <a:ea typeface="Helvetica Light" charset="0"/>
                <a:cs typeface="Helvetica Light" charset="0"/>
              </a:rPr>
              <a:t>+</a:t>
            </a:r>
            <a:r>
              <a:rPr lang="hr-HR" sz="1100" i="1" dirty="0">
                <a:latin typeface="Helvetica Light" charset="0"/>
                <a:ea typeface="Helvetica Light" charset="0"/>
                <a:cs typeface="Helvetica Light" charset="0"/>
              </a:rPr>
              <a:t>e</a:t>
            </a:r>
            <a:r>
              <a:rPr lang="hr-HR" sz="700" dirty="0">
                <a:latin typeface="Helvetica Light" charset="0"/>
                <a:ea typeface="Helvetica Light" charset="0"/>
                <a:cs typeface="Helvetica Light" charset="0"/>
              </a:rPr>
              <a:t> </a:t>
            </a:r>
            <a:r>
              <a:rPr lang="hr-HR" sz="1100" baseline="30000" dirty="0">
                <a:latin typeface="Helvetica Light" charset="0"/>
                <a:ea typeface="Helvetica Light" charset="0"/>
                <a:cs typeface="Helvetica Light" charset="0"/>
              </a:rPr>
              <a:t>–</a:t>
            </a:r>
            <a:r>
              <a:rPr lang="hr-HR" sz="1100" dirty="0">
                <a:latin typeface="Helvetica Light" charset="0"/>
                <a:ea typeface="Helvetica Light" charset="0"/>
                <a:cs typeface="Helvetica Light" charset="0"/>
              </a:rPr>
              <a:t>]</a:t>
            </a:r>
            <a:endParaRPr lang="hr-HR" sz="1400" dirty="0">
              <a:latin typeface="Helvetica Light" charset="0"/>
              <a:ea typeface="Helvetica Light" charset="0"/>
              <a:cs typeface="Helvetica Light" charset="0"/>
            </a:endParaRPr>
          </a:p>
        </p:txBody>
      </p:sp>
      <p:sp>
        <p:nvSpPr>
          <p:cNvPr id="43" name="TextBox 42"/>
          <p:cNvSpPr txBox="1"/>
          <p:nvPr/>
        </p:nvSpPr>
        <p:spPr>
          <a:xfrm>
            <a:off x="251519" y="5626589"/>
            <a:ext cx="8784977" cy="738664"/>
          </a:xfrm>
          <a:prstGeom prst="rect">
            <a:avLst/>
          </a:prstGeom>
          <a:noFill/>
        </p:spPr>
        <p:txBody>
          <a:bodyPr wrap="square" rtlCol="0">
            <a:spAutoFit/>
          </a:bodyPr>
          <a:lstStyle/>
          <a:p>
            <a:r>
              <a:rPr lang="en-US" sz="1400" dirty="0">
                <a:latin typeface="Helvetica Light" charset="0"/>
                <a:ea typeface="Helvetica Light" charset="0"/>
                <a:cs typeface="Helvetica Light" charset="0"/>
              </a:rPr>
              <a:t>Some IB effects still under debate (</a:t>
            </a:r>
            <a:r>
              <a:rPr lang="en-US" sz="1400" dirty="0" err="1">
                <a:latin typeface="Helvetica Light" charset="0"/>
                <a:ea typeface="Helvetica Light" charset="0"/>
                <a:cs typeface="Helvetica Light" charset="0"/>
              </a:rPr>
              <a:t>eg</a:t>
            </a:r>
            <a:r>
              <a:rPr lang="en-US" sz="1400" dirty="0">
                <a:latin typeface="Helvetica Light" charset="0"/>
                <a:ea typeface="Helvetica Light" charset="0"/>
                <a:cs typeface="Helvetica Light" charset="0"/>
              </a:rPr>
              <a:t>, </a:t>
            </a:r>
            <a:r>
              <a:rPr lang="en-US" altLang="x-none" sz="1400" dirty="0">
                <a:latin typeface="Helvetica Light" charset="0"/>
                <a:ea typeface="Helvetica Light" charset="0"/>
                <a:cs typeface="Helvetica Light" charset="0"/>
                <a:sym typeface="Symbol" charset="2"/>
              </a:rPr>
              <a:t>–𝜌 mixing). While the use of tau</a:t>
            </a:r>
            <a:r>
              <a:rPr lang="en-US" sz="1400" dirty="0">
                <a:latin typeface="Helvetica Light" charset="0"/>
                <a:ea typeface="Helvetica Light" charset="0"/>
                <a:cs typeface="Helvetica Light" charset="0"/>
              </a:rPr>
              <a:t> data helped significantly in the 1990-ies when the quality of the </a:t>
            </a:r>
            <a:r>
              <a:rPr lang="en-US" sz="1400" i="1" dirty="0">
                <a:latin typeface="Helvetica Light" charset="0"/>
                <a:ea typeface="Helvetica Light" charset="0"/>
                <a:cs typeface="Helvetica Light" charset="0"/>
              </a:rPr>
              <a:t>e</a:t>
            </a:r>
            <a:r>
              <a:rPr lang="en-US" sz="500" i="1"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e</a:t>
            </a:r>
            <a:r>
              <a:rPr lang="en-US" sz="800"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 data was insufficient, with the much improved </a:t>
            </a:r>
            <a:r>
              <a:rPr lang="en-US" sz="1400" i="1" dirty="0">
                <a:solidFill>
                  <a:prstClr val="black"/>
                </a:solidFill>
                <a:latin typeface="Helvetica Light" charset="0"/>
                <a:ea typeface="Helvetica Light" charset="0"/>
                <a:cs typeface="Helvetica Light" charset="0"/>
              </a:rPr>
              <a:t>e</a:t>
            </a:r>
            <a:r>
              <a:rPr lang="en-US" sz="500" i="1" dirty="0">
                <a:solidFill>
                  <a:prstClr val="black"/>
                </a:solidFill>
                <a:latin typeface="Helvetica Light" charset="0"/>
                <a:ea typeface="Helvetica Light" charset="0"/>
                <a:cs typeface="Helvetica Light" charset="0"/>
              </a:rPr>
              <a:t> </a:t>
            </a:r>
            <a:r>
              <a:rPr lang="en-US" sz="1400" baseline="30000" dirty="0">
                <a:solidFill>
                  <a:prstClr val="black"/>
                </a:solidFill>
                <a:latin typeface="Helvetica Light" charset="0"/>
                <a:ea typeface="Helvetica Light" charset="0"/>
                <a:cs typeface="Helvetica Light" charset="0"/>
              </a:rPr>
              <a:t>+</a:t>
            </a:r>
            <a:r>
              <a:rPr lang="en-US" sz="1400" i="1" dirty="0">
                <a:solidFill>
                  <a:prstClr val="black"/>
                </a:solidFill>
                <a:latin typeface="Helvetica Light" charset="0"/>
                <a:ea typeface="Helvetica Light" charset="0"/>
                <a:cs typeface="Helvetica Light" charset="0"/>
              </a:rPr>
              <a:t>e</a:t>
            </a:r>
            <a:r>
              <a:rPr lang="en-US" sz="800" dirty="0">
                <a:solidFill>
                  <a:prstClr val="black"/>
                </a:solidFill>
                <a:latin typeface="Helvetica Light" charset="0"/>
                <a:ea typeface="Helvetica Light" charset="0"/>
                <a:cs typeface="Helvetica Light" charset="0"/>
              </a:rPr>
              <a:t> </a:t>
            </a:r>
            <a:r>
              <a:rPr lang="en-US" sz="1400" baseline="30000" dirty="0">
                <a:solidFill>
                  <a:prstClr val="black"/>
                </a:solidFill>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 precision we consider the tau data less appealing for the </a:t>
            </a:r>
            <a:r>
              <a:rPr lang="en-US" sz="1400" i="1" dirty="0">
                <a:latin typeface="Helvetica Light" charset="0"/>
                <a:ea typeface="Helvetica Light" charset="0"/>
                <a:cs typeface="Helvetica Light" charset="0"/>
              </a:rPr>
              <a:t>a</a:t>
            </a:r>
            <a:r>
              <a:rPr lang="en-US" altLang="x-none" sz="1400" i="1" baseline="-25000" dirty="0">
                <a:latin typeface="Helvetica Light" charset="0"/>
                <a:ea typeface="Helvetica Light" charset="0"/>
                <a:cs typeface="Helvetica Light" charset="0"/>
                <a:sym typeface="Symbol" charset="2"/>
              </a:rPr>
              <a:t></a:t>
            </a:r>
            <a:r>
              <a:rPr lang="en-US" sz="1400" dirty="0">
                <a:latin typeface="Helvetica Light" charset="0"/>
                <a:ea typeface="Helvetica Light" charset="0"/>
                <a:cs typeface="Helvetica Light" charset="0"/>
              </a:rPr>
              <a:t> estimate  </a:t>
            </a:r>
            <a:endParaRPr lang="hr-HR"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44" name="TextBox 43"/>
              <p:cNvSpPr txBox="1"/>
              <p:nvPr/>
            </p:nvSpPr>
            <p:spPr>
              <a:xfrm>
                <a:off x="251520" y="980728"/>
                <a:ext cx="8424936" cy="1353960"/>
              </a:xfrm>
              <a:prstGeom prst="rect">
                <a:avLst/>
              </a:prstGeom>
              <a:noFill/>
            </p:spPr>
            <p:txBody>
              <a:bodyPr wrap="square" rtlCol="0">
                <a:spAutoFit/>
              </a:bodyPr>
              <a:lstStyle/>
              <a:p>
                <a:pPr>
                  <a:spcBef>
                    <a:spcPts val="1800"/>
                  </a:spcBef>
                </a:pPr>
                <a:r>
                  <a:rPr lang="en-US" sz="1400" dirty="0">
                    <a:solidFill>
                      <a:srgbClr val="003BB8"/>
                    </a:solidFill>
                    <a:latin typeface="Helvetica Light" charset="0"/>
                    <a:ea typeface="Helvetica Light" charset="0"/>
                    <a:cs typeface="Helvetica Light" charset="0"/>
                  </a:rPr>
                  <a:t>Full combination:          		</a:t>
                </a:r>
                <a14:m>
                  <m:oMath xmlns:m="http://schemas.openxmlformats.org/officeDocument/2006/math">
                    <m:sSubSup>
                      <m:sSubSupPr>
                        <m:ctrlPr>
                          <a:rPr lang="en-US" sz="1400" i="1">
                            <a:solidFill>
                              <a:srgbClr val="003BB8"/>
                            </a:solidFill>
                            <a:latin typeface="Cambria Math" panose="02040503050406030204" pitchFamily="18" charset="0"/>
                            <a:ea typeface="Cambria Math" charset="0"/>
                            <a:cs typeface="Cambria Math" charset="0"/>
                            <a:sym typeface="Wingdings"/>
                          </a:rPr>
                        </m:ctrlPr>
                      </m:sSubSupPr>
                      <m:e>
                        <m:r>
                          <a:rPr lang="en-US" sz="1400" i="1">
                            <a:solidFill>
                              <a:srgbClr val="003BB8"/>
                            </a:solidFill>
                            <a:latin typeface="Cambria Math" charset="0"/>
                            <a:ea typeface="Cambria Math" charset="0"/>
                            <a:cs typeface="Cambria Math" charset="0"/>
                            <a:sym typeface="Wingdings"/>
                          </a:rPr>
                          <m:t>𝑎</m:t>
                        </m:r>
                      </m:e>
                      <m:sub>
                        <m:r>
                          <a:rPr lang="en-US" sz="1400" i="1">
                            <a:solidFill>
                              <a:srgbClr val="003BB8"/>
                            </a:solidFill>
                            <a:latin typeface="Cambria Math" charset="0"/>
                            <a:ea typeface="Cambria Math" charset="0"/>
                            <a:cs typeface="Cambria Math" charset="0"/>
                            <a:sym typeface="Wingdings"/>
                          </a:rPr>
                          <m:t>𝜇</m:t>
                        </m:r>
                      </m:sub>
                      <m:sup>
                        <m:r>
                          <m:rPr>
                            <m:sty m:val="p"/>
                          </m:rPr>
                          <a:rPr lang="en-US" sz="1400">
                            <a:solidFill>
                              <a:srgbClr val="003BB8"/>
                            </a:solidFill>
                            <a:latin typeface="Cambria Math" charset="0"/>
                            <a:ea typeface="Cambria Math" charset="0"/>
                            <a:cs typeface="Cambria Math" charset="0"/>
                            <a:sym typeface="Wingdings"/>
                          </a:rPr>
                          <m:t>Had</m:t>
                        </m:r>
                        <m:r>
                          <a:rPr lang="en-US" sz="1400">
                            <a:solidFill>
                              <a:srgbClr val="003BB8"/>
                            </a:solidFill>
                            <a:latin typeface="Cambria Math" charset="0"/>
                            <a:ea typeface="Cambria Math" charset="0"/>
                            <a:cs typeface="Cambria Math" charset="0"/>
                            <a:sym typeface="Wingdings"/>
                          </a:rPr>
                          <m:t>,</m:t>
                        </m:r>
                        <m:r>
                          <m:rPr>
                            <m:sty m:val="p"/>
                          </m:rPr>
                          <a:rPr lang="en-US" sz="1400">
                            <a:solidFill>
                              <a:srgbClr val="003BB8"/>
                            </a:solidFill>
                            <a:latin typeface="Cambria Math" charset="0"/>
                            <a:ea typeface="Cambria Math" charset="0"/>
                            <a:cs typeface="Cambria Math" charset="0"/>
                            <a:sym typeface="Wingdings"/>
                          </a:rPr>
                          <m:t>LO</m:t>
                        </m:r>
                      </m:sup>
                    </m:sSubSup>
                    <m:r>
                      <a:rPr lang="en-US" sz="1400" b="0" i="1" smtClean="0">
                        <a:solidFill>
                          <a:srgbClr val="003BB8"/>
                        </a:solidFill>
                        <a:latin typeface="Cambria Math" charset="0"/>
                        <a:ea typeface="Cambria Math" charset="0"/>
                        <a:cs typeface="Cambria Math" charset="0"/>
                        <a:sym typeface="Wingdings"/>
                      </a:rPr>
                      <m:t>[</m:t>
                    </m:r>
                    <m:sSup>
                      <m:sSupPr>
                        <m:ctrlPr>
                          <a:rPr lang="en-US" sz="1400" b="0" i="1" smtClean="0">
                            <a:solidFill>
                              <a:srgbClr val="003BB8"/>
                            </a:solidFill>
                            <a:latin typeface="Cambria Math" panose="02040503050406030204" pitchFamily="18" charset="0"/>
                            <a:ea typeface="Cambria Math" charset="0"/>
                            <a:cs typeface="Cambria Math" charset="0"/>
                            <a:sym typeface="Wingdings"/>
                          </a:rPr>
                        </m:ctrlPr>
                      </m:sSupPr>
                      <m:e>
                        <m:r>
                          <a:rPr lang="en-US" sz="1400" b="0" i="1" smtClean="0">
                            <a:solidFill>
                              <a:srgbClr val="003BB8"/>
                            </a:solidFill>
                            <a:latin typeface="Cambria Math" charset="0"/>
                            <a:ea typeface="Cambria Math" charset="0"/>
                            <a:cs typeface="Cambria Math" charset="0"/>
                            <a:sym typeface="Wingdings"/>
                          </a:rPr>
                          <m:t>𝜋</m:t>
                        </m:r>
                      </m:e>
                      <m:sup>
                        <m:r>
                          <a:rPr lang="en-US" sz="1400" b="0" i="1" smtClean="0">
                            <a:solidFill>
                              <a:srgbClr val="003BB8"/>
                            </a:solidFill>
                            <a:latin typeface="Cambria Math" charset="0"/>
                            <a:ea typeface="Cambria Math" charset="0"/>
                            <a:cs typeface="Cambria Math" charset="0"/>
                            <a:sym typeface="Wingdings"/>
                          </a:rPr>
                          <m:t>+</m:t>
                        </m:r>
                      </m:sup>
                    </m:sSup>
                    <m:sSup>
                      <m:sSupPr>
                        <m:ctrlPr>
                          <a:rPr lang="en-US" sz="1400" b="0" i="1" smtClean="0">
                            <a:solidFill>
                              <a:srgbClr val="003BB8"/>
                            </a:solidFill>
                            <a:latin typeface="Cambria Math" panose="02040503050406030204" pitchFamily="18" charset="0"/>
                            <a:ea typeface="Cambria Math" charset="0"/>
                            <a:cs typeface="Cambria Math" charset="0"/>
                            <a:sym typeface="Wingdings"/>
                          </a:rPr>
                        </m:ctrlPr>
                      </m:sSupPr>
                      <m:e>
                        <m:r>
                          <a:rPr lang="en-US" sz="1400" b="0" i="1" smtClean="0">
                            <a:solidFill>
                              <a:srgbClr val="003BB8"/>
                            </a:solidFill>
                            <a:latin typeface="Cambria Math" charset="0"/>
                            <a:ea typeface="Cambria Math" charset="0"/>
                            <a:cs typeface="Cambria Math" charset="0"/>
                            <a:sym typeface="Wingdings"/>
                          </a:rPr>
                          <m:t>𝜋</m:t>
                        </m:r>
                      </m:e>
                      <m:sup>
                        <m:r>
                          <a:rPr lang="en-US" sz="1400" b="0" i="1" smtClean="0">
                            <a:solidFill>
                              <a:srgbClr val="003BB8"/>
                            </a:solidFill>
                            <a:latin typeface="Cambria Math" charset="0"/>
                            <a:ea typeface="Cambria Math" charset="0"/>
                            <a:cs typeface="Cambria Math" charset="0"/>
                            <a:sym typeface="Wingdings"/>
                          </a:rPr>
                          <m:t>−</m:t>
                        </m:r>
                      </m:sup>
                    </m:sSup>
                    <m:r>
                      <a:rPr lang="en-US" sz="1400" b="0" i="1" smtClean="0">
                        <a:solidFill>
                          <a:srgbClr val="003BB8"/>
                        </a:solidFill>
                        <a:latin typeface="Cambria Math" charset="0"/>
                        <a:ea typeface="Cambria Math" charset="0"/>
                        <a:cs typeface="Cambria Math" charset="0"/>
                        <a:sym typeface="Wingdings"/>
                      </a:rPr>
                      <m:t>]</m:t>
                    </m:r>
                  </m:oMath>
                </a14:m>
                <a:r>
                  <a:rPr lang="en-US" sz="1400" dirty="0">
                    <a:solidFill>
                      <a:srgbClr val="003BB8"/>
                    </a:solidFill>
                    <a:latin typeface="Helvetica Light" charset="0"/>
                    <a:ea typeface="Helvetica Light" charset="0"/>
                    <a:cs typeface="Helvetica Light" charset="0"/>
                  </a:rPr>
                  <a:t> 	=   507.0 ± 1.9 </a:t>
                </a:r>
              </a:p>
              <a:p>
                <a:pPr>
                  <a:spcBef>
                    <a:spcPts val="900"/>
                  </a:spcBef>
                </a:pPr>
                <a:r>
                  <a:rPr lang="en-US" sz="1400" dirty="0">
                    <a:latin typeface="Helvetica Light" charset="0"/>
                    <a:ea typeface="Helvetica Light" charset="0"/>
                    <a:cs typeface="Helvetica Light" charset="0"/>
                  </a:rPr>
                  <a:t>Removing BABAR:						=   </a:t>
                </a:r>
                <a:r>
                  <a:rPr lang="hr-HR" sz="1400" dirty="0">
                    <a:latin typeface="Helvetica Light" charset="0"/>
                    <a:ea typeface="Helvetica Light" charset="0"/>
                    <a:cs typeface="Helvetica Light" charset="0"/>
                  </a:rPr>
                  <a:t>505.1 ± 2.1</a:t>
                </a:r>
                <a:endParaRPr lang="is-IS" sz="1400" dirty="0">
                  <a:latin typeface="Helvetica Light" charset="0"/>
                  <a:ea typeface="Helvetica Light" charset="0"/>
                  <a:cs typeface="Helvetica Light" charset="0"/>
                </a:endParaRPr>
              </a:p>
              <a:p>
                <a:pPr>
                  <a:spcBef>
                    <a:spcPts val="900"/>
                  </a:spcBef>
                </a:pPr>
                <a:r>
                  <a:rPr lang="en-US" sz="1400" dirty="0">
                    <a:latin typeface="Helvetica Light" charset="0"/>
                    <a:ea typeface="Helvetica Light" charset="0"/>
                    <a:cs typeface="Helvetica Light" charset="0"/>
                  </a:rPr>
                  <a:t>Removing KLOE:							=   </a:t>
                </a:r>
                <a:r>
                  <a:rPr lang="hr-HR" sz="1400" dirty="0">
                    <a:latin typeface="Helvetica Light" charset="0"/>
                    <a:ea typeface="Helvetica Light" charset="0"/>
                    <a:cs typeface="Helvetica Light" charset="0"/>
                  </a:rPr>
                  <a:t>510.6 ± 2.2 </a:t>
                </a:r>
              </a:p>
              <a:p>
                <a:pPr>
                  <a:spcBef>
                    <a:spcPts val="900"/>
                  </a:spcBef>
                </a:pPr>
                <a:r>
                  <a:rPr lang="en-US" sz="1400" dirty="0">
                    <a:solidFill>
                      <a:srgbClr val="E70000"/>
                    </a:solidFill>
                    <a:latin typeface="Helvetica Light" charset="0"/>
                    <a:ea typeface="Helvetica Light" charset="0"/>
                    <a:cs typeface="Helvetica Light" charset="0"/>
                  </a:rPr>
                  <a:t>Full combination incl. </a:t>
                </a:r>
                <a:r>
                  <a:rPr lang="en-US" sz="1400" i="1" dirty="0">
                    <a:solidFill>
                      <a:srgbClr val="E70000"/>
                    </a:solidFill>
                    <a:latin typeface="Helvetica Light" charset="0"/>
                    <a:ea typeface="Helvetica Light" charset="0"/>
                    <a:cs typeface="Helvetica Light" charset="0"/>
                  </a:rPr>
                  <a:t>global</a:t>
                </a:r>
                <a:r>
                  <a:rPr lang="en-US" sz="1400" dirty="0">
                    <a:solidFill>
                      <a:srgbClr val="E70000"/>
                    </a:solidFill>
                    <a:latin typeface="Helvetica Light" charset="0"/>
                    <a:ea typeface="Helvetica Light" charset="0"/>
                    <a:cs typeface="Helvetica Light" charset="0"/>
                  </a:rPr>
                  <a:t> error rescaling: 		=   </a:t>
                </a:r>
                <a:r>
                  <a:rPr lang="en-US" sz="1400" b="1" dirty="0">
                    <a:solidFill>
                      <a:srgbClr val="E70000"/>
                    </a:solidFill>
                    <a:latin typeface="Helvetica" pitchFamily="2" charset="0"/>
                    <a:ea typeface="Helvetica Light" charset="0"/>
                    <a:cs typeface="Helvetica Light" charset="0"/>
                  </a:rPr>
                  <a:t>507.9 ± 0.8 ± 3.2 </a:t>
                </a:r>
              </a:p>
            </p:txBody>
          </p:sp>
        </mc:Choice>
        <mc:Fallback xmlns="">
          <p:sp>
            <p:nvSpPr>
              <p:cNvPr id="44" name="TextBox 43"/>
              <p:cNvSpPr txBox="1">
                <a:spLocks noRot="1" noChangeAspect="1" noMove="1" noResize="1" noEditPoints="1" noAdjustHandles="1" noChangeArrowheads="1" noChangeShapeType="1" noTextEdit="1"/>
              </p:cNvSpPr>
              <p:nvPr/>
            </p:nvSpPr>
            <p:spPr>
              <a:xfrm>
                <a:off x="251520" y="980728"/>
                <a:ext cx="8424936" cy="1353960"/>
              </a:xfrm>
              <a:prstGeom prst="rect">
                <a:avLst/>
              </a:prstGeom>
              <a:blipFill>
                <a:blip r:embed="rId3"/>
                <a:stretch>
                  <a:fillRect l="-150" b="-4673"/>
                </a:stretch>
              </a:blipFill>
            </p:spPr>
            <p:txBody>
              <a:bodyPr/>
              <a:lstStyle/>
              <a:p>
                <a:r>
                  <a:rPr lang="en-CH">
                    <a:noFill/>
                  </a:rPr>
                  <a:t> </a:t>
                </a:r>
              </a:p>
            </p:txBody>
          </p:sp>
        </mc:Fallback>
      </mc:AlternateContent>
      <p:sp>
        <p:nvSpPr>
          <p:cNvPr id="14" name="TextBox 13">
            <a:extLst>
              <a:ext uri="{FF2B5EF4-FFF2-40B4-BE49-F238E27FC236}">
                <a16:creationId xmlns:a16="http://schemas.microsoft.com/office/drawing/2014/main" id="{E0773E0A-B2BF-674A-BEFA-9763DDB4AA1A}"/>
              </a:ext>
            </a:extLst>
          </p:cNvPr>
          <p:cNvSpPr txBox="1"/>
          <p:nvPr/>
        </p:nvSpPr>
        <p:spPr>
          <a:xfrm>
            <a:off x="6139590" y="962614"/>
            <a:ext cx="2806991" cy="415498"/>
          </a:xfrm>
          <a:prstGeom prst="rect">
            <a:avLst/>
          </a:prstGeom>
          <a:noFill/>
        </p:spPr>
        <p:txBody>
          <a:bodyPr wrap="square" rtlCol="0">
            <a:spAutoFit/>
          </a:bodyPr>
          <a:lstStyle/>
          <a:p>
            <a:r>
              <a:rPr lang="en-US" sz="1050" dirty="0">
                <a:solidFill>
                  <a:schemeClr val="tx1">
                    <a:lumMod val="50000"/>
                    <a:lumOff val="50000"/>
                  </a:schemeClr>
                </a:solidFill>
                <a:latin typeface="Helvetica Light" charset="0"/>
                <a:ea typeface="Helvetica Light" charset="0"/>
                <a:cs typeface="Helvetica Light" charset="0"/>
              </a:rPr>
              <a:t>Local uncertainty rescaling does not fully capture global BABAR-KLOE discrepancy</a:t>
            </a:r>
          </a:p>
        </p:txBody>
      </p:sp>
      <p:cxnSp>
        <p:nvCxnSpPr>
          <p:cNvPr id="15" name="Straight Arrow Connector 14">
            <a:extLst>
              <a:ext uri="{FF2B5EF4-FFF2-40B4-BE49-F238E27FC236}">
                <a16:creationId xmlns:a16="http://schemas.microsoft.com/office/drawing/2014/main" id="{B385ECDC-A774-6B4C-A259-C5DDE1A5885F}"/>
              </a:ext>
            </a:extLst>
          </p:cNvPr>
          <p:cNvCxnSpPr/>
          <p:nvPr/>
        </p:nvCxnSpPr>
        <p:spPr>
          <a:xfrm flipH="1">
            <a:off x="5835433" y="1159211"/>
            <a:ext cx="288032" cy="0"/>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0639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41</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0</a:t>
            </a:r>
            <a:r>
              <a:rPr lang="en-US" dirty="0">
                <a:latin typeface="Helvetica Light" charset="0"/>
                <a:ea typeface="Helvetica Light" charset="0"/>
                <a:cs typeface="Helvetica Light" charset="0"/>
              </a:rPr>
              <a:t> contribution</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876907"/>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0</a:t>
                </a:r>
                <a:r>
                  <a:rPr lang="en-US" sz="1600" dirty="0">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contributes with 6.6%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13% to its uncertainty-squared </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Good agreement among precision data </a:t>
                </a:r>
                <a:r>
                  <a:rPr lang="en-US" sz="1400" dirty="0">
                    <a:solidFill>
                      <a:prstClr val="black">
                        <a:lumMod val="85000"/>
                        <a:lumOff val="15000"/>
                      </a:prstClr>
                    </a:solidFill>
                    <a:latin typeface="Helvetica Light" charset="0"/>
                    <a:ea typeface="Helvetica Light" charset="0"/>
                    <a:cs typeface="Helvetica Light" charset="0"/>
                  </a:rPr>
                  <a:t>(no BABAR data yet below 1.04 GeV)</a:t>
                </a:r>
                <a:endParaRPr lang="en-US" dirty="0">
                  <a:solidFill>
                    <a:prstClr val="black">
                      <a:lumMod val="85000"/>
                      <a:lumOff val="15000"/>
                    </a:prstClr>
                  </a:solidFill>
                  <a:latin typeface="Helvetica Light" charset="0"/>
                  <a:ea typeface="Helvetica Light" charset="0"/>
                  <a:cs typeface="Helvetica Light"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876907"/>
              </a:xfrm>
              <a:prstGeom prst="rect">
                <a:avLst/>
              </a:prstGeom>
              <a:blipFill>
                <a:blip r:embed="rId2"/>
                <a:stretch>
                  <a:fillRect l="-285" b="-7143"/>
                </a:stretch>
              </a:blipFill>
            </p:spPr>
            <p:txBody>
              <a:bodyPr/>
              <a:lstStyle/>
              <a:p>
                <a:r>
                  <a:rPr lang="en-CH">
                    <a:noFill/>
                  </a:rPr>
                  <a:t> </a:t>
                </a:r>
              </a:p>
            </p:txBody>
          </p:sp>
        </mc:Fallback>
      </mc:AlternateContent>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82860" y="2222794"/>
            <a:ext cx="6352984" cy="4302550"/>
          </a:xfrm>
          <a:prstGeom prst="rect">
            <a:avLst/>
          </a:prstGeom>
        </p:spPr>
      </p:pic>
      <p:sp>
        <p:nvSpPr>
          <p:cNvPr id="14" name="TextBox 13"/>
          <p:cNvSpPr txBox="1"/>
          <p:nvPr/>
        </p:nvSpPr>
        <p:spPr>
          <a:xfrm>
            <a:off x="2515667" y="2438818"/>
            <a:ext cx="1606530"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𝜔(782) </a:t>
            </a:r>
            <a:r>
              <a:rPr lang="en-US" sz="1000" dirty="0">
                <a:solidFill>
                  <a:schemeClr val="tx1">
                    <a:lumMod val="50000"/>
                    <a:lumOff val="50000"/>
                  </a:schemeClr>
                </a:solidFill>
                <a:latin typeface="Symbol" charset="2"/>
                <a:ea typeface="Symbol" charset="2"/>
                <a:cs typeface="Symbol" charset="2"/>
              </a:rPr>
              <a:t>®</a:t>
            </a:r>
            <a:r>
              <a:rPr lang="en-US" sz="1000" dirty="0">
                <a:solidFill>
                  <a:schemeClr val="tx1">
                    <a:lumMod val="50000"/>
                    <a:lumOff val="50000"/>
                  </a:schemeClr>
                </a:solidFill>
                <a:latin typeface="Helvetica Light" charset="0"/>
                <a:ea typeface="Helvetica Light" charset="0"/>
                <a:cs typeface="Helvetica Light" charset="0"/>
              </a:rPr>
              <a:t> 𝜋</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0</a:t>
            </a:r>
            <a:r>
              <a:rPr lang="en-US" sz="1000" dirty="0">
                <a:solidFill>
                  <a:schemeClr val="tx1">
                    <a:lumMod val="50000"/>
                    <a:lumOff val="50000"/>
                  </a:schemeClr>
                </a:solidFill>
                <a:latin typeface="Helvetica Light" charset="0"/>
                <a:ea typeface="Helvetica Light" charset="0"/>
                <a:cs typeface="Helvetica Light" charset="0"/>
              </a:rPr>
              <a:t> w/ 89%</a:t>
            </a:r>
          </a:p>
        </p:txBody>
      </p:sp>
      <p:sp>
        <p:nvSpPr>
          <p:cNvPr id="16" name="TextBox 15"/>
          <p:cNvSpPr txBox="1"/>
          <p:nvPr/>
        </p:nvSpPr>
        <p:spPr>
          <a:xfrm>
            <a:off x="3185003" y="2751253"/>
            <a:ext cx="1672253"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𝜙(1020) </a:t>
            </a:r>
            <a:r>
              <a:rPr lang="en-US" sz="1000" dirty="0">
                <a:solidFill>
                  <a:schemeClr val="tx1">
                    <a:lumMod val="50000"/>
                    <a:lumOff val="50000"/>
                  </a:schemeClr>
                </a:solidFill>
                <a:latin typeface="Symbol" charset="2"/>
                <a:ea typeface="Symbol" charset="2"/>
                <a:cs typeface="Symbol" charset="2"/>
              </a:rPr>
              <a:t>®</a:t>
            </a:r>
            <a:r>
              <a:rPr lang="en-US" sz="1000" dirty="0">
                <a:solidFill>
                  <a:schemeClr val="tx1">
                    <a:lumMod val="50000"/>
                    <a:lumOff val="50000"/>
                  </a:schemeClr>
                </a:solidFill>
                <a:latin typeface="Helvetica Light" charset="0"/>
                <a:ea typeface="Helvetica Light" charset="0"/>
                <a:cs typeface="Helvetica Light" charset="0"/>
              </a:rPr>
              <a:t> 𝜋</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0</a:t>
            </a:r>
            <a:r>
              <a:rPr lang="en-US" sz="1000" dirty="0">
                <a:solidFill>
                  <a:schemeClr val="tx1">
                    <a:lumMod val="50000"/>
                    <a:lumOff val="50000"/>
                  </a:schemeClr>
                </a:solidFill>
                <a:latin typeface="Helvetica Light" charset="0"/>
                <a:ea typeface="Helvetica Light" charset="0"/>
                <a:cs typeface="Helvetica Light" charset="0"/>
              </a:rPr>
              <a:t> w/ 15%</a:t>
            </a:r>
          </a:p>
        </p:txBody>
      </p:sp>
      <p:sp>
        <p:nvSpPr>
          <p:cNvPr id="18" name="Rectangle 17"/>
          <p:cNvSpPr/>
          <p:nvPr/>
        </p:nvSpPr>
        <p:spPr>
          <a:xfrm>
            <a:off x="3908894" y="2061801"/>
            <a:ext cx="3524368" cy="215444"/>
          </a:xfrm>
          <a:prstGeom prst="rect">
            <a:avLst/>
          </a:prstGeom>
        </p:spPr>
        <p:txBody>
          <a:bodyPr wrap="square">
            <a:spAutoFit/>
          </a:bodyPr>
          <a:lstStyle/>
          <a:p>
            <a:pPr algn="r"/>
            <a:r>
              <a:rPr lang="is-IS" sz="800">
                <a:solidFill>
                  <a:schemeClr val="tx1">
                    <a:lumMod val="50000"/>
                    <a:lumOff val="50000"/>
                  </a:schemeClr>
                </a:solidFill>
                <a:latin typeface="Helvetica Light" charset="0"/>
                <a:ea typeface="Helvetica Light" charset="0"/>
                <a:cs typeface="Helvetica Light" charset="0"/>
              </a:rPr>
              <a:t>Compilation and combination: DHMZ</a:t>
            </a:r>
            <a:r>
              <a:rPr lang="is-IS" sz="800" dirty="0">
                <a:solidFill>
                  <a:schemeClr val="tx1">
                    <a:lumMod val="50000"/>
                    <a:lumOff val="50000"/>
                  </a:schemeClr>
                </a:solidFill>
                <a:latin typeface="Helvetica Light" charset="0"/>
                <a:ea typeface="Helvetica Light" charset="0"/>
                <a:cs typeface="Helvetica Light" charset="0"/>
              </a:rPr>
              <a:t>, Davier </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460031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3908894" y="2061801"/>
            <a:ext cx="3524368" cy="215444"/>
          </a:xfrm>
          <a:prstGeom prst="rect">
            <a:avLst/>
          </a:prstGeom>
        </p:spPr>
        <p:txBody>
          <a:bodyPr wrap="square">
            <a:spAutoFit/>
          </a:bodyPr>
          <a:lstStyle/>
          <a:p>
            <a:pPr algn="r"/>
            <a:r>
              <a:rPr lang="is-IS" sz="800">
                <a:solidFill>
                  <a:schemeClr val="tx1">
                    <a:lumMod val="50000"/>
                    <a:lumOff val="50000"/>
                  </a:schemeClr>
                </a:solidFill>
                <a:latin typeface="Helvetica Light" charset="0"/>
                <a:ea typeface="Helvetica Light" charset="0"/>
                <a:cs typeface="Helvetica Light" charset="0"/>
              </a:rPr>
              <a:t>Compilation and combination: DHMZ</a:t>
            </a:r>
            <a:r>
              <a:rPr lang="is-IS" sz="800" dirty="0">
                <a:solidFill>
                  <a:schemeClr val="tx1">
                    <a:lumMod val="50000"/>
                    <a:lumOff val="50000"/>
                  </a:schemeClr>
                </a:solidFill>
                <a:latin typeface="Helvetica Light" charset="0"/>
                <a:ea typeface="Helvetica Light" charset="0"/>
                <a:cs typeface="Helvetica Light" charset="0"/>
              </a:rPr>
              <a:t>, Davier </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42</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0</a:t>
            </a:r>
            <a:r>
              <a:rPr lang="en-US" dirty="0">
                <a:latin typeface="Helvetica Light" charset="0"/>
                <a:ea typeface="Helvetica Light" charset="0"/>
                <a:cs typeface="Helvetica Light" charset="0"/>
              </a:rPr>
              <a:t> contribution</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876907"/>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0</a:t>
                </a:r>
                <a:r>
                  <a:rPr lang="en-US" sz="1600" dirty="0">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contributes with 6.6%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13% to its uncertainty-squared </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Good agreement among precision data </a:t>
                </a:r>
                <a:r>
                  <a:rPr lang="en-US" sz="1400" dirty="0">
                    <a:solidFill>
                      <a:prstClr val="black">
                        <a:lumMod val="85000"/>
                        <a:lumOff val="15000"/>
                      </a:prstClr>
                    </a:solidFill>
                    <a:latin typeface="Helvetica Light" charset="0"/>
                    <a:ea typeface="Helvetica Light" charset="0"/>
                    <a:cs typeface="Helvetica Light" charset="0"/>
                  </a:rPr>
                  <a:t>(no BABAR data yet below 1.04 GeV)</a:t>
                </a:r>
                <a:endParaRPr lang="en-US" sz="16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876907"/>
              </a:xfrm>
              <a:prstGeom prst="rect">
                <a:avLst/>
              </a:prstGeom>
              <a:blipFill>
                <a:blip r:embed="rId2"/>
                <a:stretch>
                  <a:fillRect l="-285" b="-7143"/>
                </a:stretch>
              </a:blipFill>
            </p:spPr>
            <p:txBody>
              <a:bodyPr/>
              <a:lstStyle/>
              <a:p>
                <a:r>
                  <a:rPr lang="en-CH">
                    <a:noFill/>
                  </a:rPr>
                  <a:t> </a:t>
                </a:r>
              </a:p>
            </p:txBody>
          </p:sp>
        </mc:Fallback>
      </mc:AlternateContent>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82860" y="2222794"/>
            <a:ext cx="6352984" cy="4302550"/>
          </a:xfrm>
          <a:prstGeom prst="rect">
            <a:avLst/>
          </a:prstGeom>
        </p:spPr>
      </p:pic>
      <p:sp>
        <p:nvSpPr>
          <p:cNvPr id="14" name="TextBox 13"/>
          <p:cNvSpPr txBox="1"/>
          <p:nvPr/>
        </p:nvSpPr>
        <p:spPr>
          <a:xfrm>
            <a:off x="2515667" y="2438818"/>
            <a:ext cx="1606530"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𝜔(782) </a:t>
            </a:r>
            <a:r>
              <a:rPr lang="en-US" sz="1000" dirty="0">
                <a:solidFill>
                  <a:schemeClr val="tx1">
                    <a:lumMod val="50000"/>
                    <a:lumOff val="50000"/>
                  </a:schemeClr>
                </a:solidFill>
                <a:latin typeface="Symbol" charset="2"/>
                <a:ea typeface="Symbol" charset="2"/>
                <a:cs typeface="Symbol" charset="2"/>
              </a:rPr>
              <a:t>®</a:t>
            </a:r>
            <a:r>
              <a:rPr lang="en-US" sz="1000" dirty="0">
                <a:solidFill>
                  <a:schemeClr val="tx1">
                    <a:lumMod val="50000"/>
                    <a:lumOff val="50000"/>
                  </a:schemeClr>
                </a:solidFill>
                <a:latin typeface="Helvetica Light" charset="0"/>
                <a:ea typeface="Helvetica Light" charset="0"/>
                <a:cs typeface="Helvetica Light" charset="0"/>
              </a:rPr>
              <a:t> 𝜋</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0</a:t>
            </a:r>
            <a:r>
              <a:rPr lang="en-US" sz="1000" dirty="0">
                <a:solidFill>
                  <a:schemeClr val="tx1">
                    <a:lumMod val="50000"/>
                    <a:lumOff val="50000"/>
                  </a:schemeClr>
                </a:solidFill>
                <a:latin typeface="Helvetica Light" charset="0"/>
                <a:ea typeface="Helvetica Light" charset="0"/>
                <a:cs typeface="Helvetica Light" charset="0"/>
              </a:rPr>
              <a:t> w/ 89%</a:t>
            </a:r>
          </a:p>
        </p:txBody>
      </p:sp>
      <p:sp>
        <p:nvSpPr>
          <p:cNvPr id="16" name="TextBox 15"/>
          <p:cNvSpPr txBox="1"/>
          <p:nvPr/>
        </p:nvSpPr>
        <p:spPr>
          <a:xfrm>
            <a:off x="3185003" y="2751253"/>
            <a:ext cx="1672253"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𝜙(1020) </a:t>
            </a:r>
            <a:r>
              <a:rPr lang="en-US" sz="1000" dirty="0">
                <a:solidFill>
                  <a:schemeClr val="tx1">
                    <a:lumMod val="50000"/>
                    <a:lumOff val="50000"/>
                  </a:schemeClr>
                </a:solidFill>
                <a:latin typeface="Symbol" charset="2"/>
                <a:ea typeface="Symbol" charset="2"/>
                <a:cs typeface="Symbol" charset="2"/>
              </a:rPr>
              <a:t>®</a:t>
            </a:r>
            <a:r>
              <a:rPr lang="en-US" sz="1000" dirty="0">
                <a:solidFill>
                  <a:schemeClr val="tx1">
                    <a:lumMod val="50000"/>
                    <a:lumOff val="50000"/>
                  </a:schemeClr>
                </a:solidFill>
                <a:latin typeface="Helvetica Light" charset="0"/>
                <a:ea typeface="Helvetica Light" charset="0"/>
                <a:cs typeface="Helvetica Light" charset="0"/>
              </a:rPr>
              <a:t> 𝜋</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0</a:t>
            </a:r>
            <a:r>
              <a:rPr lang="en-US" sz="1000" dirty="0">
                <a:solidFill>
                  <a:schemeClr val="tx1">
                    <a:lumMod val="50000"/>
                    <a:lumOff val="50000"/>
                  </a:schemeClr>
                </a:solidFill>
                <a:latin typeface="Helvetica Light" charset="0"/>
                <a:ea typeface="Helvetica Light" charset="0"/>
                <a:cs typeface="Helvetica Light" charset="0"/>
              </a:rPr>
              <a:t> w/ 15%</a:t>
            </a:r>
          </a:p>
        </p:txBody>
      </p:sp>
      <p:sp>
        <p:nvSpPr>
          <p:cNvPr id="4" name="Rectangle 3"/>
          <p:cNvSpPr/>
          <p:nvPr/>
        </p:nvSpPr>
        <p:spPr>
          <a:xfrm>
            <a:off x="251520" y="1857635"/>
            <a:ext cx="7920880" cy="4523693"/>
          </a:xfrm>
          <a:prstGeom prst="rect">
            <a:avLst/>
          </a:prstGeom>
          <a:solidFill>
            <a:schemeClr val="bg1">
              <a:alpha val="67000"/>
            </a:schemeClr>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3690126"/>
            <a:ext cx="4216574" cy="2855669"/>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57153" y="3690126"/>
            <a:ext cx="4216574" cy="2855669"/>
          </a:xfrm>
          <a:prstGeom prst="rect">
            <a:avLst/>
          </a:prstGeom>
        </p:spPr>
      </p:pic>
      <p:sp>
        <p:nvSpPr>
          <p:cNvPr id="15" name="TextBox 14"/>
          <p:cNvSpPr txBox="1"/>
          <p:nvPr/>
        </p:nvSpPr>
        <p:spPr>
          <a:xfrm>
            <a:off x="2416026" y="4831208"/>
            <a:ext cx="1606530"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𝜔(782) </a:t>
            </a:r>
            <a:r>
              <a:rPr lang="en-US" sz="1000" dirty="0">
                <a:solidFill>
                  <a:schemeClr val="tx1">
                    <a:lumMod val="50000"/>
                    <a:lumOff val="50000"/>
                  </a:schemeClr>
                </a:solidFill>
                <a:latin typeface="Symbol" charset="2"/>
                <a:ea typeface="Symbol" charset="2"/>
                <a:cs typeface="Symbol" charset="2"/>
              </a:rPr>
              <a:t>®</a:t>
            </a:r>
            <a:r>
              <a:rPr lang="en-US" sz="1000" dirty="0">
                <a:solidFill>
                  <a:schemeClr val="tx1">
                    <a:lumMod val="50000"/>
                    <a:lumOff val="50000"/>
                  </a:schemeClr>
                </a:solidFill>
                <a:latin typeface="Helvetica Light" charset="0"/>
                <a:ea typeface="Helvetica Light" charset="0"/>
                <a:cs typeface="Helvetica Light" charset="0"/>
              </a:rPr>
              <a:t> 𝜋</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0</a:t>
            </a:r>
            <a:r>
              <a:rPr lang="en-US" sz="1000" dirty="0">
                <a:solidFill>
                  <a:schemeClr val="tx1">
                    <a:lumMod val="50000"/>
                    <a:lumOff val="50000"/>
                  </a:schemeClr>
                </a:solidFill>
                <a:latin typeface="Helvetica Light" charset="0"/>
                <a:ea typeface="Helvetica Light" charset="0"/>
                <a:cs typeface="Helvetica Light" charset="0"/>
              </a:rPr>
              <a:t> w/ 89%</a:t>
            </a:r>
          </a:p>
        </p:txBody>
      </p:sp>
      <p:sp>
        <p:nvSpPr>
          <p:cNvPr id="18" name="TextBox 17"/>
          <p:cNvSpPr txBox="1"/>
          <p:nvPr/>
        </p:nvSpPr>
        <p:spPr>
          <a:xfrm>
            <a:off x="6975322" y="4832857"/>
            <a:ext cx="1672253"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𝜙(1020) </a:t>
            </a:r>
            <a:r>
              <a:rPr lang="en-US" sz="1000" dirty="0">
                <a:solidFill>
                  <a:schemeClr val="tx1">
                    <a:lumMod val="50000"/>
                    <a:lumOff val="50000"/>
                  </a:schemeClr>
                </a:solidFill>
                <a:latin typeface="Symbol" charset="2"/>
                <a:ea typeface="Symbol" charset="2"/>
                <a:cs typeface="Symbol" charset="2"/>
              </a:rPr>
              <a:t>®</a:t>
            </a:r>
            <a:r>
              <a:rPr lang="en-US" sz="1000" dirty="0">
                <a:solidFill>
                  <a:schemeClr val="tx1">
                    <a:lumMod val="50000"/>
                    <a:lumOff val="50000"/>
                  </a:schemeClr>
                </a:solidFill>
                <a:latin typeface="Helvetica Light" charset="0"/>
                <a:ea typeface="Helvetica Light" charset="0"/>
                <a:cs typeface="Helvetica Light" charset="0"/>
              </a:rPr>
              <a:t> 𝜋</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𝜋</a:t>
            </a:r>
            <a:r>
              <a:rPr lang="en-US" sz="100" dirty="0">
                <a:solidFill>
                  <a:schemeClr val="tx1">
                    <a:lumMod val="50000"/>
                    <a:lumOff val="50000"/>
                  </a:schemeClr>
                </a:solidFill>
                <a:latin typeface="Helvetica Light" charset="0"/>
                <a:ea typeface="Helvetica Light" charset="0"/>
                <a:cs typeface="Helvetica Light" charset="0"/>
              </a:rPr>
              <a:t> </a:t>
            </a:r>
            <a:r>
              <a:rPr lang="en-US" sz="1000" baseline="30000" dirty="0">
                <a:solidFill>
                  <a:schemeClr val="tx1">
                    <a:lumMod val="50000"/>
                    <a:lumOff val="50000"/>
                  </a:schemeClr>
                </a:solidFill>
                <a:latin typeface="Helvetica Light" charset="0"/>
                <a:ea typeface="Helvetica Light" charset="0"/>
                <a:cs typeface="Helvetica Light" charset="0"/>
              </a:rPr>
              <a:t>0</a:t>
            </a:r>
            <a:r>
              <a:rPr lang="en-US" sz="1000" dirty="0">
                <a:solidFill>
                  <a:schemeClr val="tx1">
                    <a:lumMod val="50000"/>
                    <a:lumOff val="50000"/>
                  </a:schemeClr>
                </a:solidFill>
                <a:latin typeface="Helvetica Light" charset="0"/>
                <a:ea typeface="Helvetica Light" charset="0"/>
                <a:cs typeface="Helvetica Light" charset="0"/>
              </a:rPr>
              <a:t> w/ 15%</a:t>
            </a:r>
          </a:p>
        </p:txBody>
      </p:sp>
      <p:cxnSp>
        <p:nvCxnSpPr>
          <p:cNvPr id="6" name="Straight Connector 5"/>
          <p:cNvCxnSpPr/>
          <p:nvPr/>
        </p:nvCxnSpPr>
        <p:spPr>
          <a:xfrm flipH="1" flipV="1">
            <a:off x="3232298" y="2286000"/>
            <a:ext cx="5507666" cy="1424764"/>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flipV="1">
            <a:off x="3083442" y="2286000"/>
            <a:ext cx="2126512" cy="1435397"/>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2849526" y="2286000"/>
            <a:ext cx="1545268" cy="1417677"/>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864436" y="2286000"/>
            <a:ext cx="1410931" cy="1438809"/>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53477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43</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𝜙(1020) </a:t>
            </a:r>
            <a:r>
              <a:rPr lang="en-US" dirty="0">
                <a:solidFill>
                  <a:prstClr val="black">
                    <a:lumMod val="85000"/>
                    <a:lumOff val="15000"/>
                  </a:prstClr>
                </a:solidFill>
                <a:latin typeface="Symbol" charset="2"/>
                <a:ea typeface="Symbol" charset="2"/>
                <a:cs typeface="Symbol" charset="2"/>
              </a:rPr>
              <a:t>® </a:t>
            </a:r>
            <a:r>
              <a:rPr lang="en-US" i="1" dirty="0">
                <a:latin typeface="Helvetica Light" charset="0"/>
                <a:ea typeface="Helvetica Light" charset="0"/>
                <a:cs typeface="Helvetica Light" charset="0"/>
              </a:rPr>
              <a:t>K</a:t>
            </a:r>
            <a:r>
              <a:rPr lang="en-US" baseline="-25000" dirty="0">
                <a:latin typeface="Helvetica Light" charset="0"/>
                <a:ea typeface="Helvetica Light" charset="0"/>
                <a:cs typeface="Helvetica Light" charset="0"/>
              </a:rPr>
              <a:t>S</a:t>
            </a:r>
            <a:r>
              <a:rPr lang="en-US" i="1" dirty="0">
                <a:latin typeface="Helvetica Light" charset="0"/>
                <a:ea typeface="Helvetica Light" charset="0"/>
                <a:cs typeface="Helvetica Light" charset="0"/>
              </a:rPr>
              <a:t>K</a:t>
            </a:r>
            <a:r>
              <a:rPr lang="en-US" baseline="-25000" dirty="0">
                <a:latin typeface="Helvetica Light" charset="0"/>
                <a:ea typeface="Helvetica Light" charset="0"/>
                <a:cs typeface="Helvetica Light" charset="0"/>
              </a:rPr>
              <a:t>L</a:t>
            </a:r>
            <a:r>
              <a:rPr lang="en-US" dirty="0">
                <a:latin typeface="Helvetica Light" charset="0"/>
                <a:ea typeface="Helvetica Light" charset="0"/>
                <a:cs typeface="Helvetica Light" charset="0"/>
              </a:rPr>
              <a:t>, </a:t>
            </a:r>
            <a:r>
              <a:rPr lang="en-US" i="1" dirty="0">
                <a:latin typeface="Helvetica Light" charset="0"/>
                <a:ea typeface="Helvetica Light" charset="0"/>
                <a:cs typeface="Helvetica Light" charset="0"/>
              </a:rPr>
              <a:t>K</a:t>
            </a:r>
            <a:r>
              <a:rPr lang="en-US" baseline="30000" dirty="0">
                <a:latin typeface="Helvetica Light" charset="0"/>
                <a:ea typeface="Helvetica Light" charset="0"/>
                <a:cs typeface="Helvetica Light" charset="0"/>
              </a:rPr>
              <a:t>+</a:t>
            </a:r>
            <a:r>
              <a:rPr lang="en-US" i="1" dirty="0">
                <a:latin typeface="Helvetica Light" charset="0"/>
                <a:ea typeface="Helvetica Light" charset="0"/>
                <a:cs typeface="Helvetica Light" charset="0"/>
              </a:rPr>
              <a:t>K</a:t>
            </a:r>
            <a:r>
              <a:rPr lang="en-US" baseline="30000" dirty="0">
                <a:latin typeface="Helvetica Light" charset="0"/>
                <a:ea typeface="Helvetica Light" charset="0"/>
                <a:cs typeface="Helvetica Light" charset="0"/>
              </a:rPr>
              <a:t>–</a:t>
            </a:r>
            <a:r>
              <a:rPr lang="en-US"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contributions</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1138517"/>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i="1" dirty="0">
                    <a:latin typeface="Helvetica Light" charset="0"/>
                    <a:ea typeface="Helvetica Light" charset="0"/>
                    <a:cs typeface="Helvetica Light" charset="0"/>
                  </a:rPr>
                  <a:t>K</a:t>
                </a:r>
                <a:r>
                  <a:rPr lang="en-US" sz="1600" baseline="-25000" dirty="0">
                    <a:latin typeface="Helvetica Light" charset="0"/>
                    <a:ea typeface="Helvetica Light" charset="0"/>
                    <a:cs typeface="Helvetica Light" charset="0"/>
                  </a:rPr>
                  <a:t>S</a:t>
                </a:r>
                <a:r>
                  <a:rPr lang="en-US" sz="1600" i="1" dirty="0">
                    <a:latin typeface="Helvetica Light" charset="0"/>
                    <a:ea typeface="Helvetica Light" charset="0"/>
                    <a:cs typeface="Helvetica Light" charset="0"/>
                  </a:rPr>
                  <a:t>K</a:t>
                </a:r>
                <a:r>
                  <a:rPr lang="en-US" sz="1600" baseline="-25000" dirty="0">
                    <a:latin typeface="Helvetica Light" charset="0"/>
                    <a:ea typeface="Helvetica Light" charset="0"/>
                    <a:cs typeface="Helvetica Light" charset="0"/>
                  </a:rPr>
                  <a:t>L</a:t>
                </a:r>
                <a:r>
                  <a:rPr lang="en-US" sz="1600" dirty="0">
                    <a:latin typeface="Helvetica Light" charset="0"/>
                    <a:ea typeface="Helvetica Light" charset="0"/>
                    <a:cs typeface="Helvetica Light" charset="0"/>
                  </a:rPr>
                  <a:t>, </a:t>
                </a:r>
                <a:r>
                  <a:rPr lang="en-US" sz="1600" i="1" dirty="0">
                    <a:latin typeface="Helvetica Light" charset="0"/>
                    <a:ea typeface="Helvetica Light" charset="0"/>
                    <a:cs typeface="Helvetica Light" charset="0"/>
                  </a:rPr>
                  <a:t>K</a:t>
                </a:r>
                <a:r>
                  <a:rPr lang="en-US" sz="1600" baseline="30000" dirty="0">
                    <a:latin typeface="Helvetica Light" charset="0"/>
                    <a:ea typeface="Helvetica Light" charset="0"/>
                    <a:cs typeface="Helvetica Light" charset="0"/>
                  </a:rPr>
                  <a:t>+</a:t>
                </a:r>
                <a:r>
                  <a:rPr lang="en-US" sz="1600" i="1" dirty="0">
                    <a:latin typeface="Helvetica Light" charset="0"/>
                    <a:ea typeface="Helvetica Light" charset="0"/>
                    <a:cs typeface="Helvetica Light" charset="0"/>
                  </a:rPr>
                  <a:t>K</a:t>
                </a:r>
                <a:r>
                  <a:rPr lang="en-US" sz="1600" baseline="30000" dirty="0">
                    <a:latin typeface="Helvetica Light" charset="0"/>
                    <a:ea typeface="Helvetica Light" charset="0"/>
                    <a:cs typeface="Helvetica Light" charset="0"/>
                  </a:rPr>
                  <a:t>–</a:t>
                </a:r>
                <a:r>
                  <a:rPr lang="en-US" sz="1600" i="1" dirty="0">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contribute to 5.1%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1.6% to its uncertainty-squared </a:t>
                </a:r>
                <a:endParaRPr lang="en-US" sz="1600" dirty="0">
                  <a:latin typeface="Helvetica Light" charset="0"/>
                  <a:ea typeface="Helvetica Light" charset="0"/>
                  <a:cs typeface="Helvetica Light" charset="0"/>
                </a:endParaRPr>
              </a:p>
              <a:p>
                <a:pPr>
                  <a:spcBef>
                    <a:spcPts val="1800"/>
                  </a:spcBef>
                </a:pPr>
                <a:r>
                  <a:rPr lang="en-US" sz="1600" dirty="0">
                    <a:latin typeface="Helvetica Light" charset="0"/>
                    <a:ea typeface="Helvetica Light" charset="0"/>
                    <a:cs typeface="Helvetica Light" charset="0"/>
                  </a:rPr>
                  <a:t>Good consistency in </a:t>
                </a:r>
                <a:r>
                  <a:rPr lang="en-US" sz="1600" i="1" dirty="0">
                    <a:latin typeface="Helvetica Light" charset="0"/>
                    <a:ea typeface="Helvetica Light" charset="0"/>
                    <a:cs typeface="Helvetica Light" charset="0"/>
                  </a:rPr>
                  <a:t>K</a:t>
                </a:r>
                <a:r>
                  <a:rPr lang="en-US" sz="1600" baseline="-25000" dirty="0">
                    <a:latin typeface="Helvetica Light" charset="0"/>
                    <a:ea typeface="Helvetica Light" charset="0"/>
                    <a:cs typeface="Helvetica Light" charset="0"/>
                  </a:rPr>
                  <a:t>S</a:t>
                </a:r>
                <a:r>
                  <a:rPr lang="en-US" sz="1600" i="1" dirty="0">
                    <a:latin typeface="Helvetica Light" charset="0"/>
                    <a:ea typeface="Helvetica Light" charset="0"/>
                    <a:cs typeface="Helvetica Light" charset="0"/>
                  </a:rPr>
                  <a:t>K</a:t>
                </a:r>
                <a:r>
                  <a:rPr lang="en-US" sz="1600" baseline="-25000" dirty="0">
                    <a:latin typeface="Helvetica Light" charset="0"/>
                    <a:ea typeface="Helvetica Light" charset="0"/>
                    <a:cs typeface="Helvetica Light" charset="0"/>
                  </a:rPr>
                  <a:t>L</a:t>
                </a:r>
                <a:r>
                  <a:rPr lang="en-US" sz="1600" dirty="0">
                    <a:latin typeface="Helvetica Light" charset="0"/>
                    <a:ea typeface="Helvetica Light" charset="0"/>
                    <a:cs typeface="Helvetica Light" charset="0"/>
                  </a:rPr>
                  <a:t> final state, new data from CMD-3 and BABAR</a:t>
                </a:r>
              </a:p>
              <a:p>
                <a:pPr>
                  <a:spcBef>
                    <a:spcPts val="300"/>
                  </a:spcBef>
                </a:pPr>
                <a:r>
                  <a:rPr lang="en-US" sz="1200" dirty="0">
                    <a:solidFill>
                      <a:schemeClr val="tx1">
                        <a:lumMod val="50000"/>
                        <a:lumOff val="50000"/>
                      </a:schemeClr>
                    </a:solidFill>
                    <a:latin typeface="Helvetica Light" charset="0"/>
                    <a:ea typeface="Helvetica Light" charset="0"/>
                    <a:cs typeface="Helvetica Light" charset="0"/>
                  </a:rPr>
                  <a:t>BABAR reconstructed </a:t>
                </a:r>
                <a:r>
                  <a:rPr lang="en-US" sz="1200" i="1" dirty="0">
                    <a:solidFill>
                      <a:schemeClr val="tx1">
                        <a:lumMod val="50000"/>
                        <a:lumOff val="50000"/>
                      </a:schemeClr>
                    </a:solidFill>
                    <a:latin typeface="Helvetica Light" charset="0"/>
                    <a:ea typeface="Helvetica Light" charset="0"/>
                    <a:cs typeface="Helvetica Light" charset="0"/>
                  </a:rPr>
                  <a:t>K</a:t>
                </a:r>
                <a:r>
                  <a:rPr lang="en-US" sz="1200" baseline="-25000" dirty="0">
                    <a:solidFill>
                      <a:schemeClr val="tx1">
                        <a:lumMod val="50000"/>
                        <a:lumOff val="50000"/>
                      </a:schemeClr>
                    </a:solidFill>
                    <a:latin typeface="Helvetica Light" charset="0"/>
                    <a:ea typeface="Helvetica Light" charset="0"/>
                    <a:cs typeface="Helvetica Light" charset="0"/>
                  </a:rPr>
                  <a:t>L</a:t>
                </a:r>
                <a:r>
                  <a:rPr lang="en-US" sz="1200" dirty="0">
                    <a:solidFill>
                      <a:schemeClr val="tx1">
                        <a:lumMod val="50000"/>
                        <a:lumOff val="50000"/>
                      </a:schemeClr>
                    </a:solidFill>
                    <a:latin typeface="Helvetica Light" charset="0"/>
                    <a:ea typeface="Helvetica Light" charset="0"/>
                    <a:cs typeface="Helvetica Light" charset="0"/>
                  </a:rPr>
                  <a:t> directly via their nuclear interactions in the electromagnetic calorimeter </a:t>
                </a: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1138517"/>
              </a:xfrm>
              <a:prstGeom prst="rect">
                <a:avLst/>
              </a:prstGeom>
              <a:blipFill>
                <a:blip r:embed="rId2"/>
                <a:stretch>
                  <a:fillRect l="-285"/>
                </a:stretch>
              </a:blipFill>
            </p:spPr>
            <p:txBody>
              <a:bodyPr/>
              <a:lstStyle/>
              <a:p>
                <a:r>
                  <a:rPr lang="en-CH">
                    <a:noFill/>
                  </a:rPr>
                  <a:t> </a:t>
                </a:r>
              </a:p>
            </p:txBody>
          </p:sp>
        </mc:Fallback>
      </mc:AlternateContent>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2591565"/>
            <a:ext cx="4334138" cy="293528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02358" y="2564984"/>
            <a:ext cx="4334138" cy="2935289"/>
          </a:xfrm>
          <a:prstGeom prst="rect">
            <a:avLst/>
          </a:prstGeom>
        </p:spPr>
      </p:pic>
      <p:sp>
        <p:nvSpPr>
          <p:cNvPr id="14" name="Rectangle 13"/>
          <p:cNvSpPr/>
          <p:nvPr/>
        </p:nvSpPr>
        <p:spPr>
          <a:xfrm>
            <a:off x="5497472" y="2380778"/>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 Davier </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85922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44</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𝜙(1020) </a:t>
            </a:r>
            <a:r>
              <a:rPr lang="en-US" dirty="0">
                <a:solidFill>
                  <a:prstClr val="black">
                    <a:lumMod val="85000"/>
                    <a:lumOff val="15000"/>
                  </a:prstClr>
                </a:solidFill>
                <a:latin typeface="Symbol" charset="2"/>
                <a:ea typeface="Symbol" charset="2"/>
                <a:cs typeface="Symbol" charset="2"/>
              </a:rPr>
              <a:t>® </a:t>
            </a:r>
            <a:r>
              <a:rPr lang="en-US" i="1" dirty="0">
                <a:latin typeface="Helvetica Light" charset="0"/>
                <a:ea typeface="Helvetica Light" charset="0"/>
                <a:cs typeface="Helvetica Light" charset="0"/>
              </a:rPr>
              <a:t>K</a:t>
            </a:r>
            <a:r>
              <a:rPr lang="en-US" baseline="-25000" dirty="0">
                <a:latin typeface="Helvetica Light" charset="0"/>
                <a:ea typeface="Helvetica Light" charset="0"/>
                <a:cs typeface="Helvetica Light" charset="0"/>
              </a:rPr>
              <a:t>S</a:t>
            </a:r>
            <a:r>
              <a:rPr lang="en-US" i="1" dirty="0">
                <a:latin typeface="Helvetica Light" charset="0"/>
                <a:ea typeface="Helvetica Light" charset="0"/>
                <a:cs typeface="Helvetica Light" charset="0"/>
              </a:rPr>
              <a:t>K</a:t>
            </a:r>
            <a:r>
              <a:rPr lang="en-US" baseline="-25000" dirty="0">
                <a:latin typeface="Helvetica Light" charset="0"/>
                <a:ea typeface="Helvetica Light" charset="0"/>
                <a:cs typeface="Helvetica Light" charset="0"/>
              </a:rPr>
              <a:t>L</a:t>
            </a:r>
            <a:r>
              <a:rPr lang="en-US" dirty="0">
                <a:latin typeface="Helvetica Light" charset="0"/>
                <a:ea typeface="Helvetica Light" charset="0"/>
                <a:cs typeface="Helvetica Light" charset="0"/>
              </a:rPr>
              <a:t>, </a:t>
            </a:r>
            <a:r>
              <a:rPr lang="en-US" i="1" dirty="0">
                <a:latin typeface="Helvetica Light" charset="0"/>
                <a:ea typeface="Helvetica Light" charset="0"/>
                <a:cs typeface="Helvetica Light" charset="0"/>
              </a:rPr>
              <a:t>K</a:t>
            </a:r>
            <a:r>
              <a:rPr lang="en-US" baseline="30000" dirty="0">
                <a:latin typeface="Helvetica Light" charset="0"/>
                <a:ea typeface="Helvetica Light" charset="0"/>
                <a:cs typeface="Helvetica Light" charset="0"/>
              </a:rPr>
              <a:t>+</a:t>
            </a:r>
            <a:r>
              <a:rPr lang="en-US" i="1" dirty="0">
                <a:latin typeface="Helvetica Light" charset="0"/>
                <a:ea typeface="Helvetica Light" charset="0"/>
                <a:cs typeface="Helvetica Light" charset="0"/>
              </a:rPr>
              <a:t>K</a:t>
            </a:r>
            <a:r>
              <a:rPr lang="en-US" baseline="30000" dirty="0">
                <a:latin typeface="Helvetica Light" charset="0"/>
                <a:ea typeface="Helvetica Light" charset="0"/>
                <a:cs typeface="Helvetica Light" charset="0"/>
              </a:rPr>
              <a:t>–</a:t>
            </a:r>
            <a:r>
              <a:rPr lang="en-US"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contributions</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1100045"/>
              </a:xfrm>
              <a:prstGeom prst="rect">
                <a:avLst/>
              </a:prstGeom>
              <a:noFill/>
            </p:spPr>
            <p:txBody>
              <a:bodyPr wrap="square" rtlCol="0">
                <a:spAutoFit/>
              </a:bodyPr>
              <a:lstStyle/>
              <a:p>
                <a:pPr>
                  <a:spcBef>
                    <a:spcPts val="1800"/>
                  </a:spcBef>
                </a:pPr>
                <a:r>
                  <a:rPr lang="en-US" sz="1600" i="1" dirty="0">
                    <a:solidFill>
                      <a:prstClr val="black">
                        <a:lumMod val="85000"/>
                        <a:lumOff val="15000"/>
                      </a:prstClr>
                    </a:solidFill>
                    <a:latin typeface="Helvetica Light" charset="0"/>
                    <a:ea typeface="Helvetica Light" charset="0"/>
                    <a:cs typeface="Helvetica Light" charset="0"/>
                  </a:rPr>
                  <a:t>e</a:t>
                </a:r>
                <a:r>
                  <a:rPr lang="en-US" sz="1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e</a:t>
                </a:r>
                <a:r>
                  <a:rPr lang="en-US" sz="400" i="1" dirty="0">
                    <a:solidFill>
                      <a:prstClr val="black">
                        <a:lumMod val="85000"/>
                        <a:lumOff val="15000"/>
                      </a:prstClr>
                    </a:solidFill>
                    <a:latin typeface="Helvetica Light" charset="0"/>
                    <a:ea typeface="Helvetica Light" charset="0"/>
                    <a:cs typeface="Helvetica Light" charset="0"/>
                  </a:rPr>
                  <a:t> </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Symbol" charset="2"/>
                    <a:ea typeface="Symbol" charset="2"/>
                    <a:cs typeface="Symbol" charset="2"/>
                  </a:rPr>
                  <a:t>®</a:t>
                </a:r>
                <a:r>
                  <a:rPr lang="en-US" sz="1600" dirty="0">
                    <a:solidFill>
                      <a:prstClr val="black">
                        <a:lumMod val="85000"/>
                        <a:lumOff val="15000"/>
                      </a:prstClr>
                    </a:solidFill>
                    <a:latin typeface="Helvetica Light" charset="0"/>
                    <a:ea typeface="Helvetica Light" charset="0"/>
                    <a:cs typeface="Helvetica Light" charset="0"/>
                  </a:rPr>
                  <a:t> </a:t>
                </a:r>
                <a:r>
                  <a:rPr lang="en-US" sz="1600" i="1" dirty="0">
                    <a:latin typeface="Helvetica Light" charset="0"/>
                    <a:ea typeface="Helvetica Light" charset="0"/>
                    <a:cs typeface="Helvetica Light" charset="0"/>
                  </a:rPr>
                  <a:t>K</a:t>
                </a:r>
                <a:r>
                  <a:rPr lang="en-US" sz="1600" baseline="-25000" dirty="0">
                    <a:latin typeface="Helvetica Light" charset="0"/>
                    <a:ea typeface="Helvetica Light" charset="0"/>
                    <a:cs typeface="Helvetica Light" charset="0"/>
                  </a:rPr>
                  <a:t>S</a:t>
                </a:r>
                <a:r>
                  <a:rPr lang="en-US" sz="1600" i="1" dirty="0">
                    <a:latin typeface="Helvetica Light" charset="0"/>
                    <a:ea typeface="Helvetica Light" charset="0"/>
                    <a:cs typeface="Helvetica Light" charset="0"/>
                  </a:rPr>
                  <a:t>K</a:t>
                </a:r>
                <a:r>
                  <a:rPr lang="en-US" sz="1600" baseline="-25000" dirty="0">
                    <a:latin typeface="Helvetica Light" charset="0"/>
                    <a:ea typeface="Helvetica Light" charset="0"/>
                    <a:cs typeface="Helvetica Light" charset="0"/>
                  </a:rPr>
                  <a:t>L</a:t>
                </a:r>
                <a:r>
                  <a:rPr lang="en-US" sz="1600" dirty="0">
                    <a:latin typeface="Helvetica Light" charset="0"/>
                    <a:ea typeface="Helvetica Light" charset="0"/>
                    <a:cs typeface="Helvetica Light" charset="0"/>
                  </a:rPr>
                  <a:t>, </a:t>
                </a:r>
                <a:r>
                  <a:rPr lang="en-US" sz="1600" i="1" dirty="0">
                    <a:latin typeface="Helvetica Light" charset="0"/>
                    <a:ea typeface="Helvetica Light" charset="0"/>
                    <a:cs typeface="Helvetica Light" charset="0"/>
                  </a:rPr>
                  <a:t>K</a:t>
                </a:r>
                <a:r>
                  <a:rPr lang="en-US" sz="1600" baseline="30000" dirty="0">
                    <a:latin typeface="Helvetica Light" charset="0"/>
                    <a:ea typeface="Helvetica Light" charset="0"/>
                    <a:cs typeface="Helvetica Light" charset="0"/>
                  </a:rPr>
                  <a:t>+</a:t>
                </a:r>
                <a:r>
                  <a:rPr lang="en-US" sz="1600" i="1" dirty="0">
                    <a:latin typeface="Helvetica Light" charset="0"/>
                    <a:ea typeface="Helvetica Light" charset="0"/>
                    <a:cs typeface="Helvetica Light" charset="0"/>
                  </a:rPr>
                  <a:t>K</a:t>
                </a:r>
                <a:r>
                  <a:rPr lang="en-US" sz="1600" baseline="30000" dirty="0">
                    <a:latin typeface="Helvetica Light" charset="0"/>
                    <a:ea typeface="Helvetica Light" charset="0"/>
                    <a:cs typeface="Helvetica Light" charset="0"/>
                  </a:rPr>
                  <a:t>–</a:t>
                </a:r>
                <a:r>
                  <a:rPr lang="en-US" sz="1600" i="1" dirty="0">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contribute to 5.1%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1.6% to its uncertainty-squared </a:t>
                </a:r>
                <a:endParaRPr lang="en-US" sz="1600" dirty="0">
                  <a:latin typeface="Helvetica Light" charset="0"/>
                  <a:ea typeface="Helvetica Light" charset="0"/>
                  <a:cs typeface="Helvetica Light" charset="0"/>
                </a:endParaRPr>
              </a:p>
              <a:p>
                <a:pPr>
                  <a:spcBef>
                    <a:spcPts val="1800"/>
                  </a:spcBef>
                </a:pPr>
                <a:r>
                  <a:rPr lang="en-US" sz="1600" dirty="0">
                    <a:solidFill>
                      <a:srgbClr val="E70000"/>
                    </a:solidFill>
                    <a:latin typeface="Helvetica Light" charset="0"/>
                    <a:ea typeface="Helvetica Light" charset="0"/>
                    <a:cs typeface="Helvetica Light" charset="0"/>
                  </a:rPr>
                  <a:t>Problems in </a:t>
                </a:r>
                <a:r>
                  <a:rPr lang="en-US" sz="1600" i="1" dirty="0">
                    <a:solidFill>
                      <a:srgbClr val="E70000"/>
                    </a:solidFill>
                    <a:latin typeface="Helvetica Light" charset="0"/>
                    <a:ea typeface="Helvetica Light" charset="0"/>
                    <a:cs typeface="Helvetica Light" charset="0"/>
                  </a:rPr>
                  <a:t>K</a:t>
                </a:r>
                <a:r>
                  <a:rPr lang="en-US" sz="1600" baseline="30000" dirty="0">
                    <a:solidFill>
                      <a:srgbClr val="E70000"/>
                    </a:solidFill>
                    <a:latin typeface="Helvetica Light" charset="0"/>
                    <a:ea typeface="Helvetica Light" charset="0"/>
                    <a:cs typeface="Helvetica Light" charset="0"/>
                  </a:rPr>
                  <a:t>+</a:t>
                </a:r>
                <a:r>
                  <a:rPr lang="en-US" sz="1600" i="1" dirty="0">
                    <a:solidFill>
                      <a:srgbClr val="E70000"/>
                    </a:solidFill>
                    <a:latin typeface="Helvetica Light" charset="0"/>
                    <a:ea typeface="Helvetica Light" charset="0"/>
                    <a:cs typeface="Helvetica Light" charset="0"/>
                  </a:rPr>
                  <a:t>K</a:t>
                </a:r>
                <a:r>
                  <a:rPr lang="en-US" sz="1600" baseline="30000" dirty="0">
                    <a:solidFill>
                      <a:srgbClr val="E70000"/>
                    </a:solidFill>
                    <a:latin typeface="Helvetica Light" charset="0"/>
                    <a:ea typeface="Helvetica Light" charset="0"/>
                    <a:cs typeface="Helvetica Light" charset="0"/>
                  </a:rPr>
                  <a:t>–</a:t>
                </a:r>
                <a:r>
                  <a:rPr lang="en-US" sz="1600" i="1" dirty="0">
                    <a:solidFill>
                      <a:srgbClr val="E70000"/>
                    </a:solidFill>
                    <a:latin typeface="Helvetica Light" charset="0"/>
                    <a:ea typeface="Helvetica Light" charset="0"/>
                    <a:cs typeface="Helvetica Light" charset="0"/>
                  </a:rPr>
                  <a:t> </a:t>
                </a:r>
                <a:r>
                  <a:rPr lang="en-US" sz="1600" dirty="0">
                    <a:solidFill>
                      <a:srgbClr val="E70000"/>
                    </a:solidFill>
                    <a:latin typeface="Helvetica Light" charset="0"/>
                    <a:ea typeface="Helvetica Light" charset="0"/>
                    <a:cs typeface="Helvetica Light" charset="0"/>
                  </a:rPr>
                  <a:t>channel</a:t>
                </a:r>
                <a:r>
                  <a:rPr lang="en-US" sz="1600" dirty="0">
                    <a:latin typeface="Helvetica Light" charset="0"/>
                    <a:ea typeface="Helvetica Light" charset="0"/>
                    <a:cs typeface="Helvetica Light" charset="0"/>
                  </a:rPr>
                  <a:t>, discrepancy between BABAR and CMD-2/3/SND (</a:t>
                </a:r>
                <a:r>
                  <a:rPr lang="hr-HR" sz="1600" dirty="0">
                    <a:latin typeface="Helvetica Light" charset="0"/>
                    <a:ea typeface="Helvetica Light" charset="0"/>
                    <a:cs typeface="Helvetica Light" charset="0"/>
                  </a:rPr>
                  <a:t>VEPP-2000)</a:t>
                </a:r>
                <a:endParaRPr lang="en-US" sz="1600" dirty="0">
                  <a:latin typeface="Helvetica Light" charset="0"/>
                  <a:ea typeface="Helvetica Light" charset="0"/>
                  <a:cs typeface="Helvetica Light" charset="0"/>
                </a:endParaRPr>
              </a:p>
              <a:p>
                <a:pPr>
                  <a:spcBef>
                    <a:spcPts val="300"/>
                  </a:spcBef>
                </a:pPr>
                <a:r>
                  <a:rPr lang="en-US" sz="1200" i="1" dirty="0">
                    <a:solidFill>
                      <a:schemeClr val="tx1">
                        <a:lumMod val="50000"/>
                        <a:lumOff val="50000"/>
                      </a:schemeClr>
                    </a:solidFill>
                    <a:latin typeface="Helvetica Light" charset="0"/>
                    <a:ea typeface="Helvetica Light" charset="0"/>
                    <a:cs typeface="Helvetica Light" charset="0"/>
                  </a:rPr>
                  <a:t>K</a:t>
                </a:r>
                <a:r>
                  <a:rPr lang="en-US" sz="1200" baseline="30000" dirty="0">
                    <a:solidFill>
                      <a:schemeClr val="tx1">
                        <a:lumMod val="50000"/>
                        <a:lumOff val="50000"/>
                      </a:schemeClr>
                    </a:solidFill>
                    <a:latin typeface="Helvetica Light" charset="0"/>
                    <a:ea typeface="Helvetica Light" charset="0"/>
                    <a:cs typeface="Helvetica Light" charset="0"/>
                  </a:rPr>
                  <a:t>+</a:t>
                </a:r>
                <a:r>
                  <a:rPr lang="en-US" sz="1200" i="1" dirty="0">
                    <a:solidFill>
                      <a:schemeClr val="tx1">
                        <a:lumMod val="50000"/>
                        <a:lumOff val="50000"/>
                      </a:schemeClr>
                    </a:solidFill>
                    <a:latin typeface="Helvetica Light" charset="0"/>
                    <a:ea typeface="Helvetica Light" charset="0"/>
                    <a:cs typeface="Helvetica Light" charset="0"/>
                  </a:rPr>
                  <a:t>K</a:t>
                </a:r>
                <a:r>
                  <a:rPr lang="en-US" sz="1200" baseline="30000" dirty="0">
                    <a:solidFill>
                      <a:schemeClr val="tx1">
                        <a:lumMod val="50000"/>
                        <a:lumOff val="50000"/>
                      </a:schemeClr>
                    </a:solidFill>
                    <a:latin typeface="Helvetica Light" charset="0"/>
                    <a:ea typeface="Helvetica Light" charset="0"/>
                    <a:cs typeface="Helvetica Light" charset="0"/>
                  </a:rPr>
                  <a:t>–</a:t>
                </a:r>
                <a:r>
                  <a:rPr lang="en-US" sz="1200" i="1" dirty="0">
                    <a:solidFill>
                      <a:schemeClr val="tx1">
                        <a:lumMod val="50000"/>
                        <a:lumOff val="50000"/>
                      </a:schemeClr>
                    </a:solidFill>
                    <a:latin typeface="Helvetica Light" charset="0"/>
                    <a:ea typeface="Helvetica Light" charset="0"/>
                    <a:cs typeface="Helvetica Light" charset="0"/>
                  </a:rPr>
                  <a:t> </a:t>
                </a:r>
                <a:r>
                  <a:rPr lang="en-US" sz="1200" dirty="0">
                    <a:solidFill>
                      <a:schemeClr val="tx1">
                        <a:lumMod val="50000"/>
                        <a:lumOff val="50000"/>
                      </a:schemeClr>
                    </a:solidFill>
                    <a:latin typeface="Helvetica Light" charset="0"/>
                    <a:ea typeface="Helvetica Light" charset="0"/>
                    <a:cs typeface="Helvetica Light" charset="0"/>
                  </a:rPr>
                  <a:t>final state with low kaons at threshold hard to reconstruct for energy-scan experiments. Easier in BABAR due to ISR boost</a:t>
                </a: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1100045"/>
              </a:xfrm>
              <a:prstGeom prst="rect">
                <a:avLst/>
              </a:prstGeom>
              <a:blipFill>
                <a:blip r:embed="rId2"/>
                <a:stretch>
                  <a:fillRect l="-285" b="-3448"/>
                </a:stretch>
              </a:blipFill>
            </p:spPr>
            <p:txBody>
              <a:bodyPr/>
              <a:lstStyle/>
              <a:p>
                <a:r>
                  <a:rPr lang="en-CH">
                    <a:noFill/>
                  </a:rPr>
                  <a:t> </a:t>
                </a:r>
              </a:p>
            </p:txBody>
          </p:sp>
        </mc:Fallback>
      </mc:AlternateContent>
      <p:pic>
        <p:nvPicPr>
          <p:cNvPr id="14" name="Picture 13"/>
          <p:cNvPicPr>
            <a:picLocks noChangeAspect="1"/>
          </p:cNvPicPr>
          <p:nvPr/>
        </p:nvPicPr>
        <p:blipFill>
          <a:blip r:embed="rId3"/>
          <a:srcRect/>
          <a:stretch/>
        </p:blipFill>
        <p:spPr>
          <a:xfrm>
            <a:off x="4704262" y="2564904"/>
            <a:ext cx="4332234" cy="2933999"/>
          </a:xfrm>
          <a:prstGeom prst="rect">
            <a:avLst/>
          </a:prstGeom>
        </p:spPr>
      </p:pic>
      <p:sp>
        <p:nvSpPr>
          <p:cNvPr id="15" name="TextBox 14"/>
          <p:cNvSpPr txBox="1"/>
          <p:nvPr/>
        </p:nvSpPr>
        <p:spPr>
          <a:xfrm>
            <a:off x="251520" y="5750966"/>
            <a:ext cx="8640960" cy="830997"/>
          </a:xfrm>
          <a:prstGeom prst="rect">
            <a:avLst/>
          </a:prstGeom>
          <a:noFill/>
        </p:spPr>
        <p:txBody>
          <a:bodyPr wrap="square" rtlCol="0">
            <a:spAutoFit/>
          </a:bodyPr>
          <a:lstStyle/>
          <a:p>
            <a:r>
              <a:rPr lang="en-US" sz="1200" dirty="0">
                <a:solidFill>
                  <a:schemeClr val="tx1"/>
                </a:solidFill>
                <a:latin typeface="Helvetica Light" charset="0"/>
                <a:ea typeface="Helvetica Light" charset="0"/>
                <a:cs typeface="Helvetica Light" charset="0"/>
              </a:rPr>
              <a:t>BABAR (</a:t>
            </a:r>
            <a:r>
              <a:rPr lang="en-US" sz="1200" dirty="0" err="1">
                <a:solidFill>
                  <a:schemeClr val="tx1"/>
                </a:solidFill>
                <a:latin typeface="Helvetica Light" charset="0"/>
                <a:ea typeface="Helvetica Light" charset="0"/>
                <a:cs typeface="Helvetica Light" charset="0"/>
              </a:rPr>
              <a:t>σ</a:t>
            </a:r>
            <a:r>
              <a:rPr lang="en-US" sz="1200" baseline="-25000" dirty="0" err="1">
                <a:solidFill>
                  <a:schemeClr val="tx1"/>
                </a:solidFill>
                <a:latin typeface="Helvetica Light" charset="0"/>
                <a:ea typeface="Helvetica Light" charset="0"/>
                <a:cs typeface="Helvetica Light" charset="0"/>
              </a:rPr>
              <a:t>syst</a:t>
            </a:r>
            <a:r>
              <a:rPr lang="en-US" sz="1200" baseline="-25000" dirty="0">
                <a:solidFill>
                  <a:schemeClr val="tx1"/>
                </a:solidFill>
                <a:latin typeface="Helvetica Light" charset="0"/>
                <a:ea typeface="Helvetica Light" charset="0"/>
                <a:cs typeface="Helvetica Light" charset="0"/>
              </a:rPr>
              <a:t> </a:t>
            </a:r>
            <a:r>
              <a:rPr lang="en-US" sz="1200" dirty="0">
                <a:solidFill>
                  <a:schemeClr val="tx1"/>
                </a:solidFill>
                <a:latin typeface="Helvetica Light" charset="0"/>
                <a:ea typeface="Helvetica Light" charset="0"/>
                <a:cs typeface="Helvetica Light" charset="0"/>
              </a:rPr>
              <a:t>= 0.7%) higher by 5.1% compared to CMD-2 (</a:t>
            </a:r>
            <a:r>
              <a:rPr lang="en-US" sz="1200" dirty="0" err="1">
                <a:solidFill>
                  <a:schemeClr val="tx1"/>
                </a:solidFill>
                <a:latin typeface="Helvetica Light" charset="0"/>
                <a:ea typeface="Helvetica Light" charset="0"/>
                <a:cs typeface="Helvetica Light" charset="0"/>
              </a:rPr>
              <a:t>σ</a:t>
            </a:r>
            <a:r>
              <a:rPr lang="en-US" sz="1200" baseline="-25000" dirty="0" err="1">
                <a:solidFill>
                  <a:schemeClr val="tx1"/>
                </a:solidFill>
                <a:latin typeface="Helvetica Light" charset="0"/>
                <a:ea typeface="Helvetica Light" charset="0"/>
                <a:cs typeface="Helvetica Light" charset="0"/>
              </a:rPr>
              <a:t>syst</a:t>
            </a:r>
            <a:r>
              <a:rPr lang="en-US" sz="1200" baseline="-25000" dirty="0">
                <a:solidFill>
                  <a:schemeClr val="tx1"/>
                </a:solidFill>
                <a:latin typeface="Helvetica Light" charset="0"/>
                <a:ea typeface="Helvetica Light" charset="0"/>
                <a:cs typeface="Helvetica Light" charset="0"/>
              </a:rPr>
              <a:t> </a:t>
            </a:r>
            <a:r>
              <a:rPr lang="en-US" sz="1200" dirty="0">
                <a:solidFill>
                  <a:schemeClr val="tx1"/>
                </a:solidFill>
                <a:latin typeface="Helvetica Light" charset="0"/>
                <a:ea typeface="Helvetica Light" charset="0"/>
                <a:cs typeface="Helvetica Light" charset="0"/>
              </a:rPr>
              <a:t>= 2.2%) and by 9.6% compared to SND (</a:t>
            </a:r>
            <a:r>
              <a:rPr lang="en-US" sz="1200" dirty="0" err="1">
                <a:solidFill>
                  <a:schemeClr val="tx1"/>
                </a:solidFill>
                <a:latin typeface="Helvetica Light" charset="0"/>
                <a:ea typeface="Helvetica Light" charset="0"/>
                <a:cs typeface="Helvetica Light" charset="0"/>
              </a:rPr>
              <a:t>σ</a:t>
            </a:r>
            <a:r>
              <a:rPr lang="en-US" sz="1200" baseline="-25000" dirty="0" err="1">
                <a:solidFill>
                  <a:schemeClr val="tx1"/>
                </a:solidFill>
                <a:latin typeface="Helvetica Light" charset="0"/>
                <a:ea typeface="Helvetica Light" charset="0"/>
                <a:cs typeface="Helvetica Light" charset="0"/>
              </a:rPr>
              <a:t>syst</a:t>
            </a:r>
            <a:r>
              <a:rPr lang="en-US" sz="1200" baseline="-25000" dirty="0">
                <a:solidFill>
                  <a:schemeClr val="tx1"/>
                </a:solidFill>
                <a:latin typeface="Helvetica Light" charset="0"/>
                <a:ea typeface="Helvetica Light" charset="0"/>
                <a:cs typeface="Helvetica Light" charset="0"/>
              </a:rPr>
              <a:t> </a:t>
            </a:r>
            <a:r>
              <a:rPr lang="en-US" sz="1200" dirty="0">
                <a:solidFill>
                  <a:schemeClr val="tx1"/>
                </a:solidFill>
                <a:latin typeface="Helvetica Light" charset="0"/>
                <a:ea typeface="Helvetica Light" charset="0"/>
                <a:cs typeface="Helvetica Light" charset="0"/>
              </a:rPr>
              <a:t>= 7.1%).     New SND results agree with BABAR and supersede previous ones. New CMD-3 results are 5.5% </a:t>
            </a:r>
            <a:r>
              <a:rPr lang="en-US" sz="1200" i="1" dirty="0">
                <a:solidFill>
                  <a:schemeClr val="tx1"/>
                </a:solidFill>
                <a:latin typeface="Helvetica Light" charset="0"/>
                <a:ea typeface="Helvetica Light" charset="0"/>
                <a:cs typeface="Helvetica Light" charset="0"/>
              </a:rPr>
              <a:t>higher</a:t>
            </a:r>
            <a:r>
              <a:rPr lang="en-US" sz="1200" dirty="0">
                <a:solidFill>
                  <a:schemeClr val="tx1"/>
                </a:solidFill>
                <a:latin typeface="Helvetica Light" charset="0"/>
                <a:ea typeface="Helvetica Light" charset="0"/>
                <a:cs typeface="Helvetica Light" charset="0"/>
              </a:rPr>
              <a:t> than BABAR.     11% difference between CMD-2 and CMD-3 results, compared to 2.2% systematic uncertainties quoted </a:t>
            </a:r>
          </a:p>
          <a:p>
            <a:r>
              <a:rPr lang="en-US" sz="1200" dirty="0">
                <a:solidFill>
                  <a:schemeClr val="tx1"/>
                </a:solidFill>
                <a:latin typeface="Symbol" pitchFamily="2" charset="2"/>
                <a:ea typeface="Helvetica Light" charset="0"/>
                <a:cs typeface="Helvetica Light" charset="0"/>
              </a:rPr>
              <a:t>®</a:t>
            </a:r>
            <a:r>
              <a:rPr lang="en-US" sz="1200" dirty="0">
                <a:solidFill>
                  <a:schemeClr val="tx1"/>
                </a:solidFill>
                <a:latin typeface="Helvetica Light" charset="0"/>
                <a:ea typeface="Helvetica Light" charset="0"/>
                <a:cs typeface="Helvetica Light" charset="0"/>
              </a:rPr>
              <a:t> apply global error rescaling as for </a:t>
            </a:r>
            <a:r>
              <a:rPr lang="en-US" sz="1200" dirty="0">
                <a:latin typeface="Helvetica Light" charset="0"/>
                <a:ea typeface="Helvetica Light" charset="0"/>
                <a:cs typeface="Helvetica Light" charset="0"/>
              </a:rPr>
              <a:t>𝜋</a:t>
            </a:r>
            <a:r>
              <a:rPr lang="en-US" sz="1200" baseline="30000" dirty="0">
                <a:latin typeface="Helvetica Light" charset="0"/>
                <a:ea typeface="Helvetica Light" charset="0"/>
                <a:cs typeface="Helvetica Light" charset="0"/>
              </a:rPr>
              <a:t>+</a:t>
            </a:r>
            <a:r>
              <a:rPr lang="en-US" sz="1200" dirty="0">
                <a:latin typeface="Helvetica Light" charset="0"/>
                <a:ea typeface="Helvetica Light" charset="0"/>
                <a:cs typeface="Helvetica Light" charset="0"/>
              </a:rPr>
              <a:t>𝜋</a:t>
            </a:r>
            <a:r>
              <a:rPr lang="en-US" sz="300" dirty="0">
                <a:latin typeface="Helvetica Light" charset="0"/>
                <a:ea typeface="Helvetica Light" charset="0"/>
                <a:cs typeface="Helvetica Light" charset="0"/>
              </a:rPr>
              <a:t> </a:t>
            </a:r>
            <a:r>
              <a:rPr lang="en-US" sz="1200" baseline="30000" dirty="0">
                <a:latin typeface="Helvetica Light" charset="0"/>
                <a:ea typeface="Helvetica Light" charset="0"/>
                <a:cs typeface="Helvetica Light" charset="0"/>
              </a:rPr>
              <a:t>–</a:t>
            </a:r>
            <a:r>
              <a:rPr lang="en-US" sz="1200" dirty="0">
                <a:solidFill>
                  <a:schemeClr val="tx1"/>
                </a:solidFill>
                <a:latin typeface="Helvetica Light" charset="0"/>
                <a:ea typeface="Helvetica Light" charset="0"/>
                <a:cs typeface="Helvetica Light" charset="0"/>
              </a:rPr>
              <a:t>  </a:t>
            </a:r>
          </a:p>
        </p:txBody>
      </p:sp>
      <p:pic>
        <p:nvPicPr>
          <p:cNvPr id="18" name="Picture 17"/>
          <p:cNvPicPr>
            <a:picLocks noChangeAspect="1"/>
          </p:cNvPicPr>
          <p:nvPr/>
        </p:nvPicPr>
        <p:blipFill>
          <a:blip r:embed="rId4"/>
          <a:srcRect/>
          <a:stretch/>
        </p:blipFill>
        <p:spPr>
          <a:xfrm>
            <a:off x="314799" y="2597180"/>
            <a:ext cx="4332234" cy="2933999"/>
          </a:xfrm>
          <a:prstGeom prst="rect">
            <a:avLst/>
          </a:prstGeom>
        </p:spPr>
      </p:pic>
      <p:sp>
        <p:nvSpPr>
          <p:cNvPr id="22" name="Rectangle 21"/>
          <p:cNvSpPr/>
          <p:nvPr/>
        </p:nvSpPr>
        <p:spPr>
          <a:xfrm>
            <a:off x="5497472" y="2380778"/>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 </a:t>
            </a:r>
            <a:r>
              <a:rPr lang="nb-NO" sz="800" dirty="0">
                <a:solidFill>
                  <a:schemeClr val="tx1">
                    <a:lumMod val="50000"/>
                    <a:lumOff val="50000"/>
                  </a:schemeClr>
                </a:solidFill>
                <a:latin typeface="Helvetica Light" charset="0"/>
                <a:ea typeface="Helvetica Light" charset="0"/>
                <a:cs typeface="Helvetica Light" charset="0"/>
              </a:rPr>
              <a:t>1908.00921 (2019)</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9914887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45</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 𝜋</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0</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baseline="30000" dirty="0">
                <a:latin typeface="Helvetica Light" charset="0"/>
                <a:ea typeface="Helvetica Light" charset="0"/>
                <a:cs typeface="Helvetica Light" charset="0"/>
              </a:rPr>
              <a:t>0</a:t>
            </a:r>
            <a:r>
              <a:rPr lang="en-US" dirty="0">
                <a:latin typeface="Helvetica Light" charset="0"/>
                <a:ea typeface="Helvetica Light" charset="0"/>
                <a:cs typeface="Helvetica Light" charset="0"/>
              </a:rPr>
              <a:t> contributions</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1123128"/>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four pion channels contribute with 4.6%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2.4% to its uncertainty-squared </a:t>
                </a:r>
              </a:p>
              <a:p>
                <a:pPr>
                  <a:spcBef>
                    <a:spcPts val="1800"/>
                  </a:spcBef>
                </a:pP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 channel pretty well known since long, but 𝜋</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0</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baseline="30000" dirty="0">
                    <a:latin typeface="Helvetica Light" charset="0"/>
                    <a:ea typeface="Helvetica Light" charset="0"/>
                    <a:cs typeface="Helvetica Light" charset="0"/>
                  </a:rPr>
                  <a:t>0</a:t>
                </a:r>
                <a:r>
                  <a:rPr lang="en-US" sz="1600" dirty="0">
                    <a:latin typeface="Helvetica Light" charset="0"/>
                    <a:ea typeface="Helvetica Light" charset="0"/>
                    <a:cs typeface="Helvetica Light" charset="0"/>
                  </a:rPr>
                  <a:t> challenging. Discrepancies in earlier data, but recent precise </a:t>
                </a:r>
                <a:r>
                  <a:rPr lang="en-US" sz="1400" dirty="0">
                    <a:latin typeface="Helvetica Light" charset="0"/>
                    <a:ea typeface="Helvetica Light" charset="0"/>
                    <a:cs typeface="Helvetica Light" charset="0"/>
                  </a:rPr>
                  <a:t>(~3.1% systematic) </a:t>
                </a:r>
                <a:r>
                  <a:rPr lang="en-US" sz="1600" dirty="0">
                    <a:latin typeface="Helvetica Light" charset="0"/>
                    <a:ea typeface="Helvetica Light" charset="0"/>
                    <a:cs typeface="Helvetica Light" charset="0"/>
                  </a:rPr>
                  <a:t>measurement from BABAR much improving </a:t>
                </a:r>
                <a:endParaRPr lang="en-US" sz="16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1123128"/>
              </a:xfrm>
              <a:prstGeom prst="rect">
                <a:avLst/>
              </a:prstGeom>
              <a:blipFill>
                <a:blip r:embed="rId2"/>
                <a:stretch>
                  <a:fillRect l="-285" b="-5618"/>
                </a:stretch>
              </a:blipFill>
            </p:spPr>
            <p:txBody>
              <a:bodyPr/>
              <a:lstStyle/>
              <a:p>
                <a:r>
                  <a:rPr lang="en-CH">
                    <a:noFill/>
                  </a:rPr>
                  <a:t> </a:t>
                </a:r>
              </a:p>
            </p:txBody>
          </p:sp>
        </mc:Fallback>
      </mc:AlternateContent>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93499" y="2455168"/>
            <a:ext cx="4415005" cy="299005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1011" y="2446040"/>
            <a:ext cx="4415005" cy="2990056"/>
          </a:xfrm>
          <a:prstGeom prst="rect">
            <a:avLst/>
          </a:prstGeom>
        </p:spPr>
      </p:pic>
      <p:pic>
        <p:nvPicPr>
          <p:cNvPr id="5" name="Picture 4"/>
          <p:cNvPicPr>
            <a:picLocks noChangeAspect="1"/>
          </p:cNvPicPr>
          <p:nvPr/>
        </p:nvPicPr>
        <p:blipFill>
          <a:blip r:embed="rId5"/>
          <a:stretch>
            <a:fillRect/>
          </a:stretch>
        </p:blipFill>
        <p:spPr>
          <a:xfrm>
            <a:off x="4983350" y="5266891"/>
            <a:ext cx="2060283" cy="1537704"/>
          </a:xfrm>
          <a:prstGeom prst="rect">
            <a:avLst/>
          </a:prstGeom>
        </p:spPr>
      </p:pic>
      <p:cxnSp>
        <p:nvCxnSpPr>
          <p:cNvPr id="11" name="Straight Arrow Connector 10"/>
          <p:cNvCxnSpPr/>
          <p:nvPr/>
        </p:nvCxnSpPr>
        <p:spPr>
          <a:xfrm flipV="1">
            <a:off x="4294601" y="6088246"/>
            <a:ext cx="585919" cy="2201"/>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p:cNvSpPr txBox="1"/>
              <p:nvPr/>
            </p:nvSpPr>
            <p:spPr>
              <a:xfrm>
                <a:off x="1619673" y="5653697"/>
                <a:ext cx="2659866" cy="1015663"/>
              </a:xfrm>
              <a:prstGeom prst="rect">
                <a:avLst/>
              </a:prstGeom>
              <a:noFill/>
            </p:spPr>
            <p:txBody>
              <a:bodyPr wrap="square" rtlCol="0">
                <a:spAutoFit/>
              </a:bodyPr>
              <a:lstStyle/>
              <a:p>
                <a:r>
                  <a:rPr lang="en-US" sz="1200" dirty="0">
                    <a:solidFill>
                      <a:schemeClr val="tx1">
                        <a:lumMod val="50000"/>
                        <a:lumOff val="50000"/>
                      </a:schemeClr>
                    </a:solidFill>
                    <a:latin typeface="Helvetica Light" charset="0"/>
                    <a:ea typeface="Helvetica Light" charset="0"/>
                    <a:cs typeface="Helvetica Light" charset="0"/>
                  </a:rPr>
                  <a:t>Situation before BABAR data; then also tau data were used</a:t>
                </a:r>
              </a:p>
              <a:p>
                <a:endParaRPr lang="en-US" sz="700" i="1" dirty="0">
                  <a:solidFill>
                    <a:schemeClr val="tx1">
                      <a:lumMod val="50000"/>
                      <a:lumOff val="50000"/>
                    </a:schemeClr>
                  </a:solidFill>
                  <a:latin typeface="Helvetica Light" charset="0"/>
                  <a:ea typeface="Helvetica Light" charset="0"/>
                  <a:cs typeface="Helvetica Light" charset="0"/>
                  <a:sym typeface="Wingdings"/>
                </a:endParaRPr>
              </a:p>
              <a:p>
                <a14:m>
                  <m:oMath xmlns:m="http://schemas.openxmlformats.org/officeDocument/2006/math">
                    <m:sSubSup>
                      <m:sSubSupPr>
                        <m:ctrlPr>
                          <a:rPr lang="en-US" sz="1200" i="1" smtClean="0">
                            <a:solidFill>
                              <a:schemeClr val="tx1">
                                <a:lumMod val="50000"/>
                                <a:lumOff val="50000"/>
                              </a:schemeClr>
                            </a:solidFill>
                            <a:latin typeface="Cambria Math" panose="02040503050406030204" pitchFamily="18" charset="0"/>
                            <a:ea typeface="Cambria Math" charset="0"/>
                            <a:cs typeface="Cambria Math" charset="0"/>
                            <a:sym typeface="Wingdings"/>
                          </a:rPr>
                        </m:ctrlPr>
                      </m:sSubSupPr>
                      <m:e>
                        <m:r>
                          <a:rPr lang="en-US" sz="1200" i="1">
                            <a:solidFill>
                              <a:schemeClr val="tx1">
                                <a:lumMod val="50000"/>
                                <a:lumOff val="50000"/>
                              </a:schemeClr>
                            </a:solidFill>
                            <a:latin typeface="Cambria Math" charset="0"/>
                            <a:ea typeface="Cambria Math" charset="0"/>
                            <a:cs typeface="Cambria Math" charset="0"/>
                            <a:sym typeface="Wingdings"/>
                          </a:rPr>
                          <m:t>𝑎</m:t>
                        </m:r>
                      </m:e>
                      <m:sub>
                        <m:r>
                          <a:rPr lang="en-US" sz="1200" i="1">
                            <a:solidFill>
                              <a:schemeClr val="tx1">
                                <a:lumMod val="50000"/>
                                <a:lumOff val="50000"/>
                              </a:schemeClr>
                            </a:solidFill>
                            <a:latin typeface="Cambria Math" charset="0"/>
                            <a:ea typeface="Cambria Math" charset="0"/>
                            <a:cs typeface="Cambria Math" charset="0"/>
                            <a:sym typeface="Wingdings"/>
                          </a:rPr>
                          <m:t>𝜇</m:t>
                        </m:r>
                      </m:sub>
                      <m:sup>
                        <m:r>
                          <m:rPr>
                            <m:sty m:val="p"/>
                          </m:rPr>
                          <a:rPr lang="en-US" sz="1200">
                            <a:solidFill>
                              <a:schemeClr val="tx1">
                                <a:lumMod val="50000"/>
                                <a:lumOff val="50000"/>
                              </a:schemeClr>
                            </a:solidFill>
                            <a:latin typeface="Cambria Math" charset="0"/>
                            <a:ea typeface="Cambria Math" charset="0"/>
                            <a:cs typeface="Cambria Math" charset="0"/>
                            <a:sym typeface="Wingdings"/>
                          </a:rPr>
                          <m:t>Had</m:t>
                        </m:r>
                        <m:r>
                          <a:rPr lang="en-US" sz="1200">
                            <a:solidFill>
                              <a:schemeClr val="tx1">
                                <a:lumMod val="50000"/>
                                <a:lumOff val="50000"/>
                              </a:schemeClr>
                            </a:solidFill>
                            <a:latin typeface="Cambria Math" charset="0"/>
                            <a:ea typeface="Cambria Math" charset="0"/>
                            <a:cs typeface="Cambria Math" charset="0"/>
                            <a:sym typeface="Wingdings"/>
                          </a:rPr>
                          <m:t>,</m:t>
                        </m:r>
                        <m:r>
                          <m:rPr>
                            <m:sty m:val="p"/>
                          </m:rPr>
                          <a:rPr lang="en-US" sz="1200">
                            <a:solidFill>
                              <a:schemeClr val="tx1">
                                <a:lumMod val="50000"/>
                                <a:lumOff val="50000"/>
                              </a:schemeClr>
                            </a:solidFill>
                            <a:latin typeface="Cambria Math" charset="0"/>
                            <a:ea typeface="Cambria Math" charset="0"/>
                            <a:cs typeface="Cambria Math" charset="0"/>
                            <a:sym typeface="Wingdings"/>
                          </a:rPr>
                          <m:t>LO</m:t>
                        </m:r>
                      </m:sup>
                    </m:sSubSup>
                  </m:oMath>
                </a14:m>
                <a:r>
                  <a:rPr lang="en-US" sz="1200" dirty="0">
                    <a:solidFill>
                      <a:schemeClr val="tx1">
                        <a:lumMod val="50000"/>
                        <a:lumOff val="50000"/>
                      </a:schemeClr>
                    </a:solidFill>
                    <a:latin typeface="Helvetica Light" charset="0"/>
                    <a:ea typeface="Helvetica Light" charset="0"/>
                    <a:cs typeface="Helvetica Light" charset="0"/>
                  </a:rPr>
                  <a:t> increased by 1.4 (absolute) with BABAR &amp; uncertainty &lt; halved</a:t>
                </a:r>
              </a:p>
            </p:txBody>
          </p:sp>
        </mc:Choice>
        <mc:Fallback xmlns="">
          <p:sp>
            <p:nvSpPr>
              <p:cNvPr id="13" name="TextBox 12"/>
              <p:cNvSpPr txBox="1">
                <a:spLocks noRot="1" noChangeAspect="1" noMove="1" noResize="1" noEditPoints="1" noAdjustHandles="1" noChangeArrowheads="1" noChangeShapeType="1" noTextEdit="1"/>
              </p:cNvSpPr>
              <p:nvPr/>
            </p:nvSpPr>
            <p:spPr>
              <a:xfrm>
                <a:off x="1619673" y="5653697"/>
                <a:ext cx="2659866" cy="1015663"/>
              </a:xfrm>
              <a:prstGeom prst="rect">
                <a:avLst/>
              </a:prstGeom>
              <a:blipFill rotWithShape="0">
                <a:blip r:embed="rId6"/>
                <a:stretch>
                  <a:fillRect l="-229" b="-599"/>
                </a:stretch>
              </a:blipFill>
            </p:spPr>
            <p:txBody>
              <a:bodyPr/>
              <a:lstStyle/>
              <a:p>
                <a:r>
                  <a:rPr lang="en-US">
                    <a:noFill/>
                  </a:rPr>
                  <a:t> </a:t>
                </a:r>
              </a:p>
            </p:txBody>
          </p:sp>
        </mc:Fallback>
      </mc:AlternateContent>
      <p:sp>
        <p:nvSpPr>
          <p:cNvPr id="7" name="Rectangle 6"/>
          <p:cNvSpPr/>
          <p:nvPr/>
        </p:nvSpPr>
        <p:spPr>
          <a:xfrm>
            <a:off x="7043633" y="5999996"/>
            <a:ext cx="2064871" cy="461665"/>
          </a:xfrm>
          <a:prstGeom prst="rect">
            <a:avLst/>
          </a:prstGeom>
        </p:spPr>
        <p:txBody>
          <a:bodyPr wrap="square">
            <a:spAutoFit/>
          </a:bodyPr>
          <a:lstStyle/>
          <a:p>
            <a:pPr lvl="0"/>
            <a:r>
              <a:rPr lang="en-US" sz="1200" dirty="0">
                <a:solidFill>
                  <a:prstClr val="black">
                    <a:lumMod val="50000"/>
                    <a:lumOff val="50000"/>
                  </a:prstClr>
                </a:solidFill>
                <a:latin typeface="Helvetica Light" charset="0"/>
                <a:ea typeface="Helvetica Light" charset="0"/>
                <a:cs typeface="Helvetica Light" charset="0"/>
              </a:rPr>
              <a:t>Tau data from ALEPH significantly above BABAR</a:t>
            </a:r>
          </a:p>
        </p:txBody>
      </p:sp>
      <p:sp>
        <p:nvSpPr>
          <p:cNvPr id="15" name="Rectangle 14"/>
          <p:cNvSpPr/>
          <p:nvPr/>
        </p:nvSpPr>
        <p:spPr>
          <a:xfrm>
            <a:off x="5561270" y="2276872"/>
            <a:ext cx="3524368"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Compilation and combination: DHMZ,,</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0514180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62595" y="4473878"/>
            <a:ext cx="3482238" cy="235834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09473" y="4473877"/>
            <a:ext cx="3482238" cy="235834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62949" y="2030759"/>
            <a:ext cx="3488971" cy="2362902"/>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46</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 5</a:t>
            </a:r>
            <a:r>
              <a:rPr lang="en-US" dirty="0">
                <a:latin typeface="Helvetica Light" charset="0"/>
                <a:ea typeface="Helvetica Light" charset="0"/>
                <a:cs typeface="Helvetica Light" charset="0"/>
              </a:rPr>
              <a:t>𝜋</a:t>
            </a:r>
            <a:r>
              <a:rPr lang="en-US" sz="600"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 contributions</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876907"/>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 5</a:t>
                </a:r>
                <a:r>
                  <a:rPr lang="en-US" sz="1600" dirty="0">
                    <a:latin typeface="Helvetica Light" charset="0"/>
                    <a:ea typeface="Helvetica Light" charset="0"/>
                    <a:cs typeface="Helvetica Light" charset="0"/>
                  </a:rPr>
                  <a:t>𝜋</a:t>
                </a:r>
                <a:r>
                  <a:rPr lang="en-US" sz="500" dirty="0">
                    <a:latin typeface="Helvetica Light" charset="0"/>
                    <a:ea typeface="Helvetica Light" charset="0"/>
                    <a:cs typeface="Helvetica Light" charset="0"/>
                  </a:rPr>
                  <a:t> </a:t>
                </a:r>
                <a:r>
                  <a:rPr lang="en-US" sz="1600" dirty="0">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channels (incl. 𝜂𝜋𝜋) contribute with 0.7%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0.2% to its uncertainty-squared </a:t>
                </a:r>
              </a:p>
              <a:p>
                <a:pPr>
                  <a:spcBef>
                    <a:spcPts val="1800"/>
                  </a:spcBef>
                </a:pPr>
                <a:r>
                  <a:rPr lang="en-US" sz="1600" dirty="0">
                    <a:latin typeface="Helvetica Light" charset="0"/>
                    <a:ea typeface="Helvetica Light" charset="0"/>
                    <a:cs typeface="Helvetica Light" charset="0"/>
                  </a:rPr>
                  <a:t>Also here large improvement from BABAR ISR data, problems in older datasets</a:t>
                </a:r>
                <a:endParaRPr lang="en-US" sz="16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876907"/>
              </a:xfrm>
              <a:prstGeom prst="rect">
                <a:avLst/>
              </a:prstGeom>
              <a:blipFill>
                <a:blip r:embed="rId5"/>
                <a:stretch>
                  <a:fillRect l="-285" b="-7143"/>
                </a:stretch>
              </a:blipFill>
            </p:spPr>
            <p:txBody>
              <a:bodyPr/>
              <a:lstStyle/>
              <a:p>
                <a:r>
                  <a:rPr lang="en-CH">
                    <a:noFill/>
                  </a:rPr>
                  <a:t> </a:t>
                </a:r>
              </a:p>
            </p:txBody>
          </p:sp>
        </mc:Fallback>
      </mc:AlternateContent>
      <p:pic>
        <p:nvPicPr>
          <p:cNvPr id="17" name="Picture 16"/>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207128" y="2034101"/>
            <a:ext cx="3481734" cy="2358000"/>
          </a:xfrm>
          <a:prstGeom prst="rect">
            <a:avLst/>
          </a:prstGeom>
        </p:spPr>
      </p:pic>
      <p:sp>
        <p:nvSpPr>
          <p:cNvPr id="18" name="Rectangle 17"/>
          <p:cNvSpPr/>
          <p:nvPr/>
        </p:nvSpPr>
        <p:spPr>
          <a:xfrm>
            <a:off x="7596336" y="2008948"/>
            <a:ext cx="1440160" cy="461665"/>
          </a:xfrm>
          <a:prstGeom prst="rect">
            <a:avLst/>
          </a:prstGeom>
        </p:spPr>
        <p:txBody>
          <a:bodyPr wrap="square">
            <a:spAutoFit/>
          </a:bodyPr>
          <a:lstStyle/>
          <a:p>
            <a:r>
              <a:rPr lang="is-IS" sz="800" dirty="0">
                <a:solidFill>
                  <a:schemeClr val="tx1">
                    <a:lumMod val="50000"/>
                    <a:lumOff val="50000"/>
                  </a:schemeClr>
                </a:solidFill>
                <a:latin typeface="Helvetica Light" charset="0"/>
                <a:ea typeface="Helvetica Light" charset="0"/>
                <a:cs typeface="Helvetica Light" charset="0"/>
              </a:rPr>
              <a:t>Compilation and combination: DHMZ, </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462465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47</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a:t>
            </a:r>
            <a:r>
              <a:rPr lang="en-US" i="1" dirty="0">
                <a:solidFill>
                  <a:prstClr val="black">
                    <a:lumMod val="85000"/>
                    <a:lumOff val="15000"/>
                  </a:prstClr>
                </a:solidFill>
                <a:latin typeface="Helvetica Light" charset="0"/>
                <a:ea typeface="Helvetica Light" charset="0"/>
                <a:cs typeface="Helvetica Light" charset="0"/>
              </a:rPr>
              <a:t>e</a:t>
            </a:r>
            <a:r>
              <a:rPr lang="en-US" sz="2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i="1" dirty="0">
                <a:solidFill>
                  <a:prstClr val="black">
                    <a:lumMod val="85000"/>
                    <a:lumOff val="15000"/>
                  </a:prstClr>
                </a:solidFill>
                <a:latin typeface="Helvetica Light" charset="0"/>
                <a:ea typeface="Helvetica Light" charset="0"/>
                <a:cs typeface="Helvetica Light" charset="0"/>
              </a:rPr>
              <a:t>e</a:t>
            </a:r>
            <a:r>
              <a:rPr lang="en-US" sz="500" i="1" dirty="0">
                <a:solidFill>
                  <a:prstClr val="black">
                    <a:lumMod val="85000"/>
                    <a:lumOff val="15000"/>
                  </a:prstClr>
                </a:solidFill>
                <a:latin typeface="Helvetica Light" charset="0"/>
                <a:ea typeface="Helvetica Light" charset="0"/>
                <a:cs typeface="Helvetica Light" charset="0"/>
              </a:rPr>
              <a:t> </a:t>
            </a:r>
            <a:r>
              <a:rPr lang="en-US" baseline="30000" dirty="0">
                <a:solidFill>
                  <a:prstClr val="black">
                    <a:lumMod val="85000"/>
                    <a:lumOff val="15000"/>
                  </a:prstClr>
                </a:solidFill>
                <a:latin typeface="Helvetica Light" charset="0"/>
                <a:ea typeface="Helvetica Light" charset="0"/>
                <a:cs typeface="Helvetica Light" charset="0"/>
              </a:rPr>
              <a:t>–</a:t>
            </a:r>
            <a:r>
              <a:rPr lang="en-US" dirty="0">
                <a:solidFill>
                  <a:prstClr val="black">
                    <a:lumMod val="85000"/>
                    <a:lumOff val="15000"/>
                  </a:prstClr>
                </a:solidFill>
                <a:latin typeface="Helvetica Light" charset="0"/>
                <a:ea typeface="Helvetica Light" charset="0"/>
                <a:cs typeface="Helvetica Light" charset="0"/>
              </a:rPr>
              <a:t> </a:t>
            </a:r>
            <a:r>
              <a:rPr lang="en-US" dirty="0">
                <a:solidFill>
                  <a:prstClr val="black">
                    <a:lumMod val="85000"/>
                    <a:lumOff val="15000"/>
                  </a:prstClr>
                </a:solidFill>
                <a:latin typeface="Symbol" charset="2"/>
                <a:ea typeface="Symbol" charset="2"/>
                <a:cs typeface="Symbol" charset="2"/>
              </a:rPr>
              <a:t>®</a:t>
            </a:r>
            <a:r>
              <a:rPr lang="en-US" dirty="0">
                <a:solidFill>
                  <a:prstClr val="black">
                    <a:lumMod val="85000"/>
                    <a:lumOff val="15000"/>
                  </a:prstClr>
                </a:solidFill>
                <a:latin typeface="Helvetica Light" charset="0"/>
                <a:ea typeface="Helvetica Light" charset="0"/>
                <a:cs typeface="Helvetica Light" charset="0"/>
              </a:rPr>
              <a:t> </a:t>
            </a:r>
            <a:r>
              <a:rPr lang="en-US" i="1" dirty="0">
                <a:solidFill>
                  <a:prstClr val="black">
                    <a:lumMod val="85000"/>
                    <a:lumOff val="15000"/>
                  </a:prstClr>
                </a:solidFill>
                <a:latin typeface="Helvetica Light" charset="0"/>
                <a:ea typeface="Helvetica Light" charset="0"/>
                <a:cs typeface="Helvetica Light" charset="0"/>
              </a:rPr>
              <a:t>KK </a:t>
            </a:r>
            <a:r>
              <a:rPr lang="en-US" dirty="0">
                <a:latin typeface="Helvetica Light" charset="0"/>
                <a:ea typeface="Helvetica Light" charset="0"/>
                <a:cs typeface="Helvetica Light" charset="0"/>
              </a:rPr>
              <a:t>𝜋(𝜋𝜋) contributions </a:t>
            </a:r>
            <a:r>
              <a:rPr lang="en-US" sz="1400" dirty="0">
                <a:latin typeface="Helvetica Light" charset="0"/>
                <a:ea typeface="Helvetica Light" charset="0"/>
                <a:cs typeface="Helvetica Light" charset="0"/>
              </a:rPr>
              <a:t>(many charge combinations)</a:t>
            </a: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1123128"/>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Past analyses suffered from missing final states that were estimated by symmetry arguments</a:t>
                </a:r>
              </a:p>
              <a:p>
                <a:pPr>
                  <a:spcBef>
                    <a:spcPts val="1800"/>
                  </a:spcBef>
                </a:pPr>
                <a:r>
                  <a:rPr lang="en-US" sz="1600" dirty="0">
                    <a:latin typeface="Helvetica Light" charset="0"/>
                    <a:ea typeface="Helvetica Light" charset="0"/>
                    <a:cs typeface="Helvetica Light" charset="0"/>
                  </a:rPr>
                  <a:t>Systematic measurement of exclusive processes by BABAR completes the </a:t>
                </a:r>
                <a:r>
                  <a:rPr lang="en-US" sz="1600" i="1" dirty="0">
                    <a:latin typeface="Helvetica Light" charset="0"/>
                    <a:ea typeface="Helvetica Light" charset="0"/>
                    <a:cs typeface="Helvetica Light" charset="0"/>
                  </a:rPr>
                  <a:t>KK</a:t>
                </a:r>
                <a:r>
                  <a:rPr lang="en-US" sz="1600" dirty="0">
                    <a:latin typeface="Helvetica Light" charset="0"/>
                    <a:ea typeface="Helvetica Light" charset="0"/>
                    <a:cs typeface="Helvetica Light" charset="0"/>
                  </a:rPr>
                  <a:t>𝜋 and (almost)   all </a:t>
                </a:r>
                <a:r>
                  <a:rPr lang="en-US" sz="1600" i="1" dirty="0">
                    <a:latin typeface="Helvetica Light" charset="0"/>
                    <a:ea typeface="Helvetica Light" charset="0"/>
                    <a:cs typeface="Helvetica Light" charset="0"/>
                  </a:rPr>
                  <a:t>KK</a:t>
                </a:r>
                <a:r>
                  <a:rPr lang="en-US" sz="1600" dirty="0">
                    <a:latin typeface="Helvetica Light" charset="0"/>
                    <a:ea typeface="Helvetica Light" charset="0"/>
                    <a:cs typeface="Helvetica Light" charset="0"/>
                  </a:rPr>
                  <a:t>𝜋𝜋 final states. Their sum contributes 0.4%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0.1% to uncertainty-squared </a:t>
                </a: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1123128"/>
              </a:xfrm>
              <a:prstGeom prst="rect">
                <a:avLst/>
              </a:prstGeom>
              <a:blipFill>
                <a:blip r:embed="rId2"/>
                <a:stretch>
                  <a:fillRect l="-285" t="-2247" b="-4494"/>
                </a:stretch>
              </a:blipFill>
            </p:spPr>
            <p:txBody>
              <a:bodyPr/>
              <a:lstStyle/>
              <a:p>
                <a:r>
                  <a:rPr lang="en-CH">
                    <a:noFill/>
                  </a:rPr>
                  <a:t> </a:t>
                </a:r>
              </a:p>
            </p:txBody>
          </p:sp>
        </mc:Fallback>
      </mc:AlternateContent>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76989" y="2257937"/>
            <a:ext cx="3217688" cy="21791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4549182"/>
            <a:ext cx="3217688" cy="21791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776989" y="4573707"/>
            <a:ext cx="3217688" cy="2179175"/>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23528" y="2244364"/>
            <a:ext cx="3217688" cy="2179175"/>
          </a:xfrm>
          <a:prstGeom prst="rect">
            <a:avLst/>
          </a:prstGeom>
        </p:spPr>
      </p:pic>
      <p:sp>
        <p:nvSpPr>
          <p:cNvPr id="13" name="Rectangle 12"/>
          <p:cNvSpPr/>
          <p:nvPr/>
        </p:nvSpPr>
        <p:spPr>
          <a:xfrm>
            <a:off x="7297384" y="4103251"/>
            <a:ext cx="1499918" cy="338554"/>
          </a:xfrm>
          <a:prstGeom prst="rect">
            <a:avLst/>
          </a:prstGeom>
        </p:spPr>
        <p:txBody>
          <a:bodyPr wrap="square">
            <a:spAutoFit/>
          </a:bodyPr>
          <a:lstStyle/>
          <a:p>
            <a:r>
              <a:rPr lang="en-US" sz="800" dirty="0">
                <a:solidFill>
                  <a:schemeClr val="tx1">
                    <a:lumMod val="50000"/>
                    <a:lumOff val="50000"/>
                  </a:schemeClr>
                </a:solidFill>
                <a:latin typeface="Helvetica Light" charset="0"/>
                <a:ea typeface="Helvetica Light" charset="0"/>
                <a:cs typeface="Helvetica Light" charset="0"/>
              </a:rPr>
              <a:t>Selection of measurements by BABAR and others</a:t>
            </a:r>
            <a:endParaRPr lang="is-IS"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410394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48</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charm resonance region (above </a:t>
            </a:r>
            <a:r>
              <a:rPr lang="en-US" i="1" dirty="0">
                <a:latin typeface="Helvetica Light" charset="0"/>
                <a:ea typeface="Helvetica Light" charset="0"/>
                <a:cs typeface="Helvetica Light" charset="0"/>
              </a:rPr>
              <a:t>DD </a:t>
            </a:r>
            <a:r>
              <a:rPr lang="en-US" sz="1050"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threshold)</a:t>
            </a:r>
            <a:endParaRPr lang="en-US"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876907"/>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3.7–5.0 GeV region </a:t>
                </a:r>
                <a:r>
                  <a:rPr lang="en-US" sz="1600" dirty="0">
                    <a:latin typeface="Helvetica Light" charset="0"/>
                    <a:ea typeface="Helvetica Light" charset="0"/>
                    <a:cs typeface="Helvetica Light" charset="0"/>
                  </a:rPr>
                  <a:t>contributes with 1.1% to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and 0.6% to its uncertainty-squared </a:t>
                </a:r>
                <a:endParaRPr lang="en-US" sz="1600" dirty="0">
                  <a:latin typeface="Helvetica Light" charset="0"/>
                  <a:ea typeface="Helvetica Light" charset="0"/>
                  <a:cs typeface="Helvetica Light" charset="0"/>
                </a:endParaRPr>
              </a:p>
              <a:p>
                <a:pPr>
                  <a:spcBef>
                    <a:spcPts val="1800"/>
                  </a:spcBef>
                </a:pPr>
                <a:r>
                  <a:rPr lang="en-US" sz="1600" dirty="0">
                    <a:latin typeface="Helvetica Light" charset="0"/>
                    <a:ea typeface="Helvetica Light" charset="0"/>
                    <a:cs typeface="Helvetica Light" charset="0"/>
                  </a:rPr>
                  <a:t>Good agreement between measurements. Precision dominated by BES </a:t>
                </a:r>
                <a:r>
                  <a:rPr lang="en-US" sz="1400" dirty="0">
                    <a:solidFill>
                      <a:schemeClr val="tx1">
                        <a:lumMod val="50000"/>
                        <a:lumOff val="50000"/>
                      </a:schemeClr>
                    </a:solidFill>
                    <a:latin typeface="Helvetica Light" charset="0"/>
                    <a:ea typeface="Helvetica Light" charset="0"/>
                    <a:cs typeface="Helvetica Light" charset="0"/>
                  </a:rPr>
                  <a:t>(</a:t>
                </a:r>
                <a:r>
                  <a:rPr lang="en-US" sz="1400" dirty="0" err="1">
                    <a:solidFill>
                      <a:schemeClr val="tx1">
                        <a:lumMod val="50000"/>
                        <a:lumOff val="50000"/>
                      </a:schemeClr>
                    </a:solidFill>
                    <a:latin typeface="Helvetica Light" charset="0"/>
                    <a:ea typeface="Helvetica Light" charset="0"/>
                    <a:cs typeface="Helvetica Light" charset="0"/>
                  </a:rPr>
                  <a:t>σ</a:t>
                </a:r>
                <a:r>
                  <a:rPr lang="en-US" sz="1400" baseline="-25000" dirty="0" err="1">
                    <a:solidFill>
                      <a:schemeClr val="tx1">
                        <a:lumMod val="50000"/>
                        <a:lumOff val="50000"/>
                      </a:schemeClr>
                    </a:solidFill>
                    <a:latin typeface="Helvetica Light" charset="0"/>
                    <a:ea typeface="Helvetica Light" charset="0"/>
                    <a:cs typeface="Helvetica Light" charset="0"/>
                  </a:rPr>
                  <a:t>syst</a:t>
                </a:r>
                <a:r>
                  <a:rPr lang="en-US" sz="1400" baseline="-25000" dirty="0">
                    <a:solidFill>
                      <a:schemeClr val="tx1">
                        <a:lumMod val="50000"/>
                        <a:lumOff val="50000"/>
                      </a:schemeClr>
                    </a:solidFill>
                    <a:latin typeface="Helvetica Light" charset="0"/>
                    <a:ea typeface="Helvetica Light" charset="0"/>
                    <a:cs typeface="Helvetica Light" charset="0"/>
                  </a:rPr>
                  <a:t> </a:t>
                </a:r>
                <a:r>
                  <a:rPr lang="en-US" sz="1400" dirty="0">
                    <a:solidFill>
                      <a:schemeClr val="tx1">
                        <a:lumMod val="50000"/>
                        <a:lumOff val="50000"/>
                      </a:schemeClr>
                    </a:solidFill>
                    <a:latin typeface="Helvetica Light" charset="0"/>
                    <a:ea typeface="Helvetica Light" charset="0"/>
                    <a:cs typeface="Helvetica Light" charset="0"/>
                  </a:rPr>
                  <a:t>~ 3.5%) </a:t>
                </a:r>
                <a:endParaRPr lang="en-US" sz="16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876907"/>
              </a:xfrm>
              <a:prstGeom prst="rect">
                <a:avLst/>
              </a:prstGeom>
              <a:blipFill>
                <a:blip r:embed="rId2"/>
                <a:stretch>
                  <a:fillRect l="-285" b="-7143"/>
                </a:stretch>
              </a:blipFill>
            </p:spPr>
            <p:txBody>
              <a:bodyPr/>
              <a:lstStyle/>
              <a:p>
                <a:r>
                  <a:rPr lang="en-CH">
                    <a:noFill/>
                  </a:rPr>
                  <a:t> </a:t>
                </a:r>
              </a:p>
            </p:txBody>
          </p:sp>
        </mc:Fallback>
      </mc:AlternateContent>
      <p:sp>
        <p:nvSpPr>
          <p:cNvPr id="7" name="Rectangle 6"/>
          <p:cNvSpPr/>
          <p:nvPr/>
        </p:nvSpPr>
        <p:spPr>
          <a:xfrm>
            <a:off x="5879783" y="188640"/>
            <a:ext cx="300082" cy="369332"/>
          </a:xfrm>
          <a:prstGeom prst="rect">
            <a:avLst/>
          </a:prstGeom>
        </p:spPr>
        <p:txBody>
          <a:bodyPr wrap="none">
            <a:spAutoFit/>
          </a:bodyPr>
          <a:lstStyle/>
          <a:p>
            <a:r>
              <a:rPr lang="en-US">
                <a:latin typeface="Helvetica Light" charset="0"/>
                <a:ea typeface="Helvetica Light" charset="0"/>
                <a:cs typeface="Helvetica Light" charset="0"/>
              </a:rPr>
              <a:t>–</a:t>
            </a:r>
            <a:endParaRPr lang="en-US"/>
          </a:p>
        </p:txBody>
      </p:sp>
      <p:pic>
        <p:nvPicPr>
          <p:cNvPr id="8" name="Picture 7"/>
          <p:cNvPicPr>
            <a:picLocks noChangeAspect="1"/>
          </p:cNvPicPr>
          <p:nvPr/>
        </p:nvPicPr>
        <p:blipFill>
          <a:blip r:embed="rId3"/>
          <a:stretch>
            <a:fillRect/>
          </a:stretch>
        </p:blipFill>
        <p:spPr>
          <a:xfrm>
            <a:off x="1420887" y="2210582"/>
            <a:ext cx="5887417" cy="4242754"/>
          </a:xfrm>
          <a:prstGeom prst="rect">
            <a:avLst/>
          </a:prstGeom>
        </p:spPr>
      </p:pic>
    </p:spTree>
    <p:extLst>
      <p:ext uri="{BB962C8B-B14F-4D97-AF65-F5344CB8AC3E}">
        <p14:creationId xmlns:p14="http://schemas.microsoft.com/office/powerpoint/2010/main" val="24842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49</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pic>
        <p:nvPicPr>
          <p:cNvPr id="31" name="Picture 30">
            <a:extLst>
              <a:ext uri="{FF2B5EF4-FFF2-40B4-BE49-F238E27FC236}">
                <a16:creationId xmlns:a16="http://schemas.microsoft.com/office/drawing/2014/main" id="{793972F3-A3C1-6648-AD3D-B17FF6742F0B}"/>
              </a:ext>
            </a:extLst>
          </p:cNvPr>
          <p:cNvPicPr>
            <a:picLocks noChangeAspect="1"/>
          </p:cNvPicPr>
          <p:nvPr/>
        </p:nvPicPr>
        <p:blipFill>
          <a:blip r:embed="rId2"/>
          <a:stretch>
            <a:fillRect/>
          </a:stretch>
        </p:blipFill>
        <p:spPr>
          <a:xfrm>
            <a:off x="627320" y="1108785"/>
            <a:ext cx="7666875" cy="5542484"/>
          </a:xfrm>
          <a:prstGeom prst="rect">
            <a:avLst/>
          </a:prstGeom>
        </p:spPr>
      </p:pic>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The big picture</a:t>
            </a:r>
          </a:p>
        </p:txBody>
      </p:sp>
      <p:cxnSp>
        <p:nvCxnSpPr>
          <p:cNvPr id="10" name="Straight Arrow Connector 9"/>
          <p:cNvCxnSpPr/>
          <p:nvPr/>
        </p:nvCxnSpPr>
        <p:spPr>
          <a:xfrm flipH="1">
            <a:off x="2713672" y="2705508"/>
            <a:ext cx="288032" cy="0"/>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000388" y="2426681"/>
            <a:ext cx="1408261" cy="553998"/>
          </a:xfrm>
          <a:prstGeom prst="rect">
            <a:avLst/>
          </a:prstGeom>
          <a:noFill/>
        </p:spPr>
        <p:txBody>
          <a:bodyPr wrap="square" rtlCol="0">
            <a:spAutoFit/>
          </a:bodyPr>
          <a:lstStyle/>
          <a:p>
            <a:r>
              <a:rPr lang="en-US" sz="1000" dirty="0">
                <a:solidFill>
                  <a:schemeClr val="tx1">
                    <a:lumMod val="50000"/>
                    <a:lumOff val="50000"/>
                  </a:schemeClr>
                </a:solidFill>
                <a:latin typeface="Helvetica Light" charset="0"/>
                <a:ea typeface="Helvetica Light" charset="0"/>
                <a:cs typeface="Helvetica Light" charset="0"/>
              </a:rPr>
              <a:t>Combines sum of exclusive channels discussed before</a:t>
            </a:r>
          </a:p>
        </p:txBody>
      </p:sp>
      <p:cxnSp>
        <p:nvCxnSpPr>
          <p:cNvPr id="13" name="Straight Arrow Connector 12"/>
          <p:cNvCxnSpPr/>
          <p:nvPr/>
        </p:nvCxnSpPr>
        <p:spPr>
          <a:xfrm flipV="1">
            <a:off x="4371449" y="4424060"/>
            <a:ext cx="0" cy="28803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3779912" y="4720939"/>
            <a:ext cx="1568227" cy="553998"/>
          </a:xfrm>
          <a:prstGeom prst="rect">
            <a:avLst/>
          </a:prstGeom>
          <a:noFill/>
        </p:spPr>
        <p:txBody>
          <a:bodyPr wrap="square" rtlCol="0">
            <a:spAutoFit/>
          </a:bodyPr>
          <a:lstStyle/>
          <a:p>
            <a:r>
              <a:rPr lang="en-US" sz="1000" dirty="0">
                <a:solidFill>
                  <a:schemeClr val="tx1">
                    <a:lumMod val="50000"/>
                    <a:lumOff val="50000"/>
                  </a:schemeClr>
                </a:solidFill>
                <a:latin typeface="Helvetica Light" charset="0"/>
                <a:ea typeface="Helvetica Light" charset="0"/>
                <a:cs typeface="Helvetica Light" charset="0"/>
              </a:rPr>
              <a:t>Use of QCD (found in </a:t>
            </a:r>
            <a:r>
              <a:rPr lang="en-US" sz="1000">
                <a:solidFill>
                  <a:schemeClr val="tx1">
                    <a:lumMod val="50000"/>
                    <a:lumOff val="50000"/>
                  </a:schemeClr>
                </a:solidFill>
                <a:latin typeface="Helvetica Light" charset="0"/>
                <a:ea typeface="Helvetica Light" charset="0"/>
                <a:cs typeface="Helvetica Light" charset="0"/>
              </a:rPr>
              <a:t>good agreement with recent precision data)</a:t>
            </a:r>
            <a:endParaRPr lang="en-US" sz="1000" dirty="0">
              <a:solidFill>
                <a:schemeClr val="tx1">
                  <a:lumMod val="50000"/>
                  <a:lumOff val="50000"/>
                </a:schemeClr>
              </a:solidFill>
              <a:latin typeface="Helvetica Light" charset="0"/>
              <a:ea typeface="Helvetica Light" charset="0"/>
              <a:cs typeface="Helvetica Light" charset="0"/>
            </a:endParaRPr>
          </a:p>
        </p:txBody>
      </p:sp>
      <p:cxnSp>
        <p:nvCxnSpPr>
          <p:cNvPr id="15" name="Straight Arrow Connector 14"/>
          <p:cNvCxnSpPr/>
          <p:nvPr/>
        </p:nvCxnSpPr>
        <p:spPr>
          <a:xfrm flipH="1">
            <a:off x="6794205" y="1828800"/>
            <a:ext cx="159489" cy="265814"/>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732240" y="1444714"/>
            <a:ext cx="1408261" cy="400110"/>
          </a:xfrm>
          <a:prstGeom prst="rect">
            <a:avLst/>
          </a:prstGeom>
          <a:noFill/>
        </p:spPr>
        <p:txBody>
          <a:bodyPr wrap="square" rtlCol="0">
            <a:spAutoFit/>
          </a:bodyPr>
          <a:lstStyle/>
          <a:p>
            <a:r>
              <a:rPr lang="en-US" sz="1000" dirty="0">
                <a:solidFill>
                  <a:schemeClr val="tx1">
                    <a:lumMod val="50000"/>
                    <a:lumOff val="50000"/>
                  </a:schemeClr>
                </a:solidFill>
                <a:latin typeface="Helvetica Light" charset="0"/>
                <a:ea typeface="Helvetica Light" charset="0"/>
                <a:cs typeface="Helvetica Light" charset="0"/>
              </a:rPr>
              <a:t>Charm resonances integrated using data</a:t>
            </a:r>
          </a:p>
        </p:txBody>
      </p:sp>
      <p:cxnSp>
        <p:nvCxnSpPr>
          <p:cNvPr id="21" name="Straight Arrow Connector 20"/>
          <p:cNvCxnSpPr/>
          <p:nvPr/>
        </p:nvCxnSpPr>
        <p:spPr>
          <a:xfrm flipV="1">
            <a:off x="7836780" y="3260426"/>
            <a:ext cx="0" cy="288032"/>
          </a:xfrm>
          <a:prstGeom prst="straightConnector1">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7081770" y="3567815"/>
            <a:ext cx="1008112" cy="400110"/>
          </a:xfrm>
          <a:prstGeom prst="rect">
            <a:avLst/>
          </a:prstGeom>
          <a:noFill/>
        </p:spPr>
        <p:txBody>
          <a:bodyPr wrap="square" rtlCol="0">
            <a:spAutoFit/>
          </a:bodyPr>
          <a:lstStyle/>
          <a:p>
            <a:pPr algn="r"/>
            <a:r>
              <a:rPr lang="en-US" sz="1000" dirty="0">
                <a:solidFill>
                  <a:schemeClr val="tx1">
                    <a:lumMod val="50000"/>
                    <a:lumOff val="50000"/>
                  </a:schemeClr>
                </a:solidFill>
                <a:latin typeface="Helvetica Light" charset="0"/>
                <a:ea typeface="Helvetica Light" charset="0"/>
                <a:cs typeface="Helvetica Light" charset="0"/>
              </a:rPr>
              <a:t>Use of QCD above</a:t>
            </a:r>
          </a:p>
        </p:txBody>
      </p:sp>
      <p:sp>
        <p:nvSpPr>
          <p:cNvPr id="4" name="Rectangle 3"/>
          <p:cNvSpPr/>
          <p:nvPr/>
        </p:nvSpPr>
        <p:spPr>
          <a:xfrm>
            <a:off x="6878676" y="5302294"/>
            <a:ext cx="809837" cy="215444"/>
          </a:xfrm>
          <a:prstGeom prst="rect">
            <a:avLst/>
          </a:prstGeom>
        </p:spPr>
        <p:txBody>
          <a:bodyPr wrap="none">
            <a:spAutoFit/>
          </a:bodyPr>
          <a:lstStyle/>
          <a:p>
            <a:pPr>
              <a:spcBef>
                <a:spcPts val="1800"/>
              </a:spcBef>
            </a:pPr>
            <a:r>
              <a:rPr lang="en-US" sz="800" dirty="0">
                <a:solidFill>
                  <a:schemeClr val="tx1">
                    <a:lumMod val="50000"/>
                    <a:lumOff val="50000"/>
                  </a:schemeClr>
                </a:solidFill>
                <a:latin typeface="Helvetica Light" charset="0"/>
                <a:ea typeface="Helvetica Light" charset="0"/>
                <a:cs typeface="Helvetica Light" charset="0"/>
              </a:rPr>
              <a:t>(</a:t>
            </a:r>
            <a:r>
              <a:rPr lang="en-US" sz="800" dirty="0" err="1">
                <a:solidFill>
                  <a:schemeClr val="tx1">
                    <a:lumMod val="50000"/>
                    <a:lumOff val="50000"/>
                  </a:schemeClr>
                </a:solidFill>
                <a:latin typeface="Helvetica Light" charset="0"/>
                <a:ea typeface="Helvetica Light" charset="0"/>
                <a:cs typeface="Helvetica Light" charset="0"/>
              </a:rPr>
              <a:t>σ</a:t>
            </a:r>
            <a:r>
              <a:rPr lang="en-US" sz="800" baseline="-25000" dirty="0" err="1">
                <a:solidFill>
                  <a:schemeClr val="tx1">
                    <a:lumMod val="50000"/>
                    <a:lumOff val="50000"/>
                  </a:schemeClr>
                </a:solidFill>
                <a:latin typeface="Helvetica Light" charset="0"/>
                <a:ea typeface="Helvetica Light" charset="0"/>
                <a:cs typeface="Helvetica Light" charset="0"/>
              </a:rPr>
              <a:t>syst</a:t>
            </a:r>
            <a:r>
              <a:rPr lang="en-US" sz="800" baseline="-25000" dirty="0">
                <a:solidFill>
                  <a:schemeClr val="tx1">
                    <a:lumMod val="50000"/>
                    <a:lumOff val="50000"/>
                  </a:schemeClr>
                </a:solidFill>
                <a:latin typeface="Helvetica Light" charset="0"/>
                <a:ea typeface="Helvetica Light" charset="0"/>
                <a:cs typeface="Helvetica Light" charset="0"/>
              </a:rPr>
              <a:t> </a:t>
            </a:r>
            <a:r>
              <a:rPr lang="en-US" sz="800" dirty="0">
                <a:solidFill>
                  <a:schemeClr val="tx1">
                    <a:lumMod val="50000"/>
                    <a:lumOff val="50000"/>
                  </a:schemeClr>
                </a:solidFill>
                <a:latin typeface="Helvetica Light" charset="0"/>
                <a:ea typeface="Helvetica Light" charset="0"/>
                <a:cs typeface="Helvetica Light" charset="0"/>
              </a:rPr>
              <a:t>&gt; 2.3%) </a:t>
            </a:r>
            <a:endParaRPr lang="en-US" sz="900" dirty="0">
              <a:solidFill>
                <a:prstClr val="black">
                  <a:lumMod val="85000"/>
                  <a:lumOff val="15000"/>
                </a:prstClr>
              </a:solidFill>
              <a:latin typeface="Helvetica Light" charset="0"/>
              <a:ea typeface="Helvetica Light" charset="0"/>
              <a:cs typeface="Helvetica Light" charset="0"/>
            </a:endParaRPr>
          </a:p>
        </p:txBody>
      </p:sp>
      <p:sp>
        <p:nvSpPr>
          <p:cNvPr id="17" name="Rectangle 16"/>
          <p:cNvSpPr/>
          <p:nvPr/>
        </p:nvSpPr>
        <p:spPr>
          <a:xfrm>
            <a:off x="6876258" y="5045073"/>
            <a:ext cx="809837" cy="215444"/>
          </a:xfrm>
          <a:prstGeom prst="rect">
            <a:avLst/>
          </a:prstGeom>
        </p:spPr>
        <p:txBody>
          <a:bodyPr wrap="none">
            <a:spAutoFit/>
          </a:bodyPr>
          <a:lstStyle/>
          <a:p>
            <a:pPr>
              <a:spcBef>
                <a:spcPts val="1800"/>
              </a:spcBef>
            </a:pPr>
            <a:r>
              <a:rPr lang="en-US" sz="800" dirty="0">
                <a:solidFill>
                  <a:schemeClr val="tx1">
                    <a:lumMod val="50000"/>
                    <a:lumOff val="50000"/>
                  </a:schemeClr>
                </a:solidFill>
                <a:latin typeface="Helvetica Light" charset="0"/>
                <a:ea typeface="Helvetica Light" charset="0"/>
                <a:cs typeface="Helvetica Light" charset="0"/>
              </a:rPr>
              <a:t>(</a:t>
            </a:r>
            <a:r>
              <a:rPr lang="en-US" sz="800" dirty="0" err="1">
                <a:solidFill>
                  <a:schemeClr val="tx1">
                    <a:lumMod val="50000"/>
                    <a:lumOff val="50000"/>
                  </a:schemeClr>
                </a:solidFill>
                <a:latin typeface="Helvetica Light" charset="0"/>
                <a:ea typeface="Helvetica Light" charset="0"/>
                <a:cs typeface="Helvetica Light" charset="0"/>
              </a:rPr>
              <a:t>σ</a:t>
            </a:r>
            <a:r>
              <a:rPr lang="en-US" sz="800" baseline="-25000" dirty="0" err="1">
                <a:solidFill>
                  <a:schemeClr val="tx1">
                    <a:lumMod val="50000"/>
                    <a:lumOff val="50000"/>
                  </a:schemeClr>
                </a:solidFill>
                <a:latin typeface="Helvetica Light" charset="0"/>
                <a:ea typeface="Helvetica Light" charset="0"/>
                <a:cs typeface="Helvetica Light" charset="0"/>
              </a:rPr>
              <a:t>syst</a:t>
            </a:r>
            <a:r>
              <a:rPr lang="en-US" sz="800" baseline="-25000" dirty="0">
                <a:solidFill>
                  <a:schemeClr val="tx1">
                    <a:lumMod val="50000"/>
                    <a:lumOff val="50000"/>
                  </a:schemeClr>
                </a:solidFill>
                <a:latin typeface="Helvetica Light" charset="0"/>
                <a:ea typeface="Helvetica Light" charset="0"/>
                <a:cs typeface="Helvetica Light" charset="0"/>
              </a:rPr>
              <a:t> </a:t>
            </a:r>
            <a:r>
              <a:rPr lang="en-US" sz="800" dirty="0">
                <a:solidFill>
                  <a:schemeClr val="tx1">
                    <a:lumMod val="50000"/>
                    <a:lumOff val="50000"/>
                  </a:schemeClr>
                </a:solidFill>
                <a:latin typeface="Helvetica Light" charset="0"/>
                <a:ea typeface="Helvetica Light" charset="0"/>
                <a:cs typeface="Helvetica Light" charset="0"/>
              </a:rPr>
              <a:t>&gt; 3.5%) </a:t>
            </a:r>
            <a:endParaRPr lang="en-US" sz="900" dirty="0">
              <a:solidFill>
                <a:prstClr val="black">
                  <a:lumMod val="85000"/>
                  <a:lumOff val="15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407869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Electron </a:t>
            </a:r>
            <a:r>
              <a:rPr lang="en-US" sz="2400" i="1" dirty="0">
                <a:solidFill>
                  <a:schemeClr val="bg1"/>
                </a:solidFill>
                <a:latin typeface="Helvetica Light" charset="0"/>
                <a:ea typeface="Helvetica Light" charset="0"/>
                <a:cs typeface="Helvetica Light" charset="0"/>
              </a:rPr>
              <a:t>g</a:t>
            </a:r>
            <a:r>
              <a:rPr lang="en-US" sz="2400" dirty="0">
                <a:solidFill>
                  <a:schemeClr val="bg1"/>
                </a:solidFill>
                <a:latin typeface="Helvetica Light" charset="0"/>
                <a:ea typeface="Helvetica Light" charset="0"/>
                <a:cs typeface="Helvetica Light" charset="0"/>
              </a:rPr>
              <a:t> factor</a:t>
            </a:r>
          </a:p>
        </p:txBody>
      </p:sp>
      <mc:AlternateContent xmlns:mc="http://schemas.openxmlformats.org/markup-compatibility/2006" xmlns:a14="http://schemas.microsoft.com/office/drawing/2010/main">
        <mc:Choice Requires="a14">
          <p:sp>
            <p:nvSpPr>
              <p:cNvPr id="13" name="Rectangle 12"/>
              <p:cNvSpPr/>
              <p:nvPr/>
            </p:nvSpPr>
            <p:spPr>
              <a:xfrm>
                <a:off x="269304" y="4574619"/>
                <a:ext cx="8839200" cy="2031325"/>
              </a:xfrm>
              <a:prstGeom prst="rect">
                <a:avLst/>
              </a:prstGeom>
            </p:spPr>
            <p:txBody>
              <a:bodyPr wrap="square">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Dirac’s prediction was confirmed to 0.1% by </a:t>
                </a:r>
                <a:r>
                  <a:rPr lang="en-US" sz="1600" dirty="0" err="1">
                    <a:solidFill>
                      <a:prstClr val="black">
                        <a:lumMod val="85000"/>
                        <a:lumOff val="15000"/>
                      </a:prstClr>
                    </a:solidFill>
                    <a:latin typeface="Helvetica Light" charset="0"/>
                    <a:ea typeface="Helvetica Light" charset="0"/>
                    <a:cs typeface="Helvetica Light" charset="0"/>
                  </a:rPr>
                  <a:t>Kinsler</a:t>
                </a:r>
                <a:r>
                  <a:rPr lang="en-US" sz="1600" dirty="0">
                    <a:solidFill>
                      <a:prstClr val="black">
                        <a:lumMod val="85000"/>
                        <a:lumOff val="15000"/>
                      </a:prstClr>
                    </a:solidFill>
                    <a:latin typeface="Helvetica Light" charset="0"/>
                    <a:ea typeface="Helvetica Light" charset="0"/>
                    <a:cs typeface="Helvetica Light" charset="0"/>
                  </a:rPr>
                  <a:t> &amp; Houston in 1934 through studying the Zeeman effect in neon </a:t>
                </a:r>
                <a:r>
                  <a:rPr lang="en-US" sz="1000" dirty="0">
                    <a:solidFill>
                      <a:schemeClr val="tx1">
                        <a:lumMod val="50000"/>
                        <a:lumOff val="50000"/>
                      </a:schemeClr>
                    </a:solidFill>
                    <a:latin typeface="Helvetica Light" charset="0"/>
                    <a:ea typeface="Helvetica Light" charset="0"/>
                    <a:cs typeface="Helvetica Light" charset="0"/>
                  </a:rPr>
                  <a:t>[ </a:t>
                </a:r>
                <a:r>
                  <a:rPr lang="sk-SK" sz="1000" dirty="0" err="1">
                    <a:solidFill>
                      <a:schemeClr val="tx1">
                        <a:lumMod val="50000"/>
                        <a:lumOff val="50000"/>
                      </a:schemeClr>
                    </a:solidFill>
                    <a:latin typeface="Helvetica Light" charset="0"/>
                    <a:ea typeface="Helvetica Light" charset="0"/>
                    <a:cs typeface="Helvetica Light" charset="0"/>
                  </a:rPr>
                  <a:t>Phys</a:t>
                </a:r>
                <a:r>
                  <a:rPr lang="sk-SK" sz="1000" dirty="0">
                    <a:solidFill>
                      <a:schemeClr val="tx1">
                        <a:lumMod val="50000"/>
                        <a:lumOff val="50000"/>
                      </a:schemeClr>
                    </a:solidFill>
                    <a:latin typeface="Helvetica Light" charset="0"/>
                    <a:ea typeface="Helvetica Light" charset="0"/>
                    <a:cs typeface="Helvetica Light" charset="0"/>
                  </a:rPr>
                  <a:t>. Rev. 46, 533 (1934) ] </a:t>
                </a:r>
                <a:endParaRPr lang="en-US" sz="1000" dirty="0">
                  <a:solidFill>
                    <a:schemeClr val="tx1">
                      <a:lumMod val="50000"/>
                      <a:lumOff val="50000"/>
                    </a:schemeClr>
                  </a:solidFill>
                  <a:latin typeface="Helvetica Light" charset="0"/>
                  <a:ea typeface="Helvetica Light" charset="0"/>
                  <a:cs typeface="Helvetica Light" charset="0"/>
                </a:endParaRP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 deviation from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a:solidFill>
                              <a:prstClr val="black">
                                <a:lumMod val="85000"/>
                                <a:lumOff val="15000"/>
                              </a:prstClr>
                            </a:solidFill>
                            <a:latin typeface="Cambria Math" charset="0"/>
                            <a:ea typeface="Cambria Math" charset="0"/>
                            <a:cs typeface="Cambria Math" charset="0"/>
                            <a:sym typeface="Wingdings"/>
                          </a:rPr>
                          <m:t>𝑔</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Sub>
                    <m:r>
                      <a:rPr lang="en-US" sz="1600" b="0" i="1">
                        <a:solidFill>
                          <a:prstClr val="black">
                            <a:lumMod val="85000"/>
                            <a:lumOff val="15000"/>
                          </a:prstClr>
                        </a:solidFill>
                        <a:latin typeface="Cambria Math" charset="0"/>
                        <a:ea typeface="Cambria Math" charset="0"/>
                        <a:cs typeface="Cambria Math" charset="0"/>
                        <a:sym typeface="Wingdings"/>
                      </a:rPr>
                      <m:t>=2</m:t>
                    </m:r>
                  </m:oMath>
                </a14:m>
                <a:r>
                  <a:rPr lang="en-US" sz="1600" dirty="0">
                    <a:solidFill>
                      <a:prstClr val="black">
                        <a:lumMod val="85000"/>
                        <a:lumOff val="15000"/>
                      </a:prstClr>
                    </a:solidFill>
                    <a:latin typeface="Helvetica Light" charset="0"/>
                    <a:ea typeface="Helvetica Light" charset="0"/>
                    <a:cs typeface="Helvetica Light" charset="0"/>
                  </a:rPr>
                  <a:t> was established by </a:t>
                </a:r>
                <a:r>
                  <a:rPr lang="en-US" sz="1600" dirty="0" err="1">
                    <a:solidFill>
                      <a:prstClr val="black">
                        <a:lumMod val="85000"/>
                        <a:lumOff val="15000"/>
                      </a:prstClr>
                    </a:solidFill>
                    <a:latin typeface="Helvetica Light" charset="0"/>
                    <a:ea typeface="Helvetica Light" charset="0"/>
                    <a:cs typeface="Helvetica Light" charset="0"/>
                  </a:rPr>
                  <a:t>Nafe</a:t>
                </a:r>
                <a:r>
                  <a:rPr lang="en-US" sz="1600" dirty="0">
                    <a:solidFill>
                      <a:prstClr val="black">
                        <a:lumMod val="85000"/>
                        <a:lumOff val="15000"/>
                      </a:prstClr>
                    </a:solidFill>
                    <a:latin typeface="Helvetica Light" charset="0"/>
                    <a:ea typeface="Helvetica Light" charset="0"/>
                    <a:cs typeface="Helvetica Light" charset="0"/>
                  </a:rPr>
                  <a:t>, </a:t>
                </a:r>
                <a:r>
                  <a:rPr lang="en-US" sz="1600" dirty="0" err="1">
                    <a:solidFill>
                      <a:prstClr val="black">
                        <a:lumMod val="85000"/>
                        <a:lumOff val="15000"/>
                      </a:prstClr>
                    </a:solidFill>
                    <a:latin typeface="Helvetica Light" charset="0"/>
                    <a:ea typeface="Helvetica Light" charset="0"/>
                    <a:cs typeface="Helvetica Light" charset="0"/>
                  </a:rPr>
                  <a:t>Nels</a:t>
                </a:r>
                <a:r>
                  <a:rPr lang="en-US" sz="1600" dirty="0">
                    <a:solidFill>
                      <a:prstClr val="black">
                        <a:lumMod val="85000"/>
                        <a:lumOff val="15000"/>
                      </a:prstClr>
                    </a:solidFill>
                    <a:latin typeface="Helvetica Light" charset="0"/>
                    <a:ea typeface="Helvetica Light" charset="0"/>
                    <a:cs typeface="Helvetica Light" charset="0"/>
                  </a:rPr>
                  <a:t> &amp; Rabi only in 1947 by comparing the hyperfine structure of hydrogen and deuterium spectra </a:t>
                </a:r>
                <a:r>
                  <a:rPr lang="en-US" sz="1000" dirty="0">
                    <a:solidFill>
                      <a:schemeClr val="tx1">
                        <a:lumMod val="50000"/>
                        <a:lumOff val="50000"/>
                      </a:schemeClr>
                    </a:solidFill>
                    <a:latin typeface="Helvetica Light" charset="0"/>
                    <a:ea typeface="Helvetica Light" charset="0"/>
                    <a:cs typeface="Helvetica Light" charset="0"/>
                  </a:rPr>
                  <a:t>[ </a:t>
                </a:r>
                <a:r>
                  <a:rPr lang="is-IS" sz="1000" dirty="0">
                    <a:solidFill>
                      <a:schemeClr val="tx1">
                        <a:lumMod val="50000"/>
                        <a:lumOff val="50000"/>
                      </a:schemeClr>
                    </a:solidFill>
                    <a:latin typeface="Helvetica Light" charset="0"/>
                    <a:ea typeface="Helvetica Light" charset="0"/>
                    <a:cs typeface="Helvetica Light" charset="0"/>
                  </a:rPr>
                  <a:t>Phys. Rev. 71, 914 (1947) ]</a:t>
                </a:r>
                <a:endParaRPr lang="en-US" sz="1000" dirty="0">
                  <a:solidFill>
                    <a:schemeClr val="tx1">
                      <a:lumMod val="50000"/>
                      <a:lumOff val="50000"/>
                    </a:schemeClr>
                  </a:solidFill>
                  <a:latin typeface="Helvetica Light" charset="0"/>
                  <a:ea typeface="Helvetica Light" charset="0"/>
                  <a:cs typeface="Helvetica Light" charset="0"/>
                </a:endParaRP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 first precision measurement of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𝑔</m:t>
                        </m:r>
                      </m:e>
                      <m:sub>
                        <m:r>
                          <a:rPr lang="en-US" sz="1600" i="1">
                            <a:solidFill>
                              <a:prstClr val="black">
                                <a:lumMod val="85000"/>
                                <a:lumOff val="15000"/>
                              </a:prstClr>
                            </a:solidFill>
                            <a:latin typeface="Cambria Math" charset="0"/>
                            <a:ea typeface="Cambria Math" charset="0"/>
                            <a:cs typeface="Cambria Math" charset="0"/>
                            <a:sym typeface="Wingdings"/>
                          </a:rPr>
                          <m:t>𝑒</m:t>
                        </m:r>
                      </m:sub>
                    </m:sSub>
                    <m:r>
                      <a:rPr lang="en-US" sz="1600" i="1">
                        <a:solidFill>
                          <a:prstClr val="black">
                            <a:lumMod val="85000"/>
                            <a:lumOff val="15000"/>
                          </a:prstClr>
                        </a:solidFill>
                        <a:latin typeface="Cambria Math"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2.00344</m:t>
                    </m:r>
                    <m:r>
                      <a:rPr lang="is-IS" sz="1600" i="1" smtClean="0">
                        <a:solidFill>
                          <a:prstClr val="black">
                            <a:lumMod val="85000"/>
                            <a:lumOff val="15000"/>
                          </a:prstClr>
                        </a:solidFill>
                        <a:latin typeface="Cambria Math"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0.00012</m:t>
                    </m:r>
                  </m:oMath>
                </a14:m>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a:t>
                </a:r>
                <a:r>
                  <a:rPr lang="en-US" sz="1200" i="1" dirty="0">
                    <a:solidFill>
                      <a:prstClr val="black">
                        <a:lumMod val="85000"/>
                        <a:lumOff val="15000"/>
                      </a:prstClr>
                    </a:solidFill>
                    <a:latin typeface="Helvetica Light" charset="0"/>
                    <a:ea typeface="Helvetica Light" charset="0"/>
                    <a:cs typeface="Helvetica Light" charset="0"/>
                  </a:rPr>
                  <a:t>wrong: 2.00232</a:t>
                </a:r>
                <a:r>
                  <a:rPr lang="mr-IN" sz="1200" i="1" dirty="0">
                    <a:solidFill>
                      <a:prstClr val="black">
                        <a:lumMod val="85000"/>
                        <a:lumOff val="15000"/>
                      </a:prstClr>
                    </a:solidFill>
                    <a:latin typeface="Helvetica Light" charset="0"/>
                    <a:ea typeface="Helvetica Light" charset="0"/>
                    <a:cs typeface="Helvetica Light" charset="0"/>
                  </a:rPr>
                  <a:t>…</a:t>
                </a:r>
                <a:r>
                  <a:rPr lang="en-US" sz="12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was made by Kusch &amp; Foley in 1947 using Rabi’s atomic beam magnetic resonance technique </a:t>
                </a:r>
                <a:r>
                  <a:rPr lang="en-US" sz="1000" dirty="0">
                    <a:solidFill>
                      <a:schemeClr val="tx1">
                        <a:lumMod val="50000"/>
                        <a:lumOff val="50000"/>
                      </a:schemeClr>
                    </a:solidFill>
                    <a:latin typeface="Helvetica Light" charset="0"/>
                    <a:ea typeface="Helvetica Light" charset="0"/>
                    <a:cs typeface="Helvetica Light" charset="0"/>
                  </a:rPr>
                  <a:t>[ </a:t>
                </a:r>
                <a:r>
                  <a:rPr lang="sk-SK" sz="1000" dirty="0" err="1">
                    <a:solidFill>
                      <a:schemeClr val="tx1">
                        <a:lumMod val="50000"/>
                        <a:lumOff val="50000"/>
                      </a:schemeClr>
                    </a:solidFill>
                    <a:latin typeface="Helvetica Light" charset="0"/>
                    <a:ea typeface="Helvetica Light" charset="0"/>
                    <a:cs typeface="Helvetica Light" charset="0"/>
                  </a:rPr>
                  <a:t>Phys</a:t>
                </a:r>
                <a:r>
                  <a:rPr lang="sk-SK" sz="1000" dirty="0">
                    <a:solidFill>
                      <a:schemeClr val="tx1">
                        <a:lumMod val="50000"/>
                        <a:lumOff val="50000"/>
                      </a:schemeClr>
                    </a:solidFill>
                    <a:latin typeface="Helvetica Light" charset="0"/>
                    <a:ea typeface="Helvetica Light" charset="0"/>
                    <a:cs typeface="Helvetica Light" charset="0"/>
                  </a:rPr>
                  <a:t>. Rev. 72, 1256 (1947) </a:t>
                </a:r>
                <a:r>
                  <a:rPr lang="en-US" sz="1000" dirty="0">
                    <a:solidFill>
                      <a:schemeClr val="tx1">
                        <a:lumMod val="50000"/>
                        <a:lumOff val="50000"/>
                      </a:schemeClr>
                    </a:solidFill>
                    <a:latin typeface="Helvetica Light" charset="0"/>
                    <a:ea typeface="Helvetica Light" charset="0"/>
                    <a:cs typeface="Helvetica Light" charset="0"/>
                  </a:rPr>
                  <a:t>]</a:t>
                </a:r>
                <a:endParaRPr lang="sk-SK" sz="1000" dirty="0">
                  <a:solidFill>
                    <a:schemeClr val="tx1">
                      <a:lumMod val="50000"/>
                      <a:lumOff val="50000"/>
                    </a:schemeClr>
                  </a:solidFill>
                  <a:latin typeface="Helvetica Light" charset="0"/>
                  <a:ea typeface="Helvetica Light" charset="0"/>
                  <a:cs typeface="Helvetica Light"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269304" y="4574619"/>
                <a:ext cx="8839200" cy="2031325"/>
              </a:xfrm>
              <a:prstGeom prst="rect">
                <a:avLst/>
              </a:prstGeom>
              <a:blipFill rotWithShape="0">
                <a:blip r:embed="rId5"/>
                <a:stretch>
                  <a:fillRect l="-345" t="-599" b="-29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1403648" y="3223921"/>
                <a:ext cx="1762406" cy="505331"/>
              </a:xfrm>
              <a:prstGeom prst="rect">
                <a:avLst/>
              </a:prstGeom>
            </p:spPr>
            <p:txBody>
              <a:bodyPr wrap="none">
                <a:spAutoFit/>
              </a:bodyPr>
              <a:lstStyle/>
              <a:p>
                <a:pPr>
                  <a:spcBef>
                    <a:spcPts val="1800"/>
                  </a:spcBef>
                </a:pPr>
                <a14:m>
                  <m:oMath xmlns:m="http://schemas.openxmlformats.org/officeDocument/2006/math">
                    <m:acc>
                      <m:accPr>
                        <m:chr m:val="⃑"/>
                        <m:ctrlPr>
                          <a:rPr lang="mr-IN" b="1"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i="1">
                            <a:solidFill>
                              <a:prstClr val="black">
                                <a:lumMod val="85000"/>
                                <a:lumOff val="15000"/>
                              </a:prstClr>
                            </a:solidFill>
                            <a:latin typeface="Cambria Math" charset="0"/>
                            <a:ea typeface="Cambria Math" charset="0"/>
                            <a:cs typeface="Cambria Math" charset="0"/>
                            <a:sym typeface="Wingdings"/>
                          </a:rPr>
                          <m:t>𝜇</m:t>
                        </m:r>
                      </m:e>
                    </m:acc>
                    <m:r>
                      <a:rPr lang="en-US" b="0" i="1" smtClean="0">
                        <a:solidFill>
                          <a:prstClr val="black">
                            <a:lumMod val="85000"/>
                            <a:lumOff val="15000"/>
                          </a:prstClr>
                        </a:solidFill>
                        <a:latin typeface="Cambria Math" charset="0"/>
                        <a:ea typeface="Cambria Math" charset="0"/>
                        <a:cs typeface="Cambria Math" charset="0"/>
                        <a:sym typeface="Wingdings"/>
                      </a:rPr>
                      <m:t>=</m:t>
                    </m:r>
                    <m:sSub>
                      <m:sSubPr>
                        <m:ctrlPr>
                          <a:rPr lang="en-US"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b="0" i="1" smtClean="0">
                            <a:solidFill>
                              <a:prstClr val="black">
                                <a:lumMod val="85000"/>
                                <a:lumOff val="15000"/>
                              </a:prstClr>
                            </a:solidFill>
                            <a:latin typeface="Cambria Math" charset="0"/>
                            <a:ea typeface="Cambria Math" charset="0"/>
                            <a:cs typeface="Cambria Math" charset="0"/>
                            <a:sym typeface="Wingdings"/>
                          </a:rPr>
                          <m:t>−</m:t>
                        </m:r>
                        <m:r>
                          <a:rPr lang="en-US" b="0" i="1" smtClean="0">
                            <a:solidFill>
                              <a:prstClr val="black">
                                <a:lumMod val="85000"/>
                                <a:lumOff val="15000"/>
                              </a:prstClr>
                            </a:solidFill>
                            <a:latin typeface="Cambria Math" charset="0"/>
                            <a:ea typeface="Cambria Math" charset="0"/>
                            <a:cs typeface="Cambria Math" charset="0"/>
                            <a:sym typeface="Wingdings"/>
                          </a:rPr>
                          <m:t>𝑔</m:t>
                        </m:r>
                      </m:e>
                      <m:sub>
                        <m:r>
                          <a:rPr lang="en-US" b="0" i="1" smtClean="0">
                            <a:solidFill>
                              <a:prstClr val="black">
                                <a:lumMod val="85000"/>
                                <a:lumOff val="15000"/>
                              </a:prstClr>
                            </a:solidFill>
                            <a:latin typeface="Cambria Math" charset="0"/>
                            <a:ea typeface="Cambria Math" charset="0"/>
                            <a:cs typeface="Cambria Math" charset="0"/>
                            <a:sym typeface="Wingdings"/>
                          </a:rPr>
                          <m:t>𝑒</m:t>
                        </m:r>
                      </m:sub>
                    </m:sSub>
                    <m:f>
                      <m:fPr>
                        <m:ctrlPr>
                          <a:rPr lang="mr-IN"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b="0" i="1" smtClean="0">
                            <a:solidFill>
                              <a:prstClr val="black">
                                <a:lumMod val="85000"/>
                                <a:lumOff val="15000"/>
                              </a:prstClr>
                            </a:solidFill>
                            <a:latin typeface="Cambria Math" charset="0"/>
                            <a:ea typeface="Cambria Math" charset="0"/>
                            <a:cs typeface="Cambria Math" charset="0"/>
                            <a:sym typeface="Wingdings"/>
                          </a:rPr>
                          <m:t>𝑒</m:t>
                        </m:r>
                      </m:num>
                      <m:den>
                        <m:r>
                          <a:rPr lang="en-US" i="1">
                            <a:solidFill>
                              <a:prstClr val="black">
                                <a:lumMod val="85000"/>
                                <a:lumOff val="15000"/>
                              </a:prstClr>
                            </a:solidFill>
                            <a:latin typeface="Cambria Math" charset="0"/>
                            <a:ea typeface="Helvetica Light" charset="0"/>
                            <a:cs typeface="Helvetica Light" charset="0"/>
                            <a:sym typeface="Wingdings"/>
                          </a:rPr>
                          <m:t>2</m:t>
                        </m:r>
                        <m:sSub>
                          <m:sSubPr>
                            <m:ctrlPr>
                              <a:rPr lang="en-US" i="1">
                                <a:solidFill>
                                  <a:prstClr val="black">
                                    <a:lumMod val="85000"/>
                                    <a:lumOff val="15000"/>
                                  </a:prstClr>
                                </a:solidFill>
                                <a:latin typeface="Cambria Math" panose="02040503050406030204" pitchFamily="18" charset="0"/>
                                <a:ea typeface="Helvetica Light" charset="0"/>
                                <a:cs typeface="Helvetica Light" charset="0"/>
                                <a:sym typeface="Wingdings"/>
                              </a:rPr>
                            </m:ctrlPr>
                          </m:sSubPr>
                          <m:e>
                            <m:r>
                              <a:rPr lang="en-US" i="1">
                                <a:solidFill>
                                  <a:prstClr val="black">
                                    <a:lumMod val="85000"/>
                                    <a:lumOff val="15000"/>
                                  </a:prstClr>
                                </a:solidFill>
                                <a:latin typeface="Cambria Math" charset="0"/>
                                <a:ea typeface="Helvetica Light" charset="0"/>
                                <a:cs typeface="Helvetica Light" charset="0"/>
                                <a:sym typeface="Wingdings"/>
                              </a:rPr>
                              <m:t>𝑚</m:t>
                            </m:r>
                          </m:e>
                          <m:sub>
                            <m:r>
                              <a:rPr lang="en-US" i="1">
                                <a:solidFill>
                                  <a:prstClr val="black">
                                    <a:lumMod val="85000"/>
                                    <a:lumOff val="15000"/>
                                  </a:prstClr>
                                </a:solidFill>
                                <a:latin typeface="Cambria Math" charset="0"/>
                                <a:ea typeface="Cambria Math" charset="0"/>
                                <a:cs typeface="Cambria Math" charset="0"/>
                                <a:sym typeface="Wingdings"/>
                              </a:rPr>
                              <m:t>𝑒</m:t>
                            </m:r>
                          </m:sub>
                        </m:sSub>
                      </m:den>
                    </m:f>
                    <m:acc>
                      <m:accPr>
                        <m:chr m:val="⃑"/>
                        <m:ctrlPr>
                          <a:rPr lang="mr-IN" b="1"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accPr>
                      <m:e>
                        <m:r>
                          <a:rPr lang="en-US" i="1">
                            <a:solidFill>
                              <a:prstClr val="black">
                                <a:lumMod val="85000"/>
                                <a:lumOff val="15000"/>
                              </a:prstClr>
                            </a:solidFill>
                            <a:latin typeface="Cambria Math" charset="0"/>
                            <a:ea typeface="Cambria Math" charset="0"/>
                            <a:cs typeface="Cambria Math" charset="0"/>
                            <a:sym typeface="Wingdings"/>
                          </a:rPr>
                          <m:t>𝑆</m:t>
                        </m:r>
                      </m:e>
                    </m:acc>
                  </m:oMath>
                </a14:m>
                <a:r>
                  <a:rPr lang="en-US" dirty="0">
                    <a:solidFill>
                      <a:prstClr val="black">
                        <a:lumMod val="85000"/>
                        <a:lumOff val="15000"/>
                      </a:prstClr>
                    </a:solidFill>
                    <a:latin typeface="Helvetica Light" charset="0"/>
                    <a:ea typeface="Helvetica Light" charset="0"/>
                    <a:cs typeface="Helvetica Light" charset="0"/>
                    <a:sym typeface="Wingdings"/>
                  </a:rPr>
                  <a:t> </a:t>
                </a:r>
                <a:r>
                  <a:rPr lang="en-US" sz="1600" dirty="0">
                    <a:solidFill>
                      <a:prstClr val="black">
                        <a:lumMod val="85000"/>
                        <a:lumOff val="15000"/>
                      </a:prstClr>
                    </a:solidFill>
                    <a:latin typeface="Helvetica Light" charset="0"/>
                    <a:ea typeface="Helvetica Light" charset="0"/>
                    <a:cs typeface="Helvetica Light" charset="0"/>
                    <a:sym typeface="Wingdings"/>
                  </a:rPr>
                  <a:t>,</a:t>
                </a:r>
                <a:r>
                  <a:rPr lang="en-US" dirty="0">
                    <a:solidFill>
                      <a:prstClr val="black">
                        <a:lumMod val="85000"/>
                        <a:lumOff val="15000"/>
                      </a:prstClr>
                    </a:solidFill>
                    <a:latin typeface="Helvetica Light" charset="0"/>
                    <a:ea typeface="Helvetica Light" charset="0"/>
                    <a:cs typeface="Helvetica Light" charset="0"/>
                    <a:sym typeface="Wingdings"/>
                  </a:rPr>
                  <a:t> </a:t>
                </a:r>
                <a:endParaRPr lang="en-US" dirty="0">
                  <a:solidFill>
                    <a:srgbClr val="595959"/>
                  </a:solidFill>
                  <a:latin typeface="Helvetica Light" charset="0"/>
                  <a:ea typeface="Helvetica Light" charset="0"/>
                  <a:cs typeface="Helvetica Light" charset="0"/>
                </a:endParaRPr>
              </a:p>
            </p:txBody>
          </p:sp>
        </mc:Choice>
        <mc:Fallback xmlns="">
          <p:sp>
            <p:nvSpPr>
              <p:cNvPr id="27" name="Rectangle 26"/>
              <p:cNvSpPr>
                <a:spLocks noRot="1" noChangeAspect="1" noMove="1" noResize="1" noEditPoints="1" noAdjustHandles="1" noChangeArrowheads="1" noChangeShapeType="1" noTextEdit="1"/>
              </p:cNvSpPr>
              <p:nvPr/>
            </p:nvSpPr>
            <p:spPr>
              <a:xfrm>
                <a:off x="1403648" y="3223921"/>
                <a:ext cx="1762406" cy="505331"/>
              </a:xfrm>
              <a:prstGeom prst="rect">
                <a:avLst/>
              </a:prstGeom>
              <a:blipFill rotWithShape="0">
                <a:blip r:embed="rId6"/>
                <a:stretch>
                  <a:fillRect t="-1205" r="-24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3054923" y="3285702"/>
                <a:ext cx="3755259" cy="338554"/>
              </a:xfrm>
              <a:prstGeom prst="rect">
                <a:avLst/>
              </a:prstGeom>
            </p:spPr>
            <p:txBody>
              <a:bodyPr wrap="none">
                <a:spAutoFit/>
              </a:bodyPr>
              <a:lstStyle/>
              <a:p>
                <a:r>
                  <a:rPr lang="en-US" sz="1600" dirty="0">
                    <a:solidFill>
                      <a:prstClr val="black">
                        <a:lumMod val="85000"/>
                        <a:lumOff val="15000"/>
                      </a:prstClr>
                    </a:solidFill>
                    <a:latin typeface="Helvetica Light" charset="0"/>
                    <a:ea typeface="Helvetica Light" charset="0"/>
                    <a:cs typeface="Helvetica Light" charset="0"/>
                  </a:rPr>
                  <a:t>with </a:t>
                </a:r>
                <a14:m>
                  <m:oMath xmlns:m="http://schemas.openxmlformats.org/officeDocument/2006/math">
                    <m:sSub>
                      <m:sSubPr>
                        <m:ctrlPr>
                          <a:rPr lang="en-US" sz="1600" b="1"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1" i="1">
                            <a:solidFill>
                              <a:prstClr val="black">
                                <a:lumMod val="85000"/>
                                <a:lumOff val="15000"/>
                              </a:prstClr>
                            </a:solidFill>
                            <a:latin typeface="Cambria Math" charset="0"/>
                            <a:ea typeface="Cambria Math" charset="0"/>
                            <a:cs typeface="Cambria Math" charset="0"/>
                            <a:sym typeface="Wingdings"/>
                          </a:rPr>
                          <m:t>|</m:t>
                        </m:r>
                        <m:r>
                          <a:rPr lang="en-US" sz="1600" b="1" i="1">
                            <a:solidFill>
                              <a:prstClr val="black">
                                <a:lumMod val="85000"/>
                                <a:lumOff val="15000"/>
                              </a:prstClr>
                            </a:solidFill>
                            <a:latin typeface="Cambria Math" charset="0"/>
                            <a:ea typeface="Cambria Math" charset="0"/>
                            <a:cs typeface="Cambria Math" charset="0"/>
                            <a:sym typeface="Wingdings"/>
                          </a:rPr>
                          <m:t>𝒈</m:t>
                        </m:r>
                      </m:e>
                      <m:sub>
                        <m:r>
                          <a:rPr lang="en-US" sz="1600" b="1" i="1">
                            <a:solidFill>
                              <a:prstClr val="black">
                                <a:lumMod val="85000"/>
                                <a:lumOff val="15000"/>
                              </a:prstClr>
                            </a:solidFill>
                            <a:latin typeface="Cambria Math" charset="0"/>
                            <a:ea typeface="Cambria Math" charset="0"/>
                            <a:cs typeface="Cambria Math" charset="0"/>
                            <a:sym typeface="Wingdings"/>
                          </a:rPr>
                          <m:t>𝒆</m:t>
                        </m:r>
                      </m:sub>
                    </m:sSub>
                    <m:r>
                      <a:rPr lang="en-US" sz="1600" b="1" i="1">
                        <a:solidFill>
                          <a:prstClr val="black">
                            <a:lumMod val="85000"/>
                            <a:lumOff val="15000"/>
                          </a:prstClr>
                        </a:solidFill>
                        <a:latin typeface="Cambria Math" charset="0"/>
                        <a:ea typeface="Cambria Math" charset="0"/>
                        <a:cs typeface="Cambria Math" charset="0"/>
                        <a:sym typeface="Wingdings"/>
                      </a:rPr>
                      <m:t>|=</m:t>
                    </m:r>
                    <m:r>
                      <a:rPr lang="en-US" sz="1600" b="1" i="1">
                        <a:solidFill>
                          <a:prstClr val="black">
                            <a:lumMod val="85000"/>
                            <a:lumOff val="15000"/>
                          </a:prstClr>
                        </a:solidFill>
                        <a:latin typeface="Cambria Math" charset="0"/>
                        <a:ea typeface="Cambria Math" charset="0"/>
                        <a:cs typeface="Cambria Math" charset="0"/>
                        <a:sym typeface="Wingdings"/>
                      </a:rPr>
                      <m:t>𝟐</m:t>
                    </m:r>
                  </m:oMath>
                </a14:m>
                <a:r>
                  <a:rPr lang="en-US" sz="1600" b="1" dirty="0">
                    <a:solidFill>
                      <a:prstClr val="black">
                        <a:lumMod val="85000"/>
                        <a:lumOff val="15000"/>
                      </a:prstClr>
                    </a:solidFill>
                    <a:latin typeface="Helvetica Light" charset="0"/>
                    <a:ea typeface="Helvetica Light" charset="0"/>
                    <a:cs typeface="Helvetica Light" charset="0"/>
                  </a:rPr>
                  <a:t> the gyromagnetic factor</a:t>
                </a:r>
                <a:endParaRPr lang="en-US" sz="1600" b="1" dirty="0"/>
              </a:p>
            </p:txBody>
          </p:sp>
        </mc:Choice>
        <mc:Fallback xmlns="">
          <p:sp>
            <p:nvSpPr>
              <p:cNvPr id="29" name="Rectangle 28"/>
              <p:cNvSpPr>
                <a:spLocks noRot="1" noChangeAspect="1" noMove="1" noResize="1" noEditPoints="1" noAdjustHandles="1" noChangeArrowheads="1" noChangeShapeType="1" noTextEdit="1"/>
              </p:cNvSpPr>
              <p:nvPr/>
            </p:nvSpPr>
            <p:spPr>
              <a:xfrm>
                <a:off x="3054923" y="3285702"/>
                <a:ext cx="3755259" cy="338554"/>
              </a:xfrm>
              <a:prstGeom prst="rect">
                <a:avLst/>
              </a:prstGeom>
              <a:blipFill rotWithShape="0">
                <a:blip r:embed="rId7"/>
                <a:stretch>
                  <a:fillRect l="-812" t="-7143" b="-232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269304" y="3951347"/>
                <a:ext cx="8839200" cy="324384"/>
              </a:xfrm>
              <a:prstGeom prst="rect">
                <a:avLst/>
              </a:prstGeom>
              <a:noFill/>
            </p:spPr>
            <p:txBody>
              <a:bodyPr wrap="square" rtlCol="0">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Here </a:t>
                </a:r>
                <a14:m>
                  <m:oMath xmlns:m="http://schemas.openxmlformats.org/officeDocument/2006/math">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𝑔</m:t>
                        </m:r>
                      </m:e>
                      <m:sub>
                        <m:r>
                          <a:rPr lang="en-US" sz="1400" b="0" i="1" smtClean="0">
                            <a:solidFill>
                              <a:prstClr val="black">
                                <a:lumMod val="85000"/>
                                <a:lumOff val="15000"/>
                              </a:prstClr>
                            </a:solidFill>
                            <a:latin typeface="Cambria Math" charset="0"/>
                            <a:ea typeface="Cambria Math" charset="0"/>
                            <a:cs typeface="Cambria Math" charset="0"/>
                            <a:sym typeface="Wingdings"/>
                          </a:rPr>
                          <m:t>𝑝</m:t>
                        </m:r>
                      </m:sub>
                    </m:sSub>
                    <m:r>
                      <a:rPr lang="en-US" sz="14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𝑔</m:t>
                        </m:r>
                      </m:e>
                      <m:sub>
                        <m:r>
                          <a:rPr lang="en-US" sz="1400" b="0" i="1" smtClean="0">
                            <a:solidFill>
                              <a:prstClr val="black">
                                <a:lumMod val="85000"/>
                                <a:lumOff val="15000"/>
                              </a:prstClr>
                            </a:solidFill>
                            <a:latin typeface="Cambria Math" charset="0"/>
                            <a:ea typeface="Cambria Math" charset="0"/>
                            <a:cs typeface="Cambria Math" charset="0"/>
                            <a:sym typeface="Wingdings"/>
                          </a:rPr>
                          <m:t>𝑒</m:t>
                        </m:r>
                      </m:sub>
                    </m:sSub>
                    <m:r>
                      <a:rPr lang="en-US" sz="1400" i="1">
                        <a:solidFill>
                          <a:prstClr val="black">
                            <a:lumMod val="85000"/>
                            <a:lumOff val="15000"/>
                          </a:prstClr>
                        </a:solidFill>
                        <a:latin typeface="Cambria Math" charset="0"/>
                        <a:ea typeface="Cambria Math" charset="0"/>
                        <a:cs typeface="Cambria Math" charset="0"/>
                        <a:sym typeface="Wingdings"/>
                      </a:rPr>
                      <m:t>=2</m:t>
                    </m:r>
                    <m:r>
                      <a:rPr lang="en-US" sz="1400" b="0" i="1" smtClean="0">
                        <a:solidFill>
                          <a:prstClr val="black">
                            <a:lumMod val="85000"/>
                            <a:lumOff val="15000"/>
                          </a:prstClr>
                        </a:solidFill>
                        <a:latin typeface="Cambria Math" charset="0"/>
                        <a:ea typeface="Cambria Math" charset="0"/>
                        <a:cs typeface="Cambria Math" charset="0"/>
                        <a:sym typeface="Wingdings"/>
                      </a:rPr>
                      <m:t>.8</m:t>
                    </m:r>
                  </m:oMath>
                </a14:m>
                <a:r>
                  <a:rPr lang="en-US" sz="1400" dirty="0">
                    <a:solidFill>
                      <a:prstClr val="black">
                        <a:lumMod val="85000"/>
                        <a:lumOff val="15000"/>
                      </a:prstClr>
                    </a:solidFill>
                    <a:latin typeface="Helvetica Light" charset="0"/>
                    <a:ea typeface="Helvetica Light" charset="0"/>
                    <a:cs typeface="Helvetica Light" charset="0"/>
                  </a:rPr>
                  <a:t> hinted that proton is not elementary</a:t>
                </a:r>
                <a:endParaRPr lang="en-US" sz="12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269304" y="3951347"/>
                <a:ext cx="8839200" cy="324384"/>
              </a:xfrm>
              <a:prstGeom prst="rect">
                <a:avLst/>
              </a:prstGeom>
              <a:blipFill rotWithShape="0">
                <a:blip r:embed="rId8"/>
                <a:stretch>
                  <a:fillRect l="-207" t="-1887" b="-16981"/>
                </a:stretch>
              </a:blipFill>
            </p:spPr>
            <p:txBody>
              <a:bodyPr/>
              <a:lstStyle/>
              <a:p>
                <a:r>
                  <a:rPr lang="en-US">
                    <a:noFill/>
                  </a:rPr>
                  <a:t> </a:t>
                </a:r>
              </a:p>
            </p:txBody>
          </p:sp>
        </mc:Fallback>
      </mc:AlternateContent>
      <p:sp>
        <p:nvSpPr>
          <p:cNvPr id="35" name="TextBox 34"/>
          <p:cNvSpPr txBox="1"/>
          <p:nvPr/>
        </p:nvSpPr>
        <p:spPr>
          <a:xfrm>
            <a:off x="269304" y="1988840"/>
            <a:ext cx="7399040" cy="1061829"/>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Dirac’s relativistic theory of the electron (1928) naturally accounted for quantized particle spin, and described elementary spin-1/2 particles</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 the classical limit, one finds the Pauli equation with magnetic moment:</a:t>
            </a:r>
          </a:p>
        </p:txBody>
      </p:sp>
      <p:sp>
        <p:nvSpPr>
          <p:cNvPr id="36" name="Rectangle 35"/>
          <p:cNvSpPr/>
          <p:nvPr/>
        </p:nvSpPr>
        <p:spPr>
          <a:xfrm>
            <a:off x="8250863" y="3571132"/>
            <a:ext cx="774571" cy="246221"/>
          </a:xfrm>
          <a:prstGeom prst="rect">
            <a:avLst/>
          </a:prstGeom>
        </p:spPr>
        <p:txBody>
          <a:bodyPr wrap="none">
            <a:spAutoFit/>
          </a:bodyPr>
          <a:lstStyle/>
          <a:p>
            <a:r>
              <a:rPr lang="en-US" sz="1000">
                <a:solidFill>
                  <a:schemeClr val="tx1">
                    <a:lumMod val="50000"/>
                    <a:lumOff val="50000"/>
                  </a:schemeClr>
                </a:solidFill>
                <a:latin typeface="Helvetica Light" charset="0"/>
                <a:ea typeface="Helvetica Light" charset="0"/>
                <a:cs typeface="Helvetica Light" charset="0"/>
              </a:rPr>
              <a:t>Paul Dirac</a:t>
            </a:r>
            <a:endParaRPr lang="en-US" sz="1000" dirty="0">
              <a:solidFill>
                <a:schemeClr val="tx1">
                  <a:lumMod val="50000"/>
                  <a:lumOff val="50000"/>
                </a:schemeClr>
              </a:solidFill>
              <a:latin typeface="Helvetica Light" charset="0"/>
              <a:ea typeface="Helvetica Light" charset="0"/>
              <a:cs typeface="Helvetica Light" charset="0"/>
            </a:endParaRPr>
          </a:p>
        </p:txBody>
      </p:sp>
      <p:pic>
        <p:nvPicPr>
          <p:cNvPr id="37" name="Picture 36"/>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tretch>
            <a:fillRect/>
          </a:stretch>
        </p:blipFill>
        <p:spPr>
          <a:xfrm>
            <a:off x="8124486" y="2060848"/>
            <a:ext cx="1021377" cy="1507552"/>
          </a:xfrm>
          <a:prstGeom prst="rect">
            <a:avLst/>
          </a:prstGeom>
        </p:spPr>
      </p:pic>
      <mc:AlternateContent xmlns:mc="http://schemas.openxmlformats.org/markup-compatibility/2006" xmlns:a14="http://schemas.microsoft.com/office/drawing/2010/main">
        <mc:Choice Requires="a14">
          <p:sp>
            <p:nvSpPr>
              <p:cNvPr id="38" name="TextBox 37"/>
              <p:cNvSpPr txBox="1"/>
              <p:nvPr/>
            </p:nvSpPr>
            <p:spPr>
              <a:xfrm>
                <a:off x="3056681" y="3571116"/>
                <a:ext cx="2452787"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(and radius </a:t>
                </a:r>
                <a14:m>
                  <m:oMath xmlns:m="http://schemas.openxmlformats.org/officeDocument/2006/math">
                    <m:sSub>
                      <m:sSubPr>
                        <m:ctrlPr>
                          <a:rPr lang="en-US" sz="1100" i="1" dirty="0" smtClean="0">
                            <a:solidFill>
                              <a:schemeClr val="tx1">
                                <a:lumMod val="50000"/>
                                <a:lumOff val="50000"/>
                              </a:schemeClr>
                            </a:solidFill>
                            <a:latin typeface="Cambria Math" panose="02040503050406030204" pitchFamily="18" charset="0"/>
                            <a:ea typeface="Helvetica Light" charset="0"/>
                            <a:cs typeface="Helvetica Light" charset="0"/>
                          </a:rPr>
                        </m:ctrlPr>
                      </m:sSubPr>
                      <m:e>
                        <m:r>
                          <a:rPr lang="en-US" sz="1100" b="0" i="1" dirty="0" smtClean="0">
                            <a:solidFill>
                              <a:schemeClr val="tx1">
                                <a:lumMod val="50000"/>
                                <a:lumOff val="50000"/>
                              </a:schemeClr>
                            </a:solidFill>
                            <a:latin typeface="Cambria Math" charset="0"/>
                            <a:ea typeface="Helvetica Light" charset="0"/>
                            <a:cs typeface="Helvetica Light" charset="0"/>
                          </a:rPr>
                          <m:t>𝑅</m:t>
                        </m:r>
                      </m:e>
                      <m:sub>
                        <m:r>
                          <a:rPr lang="en-US" sz="1100" b="0" i="1" dirty="0" smtClean="0">
                            <a:solidFill>
                              <a:schemeClr val="tx1">
                                <a:lumMod val="50000"/>
                                <a:lumOff val="50000"/>
                              </a:schemeClr>
                            </a:solidFill>
                            <a:latin typeface="Cambria Math" charset="0"/>
                            <a:ea typeface="Helvetica Light" charset="0"/>
                            <a:cs typeface="Helvetica Light" charset="0"/>
                          </a:rPr>
                          <m:t>𝑒</m:t>
                        </m:r>
                      </m:sub>
                    </m:sSub>
                    <m:r>
                      <a:rPr lang="en-US" sz="1100" i="1" dirty="0" smtClean="0">
                        <a:solidFill>
                          <a:schemeClr val="tx1">
                            <a:lumMod val="50000"/>
                            <a:lumOff val="50000"/>
                          </a:schemeClr>
                        </a:solidFill>
                        <a:latin typeface="Cambria Math" charset="0"/>
                        <a:ea typeface="Helvetica Light" charset="0"/>
                        <a:cs typeface="Helvetica Light" charset="0"/>
                      </a:rPr>
                      <m:t>=0</m:t>
                    </m:r>
                  </m:oMath>
                </a14:m>
                <a:r>
                  <a:rPr lang="en-US" sz="1100" dirty="0">
                    <a:solidFill>
                      <a:schemeClr val="tx1">
                        <a:lumMod val="50000"/>
                        <a:lumOff val="50000"/>
                      </a:schemeClr>
                    </a:solidFill>
                    <a:latin typeface="Helvetica Light" charset="0"/>
                    <a:ea typeface="Helvetica Light" charset="0"/>
                    <a:cs typeface="Helvetica Light" charset="0"/>
                  </a:rPr>
                  <a:t>, ie, elementary !)</a:t>
                </a:r>
              </a:p>
            </p:txBody>
          </p:sp>
        </mc:Choice>
        <mc:Fallback xmlns="">
          <p:sp>
            <p:nvSpPr>
              <p:cNvPr id="38" name="TextBox 37"/>
              <p:cNvSpPr txBox="1">
                <a:spLocks noRot="1" noChangeAspect="1" noMove="1" noResize="1" noEditPoints="1" noAdjustHandles="1" noChangeArrowheads="1" noChangeShapeType="1" noTextEdit="1"/>
              </p:cNvSpPr>
              <p:nvPr/>
            </p:nvSpPr>
            <p:spPr>
              <a:xfrm>
                <a:off x="3056681" y="3571116"/>
                <a:ext cx="2452787" cy="261610"/>
              </a:xfrm>
              <a:prstGeom prst="rect">
                <a:avLst/>
              </a:prstGeom>
              <a:blipFill rotWithShape="0">
                <a:blip r:embed="rId11"/>
                <a:stretch>
                  <a:fillRect t="-2326" b="-13953"/>
                </a:stretch>
              </a:blipFill>
            </p:spPr>
            <p:txBody>
              <a:bodyPr/>
              <a:lstStyle/>
              <a:p>
                <a:r>
                  <a:rPr lang="en-US">
                    <a:noFill/>
                  </a:rPr>
                  <a:t> </a:t>
                </a:r>
              </a:p>
            </p:txBody>
          </p:sp>
        </mc:Fallback>
      </mc:AlternateContent>
    </p:spTree>
    <p:extLst>
      <p:ext uri="{BB962C8B-B14F-4D97-AF65-F5344CB8AC3E}">
        <p14:creationId xmlns:p14="http://schemas.microsoft.com/office/powerpoint/2010/main" val="17254219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50</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Full compilation in numbers</a:t>
            </a:r>
            <a:endParaRPr lang="en-US" i="1" baseline="-25000" dirty="0">
              <a:latin typeface="Helvetica Light" charset="0"/>
              <a:ea typeface="Helvetica Light" charset="0"/>
              <a:cs typeface="Helvetica Light" charset="0"/>
            </a:endParaRPr>
          </a:p>
        </p:txBody>
      </p:sp>
      <p:pic>
        <p:nvPicPr>
          <p:cNvPr id="14" name="Picture 13"/>
          <p:cNvPicPr>
            <a:picLocks noChangeAspect="1"/>
          </p:cNvPicPr>
          <p:nvPr/>
        </p:nvPicPr>
        <p:blipFill rotWithShape="1">
          <a:blip r:embed="rId2">
            <a:extLst>
              <a:ext uri="{28A0092B-C50C-407E-A947-70E740481C1C}">
                <a14:useLocalDpi xmlns:a14="http://schemas.microsoft.com/office/drawing/2010/main"/>
              </a:ext>
            </a:extLst>
          </a:blip>
          <a:srcRect l="5478" t="4851" r="35088" b="90742"/>
          <a:stretch/>
        </p:blipFill>
        <p:spPr>
          <a:xfrm>
            <a:off x="4572000" y="1663026"/>
            <a:ext cx="4608512" cy="483497"/>
          </a:xfrm>
          <a:prstGeom prst="rect">
            <a:avLst/>
          </a:prstGeom>
        </p:spPr>
      </p:pic>
      <p:sp>
        <p:nvSpPr>
          <p:cNvPr id="18" name="Rectangle 17"/>
          <p:cNvSpPr/>
          <p:nvPr/>
        </p:nvSpPr>
        <p:spPr>
          <a:xfrm>
            <a:off x="6808286" y="828424"/>
            <a:ext cx="2248235" cy="215444"/>
          </a:xfrm>
          <a:prstGeom prst="rect">
            <a:avLst/>
          </a:prstGeom>
        </p:spPr>
        <p:txBody>
          <a:bodyPr wrap="square">
            <a:spAutoFit/>
          </a:bodyPr>
          <a:lstStyle/>
          <a:p>
            <a:pPr algn="r"/>
            <a:r>
              <a:rPr lang="is-IS" sz="800" dirty="0">
                <a:solidFill>
                  <a:schemeClr val="tx1">
                    <a:lumMod val="50000"/>
                    <a:lumOff val="50000"/>
                  </a:schemeClr>
                </a:solidFill>
                <a:latin typeface="Helvetica Light" charset="0"/>
                <a:ea typeface="Helvetica Light" charset="0"/>
                <a:cs typeface="Helvetica Light" charset="0"/>
              </a:rPr>
              <a:t>DHMZ, </a:t>
            </a:r>
            <a:r>
              <a:rPr lang="nb-NO" sz="800" dirty="0">
                <a:solidFill>
                  <a:schemeClr val="tx1">
                    <a:lumMod val="50000"/>
                    <a:lumOff val="50000"/>
                  </a:schemeClr>
                </a:solidFill>
                <a:latin typeface="Helvetica Light" charset="0"/>
                <a:ea typeface="Helvetica Light" charset="0"/>
                <a:cs typeface="Helvetica Light" charset="0"/>
              </a:rPr>
              <a:t>1908.00921 (2019)</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8" name="TextBox 7"/>
          <p:cNvSpPr txBox="1"/>
          <p:nvPr/>
        </p:nvSpPr>
        <p:spPr>
          <a:xfrm>
            <a:off x="220136" y="1172213"/>
            <a:ext cx="8167621" cy="461665"/>
          </a:xfrm>
          <a:prstGeom prst="rect">
            <a:avLst/>
          </a:prstGeom>
          <a:noFill/>
        </p:spPr>
        <p:txBody>
          <a:bodyPr wrap="none" rtlCol="0">
            <a:spAutoFit/>
          </a:bodyPr>
          <a:lstStyle/>
          <a:p>
            <a:pPr>
              <a:tabLst>
                <a:tab pos="666750" algn="l"/>
              </a:tabLst>
            </a:pPr>
            <a:r>
              <a:rPr lang="en-US" sz="1200" b="1" dirty="0">
                <a:solidFill>
                  <a:schemeClr val="tx1">
                    <a:lumMod val="50000"/>
                    <a:lumOff val="50000"/>
                  </a:schemeClr>
                </a:solidFill>
                <a:latin typeface="Helvetica Light" charset="0"/>
                <a:ea typeface="Helvetica Light" charset="0"/>
                <a:cs typeface="Helvetica Light" charset="0"/>
              </a:rPr>
              <a:t>Legend</a:t>
            </a:r>
            <a:r>
              <a:rPr lang="en-US" sz="1200" dirty="0">
                <a:solidFill>
                  <a:schemeClr val="tx1">
                    <a:lumMod val="50000"/>
                    <a:lumOff val="50000"/>
                  </a:schemeClr>
                </a:solidFill>
                <a:latin typeface="Helvetica Light" charset="0"/>
                <a:ea typeface="Helvetica Light" charset="0"/>
                <a:cs typeface="Helvetica Light" charset="0"/>
              </a:rPr>
              <a:t>: 	First error statistical, second channel-specific systematic, third common systematic (correlated)</a:t>
            </a:r>
          </a:p>
          <a:p>
            <a:pPr>
              <a:tabLst>
                <a:tab pos="666750" algn="l"/>
              </a:tabLst>
            </a:pPr>
            <a:r>
              <a:rPr lang="en-US" sz="1200" dirty="0">
                <a:solidFill>
                  <a:schemeClr val="tx1">
                    <a:lumMod val="50000"/>
                    <a:lumOff val="50000"/>
                  </a:schemeClr>
                </a:solidFill>
                <a:latin typeface="Helvetica Light" charset="0"/>
                <a:ea typeface="Helvetica Light" charset="0"/>
                <a:cs typeface="Helvetica Light" charset="0"/>
              </a:rPr>
              <a:t>	For </a:t>
            </a:r>
            <a:r>
              <a:rPr lang="en-US" sz="1200" i="1" dirty="0">
                <a:solidFill>
                  <a:schemeClr val="tx1">
                    <a:lumMod val="50000"/>
                    <a:lumOff val="50000"/>
                  </a:schemeClr>
                </a:solidFill>
                <a:latin typeface="Helvetica Light" charset="0"/>
                <a:ea typeface="Helvetica Light" charset="0"/>
                <a:cs typeface="Helvetica Light" charset="0"/>
              </a:rPr>
              <a:t>R</a:t>
            </a:r>
            <a:r>
              <a:rPr lang="en-US" sz="1200" baseline="-25000" dirty="0">
                <a:solidFill>
                  <a:schemeClr val="tx1">
                    <a:lumMod val="50000"/>
                    <a:lumOff val="50000"/>
                  </a:schemeClr>
                </a:solidFill>
                <a:latin typeface="Helvetica Light" charset="0"/>
                <a:ea typeface="Helvetica Light" charset="0"/>
                <a:cs typeface="Helvetica Light" charset="0"/>
              </a:rPr>
              <a:t>QCD</a:t>
            </a:r>
            <a:r>
              <a:rPr lang="en-US" sz="1200" dirty="0">
                <a:solidFill>
                  <a:schemeClr val="tx1">
                    <a:lumMod val="50000"/>
                    <a:lumOff val="50000"/>
                  </a:schemeClr>
                </a:solidFill>
                <a:latin typeface="Helvetica Light" charset="0"/>
                <a:ea typeface="Helvetica Light" charset="0"/>
                <a:cs typeface="Helvetica Light" charset="0"/>
              </a:rPr>
              <a:t>, uncertainties are due to: 𝛼</a:t>
            </a:r>
            <a:r>
              <a:rPr lang="en-US" sz="1100" i="1" baseline="-25000" dirty="0">
                <a:solidFill>
                  <a:schemeClr val="tx1">
                    <a:lumMod val="50000"/>
                    <a:lumOff val="50000"/>
                  </a:schemeClr>
                </a:solidFill>
                <a:latin typeface="Helvetica Light" charset="0"/>
                <a:ea typeface="Helvetica Light" charset="0"/>
                <a:cs typeface="Helvetica Light" charset="0"/>
              </a:rPr>
              <a:t>S</a:t>
            </a:r>
            <a:r>
              <a:rPr lang="en-US" sz="1200" dirty="0">
                <a:solidFill>
                  <a:schemeClr val="tx1">
                    <a:lumMod val="50000"/>
                    <a:lumOff val="50000"/>
                  </a:schemeClr>
                </a:solidFill>
                <a:latin typeface="Helvetica Light" charset="0"/>
                <a:ea typeface="Helvetica Light" charset="0"/>
                <a:cs typeface="Helvetica Light" charset="0"/>
              </a:rPr>
              <a:t>, NNNLO truncation, resummation (FOPT vs. CIPT), quark masses</a:t>
            </a:r>
          </a:p>
        </p:txBody>
      </p:sp>
      <p:pic>
        <p:nvPicPr>
          <p:cNvPr id="22" name="Picture 21"/>
          <p:cNvPicPr>
            <a:picLocks noChangeAspect="1"/>
          </p:cNvPicPr>
          <p:nvPr/>
        </p:nvPicPr>
        <p:blipFill rotWithShape="1">
          <a:blip r:embed="rId2">
            <a:extLst>
              <a:ext uri="{28A0092B-C50C-407E-A947-70E740481C1C}">
                <a14:useLocalDpi xmlns:a14="http://schemas.microsoft.com/office/drawing/2010/main"/>
              </a:ext>
            </a:extLst>
          </a:blip>
          <a:srcRect l="5478" t="4851" r="35088" b="93194"/>
          <a:stretch/>
        </p:blipFill>
        <p:spPr>
          <a:xfrm>
            <a:off x="35442" y="5377046"/>
            <a:ext cx="4608512" cy="214425"/>
          </a:xfrm>
          <a:prstGeom prst="rect">
            <a:avLst/>
          </a:prstGeom>
        </p:spPr>
      </p:pic>
      <p:sp>
        <p:nvSpPr>
          <p:cNvPr id="24" name="Rectangle 23"/>
          <p:cNvSpPr/>
          <p:nvPr/>
        </p:nvSpPr>
        <p:spPr>
          <a:xfrm>
            <a:off x="0" y="6089622"/>
            <a:ext cx="4256873"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0" name="Rectangle 9"/>
              <p:cNvSpPr/>
              <p:nvPr/>
            </p:nvSpPr>
            <p:spPr>
              <a:xfrm>
                <a:off x="702763" y="6118656"/>
                <a:ext cx="2649700" cy="361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schemeClr val="tx1"/>
                              </a:solidFill>
                              <a:latin typeface="Cambria Math" panose="02040503050406030204" pitchFamily="18" charset="0"/>
                              <a:ea typeface="Cambria Math" charset="0"/>
                              <a:cs typeface="Cambria Math" charset="0"/>
                              <a:sym typeface="Wingdings"/>
                            </a:rPr>
                          </m:ctrlPr>
                        </m:sSubSupPr>
                        <m:e>
                          <m:r>
                            <a:rPr lang="en-US" sz="1400" i="1">
                              <a:solidFill>
                                <a:schemeClr val="tx1"/>
                              </a:solidFill>
                              <a:latin typeface="Cambria Math" charset="0"/>
                              <a:ea typeface="Cambria Math" charset="0"/>
                              <a:cs typeface="Cambria Math" charset="0"/>
                              <a:sym typeface="Wingdings"/>
                            </a:rPr>
                            <m:t>𝑎</m:t>
                          </m:r>
                        </m:e>
                        <m:sub>
                          <m:r>
                            <a:rPr lang="en-US" sz="1400" i="1">
                              <a:solidFill>
                                <a:schemeClr val="tx1"/>
                              </a:solidFill>
                              <a:latin typeface="Cambria Math" charset="0"/>
                              <a:ea typeface="Cambria Math" charset="0"/>
                              <a:cs typeface="Cambria Math" charset="0"/>
                              <a:sym typeface="Wingdings"/>
                            </a:rPr>
                            <m:t>𝜇</m:t>
                          </m:r>
                        </m:sub>
                        <m:sup>
                          <m:r>
                            <m:rPr>
                              <m:sty m:val="p"/>
                            </m:rPr>
                            <a:rPr lang="en-US" sz="1400">
                              <a:solidFill>
                                <a:schemeClr val="tx1"/>
                              </a:solidFill>
                              <a:latin typeface="Cambria Math" charset="0"/>
                              <a:ea typeface="Cambria Math" charset="0"/>
                              <a:cs typeface="Cambria Math" charset="0"/>
                              <a:sym typeface="Wingdings"/>
                            </a:rPr>
                            <m:t>Had</m:t>
                          </m:r>
                          <m:r>
                            <a:rPr lang="en-US" sz="1400">
                              <a:solidFill>
                                <a:schemeClr val="tx1"/>
                              </a:solidFill>
                              <a:latin typeface="Cambria Math" charset="0"/>
                              <a:ea typeface="Cambria Math" charset="0"/>
                              <a:cs typeface="Cambria Math" charset="0"/>
                              <a:sym typeface="Wingdings"/>
                            </a:rPr>
                            <m:t>,</m:t>
                          </m:r>
                          <m:r>
                            <m:rPr>
                              <m:sty m:val="p"/>
                            </m:rPr>
                            <a:rPr lang="en-US" sz="1400">
                              <a:solidFill>
                                <a:schemeClr val="tx1"/>
                              </a:solidFill>
                              <a:latin typeface="Cambria Math" charset="0"/>
                              <a:ea typeface="Cambria Math" charset="0"/>
                              <a:cs typeface="Cambria Math" charset="0"/>
                              <a:sym typeface="Wingdings"/>
                            </a:rPr>
                            <m:t>LO</m:t>
                          </m:r>
                        </m:sup>
                      </m:sSubSup>
                      <m:r>
                        <a:rPr lang="en-US" sz="1400" b="0" i="1" smtClean="0">
                          <a:solidFill>
                            <a:schemeClr val="tx1"/>
                          </a:solidFill>
                          <a:latin typeface="Cambria Math" charset="0"/>
                          <a:ea typeface="Cambria Math" charset="0"/>
                          <a:cs typeface="Cambria Math" charset="0"/>
                          <a:sym typeface="Wingdings"/>
                        </a:rPr>
                        <m:t>=(69</m:t>
                      </m:r>
                      <m:r>
                        <a:rPr lang="en-US" sz="1400" b="0" i="1" smtClean="0">
                          <a:solidFill>
                            <a:schemeClr val="tx1"/>
                          </a:solidFill>
                          <a:latin typeface="Cambria Math" panose="02040503050406030204" pitchFamily="18" charset="0"/>
                          <a:ea typeface="Cambria Math" charset="0"/>
                          <a:cs typeface="Cambria Math" charset="0"/>
                          <a:sym typeface="Wingdings"/>
                        </a:rPr>
                        <m:t>4.0</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panose="02040503050406030204" pitchFamily="18" charset="0"/>
                          <a:ea typeface="Cambria Math" charset="0"/>
                          <a:cs typeface="Cambria Math" charset="0"/>
                          <a:sym typeface="Wingdings"/>
                        </a:rPr>
                        <m:t>4</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panose="02040503050406030204" pitchFamily="18" charset="0"/>
                          <a:ea typeface="Cambria Math" charset="0"/>
                          <a:cs typeface="Cambria Math" charset="0"/>
                          <a:sym typeface="Wingdings"/>
                        </a:rPr>
                        <m:t>0</m:t>
                      </m:r>
                      <m:r>
                        <a:rPr lang="en-US" sz="1400" b="0" i="1" smtClean="0">
                          <a:solidFill>
                            <a:schemeClr val="tx1"/>
                          </a:solidFill>
                          <a:latin typeface="Cambria Math" charset="0"/>
                          <a:ea typeface="Cambria Math" charset="0"/>
                          <a:cs typeface="Cambria Math" charset="0"/>
                          <a:sym typeface="Wingdings"/>
                        </a:rPr>
                        <m:t>)∙</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r>
                            <a:rPr lang="en-US" sz="1400" b="0" i="1" smtClean="0">
                              <a:solidFill>
                                <a:schemeClr val="tx1"/>
                              </a:solidFill>
                              <a:latin typeface="Cambria Math" charset="0"/>
                              <a:ea typeface="Cambria Math" charset="0"/>
                              <a:cs typeface="Cambria Math" charset="0"/>
                              <a:sym typeface="Wingdings"/>
                            </a:rPr>
                            <m:t>10</m:t>
                          </m:r>
                        </m:e>
                        <m:sup>
                          <m:r>
                            <a:rPr lang="en-US" sz="1400" b="0" i="1" smtClean="0">
                              <a:solidFill>
                                <a:schemeClr val="tx1"/>
                              </a:solidFill>
                              <a:latin typeface="Cambria Math" charset="0"/>
                              <a:ea typeface="Cambria Math" charset="0"/>
                              <a:cs typeface="Cambria Math" charset="0"/>
                              <a:sym typeface="Wingdings"/>
                            </a:rPr>
                            <m:t>−10</m:t>
                          </m:r>
                        </m:sup>
                      </m:sSup>
                    </m:oMath>
                  </m:oMathPara>
                </a14:m>
                <a:endParaRPr lang="en-US" sz="1400" dirty="0">
                  <a:solidFill>
                    <a:schemeClr val="tx1"/>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702763" y="6118656"/>
                <a:ext cx="2649700" cy="361381"/>
              </a:xfrm>
              <a:prstGeom prst="rect">
                <a:avLst/>
              </a:prstGeom>
              <a:blipFill>
                <a:blip r:embed="rId3"/>
                <a:stretch>
                  <a:fillRect b="-3333"/>
                </a:stretch>
              </a:blipFill>
            </p:spPr>
            <p:txBody>
              <a:bodyPr/>
              <a:lstStyle/>
              <a:p>
                <a:r>
                  <a:rPr lang="en-CH">
                    <a:noFill/>
                  </a:rPr>
                  <a:t> </a:t>
                </a:r>
              </a:p>
            </p:txBody>
          </p:sp>
        </mc:Fallback>
      </mc:AlternateContent>
      <p:pic>
        <p:nvPicPr>
          <p:cNvPr id="15" name="Picture 14">
            <a:extLst>
              <a:ext uri="{FF2B5EF4-FFF2-40B4-BE49-F238E27FC236}">
                <a16:creationId xmlns:a16="http://schemas.microsoft.com/office/drawing/2014/main" id="{69561CEB-8702-0D45-B78C-D8713C9E0F70}"/>
              </a:ext>
            </a:extLst>
          </p:cNvPr>
          <p:cNvPicPr>
            <a:picLocks noChangeAspect="1"/>
          </p:cNvPicPr>
          <p:nvPr/>
        </p:nvPicPr>
        <p:blipFill>
          <a:blip r:embed="rId4"/>
          <a:stretch>
            <a:fillRect/>
          </a:stretch>
        </p:blipFill>
        <p:spPr>
          <a:xfrm>
            <a:off x="264273" y="1726723"/>
            <a:ext cx="4206015" cy="3980189"/>
          </a:xfrm>
          <a:prstGeom prst="rect">
            <a:avLst/>
          </a:prstGeom>
        </p:spPr>
      </p:pic>
      <p:pic>
        <p:nvPicPr>
          <p:cNvPr id="16" name="Picture 15">
            <a:extLst>
              <a:ext uri="{FF2B5EF4-FFF2-40B4-BE49-F238E27FC236}">
                <a16:creationId xmlns:a16="http://schemas.microsoft.com/office/drawing/2014/main" id="{7E637FCA-E2A8-C149-AC42-FA8CE9611880}"/>
              </a:ext>
            </a:extLst>
          </p:cNvPr>
          <p:cNvPicPr>
            <a:picLocks noChangeAspect="1"/>
          </p:cNvPicPr>
          <p:nvPr/>
        </p:nvPicPr>
        <p:blipFill rotWithShape="1">
          <a:blip r:embed="rId4">
            <a:extLst>
              <a:ext uri="{28A0092B-C50C-407E-A947-70E740481C1C}">
                <a14:useLocalDpi xmlns:a14="http://schemas.microsoft.com/office/drawing/2010/main"/>
              </a:ext>
            </a:extLst>
          </a:blip>
          <a:srcRect b="90621"/>
          <a:stretch/>
        </p:blipFill>
        <p:spPr>
          <a:xfrm>
            <a:off x="4753687" y="1726723"/>
            <a:ext cx="4206015" cy="373313"/>
          </a:xfrm>
          <a:prstGeom prst="rect">
            <a:avLst/>
          </a:prstGeom>
        </p:spPr>
      </p:pic>
      <p:pic>
        <p:nvPicPr>
          <p:cNvPr id="5" name="Picture 4">
            <a:extLst>
              <a:ext uri="{FF2B5EF4-FFF2-40B4-BE49-F238E27FC236}">
                <a16:creationId xmlns:a16="http://schemas.microsoft.com/office/drawing/2014/main" id="{F64FCA18-F43D-BA42-9041-3DB4ABADAA9E}"/>
              </a:ext>
            </a:extLst>
          </p:cNvPr>
          <p:cNvPicPr>
            <a:picLocks noChangeAspect="1"/>
          </p:cNvPicPr>
          <p:nvPr/>
        </p:nvPicPr>
        <p:blipFill>
          <a:blip r:embed="rId5"/>
          <a:stretch>
            <a:fillRect/>
          </a:stretch>
        </p:blipFill>
        <p:spPr>
          <a:xfrm>
            <a:off x="4724346" y="2137369"/>
            <a:ext cx="4206015" cy="4191902"/>
          </a:xfrm>
          <a:prstGeom prst="rect">
            <a:avLst/>
          </a:prstGeom>
        </p:spPr>
      </p:pic>
    </p:spTree>
    <p:extLst>
      <p:ext uri="{BB962C8B-B14F-4D97-AF65-F5344CB8AC3E}">
        <p14:creationId xmlns:p14="http://schemas.microsoft.com/office/powerpoint/2010/main" val="711963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51</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Higher order hadronic terms</a:t>
            </a:r>
            <a:endParaRPr lang="en-US"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2" name="TextBox 11"/>
              <p:cNvSpPr txBox="1"/>
              <p:nvPr/>
            </p:nvSpPr>
            <p:spPr>
              <a:xfrm>
                <a:off x="251520" y="980728"/>
                <a:ext cx="8892480" cy="64607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NLO two-point correlation contributions to </a:t>
                </a:r>
                <a14:m>
                  <m:oMath xmlns:m="http://schemas.openxmlformats.org/officeDocument/2006/math">
                    <m:sSubSup>
                      <m:sSubSupPr>
                        <m:ctrlPr>
                          <a:rPr lang="en-US" sz="1600" i="1" smtClean="0">
                            <a:solidFill>
                              <a:schemeClr val="tx1"/>
                            </a:solidFill>
                            <a:latin typeface="Cambria Math" panose="02040503050406030204" pitchFamily="18" charset="0"/>
                            <a:ea typeface="Cambria Math" charset="0"/>
                            <a:cs typeface="Cambria Math" charset="0"/>
                            <a:sym typeface="Wingdings"/>
                          </a:rPr>
                        </m:ctrlPr>
                      </m:sSubSupPr>
                      <m:e>
                        <m:r>
                          <a:rPr lang="en-US" sz="1600" i="1">
                            <a:solidFill>
                              <a:schemeClr val="tx1"/>
                            </a:solidFill>
                            <a:latin typeface="Cambria Math" charset="0"/>
                            <a:ea typeface="Cambria Math" charset="0"/>
                            <a:cs typeface="Cambria Math" charset="0"/>
                            <a:sym typeface="Wingdings"/>
                          </a:rPr>
                          <m:t>𝑎</m:t>
                        </m:r>
                      </m:e>
                      <m:sub>
                        <m:r>
                          <a:rPr lang="en-US" sz="1600" i="1">
                            <a:solidFill>
                              <a:schemeClr val="tx1"/>
                            </a:solidFill>
                            <a:latin typeface="Cambria Math" charset="0"/>
                            <a:ea typeface="Cambria Math" charset="0"/>
                            <a:cs typeface="Cambria Math" charset="0"/>
                            <a:sym typeface="Wingdings"/>
                          </a:rPr>
                          <m:t>𝜇</m:t>
                        </m:r>
                      </m:sub>
                      <m:sup>
                        <m:r>
                          <m:rPr>
                            <m:sty m:val="p"/>
                          </m:rPr>
                          <a:rPr lang="en-US" sz="1600">
                            <a:solidFill>
                              <a:schemeClr val="tx1"/>
                            </a:solidFill>
                            <a:latin typeface="Cambria Math" charset="0"/>
                            <a:ea typeface="Cambria Math" charset="0"/>
                            <a:cs typeface="Cambria Math" charset="0"/>
                            <a:sym typeface="Wingdings"/>
                          </a:rPr>
                          <m:t>Had</m:t>
                        </m:r>
                        <m:r>
                          <a:rPr lang="en-US" sz="1600">
                            <a:solidFill>
                              <a:schemeClr val="tx1"/>
                            </a:solidFill>
                            <a:latin typeface="Cambria Math" charset="0"/>
                            <a:ea typeface="Cambria Math" charset="0"/>
                            <a:cs typeface="Cambria Math" charset="0"/>
                            <a:sym typeface="Wingdings"/>
                          </a:rPr>
                          <m:t>,</m:t>
                        </m:r>
                        <m:r>
                          <m:rPr>
                            <m:sty m:val="p"/>
                          </m:rPr>
                          <a:rPr lang="en-US" sz="1600" b="0" i="0" smtClean="0">
                            <a:solidFill>
                              <a:schemeClr val="tx1"/>
                            </a:solidFill>
                            <a:latin typeface="Cambria Math" charset="0"/>
                            <a:ea typeface="Cambria Math" charset="0"/>
                            <a:cs typeface="Cambria Math" charset="0"/>
                            <a:sym typeface="Wingdings"/>
                          </a:rPr>
                          <m:t>N</m:t>
                        </m:r>
                        <m:r>
                          <m:rPr>
                            <m:sty m:val="p"/>
                          </m:rPr>
                          <a:rPr lang="en-US" sz="1600">
                            <a:solidFill>
                              <a:schemeClr val="tx1"/>
                            </a:solidFill>
                            <a:latin typeface="Cambria Math" charset="0"/>
                            <a:ea typeface="Cambria Math" charset="0"/>
                            <a:cs typeface="Cambria Math" charset="0"/>
                            <a:sym typeface="Wingdings"/>
                          </a:rPr>
                          <m:t>LO</m:t>
                        </m:r>
                      </m:sup>
                    </m:sSubSup>
                  </m:oMath>
                </a14:m>
                <a:r>
                  <a:rPr lang="en-US" sz="1600" dirty="0">
                    <a:solidFill>
                      <a:schemeClr val="tx1"/>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can be computed akin to the LO part via     (a sum of) dispersion relations</a:t>
                </a: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892480" cy="646074"/>
              </a:xfrm>
              <a:prstGeom prst="rect">
                <a:avLst/>
              </a:prstGeom>
              <a:blipFill rotWithShape="0">
                <a:blip r:embed="rId2"/>
                <a:stretch>
                  <a:fillRect l="-343" b="-122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683568" y="2005784"/>
                <a:ext cx="3195718" cy="770467"/>
              </a:xfrm>
              <a:prstGeom prst="rect">
                <a:avLst/>
              </a:prstGeom>
            </p:spPr>
            <p:txBody>
              <a:bodyPr wrap="squar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𝑎</m:t>
                          </m:r>
                        </m:e>
                        <m:sub>
                          <m:r>
                            <a:rPr lang="en-US" sz="1400" b="0" i="1" smtClean="0">
                              <a:solidFill>
                                <a:schemeClr val="tx1"/>
                              </a:solidFill>
                              <a:latin typeface="Cambria Math" charset="0"/>
                              <a:ea typeface="Cambria Math" charset="0"/>
                              <a:cs typeface="Cambria Math" charset="0"/>
                              <a:sym typeface="Wingdings"/>
                            </a:rPr>
                            <m:t>𝜇</m:t>
                          </m:r>
                        </m:sub>
                        <m:sup>
                          <m:r>
                            <m:rPr>
                              <m:sty m:val="p"/>
                            </m:rPr>
                            <a:rPr lang="en-US" sz="1400" b="0" i="0" smtClean="0">
                              <a:solidFill>
                                <a:schemeClr val="tx1"/>
                              </a:solidFill>
                              <a:latin typeface="Cambria Math" charset="0"/>
                              <a:ea typeface="Cambria Math" charset="0"/>
                              <a:cs typeface="Cambria Math" charset="0"/>
                              <a:sym typeface="Wingdings"/>
                            </a:rPr>
                            <m:t>Had</m:t>
                          </m:r>
                          <m:r>
                            <a:rPr lang="en-US" sz="1400" b="0" i="0" smtClean="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NLO</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𝑖</m:t>
                          </m:r>
                          <m:r>
                            <a:rPr lang="en-US" sz="1400" b="0" i="1" smtClean="0">
                              <a:solidFill>
                                <a:schemeClr val="tx1"/>
                              </a:solidFill>
                              <a:latin typeface="Cambria Math" charset="0"/>
                              <a:ea typeface="Cambria Math" charset="0"/>
                              <a:cs typeface="Cambria Math" charset="0"/>
                              <a:sym typeface="Wingdings"/>
                            </a:rPr>
                            <m:t>)</m:t>
                          </m:r>
                        </m:sup>
                      </m:sSubSup>
                      <m:r>
                        <a:rPr lang="en-US" sz="1400" b="0" i="0" smtClean="0">
                          <a:solidFill>
                            <a:schemeClr val="tx1"/>
                          </a:solidFill>
                          <a:latin typeface="Cambria Math" charset="0"/>
                          <a:ea typeface="Cambria Math" charset="0"/>
                          <a:cs typeface="Cambria Math" charset="0"/>
                          <a:sym typeface="Wingdings"/>
                        </a:rPr>
                        <m:t>=</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r>
                                <a:rPr lang="en-US" sz="1400" b="0" i="1" smtClean="0">
                                  <a:solidFill>
                                    <a:schemeClr val="tx1"/>
                                  </a:solidFill>
                                  <a:latin typeface="Cambria Math" charset="0"/>
                                  <a:ea typeface="Cambria Math" charset="0"/>
                                  <a:cs typeface="Cambria Math" charset="0"/>
                                  <a:sym typeface="Wingdings"/>
                                </a:rPr>
                                <m:t>1</m:t>
                              </m:r>
                            </m:num>
                            <m:den>
                              <m:r>
                                <a:rPr lang="en-US" sz="1400" b="0" i="1" smtClean="0">
                                  <a:solidFill>
                                    <a:schemeClr val="tx1"/>
                                  </a:solidFill>
                                  <a:latin typeface="Cambria Math" charset="0"/>
                                  <a:ea typeface="Cambria Math" charset="0"/>
                                  <a:cs typeface="Cambria Math" charset="0"/>
                                  <a:sym typeface="Wingdings"/>
                                </a:rPr>
                                <m:t>3</m:t>
                              </m:r>
                            </m:den>
                          </m:f>
                          <m:d>
                            <m:dPr>
                              <m:ctrlPr>
                                <a:rPr lang="mr-IN" sz="1400" i="1">
                                  <a:solidFill>
                                    <a:schemeClr val="tx1"/>
                                  </a:solidFill>
                                  <a:latin typeface="Cambria Math" panose="02040503050406030204" pitchFamily="18" charset="0"/>
                                  <a:ea typeface="Cambria Math" charset="0"/>
                                  <a:cs typeface="Cambria Math" charset="0"/>
                                  <a:sym typeface="Wingdings"/>
                                </a:rPr>
                              </m:ctrlPr>
                            </m:dPr>
                            <m:e>
                              <m:f>
                                <m:fPr>
                                  <m:ctrlPr>
                                    <a:rPr lang="mr-IN" sz="1400" i="1">
                                      <a:solidFill>
                                        <a:schemeClr val="tx1"/>
                                      </a:solidFill>
                                      <a:latin typeface="Cambria Math" panose="02040503050406030204" pitchFamily="18" charset="0"/>
                                      <a:ea typeface="Cambria Math" charset="0"/>
                                      <a:cs typeface="Cambria Math" charset="0"/>
                                      <a:sym typeface="Wingdings"/>
                                    </a:rPr>
                                  </m:ctrlPr>
                                </m:fPr>
                                <m:num>
                                  <m:r>
                                    <a:rPr lang="mr-IN" sz="1400" i="1">
                                      <a:solidFill>
                                        <a:schemeClr val="tx1"/>
                                      </a:solidFill>
                                      <a:latin typeface="Cambria Math" charset="0"/>
                                      <a:ea typeface="Cambria Math" charset="0"/>
                                      <a:cs typeface="Cambria Math" charset="0"/>
                                    </a:rPr>
                                    <m:t>𝛼</m:t>
                                  </m:r>
                                </m:num>
                                <m:den>
                                  <m:r>
                                    <a:rPr lang="en-US" sz="1400" i="1">
                                      <a:solidFill>
                                        <a:schemeClr val="tx1"/>
                                      </a:solidFill>
                                      <a:latin typeface="Cambria Math" charset="0"/>
                                      <a:ea typeface="Cambria Math" charset="0"/>
                                      <a:cs typeface="Cambria Math" charset="0"/>
                                      <a:sym typeface="Wingdings"/>
                                    </a:rPr>
                                    <m:t>𝜋</m:t>
                                  </m:r>
                                </m:den>
                              </m:f>
                            </m:e>
                          </m:d>
                        </m:e>
                        <m:sup>
                          <m:r>
                            <a:rPr lang="en-US" sz="1400" b="0" i="1" smtClean="0">
                              <a:solidFill>
                                <a:schemeClr val="tx1"/>
                              </a:solidFill>
                              <a:latin typeface="Cambria Math" charset="0"/>
                              <a:ea typeface="Cambria Math" charset="0"/>
                              <a:cs typeface="Cambria Math" charset="0"/>
                              <a:sym typeface="Wingdings"/>
                            </a:rPr>
                            <m:t>2</m:t>
                          </m:r>
                        </m:sup>
                      </m:sSup>
                      <m:nary>
                        <m:naryPr>
                          <m:limLoc m:val="undOvr"/>
                          <m:ctrlPr>
                            <a:rPr lang="is-IS" sz="1400" i="1" smtClean="0">
                              <a:solidFill>
                                <a:schemeClr val="tx1"/>
                              </a:solidFill>
                              <a:latin typeface="Cambria Math" panose="02040503050406030204" pitchFamily="18" charset="0"/>
                              <a:ea typeface="Cambria Math" charset="0"/>
                              <a:cs typeface="Cambria Math" charset="0"/>
                              <a:sym typeface="Wingdings"/>
                            </a:rPr>
                          </m:ctrlPr>
                        </m:naryPr>
                        <m:sub>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𝑚</m:t>
                              </m:r>
                            </m:e>
                            <m:sub>
                              <m:r>
                                <a:rPr lang="en-US" sz="1400" b="0" i="1" smtClean="0">
                                  <a:solidFill>
                                    <a:schemeClr val="tx1"/>
                                  </a:solidFill>
                                  <a:latin typeface="Cambria Math" charset="0"/>
                                  <a:ea typeface="Cambria Math" charset="0"/>
                                  <a:cs typeface="Cambria Math" charset="0"/>
                                  <a:sym typeface="Wingdings"/>
                                </a:rPr>
                                <m:t>𝜋</m:t>
                              </m:r>
                            </m:sub>
                            <m:sup>
                              <m:r>
                                <a:rPr lang="en-US" sz="1400" b="0" i="1" smtClean="0">
                                  <a:solidFill>
                                    <a:schemeClr val="tx1"/>
                                  </a:solidFill>
                                  <a:latin typeface="Cambria Math" charset="0"/>
                                  <a:ea typeface="Cambria Math" charset="0"/>
                                  <a:cs typeface="Cambria Math" charset="0"/>
                                  <a:sym typeface="Wingdings"/>
                                </a:rPr>
                                <m:t>2</m:t>
                              </m:r>
                            </m:sup>
                          </m:sSubSup>
                        </m:sub>
                        <m:sup>
                          <m:r>
                            <a:rPr lang="is-IS" sz="1400" i="1" smtClean="0">
                              <a:solidFill>
                                <a:schemeClr val="tx1"/>
                              </a:solidFill>
                              <a:latin typeface="Cambria Math" charset="0"/>
                              <a:ea typeface="Cambria Math" charset="0"/>
                              <a:cs typeface="Cambria Math" charset="0"/>
                              <a:sym typeface="Wingdings"/>
                            </a:rPr>
                            <m:t>∞</m:t>
                          </m:r>
                        </m:sup>
                        <m:e>
                          <m:r>
                            <a:rPr lang="en-US" sz="1400" b="0" i="1" smtClean="0">
                              <a:solidFill>
                                <a:schemeClr val="tx1"/>
                              </a:solidFill>
                              <a:latin typeface="Cambria Math" charset="0"/>
                              <a:ea typeface="Cambria Math" charset="0"/>
                              <a:cs typeface="Cambria Math" charset="0"/>
                              <a:sym typeface="Wingdings"/>
                            </a:rPr>
                            <m:t>𝑑𝑠</m:t>
                          </m:r>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sSup>
                                <m:sSupPr>
                                  <m:ctrlPr>
                                    <a:rPr lang="mr-IN" sz="1400" b="0" i="1" smtClean="0">
                                      <a:solidFill>
                                        <a:schemeClr val="tx1"/>
                                      </a:solidFill>
                                      <a:latin typeface="Cambria Math" panose="02040503050406030204" pitchFamily="18" charset="0"/>
                                      <a:ea typeface="Cambria Math" charset="0"/>
                                      <a:cs typeface="Cambria Math" charset="0"/>
                                      <a:sym typeface="Wingdings"/>
                                    </a:rPr>
                                  </m:ctrlPr>
                                </m:sSupPr>
                                <m:e>
                                  <m:r>
                                    <a:rPr lang="en-US" sz="1400" b="0" i="1" smtClean="0">
                                      <a:solidFill>
                                        <a:schemeClr val="tx1"/>
                                      </a:solidFill>
                                      <a:latin typeface="Cambria Math" charset="0"/>
                                      <a:ea typeface="Cambria Math" charset="0"/>
                                      <a:cs typeface="Cambria Math" charset="0"/>
                                      <a:sym typeface="Wingdings"/>
                                    </a:rPr>
                                    <m:t>𝐾</m:t>
                                  </m:r>
                                </m:e>
                                <m:sup>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𝑖</m:t>
                                  </m:r>
                                  <m:r>
                                    <a:rPr lang="en-US" sz="1400" b="0" i="1" smtClean="0">
                                      <a:solidFill>
                                        <a:schemeClr val="tx1"/>
                                      </a:solidFill>
                                      <a:latin typeface="Cambria Math" charset="0"/>
                                      <a:ea typeface="Cambria Math" charset="0"/>
                                      <a:cs typeface="Cambria Math" charset="0"/>
                                      <a:sym typeface="Wingdings"/>
                                    </a:rPr>
                                    <m:t>)</m:t>
                                  </m:r>
                                </m:sup>
                              </m:sSup>
                              <m:d>
                                <m:dPr>
                                  <m:ctrlPr>
                                    <a:rPr lang="en-US" sz="1400" b="0" i="1" smtClean="0">
                                      <a:solidFill>
                                        <a:schemeClr val="tx1"/>
                                      </a:solidFill>
                                      <a:latin typeface="Cambria Math" panose="02040503050406030204" pitchFamily="18" charset="0"/>
                                      <a:ea typeface="Cambria Math" charset="0"/>
                                      <a:cs typeface="Cambria Math" charset="0"/>
                                      <a:sym typeface="Wingdings"/>
                                    </a:rPr>
                                  </m:ctrlPr>
                                </m:dPr>
                                <m:e>
                                  <m:r>
                                    <a:rPr lang="en-US" sz="1400" b="0" i="1" smtClean="0">
                                      <a:solidFill>
                                        <a:schemeClr val="tx1"/>
                                      </a:solidFill>
                                      <a:latin typeface="Cambria Math" charset="0"/>
                                      <a:ea typeface="Cambria Math" charset="0"/>
                                      <a:cs typeface="Cambria Math" charset="0"/>
                                      <a:sym typeface="Wingdings"/>
                                    </a:rPr>
                                    <m:t>𝑠</m:t>
                                  </m:r>
                                </m:e>
                              </m:d>
                            </m:num>
                            <m:den>
                              <m:r>
                                <a:rPr lang="en-US" sz="1400" b="0" i="1" smtClean="0">
                                  <a:solidFill>
                                    <a:schemeClr val="tx1"/>
                                  </a:solidFill>
                                  <a:latin typeface="Cambria Math" charset="0"/>
                                  <a:ea typeface="Cambria Math" charset="0"/>
                                  <a:cs typeface="Cambria Math" charset="0"/>
                                  <a:sym typeface="Wingdings"/>
                                </a:rPr>
                                <m:t>𝑠</m:t>
                              </m:r>
                            </m:den>
                          </m:f>
                          <m:r>
                            <a:rPr lang="en-US" sz="1400" b="0" i="1" smtClean="0">
                              <a:solidFill>
                                <a:schemeClr val="tx1"/>
                              </a:solidFill>
                              <a:latin typeface="Cambria Math" charset="0"/>
                              <a:ea typeface="Cambria Math" charset="0"/>
                              <a:cs typeface="Cambria Math" charset="0"/>
                              <a:sym typeface="Wingdings"/>
                            </a:rPr>
                            <m:t>𝑅</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𝑠</m:t>
                          </m:r>
                          <m:r>
                            <a:rPr lang="en-US" sz="1400" b="0" i="1" smtClean="0">
                              <a:solidFill>
                                <a:schemeClr val="tx1"/>
                              </a:solidFill>
                              <a:latin typeface="Cambria Math" charset="0"/>
                              <a:ea typeface="Cambria Math" charset="0"/>
                              <a:cs typeface="Cambria Math" charset="0"/>
                              <a:sym typeface="Wingdings"/>
                            </a:rPr>
                            <m:t>)</m:t>
                          </m:r>
                        </m:e>
                      </m:nary>
                    </m:oMath>
                  </m:oMathPara>
                </a14:m>
                <a:endParaRPr lang="is-IS" sz="1400" dirty="0">
                  <a:solidFill>
                    <a:schemeClr val="tx1"/>
                  </a:solidFill>
                  <a:ea typeface="Cambria Math" charset="0"/>
                  <a:cs typeface="Cambria Math" charset="0"/>
                  <a:sym typeface="Wingdings"/>
                </a:endParaRPr>
              </a:p>
            </p:txBody>
          </p:sp>
        </mc:Choice>
        <mc:Fallback xmlns="">
          <p:sp>
            <p:nvSpPr>
              <p:cNvPr id="15" name="Rectangle 14"/>
              <p:cNvSpPr>
                <a:spLocks noRot="1" noChangeAspect="1" noMove="1" noResize="1" noEditPoints="1" noAdjustHandles="1" noChangeArrowheads="1" noChangeShapeType="1" noTextEdit="1"/>
              </p:cNvSpPr>
              <p:nvPr/>
            </p:nvSpPr>
            <p:spPr>
              <a:xfrm>
                <a:off x="683568" y="2005784"/>
                <a:ext cx="3195718" cy="770467"/>
              </a:xfrm>
              <a:prstGeom prst="rect">
                <a:avLst/>
              </a:prstGeom>
              <a:blipFill rotWithShape="0">
                <a:blip r:embed="rId3"/>
                <a:stretch>
                  <a:fillRect/>
                </a:stretch>
              </a:blipFill>
            </p:spPr>
            <p:txBody>
              <a:bodyPr/>
              <a:lstStyle/>
              <a:p>
                <a:r>
                  <a:rPr lang="en-US">
                    <a:noFill/>
                  </a:rPr>
                  <a:t> </a:t>
                </a:r>
              </a:p>
            </p:txBody>
          </p:sp>
        </mc:Fallback>
      </mc:AlternateContent>
      <p:sp>
        <p:nvSpPr>
          <p:cNvPr id="10" name="Rectangle 9"/>
          <p:cNvSpPr/>
          <p:nvPr/>
        </p:nvSpPr>
        <p:spPr>
          <a:xfrm>
            <a:off x="4524231" y="2863969"/>
            <a:ext cx="4224233" cy="276999"/>
          </a:xfrm>
          <a:prstGeom prst="rect">
            <a:avLst/>
          </a:prstGeom>
        </p:spPr>
        <p:txBody>
          <a:bodyPr wrap="none">
            <a:spAutoFit/>
          </a:bodyPr>
          <a:lstStyle/>
          <a:p>
            <a:r>
              <a:rPr lang="en-GB" sz="1200" dirty="0">
                <a:solidFill>
                  <a:prstClr val="black">
                    <a:lumMod val="50000"/>
                    <a:lumOff val="50000"/>
                  </a:prstClr>
                </a:solidFill>
                <a:latin typeface="Helvetica Light" charset="0"/>
                <a:ea typeface="Helvetica Light" charset="0"/>
                <a:cs typeface="Helvetica Light" charset="0"/>
              </a:rPr>
              <a:t>Each diagram corresponds to specific kernel function </a:t>
            </a:r>
            <a:r>
              <a:rPr lang="en-GB" sz="1200" i="1" dirty="0">
                <a:solidFill>
                  <a:prstClr val="black">
                    <a:lumMod val="50000"/>
                    <a:lumOff val="50000"/>
                  </a:prstClr>
                </a:solidFill>
                <a:latin typeface="Helvetica Light" charset="0"/>
                <a:ea typeface="Helvetica Light" charset="0"/>
                <a:cs typeface="Helvetica Light" charset="0"/>
              </a:rPr>
              <a:t>K</a:t>
            </a:r>
            <a:r>
              <a:rPr lang="en-GB" sz="600" i="1" dirty="0">
                <a:solidFill>
                  <a:prstClr val="black">
                    <a:lumMod val="50000"/>
                    <a:lumOff val="50000"/>
                  </a:prstClr>
                </a:solidFill>
                <a:latin typeface="Helvetica Light" charset="0"/>
                <a:ea typeface="Helvetica Light" charset="0"/>
                <a:cs typeface="Helvetica Light" charset="0"/>
              </a:rPr>
              <a:t> </a:t>
            </a:r>
            <a:r>
              <a:rPr lang="en-GB" sz="1200" baseline="30000" dirty="0">
                <a:solidFill>
                  <a:prstClr val="black">
                    <a:lumMod val="50000"/>
                    <a:lumOff val="50000"/>
                  </a:prstClr>
                </a:solidFill>
                <a:latin typeface="Helvetica Light" charset="0"/>
                <a:ea typeface="Helvetica Light" charset="0"/>
                <a:cs typeface="Helvetica Light" charset="0"/>
              </a:rPr>
              <a:t>(</a:t>
            </a:r>
            <a:r>
              <a:rPr lang="en-GB" sz="1200" i="1" baseline="30000" dirty="0" err="1">
                <a:solidFill>
                  <a:prstClr val="black">
                    <a:lumMod val="50000"/>
                    <a:lumOff val="50000"/>
                  </a:prstClr>
                </a:solidFill>
                <a:latin typeface="Helvetica Light" charset="0"/>
                <a:ea typeface="Helvetica Light" charset="0"/>
                <a:cs typeface="Helvetica Light" charset="0"/>
              </a:rPr>
              <a:t>i</a:t>
            </a:r>
            <a:r>
              <a:rPr lang="en-GB" sz="1200" baseline="30000" dirty="0">
                <a:solidFill>
                  <a:prstClr val="black">
                    <a:lumMod val="50000"/>
                    <a:lumOff val="50000"/>
                  </a:prstClr>
                </a:solidFill>
                <a:latin typeface="Helvetica Light" charset="0"/>
                <a:ea typeface="Helvetica Light" charset="0"/>
                <a:cs typeface="Helvetica Light" charset="0"/>
              </a:rPr>
              <a:t>)</a:t>
            </a:r>
            <a:endParaRPr lang="en-GB" dirty="0"/>
          </a:p>
        </p:txBody>
      </p:sp>
      <p:sp>
        <p:nvSpPr>
          <p:cNvPr id="17" name="Rectangle 16"/>
          <p:cNvSpPr/>
          <p:nvPr/>
        </p:nvSpPr>
        <p:spPr>
          <a:xfrm>
            <a:off x="0" y="2924944"/>
            <a:ext cx="3879286"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8" name="Rectangle 17"/>
              <p:cNvSpPr/>
              <p:nvPr/>
            </p:nvSpPr>
            <p:spPr>
              <a:xfrm>
                <a:off x="395536" y="2953978"/>
                <a:ext cx="3095335" cy="361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schemeClr val="tx1"/>
                              </a:solidFill>
                              <a:latin typeface="Cambria Math" panose="02040503050406030204" pitchFamily="18" charset="0"/>
                              <a:ea typeface="Cambria Math" charset="0"/>
                              <a:cs typeface="Cambria Math" charset="0"/>
                              <a:sym typeface="Wingdings"/>
                            </a:rPr>
                          </m:ctrlPr>
                        </m:sSubSupPr>
                        <m:e>
                          <m:r>
                            <a:rPr lang="en-US" sz="1400" i="1" smtClean="0">
                              <a:solidFill>
                                <a:schemeClr val="tx1"/>
                              </a:solidFill>
                              <a:latin typeface="Cambria Math" charset="0"/>
                              <a:ea typeface="Cambria Math" charset="0"/>
                              <a:cs typeface="Cambria Math" charset="0"/>
                              <a:sym typeface="Wingdings"/>
                            </a:rPr>
                            <m:t>⟹</m:t>
                          </m:r>
                          <m:r>
                            <a:rPr lang="en-US" sz="1400" i="1">
                              <a:solidFill>
                                <a:schemeClr val="tx1"/>
                              </a:solidFill>
                              <a:latin typeface="Cambria Math" charset="0"/>
                              <a:ea typeface="Cambria Math" charset="0"/>
                              <a:cs typeface="Cambria Math" charset="0"/>
                              <a:sym typeface="Wingdings"/>
                            </a:rPr>
                            <m:t>𝑎</m:t>
                          </m:r>
                        </m:e>
                        <m:sub>
                          <m:r>
                            <a:rPr lang="en-US" sz="1400" i="1">
                              <a:solidFill>
                                <a:schemeClr val="tx1"/>
                              </a:solidFill>
                              <a:latin typeface="Cambria Math" charset="0"/>
                              <a:ea typeface="Cambria Math" charset="0"/>
                              <a:cs typeface="Cambria Math" charset="0"/>
                              <a:sym typeface="Wingdings"/>
                            </a:rPr>
                            <m:t>𝜇</m:t>
                          </m:r>
                        </m:sub>
                        <m:sup>
                          <m:r>
                            <m:rPr>
                              <m:sty m:val="p"/>
                            </m:rPr>
                            <a:rPr lang="en-US" sz="1400">
                              <a:solidFill>
                                <a:schemeClr val="tx1"/>
                              </a:solidFill>
                              <a:latin typeface="Cambria Math" charset="0"/>
                              <a:ea typeface="Cambria Math" charset="0"/>
                              <a:cs typeface="Cambria Math" charset="0"/>
                              <a:sym typeface="Wingdings"/>
                            </a:rPr>
                            <m:t>Had</m:t>
                          </m:r>
                          <m:r>
                            <a:rPr lang="en-US" sz="140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N</m:t>
                          </m:r>
                          <m:r>
                            <m:rPr>
                              <m:sty m:val="p"/>
                            </m:rPr>
                            <a:rPr lang="en-US" sz="1400">
                              <a:solidFill>
                                <a:schemeClr val="tx1"/>
                              </a:solidFill>
                              <a:latin typeface="Cambria Math" charset="0"/>
                              <a:ea typeface="Cambria Math" charset="0"/>
                              <a:cs typeface="Cambria Math" charset="0"/>
                              <a:sym typeface="Wingdings"/>
                            </a:rPr>
                            <m:t>LO</m:t>
                          </m:r>
                        </m:sup>
                      </m:sSubSup>
                      <m:r>
                        <a:rPr lang="en-US" sz="1400" b="0" i="1" smtClean="0">
                          <a:solidFill>
                            <a:schemeClr val="tx1"/>
                          </a:solidFill>
                          <a:latin typeface="Cambria Math" charset="0"/>
                          <a:ea typeface="Cambria Math" charset="0"/>
                          <a:cs typeface="Cambria Math" charset="0"/>
                          <a:sym typeface="Wingdings"/>
                        </a:rPr>
                        <m:t>=(−9.87±0.09)∙</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r>
                            <a:rPr lang="en-US" sz="1400" b="0" i="1" smtClean="0">
                              <a:solidFill>
                                <a:schemeClr val="tx1"/>
                              </a:solidFill>
                              <a:latin typeface="Cambria Math" charset="0"/>
                              <a:ea typeface="Cambria Math" charset="0"/>
                              <a:cs typeface="Cambria Math" charset="0"/>
                              <a:sym typeface="Wingdings"/>
                            </a:rPr>
                            <m:t>10</m:t>
                          </m:r>
                        </m:e>
                        <m:sup>
                          <m:r>
                            <a:rPr lang="en-US" sz="1400" b="0" i="1" smtClean="0">
                              <a:solidFill>
                                <a:schemeClr val="tx1"/>
                              </a:solidFill>
                              <a:latin typeface="Cambria Math" charset="0"/>
                              <a:ea typeface="Cambria Math" charset="0"/>
                              <a:cs typeface="Cambria Math" charset="0"/>
                              <a:sym typeface="Wingdings"/>
                            </a:rPr>
                            <m:t>−10</m:t>
                          </m:r>
                        </m:sup>
                      </m:sSup>
                    </m:oMath>
                  </m:oMathPara>
                </a14:m>
                <a:endParaRPr lang="en-US" sz="1400" dirty="0">
                  <a:solidFill>
                    <a:schemeClr val="tx1"/>
                  </a:solidFill>
                </a:endParaRPr>
              </a:p>
            </p:txBody>
          </p:sp>
        </mc:Choice>
        <mc:Fallback xmlns="">
          <p:sp>
            <p:nvSpPr>
              <p:cNvPr id="18" name="Rectangle 17"/>
              <p:cNvSpPr>
                <a:spLocks noRot="1" noChangeAspect="1" noMove="1" noResize="1" noEditPoints="1" noAdjustHandles="1" noChangeArrowheads="1" noChangeShapeType="1" noTextEdit="1"/>
              </p:cNvSpPr>
              <p:nvPr/>
            </p:nvSpPr>
            <p:spPr>
              <a:xfrm>
                <a:off x="395536" y="2953978"/>
                <a:ext cx="3095335" cy="361381"/>
              </a:xfrm>
              <a:prstGeom prst="rect">
                <a:avLst/>
              </a:prstGeom>
              <a:blipFill rotWithShape="0">
                <a:blip r:embed="rId4"/>
                <a:stretch>
                  <a:fillRect b="-3390"/>
                </a:stretch>
              </a:blipFill>
            </p:spPr>
            <p:txBody>
              <a:bodyPr/>
              <a:lstStyle/>
              <a:p>
                <a:r>
                  <a:rPr lang="en-US">
                    <a:noFill/>
                  </a:rPr>
                  <a:t> </a:t>
                </a:r>
              </a:p>
            </p:txBody>
          </p:sp>
        </mc:Fallback>
      </mc:AlternateContent>
      <p:pic>
        <p:nvPicPr>
          <p:cNvPr id="14" name="Picture 13"/>
          <p:cNvPicPr>
            <a:picLocks noChangeAspect="1"/>
          </p:cNvPicPr>
          <p:nvPr/>
        </p:nvPicPr>
        <p:blipFill>
          <a:blip r:embed="rId5"/>
          <a:stretch>
            <a:fillRect/>
          </a:stretch>
        </p:blipFill>
        <p:spPr>
          <a:xfrm>
            <a:off x="4575155" y="1614676"/>
            <a:ext cx="3897371" cy="1148188"/>
          </a:xfrm>
          <a:prstGeom prst="rect">
            <a:avLst/>
          </a:prstGeom>
        </p:spPr>
      </p:pic>
      <p:sp>
        <p:nvSpPr>
          <p:cNvPr id="26" name="Rectangle 25"/>
          <p:cNvSpPr/>
          <p:nvPr/>
        </p:nvSpPr>
        <p:spPr>
          <a:xfrm>
            <a:off x="6209414" y="3545643"/>
            <a:ext cx="2923954"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7" name="TextBox 26"/>
              <p:cNvSpPr txBox="1"/>
              <p:nvPr/>
            </p:nvSpPr>
            <p:spPr>
              <a:xfrm>
                <a:off x="251520" y="3575014"/>
                <a:ext cx="8784976" cy="361381"/>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NNLO two-point function corrections have also been computed:   </a:t>
                </a:r>
                <a14:m>
                  <m:oMath xmlns:m="http://schemas.openxmlformats.org/officeDocument/2006/math">
                    <m:sSubSup>
                      <m:sSubSupPr>
                        <m:ctrlPr>
                          <a:rPr lang="en-US" sz="1400" i="1">
                            <a:latin typeface="Cambria Math" panose="02040503050406030204" pitchFamily="18" charset="0"/>
                            <a:ea typeface="Cambria Math" charset="0"/>
                            <a:cs typeface="Cambria Math" charset="0"/>
                            <a:sym typeface="Wingdings"/>
                          </a:rPr>
                        </m:ctrlPr>
                      </m:sSubSupPr>
                      <m:e>
                        <m:r>
                          <a:rPr lang="en-US" sz="1400" i="1">
                            <a:latin typeface="Cambria Math" charset="0"/>
                            <a:ea typeface="Cambria Math" charset="0"/>
                            <a:cs typeface="Cambria Math" charset="0"/>
                            <a:sym typeface="Wingdings"/>
                          </a:rPr>
                          <m:t>𝑎</m:t>
                        </m:r>
                      </m:e>
                      <m:sub>
                        <m:r>
                          <a:rPr lang="en-US" sz="1400" i="1">
                            <a:latin typeface="Cambria Math" charset="0"/>
                            <a:ea typeface="Cambria Math" charset="0"/>
                            <a:cs typeface="Cambria Math" charset="0"/>
                            <a:sym typeface="Wingdings"/>
                          </a:rPr>
                          <m:t>𝜇</m:t>
                        </m:r>
                      </m:sub>
                      <m:sup>
                        <m:r>
                          <m:rPr>
                            <m:sty m:val="p"/>
                          </m:rPr>
                          <a:rPr lang="en-US" sz="1400">
                            <a:latin typeface="Cambria Math" charset="0"/>
                            <a:ea typeface="Cambria Math" charset="0"/>
                            <a:cs typeface="Cambria Math" charset="0"/>
                            <a:sym typeface="Wingdings"/>
                          </a:rPr>
                          <m:t>Had</m:t>
                        </m:r>
                        <m:r>
                          <a:rPr lang="en-US" sz="1400">
                            <a:latin typeface="Cambria Math" charset="0"/>
                            <a:ea typeface="Cambria Math" charset="0"/>
                            <a:cs typeface="Cambria Math" charset="0"/>
                            <a:sym typeface="Wingdings"/>
                          </a:rPr>
                          <m:t>,</m:t>
                        </m:r>
                        <m:r>
                          <m:rPr>
                            <m:sty m:val="p"/>
                          </m:rPr>
                          <a:rPr lang="en-US" sz="1400">
                            <a:latin typeface="Cambria Math" charset="0"/>
                            <a:ea typeface="Cambria Math" charset="0"/>
                            <a:cs typeface="Cambria Math" charset="0"/>
                            <a:sym typeface="Wingdings"/>
                          </a:rPr>
                          <m:t>NNLO</m:t>
                        </m:r>
                      </m:sup>
                    </m:sSubSup>
                    <m:r>
                      <a:rPr lang="en-US" sz="1400" i="1">
                        <a:latin typeface="Cambria Math" charset="0"/>
                        <a:ea typeface="Cambria Math" charset="0"/>
                        <a:cs typeface="Cambria Math" charset="0"/>
                        <a:sym typeface="Wingdings"/>
                      </a:rPr>
                      <m:t>=(</m:t>
                    </m:r>
                    <m:r>
                      <a:rPr lang="en-US" sz="1400" b="0" i="1" smtClean="0">
                        <a:latin typeface="Cambria Math" charset="0"/>
                        <a:ea typeface="Cambria Math" charset="0"/>
                        <a:cs typeface="Cambria Math" charset="0"/>
                        <a:sym typeface="Wingdings"/>
                      </a:rPr>
                      <m:t>1.24</m:t>
                    </m:r>
                    <m:r>
                      <a:rPr lang="en-US" sz="1400" i="1">
                        <a:latin typeface="Cambria Math" charset="0"/>
                        <a:ea typeface="Cambria Math" charset="0"/>
                        <a:cs typeface="Cambria Math" charset="0"/>
                        <a:sym typeface="Wingdings"/>
                      </a:rPr>
                      <m:t>±0.0</m:t>
                    </m:r>
                    <m:r>
                      <a:rPr lang="en-US" sz="1400" b="0" i="1" smtClean="0">
                        <a:latin typeface="Cambria Math" charset="0"/>
                        <a:ea typeface="Cambria Math" charset="0"/>
                        <a:cs typeface="Cambria Math" charset="0"/>
                        <a:sym typeface="Wingdings"/>
                      </a:rPr>
                      <m:t>1</m:t>
                    </m:r>
                    <m:r>
                      <a:rPr lang="en-US" sz="1400" i="1">
                        <a:latin typeface="Cambria Math" charset="0"/>
                        <a:ea typeface="Cambria Math" charset="0"/>
                        <a:cs typeface="Cambria Math" charset="0"/>
                        <a:sym typeface="Wingdings"/>
                      </a:rPr>
                      <m:t>)∙</m:t>
                    </m:r>
                    <m:sSup>
                      <m:sSupPr>
                        <m:ctrlPr>
                          <a:rPr lang="en-US" sz="1400" i="1">
                            <a:latin typeface="Cambria Math" panose="02040503050406030204" pitchFamily="18" charset="0"/>
                            <a:ea typeface="Cambria Math" charset="0"/>
                            <a:cs typeface="Cambria Math" charset="0"/>
                            <a:sym typeface="Wingdings"/>
                          </a:rPr>
                        </m:ctrlPr>
                      </m:sSupPr>
                      <m:e>
                        <m:r>
                          <a:rPr lang="en-US" sz="1400" i="1">
                            <a:latin typeface="Cambria Math" charset="0"/>
                            <a:ea typeface="Cambria Math" charset="0"/>
                            <a:cs typeface="Cambria Math" charset="0"/>
                            <a:sym typeface="Wingdings"/>
                          </a:rPr>
                          <m:t>10</m:t>
                        </m:r>
                      </m:e>
                      <m:sup>
                        <m:r>
                          <a:rPr lang="en-US" sz="1400" i="1">
                            <a:latin typeface="Cambria Math" charset="0"/>
                            <a:ea typeface="Cambria Math" charset="0"/>
                            <a:cs typeface="Cambria Math" charset="0"/>
                            <a:sym typeface="Wingdings"/>
                          </a:rPr>
                          <m:t>−10</m:t>
                        </m:r>
                      </m:sup>
                    </m:sSup>
                  </m:oMath>
                </a14:m>
                <a:endParaRPr lang="en-US" sz="1400" dirty="0"/>
              </a:p>
            </p:txBody>
          </p:sp>
        </mc:Choice>
        <mc:Fallback xmlns="">
          <p:sp>
            <p:nvSpPr>
              <p:cNvPr id="27" name="TextBox 26"/>
              <p:cNvSpPr txBox="1">
                <a:spLocks noRot="1" noChangeAspect="1" noMove="1" noResize="1" noEditPoints="1" noAdjustHandles="1" noChangeArrowheads="1" noChangeShapeType="1" noTextEdit="1"/>
              </p:cNvSpPr>
              <p:nvPr/>
            </p:nvSpPr>
            <p:spPr>
              <a:xfrm>
                <a:off x="251520" y="3575014"/>
                <a:ext cx="8784976" cy="361381"/>
              </a:xfrm>
              <a:prstGeom prst="rect">
                <a:avLst/>
              </a:prstGeom>
              <a:blipFill rotWithShape="0">
                <a:blip r:embed="rId6"/>
                <a:stretch>
                  <a:fillRect l="-347" b="-18333"/>
                </a:stretch>
              </a:blipFill>
            </p:spPr>
            <p:txBody>
              <a:bodyPr/>
              <a:lstStyle/>
              <a:p>
                <a:r>
                  <a:rPr lang="en-US">
                    <a:noFill/>
                  </a:rPr>
                  <a:t> </a:t>
                </a:r>
              </a:p>
            </p:txBody>
          </p:sp>
        </mc:Fallback>
      </mc:AlternateContent>
      <p:sp>
        <p:nvSpPr>
          <p:cNvPr id="30" name="Rectangle 29"/>
          <p:cNvSpPr/>
          <p:nvPr/>
        </p:nvSpPr>
        <p:spPr>
          <a:xfrm>
            <a:off x="7627171" y="3348340"/>
            <a:ext cx="1617649" cy="215444"/>
          </a:xfrm>
          <a:prstGeom prst="rect">
            <a:avLst/>
          </a:prstGeom>
        </p:spPr>
        <p:txBody>
          <a:bodyPr wrap="square">
            <a:spAutoFit/>
          </a:bodyPr>
          <a:lstStyle/>
          <a:p>
            <a:r>
              <a:rPr lang="en-US" sz="800" dirty="0">
                <a:solidFill>
                  <a:schemeClr val="tx1">
                    <a:lumMod val="50000"/>
                    <a:lumOff val="50000"/>
                  </a:schemeClr>
                </a:solidFill>
                <a:latin typeface="Helvetica Light" charset="0"/>
                <a:ea typeface="Helvetica Light" charset="0"/>
                <a:cs typeface="Helvetica Light" charset="0"/>
              </a:rPr>
              <a:t>Kurz et al</a:t>
            </a:r>
            <a:r>
              <a:rPr lang="is-IS" sz="800" dirty="0">
                <a:solidFill>
                  <a:schemeClr val="tx1">
                    <a:lumMod val="50000"/>
                    <a:lumOff val="50000"/>
                  </a:schemeClr>
                </a:solidFill>
                <a:latin typeface="Helvetica Light" charset="0"/>
                <a:ea typeface="Helvetica Light" charset="0"/>
                <a:cs typeface="Helvetica Light" charset="0"/>
              </a:rPr>
              <a:t>, </a:t>
            </a:r>
            <a:r>
              <a:rPr lang="cs-CZ" sz="800" dirty="0">
                <a:solidFill>
                  <a:schemeClr val="tx1">
                    <a:lumMod val="50000"/>
                    <a:lumOff val="50000"/>
                  </a:schemeClr>
                </a:solidFill>
                <a:latin typeface="Helvetica Light" charset="0"/>
                <a:ea typeface="Helvetica Light" charset="0"/>
                <a:cs typeface="Helvetica Light" charset="0"/>
              </a:rPr>
              <a:t>1511.08222 (2015)</a:t>
            </a:r>
          </a:p>
        </p:txBody>
      </p:sp>
      <p:sp>
        <p:nvSpPr>
          <p:cNvPr id="31" name="Rectangle 30"/>
          <p:cNvSpPr/>
          <p:nvPr/>
        </p:nvSpPr>
        <p:spPr>
          <a:xfrm>
            <a:off x="2448012" y="3330619"/>
            <a:ext cx="1871199" cy="215444"/>
          </a:xfrm>
          <a:prstGeom prst="rect">
            <a:avLst/>
          </a:prstGeom>
        </p:spPr>
        <p:txBody>
          <a:bodyPr wrap="square">
            <a:spAutoFit/>
          </a:bodyPr>
          <a:lstStyle/>
          <a:p>
            <a:r>
              <a:rPr lang="en-US" sz="800" dirty="0">
                <a:solidFill>
                  <a:schemeClr val="tx1">
                    <a:lumMod val="50000"/>
                    <a:lumOff val="50000"/>
                  </a:schemeClr>
                </a:solidFill>
                <a:latin typeface="Helvetica Light" charset="0"/>
                <a:ea typeface="Helvetica Light" charset="0"/>
                <a:cs typeface="Helvetica Light" charset="0"/>
              </a:rPr>
              <a:t>Kurz et al</a:t>
            </a:r>
            <a:r>
              <a:rPr lang="is-IS" sz="800" dirty="0">
                <a:solidFill>
                  <a:schemeClr val="tx1">
                    <a:lumMod val="50000"/>
                    <a:lumOff val="50000"/>
                  </a:schemeClr>
                </a:solidFill>
                <a:latin typeface="Helvetica Light" charset="0"/>
                <a:ea typeface="Helvetica Light" charset="0"/>
                <a:cs typeface="Helvetica Light" charset="0"/>
              </a:rPr>
              <a:t>, </a:t>
            </a:r>
            <a:r>
              <a:rPr lang="cs-CZ" sz="800" dirty="0">
                <a:solidFill>
                  <a:schemeClr val="tx1">
                    <a:lumMod val="50000"/>
                    <a:lumOff val="50000"/>
                  </a:schemeClr>
                </a:solidFill>
                <a:latin typeface="Helvetica Light" charset="0"/>
                <a:ea typeface="Helvetica Light" charset="0"/>
                <a:cs typeface="Helvetica Light" charset="0"/>
              </a:rPr>
              <a:t>1511.08222 (2015)</a:t>
            </a:r>
          </a:p>
        </p:txBody>
      </p:sp>
      <p:cxnSp>
        <p:nvCxnSpPr>
          <p:cNvPr id="32" name="Straight Connector 31"/>
          <p:cNvCxnSpPr/>
          <p:nvPr/>
        </p:nvCxnSpPr>
        <p:spPr>
          <a:xfrm>
            <a:off x="323528" y="4293639"/>
            <a:ext cx="8519211" cy="0"/>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7606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Higher order hadronic terms</a:t>
            </a:r>
            <a:endParaRPr lang="en-US" sz="1400" dirty="0">
              <a:latin typeface="Helvetica Light" charset="0"/>
              <a:ea typeface="Helvetica Light" charset="0"/>
              <a:cs typeface="Helvetica Light" charset="0"/>
            </a:endParaRPr>
          </a:p>
        </p:txBody>
      </p:sp>
      <p:cxnSp>
        <p:nvCxnSpPr>
          <p:cNvPr id="16" name="Straight Connector 15"/>
          <p:cNvCxnSpPr/>
          <p:nvPr/>
        </p:nvCxnSpPr>
        <p:spPr>
          <a:xfrm>
            <a:off x="323528" y="4293639"/>
            <a:ext cx="8519211" cy="0"/>
          </a:xfrm>
          <a:prstGeom prst="line">
            <a:avLst/>
          </a:prstGeom>
          <a:ln w="3175">
            <a:solidFill>
              <a:schemeClr val="tx1">
                <a:lumMod val="50000"/>
                <a:lumOff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251520" y="4543017"/>
            <a:ext cx="6480720" cy="1308050"/>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four-point hadronic LBL scattering contribution, however,  cannot be obtained this way and models are used instead </a:t>
            </a:r>
          </a:p>
          <a:p>
            <a:pPr marL="0" lvl="1">
              <a:spcBef>
                <a:spcPts val="1800"/>
              </a:spcBef>
            </a:pPr>
            <a:r>
              <a:rPr lang="en-US" sz="1600" dirty="0">
                <a:solidFill>
                  <a:prstClr val="black">
                    <a:lumMod val="85000"/>
                    <a:lumOff val="15000"/>
                  </a:prstClr>
                </a:solidFill>
                <a:latin typeface="Helvetica Light" charset="0"/>
                <a:ea typeface="Helvetica Light" charset="0"/>
                <a:cs typeface="Helvetica Light" charset="0"/>
              </a:rPr>
              <a:t>Calculation uses hadronic models with 𝜋</a:t>
            </a:r>
            <a:r>
              <a:rPr lang="en-US" sz="1600" baseline="30000" dirty="0">
                <a:solidFill>
                  <a:prstClr val="black">
                    <a:lumMod val="85000"/>
                    <a:lumOff val="15000"/>
                  </a:prstClr>
                </a:solidFill>
                <a:latin typeface="Helvetica Light" charset="0"/>
                <a:ea typeface="Helvetica Light" charset="0"/>
                <a:cs typeface="Helvetica Light" charset="0"/>
              </a:rPr>
              <a:t>0</a:t>
            </a:r>
            <a:r>
              <a:rPr lang="en-US" sz="1600" dirty="0">
                <a:solidFill>
                  <a:prstClr val="black">
                    <a:lumMod val="85000"/>
                    <a:lumOff val="15000"/>
                  </a:prstClr>
                </a:solidFill>
                <a:latin typeface="Helvetica Light" charset="0"/>
                <a:ea typeface="Helvetica Light" charset="0"/>
                <a:cs typeface="Helvetica Light" charset="0"/>
              </a:rPr>
              <a:t>, 𝜂</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a:t>
            </a:r>
            <a:r>
              <a:rPr lang="en-US" sz="1600" baseline="300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 pole insertions and 𝜋</a:t>
            </a:r>
            <a:r>
              <a:rPr lang="en-US" sz="1600" baseline="30000"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loops in the large-</a:t>
            </a:r>
            <a:r>
              <a:rPr lang="en-US" sz="1600" i="1" dirty="0">
                <a:solidFill>
                  <a:prstClr val="black">
                    <a:lumMod val="85000"/>
                    <a:lumOff val="15000"/>
                  </a:prstClr>
                </a:solidFill>
                <a:latin typeface="Helvetica Light" charset="0"/>
                <a:ea typeface="Helvetica Light" charset="0"/>
                <a:cs typeface="Helvetica Light" charset="0"/>
              </a:rPr>
              <a:t>N</a:t>
            </a:r>
            <a:r>
              <a:rPr lang="en-US" sz="1600" i="1" baseline="-25000" dirty="0">
                <a:solidFill>
                  <a:prstClr val="black">
                    <a:lumMod val="85000"/>
                    <a:lumOff val="15000"/>
                  </a:prstClr>
                </a:solidFill>
                <a:latin typeface="Helvetica Light" charset="0"/>
                <a:ea typeface="Helvetica Light" charset="0"/>
                <a:cs typeface="Helvetica Light" charset="0"/>
              </a:rPr>
              <a:t>C</a:t>
            </a:r>
            <a:r>
              <a:rPr lang="en-US" sz="1600" dirty="0">
                <a:solidFill>
                  <a:prstClr val="black">
                    <a:lumMod val="85000"/>
                    <a:lumOff val="15000"/>
                  </a:prstClr>
                </a:solidFill>
                <a:latin typeface="Helvetica Light" charset="0"/>
                <a:ea typeface="Helvetica Light" charset="0"/>
                <a:cs typeface="Helvetica Light" charset="0"/>
              </a:rPr>
              <a:t> limit, Lattice QCD offers promising alternative</a:t>
            </a:r>
          </a:p>
        </p:txBody>
      </p:sp>
      <p:pic>
        <p:nvPicPr>
          <p:cNvPr id="24" name="Picture 23"/>
          <p:cNvPicPr>
            <a:picLocks noChangeAspect="1"/>
          </p:cNvPicPr>
          <p:nvPr/>
        </p:nvPicPr>
        <p:blipFill>
          <a:blip r:embed="rId2"/>
          <a:stretch>
            <a:fillRect/>
          </a:stretch>
        </p:blipFill>
        <p:spPr>
          <a:xfrm>
            <a:off x="7367605" y="4509120"/>
            <a:ext cx="1171356" cy="1298677"/>
          </a:xfrm>
          <a:prstGeom prst="rect">
            <a:avLst/>
          </a:prstGeom>
        </p:spPr>
      </p:pic>
      <p:sp>
        <p:nvSpPr>
          <p:cNvPr id="26" name="Rectangle 25"/>
          <p:cNvSpPr/>
          <p:nvPr/>
        </p:nvSpPr>
        <p:spPr>
          <a:xfrm>
            <a:off x="1" y="6053187"/>
            <a:ext cx="3347863"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7" name="Rectangle 26"/>
              <p:cNvSpPr/>
              <p:nvPr/>
            </p:nvSpPr>
            <p:spPr>
              <a:xfrm>
                <a:off x="140413" y="6082221"/>
                <a:ext cx="2734659" cy="361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schemeClr val="tx1"/>
                              </a:solidFill>
                              <a:latin typeface="Cambria Math" panose="02040503050406030204" pitchFamily="18" charset="0"/>
                              <a:ea typeface="Cambria Math" charset="0"/>
                              <a:cs typeface="Cambria Math" charset="0"/>
                              <a:sym typeface="Wingdings"/>
                            </a:rPr>
                          </m:ctrlPr>
                        </m:sSubSupPr>
                        <m:e>
                          <m:r>
                            <a:rPr lang="en-US" sz="1400" i="1" smtClean="0">
                              <a:solidFill>
                                <a:schemeClr val="tx1"/>
                              </a:solidFill>
                              <a:latin typeface="Cambria Math" charset="0"/>
                              <a:ea typeface="Cambria Math" charset="0"/>
                              <a:cs typeface="Cambria Math" charset="0"/>
                              <a:sym typeface="Wingdings"/>
                            </a:rPr>
                            <m:t>⟹</m:t>
                          </m:r>
                          <m:r>
                            <a:rPr lang="en-US" sz="1400" i="1">
                              <a:solidFill>
                                <a:schemeClr val="tx1"/>
                              </a:solidFill>
                              <a:latin typeface="Cambria Math" charset="0"/>
                              <a:ea typeface="Cambria Math" charset="0"/>
                              <a:cs typeface="Cambria Math" charset="0"/>
                              <a:sym typeface="Wingdings"/>
                            </a:rPr>
                            <m:t>𝑎</m:t>
                          </m:r>
                        </m:e>
                        <m:sub>
                          <m:r>
                            <a:rPr lang="en-US" sz="1400" i="1">
                              <a:solidFill>
                                <a:schemeClr val="tx1"/>
                              </a:solidFill>
                              <a:latin typeface="Cambria Math" charset="0"/>
                              <a:ea typeface="Cambria Math" charset="0"/>
                              <a:cs typeface="Cambria Math" charset="0"/>
                              <a:sym typeface="Wingdings"/>
                            </a:rPr>
                            <m:t>𝜇</m:t>
                          </m:r>
                        </m:sub>
                        <m:sup>
                          <m:r>
                            <m:rPr>
                              <m:sty m:val="p"/>
                            </m:rPr>
                            <a:rPr lang="en-US" sz="1400">
                              <a:solidFill>
                                <a:schemeClr val="tx1"/>
                              </a:solidFill>
                              <a:latin typeface="Cambria Math" charset="0"/>
                              <a:ea typeface="Cambria Math" charset="0"/>
                              <a:cs typeface="Cambria Math" charset="0"/>
                              <a:sym typeface="Wingdings"/>
                            </a:rPr>
                            <m:t>Had</m:t>
                          </m:r>
                          <m:r>
                            <a:rPr lang="en-US" sz="140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LBL</m:t>
                          </m:r>
                        </m:sup>
                      </m:sSubSup>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panose="02040503050406030204" pitchFamily="18" charset="0"/>
                          <a:ea typeface="Cambria Math" charset="0"/>
                          <a:cs typeface="Cambria Math" charset="0"/>
                          <a:sym typeface="Wingdings"/>
                        </a:rPr>
                        <m:t>9.2</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panose="02040503050406030204" pitchFamily="18" charset="0"/>
                          <a:ea typeface="Cambria Math" charset="0"/>
                          <a:cs typeface="Cambria Math" charset="0"/>
                          <a:sym typeface="Wingdings"/>
                        </a:rPr>
                        <m:t>1</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panose="02040503050406030204" pitchFamily="18" charset="0"/>
                          <a:ea typeface="Cambria Math" charset="0"/>
                          <a:cs typeface="Cambria Math" charset="0"/>
                          <a:sym typeface="Wingdings"/>
                        </a:rPr>
                        <m:t>8</m:t>
                      </m:r>
                      <m:r>
                        <a:rPr lang="en-US" sz="1400" b="0" i="1" smtClean="0">
                          <a:solidFill>
                            <a:schemeClr val="tx1"/>
                          </a:solidFill>
                          <a:latin typeface="Cambria Math" charset="0"/>
                          <a:ea typeface="Cambria Math" charset="0"/>
                          <a:cs typeface="Cambria Math" charset="0"/>
                          <a:sym typeface="Wingdings"/>
                        </a:rPr>
                        <m:t>)∙</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r>
                            <a:rPr lang="en-US" sz="1400" b="0" i="1" smtClean="0">
                              <a:solidFill>
                                <a:schemeClr val="tx1"/>
                              </a:solidFill>
                              <a:latin typeface="Cambria Math" charset="0"/>
                              <a:ea typeface="Cambria Math" charset="0"/>
                              <a:cs typeface="Cambria Math" charset="0"/>
                              <a:sym typeface="Wingdings"/>
                            </a:rPr>
                            <m:t>10</m:t>
                          </m:r>
                        </m:e>
                        <m:sup>
                          <m:r>
                            <a:rPr lang="en-US" sz="1400" b="0" i="1" smtClean="0">
                              <a:solidFill>
                                <a:schemeClr val="tx1"/>
                              </a:solidFill>
                              <a:latin typeface="Cambria Math" charset="0"/>
                              <a:ea typeface="Cambria Math" charset="0"/>
                              <a:cs typeface="Cambria Math" charset="0"/>
                              <a:sym typeface="Wingdings"/>
                            </a:rPr>
                            <m:t>−10</m:t>
                          </m:r>
                        </m:sup>
                      </m:sSup>
                    </m:oMath>
                  </m:oMathPara>
                </a14:m>
                <a:endParaRPr lang="en-US" sz="1400" dirty="0">
                  <a:solidFill>
                    <a:schemeClr val="tx1"/>
                  </a:solidFill>
                </a:endParaRPr>
              </a:p>
            </p:txBody>
          </p:sp>
        </mc:Choice>
        <mc:Fallback xmlns="">
          <p:sp>
            <p:nvSpPr>
              <p:cNvPr id="27" name="Rectangle 26"/>
              <p:cNvSpPr>
                <a:spLocks noRot="1" noChangeAspect="1" noMove="1" noResize="1" noEditPoints="1" noAdjustHandles="1" noChangeArrowheads="1" noChangeShapeType="1" noTextEdit="1"/>
              </p:cNvSpPr>
              <p:nvPr/>
            </p:nvSpPr>
            <p:spPr>
              <a:xfrm>
                <a:off x="140413" y="6082221"/>
                <a:ext cx="2734659" cy="361381"/>
              </a:xfrm>
              <a:prstGeom prst="rect">
                <a:avLst/>
              </a:prstGeom>
              <a:blipFill>
                <a:blip r:embed="rId3"/>
                <a:stretch>
                  <a:fillRect b="-3448"/>
                </a:stretch>
              </a:blipFill>
            </p:spPr>
            <p:txBody>
              <a:bodyPr/>
              <a:lstStyle/>
              <a:p>
                <a:r>
                  <a:rPr lang="en-CH">
                    <a:noFill/>
                  </a:rPr>
                  <a:t> </a:t>
                </a:r>
              </a:p>
            </p:txBody>
          </p:sp>
        </mc:Fallback>
      </mc:AlternateContent>
      <p:sp>
        <p:nvSpPr>
          <p:cNvPr id="30" name="Rectangle 29"/>
          <p:cNvSpPr/>
          <p:nvPr/>
        </p:nvSpPr>
        <p:spPr>
          <a:xfrm>
            <a:off x="3336192" y="6153793"/>
            <a:ext cx="2681836" cy="215444"/>
          </a:xfrm>
          <a:prstGeom prst="rect">
            <a:avLst/>
          </a:prstGeom>
        </p:spPr>
        <p:txBody>
          <a:bodyPr wrap="square">
            <a:spAutoFit/>
          </a:bodyPr>
          <a:lstStyle/>
          <a:p>
            <a:r>
              <a:rPr lang="en-US" sz="800" dirty="0">
                <a:solidFill>
                  <a:schemeClr val="tx1">
                    <a:lumMod val="50000"/>
                    <a:lumOff val="50000"/>
                  </a:schemeClr>
                </a:solidFill>
                <a:latin typeface="Helvetica Light" charset="0"/>
                <a:ea typeface="Helvetica Light" charset="0"/>
                <a:cs typeface="Helvetica Light" charset="0"/>
              </a:rPr>
              <a:t>Muon g–2 Theory White Paper, 2006.04822 (2020) </a:t>
            </a:r>
            <a:endParaRPr lang="cs-CZ" sz="800" dirty="0">
              <a:solidFill>
                <a:schemeClr val="tx1">
                  <a:lumMod val="50000"/>
                  <a:lumOff val="50000"/>
                </a:scheme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32" name="TextBox 31"/>
              <p:cNvSpPr txBox="1"/>
              <p:nvPr/>
            </p:nvSpPr>
            <p:spPr>
              <a:xfrm>
                <a:off x="251520" y="980728"/>
                <a:ext cx="8892480" cy="64607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NLO two-point correlation contributions to </a:t>
                </a:r>
                <a14:m>
                  <m:oMath xmlns:m="http://schemas.openxmlformats.org/officeDocument/2006/math">
                    <m:sSubSup>
                      <m:sSubSupPr>
                        <m:ctrlPr>
                          <a:rPr lang="en-US" sz="1600" i="1" smtClean="0">
                            <a:solidFill>
                              <a:schemeClr val="tx1"/>
                            </a:solidFill>
                            <a:latin typeface="Cambria Math" panose="02040503050406030204" pitchFamily="18" charset="0"/>
                            <a:ea typeface="Cambria Math" charset="0"/>
                            <a:cs typeface="Cambria Math" charset="0"/>
                            <a:sym typeface="Wingdings"/>
                          </a:rPr>
                        </m:ctrlPr>
                      </m:sSubSupPr>
                      <m:e>
                        <m:r>
                          <a:rPr lang="en-US" sz="1600" i="1">
                            <a:solidFill>
                              <a:schemeClr val="tx1"/>
                            </a:solidFill>
                            <a:latin typeface="Cambria Math" charset="0"/>
                            <a:ea typeface="Cambria Math" charset="0"/>
                            <a:cs typeface="Cambria Math" charset="0"/>
                            <a:sym typeface="Wingdings"/>
                          </a:rPr>
                          <m:t>𝑎</m:t>
                        </m:r>
                      </m:e>
                      <m:sub>
                        <m:r>
                          <a:rPr lang="en-US" sz="1600" i="1">
                            <a:solidFill>
                              <a:schemeClr val="tx1"/>
                            </a:solidFill>
                            <a:latin typeface="Cambria Math" charset="0"/>
                            <a:ea typeface="Cambria Math" charset="0"/>
                            <a:cs typeface="Cambria Math" charset="0"/>
                            <a:sym typeface="Wingdings"/>
                          </a:rPr>
                          <m:t>𝜇</m:t>
                        </m:r>
                      </m:sub>
                      <m:sup>
                        <m:r>
                          <m:rPr>
                            <m:sty m:val="p"/>
                          </m:rPr>
                          <a:rPr lang="en-US" sz="1600">
                            <a:solidFill>
                              <a:schemeClr val="tx1"/>
                            </a:solidFill>
                            <a:latin typeface="Cambria Math" charset="0"/>
                            <a:ea typeface="Cambria Math" charset="0"/>
                            <a:cs typeface="Cambria Math" charset="0"/>
                            <a:sym typeface="Wingdings"/>
                          </a:rPr>
                          <m:t>Had</m:t>
                        </m:r>
                        <m:r>
                          <a:rPr lang="en-US" sz="1600">
                            <a:solidFill>
                              <a:schemeClr val="tx1"/>
                            </a:solidFill>
                            <a:latin typeface="Cambria Math" charset="0"/>
                            <a:ea typeface="Cambria Math" charset="0"/>
                            <a:cs typeface="Cambria Math" charset="0"/>
                            <a:sym typeface="Wingdings"/>
                          </a:rPr>
                          <m:t>,</m:t>
                        </m:r>
                        <m:r>
                          <m:rPr>
                            <m:sty m:val="p"/>
                          </m:rPr>
                          <a:rPr lang="en-US" sz="1600" b="0" i="0" smtClean="0">
                            <a:solidFill>
                              <a:schemeClr val="tx1"/>
                            </a:solidFill>
                            <a:latin typeface="Cambria Math" charset="0"/>
                            <a:ea typeface="Cambria Math" charset="0"/>
                            <a:cs typeface="Cambria Math" charset="0"/>
                            <a:sym typeface="Wingdings"/>
                          </a:rPr>
                          <m:t>N</m:t>
                        </m:r>
                        <m:r>
                          <m:rPr>
                            <m:sty m:val="p"/>
                          </m:rPr>
                          <a:rPr lang="en-US" sz="1600">
                            <a:solidFill>
                              <a:schemeClr val="tx1"/>
                            </a:solidFill>
                            <a:latin typeface="Cambria Math" charset="0"/>
                            <a:ea typeface="Cambria Math" charset="0"/>
                            <a:cs typeface="Cambria Math" charset="0"/>
                            <a:sym typeface="Wingdings"/>
                          </a:rPr>
                          <m:t>LO</m:t>
                        </m:r>
                      </m:sup>
                    </m:sSubSup>
                  </m:oMath>
                </a14:m>
                <a:r>
                  <a:rPr lang="en-US" sz="1600" dirty="0">
                    <a:solidFill>
                      <a:schemeClr val="tx1"/>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can be computed akin to the LO part via      (a sum of) dispersion relations</a:t>
                </a:r>
              </a:p>
            </p:txBody>
          </p:sp>
        </mc:Choice>
        <mc:Fallback xmlns="">
          <p:sp>
            <p:nvSpPr>
              <p:cNvPr id="32" name="TextBox 31"/>
              <p:cNvSpPr txBox="1">
                <a:spLocks noRot="1" noChangeAspect="1" noMove="1" noResize="1" noEditPoints="1" noAdjustHandles="1" noChangeArrowheads="1" noChangeShapeType="1" noTextEdit="1"/>
              </p:cNvSpPr>
              <p:nvPr/>
            </p:nvSpPr>
            <p:spPr>
              <a:xfrm>
                <a:off x="251520" y="980728"/>
                <a:ext cx="8892480" cy="646074"/>
              </a:xfrm>
              <a:prstGeom prst="rect">
                <a:avLst/>
              </a:prstGeom>
              <a:blipFill rotWithShape="0">
                <a:blip r:embed="rId4"/>
                <a:stretch>
                  <a:fillRect l="-343" b="-122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683568" y="2005784"/>
                <a:ext cx="3195718" cy="770467"/>
              </a:xfrm>
              <a:prstGeom prst="rect">
                <a:avLst/>
              </a:prstGeom>
            </p:spPr>
            <p:txBody>
              <a:bodyPr wrap="squar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𝑎</m:t>
                          </m:r>
                        </m:e>
                        <m:sub>
                          <m:r>
                            <a:rPr lang="en-US" sz="1400" b="0" i="1" smtClean="0">
                              <a:solidFill>
                                <a:schemeClr val="tx1"/>
                              </a:solidFill>
                              <a:latin typeface="Cambria Math" charset="0"/>
                              <a:ea typeface="Cambria Math" charset="0"/>
                              <a:cs typeface="Cambria Math" charset="0"/>
                              <a:sym typeface="Wingdings"/>
                            </a:rPr>
                            <m:t>𝜇</m:t>
                          </m:r>
                        </m:sub>
                        <m:sup>
                          <m:r>
                            <m:rPr>
                              <m:sty m:val="p"/>
                            </m:rPr>
                            <a:rPr lang="en-US" sz="1400" b="0" i="0" smtClean="0">
                              <a:solidFill>
                                <a:schemeClr val="tx1"/>
                              </a:solidFill>
                              <a:latin typeface="Cambria Math" charset="0"/>
                              <a:ea typeface="Cambria Math" charset="0"/>
                              <a:cs typeface="Cambria Math" charset="0"/>
                              <a:sym typeface="Wingdings"/>
                            </a:rPr>
                            <m:t>Had</m:t>
                          </m:r>
                          <m:r>
                            <a:rPr lang="en-US" sz="1400" b="0" i="0" smtClean="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NLO</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𝑖</m:t>
                          </m:r>
                          <m:r>
                            <a:rPr lang="en-US" sz="1400" b="0" i="1" smtClean="0">
                              <a:solidFill>
                                <a:schemeClr val="tx1"/>
                              </a:solidFill>
                              <a:latin typeface="Cambria Math" charset="0"/>
                              <a:ea typeface="Cambria Math" charset="0"/>
                              <a:cs typeface="Cambria Math" charset="0"/>
                              <a:sym typeface="Wingdings"/>
                            </a:rPr>
                            <m:t>)</m:t>
                          </m:r>
                        </m:sup>
                      </m:sSubSup>
                      <m:r>
                        <a:rPr lang="en-US" sz="1400" b="0" i="0" smtClean="0">
                          <a:solidFill>
                            <a:schemeClr val="tx1"/>
                          </a:solidFill>
                          <a:latin typeface="Cambria Math" charset="0"/>
                          <a:ea typeface="Cambria Math" charset="0"/>
                          <a:cs typeface="Cambria Math" charset="0"/>
                          <a:sym typeface="Wingdings"/>
                        </a:rPr>
                        <m:t>=</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r>
                                <a:rPr lang="en-US" sz="1400" b="0" i="1" smtClean="0">
                                  <a:solidFill>
                                    <a:schemeClr val="tx1"/>
                                  </a:solidFill>
                                  <a:latin typeface="Cambria Math" charset="0"/>
                                  <a:ea typeface="Cambria Math" charset="0"/>
                                  <a:cs typeface="Cambria Math" charset="0"/>
                                  <a:sym typeface="Wingdings"/>
                                </a:rPr>
                                <m:t>1</m:t>
                              </m:r>
                            </m:num>
                            <m:den>
                              <m:r>
                                <a:rPr lang="en-US" sz="1400" b="0" i="1" smtClean="0">
                                  <a:solidFill>
                                    <a:schemeClr val="tx1"/>
                                  </a:solidFill>
                                  <a:latin typeface="Cambria Math" charset="0"/>
                                  <a:ea typeface="Cambria Math" charset="0"/>
                                  <a:cs typeface="Cambria Math" charset="0"/>
                                  <a:sym typeface="Wingdings"/>
                                </a:rPr>
                                <m:t>3</m:t>
                              </m:r>
                            </m:den>
                          </m:f>
                          <m:d>
                            <m:dPr>
                              <m:ctrlPr>
                                <a:rPr lang="mr-IN" sz="1400" i="1">
                                  <a:solidFill>
                                    <a:schemeClr val="tx1"/>
                                  </a:solidFill>
                                  <a:latin typeface="Cambria Math" panose="02040503050406030204" pitchFamily="18" charset="0"/>
                                  <a:ea typeface="Cambria Math" charset="0"/>
                                  <a:cs typeface="Cambria Math" charset="0"/>
                                  <a:sym typeface="Wingdings"/>
                                </a:rPr>
                              </m:ctrlPr>
                            </m:dPr>
                            <m:e>
                              <m:f>
                                <m:fPr>
                                  <m:ctrlPr>
                                    <a:rPr lang="mr-IN" sz="1400" i="1">
                                      <a:solidFill>
                                        <a:schemeClr val="tx1"/>
                                      </a:solidFill>
                                      <a:latin typeface="Cambria Math" panose="02040503050406030204" pitchFamily="18" charset="0"/>
                                      <a:ea typeface="Cambria Math" charset="0"/>
                                      <a:cs typeface="Cambria Math" charset="0"/>
                                      <a:sym typeface="Wingdings"/>
                                    </a:rPr>
                                  </m:ctrlPr>
                                </m:fPr>
                                <m:num>
                                  <m:r>
                                    <a:rPr lang="mr-IN" sz="1400" i="1">
                                      <a:solidFill>
                                        <a:schemeClr val="tx1"/>
                                      </a:solidFill>
                                      <a:latin typeface="Cambria Math" charset="0"/>
                                      <a:ea typeface="Cambria Math" charset="0"/>
                                      <a:cs typeface="Cambria Math" charset="0"/>
                                    </a:rPr>
                                    <m:t>𝛼</m:t>
                                  </m:r>
                                </m:num>
                                <m:den>
                                  <m:r>
                                    <a:rPr lang="en-US" sz="1400" i="1">
                                      <a:solidFill>
                                        <a:schemeClr val="tx1"/>
                                      </a:solidFill>
                                      <a:latin typeface="Cambria Math" charset="0"/>
                                      <a:ea typeface="Cambria Math" charset="0"/>
                                      <a:cs typeface="Cambria Math" charset="0"/>
                                      <a:sym typeface="Wingdings"/>
                                    </a:rPr>
                                    <m:t>𝜋</m:t>
                                  </m:r>
                                </m:den>
                              </m:f>
                            </m:e>
                          </m:d>
                        </m:e>
                        <m:sup>
                          <m:r>
                            <a:rPr lang="en-US" sz="1400" b="0" i="1" smtClean="0">
                              <a:solidFill>
                                <a:schemeClr val="tx1"/>
                              </a:solidFill>
                              <a:latin typeface="Cambria Math" charset="0"/>
                              <a:ea typeface="Cambria Math" charset="0"/>
                              <a:cs typeface="Cambria Math" charset="0"/>
                              <a:sym typeface="Wingdings"/>
                            </a:rPr>
                            <m:t>2</m:t>
                          </m:r>
                        </m:sup>
                      </m:sSup>
                      <m:nary>
                        <m:naryPr>
                          <m:limLoc m:val="undOvr"/>
                          <m:ctrlPr>
                            <a:rPr lang="is-IS" sz="1400" i="1" smtClean="0">
                              <a:solidFill>
                                <a:schemeClr val="tx1"/>
                              </a:solidFill>
                              <a:latin typeface="Cambria Math" panose="02040503050406030204" pitchFamily="18" charset="0"/>
                              <a:ea typeface="Cambria Math" charset="0"/>
                              <a:cs typeface="Cambria Math" charset="0"/>
                              <a:sym typeface="Wingdings"/>
                            </a:rPr>
                          </m:ctrlPr>
                        </m:naryPr>
                        <m:sub>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𝑚</m:t>
                              </m:r>
                            </m:e>
                            <m:sub>
                              <m:r>
                                <a:rPr lang="en-US" sz="1400" b="0" i="1" smtClean="0">
                                  <a:solidFill>
                                    <a:schemeClr val="tx1"/>
                                  </a:solidFill>
                                  <a:latin typeface="Cambria Math" charset="0"/>
                                  <a:ea typeface="Cambria Math" charset="0"/>
                                  <a:cs typeface="Cambria Math" charset="0"/>
                                  <a:sym typeface="Wingdings"/>
                                </a:rPr>
                                <m:t>𝜋</m:t>
                              </m:r>
                            </m:sub>
                            <m:sup>
                              <m:r>
                                <a:rPr lang="en-US" sz="1400" b="0" i="1" smtClean="0">
                                  <a:solidFill>
                                    <a:schemeClr val="tx1"/>
                                  </a:solidFill>
                                  <a:latin typeface="Cambria Math" charset="0"/>
                                  <a:ea typeface="Cambria Math" charset="0"/>
                                  <a:cs typeface="Cambria Math" charset="0"/>
                                  <a:sym typeface="Wingdings"/>
                                </a:rPr>
                                <m:t>2</m:t>
                              </m:r>
                            </m:sup>
                          </m:sSubSup>
                        </m:sub>
                        <m:sup>
                          <m:r>
                            <a:rPr lang="is-IS" sz="1400" i="1" smtClean="0">
                              <a:solidFill>
                                <a:schemeClr val="tx1"/>
                              </a:solidFill>
                              <a:latin typeface="Cambria Math" charset="0"/>
                              <a:ea typeface="Cambria Math" charset="0"/>
                              <a:cs typeface="Cambria Math" charset="0"/>
                              <a:sym typeface="Wingdings"/>
                            </a:rPr>
                            <m:t>∞</m:t>
                          </m:r>
                        </m:sup>
                        <m:e>
                          <m:r>
                            <a:rPr lang="en-US" sz="1400" b="0" i="1" smtClean="0">
                              <a:solidFill>
                                <a:schemeClr val="tx1"/>
                              </a:solidFill>
                              <a:latin typeface="Cambria Math" charset="0"/>
                              <a:ea typeface="Cambria Math" charset="0"/>
                              <a:cs typeface="Cambria Math" charset="0"/>
                              <a:sym typeface="Wingdings"/>
                            </a:rPr>
                            <m:t>𝑑𝑠</m:t>
                          </m:r>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sSup>
                                <m:sSupPr>
                                  <m:ctrlPr>
                                    <a:rPr lang="mr-IN" sz="1400" b="0" i="1" smtClean="0">
                                      <a:solidFill>
                                        <a:schemeClr val="tx1"/>
                                      </a:solidFill>
                                      <a:latin typeface="Cambria Math" panose="02040503050406030204" pitchFamily="18" charset="0"/>
                                      <a:ea typeface="Cambria Math" charset="0"/>
                                      <a:cs typeface="Cambria Math" charset="0"/>
                                      <a:sym typeface="Wingdings"/>
                                    </a:rPr>
                                  </m:ctrlPr>
                                </m:sSupPr>
                                <m:e>
                                  <m:r>
                                    <a:rPr lang="en-US" sz="1400" b="0" i="1" smtClean="0">
                                      <a:solidFill>
                                        <a:schemeClr val="tx1"/>
                                      </a:solidFill>
                                      <a:latin typeface="Cambria Math" charset="0"/>
                                      <a:ea typeface="Cambria Math" charset="0"/>
                                      <a:cs typeface="Cambria Math" charset="0"/>
                                      <a:sym typeface="Wingdings"/>
                                    </a:rPr>
                                    <m:t>𝐾</m:t>
                                  </m:r>
                                </m:e>
                                <m:sup>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𝑖</m:t>
                                  </m:r>
                                  <m:r>
                                    <a:rPr lang="en-US" sz="1400" b="0" i="1" smtClean="0">
                                      <a:solidFill>
                                        <a:schemeClr val="tx1"/>
                                      </a:solidFill>
                                      <a:latin typeface="Cambria Math" charset="0"/>
                                      <a:ea typeface="Cambria Math" charset="0"/>
                                      <a:cs typeface="Cambria Math" charset="0"/>
                                      <a:sym typeface="Wingdings"/>
                                    </a:rPr>
                                    <m:t>)</m:t>
                                  </m:r>
                                </m:sup>
                              </m:sSup>
                              <m:d>
                                <m:dPr>
                                  <m:ctrlPr>
                                    <a:rPr lang="en-US" sz="1400" b="0" i="1" smtClean="0">
                                      <a:solidFill>
                                        <a:schemeClr val="tx1"/>
                                      </a:solidFill>
                                      <a:latin typeface="Cambria Math" panose="02040503050406030204" pitchFamily="18" charset="0"/>
                                      <a:ea typeface="Cambria Math" charset="0"/>
                                      <a:cs typeface="Cambria Math" charset="0"/>
                                      <a:sym typeface="Wingdings"/>
                                    </a:rPr>
                                  </m:ctrlPr>
                                </m:dPr>
                                <m:e>
                                  <m:r>
                                    <a:rPr lang="en-US" sz="1400" b="0" i="1" smtClean="0">
                                      <a:solidFill>
                                        <a:schemeClr val="tx1"/>
                                      </a:solidFill>
                                      <a:latin typeface="Cambria Math" charset="0"/>
                                      <a:ea typeface="Cambria Math" charset="0"/>
                                      <a:cs typeface="Cambria Math" charset="0"/>
                                      <a:sym typeface="Wingdings"/>
                                    </a:rPr>
                                    <m:t>𝑠</m:t>
                                  </m:r>
                                </m:e>
                              </m:d>
                            </m:num>
                            <m:den>
                              <m:r>
                                <a:rPr lang="en-US" sz="1400" b="0" i="1" smtClean="0">
                                  <a:solidFill>
                                    <a:schemeClr val="tx1"/>
                                  </a:solidFill>
                                  <a:latin typeface="Cambria Math" charset="0"/>
                                  <a:ea typeface="Cambria Math" charset="0"/>
                                  <a:cs typeface="Cambria Math" charset="0"/>
                                  <a:sym typeface="Wingdings"/>
                                </a:rPr>
                                <m:t>𝑠</m:t>
                              </m:r>
                            </m:den>
                          </m:f>
                          <m:r>
                            <a:rPr lang="en-US" sz="1400" b="0" i="1" smtClean="0">
                              <a:solidFill>
                                <a:schemeClr val="tx1"/>
                              </a:solidFill>
                              <a:latin typeface="Cambria Math" charset="0"/>
                              <a:ea typeface="Cambria Math" charset="0"/>
                              <a:cs typeface="Cambria Math" charset="0"/>
                              <a:sym typeface="Wingdings"/>
                            </a:rPr>
                            <m:t>𝑅</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𝑠</m:t>
                          </m:r>
                          <m:r>
                            <a:rPr lang="en-US" sz="1400" b="0" i="1" smtClean="0">
                              <a:solidFill>
                                <a:schemeClr val="tx1"/>
                              </a:solidFill>
                              <a:latin typeface="Cambria Math" charset="0"/>
                              <a:ea typeface="Cambria Math" charset="0"/>
                              <a:cs typeface="Cambria Math" charset="0"/>
                              <a:sym typeface="Wingdings"/>
                            </a:rPr>
                            <m:t>)</m:t>
                          </m:r>
                        </m:e>
                      </m:nary>
                    </m:oMath>
                  </m:oMathPara>
                </a14:m>
                <a:endParaRPr lang="is-IS" sz="1400" dirty="0">
                  <a:solidFill>
                    <a:schemeClr val="tx1"/>
                  </a:solidFill>
                  <a:ea typeface="Cambria Math" charset="0"/>
                  <a:cs typeface="Cambria Math" charset="0"/>
                  <a:sym typeface="Wingdings"/>
                </a:endParaRPr>
              </a:p>
            </p:txBody>
          </p:sp>
        </mc:Choice>
        <mc:Fallback xmlns="">
          <p:sp>
            <p:nvSpPr>
              <p:cNvPr id="33" name="Rectangle 32"/>
              <p:cNvSpPr>
                <a:spLocks noRot="1" noChangeAspect="1" noMove="1" noResize="1" noEditPoints="1" noAdjustHandles="1" noChangeArrowheads="1" noChangeShapeType="1" noTextEdit="1"/>
              </p:cNvSpPr>
              <p:nvPr/>
            </p:nvSpPr>
            <p:spPr>
              <a:xfrm>
                <a:off x="683568" y="2005784"/>
                <a:ext cx="3195718" cy="770467"/>
              </a:xfrm>
              <a:prstGeom prst="rect">
                <a:avLst/>
              </a:prstGeom>
              <a:blipFill rotWithShape="0">
                <a:blip r:embed="rId5"/>
                <a:stretch>
                  <a:fillRect/>
                </a:stretch>
              </a:blipFill>
            </p:spPr>
            <p:txBody>
              <a:bodyPr/>
              <a:lstStyle/>
              <a:p>
                <a:r>
                  <a:rPr lang="en-US">
                    <a:noFill/>
                  </a:rPr>
                  <a:t> </a:t>
                </a:r>
              </a:p>
            </p:txBody>
          </p:sp>
        </mc:Fallback>
      </mc:AlternateContent>
      <p:sp>
        <p:nvSpPr>
          <p:cNvPr id="34" name="Rectangle 33"/>
          <p:cNvSpPr/>
          <p:nvPr/>
        </p:nvSpPr>
        <p:spPr>
          <a:xfrm>
            <a:off x="4524231" y="2863969"/>
            <a:ext cx="4224233" cy="276999"/>
          </a:xfrm>
          <a:prstGeom prst="rect">
            <a:avLst/>
          </a:prstGeom>
        </p:spPr>
        <p:txBody>
          <a:bodyPr wrap="none">
            <a:spAutoFit/>
          </a:bodyPr>
          <a:lstStyle/>
          <a:p>
            <a:r>
              <a:rPr lang="en-GB" sz="1200" dirty="0">
                <a:solidFill>
                  <a:prstClr val="black">
                    <a:lumMod val="50000"/>
                    <a:lumOff val="50000"/>
                  </a:prstClr>
                </a:solidFill>
                <a:latin typeface="Helvetica Light" charset="0"/>
                <a:ea typeface="Helvetica Light" charset="0"/>
                <a:cs typeface="Helvetica Light" charset="0"/>
              </a:rPr>
              <a:t>Each diagram corresponds to specific kernel function </a:t>
            </a:r>
            <a:r>
              <a:rPr lang="en-GB" sz="1200" i="1" dirty="0">
                <a:solidFill>
                  <a:prstClr val="black">
                    <a:lumMod val="50000"/>
                    <a:lumOff val="50000"/>
                  </a:prstClr>
                </a:solidFill>
                <a:latin typeface="Helvetica Light" charset="0"/>
                <a:ea typeface="Helvetica Light" charset="0"/>
                <a:cs typeface="Helvetica Light" charset="0"/>
              </a:rPr>
              <a:t>K</a:t>
            </a:r>
            <a:r>
              <a:rPr lang="en-GB" sz="600" i="1" dirty="0">
                <a:solidFill>
                  <a:prstClr val="black">
                    <a:lumMod val="50000"/>
                    <a:lumOff val="50000"/>
                  </a:prstClr>
                </a:solidFill>
                <a:latin typeface="Helvetica Light" charset="0"/>
                <a:ea typeface="Helvetica Light" charset="0"/>
                <a:cs typeface="Helvetica Light" charset="0"/>
              </a:rPr>
              <a:t> </a:t>
            </a:r>
            <a:r>
              <a:rPr lang="en-GB" sz="1200" baseline="30000" dirty="0">
                <a:solidFill>
                  <a:prstClr val="black">
                    <a:lumMod val="50000"/>
                    <a:lumOff val="50000"/>
                  </a:prstClr>
                </a:solidFill>
                <a:latin typeface="Helvetica Light" charset="0"/>
                <a:ea typeface="Helvetica Light" charset="0"/>
                <a:cs typeface="Helvetica Light" charset="0"/>
              </a:rPr>
              <a:t>(</a:t>
            </a:r>
            <a:r>
              <a:rPr lang="en-GB" sz="1200" i="1" baseline="30000" dirty="0" err="1">
                <a:solidFill>
                  <a:prstClr val="black">
                    <a:lumMod val="50000"/>
                    <a:lumOff val="50000"/>
                  </a:prstClr>
                </a:solidFill>
                <a:latin typeface="Helvetica Light" charset="0"/>
                <a:ea typeface="Helvetica Light" charset="0"/>
                <a:cs typeface="Helvetica Light" charset="0"/>
              </a:rPr>
              <a:t>i</a:t>
            </a:r>
            <a:r>
              <a:rPr lang="en-GB" sz="1200" baseline="30000" dirty="0">
                <a:solidFill>
                  <a:prstClr val="black">
                    <a:lumMod val="50000"/>
                    <a:lumOff val="50000"/>
                  </a:prstClr>
                </a:solidFill>
                <a:latin typeface="Helvetica Light" charset="0"/>
                <a:ea typeface="Helvetica Light" charset="0"/>
                <a:cs typeface="Helvetica Light" charset="0"/>
              </a:rPr>
              <a:t>)</a:t>
            </a:r>
            <a:endParaRPr lang="en-GB" dirty="0"/>
          </a:p>
        </p:txBody>
      </p:sp>
      <p:sp>
        <p:nvSpPr>
          <p:cNvPr id="35" name="Rectangle 34"/>
          <p:cNvSpPr/>
          <p:nvPr/>
        </p:nvSpPr>
        <p:spPr>
          <a:xfrm>
            <a:off x="0" y="2924944"/>
            <a:ext cx="3879286"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36" name="Rectangle 35"/>
              <p:cNvSpPr/>
              <p:nvPr/>
            </p:nvSpPr>
            <p:spPr>
              <a:xfrm>
                <a:off x="395536" y="2953978"/>
                <a:ext cx="3095335" cy="361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schemeClr val="tx1"/>
                              </a:solidFill>
                              <a:latin typeface="Cambria Math" panose="02040503050406030204" pitchFamily="18" charset="0"/>
                              <a:ea typeface="Cambria Math" charset="0"/>
                              <a:cs typeface="Cambria Math" charset="0"/>
                              <a:sym typeface="Wingdings"/>
                            </a:rPr>
                          </m:ctrlPr>
                        </m:sSubSupPr>
                        <m:e>
                          <m:r>
                            <a:rPr lang="en-US" sz="1400" i="1" smtClean="0">
                              <a:solidFill>
                                <a:schemeClr val="tx1"/>
                              </a:solidFill>
                              <a:latin typeface="Cambria Math" charset="0"/>
                              <a:ea typeface="Cambria Math" charset="0"/>
                              <a:cs typeface="Cambria Math" charset="0"/>
                              <a:sym typeface="Wingdings"/>
                            </a:rPr>
                            <m:t>⟹</m:t>
                          </m:r>
                          <m:r>
                            <a:rPr lang="en-US" sz="1400" i="1">
                              <a:solidFill>
                                <a:schemeClr val="tx1"/>
                              </a:solidFill>
                              <a:latin typeface="Cambria Math" charset="0"/>
                              <a:ea typeface="Cambria Math" charset="0"/>
                              <a:cs typeface="Cambria Math" charset="0"/>
                              <a:sym typeface="Wingdings"/>
                            </a:rPr>
                            <m:t>𝑎</m:t>
                          </m:r>
                        </m:e>
                        <m:sub>
                          <m:r>
                            <a:rPr lang="en-US" sz="1400" i="1">
                              <a:solidFill>
                                <a:schemeClr val="tx1"/>
                              </a:solidFill>
                              <a:latin typeface="Cambria Math" charset="0"/>
                              <a:ea typeface="Cambria Math" charset="0"/>
                              <a:cs typeface="Cambria Math" charset="0"/>
                              <a:sym typeface="Wingdings"/>
                            </a:rPr>
                            <m:t>𝜇</m:t>
                          </m:r>
                        </m:sub>
                        <m:sup>
                          <m:r>
                            <m:rPr>
                              <m:sty m:val="p"/>
                            </m:rPr>
                            <a:rPr lang="en-US" sz="1400">
                              <a:solidFill>
                                <a:schemeClr val="tx1"/>
                              </a:solidFill>
                              <a:latin typeface="Cambria Math" charset="0"/>
                              <a:ea typeface="Cambria Math" charset="0"/>
                              <a:cs typeface="Cambria Math" charset="0"/>
                              <a:sym typeface="Wingdings"/>
                            </a:rPr>
                            <m:t>Had</m:t>
                          </m:r>
                          <m:r>
                            <a:rPr lang="en-US" sz="140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N</m:t>
                          </m:r>
                          <m:r>
                            <m:rPr>
                              <m:sty m:val="p"/>
                            </m:rPr>
                            <a:rPr lang="en-US" sz="1400">
                              <a:solidFill>
                                <a:schemeClr val="tx1"/>
                              </a:solidFill>
                              <a:latin typeface="Cambria Math" charset="0"/>
                              <a:ea typeface="Cambria Math" charset="0"/>
                              <a:cs typeface="Cambria Math" charset="0"/>
                              <a:sym typeface="Wingdings"/>
                            </a:rPr>
                            <m:t>LO</m:t>
                          </m:r>
                        </m:sup>
                      </m:sSubSup>
                      <m:r>
                        <a:rPr lang="en-US" sz="1400" b="0" i="1" smtClean="0">
                          <a:solidFill>
                            <a:schemeClr val="tx1"/>
                          </a:solidFill>
                          <a:latin typeface="Cambria Math" charset="0"/>
                          <a:ea typeface="Cambria Math" charset="0"/>
                          <a:cs typeface="Cambria Math" charset="0"/>
                          <a:sym typeface="Wingdings"/>
                        </a:rPr>
                        <m:t>=(−9.87±0.09)∙</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r>
                            <a:rPr lang="en-US" sz="1400" b="0" i="1" smtClean="0">
                              <a:solidFill>
                                <a:schemeClr val="tx1"/>
                              </a:solidFill>
                              <a:latin typeface="Cambria Math" charset="0"/>
                              <a:ea typeface="Cambria Math" charset="0"/>
                              <a:cs typeface="Cambria Math" charset="0"/>
                              <a:sym typeface="Wingdings"/>
                            </a:rPr>
                            <m:t>10</m:t>
                          </m:r>
                        </m:e>
                        <m:sup>
                          <m:r>
                            <a:rPr lang="en-US" sz="1400" b="0" i="1" smtClean="0">
                              <a:solidFill>
                                <a:schemeClr val="tx1"/>
                              </a:solidFill>
                              <a:latin typeface="Cambria Math" charset="0"/>
                              <a:ea typeface="Cambria Math" charset="0"/>
                              <a:cs typeface="Cambria Math" charset="0"/>
                              <a:sym typeface="Wingdings"/>
                            </a:rPr>
                            <m:t>−10</m:t>
                          </m:r>
                        </m:sup>
                      </m:sSup>
                    </m:oMath>
                  </m:oMathPara>
                </a14:m>
                <a:endParaRPr lang="en-US" sz="1400" dirty="0">
                  <a:solidFill>
                    <a:schemeClr val="tx1"/>
                  </a:solidFill>
                </a:endParaRPr>
              </a:p>
            </p:txBody>
          </p:sp>
        </mc:Choice>
        <mc:Fallback xmlns="">
          <p:sp>
            <p:nvSpPr>
              <p:cNvPr id="36" name="Rectangle 35"/>
              <p:cNvSpPr>
                <a:spLocks noRot="1" noChangeAspect="1" noMove="1" noResize="1" noEditPoints="1" noAdjustHandles="1" noChangeArrowheads="1" noChangeShapeType="1" noTextEdit="1"/>
              </p:cNvSpPr>
              <p:nvPr/>
            </p:nvSpPr>
            <p:spPr>
              <a:xfrm>
                <a:off x="395536" y="2953978"/>
                <a:ext cx="3095335" cy="361381"/>
              </a:xfrm>
              <a:prstGeom prst="rect">
                <a:avLst/>
              </a:prstGeom>
              <a:blipFill rotWithShape="0">
                <a:blip r:embed="rId6"/>
                <a:stretch>
                  <a:fillRect b="-3390"/>
                </a:stretch>
              </a:blipFill>
            </p:spPr>
            <p:txBody>
              <a:bodyPr/>
              <a:lstStyle/>
              <a:p>
                <a:r>
                  <a:rPr lang="en-US">
                    <a:noFill/>
                  </a:rPr>
                  <a:t> </a:t>
                </a:r>
              </a:p>
            </p:txBody>
          </p:sp>
        </mc:Fallback>
      </mc:AlternateContent>
      <p:pic>
        <p:nvPicPr>
          <p:cNvPr id="37" name="Picture 36"/>
          <p:cNvPicPr>
            <a:picLocks noChangeAspect="1"/>
          </p:cNvPicPr>
          <p:nvPr/>
        </p:nvPicPr>
        <p:blipFill>
          <a:blip r:embed="rId7"/>
          <a:stretch>
            <a:fillRect/>
          </a:stretch>
        </p:blipFill>
        <p:spPr>
          <a:xfrm>
            <a:off x="4575155" y="1614676"/>
            <a:ext cx="3897371" cy="1148188"/>
          </a:xfrm>
          <a:prstGeom prst="rect">
            <a:avLst/>
          </a:prstGeom>
        </p:spPr>
      </p:pic>
      <p:sp>
        <p:nvSpPr>
          <p:cNvPr id="38" name="Rectangle 37"/>
          <p:cNvSpPr/>
          <p:nvPr/>
        </p:nvSpPr>
        <p:spPr>
          <a:xfrm>
            <a:off x="6209414" y="3545643"/>
            <a:ext cx="2923954"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39" name="TextBox 38"/>
              <p:cNvSpPr txBox="1"/>
              <p:nvPr/>
            </p:nvSpPr>
            <p:spPr>
              <a:xfrm>
                <a:off x="251520" y="3575014"/>
                <a:ext cx="8784976" cy="361381"/>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NNLO two-point function corrections have also been computed:   </a:t>
                </a:r>
                <a14:m>
                  <m:oMath xmlns:m="http://schemas.openxmlformats.org/officeDocument/2006/math">
                    <m:sSubSup>
                      <m:sSubSupPr>
                        <m:ctrlPr>
                          <a:rPr lang="en-US" sz="1400" i="1">
                            <a:latin typeface="Cambria Math" panose="02040503050406030204" pitchFamily="18" charset="0"/>
                            <a:ea typeface="Cambria Math" charset="0"/>
                            <a:cs typeface="Cambria Math" charset="0"/>
                            <a:sym typeface="Wingdings"/>
                          </a:rPr>
                        </m:ctrlPr>
                      </m:sSubSupPr>
                      <m:e>
                        <m:r>
                          <a:rPr lang="en-US" sz="1400" i="1">
                            <a:latin typeface="Cambria Math" charset="0"/>
                            <a:ea typeface="Cambria Math" charset="0"/>
                            <a:cs typeface="Cambria Math" charset="0"/>
                            <a:sym typeface="Wingdings"/>
                          </a:rPr>
                          <m:t>𝑎</m:t>
                        </m:r>
                      </m:e>
                      <m:sub>
                        <m:r>
                          <a:rPr lang="en-US" sz="1400" i="1">
                            <a:latin typeface="Cambria Math" charset="0"/>
                            <a:ea typeface="Cambria Math" charset="0"/>
                            <a:cs typeface="Cambria Math" charset="0"/>
                            <a:sym typeface="Wingdings"/>
                          </a:rPr>
                          <m:t>𝜇</m:t>
                        </m:r>
                      </m:sub>
                      <m:sup>
                        <m:r>
                          <m:rPr>
                            <m:sty m:val="p"/>
                          </m:rPr>
                          <a:rPr lang="en-US" sz="1400">
                            <a:latin typeface="Cambria Math" charset="0"/>
                            <a:ea typeface="Cambria Math" charset="0"/>
                            <a:cs typeface="Cambria Math" charset="0"/>
                            <a:sym typeface="Wingdings"/>
                          </a:rPr>
                          <m:t>Had</m:t>
                        </m:r>
                        <m:r>
                          <a:rPr lang="en-US" sz="1400">
                            <a:latin typeface="Cambria Math" charset="0"/>
                            <a:ea typeface="Cambria Math" charset="0"/>
                            <a:cs typeface="Cambria Math" charset="0"/>
                            <a:sym typeface="Wingdings"/>
                          </a:rPr>
                          <m:t>,</m:t>
                        </m:r>
                        <m:r>
                          <m:rPr>
                            <m:sty m:val="p"/>
                          </m:rPr>
                          <a:rPr lang="en-US" sz="1400">
                            <a:latin typeface="Cambria Math" charset="0"/>
                            <a:ea typeface="Cambria Math" charset="0"/>
                            <a:cs typeface="Cambria Math" charset="0"/>
                            <a:sym typeface="Wingdings"/>
                          </a:rPr>
                          <m:t>NNLO</m:t>
                        </m:r>
                      </m:sup>
                    </m:sSubSup>
                    <m:r>
                      <a:rPr lang="en-US" sz="1400" i="1">
                        <a:latin typeface="Cambria Math" charset="0"/>
                        <a:ea typeface="Cambria Math" charset="0"/>
                        <a:cs typeface="Cambria Math" charset="0"/>
                        <a:sym typeface="Wingdings"/>
                      </a:rPr>
                      <m:t>=(</m:t>
                    </m:r>
                    <m:r>
                      <a:rPr lang="en-US" sz="1400" b="0" i="1" smtClean="0">
                        <a:latin typeface="Cambria Math" charset="0"/>
                        <a:ea typeface="Cambria Math" charset="0"/>
                        <a:cs typeface="Cambria Math" charset="0"/>
                        <a:sym typeface="Wingdings"/>
                      </a:rPr>
                      <m:t>1.24</m:t>
                    </m:r>
                    <m:r>
                      <a:rPr lang="en-US" sz="1400" i="1">
                        <a:latin typeface="Cambria Math" charset="0"/>
                        <a:ea typeface="Cambria Math" charset="0"/>
                        <a:cs typeface="Cambria Math" charset="0"/>
                        <a:sym typeface="Wingdings"/>
                      </a:rPr>
                      <m:t>±0.0</m:t>
                    </m:r>
                    <m:r>
                      <a:rPr lang="en-US" sz="1400" b="0" i="1" smtClean="0">
                        <a:latin typeface="Cambria Math" charset="0"/>
                        <a:ea typeface="Cambria Math" charset="0"/>
                        <a:cs typeface="Cambria Math" charset="0"/>
                        <a:sym typeface="Wingdings"/>
                      </a:rPr>
                      <m:t>1</m:t>
                    </m:r>
                    <m:r>
                      <a:rPr lang="en-US" sz="1400" i="1">
                        <a:latin typeface="Cambria Math" charset="0"/>
                        <a:ea typeface="Cambria Math" charset="0"/>
                        <a:cs typeface="Cambria Math" charset="0"/>
                        <a:sym typeface="Wingdings"/>
                      </a:rPr>
                      <m:t>)</m:t>
                    </m:r>
                    <m:sSup>
                      <m:sSupPr>
                        <m:ctrlPr>
                          <a:rPr lang="en-US" sz="1400" i="1">
                            <a:latin typeface="Cambria Math" panose="02040503050406030204" pitchFamily="18" charset="0"/>
                            <a:ea typeface="Cambria Math" charset="0"/>
                            <a:cs typeface="Cambria Math" charset="0"/>
                            <a:sym typeface="Wingdings"/>
                          </a:rPr>
                        </m:ctrlPr>
                      </m:sSupPr>
                      <m:e>
                        <m:r>
                          <a:rPr lang="en-US" sz="1400" i="1">
                            <a:latin typeface="Cambria Math" charset="0"/>
                            <a:ea typeface="Cambria Math" charset="0"/>
                            <a:cs typeface="Cambria Math" charset="0"/>
                            <a:sym typeface="Wingdings"/>
                          </a:rPr>
                          <m:t>∙10</m:t>
                        </m:r>
                      </m:e>
                      <m:sup>
                        <m:r>
                          <a:rPr lang="en-US" sz="1400" i="1">
                            <a:latin typeface="Cambria Math" charset="0"/>
                            <a:ea typeface="Cambria Math" charset="0"/>
                            <a:cs typeface="Cambria Math" charset="0"/>
                            <a:sym typeface="Wingdings"/>
                          </a:rPr>
                          <m:t>−10</m:t>
                        </m:r>
                      </m:sup>
                    </m:sSup>
                  </m:oMath>
                </a14:m>
                <a:endParaRPr lang="en-US" sz="1400" dirty="0"/>
              </a:p>
            </p:txBody>
          </p:sp>
        </mc:Choice>
        <mc:Fallback xmlns="">
          <p:sp>
            <p:nvSpPr>
              <p:cNvPr id="39" name="TextBox 38"/>
              <p:cNvSpPr txBox="1">
                <a:spLocks noRot="1" noChangeAspect="1" noMove="1" noResize="1" noEditPoints="1" noAdjustHandles="1" noChangeArrowheads="1" noChangeShapeType="1" noTextEdit="1"/>
              </p:cNvSpPr>
              <p:nvPr/>
            </p:nvSpPr>
            <p:spPr>
              <a:xfrm>
                <a:off x="251520" y="3575014"/>
                <a:ext cx="8784976" cy="361381"/>
              </a:xfrm>
              <a:prstGeom prst="rect">
                <a:avLst/>
              </a:prstGeom>
              <a:blipFill rotWithShape="0">
                <a:blip r:embed="rId8"/>
                <a:stretch>
                  <a:fillRect l="-347" b="-18333"/>
                </a:stretch>
              </a:blipFill>
            </p:spPr>
            <p:txBody>
              <a:bodyPr/>
              <a:lstStyle/>
              <a:p>
                <a:r>
                  <a:rPr lang="en-US">
                    <a:noFill/>
                  </a:rPr>
                  <a:t> </a:t>
                </a:r>
              </a:p>
            </p:txBody>
          </p:sp>
        </mc:Fallback>
      </mc:AlternateContent>
      <p:sp>
        <p:nvSpPr>
          <p:cNvPr id="3" name="TextBox 2"/>
          <p:cNvSpPr txBox="1"/>
          <p:nvPr/>
        </p:nvSpPr>
        <p:spPr>
          <a:xfrm>
            <a:off x="2483768" y="6504079"/>
            <a:ext cx="4184159"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Educated guess (other groups find smaller / larger uncertainty)  </a:t>
            </a:r>
          </a:p>
        </p:txBody>
      </p:sp>
      <p:cxnSp>
        <p:nvCxnSpPr>
          <p:cNvPr id="6" name="Curved Connector 5"/>
          <p:cNvCxnSpPr/>
          <p:nvPr/>
        </p:nvCxnSpPr>
        <p:spPr>
          <a:xfrm rot="10800000">
            <a:off x="2078108" y="6423860"/>
            <a:ext cx="429349" cy="202120"/>
          </a:xfrm>
          <a:prstGeom prst="curvedConnector2">
            <a:avLst/>
          </a:prstGeom>
          <a:ln w="3175">
            <a:solidFill>
              <a:schemeClr val="tx1">
                <a:lumMod val="50000"/>
                <a:lumOff val="50000"/>
              </a:schemeClr>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p:nvPicPr>
        <p:blipFill rotWithShape="1">
          <a:blip r:embed="rId9">
            <a:extLst>
              <a:ext uri="{28A0092B-C50C-407E-A947-70E740481C1C}">
                <a14:useLocalDpi xmlns:a14="http://schemas.microsoft.com/office/drawing/2010/main"/>
              </a:ext>
            </a:extLst>
          </a:blip>
          <a:srcRect l="6436" r="10186"/>
          <a:stretch/>
        </p:blipFill>
        <p:spPr>
          <a:xfrm>
            <a:off x="6954785" y="5877273"/>
            <a:ext cx="1865687" cy="828738"/>
          </a:xfrm>
          <a:prstGeom prst="rect">
            <a:avLst/>
          </a:prstGeom>
        </p:spPr>
      </p:pic>
      <p:sp>
        <p:nvSpPr>
          <p:cNvPr id="17" name="Right Brace 16"/>
          <p:cNvSpPr/>
          <p:nvPr/>
        </p:nvSpPr>
        <p:spPr>
          <a:xfrm rot="16200000">
            <a:off x="7818543" y="5012291"/>
            <a:ext cx="211240" cy="1592432"/>
          </a:xfrm>
          <a:prstGeom prst="rightBrace">
            <a:avLst>
              <a:gd name="adj1" fmla="val 39368"/>
              <a:gd name="adj2" fmla="val 50000"/>
            </a:avLst>
          </a:prstGeom>
          <a:ln w="3175">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Rectangle 24">
            <a:extLst>
              <a:ext uri="{FF2B5EF4-FFF2-40B4-BE49-F238E27FC236}">
                <a16:creationId xmlns:a16="http://schemas.microsoft.com/office/drawing/2014/main" id="{F6528A2B-A744-7349-A1E7-E3F4D28219EB}"/>
              </a:ext>
            </a:extLst>
          </p:cNvPr>
          <p:cNvSpPr/>
          <p:nvPr/>
        </p:nvSpPr>
        <p:spPr>
          <a:xfrm>
            <a:off x="7627171" y="3348340"/>
            <a:ext cx="1617649" cy="215444"/>
          </a:xfrm>
          <a:prstGeom prst="rect">
            <a:avLst/>
          </a:prstGeom>
        </p:spPr>
        <p:txBody>
          <a:bodyPr wrap="square">
            <a:spAutoFit/>
          </a:bodyPr>
          <a:lstStyle/>
          <a:p>
            <a:r>
              <a:rPr lang="en-US" sz="800" dirty="0">
                <a:solidFill>
                  <a:schemeClr val="tx1">
                    <a:lumMod val="50000"/>
                    <a:lumOff val="50000"/>
                  </a:schemeClr>
                </a:solidFill>
                <a:latin typeface="Helvetica Light" charset="0"/>
                <a:ea typeface="Helvetica Light" charset="0"/>
                <a:cs typeface="Helvetica Light" charset="0"/>
              </a:rPr>
              <a:t>Kurz et al</a:t>
            </a:r>
            <a:r>
              <a:rPr lang="is-IS" sz="800" dirty="0">
                <a:solidFill>
                  <a:schemeClr val="tx1">
                    <a:lumMod val="50000"/>
                    <a:lumOff val="50000"/>
                  </a:schemeClr>
                </a:solidFill>
                <a:latin typeface="Helvetica Light" charset="0"/>
                <a:ea typeface="Helvetica Light" charset="0"/>
                <a:cs typeface="Helvetica Light" charset="0"/>
              </a:rPr>
              <a:t>, </a:t>
            </a:r>
            <a:r>
              <a:rPr lang="cs-CZ" sz="800" dirty="0">
                <a:solidFill>
                  <a:schemeClr val="tx1">
                    <a:lumMod val="50000"/>
                    <a:lumOff val="50000"/>
                  </a:schemeClr>
                </a:solidFill>
                <a:latin typeface="Helvetica Light" charset="0"/>
                <a:ea typeface="Helvetica Light" charset="0"/>
                <a:cs typeface="Helvetica Light" charset="0"/>
              </a:rPr>
              <a:t>1511.08222 (2015)</a:t>
            </a:r>
          </a:p>
        </p:txBody>
      </p:sp>
      <p:sp>
        <p:nvSpPr>
          <p:cNvPr id="31" name="Rectangle 30">
            <a:extLst>
              <a:ext uri="{FF2B5EF4-FFF2-40B4-BE49-F238E27FC236}">
                <a16:creationId xmlns:a16="http://schemas.microsoft.com/office/drawing/2014/main" id="{674D4F03-93AC-834F-B663-7602CFB4F2F9}"/>
              </a:ext>
            </a:extLst>
          </p:cNvPr>
          <p:cNvSpPr/>
          <p:nvPr/>
        </p:nvSpPr>
        <p:spPr>
          <a:xfrm>
            <a:off x="2448012" y="3330619"/>
            <a:ext cx="1871199" cy="215444"/>
          </a:xfrm>
          <a:prstGeom prst="rect">
            <a:avLst/>
          </a:prstGeom>
        </p:spPr>
        <p:txBody>
          <a:bodyPr wrap="square">
            <a:spAutoFit/>
          </a:bodyPr>
          <a:lstStyle/>
          <a:p>
            <a:r>
              <a:rPr lang="en-US" sz="800" dirty="0">
                <a:solidFill>
                  <a:schemeClr val="tx1">
                    <a:lumMod val="50000"/>
                    <a:lumOff val="50000"/>
                  </a:schemeClr>
                </a:solidFill>
                <a:latin typeface="Helvetica Light" charset="0"/>
                <a:ea typeface="Helvetica Light" charset="0"/>
                <a:cs typeface="Helvetica Light" charset="0"/>
              </a:rPr>
              <a:t>Kurz et al</a:t>
            </a:r>
            <a:r>
              <a:rPr lang="is-IS" sz="800" dirty="0">
                <a:solidFill>
                  <a:schemeClr val="tx1">
                    <a:lumMod val="50000"/>
                    <a:lumOff val="50000"/>
                  </a:schemeClr>
                </a:solidFill>
                <a:latin typeface="Helvetica Light" charset="0"/>
                <a:ea typeface="Helvetica Light" charset="0"/>
                <a:cs typeface="Helvetica Light" charset="0"/>
              </a:rPr>
              <a:t>, </a:t>
            </a:r>
            <a:r>
              <a:rPr lang="cs-CZ" sz="800" dirty="0">
                <a:solidFill>
                  <a:schemeClr val="tx1">
                    <a:lumMod val="50000"/>
                    <a:lumOff val="50000"/>
                  </a:schemeClr>
                </a:solidFill>
                <a:latin typeface="Helvetica Light" charset="0"/>
                <a:ea typeface="Helvetica Light" charset="0"/>
                <a:cs typeface="Helvetica Light" charset="0"/>
              </a:rPr>
              <a:t>1511.08222 (2015)</a:t>
            </a:r>
          </a:p>
        </p:txBody>
      </p:sp>
    </p:spTree>
    <p:extLst>
      <p:ext uri="{BB962C8B-B14F-4D97-AF65-F5344CB8AC3E}">
        <p14:creationId xmlns:p14="http://schemas.microsoft.com/office/powerpoint/2010/main" val="15357158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1" y="5354873"/>
            <a:ext cx="3851919" cy="427063"/>
          </a:xfrm>
          <a:prstGeom prst="rect">
            <a:avLst/>
          </a:prstGeom>
          <a:solidFill>
            <a:srgbClr val="EBEBEB"/>
          </a:solidFill>
          <a:ln>
            <a:no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53</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5" name="TextBox 24"/>
          <p:cNvSpPr txBox="1"/>
          <p:nvPr/>
        </p:nvSpPr>
        <p:spPr>
          <a:xfrm>
            <a:off x="251520" y="1988840"/>
            <a:ext cx="8784976"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Summing all contributions </a:t>
            </a:r>
            <a:r>
              <a:rPr lang="en-US" sz="1200" dirty="0">
                <a:solidFill>
                  <a:prstClr val="black">
                    <a:lumMod val="85000"/>
                    <a:lumOff val="15000"/>
                  </a:prstClr>
                </a:solidFill>
                <a:latin typeface="Helvetica Light" charset="0"/>
                <a:ea typeface="Helvetica Light" charset="0"/>
                <a:cs typeface="Helvetica Light" charset="0"/>
              </a:rPr>
              <a:t>[ ∙ 10</a:t>
            </a:r>
            <a:r>
              <a:rPr lang="en-US" sz="1200" baseline="30000" dirty="0">
                <a:solidFill>
                  <a:prstClr val="black">
                    <a:lumMod val="85000"/>
                    <a:lumOff val="15000"/>
                  </a:prstClr>
                </a:solidFill>
                <a:latin typeface="Helvetica Light" charset="0"/>
                <a:ea typeface="Helvetica Light" charset="0"/>
                <a:cs typeface="Helvetica Light" charset="0"/>
              </a:rPr>
              <a:t>–10 </a:t>
            </a:r>
            <a:r>
              <a:rPr lang="en-US" sz="1200" dirty="0">
                <a:solidFill>
                  <a:prstClr val="black">
                    <a:lumMod val="85000"/>
                    <a:lumOff val="15000"/>
                  </a:prst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a:t>
            </a:r>
          </a:p>
        </p:txBody>
      </p:sp>
      <p:sp>
        <p:nvSpPr>
          <p:cNvPr id="32" name="TextBox 31"/>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Muon </a:t>
            </a:r>
            <a:r>
              <a:rPr lang="en-US" sz="2400" i="1" dirty="0">
                <a:solidFill>
                  <a:schemeClr val="bg1"/>
                </a:solidFill>
                <a:latin typeface="Helvetica Light" charset="0"/>
                <a:ea typeface="Helvetica Light" charset="0"/>
                <a:cs typeface="Helvetica Light" charset="0"/>
              </a:rPr>
              <a:t>g</a:t>
            </a:r>
            <a:r>
              <a:rPr lang="en-US" sz="1400" i="1" dirty="0">
                <a:solidFill>
                  <a:schemeClr val="bg1"/>
                </a:solidFill>
                <a:latin typeface="Helvetica Light" charset="0"/>
                <a:ea typeface="Helvetica Light" charset="0"/>
                <a:cs typeface="Helvetica Light" charset="0"/>
              </a:rPr>
              <a:t> </a:t>
            </a:r>
            <a:r>
              <a:rPr lang="en-US" sz="2400" dirty="0">
                <a:solidFill>
                  <a:schemeClr val="bg1"/>
                </a:solidFill>
                <a:latin typeface="Helvetica Light" charset="0"/>
                <a:ea typeface="Helvetica Light" charset="0"/>
                <a:cs typeface="Helvetica Light" charset="0"/>
              </a:rPr>
              <a:t>–</a:t>
            </a:r>
            <a:r>
              <a:rPr lang="en-US" sz="1600" dirty="0">
                <a:solidFill>
                  <a:schemeClr val="bg1"/>
                </a:solidFill>
                <a:latin typeface="Helvetica Light" charset="0"/>
                <a:ea typeface="Helvetica Light" charset="0"/>
                <a:cs typeface="Helvetica Light" charset="0"/>
              </a:rPr>
              <a:t> </a:t>
            </a:r>
            <a:r>
              <a:rPr lang="en-US" sz="2400" dirty="0">
                <a:solidFill>
                  <a:schemeClr val="bg1"/>
                </a:solidFill>
                <a:latin typeface="Helvetica Light" charset="0"/>
                <a:ea typeface="Helvetica Light" charset="0"/>
                <a:cs typeface="Helvetica Light" charset="0"/>
              </a:rPr>
              <a:t>2 summary</a:t>
            </a:r>
            <a:endParaRPr lang="en-US" sz="2400" baseline="-25000" dirty="0">
              <a:solidFill>
                <a:schemeClr val="bg1"/>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33" name="Rectangle 32"/>
              <p:cNvSpPr/>
              <p:nvPr/>
            </p:nvSpPr>
            <p:spPr>
              <a:xfrm>
                <a:off x="722972" y="2547207"/>
                <a:ext cx="2714782" cy="366895"/>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is-IS"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is-IS" sz="1400" i="1">
                              <a:solidFill>
                                <a:prstClr val="black">
                                  <a:lumMod val="85000"/>
                                  <a:lumOff val="15000"/>
                                </a:prstClr>
                              </a:solidFill>
                              <a:latin typeface="Cambria Math" charset="0"/>
                              <a:ea typeface="Cambria Math" charset="0"/>
                              <a:cs typeface="Cambria Math" charset="0"/>
                              <a:sym typeface="Wingdings"/>
                            </a:rPr>
                            <m:t>𝑎</m:t>
                          </m:r>
                        </m:e>
                        <m:sub>
                          <m:r>
                            <a:rPr lang="is-IS" sz="1400" i="1">
                              <a:solidFill>
                                <a:prstClr val="black">
                                  <a:lumMod val="85000"/>
                                  <a:lumOff val="15000"/>
                                </a:prstClr>
                              </a:solidFill>
                              <a:latin typeface="Cambria Math" charset="0"/>
                              <a:ea typeface="Cambria Math" charset="0"/>
                              <a:cs typeface="Cambria Math" charset="0"/>
                              <a:sym typeface="Wingdings"/>
                            </a:rPr>
                            <m:t>𝜇</m:t>
                          </m:r>
                        </m:sub>
                        <m:sup>
                          <m:r>
                            <m:rPr>
                              <m:sty m:val="p"/>
                            </m:rPr>
                            <a:rPr lang="is-IS" sz="1400">
                              <a:solidFill>
                                <a:prstClr val="black">
                                  <a:lumMod val="85000"/>
                                  <a:lumOff val="15000"/>
                                </a:prstClr>
                              </a:solidFill>
                              <a:latin typeface="Cambria Math" charset="0"/>
                              <a:ea typeface="Cambria Math" charset="0"/>
                              <a:cs typeface="Cambria Math" charset="0"/>
                              <a:sym typeface="Wingdings"/>
                            </a:rPr>
                            <m:t>QED</m:t>
                          </m:r>
                        </m:sup>
                      </m:sSubSup>
                      <m:r>
                        <a:rPr lang="is-IS" sz="1400">
                          <a:solidFill>
                            <a:prstClr val="black">
                              <a:lumMod val="85000"/>
                              <a:lumOff val="15000"/>
                            </a:prstClr>
                          </a:solidFill>
                          <a:latin typeface="Cambria Math" charset="0"/>
                          <a:ea typeface="Cambria Math" charset="0"/>
                          <a:cs typeface="Cambria Math" charset="0"/>
                          <a:sym typeface="Wingdings"/>
                        </a:rPr>
                        <m:t>=</m:t>
                      </m:r>
                      <m:r>
                        <a:rPr lang="is-IS" sz="1400" i="1" smtClean="0">
                          <a:solidFill>
                            <a:prstClr val="black">
                              <a:lumMod val="85000"/>
                              <a:lumOff val="15000"/>
                            </a:prstClr>
                          </a:solidFill>
                          <a:latin typeface="Cambria Math" charset="0"/>
                          <a:ea typeface="Cambria Math" charset="0"/>
                          <a:cs typeface="Cambria Math" charset="0"/>
                          <a:sym typeface="Wingdings"/>
                        </a:rPr>
                        <m:t>11</m:t>
                      </m:r>
                      <m:r>
                        <a:rPr lang="is-IS" sz="1400" i="1">
                          <a:solidFill>
                            <a:prstClr val="black">
                              <a:lumMod val="85000"/>
                              <a:lumOff val="15000"/>
                            </a:prstClr>
                          </a:solidFill>
                          <a:latin typeface="Cambria Math" charset="0"/>
                          <a:ea typeface="Cambria Math" charset="0"/>
                          <a:cs typeface="Cambria Math" charset="0"/>
                          <a:sym typeface="Wingdings"/>
                        </a:rPr>
                        <m:t> 658 471.895</m:t>
                      </m:r>
                      <m:r>
                        <a:rPr lang="en-US" sz="1400" i="1">
                          <a:solidFill>
                            <a:prstClr val="black">
                              <a:lumMod val="85000"/>
                              <a:lumOff val="15000"/>
                            </a:prstClr>
                          </a:solidFill>
                          <a:latin typeface="Cambria Math" charset="0"/>
                          <a:ea typeface="Cambria Math" charset="0"/>
                          <a:cs typeface="Cambria Math" charset="0"/>
                          <a:sym typeface="Wingdings"/>
                        </a:rPr>
                        <m:t>±</m:t>
                      </m:r>
                      <m:r>
                        <a:rPr lang="is-IS" sz="1400" i="1">
                          <a:solidFill>
                            <a:prstClr val="black">
                              <a:lumMod val="85000"/>
                              <a:lumOff val="15000"/>
                            </a:prstClr>
                          </a:solidFill>
                          <a:latin typeface="Cambria Math" charset="0"/>
                          <a:ea typeface="Cambria Math" charset="0"/>
                          <a:cs typeface="Cambria Math" charset="0"/>
                          <a:sym typeface="Wingdings"/>
                        </a:rPr>
                        <m:t>0.008</m:t>
                      </m:r>
                    </m:oMath>
                  </m:oMathPara>
                </a14:m>
                <a:endParaRPr lang="is-IS" sz="1400" dirty="0"/>
              </a:p>
            </p:txBody>
          </p:sp>
        </mc:Choice>
        <mc:Fallback xmlns="">
          <p:sp>
            <p:nvSpPr>
              <p:cNvPr id="33" name="Rectangle 32"/>
              <p:cNvSpPr>
                <a:spLocks noRot="1" noChangeAspect="1" noMove="1" noResize="1" noEditPoints="1" noAdjustHandles="1" noChangeArrowheads="1" noChangeShapeType="1" noTextEdit="1"/>
              </p:cNvSpPr>
              <p:nvPr/>
            </p:nvSpPr>
            <p:spPr>
              <a:xfrm>
                <a:off x="722972" y="2547207"/>
                <a:ext cx="2714782" cy="366895"/>
              </a:xfrm>
              <a:prstGeom prst="rect">
                <a:avLst/>
              </a:prstGeom>
              <a:blipFill rotWithShape="0">
                <a:blip r:embed="rId6"/>
                <a:stretch>
                  <a:fillRect t="-60000" b="-8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95846" y="4685331"/>
                <a:ext cx="4572000" cy="361381"/>
              </a:xfrm>
              <a:prstGeom prst="rect">
                <a:avLst/>
              </a:prstGeom>
            </p:spPr>
            <p:txBody>
              <a:bodyPr>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400" i="1" smtClean="0">
                              <a:solidFill>
                                <a:prstClr val="black"/>
                              </a:solidFill>
                              <a:latin typeface="Cambria Math" panose="02040503050406030204" pitchFamily="18" charset="0"/>
                              <a:ea typeface="Cambria Math" charset="0"/>
                              <a:cs typeface="Cambria Math" charset="0"/>
                              <a:sym typeface="Wingdings"/>
                            </a:rPr>
                          </m:ctrlPr>
                        </m:sSubSupPr>
                        <m:e>
                          <m:r>
                            <a:rPr lang="en-US" sz="1400" i="1">
                              <a:solidFill>
                                <a:prstClr val="black"/>
                              </a:solidFill>
                              <a:latin typeface="Cambria Math" charset="0"/>
                              <a:ea typeface="Cambria Math" charset="0"/>
                              <a:cs typeface="Cambria Math" charset="0"/>
                              <a:sym typeface="Wingdings"/>
                            </a:rPr>
                            <m:t>𝑎</m:t>
                          </m:r>
                        </m:e>
                        <m:sub>
                          <m:r>
                            <a:rPr lang="en-US" sz="1400" i="1">
                              <a:solidFill>
                                <a:prstClr val="black"/>
                              </a:solidFill>
                              <a:latin typeface="Cambria Math" charset="0"/>
                              <a:ea typeface="Cambria Math" charset="0"/>
                              <a:cs typeface="Cambria Math" charset="0"/>
                              <a:sym typeface="Wingdings"/>
                            </a:rPr>
                            <m:t>𝜇</m:t>
                          </m:r>
                        </m:sub>
                        <m:sup>
                          <m:r>
                            <m:rPr>
                              <m:sty m:val="p"/>
                            </m:rPr>
                            <a:rPr lang="en-US" sz="1400">
                              <a:solidFill>
                                <a:prstClr val="black"/>
                              </a:solidFill>
                              <a:latin typeface="Cambria Math" charset="0"/>
                              <a:ea typeface="Cambria Math" charset="0"/>
                              <a:cs typeface="Cambria Math" charset="0"/>
                              <a:sym typeface="Wingdings"/>
                            </a:rPr>
                            <m:t>Had</m:t>
                          </m:r>
                          <m:r>
                            <a:rPr lang="en-US" sz="1400">
                              <a:solidFill>
                                <a:prstClr val="black"/>
                              </a:solidFill>
                              <a:latin typeface="Cambria Math" charset="0"/>
                              <a:ea typeface="Cambria Math" charset="0"/>
                              <a:cs typeface="Cambria Math" charset="0"/>
                              <a:sym typeface="Wingdings"/>
                            </a:rPr>
                            <m:t>,</m:t>
                          </m:r>
                          <m:r>
                            <m:rPr>
                              <m:sty m:val="p"/>
                            </m:rPr>
                            <a:rPr lang="en-US" sz="1400">
                              <a:solidFill>
                                <a:prstClr val="black"/>
                              </a:solidFill>
                              <a:latin typeface="Cambria Math" charset="0"/>
                              <a:ea typeface="Cambria Math" charset="0"/>
                              <a:cs typeface="Cambria Math" charset="0"/>
                              <a:sym typeface="Wingdings"/>
                            </a:rPr>
                            <m:t>LBL</m:t>
                          </m:r>
                        </m:sup>
                      </m:sSubSup>
                      <m:r>
                        <a:rPr lang="en-US" sz="1400" i="1">
                          <a:solidFill>
                            <a:prstClr val="black"/>
                          </a:solidFill>
                          <a:latin typeface="Cambria Math" charset="0"/>
                          <a:ea typeface="Cambria Math" charset="0"/>
                          <a:cs typeface="Cambria Math" charset="0"/>
                          <a:sym typeface="Wingdings"/>
                        </a:rPr>
                        <m:t>=</m:t>
                      </m:r>
                      <m:r>
                        <a:rPr lang="en-US" sz="1400" b="0" i="1" smtClean="0">
                          <a:solidFill>
                            <a:prstClr val="black"/>
                          </a:solidFill>
                          <a:latin typeface="Cambria Math" panose="02040503050406030204" pitchFamily="18" charset="0"/>
                          <a:ea typeface="Cambria Math" charset="0"/>
                          <a:cs typeface="Cambria Math" charset="0"/>
                          <a:sym typeface="Wingdings"/>
                        </a:rPr>
                        <m:t>9</m:t>
                      </m:r>
                      <m:r>
                        <a:rPr lang="en-US" sz="1400" i="1">
                          <a:solidFill>
                            <a:prstClr val="black"/>
                          </a:solidFill>
                          <a:latin typeface="Cambria Math" charset="0"/>
                          <a:ea typeface="Cambria Math" charset="0"/>
                          <a:cs typeface="Cambria Math" charset="0"/>
                          <a:sym typeface="Wingdings"/>
                        </a:rPr>
                        <m:t>.</m:t>
                      </m:r>
                      <m:r>
                        <a:rPr lang="en-US" sz="1400" b="0" i="1" smtClean="0">
                          <a:solidFill>
                            <a:prstClr val="black"/>
                          </a:solidFill>
                          <a:latin typeface="Cambria Math" panose="02040503050406030204" pitchFamily="18" charset="0"/>
                          <a:ea typeface="Cambria Math" charset="0"/>
                          <a:cs typeface="Cambria Math" charset="0"/>
                          <a:sym typeface="Wingdings"/>
                        </a:rPr>
                        <m:t>2</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1</m:t>
                      </m:r>
                      <m:r>
                        <a:rPr lang="en-US" sz="1400" b="0" i="1" smtClean="0">
                          <a:solidFill>
                            <a:prstClr val="black"/>
                          </a:solidFill>
                          <a:latin typeface="Cambria Math" charset="0"/>
                          <a:ea typeface="Cambria Math" charset="0"/>
                          <a:cs typeface="Cambria Math" charset="0"/>
                          <a:sym typeface="Wingdings"/>
                        </a:rPr>
                        <m:t>.</m:t>
                      </m:r>
                      <m:r>
                        <a:rPr lang="en-US" sz="1400" b="0" i="1" smtClean="0">
                          <a:solidFill>
                            <a:prstClr val="black"/>
                          </a:solidFill>
                          <a:latin typeface="Cambria Math" panose="02040503050406030204" pitchFamily="18" charset="0"/>
                          <a:ea typeface="Cambria Math" charset="0"/>
                          <a:cs typeface="Cambria Math" charset="0"/>
                          <a:sym typeface="Wingdings"/>
                        </a:rPr>
                        <m:t>8</m:t>
                      </m:r>
                    </m:oMath>
                  </m:oMathPara>
                </a14:m>
                <a:endParaRPr lang="en-US" sz="1400" dirty="0"/>
              </a:p>
            </p:txBody>
          </p:sp>
        </mc:Choice>
        <mc:Fallback xmlns="">
          <p:sp>
            <p:nvSpPr>
              <p:cNvPr id="12" name="Rectangle 11"/>
              <p:cNvSpPr>
                <a:spLocks noRot="1" noChangeAspect="1" noMove="1" noResize="1" noEditPoints="1" noAdjustHandles="1" noChangeArrowheads="1" noChangeShapeType="1" noTextEdit="1"/>
              </p:cNvSpPr>
              <p:nvPr/>
            </p:nvSpPr>
            <p:spPr>
              <a:xfrm>
                <a:off x="495846" y="4685331"/>
                <a:ext cx="4572000" cy="361381"/>
              </a:xfrm>
              <a:prstGeom prst="rect">
                <a:avLst/>
              </a:prstGeom>
              <a:blipFill>
                <a:blip r:embed="rId7"/>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815671" y="5406379"/>
                <a:ext cx="3042436" cy="335092"/>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sSubSup>
                        <m:sSubSupPr>
                          <m:ctrlPr>
                            <a:rPr lang="mr-IN"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mr-IN" sz="1400" i="1">
                              <a:solidFill>
                                <a:prstClr val="black">
                                  <a:lumMod val="85000"/>
                                  <a:lumOff val="15000"/>
                                </a:prstClr>
                              </a:solidFill>
                              <a:latin typeface="Cambria Math" charset="0"/>
                              <a:ea typeface="Cambria Math" charset="0"/>
                              <a:cs typeface="Cambria Math" charset="0"/>
                              <a:sym typeface="Wingdings"/>
                            </a:rPr>
                            <m:t>𝑎</m:t>
                          </m:r>
                        </m:e>
                        <m:sub>
                          <m:r>
                            <a:rPr lang="mr-IN" sz="1400" i="1">
                              <a:solidFill>
                                <a:prstClr val="black">
                                  <a:lumMod val="85000"/>
                                  <a:lumOff val="15000"/>
                                </a:prstClr>
                              </a:solidFill>
                              <a:latin typeface="Cambria Math" charset="0"/>
                              <a:ea typeface="Cambria Math" charset="0"/>
                              <a:cs typeface="Cambria Math" charset="0"/>
                              <a:sym typeface="Wingdings"/>
                            </a:rPr>
                            <m:t>𝜇</m:t>
                          </m:r>
                        </m:sub>
                        <m:sup>
                          <m:r>
                            <m:rPr>
                              <m:sty m:val="p"/>
                            </m:rPr>
                            <a:rPr lang="mr-IN" sz="1400">
                              <a:solidFill>
                                <a:prstClr val="black">
                                  <a:lumMod val="85000"/>
                                  <a:lumOff val="15000"/>
                                </a:prstClr>
                              </a:solidFill>
                              <a:latin typeface="Cambria Math" charset="0"/>
                              <a:ea typeface="Cambria Math" charset="0"/>
                              <a:cs typeface="Cambria Math" charset="0"/>
                              <a:sym typeface="Wingdings"/>
                            </a:rPr>
                            <m:t>SM</m:t>
                          </m:r>
                        </m:sup>
                      </m:sSubSup>
                      <m:r>
                        <a:rPr lang="mr-IN" sz="1400">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charset="0"/>
                          <a:ea typeface="Cambria Math" charset="0"/>
                          <a:cs typeface="Cambria Math" charset="0"/>
                          <a:sym typeface="Wingdings"/>
                        </a:rPr>
                        <m:t>(</m:t>
                      </m:r>
                      <m:r>
                        <a:rPr lang="mr-IN" sz="1400" i="1">
                          <a:solidFill>
                            <a:prstClr val="black">
                              <a:lumMod val="85000"/>
                              <a:lumOff val="15000"/>
                            </a:prstClr>
                          </a:solidFill>
                          <a:latin typeface="Cambria Math" charset="0"/>
                          <a:ea typeface="Cambria Math" charset="0"/>
                          <a:cs typeface="Cambria Math" charset="0"/>
                          <a:sym typeface="Wingdings"/>
                        </a:rPr>
                        <m:t>11 659 18</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1</m:t>
                      </m:r>
                      <m:r>
                        <a:rPr lang="mr-IN"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8</m:t>
                      </m:r>
                      <m:r>
                        <a:rPr lang="en-US" sz="1400" i="1">
                          <a:solidFill>
                            <a:prstClr val="black">
                              <a:lumMod val="85000"/>
                              <a:lumOff val="15000"/>
                            </a:prstClr>
                          </a:solidFill>
                          <a:latin typeface="Cambria Math" charset="0"/>
                          <a:ea typeface="Cambria Math" charset="0"/>
                          <a:cs typeface="Cambria Math" charset="0"/>
                          <a:sym typeface="Wingdings"/>
                        </a:rPr>
                        <m:t>±</m:t>
                      </m:r>
                      <m:r>
                        <a:rPr lang="mr-IN" sz="1400" i="1">
                          <a:solidFill>
                            <a:prstClr val="black">
                              <a:lumMod val="85000"/>
                              <a:lumOff val="15000"/>
                            </a:prstClr>
                          </a:solidFill>
                          <a:latin typeface="Cambria Math" charset="0"/>
                          <a:ea typeface="Cambria Math" charset="0"/>
                          <a:cs typeface="Cambria Math" charset="0"/>
                          <a:sym typeface="Wingdings"/>
                        </a:rPr>
                        <m:t>4.</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3</m:t>
                      </m:r>
                      <m:r>
                        <a:rPr lang="en-US" sz="1400" b="0" i="1" smtClean="0">
                          <a:solidFill>
                            <a:prstClr val="black">
                              <a:lumMod val="85000"/>
                              <a:lumOff val="15000"/>
                            </a:prstClr>
                          </a:solidFill>
                          <a:latin typeface="Cambria Math" charset="0"/>
                          <a:ea typeface="Cambria Math" charset="0"/>
                          <a:cs typeface="Cambria Math" charset="0"/>
                          <a:sym typeface="Wingdings"/>
                        </a:rPr>
                        <m:t>)</m:t>
                      </m:r>
                      <m:r>
                        <a:rPr lang="mr-IN" sz="1400" i="1" smtClean="0">
                          <a:solidFill>
                            <a:prstClr val="black">
                              <a:lumMod val="85000"/>
                              <a:lumOff val="15000"/>
                            </a:prstClr>
                          </a:solidFill>
                          <a:latin typeface="Cambria Math" charset="0"/>
                          <a:ea typeface="Cambria Math" charset="0"/>
                          <a:cs typeface="Cambria Math" charset="0"/>
                          <a:sym typeface="Wingdings"/>
                        </a:rPr>
                        <m:t>∙</m:t>
                      </m:r>
                      <m:sSup>
                        <m:sSupPr>
                          <m:ctrlPr>
                            <a:rPr lang="mr-IN"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mr-IN" sz="1400" i="1">
                              <a:solidFill>
                                <a:prstClr val="black">
                                  <a:lumMod val="85000"/>
                                  <a:lumOff val="15000"/>
                                </a:prstClr>
                              </a:solidFill>
                              <a:latin typeface="Cambria Math" charset="0"/>
                              <a:ea typeface="Cambria Math" charset="0"/>
                              <a:cs typeface="Cambria Math" charset="0"/>
                              <a:sym typeface="Wingdings"/>
                            </a:rPr>
                            <m:t>10</m:t>
                          </m:r>
                        </m:e>
                        <m:sup>
                          <m:r>
                            <a:rPr lang="mr-IN" sz="1400" i="1">
                              <a:solidFill>
                                <a:prstClr val="black">
                                  <a:lumMod val="85000"/>
                                  <a:lumOff val="15000"/>
                                </a:prstClr>
                              </a:solidFill>
                              <a:latin typeface="Cambria Math" charset="0"/>
                              <a:ea typeface="Cambria Math" charset="0"/>
                              <a:cs typeface="Cambria Math" charset="0"/>
                              <a:sym typeface="Wingdings"/>
                            </a:rPr>
                            <m:t>−10</m:t>
                          </m:r>
                        </m:sup>
                      </m:sSup>
                      <m:r>
                        <a:rPr lang="mr-IN" sz="1400" i="1">
                          <a:solidFill>
                            <a:prstClr val="black">
                              <a:lumMod val="85000"/>
                              <a:lumOff val="15000"/>
                            </a:prstClr>
                          </a:solidFill>
                          <a:latin typeface="Cambria Math" charset="0"/>
                          <a:ea typeface="Cambria Math" charset="0"/>
                          <a:cs typeface="Cambria Math" charset="0"/>
                          <a:sym typeface="Wingdings"/>
                        </a:rPr>
                        <m:t> </m:t>
                      </m:r>
                    </m:oMath>
                  </m:oMathPara>
                </a14:m>
                <a:endParaRPr lang="mr-IN" sz="1600" dirty="0">
                  <a:solidFill>
                    <a:prstClr val="black"/>
                  </a:solidFill>
                  <a:cs typeface=""/>
                </a:endParaRPr>
              </a:p>
            </p:txBody>
          </p:sp>
        </mc:Choice>
        <mc:Fallback xmlns="">
          <p:sp>
            <p:nvSpPr>
              <p:cNvPr id="13" name="Rectangle 12"/>
              <p:cNvSpPr>
                <a:spLocks noRot="1" noChangeAspect="1" noMove="1" noResize="1" noEditPoints="1" noAdjustHandles="1" noChangeArrowheads="1" noChangeShapeType="1" noTextEdit="1"/>
              </p:cNvSpPr>
              <p:nvPr/>
            </p:nvSpPr>
            <p:spPr>
              <a:xfrm>
                <a:off x="815671" y="5406379"/>
                <a:ext cx="3042436" cy="335092"/>
              </a:xfrm>
              <a:prstGeom prst="rect">
                <a:avLst/>
              </a:prstGeom>
              <a:blipFill>
                <a:blip r:embed="rId8"/>
                <a:stretch>
                  <a:fillRect b="-14286"/>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785210" y="2991013"/>
                <a:ext cx="1781834" cy="333809"/>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sSubSup>
                        <m:sSubSupPr>
                          <m:ctrlPr>
                            <a:rPr lang="en-US"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400">
                              <a:solidFill>
                                <a:prstClr val="black">
                                  <a:lumMod val="85000"/>
                                  <a:lumOff val="15000"/>
                                </a:prstClr>
                              </a:solidFill>
                              <a:latin typeface="Cambria Math" charset="0"/>
                              <a:ea typeface="Cambria Math" charset="0"/>
                              <a:cs typeface="Cambria Math" charset="0"/>
                              <a:sym typeface="Wingdings"/>
                            </a:rPr>
                            <m:t>EW</m:t>
                          </m:r>
                        </m:sup>
                      </m:sSubSup>
                      <m:r>
                        <a:rPr lang="en-US" sz="1400" i="1">
                          <a:solidFill>
                            <a:prstClr val="black">
                              <a:lumMod val="85000"/>
                              <a:lumOff val="15000"/>
                            </a:prstClr>
                          </a:solidFill>
                          <a:latin typeface="Cambria Math" charset="0"/>
                          <a:ea typeface="Cambria Math" charset="0"/>
                          <a:cs typeface="Cambria Math" charset="0"/>
                          <a:sym typeface="Wingdings"/>
                        </a:rPr>
                        <m:t>=15.36</m:t>
                      </m:r>
                      <m:r>
                        <a:rPr lang="en-US" sz="1400" i="1" smtClean="0">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charset="0"/>
                          <a:ea typeface="Cambria Math" charset="0"/>
                          <a:cs typeface="Cambria Math" charset="0"/>
                          <a:sym typeface="Wingdings"/>
                        </a:rPr>
                        <m:t>0.10</m:t>
                      </m:r>
                    </m:oMath>
                  </m:oMathPara>
                </a14:m>
                <a:endParaRPr lang="en-US" sz="1400" dirty="0">
                  <a:solidFill>
                    <a:prstClr val="black">
                      <a:lumMod val="85000"/>
                      <a:lumOff val="15000"/>
                    </a:prstClr>
                  </a:solidFill>
                  <a:ea typeface="Cambria Math" charset="0"/>
                  <a:cs typeface="Cambria Math" charset="0"/>
                  <a:sym typeface="Wingdings"/>
                </a:endParaRPr>
              </a:p>
            </p:txBody>
          </p:sp>
        </mc:Choice>
        <mc:Fallback xmlns="">
          <p:sp>
            <p:nvSpPr>
              <p:cNvPr id="18" name="Rectangle 17"/>
              <p:cNvSpPr>
                <a:spLocks noRot="1" noChangeAspect="1" noMove="1" noResize="1" noEditPoints="1" noAdjustHandles="1" noChangeArrowheads="1" noChangeShapeType="1" noTextEdit="1"/>
              </p:cNvSpPr>
              <p:nvPr/>
            </p:nvSpPr>
            <p:spPr>
              <a:xfrm>
                <a:off x="785210" y="2991013"/>
                <a:ext cx="1781834" cy="333809"/>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557504" y="3397397"/>
                <a:ext cx="1959767" cy="361381"/>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sSubSup>
                        <m:sSubSupPr>
                          <m:ctrlPr>
                            <a:rPr lang="en-US" sz="14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400">
                              <a:solidFill>
                                <a:prstClr val="black">
                                  <a:lumMod val="85000"/>
                                  <a:lumOff val="15000"/>
                                </a:prstClr>
                              </a:solidFill>
                              <a:latin typeface="Cambria Math" charset="0"/>
                              <a:ea typeface="Cambria Math" charset="0"/>
                              <a:cs typeface="Cambria Math" charset="0"/>
                              <a:sym typeface="Wingdings"/>
                            </a:rPr>
                            <m:t>Had</m:t>
                          </m:r>
                          <m:r>
                            <a:rPr lang="en-US" sz="1400">
                              <a:solidFill>
                                <a:prstClr val="black">
                                  <a:lumMod val="85000"/>
                                  <a:lumOff val="15000"/>
                                </a:prstClr>
                              </a:solidFill>
                              <a:latin typeface="Cambria Math" charset="0"/>
                              <a:ea typeface="Cambria Math" charset="0"/>
                              <a:cs typeface="Cambria Math" charset="0"/>
                              <a:sym typeface="Wingdings"/>
                            </a:rPr>
                            <m:t>,</m:t>
                          </m:r>
                          <m:r>
                            <m:rPr>
                              <m:sty m:val="p"/>
                            </m:rPr>
                            <a:rPr lang="en-US" sz="1400">
                              <a:solidFill>
                                <a:prstClr val="black">
                                  <a:lumMod val="85000"/>
                                  <a:lumOff val="15000"/>
                                </a:prstClr>
                              </a:solidFill>
                              <a:latin typeface="Cambria Math" charset="0"/>
                              <a:ea typeface="Cambria Math" charset="0"/>
                              <a:cs typeface="Cambria Math" charset="0"/>
                              <a:sym typeface="Wingdings"/>
                            </a:rPr>
                            <m:t>LO</m:t>
                          </m:r>
                        </m:sup>
                      </m:sSubSup>
                      <m:r>
                        <a:rPr lang="en-US" sz="1400" i="1">
                          <a:solidFill>
                            <a:prstClr val="black">
                              <a:lumMod val="85000"/>
                              <a:lumOff val="15000"/>
                            </a:prstClr>
                          </a:solidFill>
                          <a:latin typeface="Cambria Math" charset="0"/>
                          <a:ea typeface="Cambria Math" charset="0"/>
                          <a:cs typeface="Cambria Math" charset="0"/>
                          <a:sym typeface="Wingdings"/>
                        </a:rPr>
                        <m:t>=69</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4.0</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4</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0</m:t>
                      </m:r>
                      <m:r>
                        <a:rPr lang="is-IS" sz="1400" i="1">
                          <a:solidFill>
                            <a:prstClr val="black">
                              <a:lumMod val="85000"/>
                              <a:lumOff val="15000"/>
                            </a:prstClr>
                          </a:solidFill>
                          <a:latin typeface="Cambria Math" charset="0"/>
                          <a:ea typeface="Cambria Math" charset="0"/>
                          <a:cs typeface="Cambria Math" charset="0"/>
                          <a:sym typeface="Wingdings"/>
                        </a:rPr>
                        <m:t> </m:t>
                      </m:r>
                    </m:oMath>
                  </m:oMathPara>
                </a14:m>
                <a:endParaRPr lang="en-US" sz="1400" dirty="0">
                  <a:solidFill>
                    <a:prstClr val="black">
                      <a:lumMod val="85000"/>
                      <a:lumOff val="15000"/>
                    </a:prstClr>
                  </a:solidFill>
                  <a:ea typeface="Cambria Math" charset="0"/>
                  <a:cs typeface="Cambria Math" charset="0"/>
                  <a:sym typeface="Wingdings"/>
                </a:endParaRPr>
              </a:p>
            </p:txBody>
          </p:sp>
        </mc:Choice>
        <mc:Fallback xmlns="">
          <p:sp>
            <p:nvSpPr>
              <p:cNvPr id="19" name="Rectangle 18"/>
              <p:cNvSpPr>
                <a:spLocks noRot="1" noChangeAspect="1" noMove="1" noResize="1" noEditPoints="1" noAdjustHandles="1" noChangeArrowheads="1" noChangeShapeType="1" noTextEdit="1"/>
              </p:cNvSpPr>
              <p:nvPr/>
            </p:nvSpPr>
            <p:spPr>
              <a:xfrm>
                <a:off x="557504" y="3397397"/>
                <a:ext cx="1959767" cy="361381"/>
              </a:xfrm>
              <a:prstGeom prst="rect">
                <a:avLst/>
              </a:prstGeom>
              <a:blipFill>
                <a:blip r:embed="rId10"/>
                <a:stretch>
                  <a:fillRect b="-3333"/>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360236" y="4250564"/>
                <a:ext cx="2192203" cy="361381"/>
              </a:xfrm>
              <a:prstGeom prst="rect">
                <a:avLst/>
              </a:prstGeom>
            </p:spPr>
            <p:txBody>
              <a:bodyPr wrap="none">
                <a:spAutoFit/>
              </a:bodyPr>
              <a:lstStyle/>
              <a:p>
                <a:pPr lvl="0">
                  <a:spcBef>
                    <a:spcPts val="1800"/>
                  </a:spcBef>
                </a:pPr>
                <a14:m>
                  <m:oMathPara xmlns:m="http://schemas.openxmlformats.org/officeDocument/2006/math">
                    <m:oMathParaPr>
                      <m:jc m:val="left"/>
                    </m:oMathParaPr>
                    <m:oMath xmlns:m="http://schemas.openxmlformats.org/officeDocument/2006/math">
                      <m:sSubSup>
                        <m:sSubSupPr>
                          <m:ctrlPr>
                            <a:rPr lang="en-US" sz="1400" i="1" smtClean="0">
                              <a:solidFill>
                                <a:prstClr val="black"/>
                              </a:solidFill>
                              <a:latin typeface="Cambria Math" panose="02040503050406030204" pitchFamily="18" charset="0"/>
                              <a:ea typeface="Cambria Math" charset="0"/>
                              <a:cs typeface="Cambria Math" charset="0"/>
                              <a:sym typeface="Wingdings"/>
                            </a:rPr>
                          </m:ctrlPr>
                        </m:sSubSupPr>
                        <m:e>
                          <m:r>
                            <a:rPr lang="en-US" sz="1400" i="1">
                              <a:solidFill>
                                <a:prstClr val="black"/>
                              </a:solidFill>
                              <a:latin typeface="Cambria Math" charset="0"/>
                              <a:ea typeface="Cambria Math" charset="0"/>
                              <a:cs typeface="Cambria Math" charset="0"/>
                              <a:sym typeface="Wingdings"/>
                            </a:rPr>
                            <m:t>𝑎</m:t>
                          </m:r>
                        </m:e>
                        <m:sub>
                          <m:r>
                            <a:rPr lang="en-US" sz="1400" i="1">
                              <a:solidFill>
                                <a:prstClr val="black"/>
                              </a:solidFill>
                              <a:latin typeface="Cambria Math" charset="0"/>
                              <a:ea typeface="Cambria Math" charset="0"/>
                              <a:cs typeface="Cambria Math" charset="0"/>
                              <a:sym typeface="Wingdings"/>
                            </a:rPr>
                            <m:t>𝜇</m:t>
                          </m:r>
                        </m:sub>
                        <m:sup>
                          <m:r>
                            <m:rPr>
                              <m:sty m:val="p"/>
                            </m:rPr>
                            <a:rPr lang="en-US" sz="1400">
                              <a:solidFill>
                                <a:prstClr val="black"/>
                              </a:solidFill>
                              <a:latin typeface="Cambria Math" charset="0"/>
                              <a:ea typeface="Cambria Math" charset="0"/>
                              <a:cs typeface="Cambria Math" charset="0"/>
                              <a:sym typeface="Wingdings"/>
                            </a:rPr>
                            <m:t>Had</m:t>
                          </m:r>
                          <m:r>
                            <a:rPr lang="en-US" sz="1400">
                              <a:solidFill>
                                <a:prstClr val="black"/>
                              </a:solidFill>
                              <a:latin typeface="Cambria Math" charset="0"/>
                              <a:ea typeface="Cambria Math" charset="0"/>
                              <a:cs typeface="Cambria Math" charset="0"/>
                              <a:sym typeface="Wingdings"/>
                            </a:rPr>
                            <m:t>,</m:t>
                          </m:r>
                          <m:r>
                            <m:rPr>
                              <m:sty m:val="p"/>
                            </m:rPr>
                            <a:rPr lang="en-US" sz="1400">
                              <a:solidFill>
                                <a:prstClr val="black"/>
                              </a:solidFill>
                              <a:latin typeface="Cambria Math" charset="0"/>
                              <a:ea typeface="Cambria Math" charset="0"/>
                              <a:cs typeface="Cambria Math" charset="0"/>
                              <a:sym typeface="Wingdings"/>
                            </a:rPr>
                            <m:t>NNLO</m:t>
                          </m:r>
                        </m:sup>
                      </m:sSubSup>
                      <m:r>
                        <a:rPr lang="en-US" sz="1400" i="1">
                          <a:solidFill>
                            <a:prstClr val="black"/>
                          </a:solidFill>
                          <a:latin typeface="Cambria Math" charset="0"/>
                          <a:ea typeface="Cambria Math" charset="0"/>
                          <a:cs typeface="Cambria Math" charset="0"/>
                          <a:sym typeface="Wingdings"/>
                        </a:rPr>
                        <m:t>=1.24</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i="1">
                          <a:solidFill>
                            <a:prstClr val="black"/>
                          </a:solidFill>
                          <a:latin typeface="Cambria Math" charset="0"/>
                          <a:ea typeface="Cambria Math" charset="0"/>
                          <a:cs typeface="Cambria Math" charset="0"/>
                          <a:sym typeface="Wingdings"/>
                        </a:rPr>
                        <m:t>0.01</m:t>
                      </m:r>
                    </m:oMath>
                  </m:oMathPara>
                </a14:m>
                <a:endParaRPr lang="is-IS" sz="1400" dirty="0">
                  <a:solidFill>
                    <a:prstClr val="black">
                      <a:lumMod val="85000"/>
                      <a:lumOff val="15000"/>
                    </a:prstClr>
                  </a:solidFill>
                  <a:ea typeface="Cambria Math" charset="0"/>
                  <a:cs typeface="Cambria Math" charset="0"/>
                  <a:sym typeface="Wingdings"/>
                </a:endParaRPr>
              </a:p>
            </p:txBody>
          </p:sp>
        </mc:Choice>
        <mc:Fallback xmlns="">
          <p:sp>
            <p:nvSpPr>
              <p:cNvPr id="20" name="Rectangle 19"/>
              <p:cNvSpPr>
                <a:spLocks noRot="1" noChangeAspect="1" noMove="1" noResize="1" noEditPoints="1" noAdjustHandles="1" noChangeArrowheads="1" noChangeShapeType="1" noTextEdit="1"/>
              </p:cNvSpPr>
              <p:nvPr/>
            </p:nvSpPr>
            <p:spPr>
              <a:xfrm>
                <a:off x="360236" y="4250564"/>
                <a:ext cx="2192203" cy="361381"/>
              </a:xfrm>
              <a:prstGeom prst="rect">
                <a:avLst/>
              </a:prstGeom>
              <a:blipFill rotWithShape="0">
                <a:blip r:embed="rId11"/>
                <a:stretch>
                  <a:fillRect/>
                </a:stretch>
              </a:blipFill>
            </p:spPr>
            <p:txBody>
              <a:bodyPr/>
              <a:lstStyle/>
              <a:p>
                <a:r>
                  <a:rPr lang="en-US">
                    <a:noFill/>
                  </a:rPr>
                  <a:t> </a:t>
                </a:r>
              </a:p>
            </p:txBody>
          </p:sp>
        </mc:Fallback>
      </mc:AlternateContent>
      <p:cxnSp>
        <p:nvCxnSpPr>
          <p:cNvPr id="34" name="Straight Connector 33"/>
          <p:cNvCxnSpPr/>
          <p:nvPr/>
        </p:nvCxnSpPr>
        <p:spPr>
          <a:xfrm>
            <a:off x="395536" y="5272232"/>
            <a:ext cx="3456384" cy="0"/>
          </a:xfrm>
          <a:prstGeom prst="line">
            <a:avLst/>
          </a:prstGeom>
          <a:ln w="1270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95536" y="5869562"/>
            <a:ext cx="3456384" cy="0"/>
          </a:xfrm>
          <a:prstGeom prst="line">
            <a:avLst/>
          </a:prstGeom>
          <a:ln w="12700">
            <a:solidFill>
              <a:schemeClr val="tx1"/>
            </a:solidFill>
            <a:prstDash val="solid"/>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8" name="Rectangle 37"/>
              <p:cNvSpPr/>
              <p:nvPr/>
            </p:nvSpPr>
            <p:spPr>
              <a:xfrm>
                <a:off x="384903" y="3821235"/>
                <a:ext cx="2227469" cy="361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n-US" sz="1400" i="1" smtClean="0">
                              <a:solidFill>
                                <a:prstClr val="black"/>
                              </a:solidFill>
                              <a:latin typeface="Cambria Math" panose="02040503050406030204" pitchFamily="18" charset="0"/>
                              <a:ea typeface="Cambria Math" charset="0"/>
                              <a:cs typeface="Cambria Math" charset="0"/>
                              <a:sym typeface="Wingdings"/>
                            </a:rPr>
                          </m:ctrlPr>
                        </m:sSubSupPr>
                        <m:e>
                          <m:r>
                            <a:rPr lang="en-US" sz="1400" i="1">
                              <a:solidFill>
                                <a:prstClr val="black"/>
                              </a:solidFill>
                              <a:latin typeface="Cambria Math" charset="0"/>
                              <a:ea typeface="Cambria Math" charset="0"/>
                              <a:cs typeface="Cambria Math" charset="0"/>
                              <a:sym typeface="Wingdings"/>
                            </a:rPr>
                            <m:t>𝑎</m:t>
                          </m:r>
                        </m:e>
                        <m:sub>
                          <m:r>
                            <a:rPr lang="en-US" sz="1400" i="1">
                              <a:solidFill>
                                <a:prstClr val="black"/>
                              </a:solidFill>
                              <a:latin typeface="Cambria Math" charset="0"/>
                              <a:ea typeface="Cambria Math" charset="0"/>
                              <a:cs typeface="Cambria Math" charset="0"/>
                              <a:sym typeface="Wingdings"/>
                            </a:rPr>
                            <m:t>𝜇</m:t>
                          </m:r>
                        </m:sub>
                        <m:sup>
                          <m:r>
                            <m:rPr>
                              <m:sty m:val="p"/>
                            </m:rPr>
                            <a:rPr lang="en-US" sz="1400">
                              <a:solidFill>
                                <a:prstClr val="black"/>
                              </a:solidFill>
                              <a:latin typeface="Cambria Math" charset="0"/>
                              <a:ea typeface="Cambria Math" charset="0"/>
                              <a:cs typeface="Cambria Math" charset="0"/>
                              <a:sym typeface="Wingdings"/>
                            </a:rPr>
                            <m:t>Had</m:t>
                          </m:r>
                          <m:r>
                            <a:rPr lang="en-US" sz="1400">
                              <a:solidFill>
                                <a:prstClr val="black"/>
                              </a:solidFill>
                              <a:latin typeface="Cambria Math" charset="0"/>
                              <a:ea typeface="Cambria Math" charset="0"/>
                              <a:cs typeface="Cambria Math" charset="0"/>
                              <a:sym typeface="Wingdings"/>
                            </a:rPr>
                            <m:t>,</m:t>
                          </m:r>
                          <m:r>
                            <m:rPr>
                              <m:sty m:val="p"/>
                            </m:rPr>
                            <a:rPr lang="en-US" sz="1400">
                              <a:solidFill>
                                <a:prstClr val="black"/>
                              </a:solidFill>
                              <a:latin typeface="Cambria Math" charset="0"/>
                              <a:ea typeface="Cambria Math" charset="0"/>
                              <a:cs typeface="Cambria Math" charset="0"/>
                              <a:sym typeface="Wingdings"/>
                            </a:rPr>
                            <m:t>NLO</m:t>
                          </m:r>
                        </m:sup>
                      </m:sSubSup>
                      <m:r>
                        <a:rPr lang="en-US" sz="1400" i="1">
                          <a:solidFill>
                            <a:prstClr val="black"/>
                          </a:solidFill>
                          <a:latin typeface="Cambria Math" charset="0"/>
                          <a:ea typeface="Cambria Math" charset="0"/>
                          <a:cs typeface="Cambria Math" charset="0"/>
                          <a:sym typeface="Wingdings"/>
                        </a:rPr>
                        <m:t>=</m:t>
                      </m:r>
                      <m:r>
                        <a:rPr lang="en-US" sz="1400" b="0" i="1" smtClean="0">
                          <a:solidFill>
                            <a:prstClr val="black"/>
                          </a:solidFill>
                          <a:latin typeface="Cambria Math" charset="0"/>
                          <a:ea typeface="Cambria Math" charset="0"/>
                          <a:cs typeface="Cambria Math" charset="0"/>
                          <a:sym typeface="Wingdings"/>
                        </a:rPr>
                        <m:t>−9.87</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i="1">
                          <a:solidFill>
                            <a:prstClr val="black"/>
                          </a:solidFill>
                          <a:latin typeface="Cambria Math" charset="0"/>
                          <a:ea typeface="Cambria Math" charset="0"/>
                          <a:cs typeface="Cambria Math" charset="0"/>
                          <a:sym typeface="Wingdings"/>
                        </a:rPr>
                        <m:t>0.0</m:t>
                      </m:r>
                      <m:r>
                        <a:rPr lang="en-US" sz="1400" b="0" i="1" smtClean="0">
                          <a:solidFill>
                            <a:prstClr val="black"/>
                          </a:solidFill>
                          <a:latin typeface="Cambria Math" charset="0"/>
                          <a:ea typeface="Cambria Math" charset="0"/>
                          <a:cs typeface="Cambria Math" charset="0"/>
                          <a:sym typeface="Wingdings"/>
                        </a:rPr>
                        <m:t>9</m:t>
                      </m:r>
                    </m:oMath>
                  </m:oMathPara>
                </a14:m>
                <a:endParaRPr lang="en-US" sz="1400" dirty="0"/>
              </a:p>
            </p:txBody>
          </p:sp>
        </mc:Choice>
        <mc:Fallback xmlns="">
          <p:sp>
            <p:nvSpPr>
              <p:cNvPr id="38" name="Rectangle 37"/>
              <p:cNvSpPr>
                <a:spLocks noRot="1" noChangeAspect="1" noMove="1" noResize="1" noEditPoints="1" noAdjustHandles="1" noChangeArrowheads="1" noChangeShapeType="1" noTextEdit="1"/>
              </p:cNvSpPr>
              <p:nvPr/>
            </p:nvSpPr>
            <p:spPr>
              <a:xfrm>
                <a:off x="384903" y="3821235"/>
                <a:ext cx="2227469" cy="361381"/>
              </a:xfrm>
              <a:prstGeom prst="rect">
                <a:avLst/>
              </a:prstGeom>
              <a:blipFill>
                <a:blip r:embed="rId12"/>
                <a:stretch>
                  <a:fillRect/>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39" name="Rectangle 38"/>
              <p:cNvSpPr/>
              <p:nvPr/>
            </p:nvSpPr>
            <p:spPr>
              <a:xfrm>
                <a:off x="820121" y="6013578"/>
                <a:ext cx="4456413" cy="370230"/>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4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b="0" i="1" smtClean="0">
                                  <a:solidFill>
                                    <a:prstClr val="black">
                                      <a:lumMod val="85000"/>
                                      <a:lumOff val="15000"/>
                                    </a:prstClr>
                                  </a:solidFill>
                                  <a:latin typeface="Cambria Math" charset="0"/>
                                  <a:ea typeface="Cambria Math" charset="0"/>
                                  <a:cs typeface="Cambria Math" charset="0"/>
                                  <a:sym typeface="Wingdings"/>
                                </a:rPr>
                                <m:t>𝑎</m:t>
                              </m:r>
                            </m:e>
                            <m:sub>
                              <m:r>
                                <a:rPr lang="en-US" sz="1400" b="0" i="1" smtClean="0">
                                  <a:solidFill>
                                    <a:prstClr val="black">
                                      <a:lumMod val="85000"/>
                                      <a:lumOff val="15000"/>
                                    </a:prstClr>
                                  </a:solidFill>
                                  <a:latin typeface="Cambria Math" charset="0"/>
                                  <a:ea typeface="Cambria Math" charset="0"/>
                                  <a:cs typeface="Cambria Math" charset="0"/>
                                  <a:sym typeface="Wingdings"/>
                                </a:rPr>
                                <m:t>𝜇</m:t>
                              </m:r>
                            </m:sub>
                          </m:sSub>
                          <m:r>
                            <a:rPr lang="en-US" sz="1400" b="0" i="1" smtClean="0">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charset="0"/>
                              <a:ea typeface="Cambria Math" charset="0"/>
                              <a:cs typeface="Cambria Math" charset="0"/>
                              <a:sym typeface="Wingdings"/>
                            </a:rPr>
                            <m:t>𝑎</m:t>
                          </m:r>
                        </m:e>
                        <m:sub>
                          <m:r>
                            <a:rPr lang="en-US" sz="1400" b="0" i="1" smtClean="0">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400" b="0" i="0" smtClean="0">
                              <a:solidFill>
                                <a:prstClr val="black">
                                  <a:lumMod val="85000"/>
                                  <a:lumOff val="15000"/>
                                </a:prstClr>
                              </a:solidFill>
                              <a:latin typeface="Cambria Math" charset="0"/>
                              <a:ea typeface="Cambria Math" charset="0"/>
                              <a:cs typeface="Cambria Math" charset="0"/>
                              <a:sym typeface="Wingdings"/>
                            </a:rPr>
                            <m:t>Exp</m:t>
                          </m:r>
                        </m:sup>
                      </m:sSubSup>
                      <m:r>
                        <a:rPr lang="en-US" sz="1400" b="0" i="0" smtClean="0">
                          <a:solidFill>
                            <a:prstClr val="black">
                              <a:lumMod val="85000"/>
                              <a:lumOff val="15000"/>
                            </a:prstClr>
                          </a:solidFill>
                          <a:latin typeface="Cambria Math" charset="0"/>
                          <a:ea typeface="Cambria Math" charset="0"/>
                          <a:cs typeface="Cambria Math" charset="0"/>
                          <a:sym typeface="Wingdings"/>
                        </a:rPr>
                        <m:t>−</m:t>
                      </m:r>
                      <m:sSubSup>
                        <m:sSubSup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400">
                              <a:solidFill>
                                <a:prstClr val="black">
                                  <a:lumMod val="85000"/>
                                  <a:lumOff val="15000"/>
                                </a:prstClr>
                              </a:solidFill>
                              <a:latin typeface="Cambria Math" charset="0"/>
                              <a:ea typeface="Cambria Math" charset="0"/>
                              <a:cs typeface="Cambria Math" charset="0"/>
                              <a:sym typeface="Wingdings"/>
                            </a:rPr>
                            <m:t>SM</m:t>
                          </m:r>
                        </m:sup>
                      </m:sSubSup>
                      <m:r>
                        <a:rPr lang="en-US" sz="1400" b="0" i="0" smtClean="0">
                          <a:solidFill>
                            <a:prstClr val="black">
                              <a:lumMod val="85000"/>
                              <a:lumOff val="15000"/>
                            </a:prstClr>
                          </a:solidFill>
                          <a:latin typeface="Cambria Math" charset="0"/>
                          <a:ea typeface="Cambria Math" charset="0"/>
                          <a:cs typeface="Cambria Math" charset="0"/>
                          <a:sym typeface="Wingdings"/>
                        </a:rPr>
                        <m:t>=</m:t>
                      </m:r>
                      <m:r>
                        <a:rPr lang="en-US" sz="1400" i="1">
                          <a:solidFill>
                            <a:prstClr val="black">
                              <a:lumMod val="85000"/>
                              <a:lumOff val="15000"/>
                            </a:prstClr>
                          </a:solidFill>
                          <a:latin typeface="Cambria Math" charset="0"/>
                          <a:ea typeface="Cambria Math" charset="0"/>
                          <a:cs typeface="Cambria Math" charset="0"/>
                          <a:sym typeface="Wingdings"/>
                        </a:rPr>
                        <m:t>2</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4</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3</m:t>
                      </m:r>
                      <m:r>
                        <a:rPr lang="en-US" sz="1400" i="1">
                          <a:solidFill>
                            <a:prstClr val="black">
                              <a:lumMod val="85000"/>
                              <a:lumOff val="15000"/>
                            </a:prstClr>
                          </a:solidFill>
                          <a:latin typeface="Cambria Math" charset="0"/>
                          <a:ea typeface="Cambria Math" charset="0"/>
                          <a:cs typeface="Cambria Math" charset="0"/>
                          <a:sym typeface="Wingdings"/>
                        </a:rPr>
                        <m:t>±</m:t>
                      </m:r>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4</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1</m:t>
                          </m:r>
                        </m:e>
                        <m:sub>
                          <m:r>
                            <m:rPr>
                              <m:sty m:val="p"/>
                            </m:rPr>
                            <a:rPr lang="en-US" sz="1400">
                              <a:solidFill>
                                <a:prstClr val="black">
                                  <a:lumMod val="85000"/>
                                  <a:lumOff val="15000"/>
                                </a:prstClr>
                              </a:solidFill>
                              <a:latin typeface="Cambria Math" charset="0"/>
                              <a:ea typeface="Cambria Math" charset="0"/>
                              <a:cs typeface="Cambria Math" charset="0"/>
                              <a:sym typeface="Wingdings"/>
                            </a:rPr>
                            <m:t>exp</m:t>
                          </m:r>
                        </m:sub>
                      </m:sSub>
                      <m:r>
                        <a:rPr lang="en-US" sz="1400">
                          <a:solidFill>
                            <a:prstClr val="black">
                              <a:lumMod val="85000"/>
                              <a:lumOff val="15000"/>
                            </a:prstClr>
                          </a:solidFill>
                          <a:latin typeface="Cambria Math" charset="0"/>
                          <a:ea typeface="Cambria Math" charset="0"/>
                          <a:cs typeface="Cambria Math" charset="0"/>
                          <a:sym typeface="Wingdings"/>
                        </a:rPr>
                        <m:t>±</m:t>
                      </m:r>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4.</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3</m:t>
                          </m:r>
                        </m:e>
                        <m:sub>
                          <m:r>
                            <m:rPr>
                              <m:sty m:val="p"/>
                            </m:rPr>
                            <a:rPr lang="en-US" sz="1400">
                              <a:solidFill>
                                <a:prstClr val="black">
                                  <a:lumMod val="85000"/>
                                  <a:lumOff val="15000"/>
                                </a:prstClr>
                              </a:solidFill>
                              <a:latin typeface="Cambria Math" charset="0"/>
                              <a:ea typeface="Cambria Math" charset="0"/>
                              <a:cs typeface="Cambria Math" charset="0"/>
                              <a:sym typeface="Wingdings"/>
                            </a:rPr>
                            <m:t>SM</m:t>
                          </m:r>
                        </m:sub>
                      </m:sSub>
                      <m:r>
                        <a:rPr lang="en-US" sz="1400" b="0" i="1" smtClean="0">
                          <a:solidFill>
                            <a:prstClr val="black">
                              <a:lumMod val="85000"/>
                              <a:lumOff val="15000"/>
                            </a:prstClr>
                          </a:solidFill>
                          <a:latin typeface="Cambria Math" charset="0"/>
                          <a:ea typeface="Cambria Math" charset="0"/>
                          <a:cs typeface="Cambria Math" charset="0"/>
                          <a:sym typeface="Wingdings"/>
                        </a:rPr>
                        <m:t>  </m:t>
                      </m:r>
                      <m:r>
                        <a:rPr lang="en-US" sz="1400" i="1">
                          <a:solidFill>
                            <a:prstClr val="black">
                              <a:lumMod val="85000"/>
                              <a:lumOff val="15000"/>
                            </a:prstClr>
                          </a:solidFill>
                          <a:latin typeface="Cambria Math" charset="0"/>
                          <a:ea typeface="Cambria Math" charset="0"/>
                          <a:cs typeface="Cambria Math" charset="0"/>
                          <a:sym typeface="Wingdings"/>
                        </a:rPr>
                        <m:t>(±</m:t>
                      </m:r>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6</m:t>
                          </m:r>
                          <m:r>
                            <a:rPr lang="en-US" sz="1400" i="1">
                              <a:solidFill>
                                <a:prstClr val="black">
                                  <a:lumMod val="85000"/>
                                  <a:lumOff val="15000"/>
                                </a:prstClr>
                              </a:solidFill>
                              <a:latin typeface="Cambria Math" charset="0"/>
                              <a:ea typeface="Cambria Math" charset="0"/>
                              <a:cs typeface="Cambria Math" charset="0"/>
                              <a:sym typeface="Wingdings"/>
                            </a:rPr>
                            <m:t>.</m:t>
                          </m:r>
                          <m:r>
                            <a:rPr lang="en-US" sz="1400" b="0" i="1" smtClean="0">
                              <a:solidFill>
                                <a:prstClr val="black">
                                  <a:lumMod val="85000"/>
                                  <a:lumOff val="15000"/>
                                </a:prstClr>
                              </a:solidFill>
                              <a:latin typeface="Cambria Math" panose="02040503050406030204" pitchFamily="18" charset="0"/>
                              <a:ea typeface="Cambria Math" charset="0"/>
                              <a:cs typeface="Cambria Math" charset="0"/>
                              <a:sym typeface="Wingdings"/>
                            </a:rPr>
                            <m:t>0</m:t>
                          </m:r>
                        </m:e>
                        <m:sub>
                          <m:r>
                            <m:rPr>
                              <m:sty m:val="p"/>
                            </m:rPr>
                            <a:rPr lang="en-US" sz="1400">
                              <a:solidFill>
                                <a:prstClr val="black">
                                  <a:lumMod val="85000"/>
                                  <a:lumOff val="15000"/>
                                </a:prstClr>
                              </a:solidFill>
                              <a:latin typeface="Cambria Math" charset="0"/>
                              <a:ea typeface="Cambria Math" charset="0"/>
                              <a:cs typeface="Cambria Math" charset="0"/>
                              <a:sym typeface="Wingdings"/>
                            </a:rPr>
                            <m:t>tot</m:t>
                          </m:r>
                        </m:sub>
                      </m:sSub>
                      <m:r>
                        <a:rPr lang="en-US" sz="1400" i="1">
                          <a:solidFill>
                            <a:prstClr val="black">
                              <a:lumMod val="85000"/>
                              <a:lumOff val="15000"/>
                            </a:prstClr>
                          </a:solidFill>
                          <a:latin typeface="Cambria Math" charset="0"/>
                          <a:ea typeface="Cambria Math" charset="0"/>
                          <a:cs typeface="Cambria Math" charset="0"/>
                          <a:sym typeface="Wingdings"/>
                        </a:rPr>
                        <m:t>)</m:t>
                      </m:r>
                      <m:r>
                        <a:rPr lang="is-IS" sz="1400" i="1">
                          <a:solidFill>
                            <a:prstClr val="black">
                              <a:lumMod val="85000"/>
                              <a:lumOff val="15000"/>
                            </a:prstClr>
                          </a:solidFill>
                          <a:latin typeface="Cambria Math" charset="0"/>
                          <a:ea typeface="Cambria Math" charset="0"/>
                          <a:cs typeface="Cambria Math" charset="0"/>
                          <a:sym typeface="Wingdings"/>
                        </a:rPr>
                        <m:t> </m:t>
                      </m:r>
                    </m:oMath>
                  </m:oMathPara>
                </a14:m>
                <a:endParaRPr sz="1600" dirty="0"/>
              </a:p>
            </p:txBody>
          </p:sp>
        </mc:Choice>
        <mc:Fallback xmlns="">
          <p:sp>
            <p:nvSpPr>
              <p:cNvPr id="39" name="Rectangle 38"/>
              <p:cNvSpPr>
                <a:spLocks noRot="1" noChangeAspect="1" noMove="1" noResize="1" noEditPoints="1" noAdjustHandles="1" noChangeArrowheads="1" noChangeShapeType="1" noTextEdit="1"/>
              </p:cNvSpPr>
              <p:nvPr/>
            </p:nvSpPr>
            <p:spPr>
              <a:xfrm>
                <a:off x="820121" y="6013578"/>
                <a:ext cx="4456413" cy="370230"/>
              </a:xfrm>
              <a:prstGeom prst="rect">
                <a:avLst/>
              </a:prstGeom>
              <a:blipFill>
                <a:blip r:embed="rId13"/>
                <a:stretch>
                  <a:fillRect b="-3333"/>
                </a:stretch>
              </a:blipFill>
            </p:spPr>
            <p:txBody>
              <a:bodyPr/>
              <a:lstStyle/>
              <a:p>
                <a:r>
                  <a:rPr lang="en-CH">
                    <a:noFill/>
                  </a:rPr>
                  <a:t> </a:t>
                </a:r>
              </a:p>
            </p:txBody>
          </p:sp>
        </mc:Fallback>
      </mc:AlternateContent>
      <p:sp>
        <p:nvSpPr>
          <p:cNvPr id="40" name="TextBox 39"/>
          <p:cNvSpPr txBox="1"/>
          <p:nvPr/>
        </p:nvSpPr>
        <p:spPr>
          <a:xfrm>
            <a:off x="5043092" y="6100975"/>
            <a:ext cx="2635658" cy="261610"/>
          </a:xfrm>
          <a:prstGeom prst="rect">
            <a:avLst/>
          </a:prstGeom>
          <a:noFill/>
        </p:spPr>
        <p:txBody>
          <a:bodyPr wrap="none" rtlCol="0">
            <a:spAutoFit/>
          </a:bodyPr>
          <a:lstStyle/>
          <a:p>
            <a:r>
              <a:rPr lang="en-US" sz="1100" dirty="0">
                <a:solidFill>
                  <a:schemeClr val="tx1">
                    <a:lumMod val="50000"/>
                    <a:lumOff val="50000"/>
                  </a:schemeClr>
                </a:solidFill>
                <a:latin typeface="Symbol" charset="2"/>
                <a:ea typeface="Symbol" charset="2"/>
                <a:cs typeface="Symbol" charset="2"/>
              </a:rPr>
              <a:t>®</a:t>
            </a:r>
            <a:r>
              <a:rPr lang="en-US" sz="1100" dirty="0">
                <a:solidFill>
                  <a:schemeClr val="tx1">
                    <a:lumMod val="50000"/>
                    <a:lumOff val="50000"/>
                  </a:schemeClr>
                </a:solidFill>
                <a:latin typeface="Helvetica Light" charset="0"/>
                <a:ea typeface="Helvetica Light" charset="0"/>
                <a:cs typeface="Helvetica Light" charset="0"/>
              </a:rPr>
              <a:t>   4.1σ level, using WP 2020 it is 4.2σ</a:t>
            </a:r>
          </a:p>
        </p:txBody>
      </p:sp>
      <p:pic>
        <p:nvPicPr>
          <p:cNvPr id="17" name="Picture 16">
            <a:extLst>
              <a:ext uri="{FF2B5EF4-FFF2-40B4-BE49-F238E27FC236}">
                <a16:creationId xmlns:a16="http://schemas.microsoft.com/office/drawing/2014/main" id="{09F3E6E5-BA21-5946-A855-1FEEFC603B70}"/>
              </a:ext>
            </a:extLst>
          </p:cNvPr>
          <p:cNvPicPr>
            <a:picLocks noChangeAspect="1"/>
          </p:cNvPicPr>
          <p:nvPr/>
        </p:nvPicPr>
        <p:blipFill>
          <a:blip r:embed="rId14"/>
          <a:srcRect/>
          <a:stretch/>
        </p:blipFill>
        <p:spPr>
          <a:xfrm rot="5400000">
            <a:off x="4638307" y="1532365"/>
            <a:ext cx="3807070" cy="4861732"/>
          </a:xfrm>
          <a:prstGeom prst="rect">
            <a:avLst/>
          </a:prstGeom>
        </p:spPr>
      </p:pic>
      <p:sp>
        <p:nvSpPr>
          <p:cNvPr id="21" name="TextBox 20">
            <a:extLst>
              <a:ext uri="{FF2B5EF4-FFF2-40B4-BE49-F238E27FC236}">
                <a16:creationId xmlns:a16="http://schemas.microsoft.com/office/drawing/2014/main" id="{FF9C94F0-84F2-B949-B29B-51867CB5906C}"/>
              </a:ext>
            </a:extLst>
          </p:cNvPr>
          <p:cNvSpPr txBox="1"/>
          <p:nvPr/>
        </p:nvSpPr>
        <p:spPr>
          <a:xfrm>
            <a:off x="4411925" y="2966592"/>
            <a:ext cx="1512316" cy="338554"/>
          </a:xfrm>
          <a:prstGeom prst="rect">
            <a:avLst/>
          </a:prstGeom>
          <a:noFill/>
        </p:spPr>
        <p:txBody>
          <a:bodyPr wrap="square" rtlCol="0">
            <a:spAutoFit/>
          </a:bodyPr>
          <a:lstStyle/>
          <a:p>
            <a:r>
              <a:rPr lang="nb-NO" sz="800" dirty="0">
                <a:solidFill>
                  <a:schemeClr val="tx1">
                    <a:lumMod val="50000"/>
                    <a:lumOff val="50000"/>
                  </a:schemeClr>
                </a:solidFill>
                <a:latin typeface="Helvetica Light" charset="0"/>
                <a:ea typeface="Helvetica Light" charset="0"/>
                <a:cs typeface="Helvetica Light" charset="0"/>
              </a:rPr>
              <a:t>1908.00921, </a:t>
            </a:r>
            <a:r>
              <a:rPr lang="en-CH" sz="800" dirty="0">
                <a:solidFill>
                  <a:schemeClr val="tx1">
                    <a:lumMod val="50000"/>
                    <a:lumOff val="50000"/>
                  </a:schemeClr>
                </a:solidFill>
                <a:latin typeface="Helvetica Light" charset="0"/>
                <a:ea typeface="Helvetica Light" charset="0"/>
                <a:cs typeface="Helvetica Light" charset="0"/>
              </a:rPr>
              <a:t>updated with WP 2020 LBL value</a:t>
            </a:r>
          </a:p>
        </p:txBody>
      </p:sp>
      <p:sp>
        <p:nvSpPr>
          <p:cNvPr id="35" name="TextBox 34">
            <a:extLst>
              <a:ext uri="{FF2B5EF4-FFF2-40B4-BE49-F238E27FC236}">
                <a16:creationId xmlns:a16="http://schemas.microsoft.com/office/drawing/2014/main" id="{DC3467AA-B92A-F540-A8A4-175F4CB52257}"/>
              </a:ext>
            </a:extLst>
          </p:cNvPr>
          <p:cNvSpPr txBox="1"/>
          <p:nvPr/>
        </p:nvSpPr>
        <p:spPr>
          <a:xfrm>
            <a:off x="4411925" y="3871546"/>
            <a:ext cx="1512316" cy="338554"/>
          </a:xfrm>
          <a:prstGeom prst="rect">
            <a:avLst/>
          </a:prstGeom>
          <a:noFill/>
        </p:spPr>
        <p:txBody>
          <a:bodyPr wrap="square" rtlCol="0">
            <a:spAutoFit/>
          </a:bodyPr>
          <a:lstStyle/>
          <a:p>
            <a:r>
              <a:rPr lang="en-CH" sz="800" dirty="0">
                <a:solidFill>
                  <a:schemeClr val="tx1">
                    <a:lumMod val="50000"/>
                    <a:lumOff val="50000"/>
                  </a:schemeClr>
                </a:solidFill>
                <a:latin typeface="Helvetica Light" charset="0"/>
                <a:ea typeface="Helvetica Light" charset="0"/>
                <a:cs typeface="Helvetica Light" charset="0"/>
              </a:rPr>
              <a:t>1911.00367, updated with WP 2020 LBL value</a:t>
            </a:r>
          </a:p>
        </p:txBody>
      </p:sp>
      <p:sp>
        <p:nvSpPr>
          <p:cNvPr id="43" name="TextBox 42">
            <a:extLst>
              <a:ext uri="{FF2B5EF4-FFF2-40B4-BE49-F238E27FC236}">
                <a16:creationId xmlns:a16="http://schemas.microsoft.com/office/drawing/2014/main" id="{F707DD27-ADE1-4E44-BB48-E95BFB1C0DA4}"/>
              </a:ext>
            </a:extLst>
          </p:cNvPr>
          <p:cNvSpPr txBox="1"/>
          <p:nvPr/>
        </p:nvSpPr>
        <p:spPr>
          <a:xfrm>
            <a:off x="4411923" y="4776500"/>
            <a:ext cx="1992551" cy="338554"/>
          </a:xfrm>
          <a:prstGeom prst="rect">
            <a:avLst/>
          </a:prstGeom>
          <a:noFill/>
        </p:spPr>
        <p:txBody>
          <a:bodyPr wrap="square" rtlCol="0">
            <a:spAutoFit/>
          </a:bodyPr>
          <a:lstStyle/>
          <a:p>
            <a:r>
              <a:rPr lang="en-US" sz="800" dirty="0">
                <a:solidFill>
                  <a:schemeClr val="tx1">
                    <a:lumMod val="50000"/>
                    <a:lumOff val="50000"/>
                  </a:schemeClr>
                </a:solidFill>
                <a:latin typeface="Helvetica Light" charset="0"/>
                <a:ea typeface="Helvetica Light" charset="0"/>
                <a:cs typeface="Helvetica Light" charset="0"/>
              </a:rPr>
              <a:t>Muon g–2 Theory White Paper, 2006.04822  </a:t>
            </a:r>
            <a:endParaRPr lang="cs-CZ" sz="800" dirty="0">
              <a:solidFill>
                <a:schemeClr val="tx1">
                  <a:lumMod val="50000"/>
                  <a:lumOff val="50000"/>
                </a:scheme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6584334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54</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Alternative prediction of the hadronic contribution: Lattice QCD</a:t>
            </a:r>
            <a:endParaRPr lang="en-US" sz="1400" dirty="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2" name="TextBox 11"/>
              <p:cNvSpPr txBox="1"/>
              <p:nvPr/>
            </p:nvSpPr>
            <p:spPr>
              <a:xfrm>
                <a:off x="251520" y="980728"/>
                <a:ext cx="8736363" cy="2437719"/>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Lattice QCD allows to directly compute the real part of the two-point correlation function without invoking the resonances occurring on the imaginary axis</a:t>
                </a:r>
              </a:p>
              <a:p>
                <a:pPr>
                  <a:spcBef>
                    <a:spcPts val="1200"/>
                  </a:spcBef>
                </a:pPr>
                <a:r>
                  <a:rPr lang="en-US" sz="1600" dirty="0">
                    <a:latin typeface="Helvetica Light" charset="0"/>
                    <a:ea typeface="Helvetica Light" charset="0"/>
                    <a:cs typeface="Helvetica Light" charset="0"/>
                  </a:rPr>
                  <a:t>The required sub-percent precision is, however, a huge challenge, requiring to master systematic and extrapolation uncertainties</a:t>
                </a:r>
              </a:p>
              <a:p>
                <a:pPr>
                  <a:spcBef>
                    <a:spcPts val="1200"/>
                  </a:spcBef>
                </a:pPr>
                <a:r>
                  <a:rPr lang="en-US" sz="1600" dirty="0">
                    <a:solidFill>
                      <a:prstClr val="black">
                        <a:lumMod val="85000"/>
                        <a:lumOff val="15000"/>
                      </a:prstClr>
                    </a:solidFill>
                    <a:latin typeface="Helvetica Light" charset="0"/>
                    <a:ea typeface="Helvetica Light" charset="0"/>
                    <a:cs typeface="Helvetica Light" charset="0"/>
                  </a:rPr>
                  <a:t>The BMW collaboration recently published*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r>
                      <a:rPr lang="en-US" sz="1600" i="1">
                        <a:latin typeface="Cambria Math" charset="0"/>
                        <a:ea typeface="Cambria Math" charset="0"/>
                        <a:cs typeface="Cambria Math" charset="0"/>
                        <a:sym typeface="Wingdings"/>
                      </a:rPr>
                      <m:t>=(</m:t>
                    </m:r>
                    <m:r>
                      <a:rPr lang="en-US" sz="1600" b="0" i="1" smtClean="0">
                        <a:latin typeface="Cambria Math" panose="02040503050406030204" pitchFamily="18" charset="0"/>
                        <a:ea typeface="Cambria Math" charset="0"/>
                        <a:cs typeface="Cambria Math" charset="0"/>
                        <a:sym typeface="Wingdings"/>
                      </a:rPr>
                      <m:t>707</m:t>
                    </m:r>
                    <m:r>
                      <a:rPr lang="en-US" sz="1600" i="1">
                        <a:latin typeface="Cambria Math" panose="02040503050406030204" pitchFamily="18" charset="0"/>
                        <a:ea typeface="Cambria Math" charset="0"/>
                        <a:cs typeface="Cambria Math" charset="0"/>
                        <a:sym typeface="Wingdings"/>
                      </a:rPr>
                      <m:t>.</m:t>
                    </m:r>
                    <m:r>
                      <a:rPr lang="en-US" sz="1600" b="0" i="1" smtClean="0">
                        <a:latin typeface="Cambria Math" panose="02040503050406030204" pitchFamily="18" charset="0"/>
                        <a:ea typeface="Cambria Math" charset="0"/>
                        <a:cs typeface="Cambria Math" charset="0"/>
                        <a:sym typeface="Wingdings"/>
                      </a:rPr>
                      <m:t>5</m:t>
                    </m:r>
                    <m:r>
                      <a:rPr lang="en-US" sz="1600" i="1">
                        <a:latin typeface="Cambria Math" charset="0"/>
                        <a:ea typeface="Cambria Math" charset="0"/>
                        <a:cs typeface="Cambria Math" charset="0"/>
                        <a:sym typeface="Wingdings"/>
                      </a:rPr>
                      <m:t>±</m:t>
                    </m:r>
                    <m:r>
                      <a:rPr lang="en-US" sz="1600" b="0" i="1" smtClean="0">
                        <a:latin typeface="Cambria Math" panose="02040503050406030204" pitchFamily="18" charset="0"/>
                        <a:ea typeface="Cambria Math" charset="0"/>
                        <a:cs typeface="Cambria Math" charset="0"/>
                        <a:sym typeface="Wingdings"/>
                      </a:rPr>
                      <m:t>5</m:t>
                    </m:r>
                    <m:r>
                      <a:rPr lang="en-US" sz="1600" i="1">
                        <a:latin typeface="Cambria Math" charset="0"/>
                        <a:ea typeface="Cambria Math" charset="0"/>
                        <a:cs typeface="Cambria Math" charset="0"/>
                        <a:sym typeface="Wingdings"/>
                      </a:rPr>
                      <m:t>.</m:t>
                    </m:r>
                    <m:r>
                      <a:rPr lang="en-US" sz="1600" b="0" i="1" smtClean="0">
                        <a:latin typeface="Cambria Math" panose="02040503050406030204" pitchFamily="18" charset="0"/>
                        <a:ea typeface="Cambria Math" charset="0"/>
                        <a:cs typeface="Cambria Math" charset="0"/>
                        <a:sym typeface="Wingdings"/>
                      </a:rPr>
                      <m:t>5</m:t>
                    </m:r>
                    <m:r>
                      <a:rPr lang="en-US" sz="1600" i="1">
                        <a:latin typeface="Cambria Math" charset="0"/>
                        <a:ea typeface="Cambria Math" charset="0"/>
                        <a:cs typeface="Cambria Math" charset="0"/>
                        <a:sym typeface="Wingdings"/>
                      </a:rPr>
                      <m:t>)∙</m:t>
                    </m:r>
                    <m:sSup>
                      <m:sSupPr>
                        <m:ctrlPr>
                          <a:rPr lang="en-US" sz="1600" i="1">
                            <a:latin typeface="Cambria Math" panose="02040503050406030204" pitchFamily="18" charset="0"/>
                            <a:ea typeface="Cambria Math" charset="0"/>
                            <a:cs typeface="Cambria Math" charset="0"/>
                            <a:sym typeface="Wingdings"/>
                          </a:rPr>
                        </m:ctrlPr>
                      </m:sSupPr>
                      <m:e>
                        <m:r>
                          <a:rPr lang="en-US" sz="1600" i="1">
                            <a:latin typeface="Cambria Math" charset="0"/>
                            <a:ea typeface="Cambria Math" charset="0"/>
                            <a:cs typeface="Cambria Math" charset="0"/>
                            <a:sym typeface="Wingdings"/>
                          </a:rPr>
                          <m:t>10</m:t>
                        </m:r>
                      </m:e>
                      <m:sup>
                        <m:r>
                          <a:rPr lang="en-US" sz="1600" i="1">
                            <a:latin typeface="Cambria Math" charset="0"/>
                            <a:ea typeface="Cambria Math" charset="0"/>
                            <a:cs typeface="Cambria Math" charset="0"/>
                            <a:sym typeface="Wingdings"/>
                          </a:rPr>
                          <m:t>−10</m:t>
                        </m:r>
                      </m:sup>
                    </m:sSup>
                  </m:oMath>
                </a14:m>
                <a:r>
                  <a:rPr lang="en-US" sz="1600" dirty="0">
                    <a:solidFill>
                      <a:prstClr val="black">
                        <a:lumMod val="85000"/>
                        <a:lumOff val="15000"/>
                      </a:prstClr>
                    </a:solidFill>
                    <a:latin typeface="Helvetica Light" charset="0"/>
                    <a:ea typeface="Helvetica Light" charset="0"/>
                    <a:cs typeface="Helvetica Light" charset="0"/>
                  </a:rPr>
                  <a:t>, which reduces   the discrepancy with experiment to </a:t>
                </a:r>
                <a14:m>
                  <m:oMath xmlns:m="http://schemas.openxmlformats.org/officeDocument/2006/math">
                    <m:r>
                      <a:rPr lang="ar-AE" sz="1600" i="1">
                        <a:solidFill>
                          <a:prstClr val="black">
                            <a:lumMod val="85000"/>
                            <a:lumOff val="15000"/>
                          </a:prstClr>
                        </a:solidFill>
                        <a:latin typeface="Cambria Math" charset="0"/>
                        <a:ea typeface="Cambria Math" charset="0"/>
                        <a:cs typeface="Cambria Math" charset="0"/>
                        <a:sym typeface="Wingdings"/>
                      </a:rPr>
                      <m:t>∆</m:t>
                    </m:r>
                    <m:sSub>
                      <m:sSubPr>
                        <m:ctrlP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ar-AE" sz="1600" i="1">
                            <a:solidFill>
                              <a:prstClr val="black">
                                <a:lumMod val="85000"/>
                                <a:lumOff val="15000"/>
                              </a:prstClr>
                            </a:solidFill>
                            <a:latin typeface="Cambria Math" charset="0"/>
                            <a:ea typeface="Cambria Math" charset="0"/>
                            <a:cs typeface="Cambria Math" charset="0"/>
                            <a:sym typeface="Wingdings"/>
                          </a:rPr>
                          <m:t>𝑎</m:t>
                        </m:r>
                      </m:e>
                      <m:sub>
                        <m:r>
                          <a:rPr lang="ar-AE" sz="1600" i="1">
                            <a:solidFill>
                              <a:prstClr val="black">
                                <a:lumMod val="85000"/>
                                <a:lumOff val="15000"/>
                              </a:prstClr>
                            </a:solidFill>
                            <a:latin typeface="Cambria Math" charset="0"/>
                            <a:ea typeface="Cambria Math" charset="0"/>
                            <a:cs typeface="Cambria Math" charset="0"/>
                            <a:sym typeface="Wingdings"/>
                          </a:rPr>
                          <m:t>𝜇</m:t>
                        </m:r>
                      </m:sub>
                    </m:sSub>
                    <m:r>
                      <a:rPr lang="ar-AE" sz="160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10</m:t>
                    </m:r>
                    <m:r>
                      <a:rPr lang="ar-AE" sz="1600" i="1">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8</m:t>
                    </m:r>
                    <m:r>
                      <a:rPr lang="ar-AE" sz="1600" i="1">
                        <a:solidFill>
                          <a:prstClr val="black">
                            <a:lumMod val="85000"/>
                            <a:lumOff val="15000"/>
                          </a:prstClr>
                        </a:solidFill>
                        <a:latin typeface="Cambria Math" charset="0"/>
                        <a:ea typeface="Cambria Math" charset="0"/>
                        <a:cs typeface="Cambria Math" charset="0"/>
                        <a:sym typeface="Wingdings"/>
                      </a:rPr>
                      <m:t>±</m:t>
                    </m:r>
                    <m:sSub>
                      <m:sSubPr>
                        <m:ctrlP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t>4</m:t>
                        </m:r>
                        <m:r>
                          <a:rPr lang="ar-AE" sz="1600" i="1">
                            <a:solidFill>
                              <a:prstClr val="black">
                                <a:lumMod val="85000"/>
                                <a:lumOff val="15000"/>
                              </a:prstClr>
                            </a:solidFill>
                            <a:latin typeface="Cambria Math" charset="0"/>
                            <a:ea typeface="Cambria Math" charset="0"/>
                            <a:cs typeface="Cambria Math" charset="0"/>
                            <a:sym typeface="Wingdings"/>
                          </a:rPr>
                          <m:t>.</m:t>
                        </m:r>
                        <m: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t>1</m:t>
                        </m:r>
                      </m:e>
                      <m:sub>
                        <m:r>
                          <m:rPr>
                            <m:sty m:val="p"/>
                          </m:rPr>
                          <a:rPr lang="en-US" sz="1600">
                            <a:solidFill>
                              <a:prstClr val="black">
                                <a:lumMod val="85000"/>
                                <a:lumOff val="15000"/>
                              </a:prstClr>
                            </a:solidFill>
                            <a:latin typeface="Cambria Math" charset="0"/>
                            <a:ea typeface="Cambria Math" charset="0"/>
                            <a:cs typeface="Cambria Math" charset="0"/>
                            <a:sym typeface="Wingdings"/>
                          </a:rPr>
                          <m:t>exp</m:t>
                        </m:r>
                      </m:sub>
                    </m:sSub>
                    <m:r>
                      <a:rPr lang="ar-AE" sz="1600">
                        <a:solidFill>
                          <a:prstClr val="black">
                            <a:lumMod val="85000"/>
                            <a:lumOff val="15000"/>
                          </a:prstClr>
                        </a:solidFill>
                        <a:latin typeface="Cambria Math" charset="0"/>
                        <a:ea typeface="Cambria Math" charset="0"/>
                        <a:cs typeface="Cambria Math" charset="0"/>
                        <a:sym typeface="Wingdings"/>
                      </a:rPr>
                      <m:t>±</m:t>
                    </m:r>
                    <m:sSub>
                      <m:sSubPr>
                        <m:ctrlPr>
                          <a:rPr lang="ar-AE"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5</m:t>
                        </m:r>
                        <m:r>
                          <a:rPr lang="ar-AE" sz="1600" i="1">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8</m:t>
                        </m:r>
                      </m:e>
                      <m:sub>
                        <m:r>
                          <m:rPr>
                            <m:sty m:val="p"/>
                          </m:rPr>
                          <a:rPr lang="en-US" sz="1600" b="0" i="0" smtClean="0">
                            <a:solidFill>
                              <a:prstClr val="black">
                                <a:lumMod val="85000"/>
                                <a:lumOff val="15000"/>
                              </a:prstClr>
                            </a:solidFill>
                            <a:latin typeface="Cambria Math" panose="02040503050406030204" pitchFamily="18" charset="0"/>
                            <a:ea typeface="Cambria Math" charset="0"/>
                            <a:cs typeface="Cambria Math" charset="0"/>
                            <a:sym typeface="Wingdings"/>
                          </a:rPr>
                          <m:t>SM</m:t>
                        </m:r>
                      </m:sub>
                    </m:sSub>
                    <m:r>
                      <a:rPr lang="ar-AE" sz="1600" i="1">
                        <a:solidFill>
                          <a:prstClr val="black">
                            <a:lumMod val="85000"/>
                            <a:lumOff val="15000"/>
                          </a:prstClr>
                        </a:solidFill>
                        <a:latin typeface="Cambria Math" charset="0"/>
                        <a:ea typeface="Cambria Math" charset="0"/>
                        <a:cs typeface="Cambria Math" charset="0"/>
                        <a:sym typeface="Wingdings"/>
                      </a:rPr>
                      <m:t>  (</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=1.9</m:t>
                    </m:r>
                    <m:r>
                      <a:rPr lang="en-US" sz="1600" b="0" i="1" smtClean="0">
                        <a:solidFill>
                          <a:prstClr val="black">
                            <a:lumMod val="85000"/>
                            <a:lumOff val="15000"/>
                          </a:prstClr>
                        </a:solidFill>
                        <a:latin typeface="Cambria Math" panose="02040503050406030204" pitchFamily="18" charset="0"/>
                        <a:ea typeface="Cambria Math" panose="02040503050406030204" pitchFamily="18" charset="0"/>
                        <a:cs typeface="Cambria Math" charset="0"/>
                        <a:sym typeface="Wingdings"/>
                      </a:rPr>
                      <m:t>𝜎</m:t>
                    </m:r>
                    <m:r>
                      <a:rPr lang="ar-AE" sz="1600" i="1">
                        <a:solidFill>
                          <a:prstClr val="black">
                            <a:lumMod val="85000"/>
                            <a:lumOff val="15000"/>
                          </a:prstClr>
                        </a:solidFill>
                        <a:latin typeface="Cambria Math" charset="0"/>
                        <a:ea typeface="Cambria Math" charset="0"/>
                        <a:cs typeface="Cambria Math" charset="0"/>
                        <a:sym typeface="Wingdings"/>
                      </a:rPr>
                      <m:t>) </m:t>
                    </m:r>
                  </m:oMath>
                </a14:m>
                <a:r>
                  <a:rPr lang="en-US" sz="1600" dirty="0">
                    <a:solidFill>
                      <a:prstClr val="black">
                        <a:lumMod val="85000"/>
                        <a:lumOff val="15000"/>
                      </a:prstClr>
                    </a:solidFill>
                    <a:latin typeface="Helvetica Light" charset="0"/>
                    <a:ea typeface="Helvetica Light" charset="0"/>
                    <a:cs typeface="Helvetica Light" charset="0"/>
                  </a:rPr>
                  <a:t> </a:t>
                </a:r>
                <a:endParaRPr lang="en-US" sz="1600" dirty="0"/>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 </a:t>
                </a:r>
              </a:p>
            </p:txBody>
          </p:sp>
        </mc:Choice>
        <mc:Fallback xmlns="">
          <p:sp>
            <p:nvSpPr>
              <p:cNvPr id="12" name="TextBox 11"/>
              <p:cNvSpPr txBox="1">
                <a:spLocks noRot="1" noChangeAspect="1" noMove="1" noResize="1" noEditPoints="1" noAdjustHandles="1" noChangeArrowheads="1" noChangeShapeType="1" noTextEdit="1"/>
              </p:cNvSpPr>
              <p:nvPr/>
            </p:nvSpPr>
            <p:spPr>
              <a:xfrm>
                <a:off x="251520" y="980728"/>
                <a:ext cx="8736363" cy="2437719"/>
              </a:xfrm>
              <a:prstGeom prst="rect">
                <a:avLst/>
              </a:prstGeom>
              <a:blipFill>
                <a:blip r:embed="rId2"/>
                <a:stretch>
                  <a:fillRect l="-290" t="-1036"/>
                </a:stretch>
              </a:blipFill>
            </p:spPr>
            <p:txBody>
              <a:bodyPr/>
              <a:lstStyle/>
              <a:p>
                <a:r>
                  <a:rPr lang="en-CH">
                    <a:noFill/>
                  </a:rPr>
                  <a:t> </a:t>
                </a:r>
              </a:p>
            </p:txBody>
          </p:sp>
        </mc:Fallback>
      </mc:AlternateContent>
      <p:pic>
        <p:nvPicPr>
          <p:cNvPr id="3" name="Picture 2">
            <a:extLst>
              <a:ext uri="{FF2B5EF4-FFF2-40B4-BE49-F238E27FC236}">
                <a16:creationId xmlns:a16="http://schemas.microsoft.com/office/drawing/2014/main" id="{A2F06C3A-D4A5-414D-B5A1-240EF9E592B5}"/>
              </a:ext>
            </a:extLst>
          </p:cNvPr>
          <p:cNvPicPr>
            <a:picLocks noChangeAspect="1"/>
          </p:cNvPicPr>
          <p:nvPr/>
        </p:nvPicPr>
        <p:blipFill>
          <a:blip r:embed="rId3"/>
          <a:stretch>
            <a:fillRect/>
          </a:stretch>
        </p:blipFill>
        <p:spPr>
          <a:xfrm>
            <a:off x="1693047" y="3151025"/>
            <a:ext cx="5601788" cy="3476972"/>
          </a:xfrm>
          <a:prstGeom prst="rect">
            <a:avLst/>
          </a:prstGeom>
        </p:spPr>
      </p:pic>
      <p:sp>
        <p:nvSpPr>
          <p:cNvPr id="9" name="Rectangle 8">
            <a:extLst>
              <a:ext uri="{FF2B5EF4-FFF2-40B4-BE49-F238E27FC236}">
                <a16:creationId xmlns:a16="http://schemas.microsoft.com/office/drawing/2014/main" id="{650B74AA-8753-0947-BD97-B6865794C2FF}"/>
              </a:ext>
            </a:extLst>
          </p:cNvPr>
          <p:cNvSpPr/>
          <p:nvPr/>
        </p:nvSpPr>
        <p:spPr>
          <a:xfrm>
            <a:off x="62001" y="6597352"/>
            <a:ext cx="2248235" cy="230832"/>
          </a:xfrm>
          <a:prstGeom prst="rect">
            <a:avLst/>
          </a:prstGeom>
        </p:spPr>
        <p:txBody>
          <a:bodyPr wrap="square">
            <a:spAutoFit/>
          </a:bodyPr>
          <a:lstStyle/>
          <a:p>
            <a:r>
              <a:rPr lang="is-IS" sz="900" dirty="0">
                <a:solidFill>
                  <a:schemeClr val="tx1">
                    <a:lumMod val="50000"/>
                    <a:lumOff val="50000"/>
                  </a:schemeClr>
                </a:solidFill>
                <a:latin typeface="Helvetica Light" charset="0"/>
                <a:ea typeface="Helvetica Light" charset="0"/>
                <a:cs typeface="Helvetica Light" charset="0"/>
              </a:rPr>
              <a:t>*BMW, </a:t>
            </a:r>
            <a:r>
              <a:rPr lang="nb-NO" sz="900" dirty="0">
                <a:solidFill>
                  <a:schemeClr val="tx1">
                    <a:lumMod val="50000"/>
                    <a:lumOff val="50000"/>
                  </a:schemeClr>
                </a:solidFill>
                <a:latin typeface="Helvetica Light" charset="0"/>
                <a:ea typeface="Helvetica Light" charset="0"/>
                <a:cs typeface="Helvetica Light" charset="0"/>
              </a:rPr>
              <a:t>Nature 593, 51 (2021)</a:t>
            </a:r>
            <a:endParaRPr lang="is-IS" sz="900" dirty="0">
              <a:solidFill>
                <a:schemeClr val="tx1">
                  <a:lumMod val="50000"/>
                  <a:lumOff val="50000"/>
                </a:scheme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DAE1F6C-EB9A-2643-A7C9-66486FCC4C5F}"/>
                  </a:ext>
                </a:extLst>
              </p:cNvPr>
              <p:cNvSpPr/>
              <p:nvPr/>
            </p:nvSpPr>
            <p:spPr>
              <a:xfrm>
                <a:off x="7132056" y="2632716"/>
                <a:ext cx="1558938" cy="430887"/>
              </a:xfrm>
              <a:prstGeom prst="rect">
                <a:avLst/>
              </a:prstGeom>
            </p:spPr>
            <p:txBody>
              <a:bodyPr wrap="square">
                <a:spAutoFit/>
              </a:bodyPr>
              <a:lstStyle/>
              <a:p>
                <a14:m>
                  <m:oMath xmlns:m="http://schemas.openxmlformats.org/officeDocument/2006/math">
                    <m:r>
                      <a:rPr lang="en-US" sz="1050" i="1" smtClean="0">
                        <a:solidFill>
                          <a:schemeClr val="tx1">
                            <a:lumMod val="50000"/>
                            <a:lumOff val="50000"/>
                          </a:schemeClr>
                        </a:solidFill>
                        <a:latin typeface="Cambria Math" panose="02040503050406030204" pitchFamily="18" charset="0"/>
                        <a:ea typeface="Cambria Math" panose="02040503050406030204" pitchFamily="18" charset="0"/>
                        <a:cs typeface="Cambria Math" charset="0"/>
                        <a:sym typeface="Wingdings"/>
                      </a:rPr>
                      <m:t>2.0</m:t>
                    </m:r>
                    <m:r>
                      <a:rPr lang="en-US" sz="1050" i="1">
                        <a:solidFill>
                          <a:schemeClr val="tx1">
                            <a:lumMod val="50000"/>
                            <a:lumOff val="50000"/>
                          </a:schemeClr>
                        </a:solidFill>
                        <a:latin typeface="Cambria Math" panose="02040503050406030204" pitchFamily="18" charset="0"/>
                        <a:ea typeface="Cambria Math" panose="02040503050406030204" pitchFamily="18" charset="0"/>
                        <a:cs typeface="Cambria Math" charset="0"/>
                        <a:sym typeface="Wingdings"/>
                      </a:rPr>
                      <m:t>𝜎</m:t>
                    </m:r>
                  </m:oMath>
                </a14:m>
                <a:r>
                  <a:rPr lang="en-CH" sz="1050" dirty="0">
                    <a:solidFill>
                      <a:schemeClr val="tx1">
                        <a:lumMod val="50000"/>
                        <a:lumOff val="50000"/>
                      </a:schemeClr>
                    </a:solidFill>
                  </a:rPr>
                  <a:t> towards DHMZ dispersive approach</a:t>
                </a:r>
              </a:p>
            </p:txBody>
          </p:sp>
        </mc:Choice>
        <mc:Fallback xmlns="">
          <p:sp>
            <p:nvSpPr>
              <p:cNvPr id="5" name="Rectangle 4">
                <a:extLst>
                  <a:ext uri="{FF2B5EF4-FFF2-40B4-BE49-F238E27FC236}">
                    <a16:creationId xmlns:a16="http://schemas.microsoft.com/office/drawing/2014/main" id="{8DAE1F6C-EB9A-2643-A7C9-66486FCC4C5F}"/>
                  </a:ext>
                </a:extLst>
              </p:cNvPr>
              <p:cNvSpPr>
                <a:spLocks noRot="1" noChangeAspect="1" noMove="1" noResize="1" noEditPoints="1" noAdjustHandles="1" noChangeArrowheads="1" noChangeShapeType="1" noTextEdit="1"/>
              </p:cNvSpPr>
              <p:nvPr/>
            </p:nvSpPr>
            <p:spPr>
              <a:xfrm>
                <a:off x="7132056" y="2632716"/>
                <a:ext cx="1558938" cy="430887"/>
              </a:xfrm>
              <a:prstGeom prst="rect">
                <a:avLst/>
              </a:prstGeom>
              <a:blipFill>
                <a:blip r:embed="rId4"/>
                <a:stretch>
                  <a:fillRect b="-2857"/>
                </a:stretch>
              </a:blipFill>
            </p:spPr>
            <p:txBody>
              <a:bodyPr/>
              <a:lstStyle/>
              <a:p>
                <a:r>
                  <a:rPr lang="en-CH">
                    <a:noFill/>
                  </a:rPr>
                  <a:t> </a:t>
                </a:r>
              </a:p>
            </p:txBody>
          </p:sp>
        </mc:Fallback>
      </mc:AlternateContent>
    </p:spTree>
    <p:extLst>
      <p:ext uri="{BB962C8B-B14F-4D97-AF65-F5344CB8AC3E}">
        <p14:creationId xmlns:p14="http://schemas.microsoft.com/office/powerpoint/2010/main" val="11543229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GB">
              <a:solidFill>
                <a:srgbClr val="FFFFFF"/>
              </a:solidFill>
              <a:ea typeface="ＭＳ Ｐゴシック" charset="-128"/>
              <a:cs typeface="ＭＳ Ｐゴシック" charset="-128"/>
            </a:endParaRPr>
          </a:p>
        </p:txBody>
      </p:sp>
      <p:sp>
        <p:nvSpPr>
          <p:cNvPr id="18" name="Rectangle 17"/>
          <p:cNvSpPr/>
          <p:nvPr/>
        </p:nvSpPr>
        <p:spPr>
          <a:xfrm>
            <a:off x="340242" y="1412776"/>
            <a:ext cx="8803757" cy="4913596"/>
          </a:xfrm>
          <a:prstGeom prst="rect">
            <a:avLst/>
          </a:prstGeom>
          <a:solidFill>
            <a:schemeClr val="bg1"/>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 name="Rectangle 6"/>
          <p:cNvSpPr>
            <a:spLocks noChangeArrowheads="1"/>
          </p:cNvSpPr>
          <p:nvPr/>
        </p:nvSpPr>
        <p:spPr bwMode="auto">
          <a:xfrm>
            <a:off x="76200" y="152400"/>
            <a:ext cx="8534400" cy="369332"/>
          </a:xfrm>
          <a:prstGeom prst="rect">
            <a:avLst/>
          </a:prstGeom>
          <a:noFill/>
          <a:ln w="9525">
            <a:noFill/>
            <a:miter lim="800000"/>
            <a:headEnd/>
            <a:tailEnd/>
          </a:ln>
        </p:spPr>
        <p:txBody>
          <a:bodyPr wrap="square">
            <a:prstTxWarp prst="textNoShape">
              <a:avLst/>
            </a:prstTxWarp>
            <a:spAutoFit/>
          </a:bodyPr>
          <a:lstStyle/>
          <a:p>
            <a:pPr>
              <a:tabLst>
                <a:tab pos="2286000" algn="l"/>
              </a:tabLst>
            </a:pPr>
            <a:r>
              <a:rPr lang="en-GB" i="1" dirty="0">
                <a:solidFill>
                  <a:srgbClr val="404040"/>
                </a:solidFill>
                <a:latin typeface="Helvetica Light" charset="0"/>
                <a:ea typeface="Helvetica Light" charset="0"/>
                <a:cs typeface="Helvetica Light" charset="0"/>
              </a:rPr>
              <a:t>Digression </a:t>
            </a:r>
            <a:r>
              <a:rPr lang="en-GB" dirty="0">
                <a:solidFill>
                  <a:srgbClr val="404040"/>
                </a:solidFill>
                <a:latin typeface="Helvetica Light" charset="0"/>
                <a:ea typeface="Helvetica Light" charset="0"/>
                <a:cs typeface="Helvetica Light" charset="0"/>
              </a:rPr>
              <a:t>: </a:t>
            </a:r>
            <a:r>
              <a:rPr lang="en-GB" b="1" dirty="0">
                <a:solidFill>
                  <a:srgbClr val="404040"/>
                </a:solidFill>
                <a:latin typeface="Helvetica Light" charset="0"/>
                <a:ea typeface="Helvetica Light" charset="0"/>
                <a:cs typeface="Helvetica Light" charset="0"/>
              </a:rPr>
              <a:t>Conflict with Electroweak fit ?</a:t>
            </a:r>
          </a:p>
        </p:txBody>
      </p:sp>
      <p:sp>
        <p:nvSpPr>
          <p:cNvPr id="14" name="TextBox 13"/>
          <p:cNvSpPr txBox="1"/>
          <p:nvPr/>
        </p:nvSpPr>
        <p:spPr>
          <a:xfrm>
            <a:off x="251520" y="692696"/>
            <a:ext cx="8861468" cy="584775"/>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Same dispersive approach used to determine hadronic contribution to </a:t>
            </a:r>
            <a:r>
              <a:rPr lang="en-GB" sz="1600" b="1" dirty="0" err="1">
                <a:solidFill>
                  <a:srgbClr val="404040"/>
                </a:solidFill>
                <a:latin typeface="Symbol" charset="2"/>
                <a:ea typeface="Symbol" charset="2"/>
                <a:cs typeface="Symbol" charset="2"/>
              </a:rPr>
              <a:t>a</a:t>
            </a:r>
            <a:r>
              <a:rPr lang="en-GB" sz="1600" b="1" baseline="-25000" dirty="0" err="1">
                <a:solidFill>
                  <a:srgbClr val="404040"/>
                </a:solidFill>
                <a:latin typeface="Helvetica Light" charset="0"/>
                <a:ea typeface="Helvetica Light" charset="0"/>
                <a:cs typeface="Helvetica Light" charset="0"/>
              </a:rPr>
              <a:t>QED</a:t>
            </a:r>
            <a:r>
              <a:rPr lang="en-GB" sz="1600" b="1" dirty="0">
                <a:solidFill>
                  <a:srgbClr val="404040"/>
                </a:solidFill>
                <a:latin typeface="Helvetica Light" charset="0"/>
                <a:ea typeface="Helvetica Light" charset="0"/>
                <a:cs typeface="Helvetica Light" charset="0"/>
              </a:rPr>
              <a:t>(</a:t>
            </a:r>
            <a:r>
              <a:rPr lang="en-GB" sz="1600" b="1" dirty="0" err="1">
                <a:solidFill>
                  <a:srgbClr val="404040"/>
                </a:solidFill>
                <a:latin typeface="Helvetica Light" charset="0"/>
                <a:ea typeface="Helvetica Light" charset="0"/>
                <a:cs typeface="Helvetica Light" charset="0"/>
              </a:rPr>
              <a:t>m</a:t>
            </a:r>
            <a:r>
              <a:rPr lang="en-GB" sz="1600" b="1" baseline="-25000" dirty="0" err="1">
                <a:solidFill>
                  <a:srgbClr val="404040"/>
                </a:solidFill>
                <a:latin typeface="Helvetica Light" charset="0"/>
                <a:ea typeface="Helvetica Light" charset="0"/>
                <a:cs typeface="Helvetica Light" charset="0"/>
              </a:rPr>
              <a:t>Z</a:t>
            </a:r>
            <a:r>
              <a:rPr lang="en-GB" sz="1600" b="1" dirty="0">
                <a:solidFill>
                  <a:srgbClr val="404040"/>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which is a critical ingredient in the global electroweak (EW) fit</a:t>
            </a:r>
          </a:p>
        </p:txBody>
      </p:sp>
      <p:pic>
        <p:nvPicPr>
          <p:cNvPr id="5" name="Picture 4">
            <a:extLst>
              <a:ext uri="{FF2B5EF4-FFF2-40B4-BE49-F238E27FC236}">
                <a16:creationId xmlns:a16="http://schemas.microsoft.com/office/drawing/2014/main" id="{F097064C-4B2C-DC44-986A-A1E2C5C9F4EC}"/>
              </a:ext>
            </a:extLst>
          </p:cNvPr>
          <p:cNvPicPr>
            <a:picLocks noChangeAspect="1"/>
          </p:cNvPicPr>
          <p:nvPr/>
        </p:nvPicPr>
        <p:blipFill>
          <a:blip r:embed="rId2"/>
          <a:stretch>
            <a:fillRect/>
          </a:stretch>
        </p:blipFill>
        <p:spPr>
          <a:xfrm>
            <a:off x="470514" y="2115570"/>
            <a:ext cx="4271606" cy="2804960"/>
          </a:xfrm>
          <a:prstGeom prst="rect">
            <a:avLst/>
          </a:prstGeom>
        </p:spPr>
      </p:pic>
      <p:pic>
        <p:nvPicPr>
          <p:cNvPr id="6" name="Picture 5">
            <a:extLst>
              <a:ext uri="{FF2B5EF4-FFF2-40B4-BE49-F238E27FC236}">
                <a16:creationId xmlns:a16="http://schemas.microsoft.com/office/drawing/2014/main" id="{243109A7-B529-B241-BD90-45976BBB4889}"/>
              </a:ext>
            </a:extLst>
          </p:cNvPr>
          <p:cNvPicPr>
            <a:picLocks noChangeAspect="1"/>
          </p:cNvPicPr>
          <p:nvPr/>
        </p:nvPicPr>
        <p:blipFill>
          <a:blip r:embed="rId3">
            <a:alphaModFix/>
          </a:blip>
          <a:stretch>
            <a:fillRect/>
          </a:stretch>
        </p:blipFill>
        <p:spPr>
          <a:xfrm>
            <a:off x="4811631" y="2056716"/>
            <a:ext cx="4253273" cy="2896626"/>
          </a:xfrm>
          <a:prstGeom prst="rect">
            <a:avLst/>
          </a:prstGeom>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94C81CCA-65C0-9544-8427-B6462DA8DE0A}"/>
                  </a:ext>
                </a:extLst>
              </p:cNvPr>
              <p:cNvSpPr/>
              <p:nvPr/>
            </p:nvSpPr>
            <p:spPr>
              <a:xfrm>
                <a:off x="611560" y="1516787"/>
                <a:ext cx="8532440" cy="399853"/>
              </a:xfrm>
              <a:prstGeom prst="rect">
                <a:avLst/>
              </a:prstGeom>
            </p:spPr>
            <p:txBody>
              <a:bodyPr wrap="square">
                <a:spAutoFit/>
              </a:bodyPr>
              <a:lstStyle/>
              <a:p>
                <a:pPr marL="0" lvl="1">
                  <a:spcBef>
                    <a:spcPts val="1800"/>
                  </a:spcBef>
                </a:pPr>
                <a:r>
                  <a:rPr lang="en-US" sz="1600" b="1" dirty="0">
                    <a:solidFill>
                      <a:prstClr val="black">
                        <a:lumMod val="85000"/>
                        <a:lumOff val="15000"/>
                      </a:prstClr>
                    </a:solidFill>
                    <a:latin typeface="Helvetica Light" charset="0"/>
                    <a:ea typeface="Helvetica Light" charset="0"/>
                    <a:cs typeface="Helvetica Light" charset="0"/>
                  </a:rPr>
                  <a:t>If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Had</m:t>
                        </m:r>
                        <m:r>
                          <a:rPr lang="en-US" sz="1600">
                            <a:solidFill>
                              <a:prstClr val="black">
                                <a:lumMod val="85000"/>
                                <a:lumOff val="15000"/>
                              </a:prstClr>
                            </a:solidFill>
                            <a:latin typeface="Cambria Math" charset="0"/>
                            <a:ea typeface="Cambria Math" charset="0"/>
                            <a:cs typeface="Cambria Math" charset="0"/>
                            <a:sym typeface="Wingdings"/>
                          </a:rPr>
                          <m:t>,</m:t>
                        </m:r>
                        <m:r>
                          <m:rPr>
                            <m:sty m:val="p"/>
                          </m:rPr>
                          <a:rPr lang="en-US" sz="1600">
                            <a:solidFill>
                              <a:prstClr val="black">
                                <a:lumMod val="85000"/>
                                <a:lumOff val="15000"/>
                              </a:prstClr>
                            </a:solidFill>
                            <a:latin typeface="Cambria Math" charset="0"/>
                            <a:ea typeface="Cambria Math" charset="0"/>
                            <a:cs typeface="Cambria Math" charset="0"/>
                            <a:sym typeface="Wingdings"/>
                          </a:rPr>
                          <m:t>LO</m:t>
                        </m:r>
                      </m:sup>
                    </m:sSubSup>
                  </m:oMath>
                </a14:m>
                <a:r>
                  <a:rPr lang="en-US" sz="1600" b="1" dirty="0">
                    <a:solidFill>
                      <a:prstClr val="black">
                        <a:lumMod val="85000"/>
                        <a:lumOff val="15000"/>
                      </a:prstClr>
                    </a:solidFill>
                    <a:latin typeface="Helvetica Light" charset="0"/>
                    <a:ea typeface="Helvetica Light" charset="0"/>
                    <a:cs typeface="Helvetica Light" charset="0"/>
                  </a:rPr>
                  <a:t> were 3–4% larger to accommodate experiment, would the EW fit break down?</a:t>
                </a:r>
                <a:endParaRPr lang="en-US" sz="16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10" name="Rectangle 9">
                <a:extLst>
                  <a:ext uri="{FF2B5EF4-FFF2-40B4-BE49-F238E27FC236}">
                    <a16:creationId xmlns:a16="http://schemas.microsoft.com/office/drawing/2014/main" id="{94C81CCA-65C0-9544-8427-B6462DA8DE0A}"/>
                  </a:ext>
                </a:extLst>
              </p:cNvPr>
              <p:cNvSpPr>
                <a:spLocks noRot="1" noChangeAspect="1" noMove="1" noResize="1" noEditPoints="1" noAdjustHandles="1" noChangeArrowheads="1" noChangeShapeType="1" noTextEdit="1"/>
              </p:cNvSpPr>
              <p:nvPr/>
            </p:nvSpPr>
            <p:spPr>
              <a:xfrm>
                <a:off x="611560" y="1516787"/>
                <a:ext cx="8532440" cy="399853"/>
              </a:xfrm>
              <a:prstGeom prst="rect">
                <a:avLst/>
              </a:prstGeom>
              <a:blipFill>
                <a:blip r:embed="rId4"/>
                <a:stretch>
                  <a:fillRect l="-446" b="-12500"/>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AD9F9B9C-F2CA-D34D-841B-136E4D035B77}"/>
                  </a:ext>
                </a:extLst>
              </p:cNvPr>
              <p:cNvSpPr/>
              <p:nvPr/>
            </p:nvSpPr>
            <p:spPr>
              <a:xfrm>
                <a:off x="611560" y="5041031"/>
                <a:ext cx="8262542" cy="1023101"/>
              </a:xfrm>
              <a:prstGeom prst="rect">
                <a:avLst/>
              </a:prstGeom>
            </p:spPr>
            <p:txBody>
              <a:bodyPr wrap="square">
                <a:spAutoFit/>
              </a:bodyPr>
              <a:lstStyle/>
              <a:p>
                <a:pPr marL="742950" lvl="1" indent="-285750">
                  <a:spcBef>
                    <a:spcPts val="1800"/>
                  </a:spcBef>
                  <a:buFont typeface=".AppleSystemUIFont" charset="-120"/>
                  <a:buChar char="–"/>
                </a:pPr>
                <a:r>
                  <a:rPr lang="en-US" sz="1400" dirty="0">
                    <a:solidFill>
                      <a:prstClr val="black">
                        <a:lumMod val="85000"/>
                        <a:lumOff val="15000"/>
                      </a:prstClr>
                    </a:solidFill>
                    <a:latin typeface="Helvetica Light" charset="0"/>
                    <a:ea typeface="Helvetica Light" charset="0"/>
                    <a:cs typeface="Helvetica Light" charset="0"/>
                  </a:rPr>
                  <a:t>While the </a:t>
                </a:r>
                <a:r>
                  <a:rPr lang="en-US" sz="1400" dirty="0">
                    <a:latin typeface="Helvetica Light" charset="0"/>
                    <a:ea typeface="Helvetica Light" charset="0"/>
                    <a:cs typeface="Helvetica Light" charset="0"/>
                  </a:rPr>
                  <a:t>𝜋</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𝜋 </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 </a:t>
                </a:r>
                <a:r>
                  <a:rPr lang="en-US" sz="1400" dirty="0">
                    <a:latin typeface="Helvetica Light" panose="020B0403020202020204" pitchFamily="34" charset="0"/>
                    <a:ea typeface="Helvetica Light" charset="0"/>
                    <a:cs typeface="Helvetica Light" charset="0"/>
                  </a:rPr>
                  <a:t>channel contributes 73% to </a:t>
                </a:r>
                <a14:m>
                  <m:oMath xmlns:m="http://schemas.openxmlformats.org/officeDocument/2006/math">
                    <m:sSubSup>
                      <m:sSubSup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400">
                            <a:solidFill>
                              <a:prstClr val="black">
                                <a:lumMod val="85000"/>
                                <a:lumOff val="15000"/>
                              </a:prstClr>
                            </a:solidFill>
                            <a:latin typeface="Cambria Math" charset="0"/>
                            <a:ea typeface="Cambria Math" charset="0"/>
                            <a:cs typeface="Cambria Math" charset="0"/>
                            <a:sym typeface="Wingdings"/>
                          </a:rPr>
                          <m:t>Had</m:t>
                        </m:r>
                        <m:r>
                          <a:rPr lang="en-US" sz="1400">
                            <a:solidFill>
                              <a:prstClr val="black">
                                <a:lumMod val="85000"/>
                                <a:lumOff val="15000"/>
                              </a:prstClr>
                            </a:solidFill>
                            <a:latin typeface="Cambria Math" charset="0"/>
                            <a:ea typeface="Cambria Math" charset="0"/>
                            <a:cs typeface="Cambria Math" charset="0"/>
                            <a:sym typeface="Wingdings"/>
                          </a:rPr>
                          <m:t>,</m:t>
                        </m:r>
                        <m:r>
                          <m:rPr>
                            <m:sty m:val="p"/>
                          </m:rPr>
                          <a:rPr lang="en-US" sz="1400">
                            <a:solidFill>
                              <a:prstClr val="black">
                                <a:lumMod val="85000"/>
                                <a:lumOff val="15000"/>
                              </a:prstClr>
                            </a:solidFill>
                            <a:latin typeface="Cambria Math" charset="0"/>
                            <a:ea typeface="Cambria Math" charset="0"/>
                            <a:cs typeface="Cambria Math" charset="0"/>
                            <a:sym typeface="Wingdings"/>
                          </a:rPr>
                          <m:t>LO</m:t>
                        </m:r>
                      </m:sup>
                    </m:sSubSup>
                  </m:oMath>
                </a14:m>
                <a:r>
                  <a:rPr lang="en-US" sz="1400" dirty="0">
                    <a:latin typeface="Helvetica Light" panose="020B0403020202020204" pitchFamily="34" charset="0"/>
                    <a:ea typeface="Helvetica Light" charset="0"/>
                    <a:cs typeface="Helvetica Light" charset="0"/>
                  </a:rPr>
                  <a:t> it is only 13% in the case of </a:t>
                </a:r>
                <a14:m>
                  <m:oMath xmlns:m="http://schemas.openxmlformats.org/officeDocument/2006/math">
                    <m:r>
                      <a:rPr lang="en-US" sz="1400" i="1">
                        <a:solidFill>
                          <a:prstClr val="black">
                            <a:lumMod val="85000"/>
                            <a:lumOff val="15000"/>
                          </a:prstClr>
                        </a:solidFill>
                        <a:latin typeface="Cambria Math" panose="02040503050406030204" pitchFamily="18" charset="0"/>
                        <a:ea typeface="Cambria Math" panose="02040503050406030204" pitchFamily="18" charset="0"/>
                        <a:cs typeface="Cambria Math" charset="0"/>
                        <a:sym typeface="Wingdings"/>
                      </a:rPr>
                      <m:t>∆</m:t>
                    </m:r>
                    <m:sSub>
                      <m:sSubPr>
                        <m:ctrlPr>
                          <a:rPr lang="en-US" sz="1400" i="1" smtClean="0">
                            <a:solidFill>
                              <a:prstClr val="black">
                                <a:lumMod val="85000"/>
                                <a:lumOff val="15000"/>
                              </a:prstClr>
                            </a:solidFill>
                            <a:latin typeface="Cambria Math" panose="02040503050406030204" pitchFamily="18" charset="0"/>
                            <a:ea typeface="Cambria Math" panose="02040503050406030204" pitchFamily="18" charset="0"/>
                            <a:sym typeface="Wingdings"/>
                          </a:rPr>
                        </m:ctrlPr>
                      </m:sSubPr>
                      <m:e>
                        <m:r>
                          <a:rPr lang="en-US" sz="1400" i="1">
                            <a:solidFill>
                              <a:prstClr val="black">
                                <a:lumMod val="85000"/>
                                <a:lumOff val="15000"/>
                              </a:prstClr>
                            </a:solidFill>
                            <a:latin typeface="Cambria Math" panose="02040503050406030204" pitchFamily="18" charset="0"/>
                            <a:ea typeface="Cambria Math" panose="02040503050406030204" pitchFamily="18" charset="0"/>
                            <a:cs typeface="Cambria Math" charset="0"/>
                            <a:sym typeface="Wingdings"/>
                          </a:rPr>
                          <m:t>𝛼</m:t>
                        </m:r>
                      </m:e>
                      <m:sub>
                        <m:r>
                          <m:rPr>
                            <m:sty m:val="p"/>
                          </m:rPr>
                          <a:rPr lang="en-US" sz="1400" b="0" i="0" smtClean="0">
                            <a:solidFill>
                              <a:prstClr val="black">
                                <a:lumMod val="85000"/>
                                <a:lumOff val="15000"/>
                              </a:prstClr>
                            </a:solidFill>
                            <a:latin typeface="Cambria Math" panose="02040503050406030204" pitchFamily="18" charset="0"/>
                            <a:ea typeface="Cambria Math" panose="02040503050406030204" pitchFamily="18" charset="0"/>
                            <a:sym typeface="Wingdings"/>
                          </a:rPr>
                          <m:t>had</m:t>
                        </m:r>
                      </m:sub>
                    </m:sSub>
                    <m:r>
                      <a:rPr lang="en-US" sz="1400" b="0" i="1" smtClean="0">
                        <a:solidFill>
                          <a:prstClr val="black">
                            <a:lumMod val="85000"/>
                            <a:lumOff val="15000"/>
                          </a:prstClr>
                        </a:solidFill>
                        <a:latin typeface="Cambria Math" panose="02040503050406030204" pitchFamily="18" charset="0"/>
                        <a:ea typeface="Cambria Math" panose="02040503050406030204" pitchFamily="18" charset="0"/>
                        <a:sym typeface="Wingdings"/>
                      </a:rPr>
                      <m:t>(</m:t>
                    </m:r>
                    <m:sSub>
                      <m:sSubPr>
                        <m:ctrlPr>
                          <a:rPr lang="en-US" sz="1400" b="0" i="1" smtClean="0">
                            <a:solidFill>
                              <a:prstClr val="black">
                                <a:lumMod val="85000"/>
                                <a:lumOff val="15000"/>
                              </a:prstClr>
                            </a:solidFill>
                            <a:latin typeface="Cambria Math" panose="02040503050406030204" pitchFamily="18" charset="0"/>
                            <a:ea typeface="Cambria Math" panose="02040503050406030204" pitchFamily="18" charset="0"/>
                            <a:sym typeface="Wingdings"/>
                          </a:rPr>
                        </m:ctrlPr>
                      </m:sSubPr>
                      <m:e>
                        <m:r>
                          <a:rPr lang="en-US" sz="1400" b="0" i="1" smtClean="0">
                            <a:solidFill>
                              <a:prstClr val="black">
                                <a:lumMod val="85000"/>
                                <a:lumOff val="15000"/>
                              </a:prstClr>
                            </a:solidFill>
                            <a:latin typeface="Cambria Math" panose="02040503050406030204" pitchFamily="18" charset="0"/>
                            <a:ea typeface="Cambria Math" panose="02040503050406030204" pitchFamily="18" charset="0"/>
                            <a:sym typeface="Wingdings"/>
                          </a:rPr>
                          <m:t>𝑚</m:t>
                        </m:r>
                      </m:e>
                      <m:sub>
                        <m:r>
                          <a:rPr lang="en-US" sz="1400" b="0" i="1" smtClean="0">
                            <a:solidFill>
                              <a:prstClr val="black">
                                <a:lumMod val="85000"/>
                                <a:lumOff val="15000"/>
                              </a:prstClr>
                            </a:solidFill>
                            <a:latin typeface="Cambria Math" panose="02040503050406030204" pitchFamily="18" charset="0"/>
                            <a:ea typeface="Cambria Math" panose="02040503050406030204" pitchFamily="18" charset="0"/>
                            <a:sym typeface="Wingdings"/>
                          </a:rPr>
                          <m:t>𝑍</m:t>
                        </m:r>
                      </m:sub>
                    </m:sSub>
                    <m:r>
                      <a:rPr lang="en-US" sz="1400" b="0" i="1" smtClean="0">
                        <a:solidFill>
                          <a:prstClr val="black">
                            <a:lumMod val="85000"/>
                            <a:lumOff val="15000"/>
                          </a:prstClr>
                        </a:solidFill>
                        <a:latin typeface="Cambria Math" panose="02040503050406030204" pitchFamily="18" charset="0"/>
                        <a:ea typeface="Cambria Math" panose="02040503050406030204" pitchFamily="18" charset="0"/>
                        <a:sym typeface="Wingdings"/>
                      </a:rPr>
                      <m:t>)</m:t>
                    </m:r>
                  </m:oMath>
                </a14:m>
                <a:r>
                  <a:rPr lang="en-US" sz="1400" dirty="0">
                    <a:solidFill>
                      <a:prstClr val="black">
                        <a:lumMod val="50000"/>
                        <a:lumOff val="50000"/>
                      </a:prstClr>
                    </a:solidFill>
                    <a:latin typeface="Helvetica Light" panose="020B0403020202020204" pitchFamily="34" charset="0"/>
                    <a:ea typeface="Helvetica Light" charset="0"/>
                    <a:cs typeface="Helvetica Light" charset="0"/>
                  </a:rPr>
                  <a:t>    </a:t>
                </a:r>
                <a:r>
                  <a:rPr lang="en-US" sz="1400" dirty="0">
                    <a:latin typeface="Symbol" pitchFamily="2" charset="2"/>
                    <a:ea typeface="Helvetica Light" charset="0"/>
                    <a:cs typeface="Helvetica Light" charset="0"/>
                  </a:rPr>
                  <a:t>®</a:t>
                </a:r>
                <a:r>
                  <a:rPr lang="en-US" sz="1400" dirty="0">
                    <a:latin typeface="Helvetica Light" panose="020B0403020202020204" pitchFamily="34" charset="0"/>
                    <a:ea typeface="Helvetica Light" charset="0"/>
                    <a:cs typeface="Helvetica Light" charset="0"/>
                  </a:rPr>
                  <a:t> a 5% change in the former would lead to a shift in the latter value by 1.7</a:t>
                </a:r>
                <a:r>
                  <a:rPr lang="en-US" sz="1400" dirty="0">
                    <a:latin typeface="Symbol" pitchFamily="2" charset="2"/>
                    <a:ea typeface="Helvetica Light" charset="0"/>
                    <a:cs typeface="Helvetica Light" charset="0"/>
                  </a:rPr>
                  <a:t>s</a:t>
                </a:r>
                <a:endParaRPr lang="en-US" sz="1400" dirty="0">
                  <a:latin typeface="Helvetica Light" panose="020B0403020202020204" pitchFamily="34" charset="0"/>
                  <a:ea typeface="Helvetica Light" charset="0"/>
                  <a:cs typeface="Helvetica Light" charset="0"/>
                </a:endParaRPr>
              </a:p>
              <a:p>
                <a:pPr marL="742950" lvl="1" indent="-285750">
                  <a:spcBef>
                    <a:spcPts val="1800"/>
                  </a:spcBef>
                  <a:buFont typeface=".AppleSystemUIFont" charset="-120"/>
                  <a:buChar char="–"/>
                </a:pPr>
                <a:r>
                  <a:rPr lang="en-CH" sz="1400" dirty="0">
                    <a:solidFill>
                      <a:schemeClr val="tx1"/>
                    </a:solidFill>
                    <a:latin typeface="Helvetica Light" charset="0"/>
                    <a:ea typeface="Helvetica Light" charset="0"/>
                    <a:cs typeface="Helvetica Light" charset="0"/>
                  </a:rPr>
                  <a:t>A shift of </a:t>
                </a:r>
                <a14:m>
                  <m:oMath xmlns:m="http://schemas.openxmlformats.org/officeDocument/2006/math">
                    <m:r>
                      <a:rPr lang="en-US" sz="1400" i="1">
                        <a:solidFill>
                          <a:schemeClr val="tx1"/>
                        </a:solidFill>
                        <a:latin typeface="Cambria Math" panose="02040503050406030204" pitchFamily="18" charset="0"/>
                        <a:ea typeface="Cambria Math" panose="02040503050406030204" pitchFamily="18" charset="0"/>
                        <a:cs typeface="Cambria Math" charset="0"/>
                        <a:sym typeface="Wingdings"/>
                      </a:rPr>
                      <m:t>∆</m:t>
                    </m:r>
                    <m:sSub>
                      <m:sSubPr>
                        <m:ctrlPr>
                          <a:rPr lang="en-US" sz="1400" i="1">
                            <a:solidFill>
                              <a:schemeClr val="tx1"/>
                            </a:solidFill>
                            <a:latin typeface="Cambria Math" panose="02040503050406030204" pitchFamily="18" charset="0"/>
                            <a:ea typeface="Cambria Math" panose="02040503050406030204" pitchFamily="18" charset="0"/>
                            <a:sym typeface="Wingdings"/>
                          </a:rPr>
                        </m:ctrlPr>
                      </m:sSubPr>
                      <m:e>
                        <m:r>
                          <a:rPr lang="en-US" sz="1400" i="1">
                            <a:solidFill>
                              <a:schemeClr val="tx1"/>
                            </a:solidFill>
                            <a:latin typeface="Cambria Math" panose="02040503050406030204" pitchFamily="18" charset="0"/>
                            <a:ea typeface="Cambria Math" panose="02040503050406030204" pitchFamily="18" charset="0"/>
                            <a:cs typeface="Cambria Math" charset="0"/>
                            <a:sym typeface="Wingdings"/>
                          </a:rPr>
                          <m:t>𝛼</m:t>
                        </m:r>
                      </m:e>
                      <m:sub>
                        <m:r>
                          <m:rPr>
                            <m:sty m:val="p"/>
                          </m:rPr>
                          <a:rPr lang="en-US" sz="1400">
                            <a:solidFill>
                              <a:schemeClr val="tx1"/>
                            </a:solidFill>
                            <a:latin typeface="Cambria Math" panose="02040503050406030204" pitchFamily="18" charset="0"/>
                            <a:ea typeface="Cambria Math" panose="02040503050406030204" pitchFamily="18" charset="0"/>
                            <a:sym typeface="Wingdings"/>
                          </a:rPr>
                          <m:t>had</m:t>
                        </m:r>
                      </m:sub>
                    </m:sSub>
                    <m:r>
                      <a:rPr lang="en-US" sz="1400" i="1">
                        <a:solidFill>
                          <a:schemeClr val="tx1"/>
                        </a:solidFill>
                        <a:latin typeface="Cambria Math" panose="02040503050406030204" pitchFamily="18" charset="0"/>
                        <a:ea typeface="Cambria Math" panose="02040503050406030204" pitchFamily="18" charset="0"/>
                        <a:sym typeface="Wingdings"/>
                      </a:rPr>
                      <m:t>(</m:t>
                    </m:r>
                    <m:sSub>
                      <m:sSubPr>
                        <m:ctrlPr>
                          <a:rPr lang="en-US" sz="1400" i="1">
                            <a:solidFill>
                              <a:schemeClr val="tx1"/>
                            </a:solidFill>
                            <a:latin typeface="Cambria Math" panose="02040503050406030204" pitchFamily="18" charset="0"/>
                            <a:ea typeface="Cambria Math" panose="02040503050406030204" pitchFamily="18" charset="0"/>
                            <a:sym typeface="Wingdings"/>
                          </a:rPr>
                        </m:ctrlPr>
                      </m:sSubPr>
                      <m:e>
                        <m:r>
                          <a:rPr lang="en-US" sz="1400" i="1">
                            <a:solidFill>
                              <a:schemeClr val="tx1"/>
                            </a:solidFill>
                            <a:latin typeface="Cambria Math" panose="02040503050406030204" pitchFamily="18" charset="0"/>
                            <a:ea typeface="Cambria Math" panose="02040503050406030204" pitchFamily="18" charset="0"/>
                            <a:sym typeface="Wingdings"/>
                          </a:rPr>
                          <m:t>𝑚</m:t>
                        </m:r>
                      </m:e>
                      <m:sub>
                        <m:r>
                          <a:rPr lang="en-US" sz="1400" i="1">
                            <a:solidFill>
                              <a:schemeClr val="tx1"/>
                            </a:solidFill>
                            <a:latin typeface="Cambria Math" panose="02040503050406030204" pitchFamily="18" charset="0"/>
                            <a:ea typeface="Cambria Math" panose="02040503050406030204" pitchFamily="18" charset="0"/>
                            <a:sym typeface="Wingdings"/>
                          </a:rPr>
                          <m:t>𝑍</m:t>
                        </m:r>
                      </m:sub>
                    </m:sSub>
                    <m:r>
                      <a:rPr lang="en-US" sz="1400" i="1">
                        <a:solidFill>
                          <a:schemeClr val="tx1"/>
                        </a:solidFill>
                        <a:latin typeface="Cambria Math" panose="02040503050406030204" pitchFamily="18" charset="0"/>
                        <a:ea typeface="Cambria Math" panose="02040503050406030204" pitchFamily="18" charset="0"/>
                        <a:sym typeface="Wingdings"/>
                      </a:rPr>
                      <m:t>)</m:t>
                    </m:r>
                  </m:oMath>
                </a14:m>
                <a:r>
                  <a:rPr lang="en-US" sz="1400" dirty="0">
                    <a:solidFill>
                      <a:schemeClr val="tx1"/>
                    </a:solidFill>
                    <a:latin typeface="Helvetica Light" panose="020B0403020202020204" pitchFamily="34" charset="0"/>
                    <a:ea typeface="Helvetica Light" charset="0"/>
                    <a:cs typeface="Helvetica Light" charset="0"/>
                  </a:rPr>
                  <a:t> by 1</a:t>
                </a:r>
                <a:r>
                  <a:rPr lang="en-US" sz="1400" dirty="0">
                    <a:solidFill>
                      <a:schemeClr val="tx1"/>
                    </a:solidFill>
                    <a:latin typeface="Symbol" pitchFamily="2" charset="2"/>
                    <a:ea typeface="Helvetica Light" charset="0"/>
                    <a:cs typeface="Helvetica Light" charset="0"/>
                  </a:rPr>
                  <a:t>s</a:t>
                </a:r>
                <a:r>
                  <a:rPr lang="en-US" sz="1400" dirty="0">
                    <a:solidFill>
                      <a:schemeClr val="tx1"/>
                    </a:solidFill>
                    <a:latin typeface="Helvetica Light" panose="020B0403020202020204" pitchFamily="34" charset="0"/>
                    <a:ea typeface="Helvetica Light" charset="0"/>
                    <a:cs typeface="Helvetica Light" charset="0"/>
                  </a:rPr>
                  <a:t> leads to </a:t>
                </a:r>
                <a14:m>
                  <m:oMath xmlns:m="http://schemas.openxmlformats.org/officeDocument/2006/math">
                    <m:r>
                      <a:rPr lang="en-US" sz="1400" i="1">
                        <a:solidFill>
                          <a:schemeClr val="tx1"/>
                        </a:solidFill>
                        <a:latin typeface="Cambria Math" panose="02040503050406030204" pitchFamily="18" charset="0"/>
                        <a:ea typeface="Cambria Math" panose="02040503050406030204" pitchFamily="18" charset="0"/>
                        <a:cs typeface="Cambria Math" charset="0"/>
                        <a:sym typeface="Wingdings"/>
                      </a:rPr>
                      <m:t>∆</m:t>
                    </m:r>
                    <m:sSub>
                      <m:sSubPr>
                        <m:ctrlPr>
                          <a:rPr lang="en-US" sz="1400" i="1">
                            <a:solidFill>
                              <a:schemeClr val="tx1"/>
                            </a:solidFill>
                            <a:latin typeface="Cambria Math" panose="02040503050406030204" pitchFamily="18" charset="0"/>
                            <a:ea typeface="Cambria Math" panose="02040503050406030204" pitchFamily="18" charset="0"/>
                            <a:sym typeface="Wingdings"/>
                          </a:rPr>
                        </m:ctrlPr>
                      </m:sSubPr>
                      <m:e>
                        <m:r>
                          <a:rPr lang="en-US" sz="1400" i="1">
                            <a:solidFill>
                              <a:schemeClr val="tx1"/>
                            </a:solidFill>
                            <a:latin typeface="Cambria Math" panose="02040503050406030204" pitchFamily="18" charset="0"/>
                            <a:ea typeface="Cambria Math" panose="02040503050406030204" pitchFamily="18" charset="0"/>
                            <a:cs typeface="Cambria Math" charset="0"/>
                            <a:sym typeface="Wingdings"/>
                          </a:rPr>
                          <m:t>𝑚</m:t>
                        </m:r>
                      </m:e>
                      <m:sub>
                        <m:r>
                          <m:rPr>
                            <m:sty m:val="p"/>
                          </m:rPr>
                          <a:rPr lang="en-US" sz="1400">
                            <a:solidFill>
                              <a:schemeClr val="tx1"/>
                            </a:solidFill>
                            <a:latin typeface="Cambria Math" panose="02040503050406030204" pitchFamily="18" charset="0"/>
                            <a:ea typeface="Cambria Math" panose="02040503050406030204" pitchFamily="18" charset="0"/>
                            <a:sym typeface="Wingdings"/>
                          </a:rPr>
                          <m:t>W</m:t>
                        </m:r>
                      </m:sub>
                    </m:sSub>
                  </m:oMath>
                </a14:m>
                <a:r>
                  <a:rPr lang="en-CH" sz="1400" dirty="0">
                    <a:solidFill>
                      <a:schemeClr val="tx1"/>
                    </a:solidFill>
                    <a:latin typeface="Helvetica Light" charset="0"/>
                    <a:ea typeface="Helvetica Light" charset="0"/>
                    <a:cs typeface="Helvetica Light" charset="0"/>
                  </a:rPr>
                  <a:t> = 2.4 MeV </a:t>
                </a:r>
                <a:r>
                  <a:rPr lang="en-CH" sz="1400" dirty="0">
                    <a:solidFill>
                      <a:schemeClr val="tx1"/>
                    </a:solidFill>
                    <a:latin typeface="Symbol" pitchFamily="2" charset="2"/>
                    <a:ea typeface="Helvetica Light" charset="0"/>
                    <a:cs typeface="Helvetica Light" charset="0"/>
                  </a:rPr>
                  <a:t>®</a:t>
                </a:r>
                <a:r>
                  <a:rPr lang="en-CH" sz="1400" dirty="0">
                    <a:solidFill>
                      <a:schemeClr val="tx1"/>
                    </a:solidFill>
                    <a:latin typeface="Helvetica Light" charset="0"/>
                    <a:ea typeface="Helvetica Light" charset="0"/>
                    <a:cs typeface="Helvetica Light" charset="0"/>
                  </a:rPr>
                  <a:t> no problem</a:t>
                </a:r>
              </a:p>
            </p:txBody>
          </p:sp>
        </mc:Choice>
        <mc:Fallback xmlns="">
          <p:sp>
            <p:nvSpPr>
              <p:cNvPr id="11" name="Rectangle 10">
                <a:extLst>
                  <a:ext uri="{FF2B5EF4-FFF2-40B4-BE49-F238E27FC236}">
                    <a16:creationId xmlns:a16="http://schemas.microsoft.com/office/drawing/2014/main" id="{AD9F9B9C-F2CA-D34D-841B-136E4D035B77}"/>
                  </a:ext>
                </a:extLst>
              </p:cNvPr>
              <p:cNvSpPr>
                <a:spLocks noRot="1" noChangeAspect="1" noMove="1" noResize="1" noEditPoints="1" noAdjustHandles="1" noChangeArrowheads="1" noChangeShapeType="1" noTextEdit="1"/>
              </p:cNvSpPr>
              <p:nvPr/>
            </p:nvSpPr>
            <p:spPr>
              <a:xfrm>
                <a:off x="611560" y="5041031"/>
                <a:ext cx="8262542" cy="1023101"/>
              </a:xfrm>
              <a:prstGeom prst="rect">
                <a:avLst/>
              </a:prstGeom>
              <a:blipFill>
                <a:blip r:embed="rId5"/>
                <a:stretch>
                  <a:fillRect b="-7317"/>
                </a:stretch>
              </a:blipFill>
            </p:spPr>
            <p:txBody>
              <a:bodyPr/>
              <a:lstStyle/>
              <a:p>
                <a:r>
                  <a:rPr lang="en-CH">
                    <a:noFill/>
                  </a:rPr>
                  <a:t> </a:t>
                </a:r>
              </a:p>
            </p:txBody>
          </p:sp>
        </mc:Fallback>
      </mc:AlternateContent>
      <p:sp>
        <p:nvSpPr>
          <p:cNvPr id="12" name="Rectangle 11">
            <a:extLst>
              <a:ext uri="{FF2B5EF4-FFF2-40B4-BE49-F238E27FC236}">
                <a16:creationId xmlns:a16="http://schemas.microsoft.com/office/drawing/2014/main" id="{F573F319-A98C-5E4E-9380-732C098422FE}"/>
              </a:ext>
            </a:extLst>
          </p:cNvPr>
          <p:cNvSpPr/>
          <p:nvPr/>
        </p:nvSpPr>
        <p:spPr>
          <a:xfrm>
            <a:off x="6625867" y="2018468"/>
            <a:ext cx="2248235" cy="215444"/>
          </a:xfrm>
          <a:prstGeom prst="rect">
            <a:avLst/>
          </a:prstGeom>
        </p:spPr>
        <p:txBody>
          <a:bodyPr wrap="square">
            <a:spAutoFit/>
          </a:bodyPr>
          <a:lstStyle/>
          <a:p>
            <a:pPr algn="r"/>
            <a:r>
              <a:rPr lang="en-US" sz="800" dirty="0" err="1">
                <a:solidFill>
                  <a:schemeClr val="tx1">
                    <a:lumMod val="50000"/>
                    <a:lumOff val="50000"/>
                  </a:schemeClr>
                </a:solidFill>
                <a:latin typeface="Helvetica Light" charset="0"/>
                <a:ea typeface="Helvetica Light" charset="0"/>
                <a:cs typeface="Helvetica Light" charset="0"/>
              </a:rPr>
              <a:t>Gfitter</a:t>
            </a:r>
            <a:r>
              <a:rPr lang="en-US" sz="800" dirty="0">
                <a:solidFill>
                  <a:schemeClr val="tx1">
                    <a:lumMod val="50000"/>
                    <a:lumOff val="50000"/>
                  </a:schemeClr>
                </a:solidFill>
                <a:latin typeface="Helvetica Light" charset="0"/>
                <a:ea typeface="Helvetica Light" charset="0"/>
                <a:cs typeface="Helvetica Light" charset="0"/>
              </a:rPr>
              <a:t> group, 1803.01853 (2018)</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16" name="TextBox 15">
            <a:extLst>
              <a:ext uri="{FF2B5EF4-FFF2-40B4-BE49-F238E27FC236}">
                <a16:creationId xmlns:a16="http://schemas.microsoft.com/office/drawing/2014/main" id="{05A24FDA-0D07-1F46-A1FE-187D428FFC86}"/>
              </a:ext>
            </a:extLst>
          </p:cNvPr>
          <p:cNvSpPr txBox="1"/>
          <p:nvPr/>
        </p:nvSpPr>
        <p:spPr>
          <a:xfrm>
            <a:off x="251520" y="6385429"/>
            <a:ext cx="8861468" cy="430887"/>
          </a:xfrm>
          <a:prstGeom prst="rect">
            <a:avLst/>
          </a:prstGeom>
          <a:noFill/>
        </p:spPr>
        <p:txBody>
          <a:bodyPr wrap="square" rtlCol="0">
            <a:spAutoFit/>
          </a:bodyPr>
          <a:lstStyle/>
          <a:p>
            <a:pPr>
              <a:spcBef>
                <a:spcPts val="1800"/>
              </a:spcBef>
            </a:pPr>
            <a:r>
              <a:rPr lang="en-US" sz="1050" b="1" dirty="0">
                <a:solidFill>
                  <a:schemeClr val="tx1">
                    <a:lumMod val="50000"/>
                    <a:lumOff val="50000"/>
                  </a:schemeClr>
                </a:solidFill>
                <a:latin typeface="Helvetica" pitchFamily="2" charset="0"/>
                <a:ea typeface="Helvetica Light" charset="0"/>
                <a:cs typeface="Helvetica Light" charset="0"/>
              </a:rPr>
              <a:t>Studies in the literature</a:t>
            </a:r>
            <a:r>
              <a:rPr lang="en-US" sz="1050" dirty="0">
                <a:solidFill>
                  <a:schemeClr val="tx1">
                    <a:lumMod val="50000"/>
                    <a:lumOff val="50000"/>
                  </a:schemeClr>
                </a:solidFill>
                <a:latin typeface="Helvetica Light" charset="0"/>
                <a:ea typeface="Helvetica Light" charset="0"/>
                <a:cs typeface="Helvetica Light" charset="0"/>
              </a:rPr>
              <a:t>: </a:t>
            </a:r>
            <a:r>
              <a:rPr lang="en-US" sz="1050" dirty="0" err="1">
                <a:solidFill>
                  <a:schemeClr val="tx1">
                    <a:lumMod val="50000"/>
                    <a:lumOff val="50000"/>
                  </a:schemeClr>
                </a:solidFill>
                <a:latin typeface="Helvetica Light" charset="0"/>
                <a:ea typeface="Helvetica Light" charset="0"/>
                <a:cs typeface="Helvetica Light" charset="0"/>
              </a:rPr>
              <a:t>Crivellin</a:t>
            </a:r>
            <a:r>
              <a:rPr lang="en-US" sz="1050" dirty="0">
                <a:solidFill>
                  <a:schemeClr val="tx1">
                    <a:lumMod val="50000"/>
                    <a:lumOff val="50000"/>
                  </a:schemeClr>
                </a:solidFill>
                <a:latin typeface="Helvetica Light" charset="0"/>
                <a:ea typeface="Helvetica Light" charset="0"/>
                <a:cs typeface="Helvetica Light" charset="0"/>
              </a:rPr>
              <a:t> et al, 2003.04886; </a:t>
            </a:r>
            <a:r>
              <a:rPr lang="en-US" sz="1050" dirty="0" err="1">
                <a:solidFill>
                  <a:schemeClr val="tx1">
                    <a:lumMod val="50000"/>
                    <a:lumOff val="50000"/>
                  </a:schemeClr>
                </a:solidFill>
                <a:latin typeface="Helvetica Light" charset="0"/>
                <a:ea typeface="Helvetica Light" charset="0"/>
                <a:cs typeface="Helvetica Light" charset="0"/>
              </a:rPr>
              <a:t>Keshavarzi</a:t>
            </a:r>
            <a:r>
              <a:rPr lang="en-US" sz="1050" dirty="0">
                <a:solidFill>
                  <a:schemeClr val="tx1">
                    <a:lumMod val="50000"/>
                    <a:lumOff val="50000"/>
                  </a:schemeClr>
                </a:solidFill>
                <a:latin typeface="Helvetica Light" charset="0"/>
                <a:ea typeface="Helvetica Light" charset="0"/>
                <a:cs typeface="Helvetica Light" charset="0"/>
              </a:rPr>
              <a:t>  et al., 2006.12666 ;de Rafael, 2006.13880; Malaescu &amp; Schott, 2008.08107; Colangelo et al, 2010.07943</a:t>
            </a:r>
          </a:p>
        </p:txBody>
      </p:sp>
    </p:spTree>
    <p:extLst>
      <p:ext uri="{BB962C8B-B14F-4D97-AF65-F5344CB8AC3E}">
        <p14:creationId xmlns:p14="http://schemas.microsoft.com/office/powerpoint/2010/main" val="36343349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GB">
              <a:solidFill>
                <a:srgbClr val="FFFFFF"/>
              </a:solidFill>
              <a:ea typeface="ＭＳ Ｐゴシック" charset="-128"/>
              <a:cs typeface="ＭＳ Ｐゴシック" charset="-128"/>
            </a:endParaRPr>
          </a:p>
        </p:txBody>
      </p:sp>
      <p:sp>
        <p:nvSpPr>
          <p:cNvPr id="18" name="Rectangle 17"/>
          <p:cNvSpPr/>
          <p:nvPr/>
        </p:nvSpPr>
        <p:spPr>
          <a:xfrm>
            <a:off x="340242" y="1412776"/>
            <a:ext cx="8803757" cy="4913596"/>
          </a:xfrm>
          <a:prstGeom prst="rect">
            <a:avLst/>
          </a:prstGeom>
          <a:solidFill>
            <a:schemeClr val="bg1"/>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 name="Rectangle 6"/>
          <p:cNvSpPr>
            <a:spLocks noChangeArrowheads="1"/>
          </p:cNvSpPr>
          <p:nvPr/>
        </p:nvSpPr>
        <p:spPr bwMode="auto">
          <a:xfrm>
            <a:off x="76200" y="152400"/>
            <a:ext cx="8534400" cy="369332"/>
          </a:xfrm>
          <a:prstGeom prst="rect">
            <a:avLst/>
          </a:prstGeom>
          <a:noFill/>
          <a:ln w="9525">
            <a:noFill/>
            <a:miter lim="800000"/>
            <a:headEnd/>
            <a:tailEnd/>
          </a:ln>
        </p:spPr>
        <p:txBody>
          <a:bodyPr wrap="square">
            <a:prstTxWarp prst="textNoShape">
              <a:avLst/>
            </a:prstTxWarp>
            <a:spAutoFit/>
          </a:bodyPr>
          <a:lstStyle/>
          <a:p>
            <a:pPr>
              <a:tabLst>
                <a:tab pos="2286000" algn="l"/>
              </a:tabLst>
            </a:pPr>
            <a:r>
              <a:rPr lang="en-GB" i="1" dirty="0">
                <a:solidFill>
                  <a:srgbClr val="404040"/>
                </a:solidFill>
                <a:latin typeface="Helvetica Light" charset="0"/>
                <a:ea typeface="Helvetica Light" charset="0"/>
                <a:cs typeface="Helvetica Light" charset="0"/>
              </a:rPr>
              <a:t>Digression </a:t>
            </a:r>
            <a:r>
              <a:rPr lang="en-GB" dirty="0">
                <a:solidFill>
                  <a:srgbClr val="404040"/>
                </a:solidFill>
                <a:latin typeface="Helvetica Light" charset="0"/>
                <a:ea typeface="Helvetica Light" charset="0"/>
                <a:cs typeface="Helvetica Light" charset="0"/>
              </a:rPr>
              <a:t>: </a:t>
            </a:r>
            <a:r>
              <a:rPr lang="en-GB" b="1" dirty="0">
                <a:solidFill>
                  <a:srgbClr val="404040"/>
                </a:solidFill>
                <a:latin typeface="Helvetica Light" charset="0"/>
                <a:ea typeface="Helvetica Light" charset="0"/>
                <a:cs typeface="Helvetica Light" charset="0"/>
              </a:rPr>
              <a:t>Can it be real ?</a:t>
            </a:r>
          </a:p>
        </p:txBody>
      </p:sp>
      <mc:AlternateContent xmlns:mc="http://schemas.openxmlformats.org/markup-compatibility/2006" xmlns:a14="http://schemas.microsoft.com/office/drawing/2010/main">
        <mc:Choice Requires="a14">
          <p:sp>
            <p:nvSpPr>
              <p:cNvPr id="14" name="TextBox 13"/>
              <p:cNvSpPr txBox="1"/>
              <p:nvPr/>
            </p:nvSpPr>
            <p:spPr>
              <a:xfrm>
                <a:off x="251520" y="692696"/>
                <a:ext cx="8861468" cy="54303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The absolute size of the effect </a:t>
                </a:r>
                <a14:m>
                  <m:oMath xmlns:m="http://schemas.openxmlformats.org/officeDocument/2006/math">
                    <m:r>
                      <a:rPr lang="en-US" sz="1600" i="1">
                        <a:solidFill>
                          <a:prstClr val="black">
                            <a:lumMod val="85000"/>
                            <a:lumOff val="15000"/>
                          </a:prstClr>
                        </a:solidFill>
                        <a:latin typeface="Cambria Math" charset="0"/>
                        <a:ea typeface="Cambria Math" charset="0"/>
                        <a:cs typeface="Cambria Math" charset="0"/>
                        <a:sym typeface="Wingdings"/>
                      </a:rPr>
                      <m:t>∆</m:t>
                    </m:r>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Sub>
                    <m:r>
                      <a:rPr lang="en-US" sz="1600" i="1">
                        <a:solidFill>
                          <a:prstClr val="black">
                            <a:lumMod val="85000"/>
                            <a:lumOff val="15000"/>
                          </a:prstClr>
                        </a:solidFill>
                        <a:latin typeface="Cambria Math" charset="0"/>
                        <a:ea typeface="Cambria Math" charset="0"/>
                        <a:cs typeface="Cambria Math" charset="0"/>
                        <a:sym typeface="Wingdings"/>
                      </a:rPr>
                      <m:t>=2</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4</m:t>
                    </m:r>
                    <m:r>
                      <a:rPr lang="en-US" sz="1600" i="1">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3</m:t>
                    </m:r>
                    <m:r>
                      <a:rPr lang="en-US" sz="1600" i="1">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6</m:t>
                    </m:r>
                    <m:r>
                      <a:rPr lang="en-US" sz="1600" i="1">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t>0</m:t>
                    </m:r>
                  </m:oMath>
                </a14:m>
                <a:r>
                  <a:rPr lang="en-US" sz="1600" dirty="0">
                    <a:solidFill>
                      <a:prstClr val="black">
                        <a:lumMod val="85000"/>
                        <a:lumOff val="15000"/>
                      </a:prstClr>
                    </a:solidFill>
                    <a:latin typeface="Helvetica Light" charset="0"/>
                    <a:ea typeface="Helvetica Light" charset="0"/>
                    <a:cs typeface="Helvetica Light" charset="0"/>
                  </a:rPr>
                  <a:t> is large compared to EW contribution of </a:t>
                </a:r>
                <a14:m>
                  <m:oMath xmlns:m="http://schemas.openxmlformats.org/officeDocument/2006/math">
                    <m:r>
                      <a:rPr lang="en-US" sz="1600" i="1" dirty="0" smtClean="0">
                        <a:solidFill>
                          <a:prstClr val="black">
                            <a:lumMod val="85000"/>
                            <a:lumOff val="15000"/>
                          </a:prstClr>
                        </a:solidFill>
                        <a:latin typeface="Cambria Math" charset="0"/>
                        <a:ea typeface="Cambria Math" charset="0"/>
                        <a:cs typeface="Cambria Math" charset="0"/>
                        <a:sym typeface="Wingdings"/>
                      </a:rPr>
                      <m:t>1</m:t>
                    </m:r>
                    <m:r>
                      <a:rPr lang="en-US" sz="1600" b="0" i="1" dirty="0" smtClean="0">
                        <a:solidFill>
                          <a:prstClr val="black">
                            <a:lumMod val="85000"/>
                            <a:lumOff val="15000"/>
                          </a:prstClr>
                        </a:solidFill>
                        <a:latin typeface="Cambria Math" charset="0"/>
                        <a:ea typeface="Cambria Math" charset="0"/>
                        <a:cs typeface="Cambria Math" charset="0"/>
                        <a:sym typeface="Wingdings"/>
                      </a:rPr>
                      <m:t>5</m:t>
                    </m:r>
                    <m:r>
                      <a:rPr lang="en-US" sz="1600" i="1">
                        <a:solidFill>
                          <a:prstClr val="black">
                            <a:lumMod val="85000"/>
                            <a:lumOff val="15000"/>
                          </a:prstClr>
                        </a:solidFill>
                        <a:latin typeface="Cambria Math" charset="0"/>
                        <a:ea typeface="Cambria Math" charset="0"/>
                        <a:cs typeface="Cambria Math" charset="0"/>
                        <a:sym typeface="Wingdings"/>
                      </a:rPr>
                      <m:t>.4</m:t>
                    </m:r>
                  </m:oMath>
                </a14:m>
                <a:r>
                  <a:rPr lang="en-US" sz="1600" dirty="0">
                    <a:solidFill>
                      <a:prstClr val="black">
                        <a:lumMod val="85000"/>
                        <a:lumOff val="15000"/>
                      </a:prstClr>
                    </a:solidFill>
                    <a:latin typeface="Helvetica Light" charset="0"/>
                    <a:ea typeface="Helvetica Light" charset="0"/>
                    <a:cs typeface="Helvetica Light" charset="0"/>
                  </a:rPr>
                  <a:t> </a:t>
                </a:r>
                <a:r>
                  <a:rPr lang="en-US" sz="1200" dirty="0">
                    <a:solidFill>
                      <a:prstClr val="black">
                        <a:lumMod val="85000"/>
                        <a:lumOff val="15000"/>
                      </a:prstClr>
                    </a:solidFill>
                    <a:latin typeface="Helvetica Light" charset="0"/>
                    <a:ea typeface="Helvetica Light" charset="0"/>
                    <a:cs typeface="Helvetica Light" charset="0"/>
                  </a:rPr>
                  <a:t>(but some cancellation among bosons in latter contribution)</a:t>
                </a:r>
              </a:p>
            </p:txBody>
          </p:sp>
        </mc:Choice>
        <mc:Fallback xmlns="">
          <p:sp>
            <p:nvSpPr>
              <p:cNvPr id="14" name="TextBox 13"/>
              <p:cNvSpPr txBox="1">
                <a:spLocks noRot="1" noChangeAspect="1" noMove="1" noResize="1" noEditPoints="1" noAdjustHandles="1" noChangeArrowheads="1" noChangeShapeType="1" noTextEdit="1"/>
              </p:cNvSpPr>
              <p:nvPr/>
            </p:nvSpPr>
            <p:spPr>
              <a:xfrm>
                <a:off x="251520" y="692696"/>
                <a:ext cx="8861468" cy="543034"/>
              </a:xfrm>
              <a:prstGeom prst="rect">
                <a:avLst/>
              </a:prstGeom>
              <a:blipFill>
                <a:blip r:embed="rId2"/>
                <a:stretch>
                  <a:fillRect l="-286" t="-2273" b="-6818"/>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11560" y="1516787"/>
                <a:ext cx="8532440" cy="4648517"/>
              </a:xfrm>
              <a:prstGeom prst="rect">
                <a:avLst/>
              </a:prstGeom>
            </p:spPr>
            <p:txBody>
              <a:bodyPr wrap="square">
                <a:spAutoFit/>
              </a:bodyPr>
              <a:lstStyle/>
              <a:p>
                <a:pPr marL="285750" lvl="1" indent="-285750">
                  <a:spcBef>
                    <a:spcPts val="1800"/>
                  </a:spcBef>
                  <a:buFont typeface="Arial" charset="0"/>
                  <a:buChar char="•"/>
                </a:pPr>
                <a:r>
                  <a:rPr lang="en-US" sz="1600" b="1" dirty="0">
                    <a:solidFill>
                      <a:prstClr val="black">
                        <a:lumMod val="85000"/>
                        <a:lumOff val="15000"/>
                      </a:prstClr>
                    </a:solidFill>
                    <a:latin typeface="Helvetica Light" charset="0"/>
                    <a:ea typeface="Helvetica Light" charset="0"/>
                    <a:cs typeface="Helvetica Light" charset="0"/>
                  </a:rPr>
                  <a:t>Generic decoupling new physics </a:t>
                </a:r>
                <a:r>
                  <a:rPr lang="en-US" sz="1600" dirty="0">
                    <a:solidFill>
                      <a:prstClr val="black">
                        <a:lumMod val="85000"/>
                        <a:lumOff val="15000"/>
                      </a:prstClr>
                    </a:solidFill>
                    <a:latin typeface="Helvetica Light" charset="0"/>
                    <a:ea typeface="Helvetica Light" charset="0"/>
                    <a:cs typeface="Helvetica Light" charset="0"/>
                  </a:rPr>
                  <a:t>predicts: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NP</m:t>
                        </m:r>
                      </m:sup>
                    </m:sSubSup>
                    <m:r>
                      <a:rPr lang="en-US" sz="1600" i="1">
                        <a:solidFill>
                          <a:prstClr val="black">
                            <a:lumMod val="85000"/>
                            <a:lumOff val="15000"/>
                          </a:prstClr>
                        </a:solidFill>
                        <a:latin typeface="Cambria Math" charset="0"/>
                        <a:ea typeface="Cambria Math" charset="0"/>
                        <a:cs typeface="Cambria Math" charset="0"/>
                        <a:sym typeface="Wingdings"/>
                      </a:rPr>
                      <m:t> ~</m:t>
                    </m:r>
                    <m:r>
                      <a:rPr lang="en-US" sz="1600">
                        <a:solidFill>
                          <a:prstClr val="black">
                            <a:lumMod val="85000"/>
                            <a:lumOff val="15000"/>
                          </a:prstClr>
                        </a:solidFill>
                        <a:latin typeface="Cambria Math" charset="0"/>
                        <a:ea typeface="Cambria Math" charset="0"/>
                        <a:cs typeface="Cambria Math" charset="0"/>
                        <a:sym typeface="Wingdings"/>
                      </a:rPr>
                      <m:t> </m:t>
                    </m:r>
                    <m:r>
                      <m:rPr>
                        <m:sty m:val="p"/>
                      </m:rPr>
                      <a:rPr lang="en-US" sz="1600">
                        <a:solidFill>
                          <a:prstClr val="black">
                            <a:lumMod val="85000"/>
                            <a:lumOff val="15000"/>
                          </a:prstClr>
                        </a:solidFill>
                        <a:latin typeface="Cambria Math" charset="0"/>
                        <a:ea typeface="Cambria Math" charset="0"/>
                        <a:cs typeface="Cambria Math" charset="0"/>
                        <a:sym typeface="Wingdings"/>
                      </a:rPr>
                      <m:t>C</m:t>
                    </m:r>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d>
                          <m:d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i="1">
                                        <a:solidFill>
                                          <a:prstClr val="black">
                                            <a:lumMod val="85000"/>
                                            <a:lumOff val="15000"/>
                                          </a:prstClr>
                                        </a:solidFill>
                                        <a:latin typeface="Cambria Math" charset="0"/>
                                        <a:ea typeface="Cambria Math" charset="0"/>
                                        <a:cs typeface="Cambria Math" charset="0"/>
                                        <a:sym typeface="Wingdings"/>
                                      </a:rPr>
                                      <m:t>𝜇</m:t>
                                    </m:r>
                                  </m:sub>
                                </m:sSub>
                              </m:num>
                              <m:den>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m:rPr>
                                        <m:sty m:val="p"/>
                                      </m:rPr>
                                      <a:rPr lang="en-US" sz="1600">
                                        <a:solidFill>
                                          <a:prstClr val="black">
                                            <a:lumMod val="85000"/>
                                            <a:lumOff val="15000"/>
                                          </a:prstClr>
                                        </a:solidFill>
                                        <a:latin typeface="Cambria Math" charset="0"/>
                                        <a:ea typeface="Cambria Math" charset="0"/>
                                        <a:cs typeface="Cambria Math" charset="0"/>
                                        <a:sym typeface="Wingdings"/>
                                      </a:rPr>
                                      <m:t>NP</m:t>
                                    </m:r>
                                  </m:sub>
                                </m:sSub>
                              </m:den>
                            </m:f>
                          </m:e>
                        </m:d>
                      </m:e>
                      <m:sup>
                        <m:r>
                          <a:rPr lang="en-US" sz="1600" i="1">
                            <a:solidFill>
                              <a:prstClr val="black">
                                <a:lumMod val="85000"/>
                                <a:lumOff val="15000"/>
                              </a:prstClr>
                            </a:solidFill>
                            <a:latin typeface="Cambria Math" charset="0"/>
                            <a:ea typeface="Cambria Math" charset="0"/>
                            <a:cs typeface="Cambria Math" charset="0"/>
                            <a:sym typeface="Wingdings"/>
                          </a:rPr>
                          <m:t>2</m:t>
                        </m:r>
                      </m:sup>
                    </m:sSup>
                  </m:oMath>
                </a14:m>
                <a:r>
                  <a:rPr lang="en-US" sz="1600" dirty="0">
                    <a:solidFill>
                      <a:prstClr val="black">
                        <a:lumMod val="85000"/>
                        <a:lumOff val="15000"/>
                      </a:prstClr>
                    </a:solidFill>
                    <a:latin typeface="Helvetica Light" charset="0"/>
                    <a:ea typeface="Helvetica Light" charset="0"/>
                    <a:cs typeface="Helvetica Light" charset="0"/>
                  </a:rPr>
                  <a:t> </a:t>
                </a:r>
                <a:r>
                  <a:rPr lang="en-US" sz="1000" dirty="0">
                    <a:solidFill>
                      <a:prstClr val="black">
                        <a:lumMod val="50000"/>
                        <a:lumOff val="50000"/>
                      </a:prstClr>
                    </a:solidFill>
                    <a:latin typeface="Helvetica Light" charset="0"/>
                    <a:ea typeface="Helvetica Light" charset="0"/>
                    <a:cs typeface="Helvetica Light" charset="0"/>
                  </a:rPr>
                  <a:t>[ </a:t>
                </a:r>
                <a:r>
                  <a:rPr lang="en-US" sz="1000" dirty="0" err="1">
                    <a:solidFill>
                      <a:prstClr val="black">
                        <a:lumMod val="50000"/>
                        <a:lumOff val="50000"/>
                      </a:prstClr>
                    </a:solidFill>
                    <a:latin typeface="Helvetica Light" charset="0"/>
                    <a:ea typeface="Helvetica Light" charset="0"/>
                    <a:cs typeface="Helvetica Light" charset="0"/>
                  </a:rPr>
                  <a:t>Jegerlehner</a:t>
                </a:r>
                <a:r>
                  <a:rPr lang="en-US" sz="1000" dirty="0">
                    <a:solidFill>
                      <a:prstClr val="black">
                        <a:lumMod val="50000"/>
                        <a:lumOff val="50000"/>
                      </a:prstClr>
                    </a:solidFill>
                    <a:latin typeface="Helvetica Light" charset="0"/>
                    <a:ea typeface="Helvetica Light" charset="0"/>
                    <a:cs typeface="Helvetica Light" charset="0"/>
                  </a:rPr>
                  <a:t>, </a:t>
                </a:r>
                <a:r>
                  <a:rPr lang="en-US" sz="1000" dirty="0" err="1">
                    <a:solidFill>
                      <a:prstClr val="black">
                        <a:lumMod val="50000"/>
                        <a:lumOff val="50000"/>
                      </a:prstClr>
                    </a:solidFill>
                    <a:latin typeface="Helvetica Light" charset="0"/>
                    <a:ea typeface="Helvetica Light" charset="0"/>
                    <a:cs typeface="Helvetica Light" charset="0"/>
                  </a:rPr>
                  <a:t>Nyffeler</a:t>
                </a:r>
                <a:r>
                  <a:rPr lang="en-US" sz="1000" dirty="0">
                    <a:solidFill>
                      <a:prstClr val="black">
                        <a:lumMod val="50000"/>
                        <a:lumOff val="50000"/>
                      </a:prstClr>
                    </a:solidFill>
                    <a:latin typeface="Helvetica Light" charset="0"/>
                    <a:ea typeface="Helvetica Light" charset="0"/>
                    <a:cs typeface="Helvetica Light" charset="0"/>
                  </a:rPr>
                  <a:t>, </a:t>
                </a:r>
                <a:r>
                  <a:rPr lang="hr-HR" sz="1000" dirty="0">
                    <a:solidFill>
                      <a:prstClr val="black">
                        <a:lumMod val="50000"/>
                        <a:lumOff val="50000"/>
                      </a:prstClr>
                    </a:solidFill>
                    <a:latin typeface="Helvetica Light" charset="0"/>
                    <a:ea typeface="Helvetica Light" charset="0"/>
                    <a:cs typeface="Helvetica Light" charset="0"/>
                  </a:rPr>
                  <a:t>0902.3360 </a:t>
                </a:r>
                <a:r>
                  <a:rPr lang="en-US" sz="1000" dirty="0">
                    <a:solidFill>
                      <a:prstClr val="black">
                        <a:lumMod val="50000"/>
                        <a:lumOff val="50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                                                        </a:t>
                </a:r>
                <a:r>
                  <a:rPr lang="en-US" sz="1400" dirty="0">
                    <a:solidFill>
                      <a:prstClr val="black">
                        <a:lumMod val="50000"/>
                        <a:lumOff val="50000"/>
                      </a:prstClr>
                    </a:solidFill>
                    <a:latin typeface="Helvetica Light" charset="0"/>
                    <a:ea typeface="Helvetica Light" charset="0"/>
                    <a:cs typeface="Helvetica Light" charset="0"/>
                  </a:rPr>
                  <a:t>Here: </a:t>
                </a:r>
                <a14:m>
                  <m:oMath xmlns:m="http://schemas.openxmlformats.org/officeDocument/2006/math">
                    <m:sSub>
                      <m:sSubPr>
                        <m:ctrlPr>
                          <a:rPr lang="en-US" sz="1400" i="1">
                            <a:solidFill>
                              <a:prstClr val="black">
                                <a:lumMod val="50000"/>
                                <a:lumOff val="50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50000"/>
                                <a:lumOff val="50000"/>
                              </a:prstClr>
                            </a:solidFill>
                            <a:latin typeface="Cambria Math" charset="0"/>
                            <a:ea typeface="Cambria Math" charset="0"/>
                            <a:cs typeface="Cambria Math" charset="0"/>
                            <a:sym typeface="Wingdings"/>
                          </a:rPr>
                          <m:t>𝑚</m:t>
                        </m:r>
                      </m:e>
                      <m:sub>
                        <m:r>
                          <m:rPr>
                            <m:sty m:val="p"/>
                          </m:rPr>
                          <a:rPr lang="en-US" sz="1400">
                            <a:solidFill>
                              <a:prstClr val="black">
                                <a:lumMod val="50000"/>
                                <a:lumOff val="50000"/>
                              </a:prstClr>
                            </a:solidFill>
                            <a:latin typeface="Cambria Math" charset="0"/>
                            <a:ea typeface="Cambria Math" charset="0"/>
                            <a:cs typeface="Cambria Math" charset="0"/>
                            <a:sym typeface="Wingdings"/>
                          </a:rPr>
                          <m:t>NP</m:t>
                        </m:r>
                      </m:sub>
                    </m:sSub>
                    <m:r>
                      <a:rPr lang="en-US" sz="1400">
                        <a:solidFill>
                          <a:prstClr val="black">
                            <a:lumMod val="50000"/>
                            <a:lumOff val="50000"/>
                          </a:prstClr>
                        </a:solidFill>
                        <a:latin typeface="Cambria Math" charset="0"/>
                        <a:ea typeface="Cambria Math" charset="0"/>
                        <a:cs typeface="Cambria Math" charset="0"/>
                        <a:sym typeface="Wingdings"/>
                      </a:rPr>
                      <m:t> ~ 2 </m:t>
                    </m:r>
                    <m:r>
                      <m:rPr>
                        <m:sty m:val="p"/>
                      </m:rPr>
                      <a:rPr lang="en-US" sz="1400">
                        <a:solidFill>
                          <a:prstClr val="black">
                            <a:lumMod val="50000"/>
                            <a:lumOff val="50000"/>
                          </a:prstClr>
                        </a:solidFill>
                        <a:latin typeface="Cambria Math" charset="0"/>
                        <a:ea typeface="Cambria Math" charset="0"/>
                        <a:cs typeface="Cambria Math" charset="0"/>
                        <a:sym typeface="Wingdings"/>
                      </a:rPr>
                      <m:t>TeV</m:t>
                    </m:r>
                  </m:oMath>
                </a14:m>
                <a:r>
                  <a:rPr lang="en-US" sz="1400" dirty="0">
                    <a:solidFill>
                      <a:prstClr val="black">
                        <a:lumMod val="50000"/>
                        <a:lumOff val="50000"/>
                      </a:prstClr>
                    </a:solidFill>
                    <a:latin typeface="Helvetica Light" charset="0"/>
                    <a:ea typeface="Helvetica Light" charset="0"/>
                    <a:cs typeface="Helvetica Light" charset="0"/>
                  </a:rPr>
                  <a:t> for </a:t>
                </a:r>
                <a14:m>
                  <m:oMath xmlns:m="http://schemas.openxmlformats.org/officeDocument/2006/math">
                    <m:r>
                      <a:rPr lang="en-US" sz="1400" i="1">
                        <a:solidFill>
                          <a:prstClr val="black">
                            <a:lumMod val="50000"/>
                            <a:lumOff val="50000"/>
                          </a:prstClr>
                        </a:solidFill>
                        <a:latin typeface="Cambria Math" charset="0"/>
                        <a:ea typeface="Cambria Math" charset="0"/>
                        <a:cs typeface="Cambria Math" charset="0"/>
                        <a:sym typeface="Wingdings"/>
                      </a:rPr>
                      <m:t>𝐶</m:t>
                    </m:r>
                    <m:r>
                      <a:rPr lang="en-US" sz="1400" i="1">
                        <a:solidFill>
                          <a:prstClr val="black">
                            <a:lumMod val="50000"/>
                            <a:lumOff val="50000"/>
                          </a:prstClr>
                        </a:solidFill>
                        <a:latin typeface="Cambria Math" charset="0"/>
                        <a:ea typeface="Cambria Math" charset="0"/>
                        <a:cs typeface="Cambria Math" charset="0"/>
                        <a:sym typeface="Wingdings"/>
                      </a:rPr>
                      <m:t>=1</m:t>
                    </m:r>
                  </m:oMath>
                </a14:m>
                <a:r>
                  <a:rPr lang="en-US" sz="1400" dirty="0">
                    <a:solidFill>
                      <a:prstClr val="black">
                        <a:lumMod val="50000"/>
                        <a:lumOff val="50000"/>
                      </a:prstClr>
                    </a:solidFill>
                    <a:latin typeface="Helvetica Light" charset="0"/>
                    <a:ea typeface="Helvetica Light" charset="0"/>
                    <a:cs typeface="Helvetica Light" charset="0"/>
                  </a:rPr>
                  <a:t>, </a:t>
                </a:r>
                <a14:m>
                  <m:oMath xmlns:m="http://schemas.openxmlformats.org/officeDocument/2006/math">
                    <m:sSub>
                      <m:sSubPr>
                        <m:ctrlPr>
                          <a:rPr lang="en-US" sz="1400" i="1">
                            <a:solidFill>
                              <a:prstClr val="black">
                                <a:lumMod val="50000"/>
                                <a:lumOff val="50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50000"/>
                                <a:lumOff val="50000"/>
                              </a:prstClr>
                            </a:solidFill>
                            <a:latin typeface="Cambria Math" charset="0"/>
                            <a:ea typeface="Cambria Math" charset="0"/>
                            <a:cs typeface="Cambria Math" charset="0"/>
                            <a:sym typeface="Wingdings"/>
                          </a:rPr>
                          <m:t>𝑚</m:t>
                        </m:r>
                      </m:e>
                      <m:sub>
                        <m:r>
                          <m:rPr>
                            <m:sty m:val="p"/>
                          </m:rPr>
                          <a:rPr lang="en-US" sz="1400">
                            <a:solidFill>
                              <a:prstClr val="black">
                                <a:lumMod val="50000"/>
                                <a:lumOff val="50000"/>
                              </a:prstClr>
                            </a:solidFill>
                            <a:latin typeface="Cambria Math" charset="0"/>
                            <a:ea typeface="Cambria Math" charset="0"/>
                            <a:cs typeface="Cambria Math" charset="0"/>
                            <a:sym typeface="Wingdings"/>
                          </a:rPr>
                          <m:t>NP</m:t>
                        </m:r>
                      </m:sub>
                    </m:sSub>
                    <m:r>
                      <a:rPr lang="en-US" sz="1400">
                        <a:solidFill>
                          <a:prstClr val="black">
                            <a:lumMod val="50000"/>
                            <a:lumOff val="50000"/>
                          </a:prstClr>
                        </a:solidFill>
                        <a:latin typeface="Cambria Math" charset="0"/>
                        <a:ea typeface="Cambria Math" charset="0"/>
                        <a:cs typeface="Cambria Math" charset="0"/>
                        <a:sym typeface="Wingdings"/>
                      </a:rPr>
                      <m:t> ~ 100 </m:t>
                    </m:r>
                    <m:r>
                      <m:rPr>
                        <m:sty m:val="p"/>
                      </m:rPr>
                      <a:rPr lang="en-US" sz="1400">
                        <a:solidFill>
                          <a:prstClr val="black">
                            <a:lumMod val="50000"/>
                            <a:lumOff val="50000"/>
                          </a:prstClr>
                        </a:solidFill>
                        <a:latin typeface="Cambria Math" charset="0"/>
                        <a:ea typeface="Cambria Math" charset="0"/>
                        <a:cs typeface="Cambria Math" charset="0"/>
                        <a:sym typeface="Wingdings"/>
                      </a:rPr>
                      <m:t>GeV</m:t>
                    </m:r>
                  </m:oMath>
                </a14:m>
                <a:r>
                  <a:rPr lang="en-US" sz="1400" dirty="0">
                    <a:solidFill>
                      <a:prstClr val="black">
                        <a:lumMod val="50000"/>
                        <a:lumOff val="50000"/>
                      </a:prstClr>
                    </a:solidFill>
                    <a:latin typeface="Helvetica Light" charset="0"/>
                    <a:ea typeface="Helvetica Light" charset="0"/>
                    <a:cs typeface="Helvetica Light" charset="0"/>
                  </a:rPr>
                  <a:t> for </a:t>
                </a:r>
                <a14:m>
                  <m:oMath xmlns:m="http://schemas.openxmlformats.org/officeDocument/2006/math">
                    <m:r>
                      <m:rPr>
                        <m:sty m:val="p"/>
                      </m:rPr>
                      <a:rPr lang="en-US" sz="1400">
                        <a:solidFill>
                          <a:prstClr val="black">
                            <a:lumMod val="50000"/>
                            <a:lumOff val="50000"/>
                          </a:prstClr>
                        </a:solidFill>
                        <a:latin typeface="Cambria Math" charset="0"/>
                        <a:ea typeface="Cambria Math" charset="0"/>
                        <a:cs typeface="Cambria Math" charset="0"/>
                        <a:sym typeface="Wingdings"/>
                      </a:rPr>
                      <m:t>C</m:t>
                    </m:r>
                    <m:r>
                      <a:rPr lang="en-US" sz="1400">
                        <a:solidFill>
                          <a:prstClr val="black">
                            <a:lumMod val="50000"/>
                            <a:lumOff val="50000"/>
                          </a:prstClr>
                        </a:solidFill>
                        <a:latin typeface="Cambria Math" charset="0"/>
                        <a:ea typeface="Cambria Math" charset="0"/>
                        <a:cs typeface="Cambria Math" charset="0"/>
                        <a:sym typeface="Wingdings"/>
                      </a:rPr>
                      <m:t>=</m:t>
                    </m:r>
                    <m:f>
                      <m:fPr>
                        <m:ctrlPr>
                          <a:rPr lang="mr-IN" sz="1400" i="1">
                            <a:solidFill>
                              <a:prstClr val="black">
                                <a:lumMod val="50000"/>
                                <a:lumOff val="50000"/>
                              </a:prstClr>
                            </a:solidFill>
                            <a:latin typeface="Cambria Math" panose="02040503050406030204" pitchFamily="18" charset="0"/>
                            <a:ea typeface="Cambria Math" charset="0"/>
                            <a:cs typeface="Cambria Math" charset="0"/>
                            <a:sym typeface="Wingdings"/>
                          </a:rPr>
                        </m:ctrlPr>
                      </m:fPr>
                      <m:num>
                        <m:r>
                          <a:rPr lang="mr-IN" sz="1400" i="1">
                            <a:solidFill>
                              <a:prstClr val="black">
                                <a:lumMod val="50000"/>
                                <a:lumOff val="50000"/>
                              </a:prstClr>
                            </a:solidFill>
                            <a:latin typeface="Cambria Math" charset="0"/>
                            <a:ea typeface="Cambria Math" charset="0"/>
                            <a:cs typeface="Cambria Math" charset="0"/>
                            <a:sym typeface="Wingdings"/>
                          </a:rPr>
                          <m:t>𝛼</m:t>
                        </m:r>
                      </m:num>
                      <m:den>
                        <m:r>
                          <a:rPr lang="mr-IN" sz="1400" i="1">
                            <a:solidFill>
                              <a:prstClr val="black">
                                <a:lumMod val="50000"/>
                                <a:lumOff val="50000"/>
                              </a:prstClr>
                            </a:solidFill>
                            <a:latin typeface="Cambria Math" charset="0"/>
                            <a:ea typeface="Cambria Math" charset="0"/>
                            <a:cs typeface="Cambria Math" charset="0"/>
                            <a:sym typeface="Wingdings"/>
                          </a:rPr>
                          <m:t>𝜋</m:t>
                        </m:r>
                      </m:den>
                    </m:f>
                  </m:oMath>
                </a14:m>
                <a:r>
                  <a:rPr lang="en-US" sz="1400" dirty="0">
                    <a:solidFill>
                      <a:prstClr val="black">
                        <a:lumMod val="50000"/>
                        <a:lumOff val="50000"/>
                      </a:prstClr>
                    </a:solidFill>
                    <a:latin typeface="Helvetica Light" charset="0"/>
                    <a:ea typeface="Helvetica Light" charset="0"/>
                    <a:cs typeface="Helvetica Light" charset="0"/>
                  </a:rPr>
                  <a:t> (natural strength), </a:t>
                </a:r>
                <a14:m>
                  <m:oMath xmlns:m="http://schemas.openxmlformats.org/officeDocument/2006/math">
                    <m:sSub>
                      <m:sSubPr>
                        <m:ctrlPr>
                          <a:rPr lang="en-US" sz="1400" i="1">
                            <a:solidFill>
                              <a:prstClr val="black">
                                <a:lumMod val="50000"/>
                                <a:lumOff val="50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50000"/>
                                <a:lumOff val="50000"/>
                              </a:prstClr>
                            </a:solidFill>
                            <a:latin typeface="Cambria Math" charset="0"/>
                            <a:ea typeface="Cambria Math" charset="0"/>
                            <a:cs typeface="Cambria Math" charset="0"/>
                            <a:sym typeface="Wingdings"/>
                          </a:rPr>
                          <m:t>𝑚</m:t>
                        </m:r>
                      </m:e>
                      <m:sub>
                        <m:r>
                          <m:rPr>
                            <m:sty m:val="p"/>
                          </m:rPr>
                          <a:rPr lang="en-US" sz="1400">
                            <a:solidFill>
                              <a:prstClr val="black">
                                <a:lumMod val="50000"/>
                                <a:lumOff val="50000"/>
                              </a:prstClr>
                            </a:solidFill>
                            <a:latin typeface="Cambria Math" charset="0"/>
                            <a:ea typeface="Cambria Math" charset="0"/>
                            <a:cs typeface="Cambria Math" charset="0"/>
                            <a:sym typeface="Wingdings"/>
                          </a:rPr>
                          <m:t>NP</m:t>
                        </m:r>
                      </m:sub>
                    </m:sSub>
                    <m:r>
                      <a:rPr lang="en-US" sz="1400">
                        <a:solidFill>
                          <a:prstClr val="black">
                            <a:lumMod val="50000"/>
                            <a:lumOff val="50000"/>
                          </a:prstClr>
                        </a:solidFill>
                        <a:latin typeface="Cambria Math" charset="0"/>
                        <a:ea typeface="Cambria Math" charset="0"/>
                        <a:cs typeface="Cambria Math" charset="0"/>
                        <a:sym typeface="Wingdings"/>
                      </a:rPr>
                      <m:t> ~ 5 </m:t>
                    </m:r>
                    <m:r>
                      <m:rPr>
                        <m:sty m:val="p"/>
                      </m:rPr>
                      <a:rPr lang="en-US" sz="1400">
                        <a:solidFill>
                          <a:prstClr val="black">
                            <a:lumMod val="50000"/>
                            <a:lumOff val="50000"/>
                          </a:prstClr>
                        </a:solidFill>
                        <a:latin typeface="Cambria Math" charset="0"/>
                        <a:ea typeface="Cambria Math" charset="0"/>
                        <a:cs typeface="Cambria Math" charset="0"/>
                        <a:sym typeface="Wingdings"/>
                      </a:rPr>
                      <m:t>GeV</m:t>
                    </m:r>
                  </m:oMath>
                </a14:m>
                <a:r>
                  <a:rPr lang="en-US" sz="1400" dirty="0">
                    <a:solidFill>
                      <a:prstClr val="black">
                        <a:lumMod val="50000"/>
                        <a:lumOff val="50000"/>
                      </a:prstClr>
                    </a:solidFill>
                    <a:latin typeface="Helvetica Light" charset="0"/>
                    <a:ea typeface="Helvetica Light" charset="0"/>
                    <a:cs typeface="Helvetica Light" charset="0"/>
                  </a:rPr>
                  <a:t> for </a:t>
                </a:r>
                <a14:m>
                  <m:oMath xmlns:m="http://schemas.openxmlformats.org/officeDocument/2006/math">
                    <m:r>
                      <a:rPr lang="en-US" sz="1400" i="1">
                        <a:solidFill>
                          <a:prstClr val="black">
                            <a:lumMod val="50000"/>
                            <a:lumOff val="50000"/>
                          </a:prstClr>
                        </a:solidFill>
                        <a:latin typeface="Cambria Math" charset="0"/>
                        <a:ea typeface="Cambria Math" charset="0"/>
                        <a:cs typeface="Cambria Math" charset="0"/>
                        <a:sym typeface="Wingdings"/>
                      </a:rPr>
                      <m:t>𝐶</m:t>
                    </m:r>
                    <m:r>
                      <a:rPr lang="en-US" sz="1400" i="1">
                        <a:solidFill>
                          <a:prstClr val="black">
                            <a:lumMod val="50000"/>
                            <a:lumOff val="50000"/>
                          </a:prstClr>
                        </a:solidFill>
                        <a:latin typeface="Cambria Math" charset="0"/>
                        <a:ea typeface="Cambria Math" charset="0"/>
                        <a:cs typeface="Cambria Math" charset="0"/>
                        <a:sym typeface="Wingdings"/>
                      </a:rPr>
                      <m:t>=</m:t>
                    </m:r>
                    <m:sSup>
                      <m:sSupPr>
                        <m:ctrlPr>
                          <a:rPr lang="en-US" sz="1400" i="1">
                            <a:solidFill>
                              <a:prstClr val="black">
                                <a:lumMod val="50000"/>
                                <a:lumOff val="50000"/>
                              </a:prstClr>
                            </a:solidFill>
                            <a:latin typeface="Cambria Math" panose="02040503050406030204" pitchFamily="18" charset="0"/>
                            <a:ea typeface="Cambria Math" charset="0"/>
                            <a:cs typeface="Cambria Math" charset="0"/>
                            <a:sym typeface="Wingdings"/>
                          </a:rPr>
                        </m:ctrlPr>
                      </m:sSupPr>
                      <m:e>
                        <m:d>
                          <m:dPr>
                            <m:ctrlPr>
                              <a:rPr lang="mr-IN" sz="1400" i="1">
                                <a:solidFill>
                                  <a:prstClr val="black">
                                    <a:lumMod val="50000"/>
                                    <a:lumOff val="50000"/>
                                  </a:prstClr>
                                </a:solidFill>
                                <a:latin typeface="Cambria Math" panose="02040503050406030204" pitchFamily="18" charset="0"/>
                                <a:ea typeface="Cambria Math" charset="0"/>
                                <a:cs typeface="Cambria Math" charset="0"/>
                                <a:sym typeface="Wingdings"/>
                              </a:rPr>
                            </m:ctrlPr>
                          </m:dPr>
                          <m:e>
                            <m:f>
                              <m:fPr>
                                <m:ctrlPr>
                                  <a:rPr lang="mr-IN" sz="1400" i="1">
                                    <a:solidFill>
                                      <a:prstClr val="black">
                                        <a:lumMod val="50000"/>
                                        <a:lumOff val="50000"/>
                                      </a:prstClr>
                                    </a:solidFill>
                                    <a:latin typeface="Cambria Math" panose="02040503050406030204" pitchFamily="18" charset="0"/>
                                    <a:ea typeface="Cambria Math" charset="0"/>
                                    <a:cs typeface="Cambria Math" charset="0"/>
                                    <a:sym typeface="Wingdings"/>
                                  </a:rPr>
                                </m:ctrlPr>
                              </m:fPr>
                              <m:num>
                                <m:r>
                                  <a:rPr lang="mr-IN" sz="1400" i="1">
                                    <a:solidFill>
                                      <a:prstClr val="black">
                                        <a:lumMod val="50000"/>
                                        <a:lumOff val="50000"/>
                                      </a:prstClr>
                                    </a:solidFill>
                                    <a:latin typeface="Cambria Math" charset="0"/>
                                    <a:ea typeface="Cambria Math" charset="0"/>
                                    <a:cs typeface="Cambria Math" charset="0"/>
                                    <a:sym typeface="Wingdings"/>
                                  </a:rPr>
                                  <m:t>𝛼</m:t>
                                </m:r>
                              </m:num>
                              <m:den>
                                <m:r>
                                  <a:rPr lang="mr-IN" sz="1400" i="1">
                                    <a:solidFill>
                                      <a:prstClr val="black">
                                        <a:lumMod val="50000"/>
                                        <a:lumOff val="50000"/>
                                      </a:prstClr>
                                    </a:solidFill>
                                    <a:latin typeface="Cambria Math" charset="0"/>
                                    <a:ea typeface="Cambria Math" charset="0"/>
                                    <a:cs typeface="Cambria Math" charset="0"/>
                                    <a:sym typeface="Wingdings"/>
                                  </a:rPr>
                                  <m:t>𝜋</m:t>
                                </m:r>
                              </m:den>
                            </m:f>
                          </m:e>
                        </m:d>
                      </m:e>
                      <m:sup>
                        <m:r>
                          <a:rPr lang="en-US" sz="1400" i="1">
                            <a:solidFill>
                              <a:prstClr val="black">
                                <a:lumMod val="50000"/>
                                <a:lumOff val="50000"/>
                              </a:prstClr>
                            </a:solidFill>
                            <a:latin typeface="Cambria Math" charset="0"/>
                            <a:ea typeface="Cambria Math" charset="0"/>
                            <a:cs typeface="Cambria Math" charset="0"/>
                            <a:sym typeface="Wingdings"/>
                          </a:rPr>
                          <m:t>2</m:t>
                        </m:r>
                      </m:sup>
                    </m:sSup>
                  </m:oMath>
                </a14:m>
                <a:endParaRPr lang="en-US" sz="1600" dirty="0">
                  <a:solidFill>
                    <a:prstClr val="black">
                      <a:lumMod val="85000"/>
                      <a:lumOff val="15000"/>
                    </a:prstClr>
                  </a:solidFill>
                  <a:latin typeface="Helvetica Light" charset="0"/>
                  <a:ea typeface="Helvetica Light" charset="0"/>
                  <a:cs typeface="Helvetica Light" charset="0"/>
                </a:endParaRPr>
              </a:p>
              <a:p>
                <a:pPr marL="285750" lvl="0" indent="-285750">
                  <a:spcBef>
                    <a:spcPts val="2400"/>
                  </a:spcBef>
                  <a:buFont typeface="Arial" charset="0"/>
                  <a:buChar char="•"/>
                </a:pPr>
                <a:r>
                  <a:rPr lang="en-US" sz="1600" dirty="0">
                    <a:solidFill>
                      <a:prstClr val="black">
                        <a:lumMod val="85000"/>
                        <a:lumOff val="15000"/>
                      </a:prstClr>
                    </a:solidFill>
                    <a:latin typeface="Helvetica Light" charset="0"/>
                    <a:ea typeface="Helvetica Light" charset="0"/>
                    <a:cs typeface="Helvetica Light" charset="0"/>
                  </a:rPr>
                  <a:t>Generic</a:t>
                </a:r>
                <a:r>
                  <a:rPr lang="en-US" sz="1600" b="1" dirty="0">
                    <a:solidFill>
                      <a:prstClr val="black">
                        <a:lumMod val="85000"/>
                        <a:lumOff val="15000"/>
                      </a:prstClr>
                    </a:solidFill>
                    <a:latin typeface="Helvetica Light" charset="0"/>
                    <a:ea typeface="Helvetica Light" charset="0"/>
                    <a:cs typeface="Helvetica Light" charset="0"/>
                  </a:rPr>
                  <a:t> SUSY </a:t>
                </a:r>
                <a:r>
                  <a:rPr lang="en-US" sz="1600" dirty="0">
                    <a:solidFill>
                      <a:prstClr val="black">
                        <a:lumMod val="85000"/>
                        <a:lumOff val="15000"/>
                      </a:prstClr>
                    </a:solidFill>
                    <a:latin typeface="Helvetica Light" charset="0"/>
                    <a:ea typeface="Helvetica Light" charset="0"/>
                    <a:cs typeface="Helvetica Light" charset="0"/>
                  </a:rPr>
                  <a:t>predicts: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SUSY</m:t>
                        </m:r>
                      </m:sup>
                    </m:sSubSup>
                    <m:r>
                      <a:rPr lang="en-US" sz="1600" i="1">
                        <a:solidFill>
                          <a:prstClr val="black">
                            <a:lumMod val="85000"/>
                            <a:lumOff val="15000"/>
                          </a:prstClr>
                        </a:solidFill>
                        <a:latin typeface="Cambria Math" charset="0"/>
                        <a:ea typeface="Cambria Math" charset="0"/>
                        <a:cs typeface="Cambria Math" charset="0"/>
                        <a:sym typeface="Wingdings"/>
                      </a:rPr>
                      <m:t> ~</m:t>
                    </m:r>
                    <m:r>
                      <a:rPr lang="en-US" sz="1600">
                        <a:solidFill>
                          <a:prstClr val="black">
                            <a:lumMod val="85000"/>
                            <a:lumOff val="15000"/>
                          </a:prstClr>
                        </a:solidFill>
                        <a:latin typeface="Cambria Math" charset="0"/>
                        <a:ea typeface="Cambria Math" charset="0"/>
                        <a:cs typeface="Cambria Math" charset="0"/>
                        <a:sym typeface="Wingdings"/>
                      </a:rPr>
                      <m:t> </m:t>
                    </m:r>
                    <m:r>
                      <m:rPr>
                        <m:sty m:val="p"/>
                      </m:rPr>
                      <a:rPr lang="en-US" sz="1600">
                        <a:solidFill>
                          <a:prstClr val="black">
                            <a:lumMod val="85000"/>
                            <a:lumOff val="15000"/>
                          </a:prstClr>
                        </a:solidFill>
                        <a:latin typeface="Cambria Math" charset="0"/>
                        <a:ea typeface="Cambria Math" charset="0"/>
                        <a:cs typeface="Cambria Math" charset="0"/>
                        <a:sym typeface="Wingdings"/>
                      </a:rPr>
                      <m:t>sign</m:t>
                    </m:r>
                    <m:r>
                      <a:rPr lang="en-US" sz="1600" i="1">
                        <a:solidFill>
                          <a:prstClr val="black">
                            <a:lumMod val="85000"/>
                            <a:lumOff val="15000"/>
                          </a:prstClr>
                        </a:solidFill>
                        <a:latin typeface="Cambria Math" charset="0"/>
                        <a:ea typeface="Cambria Math" charset="0"/>
                        <a:cs typeface="Cambria Math" charset="0"/>
                        <a:sym typeface="Wingdings"/>
                      </a:rPr>
                      <m:t>(</m:t>
                    </m:r>
                    <m:r>
                      <a:rPr lang="en-US" sz="1600" i="1">
                        <a:solidFill>
                          <a:prstClr val="black">
                            <a:lumMod val="85000"/>
                            <a:lumOff val="15000"/>
                          </a:prstClr>
                        </a:solidFill>
                        <a:latin typeface="Cambria Math" charset="0"/>
                        <a:ea typeface="Cambria Math" charset="0"/>
                        <a:cs typeface="Cambria Math" charset="0"/>
                        <a:sym typeface="Wingdings"/>
                      </a:rPr>
                      <m:t>𝜇</m:t>
                    </m:r>
                    <m:r>
                      <a:rPr lang="en-US" sz="1600" i="1">
                        <a:solidFill>
                          <a:prstClr val="black">
                            <a:lumMod val="85000"/>
                            <a:lumOff val="15000"/>
                          </a:prstClr>
                        </a:solidFill>
                        <a:latin typeface="Cambria Math" charset="0"/>
                        <a:ea typeface="Cambria Math" charset="0"/>
                        <a:cs typeface="Cambria Math" charset="0"/>
                        <a:sym typeface="Wingdings"/>
                      </a:rPr>
                      <m:t>)∙(13∙</m:t>
                    </m:r>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i="1">
                            <a:solidFill>
                              <a:prstClr val="black">
                                <a:lumMod val="85000"/>
                                <a:lumOff val="15000"/>
                              </a:prstClr>
                            </a:solidFill>
                            <a:latin typeface="Cambria Math" charset="0"/>
                            <a:ea typeface="Cambria Math" charset="0"/>
                            <a:cs typeface="Cambria Math" charset="0"/>
                            <a:sym typeface="Wingdings"/>
                          </a:rPr>
                          <m:t>10</m:t>
                        </m:r>
                      </m:e>
                      <m:sup>
                        <m:r>
                          <a:rPr lang="en-US" sz="1600" i="1">
                            <a:solidFill>
                              <a:prstClr val="black">
                                <a:lumMod val="85000"/>
                                <a:lumOff val="15000"/>
                              </a:prstClr>
                            </a:solidFill>
                            <a:latin typeface="Cambria Math" charset="0"/>
                            <a:ea typeface="Cambria Math" charset="0"/>
                            <a:cs typeface="Cambria Math" charset="0"/>
                            <a:sym typeface="Wingdings"/>
                          </a:rPr>
                          <m:t>−10</m:t>
                        </m:r>
                      </m:sup>
                    </m:sSup>
                    <m:r>
                      <a:rPr lang="en-US" sz="1600" i="1">
                        <a:solidFill>
                          <a:prstClr val="black">
                            <a:lumMod val="85000"/>
                            <a:lumOff val="15000"/>
                          </a:prstClr>
                        </a:solidFill>
                        <a:latin typeface="Cambria Math" charset="0"/>
                        <a:ea typeface="Cambria Math" charset="0"/>
                        <a:cs typeface="Cambria Math" charset="0"/>
                        <a:sym typeface="Wingdings"/>
                      </a:rPr>
                      <m:t>)∙</m:t>
                    </m:r>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d>
                          <m:d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en-US" sz="1600" i="1">
                                    <a:solidFill>
                                      <a:prstClr val="black">
                                        <a:lumMod val="85000"/>
                                        <a:lumOff val="15000"/>
                                      </a:prstClr>
                                    </a:solidFill>
                                    <a:latin typeface="Cambria Math" charset="0"/>
                                    <a:ea typeface="Cambria Math" charset="0"/>
                                    <a:cs typeface="Cambria Math" charset="0"/>
                                    <a:sym typeface="Wingdings"/>
                                  </a:rPr>
                                  <m:t>100 </m:t>
                                </m:r>
                                <m:r>
                                  <m:rPr>
                                    <m:sty m:val="p"/>
                                  </m:rPr>
                                  <a:rPr lang="en-US" sz="1600">
                                    <a:solidFill>
                                      <a:prstClr val="black">
                                        <a:lumMod val="85000"/>
                                        <a:lumOff val="15000"/>
                                      </a:prstClr>
                                    </a:solidFill>
                                    <a:latin typeface="Cambria Math" charset="0"/>
                                    <a:ea typeface="Cambria Math" charset="0"/>
                                    <a:cs typeface="Cambria Math" charset="0"/>
                                    <a:sym typeface="Wingdings"/>
                                  </a:rPr>
                                  <m:t>GeV</m:t>
                                </m:r>
                              </m:num>
                              <m:den>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m:rPr>
                                        <m:sty m:val="p"/>
                                      </m:rPr>
                                      <a:rPr lang="en-US" sz="1600">
                                        <a:solidFill>
                                          <a:prstClr val="black">
                                            <a:lumMod val="85000"/>
                                            <a:lumOff val="15000"/>
                                          </a:prstClr>
                                        </a:solidFill>
                                        <a:latin typeface="Cambria Math" charset="0"/>
                                        <a:ea typeface="Cambria Math" charset="0"/>
                                        <a:cs typeface="Cambria Math" charset="0"/>
                                        <a:sym typeface="Wingdings"/>
                                      </a:rPr>
                                      <m:t>SUSY</m:t>
                                    </m:r>
                                  </m:sub>
                                </m:sSub>
                              </m:den>
                            </m:f>
                          </m:e>
                        </m:d>
                      </m:e>
                      <m:sup>
                        <m:r>
                          <a:rPr lang="en-US" sz="1600" i="1">
                            <a:solidFill>
                              <a:prstClr val="black">
                                <a:lumMod val="85000"/>
                                <a:lumOff val="15000"/>
                              </a:prstClr>
                            </a:solidFill>
                            <a:latin typeface="Cambria Math" charset="0"/>
                            <a:ea typeface="Cambria Math" charset="0"/>
                            <a:cs typeface="Cambria Math" charset="0"/>
                            <a:sym typeface="Wingdings"/>
                          </a:rPr>
                          <m:t>2</m:t>
                        </m:r>
                      </m:sup>
                    </m:sSup>
                    <m:r>
                      <a:rPr lang="en-US" sz="1600" i="1">
                        <a:solidFill>
                          <a:prstClr val="black">
                            <a:lumMod val="85000"/>
                            <a:lumOff val="15000"/>
                          </a:prstClr>
                        </a:solidFill>
                        <a:latin typeface="Cambria Math" charset="0"/>
                        <a:ea typeface="Cambria Math" charset="0"/>
                        <a:cs typeface="Cambria Math" charset="0"/>
                        <a:sym typeface="Wingdings"/>
                      </a:rPr>
                      <m:t>∙</m:t>
                    </m:r>
                    <m:r>
                      <m:rPr>
                        <m:sty m:val="p"/>
                      </m:rPr>
                      <a:rPr lang="en-US" sz="1600">
                        <a:solidFill>
                          <a:prstClr val="black">
                            <a:lumMod val="85000"/>
                            <a:lumOff val="15000"/>
                          </a:prstClr>
                        </a:solidFill>
                        <a:latin typeface="Cambria Math" charset="0"/>
                        <a:ea typeface="Cambria Math" charset="0"/>
                        <a:cs typeface="Cambria Math" charset="0"/>
                        <a:sym typeface="Wingdings"/>
                      </a:rPr>
                      <m:t>tan</m:t>
                    </m:r>
                    <m:r>
                      <a:rPr lang="en-US" sz="1600" i="1">
                        <a:solidFill>
                          <a:prstClr val="black">
                            <a:lumMod val="85000"/>
                            <a:lumOff val="15000"/>
                          </a:prstClr>
                        </a:solidFill>
                        <a:latin typeface="Cambria Math" charset="0"/>
                        <a:ea typeface="Cambria Math" charset="0"/>
                        <a:cs typeface="Cambria Math" charset="0"/>
                        <a:sym typeface="Wingdings"/>
                      </a:rPr>
                      <m:t>𝛽</m:t>
                    </m:r>
                  </m:oMath>
                </a14:m>
                <a:endParaRPr lang="en-US" sz="1600" dirty="0">
                  <a:solidFill>
                    <a:prstClr val="black">
                      <a:lumMod val="85000"/>
                      <a:lumOff val="15000"/>
                    </a:prstClr>
                  </a:solidFill>
                  <a:latin typeface="Helvetica Light" charset="0"/>
                  <a:ea typeface="Helvetica Light" charset="0"/>
                  <a:cs typeface="Helvetica Light" charset="0"/>
                </a:endParaRPr>
              </a:p>
              <a:p>
                <a:pPr marL="742950" lvl="1" indent="-285750">
                  <a:spcBef>
                    <a:spcPts val="1800"/>
                  </a:spcBef>
                  <a:buFont typeface=".AppleSystemUIFont" charset="-120"/>
                  <a:buChar char="–"/>
                </a:pPr>
                <a:r>
                  <a:rPr lang="en-US" sz="1400" dirty="0">
                    <a:solidFill>
                      <a:prstClr val="black">
                        <a:lumMod val="85000"/>
                        <a:lumOff val="15000"/>
                      </a:prstClr>
                    </a:solidFill>
                    <a:latin typeface="Helvetica Light" charset="0"/>
                    <a:ea typeface="Helvetica Light" charset="0"/>
                    <a:cs typeface="Helvetica Light" charset="0"/>
                  </a:rPr>
                  <a:t>In constrained SUSY models, </a:t>
                </a:r>
                <a14:m>
                  <m:oMath xmlns:m="http://schemas.openxmlformats.org/officeDocument/2006/math">
                    <m:r>
                      <a:rPr lang="en-US" sz="1400" i="1">
                        <a:solidFill>
                          <a:prstClr val="black">
                            <a:lumMod val="85000"/>
                            <a:lumOff val="15000"/>
                          </a:prstClr>
                        </a:solidFill>
                        <a:latin typeface="Cambria Math" charset="0"/>
                        <a:ea typeface="Cambria Math" charset="0"/>
                        <a:cs typeface="Cambria Math" charset="0"/>
                        <a:sym typeface="Wingdings"/>
                      </a:rPr>
                      <m:t>∆</m:t>
                    </m:r>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Sub>
                    <m:r>
                      <a:rPr lang="en-US" sz="1400" i="1">
                        <a:solidFill>
                          <a:prstClr val="black">
                            <a:lumMod val="85000"/>
                            <a:lumOff val="15000"/>
                          </a:prstClr>
                        </a:solidFill>
                        <a:latin typeface="Cambria Math" charset="0"/>
                        <a:ea typeface="Cambria Math" charset="0"/>
                        <a:cs typeface="Cambria Math" charset="0"/>
                        <a:sym typeface="Wingdings"/>
                      </a:rPr>
                      <m:t> </m:t>
                    </m:r>
                  </m:oMath>
                </a14:m>
                <a:r>
                  <a:rPr lang="en-US" sz="1400" dirty="0">
                    <a:solidFill>
                      <a:prstClr val="black">
                        <a:lumMod val="85000"/>
                        <a:lumOff val="15000"/>
                      </a:prstClr>
                    </a:solidFill>
                    <a:latin typeface="Helvetica Light" charset="0"/>
                    <a:ea typeface="Helvetica Light" charset="0"/>
                    <a:cs typeface="Helvetica Light" charset="0"/>
                  </a:rPr>
                  <a:t>cannot be reconciled with the non-observation of strongly produced </a:t>
                </a:r>
                <a:r>
                  <a:rPr lang="en-US" sz="1400" dirty="0" err="1">
                    <a:solidFill>
                      <a:prstClr val="black">
                        <a:lumMod val="85000"/>
                        <a:lumOff val="15000"/>
                      </a:prstClr>
                    </a:solidFill>
                    <a:latin typeface="Helvetica Light" charset="0"/>
                    <a:ea typeface="Helvetica Light" charset="0"/>
                    <a:cs typeface="Helvetica Light" charset="0"/>
                  </a:rPr>
                  <a:t>sparticles</a:t>
                </a:r>
                <a:r>
                  <a:rPr lang="en-US" sz="1400" dirty="0">
                    <a:solidFill>
                      <a:prstClr val="black">
                        <a:lumMod val="85000"/>
                        <a:lumOff val="15000"/>
                      </a:prstClr>
                    </a:solidFill>
                    <a:latin typeface="Helvetica Light" charset="0"/>
                    <a:ea typeface="Helvetica Light" charset="0"/>
                    <a:cs typeface="Helvetica Light" charset="0"/>
                  </a:rPr>
                  <a:t> at the LHC </a:t>
                </a:r>
                <a:r>
                  <a:rPr lang="en-US" sz="1000" dirty="0">
                    <a:solidFill>
                      <a:prstClr val="black">
                        <a:lumMod val="50000"/>
                        <a:lumOff val="50000"/>
                      </a:prstClr>
                    </a:solidFill>
                    <a:latin typeface="Helvetica Light" charset="0"/>
                    <a:ea typeface="Helvetica Light" charset="0"/>
                    <a:cs typeface="Helvetica Light" charset="0"/>
                  </a:rPr>
                  <a:t>[ de </a:t>
                </a:r>
                <a:r>
                  <a:rPr lang="en-US" sz="1000" dirty="0" err="1">
                    <a:solidFill>
                      <a:prstClr val="black">
                        <a:lumMod val="50000"/>
                        <a:lumOff val="50000"/>
                      </a:prstClr>
                    </a:solidFill>
                    <a:latin typeface="Helvetica Light" charset="0"/>
                    <a:ea typeface="Helvetica Light" charset="0"/>
                    <a:cs typeface="Helvetica Light" charset="0"/>
                  </a:rPr>
                  <a:t>Vries</a:t>
                </a:r>
                <a:r>
                  <a:rPr lang="en-US" sz="1000" dirty="0">
                    <a:solidFill>
                      <a:prstClr val="black">
                        <a:lumMod val="50000"/>
                        <a:lumOff val="50000"/>
                      </a:prstClr>
                    </a:solidFill>
                    <a:latin typeface="Helvetica Light" charset="0"/>
                    <a:ea typeface="Helvetica Light" charset="0"/>
                    <a:cs typeface="Helvetica Light" charset="0"/>
                  </a:rPr>
                  <a:t> et al, </a:t>
                </a:r>
                <a:r>
                  <a:rPr lang="en-US" sz="1000" dirty="0" err="1">
                    <a:solidFill>
                      <a:prstClr val="black">
                        <a:lumMod val="50000"/>
                        <a:lumOff val="50000"/>
                      </a:prstClr>
                    </a:solidFill>
                    <a:latin typeface="Helvetica Light" charset="0"/>
                    <a:ea typeface="Helvetica Light" charset="0"/>
                    <a:cs typeface="Helvetica Light" charset="0"/>
                  </a:rPr>
                  <a:t>MasterCode</a:t>
                </a:r>
                <a:r>
                  <a:rPr lang="en-US" sz="1000" dirty="0">
                    <a:solidFill>
                      <a:prstClr val="black">
                        <a:lumMod val="50000"/>
                        <a:lumOff val="50000"/>
                      </a:prstClr>
                    </a:solidFill>
                    <a:latin typeface="Helvetica Light" charset="0"/>
                    <a:ea typeface="Helvetica Light" charset="0"/>
                    <a:cs typeface="Helvetica Light" charset="0"/>
                  </a:rPr>
                  <a:t>, 1504.03260 ] </a:t>
                </a:r>
              </a:p>
              <a:p>
                <a:pPr marL="742950" lvl="1" indent="-285750">
                  <a:spcBef>
                    <a:spcPts val="1200"/>
                  </a:spcBef>
                  <a:buFont typeface=".AppleSystemUIFont" charset="-120"/>
                  <a:buChar char="–"/>
                </a:pPr>
                <a:r>
                  <a:rPr lang="en-US" sz="1400" dirty="0">
                    <a:solidFill>
                      <a:prstClr val="black">
                        <a:lumMod val="85000"/>
                        <a:lumOff val="15000"/>
                      </a:prstClr>
                    </a:solidFill>
                    <a:latin typeface="Helvetica Light" charset="0"/>
                    <a:ea typeface="Helvetica Light" charset="0"/>
                    <a:cs typeface="Helvetica Light" charset="0"/>
                  </a:rPr>
                  <a:t>However, general models such as the pMSSM can still accommodate </a:t>
                </a:r>
                <a14:m>
                  <m:oMath xmlns:m="http://schemas.openxmlformats.org/officeDocument/2006/math">
                    <m:r>
                      <a:rPr lang="en-US" sz="1400" i="1">
                        <a:solidFill>
                          <a:prstClr val="black">
                            <a:lumMod val="85000"/>
                            <a:lumOff val="15000"/>
                          </a:prstClr>
                        </a:solidFill>
                        <a:latin typeface="Cambria Math" charset="0"/>
                        <a:ea typeface="Cambria Math" charset="0"/>
                        <a:cs typeface="Cambria Math" charset="0"/>
                        <a:sym typeface="Wingdings"/>
                      </a:rPr>
                      <m:t>∆</m:t>
                    </m:r>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Sub>
                    <m:r>
                      <a:rPr lang="en-US" sz="1400" i="1">
                        <a:solidFill>
                          <a:prstClr val="black">
                            <a:lumMod val="85000"/>
                            <a:lumOff val="15000"/>
                          </a:prstClr>
                        </a:solidFill>
                        <a:latin typeface="Cambria Math" charset="0"/>
                        <a:ea typeface="Cambria Math" charset="0"/>
                        <a:cs typeface="Cambria Math" charset="0"/>
                        <a:sym typeface="Wingdings"/>
                      </a:rPr>
                      <m:t> </m:t>
                    </m:r>
                  </m:oMath>
                </a14:m>
                <a:r>
                  <a:rPr lang="en-US" sz="1400" dirty="0">
                    <a:solidFill>
                      <a:prstClr val="black">
                        <a:lumMod val="85000"/>
                        <a:lumOff val="15000"/>
                      </a:prstClr>
                    </a:solidFill>
                    <a:latin typeface="Helvetica Light" charset="0"/>
                    <a:ea typeface="Helvetica Light" charset="0"/>
                    <a:cs typeface="Helvetica Light" charset="0"/>
                  </a:rPr>
                  <a:t>with light neutralinos, charginos and sleptons, not fully excluded by the LHC </a:t>
                </a:r>
              </a:p>
              <a:p>
                <a:pPr marL="285750" lvl="0" indent="-285750">
                  <a:spcBef>
                    <a:spcPts val="2400"/>
                  </a:spcBef>
                  <a:buFont typeface="Arial" charset="0"/>
                  <a:buChar char="•"/>
                </a:pPr>
                <a:r>
                  <a:rPr lang="en-US" sz="1600" dirty="0">
                    <a:solidFill>
                      <a:prstClr val="black">
                        <a:lumMod val="85000"/>
                        <a:lumOff val="15000"/>
                      </a:prstClr>
                    </a:solidFill>
                    <a:latin typeface="Helvetica Light" charset="0"/>
                    <a:ea typeface="Helvetica Light" charset="0"/>
                    <a:cs typeface="Helvetica Light" charset="0"/>
                  </a:rPr>
                  <a:t>A “</a:t>
                </a:r>
                <a:r>
                  <a:rPr lang="en-US" sz="1600" b="1" dirty="0">
                    <a:solidFill>
                      <a:prstClr val="black">
                        <a:lumMod val="85000"/>
                        <a:lumOff val="15000"/>
                      </a:prstClr>
                    </a:solidFill>
                    <a:latin typeface="Helvetica Light" charset="0"/>
                    <a:ea typeface="Helvetica Light" charset="0"/>
                    <a:cs typeface="Helvetica Light" charset="0"/>
                  </a:rPr>
                  <a:t>dark photon</a:t>
                </a:r>
                <a:r>
                  <a:rPr lang="en-US" sz="1600" dirty="0">
                    <a:solidFill>
                      <a:prstClr val="black">
                        <a:lumMod val="85000"/>
                        <a:lumOff val="15000"/>
                      </a:prstClr>
                    </a:solidFill>
                    <a:latin typeface="Helvetica Light" charset="0"/>
                    <a:ea typeface="Helvetica Light" charset="0"/>
                    <a:cs typeface="Helvetica Light" charset="0"/>
                  </a:rPr>
                  <a:t>” (</a:t>
                </a:r>
                <a14:m>
                  <m:oMath xmlns:m="http://schemas.openxmlformats.org/officeDocument/2006/math">
                    <m:r>
                      <m:rPr>
                        <m:sty m:val="p"/>
                      </m:rPr>
                      <a:rPr lang="el-GR" sz="1600" i="1">
                        <a:solidFill>
                          <a:prstClr val="black">
                            <a:lumMod val="85000"/>
                            <a:lumOff val="15000"/>
                          </a:prstClr>
                        </a:solidFill>
                        <a:latin typeface="Cambria Math" charset="0"/>
                        <a:ea typeface="Cambria Math" charset="0"/>
                        <a:cs typeface="Cambria Math" charset="0"/>
                        <a:sym typeface="Wingdings"/>
                      </a:rPr>
                      <m:t>γ</m:t>
                    </m:r>
                    <m:r>
                      <a:rPr lang="en-US" sz="1600" i="1">
                        <a:solidFill>
                          <a:prstClr val="black">
                            <a:lumMod val="85000"/>
                            <a:lumOff val="15000"/>
                          </a:prstClr>
                        </a:solidFill>
                        <a:latin typeface="Cambria Math" charset="0"/>
                        <a:ea typeface="Cambria Math" charset="0"/>
                        <a:cs typeface="Cambria Math" charset="0"/>
                        <a:sym typeface="Wingdings"/>
                      </a:rPr>
                      <m:t>′</m:t>
                    </m:r>
                  </m:oMath>
                </a14:m>
                <a:r>
                  <a:rPr lang="en-US" sz="1600" dirty="0">
                    <a:solidFill>
                      <a:prstClr val="black">
                        <a:lumMod val="85000"/>
                        <a:lumOff val="15000"/>
                      </a:prstClr>
                    </a:solidFill>
                    <a:latin typeface="Helvetica Light" charset="0"/>
                    <a:ea typeface="Helvetica Light" charset="0"/>
                    <a:cs typeface="Helvetica Light" charset="0"/>
                  </a:rPr>
                  <a:t>) coupling to SM via mixing with photon may give: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l-GR" sz="1600" i="1">
                            <a:solidFill>
                              <a:prstClr val="black">
                                <a:lumMod val="85000"/>
                                <a:lumOff val="15000"/>
                              </a:prstClr>
                            </a:solidFill>
                            <a:latin typeface="Cambria Math" charset="0"/>
                            <a:ea typeface="Cambria Math" charset="0"/>
                            <a:cs typeface="Cambria Math" charset="0"/>
                            <a:sym typeface="Wingdings"/>
                          </a:rPr>
                          <m:t>γ</m:t>
                        </m:r>
                        <m:r>
                          <a:rPr lang="en-US" sz="1600" b="0" i="1" smtClean="0">
                            <a:solidFill>
                              <a:prstClr val="black">
                                <a:lumMod val="85000"/>
                                <a:lumOff val="15000"/>
                              </a:prstClr>
                            </a:solidFill>
                            <a:latin typeface="Cambria Math" charset="0"/>
                            <a:ea typeface="Cambria Math" charset="0"/>
                            <a:cs typeface="Cambria Math" charset="0"/>
                            <a:sym typeface="Wingdings"/>
                          </a:rPr>
                          <m:t>′</m:t>
                        </m:r>
                      </m:sup>
                    </m:sSubSup>
                    <m:r>
                      <a:rPr lang="en-US" sz="1600" i="1">
                        <a:solidFill>
                          <a:prstClr val="black">
                            <a:lumMod val="85000"/>
                            <a:lumOff val="15000"/>
                          </a:prstClr>
                        </a:solidFill>
                        <a:latin typeface="Cambria Math" charset="0"/>
                        <a:ea typeface="Cambria Math" charset="0"/>
                        <a:cs typeface="Cambria Math" charset="0"/>
                        <a:sym typeface="Wingdings"/>
                      </a:rPr>
                      <m:t> ~</m:t>
                    </m:r>
                    <m:r>
                      <a:rPr lang="en-US" sz="1600">
                        <a:solidFill>
                          <a:prstClr val="black">
                            <a:lumMod val="85000"/>
                            <a:lumOff val="15000"/>
                          </a:prstClr>
                        </a:solidFill>
                        <a:latin typeface="Cambria Math" charset="0"/>
                        <a:ea typeface="Cambria Math" charset="0"/>
                        <a:cs typeface="Cambria Math" charset="0"/>
                        <a:sym typeface="Wingdings"/>
                      </a:rPr>
                      <m:t> </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sSup>
                      <m:sSupPr>
                        <m:ctrlPr>
                          <a:rPr lang="en-US" sz="1600" i="1" smtClean="0">
                            <a:solidFill>
                              <a:prstClr val="black">
                                <a:lumMod val="85000"/>
                                <a:lumOff val="15000"/>
                              </a:prstClr>
                            </a:solidFill>
                            <a:latin typeface="Cambria Math" panose="02040503050406030204" pitchFamily="18" charset="0"/>
                            <a:ea typeface="Cambria Math" charset="0"/>
                            <a:sym typeface="Wingdings"/>
                          </a:rPr>
                        </m:ctrlPr>
                      </m:sSupPr>
                      <m:e>
                        <m:r>
                          <a:rPr lang="mr-IN" sz="1600" i="1">
                            <a:solidFill>
                              <a:prstClr val="black">
                                <a:lumMod val="85000"/>
                                <a:lumOff val="15000"/>
                              </a:prstClr>
                            </a:solidFill>
                            <a:latin typeface="Cambria Math" charset="0"/>
                            <a:ea typeface="Cambria Math" charset="0"/>
                            <a:cs typeface="Cambria Math" charset="0"/>
                            <a:sym typeface="Wingdings"/>
                          </a:rPr>
                          <m:t>𝜀</m:t>
                        </m:r>
                      </m:e>
                      <m:sup>
                        <m:r>
                          <a:rPr lang="en-US" sz="1600" b="0" i="1" smtClean="0">
                            <a:solidFill>
                              <a:prstClr val="black">
                                <a:lumMod val="85000"/>
                                <a:lumOff val="15000"/>
                              </a:prstClr>
                            </a:solidFill>
                            <a:latin typeface="Cambria Math" panose="02040503050406030204" pitchFamily="18" charset="0"/>
                            <a:ea typeface="Cambria Math" charset="0"/>
                            <a:sym typeface="Wingdings"/>
                          </a:rPr>
                          <m:t>2</m:t>
                        </m:r>
                      </m:sup>
                    </m:sSup>
                    <m:r>
                      <a:rPr lang="en-US" sz="1600" i="1">
                        <a:solidFill>
                          <a:prstClr val="black">
                            <a:lumMod val="85000"/>
                            <a:lumOff val="15000"/>
                          </a:prstClr>
                        </a:solidFill>
                        <a:latin typeface="Cambria Math" charset="0"/>
                        <a:ea typeface="Cambria Math" charset="0"/>
                        <a:cs typeface="Cambria Math" charset="0"/>
                        <a:sym typeface="Wingdings"/>
                      </a:rPr>
                      <m:t>𝐹</m:t>
                    </m:r>
                    <m:r>
                      <a:rPr lang="en-US" sz="1600" i="1">
                        <a:solidFill>
                          <a:prstClr val="black">
                            <a:lumMod val="85000"/>
                            <a:lumOff val="15000"/>
                          </a:prstClr>
                        </a:solidFill>
                        <a:latin typeface="Cambria Math" charset="0"/>
                        <a:ea typeface="Cambria Math" charset="0"/>
                        <a:cs typeface="Cambria Math" charset="0"/>
                        <a:sym typeface="Wingdings"/>
                      </a:rPr>
                      <m:t>(</m:t>
                    </m:r>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m:rPr>
                            <m:sty m:val="p"/>
                          </m:rPr>
                          <a:rPr lang="el-GR" sz="1600" i="1">
                            <a:solidFill>
                              <a:prstClr val="black">
                                <a:lumMod val="85000"/>
                                <a:lumOff val="15000"/>
                              </a:prstClr>
                            </a:solidFill>
                            <a:latin typeface="Cambria Math" charset="0"/>
                            <a:ea typeface="Cambria Math" charset="0"/>
                            <a:cs typeface="Cambria Math" charset="0"/>
                            <a:sym typeface="Wingdings"/>
                          </a:rPr>
                          <m:t>γ</m:t>
                        </m:r>
                        <m:r>
                          <a:rPr lang="en-US" sz="1600" i="1">
                            <a:solidFill>
                              <a:prstClr val="black">
                                <a:lumMod val="85000"/>
                                <a:lumOff val="15000"/>
                              </a:prstClr>
                            </a:solidFill>
                            <a:latin typeface="Cambria Math" charset="0"/>
                            <a:ea typeface="Cambria Math" charset="0"/>
                            <a:cs typeface="Cambria Math" charset="0"/>
                            <a:sym typeface="Wingdings"/>
                          </a:rPr>
                          <m:t>′</m:t>
                        </m:r>
                      </m:sub>
                    </m:sSub>
                    <m:r>
                      <a:rPr lang="en-US" sz="1600" i="1">
                        <a:solidFill>
                          <a:prstClr val="black">
                            <a:lumMod val="85000"/>
                            <a:lumOff val="15000"/>
                          </a:prstClr>
                        </a:solidFill>
                        <a:latin typeface="Cambria Math" charset="0"/>
                        <a:ea typeface="Cambria Math" charset="0"/>
                        <a:cs typeface="Cambria Math" charset="0"/>
                        <a:sym typeface="Wingdings"/>
                      </a:rPr>
                      <m:t>)</m:t>
                    </m:r>
                  </m:oMath>
                </a14:m>
                <a:endParaRPr lang="en-US" sz="1600" dirty="0">
                  <a:solidFill>
                    <a:prstClr val="black">
                      <a:lumMod val="85000"/>
                      <a:lumOff val="15000"/>
                    </a:prstClr>
                  </a:solidFill>
                  <a:latin typeface="Helvetica Light" charset="0"/>
                  <a:ea typeface="Helvetica Light" charset="0"/>
                  <a:cs typeface="Helvetica Light" charset="0"/>
                </a:endParaRPr>
              </a:p>
              <a:p>
                <a:pPr marL="742950" lvl="1" indent="-285750">
                  <a:spcBef>
                    <a:spcPts val="1800"/>
                  </a:spcBef>
                  <a:buFont typeface=".AppleSystemUIFont" charset="-120"/>
                  <a:buChar char="–"/>
                </a:pPr>
                <a14:m>
                  <m:oMath xmlns:m="http://schemas.openxmlformats.org/officeDocument/2006/math">
                    <m:r>
                      <a:rPr lang="en-US" sz="1400" i="1">
                        <a:solidFill>
                          <a:prstClr val="black">
                            <a:lumMod val="85000"/>
                            <a:lumOff val="15000"/>
                          </a:prstClr>
                        </a:solidFill>
                        <a:latin typeface="Cambria Math" charset="0"/>
                        <a:ea typeface="Cambria Math" charset="0"/>
                        <a:cs typeface="Cambria Math" charset="0"/>
                        <a:sym typeface="Wingdings"/>
                      </a:rPr>
                      <m:t>∆</m:t>
                    </m:r>
                    <m:sSub>
                      <m:sSubPr>
                        <m:ctrlPr>
                          <a:rPr lang="en-US" sz="14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400" i="1">
                            <a:solidFill>
                              <a:prstClr val="black">
                                <a:lumMod val="85000"/>
                                <a:lumOff val="15000"/>
                              </a:prstClr>
                            </a:solidFill>
                            <a:latin typeface="Cambria Math" charset="0"/>
                            <a:ea typeface="Cambria Math" charset="0"/>
                            <a:cs typeface="Cambria Math" charset="0"/>
                            <a:sym typeface="Wingdings"/>
                          </a:rPr>
                          <m:t>𝑎</m:t>
                        </m:r>
                      </m:e>
                      <m:sub>
                        <m:r>
                          <a:rPr lang="en-US" sz="1400" i="1">
                            <a:solidFill>
                              <a:prstClr val="black">
                                <a:lumMod val="85000"/>
                                <a:lumOff val="15000"/>
                              </a:prstClr>
                            </a:solidFill>
                            <a:latin typeface="Cambria Math" charset="0"/>
                            <a:ea typeface="Cambria Math" charset="0"/>
                            <a:cs typeface="Cambria Math" charset="0"/>
                            <a:sym typeface="Wingdings"/>
                          </a:rPr>
                          <m:t>𝜇</m:t>
                        </m:r>
                      </m:sub>
                    </m:sSub>
                  </m:oMath>
                </a14:m>
                <a:r>
                  <a:rPr lang="en-US" sz="1400" dirty="0">
                    <a:solidFill>
                      <a:prstClr val="black">
                        <a:lumMod val="85000"/>
                        <a:lumOff val="15000"/>
                      </a:prstClr>
                    </a:solidFill>
                    <a:latin typeface="Helvetica Light" charset="0"/>
                    <a:ea typeface="Helvetica Light" charset="0"/>
                    <a:cs typeface="Helvetica Light" charset="0"/>
                  </a:rPr>
                  <a:t> is accommodated for coupling strength </a:t>
                </a:r>
                <a14:m>
                  <m:oMath xmlns:m="http://schemas.openxmlformats.org/officeDocument/2006/math">
                    <m:r>
                      <a:rPr lang="mr-IN" sz="1600" i="1">
                        <a:solidFill>
                          <a:prstClr val="black">
                            <a:lumMod val="85000"/>
                            <a:lumOff val="15000"/>
                          </a:prstClr>
                        </a:solidFill>
                        <a:latin typeface="Cambria Math" charset="0"/>
                        <a:ea typeface="Cambria Math" charset="0"/>
                        <a:cs typeface="Cambria Math" charset="0"/>
                        <a:sym typeface="Wingdings"/>
                      </a:rPr>
                      <m:t>𝜀</m:t>
                    </m:r>
                    <m:r>
                      <a:rPr lang="en-US" sz="1600" i="1">
                        <a:solidFill>
                          <a:prstClr val="black">
                            <a:lumMod val="85000"/>
                            <a:lumOff val="15000"/>
                          </a:prstClr>
                        </a:solidFill>
                        <a:latin typeface="Cambria Math" charset="0"/>
                        <a:ea typeface="Cambria Math" charset="0"/>
                        <a:cs typeface="Cambria Math" charset="0"/>
                        <a:sym typeface="Wingdings"/>
                      </a:rPr>
                      <m:t> </m:t>
                    </m:r>
                    <m:r>
                      <a:rPr lang="en-US" sz="1600">
                        <a:solidFill>
                          <a:prstClr val="black">
                            <a:lumMod val="85000"/>
                            <a:lumOff val="15000"/>
                          </a:prstClr>
                        </a:solidFill>
                        <a:latin typeface="Cambria Math" charset="0"/>
                        <a:ea typeface="Cambria Math" charset="0"/>
                        <a:cs typeface="Cambria Math" charset="0"/>
                        <a:sym typeface="Wingdings"/>
                      </a:rPr>
                      <m:t>~ 0.1–0.2%</m:t>
                    </m:r>
                  </m:oMath>
                </a14:m>
                <a:r>
                  <a:rPr lang="en-US" sz="1000" dirty="0">
                    <a:solidFill>
                      <a:prstClr val="black">
                        <a:lumMod val="50000"/>
                        <a:lumOff val="50000"/>
                      </a:prstClr>
                    </a:solidFill>
                    <a:latin typeface="Helvetica Light" charset="0"/>
                    <a:ea typeface="Helvetica Light" charset="0"/>
                    <a:cs typeface="Helvetica Light" charset="0"/>
                  </a:rPr>
                  <a:t> </a:t>
                </a:r>
                <a:r>
                  <a:rPr lang="en-US" sz="1400" dirty="0">
                    <a:solidFill>
                      <a:prstClr val="black">
                        <a:lumMod val="85000"/>
                        <a:lumOff val="15000"/>
                      </a:prstClr>
                    </a:solidFill>
                    <a:latin typeface="Helvetica Light" charset="0"/>
                    <a:ea typeface="Helvetica Light" charset="0"/>
                    <a:cs typeface="Helvetica Light" charset="0"/>
                  </a:rPr>
                  <a:t>and mass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m:rPr>
                            <m:sty m:val="p"/>
                          </m:rPr>
                          <a:rPr lang="el-GR" sz="1600" i="1">
                            <a:solidFill>
                              <a:prstClr val="black">
                                <a:lumMod val="85000"/>
                                <a:lumOff val="15000"/>
                              </a:prstClr>
                            </a:solidFill>
                            <a:latin typeface="Cambria Math" charset="0"/>
                            <a:ea typeface="Cambria Math" charset="0"/>
                            <a:cs typeface="Cambria Math" charset="0"/>
                            <a:sym typeface="Wingdings"/>
                          </a:rPr>
                          <m:t>γ</m:t>
                        </m:r>
                        <m:r>
                          <a:rPr lang="en-US" sz="1600" i="1">
                            <a:solidFill>
                              <a:prstClr val="black">
                                <a:lumMod val="85000"/>
                                <a:lumOff val="15000"/>
                              </a:prstClr>
                            </a:solidFill>
                            <a:latin typeface="Cambria Math" charset="0"/>
                            <a:ea typeface="Cambria Math" charset="0"/>
                            <a:cs typeface="Cambria Math" charset="0"/>
                            <a:sym typeface="Wingdings"/>
                          </a:rPr>
                          <m:t>′</m:t>
                        </m:r>
                      </m:sub>
                    </m:sSub>
                    <m:r>
                      <a:rPr lang="en-US" sz="1600" i="1">
                        <a:solidFill>
                          <a:prstClr val="black">
                            <a:lumMod val="85000"/>
                            <a:lumOff val="15000"/>
                          </a:prstClr>
                        </a:solidFill>
                        <a:latin typeface="Cambria Math" charset="0"/>
                        <a:ea typeface="Cambria Math" charset="0"/>
                        <a:cs typeface="Cambria Math" charset="0"/>
                        <a:sym typeface="Wingdings"/>
                      </a:rPr>
                      <m:t> ~ </m:t>
                    </m:r>
                    <m:r>
                      <a:rPr lang="en-US" sz="1600" i="1" smtClean="0">
                        <a:solidFill>
                          <a:prstClr val="black">
                            <a:lumMod val="85000"/>
                            <a:lumOff val="15000"/>
                          </a:prstClr>
                        </a:solidFill>
                        <a:latin typeface="Cambria Math" charset="0"/>
                        <a:ea typeface="Cambria Math" charset="0"/>
                        <a:cs typeface="Cambria Math" charset="0"/>
                        <a:sym typeface="Wingdings"/>
                      </a:rPr>
                      <m:t>10−100</m:t>
                    </m:r>
                    <m:r>
                      <a:rPr lang="en-US" sz="1600" i="1">
                        <a:solidFill>
                          <a:prstClr val="black">
                            <a:lumMod val="85000"/>
                            <a:lumOff val="15000"/>
                          </a:prstClr>
                        </a:solidFill>
                        <a:latin typeface="Cambria Math" charset="0"/>
                        <a:ea typeface="Cambria Math" charset="0"/>
                        <a:cs typeface="Cambria Math" charset="0"/>
                        <a:sym typeface="Wingdings"/>
                      </a:rPr>
                      <m:t> </m:t>
                    </m:r>
                    <m:r>
                      <m:rPr>
                        <m:sty m:val="p"/>
                      </m:rPr>
                      <a:rPr lang="en-US" sz="1600">
                        <a:solidFill>
                          <a:prstClr val="black">
                            <a:lumMod val="85000"/>
                            <a:lumOff val="15000"/>
                          </a:prstClr>
                        </a:solidFill>
                        <a:latin typeface="Cambria Math" charset="0"/>
                        <a:ea typeface="Cambria Math" charset="0"/>
                        <a:cs typeface="Cambria Math" charset="0"/>
                        <a:sym typeface="Wingdings"/>
                      </a:rPr>
                      <m:t>MeV</m:t>
                    </m:r>
                  </m:oMath>
                </a14:m>
                <a:r>
                  <a:rPr lang="en-US" sz="1000" dirty="0">
                    <a:solidFill>
                      <a:prstClr val="black">
                        <a:lumMod val="50000"/>
                        <a:lumOff val="50000"/>
                      </a:prstClr>
                    </a:solidFill>
                    <a:latin typeface="Helvetica Light" charset="0"/>
                    <a:ea typeface="Helvetica Light" charset="0"/>
                    <a:cs typeface="Helvetica Light" charset="0"/>
                  </a:rPr>
                  <a:t> </a:t>
                </a:r>
              </a:p>
              <a:p>
                <a:pPr marL="742950" lvl="1" indent="-285750">
                  <a:spcBef>
                    <a:spcPts val="1200"/>
                  </a:spcBef>
                  <a:buFont typeface=".AppleSystemUIFont" charset="-120"/>
                  <a:buChar char="–"/>
                </a:pPr>
                <a:r>
                  <a:rPr lang="en-US" sz="1400" dirty="0">
                    <a:solidFill>
                      <a:prstClr val="black"/>
                    </a:solidFill>
                    <a:latin typeface="Helvetica Light" charset="0"/>
                    <a:ea typeface="Helvetica Light" charset="0"/>
                    <a:cs typeface="Helvetica Light" charset="0"/>
                  </a:rPr>
                  <a:t>Recent experimental constraints </a:t>
                </a:r>
                <a:r>
                  <a:rPr lang="en-US" sz="1400" dirty="0" err="1">
                    <a:solidFill>
                      <a:prstClr val="black"/>
                    </a:solidFill>
                    <a:latin typeface="Helvetica Light" charset="0"/>
                    <a:ea typeface="Helvetica Light" charset="0"/>
                    <a:cs typeface="Helvetica Light" charset="0"/>
                  </a:rPr>
                  <a:t>disfavour</a:t>
                </a:r>
                <a:r>
                  <a:rPr lang="en-US" sz="1400" dirty="0">
                    <a:solidFill>
                      <a:prstClr val="black"/>
                    </a:solidFill>
                    <a:latin typeface="Helvetica Light" charset="0"/>
                    <a:ea typeface="Helvetica Light" charset="0"/>
                    <a:cs typeface="Helvetica Light" charset="0"/>
                  </a:rPr>
                  <a:t> such a scenario if the dark photon decays primarily into charged lepton pairs</a:t>
                </a:r>
                <a:endParaRPr lang="en-US" sz="1600" dirty="0">
                  <a:solidFill>
                    <a:prstClr val="black">
                      <a:lumMod val="85000"/>
                      <a:lumOff val="15000"/>
                    </a:prstClr>
                  </a:solidFill>
                  <a:latin typeface="Helvetica Light" charset="0"/>
                  <a:ea typeface="Helvetica Light" charset="0"/>
                  <a:cs typeface="Helvetica Light"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11560" y="1516787"/>
                <a:ext cx="8532440" cy="4648517"/>
              </a:xfrm>
              <a:prstGeom prst="rect">
                <a:avLst/>
              </a:prstGeom>
              <a:blipFill>
                <a:blip r:embed="rId3"/>
                <a:stretch>
                  <a:fillRect l="-298" r="-149" b="-272"/>
                </a:stretch>
              </a:blipFill>
            </p:spPr>
            <p:txBody>
              <a:bodyPr/>
              <a:lstStyle/>
              <a:p>
                <a:r>
                  <a:rPr lang="en-CH">
                    <a:noFill/>
                  </a:rPr>
                  <a:t> </a:t>
                </a:r>
              </a:p>
            </p:txBody>
          </p:sp>
        </mc:Fallback>
      </mc:AlternateContent>
      <p:sp>
        <p:nvSpPr>
          <p:cNvPr id="7" name="Slide Number Placeholder 1">
            <a:extLst>
              <a:ext uri="{FF2B5EF4-FFF2-40B4-BE49-F238E27FC236}">
                <a16:creationId xmlns:a16="http://schemas.microsoft.com/office/drawing/2014/main" id="{966812DE-CB9E-5D4B-AA3A-36018F44BF3C}"/>
              </a:ext>
            </a:extLst>
          </p:cNvPr>
          <p:cNvSpPr>
            <a:spLocks noGrp="1"/>
          </p:cNvSpPr>
          <p:nvPr>
            <p:ph type="sldNum" sz="quarter" idx="4"/>
          </p:nvPr>
        </p:nvSpPr>
        <p:spPr>
          <a:xfrm>
            <a:off x="6997172" y="6545795"/>
            <a:ext cx="2133600" cy="365125"/>
          </a:xfrm>
        </p:spPr>
        <p:txBody>
          <a:bodyPr/>
          <a:lstStyle/>
          <a:p>
            <a:pPr>
              <a:defRPr/>
            </a:pPr>
            <a:fld id="{611C2F03-9E95-40C9-A99F-3C4F7EE8CF2A}" type="slidenum">
              <a:rPr lang="en-GB" smtClean="0"/>
              <a:pPr>
                <a:defRPr/>
              </a:pPr>
              <a:t>56</a:t>
            </a:fld>
            <a:endParaRPr lang="en-GB" dirty="0"/>
          </a:p>
        </p:txBody>
      </p:sp>
      <p:sp>
        <p:nvSpPr>
          <p:cNvPr id="8" name="TextBox 7">
            <a:extLst>
              <a:ext uri="{FF2B5EF4-FFF2-40B4-BE49-F238E27FC236}">
                <a16:creationId xmlns:a16="http://schemas.microsoft.com/office/drawing/2014/main" id="{13977A0C-27E0-B24E-8001-521C5178A791}"/>
              </a:ext>
            </a:extLst>
          </p:cNvPr>
          <p:cNvSpPr txBox="1"/>
          <p:nvPr/>
        </p:nvSpPr>
        <p:spPr>
          <a:xfrm>
            <a:off x="251520" y="6438594"/>
            <a:ext cx="8861468" cy="307777"/>
          </a:xfrm>
          <a:prstGeom prst="rect">
            <a:avLst/>
          </a:prstGeom>
          <a:noFill/>
        </p:spPr>
        <p:txBody>
          <a:bodyPr wrap="square" rtlCol="0">
            <a:spAutoFit/>
          </a:bodyPr>
          <a:lstStyle/>
          <a:p>
            <a:pPr>
              <a:spcBef>
                <a:spcPts val="1800"/>
              </a:spcBef>
            </a:pPr>
            <a:r>
              <a:rPr lang="en-US" sz="1400" dirty="0">
                <a:solidFill>
                  <a:srgbClr val="D80017"/>
                </a:solidFill>
                <a:latin typeface="Helvetica Light" charset="0"/>
                <a:ea typeface="Helvetica Light" charset="0"/>
                <a:cs typeface="Helvetica Light" charset="0"/>
              </a:rPr>
              <a:t>Many, many new papers since the Fermilab g–2 result, apologies for not reporting them here</a:t>
            </a:r>
          </a:p>
        </p:txBody>
      </p:sp>
    </p:spTree>
    <p:extLst>
      <p:ext uri="{BB962C8B-B14F-4D97-AF65-F5344CB8AC3E}">
        <p14:creationId xmlns:p14="http://schemas.microsoft.com/office/powerpoint/2010/main" val="6635790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Conclusions</a:t>
            </a:r>
            <a:endParaRPr lang="en-US" baseline="-25000" dirty="0">
              <a:solidFill>
                <a:schemeClr val="bg1"/>
              </a:solidFill>
              <a:latin typeface="Helvetica Light" charset="0"/>
              <a:ea typeface="Helvetica Light" charset="0"/>
              <a:cs typeface="Helvetica Light" charset="0"/>
            </a:endParaRPr>
          </a:p>
        </p:txBody>
      </p:sp>
      <p:sp>
        <p:nvSpPr>
          <p:cNvPr id="26" name="Rectangle 25"/>
          <p:cNvSpPr/>
          <p:nvPr/>
        </p:nvSpPr>
        <p:spPr>
          <a:xfrm>
            <a:off x="7331335" y="5304696"/>
            <a:ext cx="1797226" cy="390813"/>
          </a:xfrm>
          <a:prstGeom prst="rect">
            <a:avLst/>
          </a:prstGeom>
        </p:spPr>
        <p:txBody>
          <a:bodyPr wrap="square">
            <a:spAutoFit/>
          </a:bodyPr>
          <a:lstStyle/>
          <a:p>
            <a:pPr lvl="0" algn="ctr">
              <a:lnSpc>
                <a:spcPct val="110000"/>
              </a:lnSpc>
              <a:spcBef>
                <a:spcPct val="50000"/>
              </a:spcBef>
            </a:pPr>
            <a:r>
              <a:rPr lang="en-GB" sz="900" dirty="0">
                <a:solidFill>
                  <a:schemeClr val="tx1">
                    <a:lumMod val="50000"/>
                    <a:lumOff val="50000"/>
                  </a:schemeClr>
                </a:solidFill>
                <a:latin typeface="Helvetica Light" charset="0"/>
                <a:ea typeface="Helvetica Light" charset="0"/>
                <a:cs typeface="Helvetica Light" charset="0"/>
              </a:rPr>
              <a:t>Francis Farley, pioneer of muon    g–2 measurements</a:t>
            </a:r>
          </a:p>
        </p:txBody>
      </p:sp>
      <p:sp>
        <p:nvSpPr>
          <p:cNvPr id="27" name="Text Box 25"/>
          <p:cNvSpPr txBox="1">
            <a:spLocks noChangeArrowheads="1"/>
          </p:cNvSpPr>
          <p:nvPr/>
        </p:nvSpPr>
        <p:spPr bwMode="auto">
          <a:xfrm>
            <a:off x="251520" y="2853935"/>
            <a:ext cx="6531245" cy="2227533"/>
          </a:xfrm>
          <a:prstGeom prst="rect">
            <a:avLst/>
          </a:prstGeom>
          <a:noFill/>
          <a:ln w="12700">
            <a:noFill/>
            <a:miter lim="800000"/>
            <a:headEnd/>
            <a:tailEnd/>
          </a:ln>
          <a:effectLst/>
        </p:spPr>
        <p:txBody>
          <a:bodyPr wrap="square">
            <a:prstTxWarp prst="textNoShape">
              <a:avLst/>
            </a:prstTxWarp>
            <a:spAutoFit/>
          </a:bodyPr>
          <a:lstStyle/>
          <a:p>
            <a:pPr>
              <a:lnSpc>
                <a:spcPct val="110000"/>
              </a:lnSpc>
              <a:spcBef>
                <a:spcPct val="50000"/>
              </a:spcBef>
            </a:pPr>
            <a:r>
              <a:rPr lang="en-GB" sz="1400" i="1" dirty="0">
                <a:solidFill>
                  <a:srgbClr val="003BB8"/>
                </a:solidFill>
                <a:latin typeface="Helvetica Light" charset="0"/>
                <a:ea typeface="Helvetica Light" charset="0"/>
                <a:cs typeface="Helvetica Light" charset="0"/>
              </a:rPr>
              <a:t>“What the theorists do and what we experimenters do is completely different. They talk about Feynman diagrams, amplitudes, integrals, expansions and a whole lot of complex mathematics. We hook up an accelerator to beam lines and steering magnets to the device itself, which is stuffed with wires, thousands of cables, timing devices, sensors and such things. It’s two totally different worlds! But, they come out with a number, we come out with a number, and these numbers agree to parts per million! It's unbelievable! That is the most astonishing thing for me!”</a:t>
            </a:r>
          </a:p>
          <a:p>
            <a:pPr>
              <a:lnSpc>
                <a:spcPct val="110000"/>
              </a:lnSpc>
              <a:spcBef>
                <a:spcPct val="50000"/>
              </a:spcBef>
            </a:pPr>
            <a:endParaRPr lang="en-GB" sz="1000" dirty="0">
              <a:latin typeface="Helvetica Light" charset="0"/>
              <a:ea typeface="Helvetica Light" charset="0"/>
              <a:cs typeface="Helvetica Light" charset="0"/>
            </a:endParaRPr>
          </a:p>
        </p:txBody>
      </p:sp>
      <p:sp>
        <p:nvSpPr>
          <p:cNvPr id="5" name="Oval 4"/>
          <p:cNvSpPr/>
          <p:nvPr/>
        </p:nvSpPr>
        <p:spPr>
          <a:xfrm>
            <a:off x="1520456" y="610054"/>
            <a:ext cx="542260" cy="506363"/>
          </a:xfrm>
          <a:prstGeom prst="ellipse">
            <a:avLst/>
          </a:prstGeom>
          <a:solidFill>
            <a:srgbClr val="275791"/>
          </a:solidFill>
        </p:spPr>
        <p:txBody>
          <a:bodyPr rtlCol="0" anchor="ctr">
            <a:spAutoFit/>
          </a:bodyPr>
          <a:lstStyle/>
          <a:p>
            <a:pPr algn="ctr"/>
            <a:endParaRPr lang="en-US" sz="1600" dirty="0">
              <a:latin typeface="Helvetica Light" charset="0"/>
              <a:ea typeface="Helvetica Light" charset="0"/>
              <a:cs typeface="Helvetica Light" charset="0"/>
            </a:endParaRPr>
          </a:p>
        </p:txBody>
      </p:sp>
      <p:pic>
        <p:nvPicPr>
          <p:cNvPr id="28" name="Picture 27"/>
          <p:cNvPicPr>
            <a:picLocks noChangeAspect="1"/>
          </p:cNvPicPr>
          <p:nvPr/>
        </p:nvPicPr>
        <p:blipFill>
          <a:blip r:embed="rId5">
            <a:clrChange>
              <a:clrFrom>
                <a:srgbClr val="FFFFFF"/>
              </a:clrFrom>
              <a:clrTo>
                <a:srgbClr val="FFFFFF">
                  <a:alpha val="0"/>
                </a:srgbClr>
              </a:clrTo>
            </a:clrChange>
            <a:alphaModFix/>
          </a:blip>
          <a:stretch>
            <a:fillRect/>
          </a:stretch>
        </p:blipFill>
        <p:spPr>
          <a:xfrm>
            <a:off x="1468176" y="520994"/>
            <a:ext cx="655884" cy="652620"/>
          </a:xfrm>
          <a:prstGeom prst="rect">
            <a:avLst/>
          </a:prstGeom>
          <a:effectLst>
            <a:reflection stA="35000" endPos="68000" dist="12700" dir="5400000" sy="-100000" algn="bl" rotWithShape="0"/>
          </a:effectLst>
        </p:spPr>
      </p:pic>
      <p:pic>
        <p:nvPicPr>
          <p:cNvPr id="186370" name="Picture 2" descr="Master of the muon's magnetic moment: Francis Farley 1920–2018 – CERN  Courier">
            <a:extLst>
              <a:ext uri="{FF2B5EF4-FFF2-40B4-BE49-F238E27FC236}">
                <a16:creationId xmlns:a16="http://schemas.microsoft.com/office/drawing/2014/main" id="{DC1036D9-F00B-264D-B66F-F026DE24908B}"/>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331334" y="2955634"/>
            <a:ext cx="1797227" cy="23280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A30792B4-50AF-C847-9983-8361566D7CED}"/>
              </a:ext>
            </a:extLst>
          </p:cNvPr>
          <p:cNvSpPr/>
          <p:nvPr/>
        </p:nvSpPr>
        <p:spPr>
          <a:xfrm>
            <a:off x="236240" y="5040450"/>
            <a:ext cx="4863216" cy="670183"/>
          </a:xfrm>
          <a:prstGeom prst="rect">
            <a:avLst/>
          </a:prstGeom>
        </p:spPr>
        <p:txBody>
          <a:bodyPr wrap="square">
            <a:spAutoFit/>
          </a:bodyPr>
          <a:lstStyle/>
          <a:p>
            <a:pPr lvl="0">
              <a:lnSpc>
                <a:spcPct val="110000"/>
              </a:lnSpc>
              <a:spcBef>
                <a:spcPct val="50000"/>
              </a:spcBef>
            </a:pPr>
            <a:r>
              <a:rPr lang="en-GB" sz="1000" dirty="0">
                <a:solidFill>
                  <a:schemeClr val="tx1">
                    <a:lumMod val="50000"/>
                    <a:lumOff val="50000"/>
                  </a:schemeClr>
                </a:solidFill>
                <a:latin typeface="Helvetica Light" charset="0"/>
                <a:ea typeface="Helvetica Light" charset="0"/>
                <a:cs typeface="Helvetica Light" charset="0"/>
              </a:rPr>
              <a:t>Quote reported by Robert P. Crease  in  Scientific American Online, 2 May 2021</a:t>
            </a:r>
          </a:p>
          <a:p>
            <a:pPr lvl="0">
              <a:lnSpc>
                <a:spcPct val="110000"/>
              </a:lnSpc>
              <a:spcBef>
                <a:spcPct val="50000"/>
              </a:spcBef>
            </a:pPr>
            <a:r>
              <a:rPr lang="en-GB" sz="1000" dirty="0">
                <a:solidFill>
                  <a:schemeClr val="tx1">
                    <a:lumMod val="50000"/>
                    <a:lumOff val="50000"/>
                  </a:schemeClr>
                </a:solidFill>
                <a:latin typeface="Helvetica Light" charset="0"/>
                <a:ea typeface="Helvetica Light" charset="0"/>
                <a:cs typeface="Helvetica Light" charset="0"/>
                <a:hlinkClick r:id="rId7"/>
              </a:rPr>
              <a:t>https://www.scientificamerican.com/article/the-fermilab-muon-measurement-may-or-may-not-point-to-new-physics-but1/</a:t>
            </a:r>
            <a:r>
              <a:rPr lang="en-GB" sz="1000" dirty="0">
                <a:solidFill>
                  <a:schemeClr val="tx1">
                    <a:lumMod val="50000"/>
                    <a:lumOff val="50000"/>
                  </a:schemeClr>
                </a:solidFill>
                <a:latin typeface="Helvetica Light" charset="0"/>
                <a:ea typeface="Helvetica Light" charset="0"/>
                <a:cs typeface="Helvetica Light" charset="0"/>
              </a:rPr>
              <a:t> </a:t>
            </a:r>
          </a:p>
        </p:txBody>
      </p:sp>
      <p:sp>
        <p:nvSpPr>
          <p:cNvPr id="2" name="TextBox 1">
            <a:extLst>
              <a:ext uri="{FF2B5EF4-FFF2-40B4-BE49-F238E27FC236}">
                <a16:creationId xmlns:a16="http://schemas.microsoft.com/office/drawing/2014/main" id="{E79E16DE-7F61-B54A-BE94-2BCD9C782839}"/>
              </a:ext>
            </a:extLst>
          </p:cNvPr>
          <p:cNvSpPr txBox="1"/>
          <p:nvPr/>
        </p:nvSpPr>
        <p:spPr>
          <a:xfrm>
            <a:off x="251520" y="2084961"/>
            <a:ext cx="7655351" cy="523220"/>
          </a:xfrm>
          <a:prstGeom prst="rect">
            <a:avLst/>
          </a:prstGeom>
          <a:noFill/>
        </p:spPr>
        <p:txBody>
          <a:bodyPr wrap="square" rtlCol="0">
            <a:spAutoFit/>
          </a:bodyPr>
          <a:lstStyle/>
          <a:p>
            <a:r>
              <a:rPr lang="en-CH" sz="1400" dirty="0">
                <a:solidFill>
                  <a:schemeClr val="tx1">
                    <a:lumMod val="50000"/>
                    <a:lumOff val="50000"/>
                  </a:schemeClr>
                </a:solidFill>
                <a:latin typeface="Helvetica Light" charset="0"/>
                <a:ea typeface="Helvetica Light" charset="0"/>
                <a:cs typeface="Helvetica Light" charset="0"/>
              </a:rPr>
              <a:t>Independently of this discrepancy, there is so much wonder in these high-precision tests, as beautifully expressed by CERN physicist Francis Farley some time ago (before the crisis): </a:t>
            </a:r>
          </a:p>
        </p:txBody>
      </p:sp>
    </p:spTree>
    <p:extLst>
      <p:ext uri="{BB962C8B-B14F-4D97-AF65-F5344CB8AC3E}">
        <p14:creationId xmlns:p14="http://schemas.microsoft.com/office/powerpoint/2010/main" val="3086888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a:solidFill>
                  <a:schemeClr val="bg1"/>
                </a:solidFill>
                <a:latin typeface="Helvetica Light" charset="0"/>
                <a:ea typeface="Helvetica Light" charset="0"/>
                <a:cs typeface="Helvetica Light" charset="0"/>
              </a:rPr>
              <a:t>Conclusions</a:t>
            </a:r>
            <a:endParaRPr lang="en-US" baseline="-25000" dirty="0">
              <a:solidFill>
                <a:schemeClr val="bg1"/>
              </a:solidFill>
              <a:latin typeface="Helvetica Light" charset="0"/>
              <a:ea typeface="Helvetica Light" charset="0"/>
              <a:cs typeface="Helvetica Light" charset="0"/>
            </a:endParaRPr>
          </a:p>
        </p:txBody>
      </p:sp>
      <p:sp>
        <p:nvSpPr>
          <p:cNvPr id="2" name="TextBox 1">
            <a:extLst>
              <a:ext uri="{FF2B5EF4-FFF2-40B4-BE49-F238E27FC236}">
                <a16:creationId xmlns:a16="http://schemas.microsoft.com/office/drawing/2014/main" id="{890A5B4A-52B1-6B42-90C5-92BD2C2B3C50}"/>
              </a:ext>
            </a:extLst>
          </p:cNvPr>
          <p:cNvSpPr txBox="1"/>
          <p:nvPr/>
        </p:nvSpPr>
        <p:spPr>
          <a:xfrm>
            <a:off x="6799569" y="3474722"/>
            <a:ext cx="922047" cy="1862048"/>
          </a:xfrm>
          <a:prstGeom prst="rect">
            <a:avLst/>
          </a:prstGeom>
          <a:noFill/>
        </p:spPr>
        <p:txBody>
          <a:bodyPr wrap="none" rtlCol="0">
            <a:spAutoFit/>
          </a:bodyPr>
          <a:lstStyle/>
          <a:p>
            <a:r>
              <a:rPr lang="en-CH" sz="11500" dirty="0">
                <a:solidFill>
                  <a:schemeClr val="tx1">
                    <a:lumMod val="50000"/>
                    <a:lumOff val="50000"/>
                  </a:schemeClr>
                </a:solidFill>
                <a:latin typeface="Helvetica Light" charset="0"/>
                <a:ea typeface="Helvetica Light" charset="0"/>
                <a:cs typeface="Helvetica Light" charset="0"/>
              </a:rPr>
              <a:t>?</a:t>
            </a:r>
          </a:p>
        </p:txBody>
      </p:sp>
      <p:pic>
        <p:nvPicPr>
          <p:cNvPr id="34" name="Picture 33">
            <a:extLst>
              <a:ext uri="{FF2B5EF4-FFF2-40B4-BE49-F238E27FC236}">
                <a16:creationId xmlns:a16="http://schemas.microsoft.com/office/drawing/2014/main" id="{651E5DCA-C6E6-3C4A-A43C-5C8BD7C8CCAA}"/>
              </a:ext>
            </a:extLst>
          </p:cNvPr>
          <p:cNvPicPr>
            <a:picLocks noChangeAspect="1"/>
          </p:cNvPicPr>
          <p:nvPr/>
        </p:nvPicPr>
        <p:blipFill>
          <a:blip r:embed="rId5"/>
          <a:stretch>
            <a:fillRect/>
          </a:stretch>
        </p:blipFill>
        <p:spPr>
          <a:xfrm>
            <a:off x="565708" y="2569716"/>
            <a:ext cx="5516636" cy="3999560"/>
          </a:xfrm>
          <a:prstGeom prst="rect">
            <a:avLst/>
          </a:prstGeom>
        </p:spPr>
      </p:pic>
      <p:sp>
        <p:nvSpPr>
          <p:cNvPr id="16" name="TextBox 15">
            <a:extLst>
              <a:ext uri="{FF2B5EF4-FFF2-40B4-BE49-F238E27FC236}">
                <a16:creationId xmlns:a16="http://schemas.microsoft.com/office/drawing/2014/main" id="{97894FBB-14E2-894C-B5AB-516F7A69D71B}"/>
              </a:ext>
            </a:extLst>
          </p:cNvPr>
          <p:cNvSpPr txBox="1"/>
          <p:nvPr/>
        </p:nvSpPr>
        <p:spPr>
          <a:xfrm>
            <a:off x="251520" y="2084961"/>
            <a:ext cx="7376427" cy="307777"/>
          </a:xfrm>
          <a:prstGeom prst="rect">
            <a:avLst/>
          </a:prstGeom>
          <a:noFill/>
        </p:spPr>
        <p:txBody>
          <a:bodyPr wrap="square" rtlCol="0">
            <a:spAutoFit/>
          </a:bodyPr>
          <a:lstStyle/>
          <a:p>
            <a:r>
              <a:rPr lang="en-CH" sz="1400" dirty="0">
                <a:solidFill>
                  <a:schemeClr val="tx1">
                    <a:lumMod val="50000"/>
                    <a:lumOff val="50000"/>
                  </a:schemeClr>
                </a:solidFill>
                <a:latin typeface="Helvetica Light" charset="0"/>
                <a:ea typeface="Helvetica Light" charset="0"/>
                <a:cs typeface="Helvetica Light" charset="0"/>
              </a:rPr>
              <a:t>But, we do have a problem to solve …</a:t>
            </a:r>
          </a:p>
        </p:txBody>
      </p:sp>
    </p:spTree>
    <p:extLst>
      <p:ext uri="{BB962C8B-B14F-4D97-AF65-F5344CB8AC3E}">
        <p14:creationId xmlns:p14="http://schemas.microsoft.com/office/powerpoint/2010/main" val="22128894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59</a:t>
            </a:fld>
            <a:endParaRPr lang="en-GB" dirty="0"/>
          </a:p>
        </p:txBody>
      </p:sp>
      <p:sp>
        <p:nvSpPr>
          <p:cNvPr id="19" name="Rectangle 18"/>
          <p:cNvSpPr/>
          <p:nvPr/>
        </p:nvSpPr>
        <p:spPr>
          <a:xfrm>
            <a:off x="0" y="0"/>
            <a:ext cx="9144000" cy="1484784"/>
          </a:xfrm>
          <a:prstGeom prst="rect">
            <a:avLst/>
          </a:prstGeom>
          <a:solidFill>
            <a:schemeClr val="tx1">
              <a:lumMod val="65000"/>
              <a:lumOff val="35000"/>
            </a:schemeClr>
          </a:solidFill>
          <a:ln>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996952"/>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64438" y="3080934"/>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Additional slides</a:t>
            </a:r>
            <a:endParaRPr lang="en-US" sz="14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76597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4027298" y="4697992"/>
            <a:ext cx="5116701" cy="1611328"/>
          </a:xfrm>
          <a:prstGeom prst="rect">
            <a:avLst/>
          </a:prstGeom>
          <a:solidFill>
            <a:srgbClr val="EBEBEB"/>
          </a:solidFill>
          <a:ln w="3175">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Electron </a:t>
            </a:r>
            <a:r>
              <a:rPr lang="en-US" sz="2400" i="1" dirty="0">
                <a:solidFill>
                  <a:schemeClr val="bg1"/>
                </a:solidFill>
                <a:latin typeface="Helvetica Light" charset="0"/>
                <a:ea typeface="Helvetica Light" charset="0"/>
                <a:cs typeface="Helvetica Light" charset="0"/>
              </a:rPr>
              <a:t>g</a:t>
            </a:r>
            <a:r>
              <a:rPr lang="en-US" sz="2400" dirty="0">
                <a:solidFill>
                  <a:schemeClr val="bg1"/>
                </a:solidFill>
                <a:latin typeface="Helvetica Light" charset="0"/>
                <a:ea typeface="Helvetica Light" charset="0"/>
                <a:cs typeface="Helvetica Light" charset="0"/>
              </a:rPr>
              <a:t> factor</a:t>
            </a:r>
          </a:p>
        </p:txBody>
      </p:sp>
      <mc:AlternateContent xmlns:mc="http://schemas.openxmlformats.org/markup-compatibility/2006" xmlns:a14="http://schemas.microsoft.com/office/drawing/2010/main">
        <mc:Choice Requires="a14">
          <p:sp>
            <p:nvSpPr>
              <p:cNvPr id="25" name="TextBox 24"/>
              <p:cNvSpPr txBox="1"/>
              <p:nvPr/>
            </p:nvSpPr>
            <p:spPr>
              <a:xfrm>
                <a:off x="269304" y="1988840"/>
                <a:ext cx="7615064" cy="1340239"/>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Ever since experimentalists &amp; theorists are racing for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𝑔</m:t>
                        </m:r>
                      </m:e>
                      <m:sub>
                        <m:r>
                          <a:rPr lang="en-US" sz="1600" i="1">
                            <a:solidFill>
                              <a:prstClr val="black">
                                <a:lumMod val="85000"/>
                                <a:lumOff val="15000"/>
                              </a:prstClr>
                            </a:solidFill>
                            <a:latin typeface="Cambria Math" charset="0"/>
                            <a:ea typeface="Cambria Math" charset="0"/>
                            <a:cs typeface="Cambria Math" charset="0"/>
                            <a:sym typeface="Wingdings"/>
                          </a:rPr>
                          <m:t>𝑒</m:t>
                        </m:r>
                      </m:sub>
                    </m:sSub>
                  </m:oMath>
                </a14:m>
                <a:r>
                  <a:rPr lang="en-US" sz="1600" dirty="0">
                    <a:solidFill>
                      <a:prstClr val="black">
                        <a:lumMod val="85000"/>
                        <a:lumOff val="15000"/>
                      </a:prstClr>
                    </a:solidFill>
                    <a:latin typeface="Helvetica Light" charset="0"/>
                    <a:ea typeface="Helvetica Light" charset="0"/>
                    <a:cs typeface="Helvetica Light" charset="0"/>
                  </a:rPr>
                  <a:t> precision to test QED</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 series of (Nobel prize winning) experiments was performed using single electron capture in a cylindrical Penning trap and measuring the spin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𝜔</m:t>
                        </m:r>
                      </m:e>
                      <m:sub>
                        <m:r>
                          <a:rPr lang="en-US" sz="1600" i="1">
                            <a:solidFill>
                              <a:prstClr val="black">
                                <a:lumMod val="85000"/>
                                <a:lumOff val="15000"/>
                              </a:prstClr>
                            </a:solidFill>
                            <a:latin typeface="Cambria Math" charset="0"/>
                            <a:ea typeface="Cambria Math" charset="0"/>
                            <a:cs typeface="Cambria Math" charset="0"/>
                            <a:sym typeface="Wingdings"/>
                          </a:rPr>
                          <m:t>𝑠</m:t>
                        </m:r>
                      </m:sub>
                    </m:sSub>
                  </m:oMath>
                </a14:m>
                <a:r>
                  <a:rPr lang="en-US" sz="1600" dirty="0">
                    <a:solidFill>
                      <a:prstClr val="black">
                        <a:lumMod val="85000"/>
                        <a:lumOff val="15000"/>
                      </a:prstClr>
                    </a:solidFill>
                    <a:latin typeface="Helvetica Light" charset="0"/>
                    <a:ea typeface="Helvetica Light" charset="0"/>
                    <a:cs typeface="Helvetica Light" charset="0"/>
                  </a:rPr>
                  <a:t>) to cyclotron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smtClean="0">
                            <a:solidFill>
                              <a:prstClr val="black">
                                <a:lumMod val="85000"/>
                                <a:lumOff val="15000"/>
                              </a:prstClr>
                            </a:solidFill>
                            <a:latin typeface="Cambria Math" charset="0"/>
                            <a:ea typeface="Cambria Math" charset="0"/>
                            <a:cs typeface="Cambria Math" charset="0"/>
                            <a:sym typeface="Wingdings"/>
                          </a:rPr>
                          <m:t>𝜔</m:t>
                        </m:r>
                      </m:e>
                      <m:sub>
                        <m:r>
                          <a:rPr lang="en-US" sz="1600" i="1">
                            <a:solidFill>
                              <a:prstClr val="black">
                                <a:lumMod val="85000"/>
                                <a:lumOff val="15000"/>
                              </a:prstClr>
                            </a:solidFill>
                            <a:latin typeface="Cambria Math" charset="0"/>
                            <a:ea typeface="Cambria Math" charset="0"/>
                            <a:cs typeface="Cambria Math" charset="0"/>
                            <a:sym typeface="Wingdings"/>
                          </a:rPr>
                          <m:t>𝑐</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𝑒𝐵</m:t>
                    </m:r>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𝑚</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Sub>
                  </m:oMath>
                </a14:m>
                <a:r>
                  <a:rPr lang="en-US" sz="1600" dirty="0">
                    <a:solidFill>
                      <a:prstClr val="black">
                        <a:lumMod val="85000"/>
                        <a:lumOff val="15000"/>
                      </a:prstClr>
                    </a:solidFill>
                    <a:latin typeface="Helvetica Light" charset="0"/>
                    <a:ea typeface="Helvetica Light" charset="0"/>
                    <a:cs typeface="Helvetica Light" charset="0"/>
                  </a:rPr>
                  <a:t>) frequency ratio, giving: </a:t>
                </a:r>
                <a14:m>
                  <m:oMath xmlns:m="http://schemas.openxmlformats.org/officeDocument/2006/math">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𝑔</m:t>
                        </m:r>
                      </m:e>
                      <m:sub>
                        <m:r>
                          <a:rPr lang="en-US" sz="1600" i="1">
                            <a:solidFill>
                              <a:prstClr val="black">
                                <a:lumMod val="85000"/>
                                <a:lumOff val="15000"/>
                              </a:prstClr>
                            </a:solidFill>
                            <a:latin typeface="Cambria Math" charset="0"/>
                            <a:ea typeface="Cambria Math" charset="0"/>
                            <a:cs typeface="Cambria Math" charset="0"/>
                            <a:sym typeface="Wingdings"/>
                          </a:rPr>
                          <m:t>𝑒</m:t>
                        </m:r>
                      </m:sub>
                    </m:sSub>
                    <m:r>
                      <a:rPr lang="en-US" sz="1600" b="0" i="1" smtClean="0">
                        <a:solidFill>
                          <a:prstClr val="black">
                            <a:lumMod val="85000"/>
                            <a:lumOff val="15000"/>
                          </a:prstClr>
                        </a:solidFill>
                        <a:latin typeface="Cambria Math" charset="0"/>
                        <a:ea typeface="Cambria Math" charset="0"/>
                        <a:cs typeface="Cambria Math"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m:t>
                    </m:r>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𝜔</m:t>
                        </m:r>
                      </m:e>
                      <m:sub>
                        <m:r>
                          <a:rPr lang="en-US" sz="1600" b="0" i="1" smtClean="0">
                            <a:solidFill>
                              <a:prstClr val="black">
                                <a:lumMod val="85000"/>
                                <a:lumOff val="15000"/>
                              </a:prstClr>
                            </a:solidFill>
                            <a:latin typeface="Cambria Math" charset="0"/>
                            <a:ea typeface="Cambria Math" charset="0"/>
                            <a:cs typeface="Cambria Math" charset="0"/>
                            <a:sym typeface="Wingdings"/>
                          </a:rPr>
                          <m:t>𝑠</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𝜔</m:t>
                        </m:r>
                      </m:e>
                      <m:sub>
                        <m:r>
                          <a:rPr lang="en-US" sz="1600" b="0" i="1" smtClean="0">
                            <a:solidFill>
                              <a:prstClr val="black">
                                <a:lumMod val="85000"/>
                                <a:lumOff val="15000"/>
                              </a:prstClr>
                            </a:solidFill>
                            <a:latin typeface="Cambria Math" charset="0"/>
                            <a:ea typeface="Cambria Math" charset="0"/>
                            <a:cs typeface="Cambria Math" charset="0"/>
                            <a:sym typeface="Wingdings"/>
                          </a:rPr>
                          <m:t>𝑐</m:t>
                        </m:r>
                      </m:sub>
                    </m:sSub>
                  </m:oMath>
                </a14:m>
                <a:r>
                  <a:rPr lang="en-US" sz="1600" dirty="0">
                    <a:solidFill>
                      <a:prstClr val="black">
                        <a:lumMod val="85000"/>
                        <a:lumOff val="15000"/>
                      </a:prstClr>
                    </a:solidFill>
                    <a:latin typeface="Helvetica Light" charset="0"/>
                    <a:ea typeface="Helvetica Light" charset="0"/>
                    <a:cs typeface="Helvetica Light" charset="0"/>
                  </a:rPr>
                  <a:t> </a:t>
                </a:r>
              </a:p>
            </p:txBody>
          </p:sp>
        </mc:Choice>
        <mc:Fallback xmlns="">
          <p:sp>
            <p:nvSpPr>
              <p:cNvPr id="25" name="TextBox 24"/>
              <p:cNvSpPr txBox="1">
                <a:spLocks noRot="1" noChangeAspect="1" noMove="1" noResize="1" noEditPoints="1" noAdjustHandles="1" noChangeArrowheads="1" noChangeShapeType="1" noTextEdit="1"/>
              </p:cNvSpPr>
              <p:nvPr/>
            </p:nvSpPr>
            <p:spPr>
              <a:xfrm>
                <a:off x="269304" y="1988840"/>
                <a:ext cx="7615064" cy="1340239"/>
              </a:xfrm>
              <a:prstGeom prst="rect">
                <a:avLst/>
              </a:prstGeom>
              <a:blipFill rotWithShape="0">
                <a:blip r:embed="rId5"/>
                <a:stretch>
                  <a:fillRect l="-400" t="-909" b="-3182"/>
                </a:stretch>
              </a:blipFill>
            </p:spPr>
            <p:txBody>
              <a:bodyPr/>
              <a:lstStyle/>
              <a:p>
                <a:r>
                  <a:rPr lang="en-US">
                    <a:noFill/>
                  </a:rPr>
                  <a:t> </a:t>
                </a:r>
              </a:p>
            </p:txBody>
          </p:sp>
        </mc:Fallback>
      </mc:AlternateContent>
      <p:pic>
        <p:nvPicPr>
          <p:cNvPr id="33" name="Picture 25" descr="dehmelt"/>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7985125" y="2060848"/>
            <a:ext cx="1158875" cy="1368425"/>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p:cNvSpPr/>
          <p:nvPr/>
        </p:nvSpPr>
        <p:spPr>
          <a:xfrm>
            <a:off x="7957053" y="3429370"/>
            <a:ext cx="1199367" cy="400110"/>
          </a:xfrm>
          <a:prstGeom prst="rect">
            <a:avLst/>
          </a:prstGeom>
        </p:spPr>
        <p:txBody>
          <a:bodyPr wrap="none">
            <a:spAutoFit/>
          </a:bodyPr>
          <a:lstStyle/>
          <a:p>
            <a:pPr algn="ctr"/>
            <a:r>
              <a:rPr lang="mr-IN" sz="1000" dirty="0" err="1">
                <a:solidFill>
                  <a:schemeClr val="tx1">
                    <a:lumMod val="50000"/>
                    <a:lumOff val="50000"/>
                  </a:schemeClr>
                </a:solidFill>
                <a:latin typeface="Helvetica Light" charset="0"/>
                <a:ea typeface="Helvetica Light" charset="0"/>
                <a:cs typeface="Helvetica Light" charset="0"/>
              </a:rPr>
              <a:t>Hans</a:t>
            </a:r>
            <a:r>
              <a:rPr lang="mr-IN" sz="1000" dirty="0">
                <a:solidFill>
                  <a:schemeClr val="tx1">
                    <a:lumMod val="50000"/>
                    <a:lumOff val="50000"/>
                  </a:schemeClr>
                </a:solidFill>
                <a:latin typeface="Helvetica Light" charset="0"/>
                <a:ea typeface="Helvetica Light" charset="0"/>
                <a:cs typeface="Helvetica Light" charset="0"/>
              </a:rPr>
              <a:t> </a:t>
            </a:r>
            <a:r>
              <a:rPr lang="mr-IN" sz="1000" dirty="0" err="1">
                <a:solidFill>
                  <a:schemeClr val="tx1">
                    <a:lumMod val="50000"/>
                    <a:lumOff val="50000"/>
                  </a:schemeClr>
                </a:solidFill>
                <a:latin typeface="Helvetica Light" charset="0"/>
                <a:ea typeface="Helvetica Light" charset="0"/>
                <a:cs typeface="Helvetica Light" charset="0"/>
              </a:rPr>
              <a:t>G</a:t>
            </a:r>
            <a:r>
              <a:rPr lang="mr-IN" sz="1000" dirty="0">
                <a:solidFill>
                  <a:schemeClr val="tx1">
                    <a:lumMod val="50000"/>
                    <a:lumOff val="50000"/>
                  </a:schemeClr>
                </a:solidFill>
                <a:latin typeface="Helvetica Light" charset="0"/>
                <a:ea typeface="Helvetica Light" charset="0"/>
                <a:cs typeface="Helvetica Light" charset="0"/>
              </a:rPr>
              <a:t>. </a:t>
            </a:r>
            <a:r>
              <a:rPr lang="mr-IN" sz="1000" dirty="0" err="1">
                <a:solidFill>
                  <a:schemeClr val="tx1">
                    <a:lumMod val="50000"/>
                    <a:lumOff val="50000"/>
                  </a:schemeClr>
                </a:solidFill>
                <a:latin typeface="Helvetica Light" charset="0"/>
                <a:ea typeface="Helvetica Light" charset="0"/>
                <a:cs typeface="Helvetica Light" charset="0"/>
              </a:rPr>
              <a:t>Dehmelt</a:t>
            </a:r>
            <a:endParaRPr lang="en-US" sz="1000" dirty="0">
              <a:solidFill>
                <a:schemeClr val="tx1">
                  <a:lumMod val="50000"/>
                  <a:lumOff val="50000"/>
                </a:schemeClr>
              </a:solidFill>
              <a:latin typeface="Helvetica Light" charset="0"/>
              <a:ea typeface="Helvetica Light" charset="0"/>
              <a:cs typeface="Helvetica Light" charset="0"/>
            </a:endParaRPr>
          </a:p>
          <a:p>
            <a:pPr algn="ctr"/>
            <a:r>
              <a:rPr lang="en-US" sz="1000" dirty="0">
                <a:solidFill>
                  <a:schemeClr val="tx1">
                    <a:lumMod val="50000"/>
                    <a:lumOff val="50000"/>
                  </a:schemeClr>
                </a:solidFill>
                <a:latin typeface="Helvetica Light" charset="0"/>
                <a:ea typeface="Helvetica Light" charset="0"/>
                <a:cs typeface="Helvetica Light" charset="0"/>
              </a:rPr>
              <a:t>Nobel 1989</a:t>
            </a:r>
          </a:p>
        </p:txBody>
      </p:sp>
      <mc:AlternateContent xmlns:mc="http://schemas.openxmlformats.org/markup-compatibility/2006" xmlns:a14="http://schemas.microsoft.com/office/drawing/2010/main">
        <mc:Choice Requires="a14">
          <p:sp>
            <p:nvSpPr>
              <p:cNvPr id="37" name="Rectangle 36"/>
              <p:cNvSpPr/>
              <p:nvPr/>
            </p:nvSpPr>
            <p:spPr>
              <a:xfrm>
                <a:off x="4250177" y="4869160"/>
                <a:ext cx="4210255" cy="553357"/>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
                        <m:sSubPr>
                          <m:ctrlPr>
                            <a:rPr lang="en-U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Sub>
                      <m:r>
                        <a:rPr lang="en-US" sz="1600" b="0" i="1"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sSub>
                            <m:sSub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i="1">
                                  <a:solidFill>
                                    <a:prstClr val="black">
                                      <a:lumMod val="85000"/>
                                      <a:lumOff val="15000"/>
                                    </a:prstClr>
                                  </a:solidFill>
                                  <a:latin typeface="Cambria Math" charset="0"/>
                                  <a:ea typeface="Cambria Math" charset="0"/>
                                  <a:cs typeface="Cambria Math" charset="0"/>
                                  <a:sym typeface="Wingdings"/>
                                </a:rPr>
                                <m:t>𝑔</m:t>
                              </m:r>
                            </m:e>
                            <m:sub>
                              <m:r>
                                <a:rPr lang="en-US" sz="1600" i="1">
                                  <a:solidFill>
                                    <a:prstClr val="black">
                                      <a:lumMod val="85000"/>
                                      <a:lumOff val="15000"/>
                                    </a:prstClr>
                                  </a:solidFill>
                                  <a:latin typeface="Cambria Math" charset="0"/>
                                  <a:ea typeface="Cambria Math" charset="0"/>
                                  <a:cs typeface="Cambria Math" charset="0"/>
                                  <a:sym typeface="Wingdings"/>
                                </a:rPr>
                                <m:t>𝑒</m:t>
                              </m:r>
                            </m:sub>
                          </m:sSub>
                          <m:r>
                            <a:rPr lang="en-US" sz="1600" i="1">
                              <a:solidFill>
                                <a:prstClr val="black">
                                  <a:lumMod val="85000"/>
                                  <a:lumOff val="15000"/>
                                </a:prstClr>
                              </a:solidFill>
                              <a:latin typeface="Cambria Math" charset="0"/>
                              <a:ea typeface="Cambria Math" charset="0"/>
                              <a:cs typeface="Cambria Math" charset="0"/>
                              <a:sym typeface="Wingdings"/>
                            </a:rPr>
                            <m:t>−2</m:t>
                          </m:r>
                        </m:num>
                        <m:den>
                          <m:r>
                            <a:rPr lang="en-US" sz="1600" i="1">
                              <a:solidFill>
                                <a:prstClr val="black">
                                  <a:lumMod val="85000"/>
                                  <a:lumOff val="15000"/>
                                </a:prstClr>
                              </a:solidFill>
                              <a:latin typeface="Cambria Math" charset="0"/>
                              <a:ea typeface="Helvetica Light" charset="0"/>
                              <a:cs typeface="Helvetica Light" charset="0"/>
                              <a:sym typeface="Wingdings"/>
                            </a:rPr>
                            <m:t>2</m:t>
                          </m:r>
                        </m:den>
                      </m:f>
                      <m:r>
                        <a:rPr lang="en-US" sz="1600" b="0" i="1" smtClean="0">
                          <a:solidFill>
                            <a:prstClr val="black">
                              <a:lumMod val="85000"/>
                              <a:lumOff val="15000"/>
                            </a:prstClr>
                          </a:solidFill>
                          <a:latin typeface="Cambria Math" charset="0"/>
                          <a:ea typeface="Helvetica Light" charset="0"/>
                          <a:cs typeface="Helvetica Light"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1</m:t>
                      </m:r>
                      <m:r>
                        <a:rPr lang="en-US" sz="1600" b="0" i="1" smtClean="0">
                          <a:solidFill>
                            <a:prstClr val="black">
                              <a:lumMod val="85000"/>
                              <a:lumOff val="15000"/>
                            </a:prstClr>
                          </a:solidFill>
                          <a:latin typeface="Cambria Math" charset="0"/>
                          <a:ea typeface="Cambria Math" charset="0"/>
                          <a:cs typeface="Cambria Math" charset="0"/>
                          <a:sym typeface="Wingdings"/>
                        </a:rPr>
                        <m:t> </m:t>
                      </m:r>
                      <m:r>
                        <a:rPr lang="is-IS" sz="1600" i="1">
                          <a:solidFill>
                            <a:prstClr val="black">
                              <a:lumMod val="85000"/>
                              <a:lumOff val="15000"/>
                            </a:prstClr>
                          </a:solidFill>
                          <a:latin typeface="Cambria Math" charset="0"/>
                          <a:ea typeface="Cambria Math" charset="0"/>
                          <a:cs typeface="Cambria Math" charset="0"/>
                          <a:sym typeface="Wingdings"/>
                        </a:rPr>
                        <m:t>159</m:t>
                      </m:r>
                      <m:r>
                        <a:rPr lang="en-US" sz="1600" b="0" i="1" smtClean="0">
                          <a:solidFill>
                            <a:prstClr val="black">
                              <a:lumMod val="85000"/>
                              <a:lumOff val="15000"/>
                            </a:prstClr>
                          </a:solidFill>
                          <a:latin typeface="Cambria Math" charset="0"/>
                          <a:ea typeface="Cambria Math" charset="0"/>
                          <a:cs typeface="Cambria Math" charset="0"/>
                          <a:sym typeface="Wingdings"/>
                        </a:rPr>
                        <m:t> </m:t>
                      </m:r>
                      <m:r>
                        <a:rPr lang="is-IS" sz="1600" i="1">
                          <a:solidFill>
                            <a:prstClr val="black">
                              <a:lumMod val="85000"/>
                              <a:lumOff val="15000"/>
                            </a:prstClr>
                          </a:solidFill>
                          <a:latin typeface="Cambria Math" charset="0"/>
                          <a:ea typeface="Cambria Math" charset="0"/>
                          <a:cs typeface="Cambria Math" charset="0"/>
                          <a:sym typeface="Wingdings"/>
                        </a:rPr>
                        <m:t>652 180</m:t>
                      </m:r>
                      <m:r>
                        <a:rPr lang="en-US" sz="1600" b="0" i="1" smtClean="0">
                          <a:solidFill>
                            <a:prstClr val="black">
                              <a:lumMod val="85000"/>
                              <a:lumOff val="15000"/>
                            </a:prstClr>
                          </a:solidFill>
                          <a:latin typeface="Cambria Math" charset="0"/>
                          <a:ea typeface="Cambria Math" charset="0"/>
                          <a:cs typeface="Cambria Math" charset="0"/>
                          <a:sym typeface="Wingdings"/>
                        </a:rPr>
                        <m:t>.73</m:t>
                      </m:r>
                      <m:r>
                        <a:rPr lang="is-IS" sz="1600" i="1">
                          <a:solidFill>
                            <a:prstClr val="black">
                              <a:lumMod val="85000"/>
                              <a:lumOff val="15000"/>
                            </a:prstClr>
                          </a:solidFill>
                          <a:latin typeface="Cambria Math" charset="0"/>
                          <a:ea typeface="Cambria Math" charset="0"/>
                          <a:cs typeface="Cambria Math" charset="0"/>
                          <a:sym typeface="Wingdings"/>
                        </a:rPr>
                        <m:t>(2</m:t>
                      </m:r>
                      <m:r>
                        <a:rPr lang="en-US" sz="1600" b="0" i="1" smtClean="0">
                          <a:solidFill>
                            <a:prstClr val="black">
                              <a:lumMod val="85000"/>
                              <a:lumOff val="15000"/>
                            </a:prstClr>
                          </a:solidFill>
                          <a:latin typeface="Cambria Math" charset="0"/>
                          <a:ea typeface="Cambria Math" charset="0"/>
                          <a:cs typeface="Cambria Math" charset="0"/>
                          <a:sym typeface="Wingdings"/>
                        </a:rPr>
                        <m:t>8</m:t>
                      </m:r>
                      <m:r>
                        <a:rPr lang="is-IS" sz="1600" i="1">
                          <a:solidFill>
                            <a:prstClr val="black">
                              <a:lumMod val="85000"/>
                              <a:lumOff val="15000"/>
                            </a:prstClr>
                          </a:solidFill>
                          <a:latin typeface="Cambria Math" charset="0"/>
                          <a:ea typeface="Cambria Math" charset="0"/>
                          <a:cs typeface="Cambria Math" charset="0"/>
                          <a:sym typeface="Wingdings"/>
                        </a:rPr>
                        <m:t>) </m:t>
                      </m:r>
                      <m:r>
                        <a:rPr lang="is-IS" sz="1600" i="1" smtClean="0">
                          <a:solidFill>
                            <a:prstClr val="black">
                              <a:lumMod val="85000"/>
                              <a:lumOff val="15000"/>
                            </a:prstClr>
                          </a:solidFill>
                          <a:latin typeface="Cambria Math" charset="0"/>
                          <a:ea typeface="Cambria Math" charset="0"/>
                          <a:cs typeface="Cambria Math" charset="0"/>
                          <a:sym typeface="Wingdings"/>
                        </a:rPr>
                        <m:t>∙</m:t>
                      </m:r>
                      <m:sSup>
                        <m:sSupPr>
                          <m:ctrlPr>
                            <a:rPr lang="is-I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b="0" i="1" smtClean="0">
                              <a:solidFill>
                                <a:prstClr val="black">
                                  <a:lumMod val="85000"/>
                                  <a:lumOff val="15000"/>
                                </a:prstClr>
                              </a:solidFill>
                              <a:latin typeface="Cambria Math" charset="0"/>
                              <a:ea typeface="Cambria Math" charset="0"/>
                              <a:cs typeface="Cambria Math" charset="0"/>
                              <a:sym typeface="Wingdings"/>
                            </a:rPr>
                            <m:t>10</m:t>
                          </m:r>
                        </m:e>
                        <m:sup>
                          <m:r>
                            <a:rPr lang="en-US" sz="1600" b="0" i="1" smtClean="0">
                              <a:solidFill>
                                <a:prstClr val="black">
                                  <a:lumMod val="85000"/>
                                  <a:lumOff val="15000"/>
                                </a:prstClr>
                              </a:solidFill>
                              <a:latin typeface="Cambria Math" charset="0"/>
                              <a:ea typeface="Cambria Math" charset="0"/>
                              <a:cs typeface="Cambria Math" charset="0"/>
                              <a:sym typeface="Wingdings"/>
                            </a:rPr>
                            <m:t>−12</m:t>
                          </m:r>
                        </m:sup>
                      </m:sSup>
                    </m:oMath>
                  </m:oMathPara>
                </a14:m>
                <a:endParaRPr sz="1600" dirty="0"/>
              </a:p>
            </p:txBody>
          </p:sp>
        </mc:Choice>
        <mc:Fallback xmlns="">
          <p:sp>
            <p:nvSpPr>
              <p:cNvPr id="37" name="Rectangle 36"/>
              <p:cNvSpPr>
                <a:spLocks noRot="1" noChangeAspect="1" noMove="1" noResize="1" noEditPoints="1" noAdjustHandles="1" noChangeArrowheads="1" noChangeShapeType="1" noTextEdit="1"/>
              </p:cNvSpPr>
              <p:nvPr/>
            </p:nvSpPr>
            <p:spPr>
              <a:xfrm>
                <a:off x="4250177" y="4869160"/>
                <a:ext cx="4210255" cy="553357"/>
              </a:xfrm>
              <a:prstGeom prst="rect">
                <a:avLst/>
              </a:prstGeom>
              <a:blipFill rotWithShape="0">
                <a:blip r:embed="rId8"/>
                <a:stretch>
                  <a:fillRect/>
                </a:stretch>
              </a:blipFill>
            </p:spPr>
            <p:txBody>
              <a:bodyPr/>
              <a:lstStyle/>
              <a:p>
                <a:r>
                  <a:rPr lang="en-US">
                    <a:noFill/>
                  </a:rPr>
                  <a:t> </a:t>
                </a:r>
              </a:p>
            </p:txBody>
          </p:sp>
        </mc:Fallback>
      </mc:AlternateContent>
      <p:sp>
        <p:nvSpPr>
          <p:cNvPr id="14" name="TextBox 13"/>
          <p:cNvSpPr txBox="1"/>
          <p:nvPr/>
        </p:nvSpPr>
        <p:spPr>
          <a:xfrm>
            <a:off x="5622644" y="5374668"/>
            <a:ext cx="2904962" cy="276999"/>
          </a:xfrm>
          <a:prstGeom prst="rect">
            <a:avLst/>
          </a:prstGeom>
          <a:noFill/>
        </p:spPr>
        <p:txBody>
          <a:bodyPr wrap="none" rtlCol="0">
            <a:spAutoFit/>
          </a:bodyPr>
          <a:lstStyle/>
          <a:p>
            <a:r>
              <a:rPr lang="en-US" sz="1200" dirty="0">
                <a:solidFill>
                  <a:schemeClr val="tx1">
                    <a:lumMod val="65000"/>
                    <a:lumOff val="35000"/>
                  </a:schemeClr>
                </a:solidFill>
                <a:latin typeface="Helvetica Light" charset="0"/>
                <a:ea typeface="Helvetica Light" charset="0"/>
                <a:cs typeface="Helvetica Light" charset="0"/>
              </a:rPr>
              <a:t>(24 ppb precision, </a:t>
            </a:r>
            <a:r>
              <a:rPr lang="en-US" sz="1050" dirty="0">
                <a:solidFill>
                  <a:schemeClr val="tx1">
                    <a:lumMod val="65000"/>
                    <a:lumOff val="35000"/>
                  </a:schemeClr>
                </a:solidFill>
                <a:latin typeface="Helvetica Light" charset="0"/>
                <a:ea typeface="Helvetica Light" charset="0"/>
                <a:cs typeface="Helvetica Light" charset="0"/>
              </a:rPr>
              <a:t>1.8σ below </a:t>
            </a:r>
            <a:r>
              <a:rPr lang="en-US" sz="1050">
                <a:solidFill>
                  <a:schemeClr val="tx1">
                    <a:lumMod val="65000"/>
                    <a:lumOff val="35000"/>
                  </a:schemeClr>
                </a:solidFill>
                <a:latin typeface="Helvetica Light" charset="0"/>
                <a:ea typeface="Helvetica Light" charset="0"/>
                <a:cs typeface="Helvetica Light" charset="0"/>
              </a:rPr>
              <a:t>1987 value</a:t>
            </a:r>
            <a:r>
              <a:rPr lang="en-US" sz="1200">
                <a:solidFill>
                  <a:schemeClr val="tx1">
                    <a:lumMod val="65000"/>
                    <a:lumOff val="35000"/>
                  </a:schemeClr>
                </a:solidFill>
                <a:latin typeface="Helvetica Light" charset="0"/>
                <a:ea typeface="Helvetica Light" charset="0"/>
                <a:cs typeface="Helvetica Light" charset="0"/>
              </a:rPr>
              <a:t>)</a:t>
            </a:r>
            <a:endParaRPr lang="en-US" sz="1200" dirty="0">
              <a:solidFill>
                <a:schemeClr val="tx1">
                  <a:lumMod val="65000"/>
                  <a:lumOff val="35000"/>
                </a:schemeClr>
              </a:solidFill>
              <a:latin typeface="Helvetica Light" charset="0"/>
              <a:ea typeface="Helvetica Light" charset="0"/>
              <a:cs typeface="Helvetica Light" charset="0"/>
            </a:endParaRPr>
          </a:p>
        </p:txBody>
      </p:sp>
      <p:sp>
        <p:nvSpPr>
          <p:cNvPr id="39" name="Rectangle 38"/>
          <p:cNvSpPr/>
          <p:nvPr/>
        </p:nvSpPr>
        <p:spPr>
          <a:xfrm>
            <a:off x="4272547" y="5902839"/>
            <a:ext cx="3913251" cy="246221"/>
          </a:xfrm>
          <a:prstGeom prst="rect">
            <a:avLst/>
          </a:prstGeom>
        </p:spPr>
        <p:txBody>
          <a:bodyPr wrap="none">
            <a:spAutoFit/>
          </a:bodyPr>
          <a:lstStyle/>
          <a:p>
            <a:r>
              <a:rPr lang="en-US" sz="1000" dirty="0">
                <a:solidFill>
                  <a:schemeClr val="tx1">
                    <a:lumMod val="65000"/>
                    <a:lumOff val="35000"/>
                  </a:schemeClr>
                </a:solidFill>
                <a:latin typeface="Helvetica Light" charset="0"/>
                <a:ea typeface="Helvetica Light" charset="0"/>
                <a:cs typeface="Helvetica Light" charset="0"/>
              </a:rPr>
              <a:t>[ Hanneke, </a:t>
            </a:r>
            <a:r>
              <a:rPr lang="en-US" sz="1000" dirty="0" err="1">
                <a:solidFill>
                  <a:schemeClr val="tx1">
                    <a:lumMod val="65000"/>
                    <a:lumOff val="35000"/>
                  </a:schemeClr>
                </a:solidFill>
                <a:latin typeface="Helvetica Light" charset="0"/>
                <a:ea typeface="Helvetica Light" charset="0"/>
                <a:cs typeface="Helvetica Light" charset="0"/>
              </a:rPr>
              <a:t>Fogwell</a:t>
            </a:r>
            <a:r>
              <a:rPr lang="en-US" sz="1000" dirty="0">
                <a:solidFill>
                  <a:schemeClr val="tx1">
                    <a:lumMod val="65000"/>
                    <a:lumOff val="35000"/>
                  </a:schemeClr>
                </a:solidFill>
                <a:latin typeface="Helvetica Light" charset="0"/>
                <a:ea typeface="Helvetica Light" charset="0"/>
                <a:cs typeface="Helvetica Light" charset="0"/>
              </a:rPr>
              <a:t>, </a:t>
            </a:r>
            <a:r>
              <a:rPr lang="en-US" sz="1000" dirty="0" err="1">
                <a:solidFill>
                  <a:schemeClr val="tx1">
                    <a:lumMod val="65000"/>
                    <a:lumOff val="35000"/>
                  </a:schemeClr>
                </a:solidFill>
                <a:latin typeface="Helvetica Light" charset="0"/>
                <a:ea typeface="Helvetica Light" charset="0"/>
                <a:cs typeface="Helvetica Light" charset="0"/>
              </a:rPr>
              <a:t>Gabrielse</a:t>
            </a:r>
            <a:r>
              <a:rPr lang="en-US" sz="1000" dirty="0">
                <a:solidFill>
                  <a:schemeClr val="tx1">
                    <a:lumMod val="65000"/>
                    <a:lumOff val="35000"/>
                  </a:schemeClr>
                </a:solidFill>
                <a:latin typeface="Helvetica Light" charset="0"/>
                <a:ea typeface="Helvetica Light" charset="0"/>
                <a:cs typeface="Helvetica Light" charset="0"/>
              </a:rPr>
              <a:t> (Harvard), </a:t>
            </a:r>
            <a:r>
              <a:rPr lang="hr-HR" sz="1000" dirty="0">
                <a:solidFill>
                  <a:schemeClr val="tx1">
                    <a:lumMod val="65000"/>
                    <a:lumOff val="35000"/>
                  </a:schemeClr>
                </a:solidFill>
                <a:latin typeface="Helvetica Light" charset="0"/>
                <a:ea typeface="Helvetica Light" charset="0"/>
                <a:cs typeface="Helvetica Light" charset="0"/>
              </a:rPr>
              <a:t>0801.1134, </a:t>
            </a:r>
            <a:r>
              <a:rPr lang="is-IS" sz="1000" dirty="0">
                <a:solidFill>
                  <a:schemeClr val="tx1">
                    <a:lumMod val="65000"/>
                    <a:lumOff val="35000"/>
                  </a:schemeClr>
                </a:solidFill>
                <a:latin typeface="Helvetica Light" charset="0"/>
                <a:ea typeface="Helvetica Light" charset="0"/>
                <a:cs typeface="Helvetica Light" charset="0"/>
              </a:rPr>
              <a:t>1009.4831</a:t>
            </a:r>
            <a:r>
              <a:rPr lang="en-US" sz="1000" dirty="0">
                <a:solidFill>
                  <a:schemeClr val="tx1">
                    <a:lumMod val="65000"/>
                    <a:lumOff val="35000"/>
                  </a:schemeClr>
                </a:solidFill>
                <a:latin typeface="Helvetica Light" charset="0"/>
                <a:ea typeface="Helvetica Light" charset="0"/>
                <a:cs typeface="Helvetica Light" charset="0"/>
              </a:rPr>
              <a:t> </a:t>
            </a:r>
            <a:r>
              <a:rPr lang="is-IS" sz="1000" dirty="0">
                <a:solidFill>
                  <a:schemeClr val="tx1">
                    <a:lumMod val="65000"/>
                    <a:lumOff val="35000"/>
                  </a:schemeClr>
                </a:solidFill>
                <a:latin typeface="Helvetica Light" charset="0"/>
                <a:ea typeface="Helvetica Light" charset="0"/>
                <a:cs typeface="Helvetica Light" charset="0"/>
              </a:rPr>
              <a:t>]</a:t>
            </a:r>
            <a:endParaRPr lang="mr-IN" sz="1000" dirty="0">
              <a:solidFill>
                <a:schemeClr val="tx1">
                  <a:lumMod val="65000"/>
                  <a:lumOff val="35000"/>
                </a:schemeClr>
              </a:solidFill>
              <a:latin typeface="Helvetica Light" charset="0"/>
              <a:ea typeface="Helvetica Light" charset="0"/>
              <a:cs typeface="Helvetica Light" charset="0"/>
            </a:endParaRPr>
          </a:p>
        </p:txBody>
      </p:sp>
      <p:pic>
        <p:nvPicPr>
          <p:cNvPr id="5" name="Picture 4"/>
          <p:cNvPicPr>
            <a:picLocks noChangeAspect="1"/>
          </p:cNvPicPr>
          <p:nvPr/>
        </p:nvPicPr>
        <p:blipFill>
          <a:blip r:embed="rId9"/>
          <a:stretch>
            <a:fillRect/>
          </a:stretch>
        </p:blipFill>
        <p:spPr>
          <a:xfrm>
            <a:off x="323528" y="4674402"/>
            <a:ext cx="3467740" cy="1619549"/>
          </a:xfrm>
          <a:prstGeom prst="rect">
            <a:avLst/>
          </a:prstGeom>
        </p:spPr>
      </p:pic>
      <p:sp>
        <p:nvSpPr>
          <p:cNvPr id="12" name="Rectangle 11"/>
          <p:cNvSpPr/>
          <p:nvPr/>
        </p:nvSpPr>
        <p:spPr>
          <a:xfrm>
            <a:off x="269304" y="3482424"/>
            <a:ext cx="7471048" cy="738664"/>
          </a:xfrm>
          <a:prstGeom prst="rect">
            <a:avLst/>
          </a:prstGeom>
        </p:spPr>
        <p:txBody>
          <a:bodyPr wrap="square">
            <a:spAutoFit/>
          </a:bodyPr>
          <a:lstStyle/>
          <a:p>
            <a:pPr>
              <a:spcBef>
                <a:spcPts val="1800"/>
              </a:spcBef>
            </a:pPr>
            <a:r>
              <a:rPr lang="en-US" sz="1400" dirty="0">
                <a:solidFill>
                  <a:prstClr val="black">
                    <a:lumMod val="85000"/>
                    <a:lumOff val="15000"/>
                  </a:prstClr>
                </a:solidFill>
                <a:latin typeface="Helvetica Light" charset="0"/>
                <a:ea typeface="Helvetica Light" charset="0"/>
                <a:cs typeface="Helvetica Light" charset="0"/>
              </a:rPr>
              <a:t>The most precise measurement from 2008 exploits spectroscopy with fully resolved lowest cyclotron and spin levels of a single electron quantum cyclotron in a cold (0.1 K) cylindrical Penning trap cavity immersed in 5.4 T </a:t>
            </a:r>
            <a:r>
              <a:rPr lang="en-US" sz="1400" i="1" dirty="0">
                <a:solidFill>
                  <a:prstClr val="black">
                    <a:lumMod val="85000"/>
                    <a:lumOff val="15000"/>
                  </a:prstClr>
                </a:solidFill>
                <a:latin typeface="Helvetica Light" charset="0"/>
                <a:ea typeface="Helvetica Light" charset="0"/>
                <a:cs typeface="Helvetica Light" charset="0"/>
              </a:rPr>
              <a:t>B</a:t>
            </a:r>
            <a:r>
              <a:rPr lang="en-US" sz="1400" dirty="0">
                <a:solidFill>
                  <a:prstClr val="black">
                    <a:lumMod val="85000"/>
                    <a:lumOff val="15000"/>
                  </a:prstClr>
                </a:solidFill>
                <a:latin typeface="Helvetica Light" charset="0"/>
                <a:ea typeface="Helvetica Light" charset="0"/>
                <a:cs typeface="Helvetica Light" charset="0"/>
              </a:rPr>
              <a:t> field</a:t>
            </a:r>
          </a:p>
        </p:txBody>
      </p:sp>
      <p:sp>
        <p:nvSpPr>
          <p:cNvPr id="27" name="Rectangle 26"/>
          <p:cNvSpPr/>
          <p:nvPr/>
        </p:nvSpPr>
        <p:spPr>
          <a:xfrm>
            <a:off x="3934700" y="4415834"/>
            <a:ext cx="2433680" cy="276999"/>
          </a:xfrm>
          <a:prstGeom prst="rect">
            <a:avLst/>
          </a:prstGeom>
        </p:spPr>
        <p:txBody>
          <a:bodyPr wrap="none">
            <a:spAutoFit/>
          </a:bodyPr>
          <a:lstStyle/>
          <a:p>
            <a:r>
              <a:rPr lang="en-US" sz="1200" b="1" dirty="0">
                <a:solidFill>
                  <a:prstClr val="black">
                    <a:lumMod val="85000"/>
                    <a:lumOff val="15000"/>
                  </a:prstClr>
                </a:solidFill>
                <a:latin typeface="Helvetica Light" charset="0"/>
                <a:ea typeface="Helvetica Light" charset="0"/>
                <a:cs typeface="Helvetica Light" charset="0"/>
              </a:rPr>
              <a:t>Anomalous magnetic moment:</a:t>
            </a:r>
            <a:endParaRPr lang="en-US" sz="1200" b="1" dirty="0"/>
          </a:p>
        </p:txBody>
      </p:sp>
      <p:sp>
        <p:nvSpPr>
          <p:cNvPr id="15" name="Rectangle 14"/>
          <p:cNvSpPr/>
          <p:nvPr/>
        </p:nvSpPr>
        <p:spPr>
          <a:xfrm>
            <a:off x="611560" y="6381328"/>
            <a:ext cx="3121462" cy="400110"/>
          </a:xfrm>
          <a:prstGeom prst="rect">
            <a:avLst/>
          </a:prstGeom>
        </p:spPr>
        <p:txBody>
          <a:bodyPr wrap="square">
            <a:spAutoFit/>
          </a:bodyPr>
          <a:lstStyle/>
          <a:p>
            <a:r>
              <a:rPr lang="en-US" sz="1000" dirty="0">
                <a:solidFill>
                  <a:schemeClr val="tx1">
                    <a:lumMod val="50000"/>
                    <a:lumOff val="50000"/>
                  </a:schemeClr>
                </a:solidFill>
                <a:latin typeface="Helvetica Light" charset="0"/>
                <a:ea typeface="Helvetica Light" charset="0"/>
                <a:cs typeface="Helvetica Light" charset="0"/>
              </a:rPr>
              <a:t>Cylindrical Penning trap cavity used to confine a single electron and inhibit spontaneous emission </a:t>
            </a:r>
          </a:p>
        </p:txBody>
      </p:sp>
    </p:spTree>
    <p:extLst>
      <p:ext uri="{BB962C8B-B14F-4D97-AF65-F5344CB8AC3E}">
        <p14:creationId xmlns:p14="http://schemas.microsoft.com/office/powerpoint/2010/main" val="11026812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60</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44000"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Introduction</a:t>
            </a:r>
          </a:p>
        </p:txBody>
      </p:sp>
      <mc:AlternateContent xmlns:mc="http://schemas.openxmlformats.org/markup-compatibility/2006" xmlns:a14="http://schemas.microsoft.com/office/drawing/2010/main">
        <mc:Choice Requires="a14">
          <p:sp>
            <p:nvSpPr>
              <p:cNvPr id="15" name="TextBox 14"/>
              <p:cNvSpPr txBox="1"/>
              <p:nvPr/>
            </p:nvSpPr>
            <p:spPr>
              <a:xfrm>
                <a:off x="251520" y="980728"/>
                <a:ext cx="3816424" cy="64607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Long history of </a:t>
                </a:r>
                <a14:m>
                  <m:oMath xmlns:m="http://schemas.openxmlformats.org/officeDocument/2006/math">
                    <m:sSubSup>
                      <m:sSub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i="1">
                            <a:solidFill>
                              <a:prstClr val="black">
                                <a:lumMod val="85000"/>
                                <a:lumOff val="15000"/>
                              </a:prstClr>
                            </a:solidFill>
                            <a:latin typeface="Cambria Math" charset="0"/>
                            <a:ea typeface="Cambria Math" charset="0"/>
                            <a:cs typeface="Cambria Math" charset="0"/>
                            <a:sym typeface="Wingdings"/>
                          </a:rPr>
                          <m:t>𝑎</m:t>
                        </m:r>
                      </m:e>
                      <m:sub>
                        <m:r>
                          <a:rPr lang="en-US" sz="1600" i="1">
                            <a:solidFill>
                              <a:prstClr val="black">
                                <a:lumMod val="85000"/>
                                <a:lumOff val="15000"/>
                              </a:prstClr>
                            </a:solidFill>
                            <a:latin typeface="Cambria Math" charset="0"/>
                            <a:ea typeface="Cambria Math" charset="0"/>
                            <a:cs typeface="Cambria Math" charset="0"/>
                            <a:sym typeface="Wingdings"/>
                          </a:rPr>
                          <m:t>𝜇</m:t>
                        </m:r>
                      </m:sub>
                      <m:sup>
                        <m:r>
                          <m:rPr>
                            <m:sty m:val="p"/>
                          </m:rPr>
                          <a:rPr lang="en-US" sz="1600">
                            <a:solidFill>
                              <a:prstClr val="black">
                                <a:lumMod val="85000"/>
                                <a:lumOff val="15000"/>
                              </a:prstClr>
                            </a:solidFill>
                            <a:latin typeface="Cambria Math" charset="0"/>
                            <a:ea typeface="Cambria Math" charset="0"/>
                            <a:cs typeface="Cambria Math" charset="0"/>
                            <a:sym typeface="Wingdings"/>
                          </a:rPr>
                          <m:t>Had</m:t>
                        </m:r>
                        <m:r>
                          <a:rPr lang="en-US" sz="1600">
                            <a:solidFill>
                              <a:prstClr val="black">
                                <a:lumMod val="85000"/>
                                <a:lumOff val="15000"/>
                              </a:prstClr>
                            </a:solidFill>
                            <a:latin typeface="Cambria Math" charset="0"/>
                            <a:ea typeface="Cambria Math" charset="0"/>
                            <a:cs typeface="Cambria Math" charset="0"/>
                            <a:sym typeface="Wingdings"/>
                          </a:rPr>
                          <m:t>,</m:t>
                        </m:r>
                        <m:r>
                          <m:rPr>
                            <m:sty m:val="p"/>
                          </m:rPr>
                          <a:rPr lang="en-US" sz="1600">
                            <a:solidFill>
                              <a:prstClr val="black">
                                <a:lumMod val="85000"/>
                                <a:lumOff val="15000"/>
                              </a:prstClr>
                            </a:solidFill>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determinations involving theorists and experimentalists </a:t>
                </a:r>
              </a:p>
            </p:txBody>
          </p:sp>
        </mc:Choice>
        <mc:Fallback xmlns="">
          <p:sp>
            <p:nvSpPr>
              <p:cNvPr id="15" name="TextBox 14"/>
              <p:cNvSpPr txBox="1">
                <a:spLocks noRot="1" noChangeAspect="1" noMove="1" noResize="1" noEditPoints="1" noAdjustHandles="1" noChangeArrowheads="1" noChangeShapeType="1" noTextEdit="1"/>
              </p:cNvSpPr>
              <p:nvPr/>
            </p:nvSpPr>
            <p:spPr>
              <a:xfrm>
                <a:off x="251520" y="980728"/>
                <a:ext cx="3816424" cy="646074"/>
              </a:xfrm>
              <a:prstGeom prst="rect">
                <a:avLst/>
              </a:prstGeom>
              <a:blipFill rotWithShape="0">
                <a:blip r:embed="rId2"/>
                <a:stretch>
                  <a:fillRect l="-799" r="-639" b="-12264"/>
                </a:stretch>
              </a:blipFill>
            </p:spPr>
            <p:txBody>
              <a:bodyPr/>
              <a:lstStyle/>
              <a:p>
                <a:r>
                  <a:rPr lang="en-US">
                    <a:noFill/>
                  </a:rPr>
                  <a:t> </a:t>
                </a:r>
              </a:p>
            </p:txBody>
          </p:sp>
        </mc:Fallback>
      </mc:AlternateContent>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38439" y="980728"/>
            <a:ext cx="4582033" cy="5727541"/>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584194" y="1761338"/>
                <a:ext cx="3195718" cy="770467"/>
              </a:xfrm>
              <a:prstGeom prst="rect">
                <a:avLst/>
              </a:prstGeom>
            </p:spPr>
            <p:txBody>
              <a:bodyPr wrap="squar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𝑎</m:t>
                          </m:r>
                        </m:e>
                        <m:sub>
                          <m:r>
                            <a:rPr lang="en-US" sz="1400" b="0" i="1" smtClean="0">
                              <a:solidFill>
                                <a:schemeClr val="tx1"/>
                              </a:solidFill>
                              <a:latin typeface="Cambria Math" charset="0"/>
                              <a:ea typeface="Cambria Math" charset="0"/>
                              <a:cs typeface="Cambria Math" charset="0"/>
                              <a:sym typeface="Wingdings"/>
                            </a:rPr>
                            <m:t>𝜇</m:t>
                          </m:r>
                        </m:sub>
                        <m:sup>
                          <m:r>
                            <m:rPr>
                              <m:sty m:val="p"/>
                            </m:rPr>
                            <a:rPr lang="en-US" sz="1400" b="0" i="0" smtClean="0">
                              <a:solidFill>
                                <a:schemeClr val="tx1"/>
                              </a:solidFill>
                              <a:latin typeface="Cambria Math" charset="0"/>
                              <a:ea typeface="Cambria Math" charset="0"/>
                              <a:cs typeface="Cambria Math" charset="0"/>
                              <a:sym typeface="Wingdings"/>
                            </a:rPr>
                            <m:t>Had</m:t>
                          </m:r>
                          <m:r>
                            <a:rPr lang="en-US" sz="1400" b="0" i="0" smtClean="0">
                              <a:solidFill>
                                <a:schemeClr val="tx1"/>
                              </a:solidFill>
                              <a:latin typeface="Cambria Math" charset="0"/>
                              <a:ea typeface="Cambria Math" charset="0"/>
                              <a:cs typeface="Cambria Math" charset="0"/>
                              <a:sym typeface="Wingdings"/>
                            </a:rPr>
                            <m:t>,</m:t>
                          </m:r>
                          <m:r>
                            <m:rPr>
                              <m:sty m:val="p"/>
                            </m:rPr>
                            <a:rPr lang="en-US" sz="1400" b="0" i="0" smtClean="0">
                              <a:solidFill>
                                <a:schemeClr val="tx1"/>
                              </a:solidFill>
                              <a:latin typeface="Cambria Math" charset="0"/>
                              <a:ea typeface="Cambria Math" charset="0"/>
                              <a:cs typeface="Cambria Math" charset="0"/>
                              <a:sym typeface="Wingdings"/>
                            </a:rPr>
                            <m:t>LO</m:t>
                          </m:r>
                        </m:sup>
                      </m:sSubSup>
                      <m:r>
                        <a:rPr lang="en-US" sz="1400" b="0" i="0" smtClean="0">
                          <a:solidFill>
                            <a:schemeClr val="tx1"/>
                          </a:solidFill>
                          <a:latin typeface="Cambria Math" charset="0"/>
                          <a:ea typeface="Cambria Math" charset="0"/>
                          <a:cs typeface="Cambria Math" charset="0"/>
                          <a:sym typeface="Wingdings"/>
                        </a:rPr>
                        <m:t>=</m:t>
                      </m:r>
                      <m:sSup>
                        <m:sSupPr>
                          <m:ctrlPr>
                            <a:rPr lang="en-US" sz="1400" b="0" i="1" smtClean="0">
                              <a:solidFill>
                                <a:schemeClr val="tx1"/>
                              </a:solidFill>
                              <a:latin typeface="Cambria Math" panose="02040503050406030204" pitchFamily="18" charset="0"/>
                              <a:ea typeface="Cambria Math" charset="0"/>
                              <a:cs typeface="Cambria Math" charset="0"/>
                              <a:sym typeface="Wingdings"/>
                            </a:rPr>
                          </m:ctrlPr>
                        </m:sSupPr>
                        <m:e>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r>
                                <a:rPr lang="en-US" sz="1400" b="0" i="1" smtClean="0">
                                  <a:solidFill>
                                    <a:schemeClr val="tx1"/>
                                  </a:solidFill>
                                  <a:latin typeface="Cambria Math" charset="0"/>
                                  <a:ea typeface="Cambria Math" charset="0"/>
                                  <a:cs typeface="Cambria Math" charset="0"/>
                                  <a:sym typeface="Wingdings"/>
                                </a:rPr>
                                <m:t>1</m:t>
                              </m:r>
                            </m:num>
                            <m:den>
                              <m:r>
                                <a:rPr lang="en-US" sz="1400" b="0" i="1" smtClean="0">
                                  <a:solidFill>
                                    <a:schemeClr val="tx1"/>
                                  </a:solidFill>
                                  <a:latin typeface="Cambria Math" charset="0"/>
                                  <a:ea typeface="Cambria Math" charset="0"/>
                                  <a:cs typeface="Cambria Math" charset="0"/>
                                  <a:sym typeface="Wingdings"/>
                                </a:rPr>
                                <m:t>3</m:t>
                              </m:r>
                            </m:den>
                          </m:f>
                          <m:d>
                            <m:dPr>
                              <m:ctrlPr>
                                <a:rPr lang="mr-IN" sz="1400" i="1">
                                  <a:solidFill>
                                    <a:schemeClr val="tx1"/>
                                  </a:solidFill>
                                  <a:latin typeface="Cambria Math" panose="02040503050406030204" pitchFamily="18" charset="0"/>
                                  <a:ea typeface="Cambria Math" charset="0"/>
                                  <a:cs typeface="Cambria Math" charset="0"/>
                                  <a:sym typeface="Wingdings"/>
                                </a:rPr>
                              </m:ctrlPr>
                            </m:dPr>
                            <m:e>
                              <m:f>
                                <m:fPr>
                                  <m:ctrlPr>
                                    <a:rPr lang="mr-IN" sz="1400" i="1">
                                      <a:solidFill>
                                        <a:schemeClr val="tx1"/>
                                      </a:solidFill>
                                      <a:latin typeface="Cambria Math" panose="02040503050406030204" pitchFamily="18" charset="0"/>
                                      <a:ea typeface="Cambria Math" charset="0"/>
                                      <a:cs typeface="Cambria Math" charset="0"/>
                                      <a:sym typeface="Wingdings"/>
                                    </a:rPr>
                                  </m:ctrlPr>
                                </m:fPr>
                                <m:num>
                                  <m:r>
                                    <a:rPr lang="mr-IN" sz="1400" i="1">
                                      <a:solidFill>
                                        <a:schemeClr val="tx1"/>
                                      </a:solidFill>
                                      <a:latin typeface="Cambria Math" charset="0"/>
                                      <a:ea typeface="Cambria Math" charset="0"/>
                                      <a:cs typeface="Cambria Math" charset="0"/>
                                    </a:rPr>
                                    <m:t>𝛼</m:t>
                                  </m:r>
                                </m:num>
                                <m:den>
                                  <m:r>
                                    <a:rPr lang="en-US" sz="1400" i="1">
                                      <a:solidFill>
                                        <a:schemeClr val="tx1"/>
                                      </a:solidFill>
                                      <a:latin typeface="Cambria Math" charset="0"/>
                                      <a:ea typeface="Cambria Math" charset="0"/>
                                      <a:cs typeface="Cambria Math" charset="0"/>
                                      <a:sym typeface="Wingdings"/>
                                    </a:rPr>
                                    <m:t>𝜋</m:t>
                                  </m:r>
                                </m:den>
                              </m:f>
                            </m:e>
                          </m:d>
                        </m:e>
                        <m:sup>
                          <m:r>
                            <a:rPr lang="en-US" sz="1400" b="0" i="1" smtClean="0">
                              <a:solidFill>
                                <a:schemeClr val="tx1"/>
                              </a:solidFill>
                              <a:latin typeface="Cambria Math" charset="0"/>
                              <a:ea typeface="Cambria Math" charset="0"/>
                              <a:cs typeface="Cambria Math" charset="0"/>
                              <a:sym typeface="Wingdings"/>
                            </a:rPr>
                            <m:t>2</m:t>
                          </m:r>
                        </m:sup>
                      </m:sSup>
                      <m:nary>
                        <m:naryPr>
                          <m:limLoc m:val="undOvr"/>
                          <m:ctrlPr>
                            <a:rPr lang="is-IS" sz="1400" i="1" smtClean="0">
                              <a:solidFill>
                                <a:schemeClr val="tx1"/>
                              </a:solidFill>
                              <a:latin typeface="Cambria Math" panose="02040503050406030204" pitchFamily="18" charset="0"/>
                              <a:ea typeface="Cambria Math" charset="0"/>
                              <a:cs typeface="Cambria Math" charset="0"/>
                              <a:sym typeface="Wingdings"/>
                            </a:rPr>
                          </m:ctrlPr>
                        </m:naryPr>
                        <m:sub>
                          <m:sSubSup>
                            <m:sSubSupPr>
                              <m:ctrlPr>
                                <a:rPr lang="en-US" sz="1400" b="0" i="1" smtClean="0">
                                  <a:solidFill>
                                    <a:schemeClr val="tx1"/>
                                  </a:solidFill>
                                  <a:latin typeface="Cambria Math" panose="02040503050406030204" pitchFamily="18" charset="0"/>
                                  <a:ea typeface="Cambria Math" charset="0"/>
                                  <a:cs typeface="Cambria Math" charset="0"/>
                                  <a:sym typeface="Wingdings"/>
                                </a:rPr>
                              </m:ctrlPr>
                            </m:sSubSupPr>
                            <m:e>
                              <m:r>
                                <a:rPr lang="en-US" sz="1400" b="0" i="1" smtClean="0">
                                  <a:solidFill>
                                    <a:schemeClr val="tx1"/>
                                  </a:solidFill>
                                  <a:latin typeface="Cambria Math" charset="0"/>
                                  <a:ea typeface="Cambria Math" charset="0"/>
                                  <a:cs typeface="Cambria Math" charset="0"/>
                                  <a:sym typeface="Wingdings"/>
                                </a:rPr>
                                <m:t>𝑚</m:t>
                              </m:r>
                            </m:e>
                            <m:sub>
                              <m:r>
                                <a:rPr lang="en-US" sz="1400" b="0" i="1" smtClean="0">
                                  <a:solidFill>
                                    <a:schemeClr val="tx1"/>
                                  </a:solidFill>
                                  <a:latin typeface="Cambria Math" charset="0"/>
                                  <a:ea typeface="Cambria Math" charset="0"/>
                                  <a:cs typeface="Cambria Math" charset="0"/>
                                  <a:sym typeface="Wingdings"/>
                                </a:rPr>
                                <m:t>𝜋</m:t>
                              </m:r>
                            </m:sub>
                            <m:sup>
                              <m:r>
                                <a:rPr lang="en-US" sz="1400" b="0" i="1" smtClean="0">
                                  <a:solidFill>
                                    <a:schemeClr val="tx1"/>
                                  </a:solidFill>
                                  <a:latin typeface="Cambria Math" charset="0"/>
                                  <a:ea typeface="Cambria Math" charset="0"/>
                                  <a:cs typeface="Cambria Math" charset="0"/>
                                  <a:sym typeface="Wingdings"/>
                                </a:rPr>
                                <m:t>2</m:t>
                              </m:r>
                            </m:sup>
                          </m:sSubSup>
                        </m:sub>
                        <m:sup>
                          <m:r>
                            <a:rPr lang="is-IS" sz="1400" i="1" smtClean="0">
                              <a:solidFill>
                                <a:schemeClr val="tx1"/>
                              </a:solidFill>
                              <a:latin typeface="Cambria Math" charset="0"/>
                              <a:ea typeface="Cambria Math" charset="0"/>
                              <a:cs typeface="Cambria Math" charset="0"/>
                              <a:sym typeface="Wingdings"/>
                            </a:rPr>
                            <m:t>∞</m:t>
                          </m:r>
                        </m:sup>
                        <m:e>
                          <m:r>
                            <a:rPr lang="en-US" sz="1400" b="0" i="1" smtClean="0">
                              <a:solidFill>
                                <a:schemeClr val="tx1"/>
                              </a:solidFill>
                              <a:latin typeface="Cambria Math" charset="0"/>
                              <a:ea typeface="Cambria Math" charset="0"/>
                              <a:cs typeface="Cambria Math" charset="0"/>
                              <a:sym typeface="Wingdings"/>
                            </a:rPr>
                            <m:t>𝑑𝑠</m:t>
                          </m:r>
                          <m:f>
                            <m:fPr>
                              <m:ctrlPr>
                                <a:rPr lang="mr-IN" sz="1400" b="0" i="1" smtClean="0">
                                  <a:solidFill>
                                    <a:schemeClr val="tx1"/>
                                  </a:solidFill>
                                  <a:latin typeface="Cambria Math" panose="02040503050406030204" pitchFamily="18" charset="0"/>
                                  <a:ea typeface="Cambria Math" charset="0"/>
                                  <a:cs typeface="Cambria Math" charset="0"/>
                                  <a:sym typeface="Wingdings"/>
                                </a:rPr>
                              </m:ctrlPr>
                            </m:fPr>
                            <m:num>
                              <m:r>
                                <a:rPr lang="en-US" sz="1400" b="0" i="1" smtClean="0">
                                  <a:solidFill>
                                    <a:schemeClr val="tx1"/>
                                  </a:solidFill>
                                  <a:latin typeface="Cambria Math" charset="0"/>
                                  <a:ea typeface="Cambria Math" charset="0"/>
                                  <a:cs typeface="Cambria Math" charset="0"/>
                                  <a:sym typeface="Wingdings"/>
                                </a:rPr>
                                <m:t>𝐾</m:t>
                              </m:r>
                              <m:d>
                                <m:dPr>
                                  <m:ctrlPr>
                                    <a:rPr lang="en-US" sz="1400" b="0" i="1" smtClean="0">
                                      <a:solidFill>
                                        <a:schemeClr val="tx1"/>
                                      </a:solidFill>
                                      <a:latin typeface="Cambria Math" panose="02040503050406030204" pitchFamily="18" charset="0"/>
                                      <a:ea typeface="Cambria Math" charset="0"/>
                                      <a:cs typeface="Cambria Math" charset="0"/>
                                      <a:sym typeface="Wingdings"/>
                                    </a:rPr>
                                  </m:ctrlPr>
                                </m:dPr>
                                <m:e>
                                  <m:r>
                                    <a:rPr lang="en-US" sz="1400" b="0" i="1" smtClean="0">
                                      <a:solidFill>
                                        <a:schemeClr val="tx1"/>
                                      </a:solidFill>
                                      <a:latin typeface="Cambria Math" charset="0"/>
                                      <a:ea typeface="Cambria Math" charset="0"/>
                                      <a:cs typeface="Cambria Math" charset="0"/>
                                      <a:sym typeface="Wingdings"/>
                                    </a:rPr>
                                    <m:t>𝑠</m:t>
                                  </m:r>
                                </m:e>
                              </m:d>
                            </m:num>
                            <m:den>
                              <m:r>
                                <a:rPr lang="en-US" sz="1400" b="0" i="1" smtClean="0">
                                  <a:solidFill>
                                    <a:schemeClr val="tx1"/>
                                  </a:solidFill>
                                  <a:latin typeface="Cambria Math" charset="0"/>
                                  <a:ea typeface="Cambria Math" charset="0"/>
                                  <a:cs typeface="Cambria Math" charset="0"/>
                                  <a:sym typeface="Wingdings"/>
                                </a:rPr>
                                <m:t>𝑠</m:t>
                              </m:r>
                            </m:den>
                          </m:f>
                          <m:r>
                            <a:rPr lang="en-US" sz="1400" b="0" i="1" smtClean="0">
                              <a:solidFill>
                                <a:schemeClr val="tx1"/>
                              </a:solidFill>
                              <a:latin typeface="Cambria Math" charset="0"/>
                              <a:ea typeface="Cambria Math" charset="0"/>
                              <a:cs typeface="Cambria Math" charset="0"/>
                              <a:sym typeface="Wingdings"/>
                            </a:rPr>
                            <m:t>𝑅</m:t>
                          </m:r>
                          <m:r>
                            <a:rPr lang="en-US" sz="1400" b="0" i="1" smtClean="0">
                              <a:solidFill>
                                <a:schemeClr val="tx1"/>
                              </a:solidFill>
                              <a:latin typeface="Cambria Math" charset="0"/>
                              <a:ea typeface="Cambria Math" charset="0"/>
                              <a:cs typeface="Cambria Math" charset="0"/>
                              <a:sym typeface="Wingdings"/>
                            </a:rPr>
                            <m:t>(</m:t>
                          </m:r>
                          <m:r>
                            <a:rPr lang="en-US" sz="1400" b="0" i="1" smtClean="0">
                              <a:solidFill>
                                <a:schemeClr val="tx1"/>
                              </a:solidFill>
                              <a:latin typeface="Cambria Math" charset="0"/>
                              <a:ea typeface="Cambria Math" charset="0"/>
                              <a:cs typeface="Cambria Math" charset="0"/>
                              <a:sym typeface="Wingdings"/>
                            </a:rPr>
                            <m:t>𝑠</m:t>
                          </m:r>
                          <m:r>
                            <a:rPr lang="en-US" sz="1400" b="0" i="1" smtClean="0">
                              <a:solidFill>
                                <a:schemeClr val="tx1"/>
                              </a:solidFill>
                              <a:latin typeface="Cambria Math" charset="0"/>
                              <a:ea typeface="Cambria Math" charset="0"/>
                              <a:cs typeface="Cambria Math" charset="0"/>
                              <a:sym typeface="Wingdings"/>
                            </a:rPr>
                            <m:t>)</m:t>
                          </m:r>
                        </m:e>
                      </m:nary>
                    </m:oMath>
                  </m:oMathPara>
                </a14:m>
                <a:endParaRPr lang="is-IS" sz="1400" dirty="0">
                  <a:solidFill>
                    <a:schemeClr val="tx1"/>
                  </a:solidFill>
                  <a:ea typeface="Cambria Math" charset="0"/>
                  <a:cs typeface="Cambria Math" charset="0"/>
                  <a:sym typeface="Wingdings"/>
                </a:endParaRPr>
              </a:p>
            </p:txBody>
          </p:sp>
        </mc:Choice>
        <mc:Fallback xmlns="">
          <p:sp>
            <p:nvSpPr>
              <p:cNvPr id="8" name="Rectangle 7"/>
              <p:cNvSpPr>
                <a:spLocks noRot="1" noChangeAspect="1" noMove="1" noResize="1" noEditPoints="1" noAdjustHandles="1" noChangeArrowheads="1" noChangeShapeType="1" noTextEdit="1"/>
              </p:cNvSpPr>
              <p:nvPr/>
            </p:nvSpPr>
            <p:spPr>
              <a:xfrm>
                <a:off x="584194" y="1761338"/>
                <a:ext cx="3195718" cy="770467"/>
              </a:xfrm>
              <a:prstGeom prst="rect">
                <a:avLst/>
              </a:prstGeom>
              <a:blipFill rotWithShape="0">
                <a:blip r:embed="rId4"/>
                <a:stretch>
                  <a:fillRect/>
                </a:stretch>
              </a:blipFill>
            </p:spPr>
            <p:txBody>
              <a:bodyPr/>
              <a:lstStyle/>
              <a:p>
                <a:r>
                  <a:rPr lang="en-US">
                    <a:noFill/>
                  </a:rPr>
                  <a:t> </a:t>
                </a:r>
              </a:p>
            </p:txBody>
          </p:sp>
        </mc:Fallback>
      </mc:AlternateContent>
      <p:sp>
        <p:nvSpPr>
          <p:cNvPr id="9" name="TextBox 8"/>
          <p:cNvSpPr txBox="1"/>
          <p:nvPr/>
        </p:nvSpPr>
        <p:spPr>
          <a:xfrm>
            <a:off x="251520" y="2708920"/>
            <a:ext cx="3676619" cy="2877711"/>
          </a:xfrm>
          <a:prstGeom prst="rect">
            <a:avLst/>
          </a:prstGeom>
          <a:noFill/>
        </p:spPr>
        <p:txBody>
          <a:bodyPr wrap="square" rtlCol="0">
            <a:spAutoFit/>
          </a:bodyPr>
          <a:lstStyle/>
          <a:p>
            <a:pPr marL="285750" indent="-285750">
              <a:spcBef>
                <a:spcPts val="18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Improvement mostly driven by better      </a:t>
            </a:r>
            <a:r>
              <a:rPr lang="en-US" sz="1400" i="1" dirty="0">
                <a:solidFill>
                  <a:prstClr val="black">
                    <a:lumMod val="85000"/>
                    <a:lumOff val="15000"/>
                  </a:prstClr>
                </a:solidFill>
                <a:latin typeface="Helvetica Light" charset="0"/>
                <a:ea typeface="Helvetica Light" charset="0"/>
                <a:cs typeface="Helvetica Light" charset="0"/>
              </a:rPr>
              <a:t>e</a:t>
            </a:r>
            <a:r>
              <a:rPr lang="en-US" sz="700" i="1" dirty="0">
                <a:solidFill>
                  <a:prstClr val="black">
                    <a:lumMod val="85000"/>
                    <a:lumOff val="15000"/>
                  </a:prstClr>
                </a:solidFill>
                <a:latin typeface="Helvetica Light" charset="0"/>
                <a:ea typeface="Helvetica Light" charset="0"/>
                <a:cs typeface="Helvetica Light" charset="0"/>
              </a:rPr>
              <a:t> </a:t>
            </a:r>
            <a:r>
              <a:rPr lang="en-US" sz="1400" baseline="30000" dirty="0">
                <a:solidFill>
                  <a:prstClr val="black">
                    <a:lumMod val="85000"/>
                    <a:lumOff val="15000"/>
                  </a:prstClr>
                </a:solidFill>
                <a:latin typeface="Helvetica Light" charset="0"/>
                <a:ea typeface="Helvetica Light" charset="0"/>
                <a:cs typeface="Helvetica Light" charset="0"/>
              </a:rPr>
              <a:t>+</a:t>
            </a:r>
            <a:r>
              <a:rPr lang="en-US" sz="1400" i="1" dirty="0">
                <a:solidFill>
                  <a:prstClr val="black">
                    <a:lumMod val="85000"/>
                    <a:lumOff val="15000"/>
                  </a:prstClr>
                </a:solidFill>
                <a:latin typeface="Helvetica Light" charset="0"/>
                <a:ea typeface="Helvetica Light" charset="0"/>
                <a:cs typeface="Helvetica Light" charset="0"/>
              </a:rPr>
              <a:t>e</a:t>
            </a:r>
            <a:r>
              <a:rPr lang="en-US" sz="800" i="1" dirty="0">
                <a:solidFill>
                  <a:prstClr val="black">
                    <a:lumMod val="85000"/>
                    <a:lumOff val="15000"/>
                  </a:prstClr>
                </a:solidFill>
                <a:latin typeface="Helvetica Light" charset="0"/>
                <a:ea typeface="Helvetica Light" charset="0"/>
                <a:cs typeface="Helvetica Light" charset="0"/>
              </a:rPr>
              <a:t> </a:t>
            </a:r>
            <a:r>
              <a:rPr lang="en-US" sz="1400" baseline="30000" dirty="0">
                <a:solidFill>
                  <a:prstClr val="black">
                    <a:lumMod val="85000"/>
                    <a:lumOff val="15000"/>
                  </a:prstClr>
                </a:solidFill>
                <a:latin typeface="Helvetica Light" charset="0"/>
                <a:ea typeface="Helvetica Light" charset="0"/>
                <a:cs typeface="Helvetica Light" charset="0"/>
              </a:rPr>
              <a:t>–</a:t>
            </a:r>
            <a:r>
              <a:rPr lang="en-US" sz="1400" dirty="0">
                <a:solidFill>
                  <a:prstClr val="black">
                    <a:lumMod val="85000"/>
                    <a:lumOff val="15000"/>
                  </a:prstClr>
                </a:solidFill>
                <a:latin typeface="Helvetica Light" charset="0"/>
                <a:ea typeface="Helvetica Light" charset="0"/>
                <a:cs typeface="Helvetica Light" charset="0"/>
              </a:rPr>
              <a:t> </a:t>
            </a:r>
            <a:r>
              <a:rPr lang="en-US" sz="1400" dirty="0">
                <a:solidFill>
                  <a:prstClr val="black">
                    <a:lumMod val="85000"/>
                    <a:lumOff val="15000"/>
                  </a:prstClr>
                </a:solidFill>
                <a:latin typeface="Symbol" charset="2"/>
                <a:ea typeface="Symbol" charset="2"/>
                <a:cs typeface="Symbol" charset="2"/>
              </a:rPr>
              <a:t>®</a:t>
            </a:r>
            <a:r>
              <a:rPr lang="en-US" sz="1400" dirty="0">
                <a:solidFill>
                  <a:prstClr val="black">
                    <a:lumMod val="85000"/>
                    <a:lumOff val="15000"/>
                  </a:prstClr>
                </a:solidFill>
                <a:latin typeface="Helvetica Light" charset="0"/>
                <a:ea typeface="Helvetica Light" charset="0"/>
                <a:cs typeface="Helvetica Light" charset="0"/>
              </a:rPr>
              <a:t> hadrons data </a:t>
            </a:r>
            <a:r>
              <a:rPr lang="en-US" sz="1200" dirty="0">
                <a:solidFill>
                  <a:schemeClr val="tx1">
                    <a:lumMod val="50000"/>
                    <a:lumOff val="50000"/>
                  </a:schemeClr>
                </a:solidFill>
                <a:latin typeface="Helvetica Light" charset="0"/>
                <a:ea typeface="Helvetica Light" charset="0"/>
                <a:cs typeface="Helvetica Light" charset="0"/>
              </a:rPr>
              <a:t>(intermittently also hadronic tau decays used to improve over insufficient-quality low-mass </a:t>
            </a:r>
            <a:r>
              <a:rPr lang="en-US" sz="1200" i="1" dirty="0" err="1">
                <a:solidFill>
                  <a:schemeClr val="tx1">
                    <a:lumMod val="50000"/>
                    <a:lumOff val="50000"/>
                  </a:schemeClr>
                </a:solidFill>
                <a:latin typeface="Helvetica Light" charset="0"/>
                <a:ea typeface="Helvetica Light" charset="0"/>
                <a:cs typeface="Helvetica Light" charset="0"/>
              </a:rPr>
              <a:t>e</a:t>
            </a:r>
            <a:r>
              <a:rPr lang="en-US" sz="1200" baseline="30000" dirty="0" err="1">
                <a:solidFill>
                  <a:schemeClr val="tx1">
                    <a:lumMod val="50000"/>
                    <a:lumOff val="50000"/>
                  </a:schemeClr>
                </a:solidFill>
                <a:latin typeface="Helvetica Light" charset="0"/>
                <a:ea typeface="Helvetica Light" charset="0"/>
                <a:cs typeface="Helvetica Light" charset="0"/>
              </a:rPr>
              <a:t>+</a:t>
            </a:r>
            <a:r>
              <a:rPr lang="en-US" sz="1200" i="1" dirty="0" err="1">
                <a:solidFill>
                  <a:schemeClr val="tx1">
                    <a:lumMod val="50000"/>
                    <a:lumOff val="50000"/>
                  </a:schemeClr>
                </a:solidFill>
                <a:latin typeface="Helvetica Light" charset="0"/>
                <a:ea typeface="Helvetica Light" charset="0"/>
                <a:cs typeface="Helvetica Light" charset="0"/>
              </a:rPr>
              <a:t>e</a:t>
            </a:r>
            <a:r>
              <a:rPr lang="en-US" sz="400" dirty="0">
                <a:solidFill>
                  <a:schemeClr val="tx1">
                    <a:lumMod val="50000"/>
                    <a:lumOff val="50000"/>
                  </a:schemeClr>
                </a:solidFill>
                <a:latin typeface="Helvetica Light" charset="0"/>
                <a:ea typeface="Helvetica Light" charset="0"/>
                <a:cs typeface="Helvetica Light" charset="0"/>
              </a:rPr>
              <a:t> </a:t>
            </a:r>
            <a:r>
              <a:rPr lang="en-US" sz="1200" baseline="30000" dirty="0">
                <a:solidFill>
                  <a:schemeClr val="tx1">
                    <a:lumMod val="50000"/>
                    <a:lumOff val="50000"/>
                  </a:schemeClr>
                </a:solidFill>
                <a:latin typeface="Helvetica Light" charset="0"/>
                <a:ea typeface="Helvetica Light" charset="0"/>
                <a:cs typeface="Helvetica Light" charset="0"/>
              </a:rPr>
              <a:t>–</a:t>
            </a:r>
            <a:r>
              <a:rPr lang="en-US" sz="1200" dirty="0">
                <a:solidFill>
                  <a:schemeClr val="tx1">
                    <a:lumMod val="50000"/>
                    <a:lumOff val="50000"/>
                  </a:schemeClr>
                </a:solidFill>
                <a:latin typeface="Helvetica Light" charset="0"/>
                <a:ea typeface="Helvetica Light" charset="0"/>
                <a:cs typeface="Helvetica Light" charset="0"/>
              </a:rPr>
              <a:t> data)</a:t>
            </a:r>
          </a:p>
          <a:p>
            <a:pPr marL="285750" indent="-285750">
              <a:spcBef>
                <a:spcPts val="18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The understanding of the data and the treatment of their uncertainties improved over time</a:t>
            </a:r>
          </a:p>
          <a:p>
            <a:pPr marL="285750" indent="-285750">
              <a:spcBef>
                <a:spcPts val="18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Sum-rule tests allowed to expand the use of perturbative QCD to predict </a:t>
            </a:r>
            <a:r>
              <a:rPr lang="en-US" sz="1400" i="1" dirty="0">
                <a:solidFill>
                  <a:prstClr val="black">
                    <a:lumMod val="85000"/>
                    <a:lumOff val="15000"/>
                  </a:prstClr>
                </a:solidFill>
                <a:latin typeface="Helvetica Light" charset="0"/>
                <a:ea typeface="Helvetica Light" charset="0"/>
                <a:cs typeface="Helvetica Light" charset="0"/>
              </a:rPr>
              <a:t>R</a:t>
            </a:r>
            <a:r>
              <a:rPr lang="en-US" sz="600" i="1" dirty="0">
                <a:solidFill>
                  <a:prstClr val="black">
                    <a:lumMod val="85000"/>
                    <a:lumOff val="15000"/>
                  </a:prstClr>
                </a:solidFill>
                <a:latin typeface="Helvetica Light" charset="0"/>
                <a:ea typeface="Helvetica Light" charset="0"/>
                <a:cs typeface="Helvetica Light" charset="0"/>
              </a:rPr>
              <a:t> </a:t>
            </a:r>
            <a:r>
              <a:rPr lang="en-US" sz="1400" dirty="0">
                <a:solidFill>
                  <a:prstClr val="black">
                    <a:lumMod val="85000"/>
                    <a:lumOff val="15000"/>
                  </a:prstClr>
                </a:solidFill>
                <a:latin typeface="Helvetica Light" charset="0"/>
                <a:ea typeface="Helvetica Light" charset="0"/>
                <a:cs typeface="Helvetica Light" charset="0"/>
              </a:rPr>
              <a:t>(</a:t>
            </a:r>
            <a:r>
              <a:rPr lang="en-US" sz="1400" i="1" dirty="0">
                <a:solidFill>
                  <a:prstClr val="black">
                    <a:lumMod val="85000"/>
                    <a:lumOff val="15000"/>
                  </a:prstClr>
                </a:solidFill>
                <a:latin typeface="Helvetica Light" charset="0"/>
                <a:ea typeface="Helvetica Light" charset="0"/>
                <a:cs typeface="Helvetica Light" charset="0"/>
              </a:rPr>
              <a:t>s</a:t>
            </a:r>
            <a:r>
              <a:rPr lang="en-US" sz="1400" dirty="0">
                <a:solidFill>
                  <a:prstClr val="black">
                    <a:lumMod val="85000"/>
                    <a:lumOff val="15000"/>
                  </a:prstClr>
                </a:solidFill>
                <a:latin typeface="Helvetica Light" charset="0"/>
                <a:ea typeface="Helvetica Light" charset="0"/>
                <a:cs typeface="Helvetica Light" charset="0"/>
              </a:rPr>
              <a:t>)</a:t>
            </a:r>
          </a:p>
          <a:p>
            <a:pPr marL="285750" indent="-285750">
              <a:spcBef>
                <a:spcPts val="18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Fairly consistent picture reached</a:t>
            </a:r>
          </a:p>
        </p:txBody>
      </p:sp>
    </p:spTree>
    <p:extLst>
      <p:ext uri="{BB962C8B-B14F-4D97-AF65-F5344CB8AC3E}">
        <p14:creationId xmlns:p14="http://schemas.microsoft.com/office/powerpoint/2010/main" val="34070822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61</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30771"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Full combination of all exclusive modes: </a:t>
            </a:r>
            <a:r>
              <a:rPr lang="en-US" i="1" dirty="0">
                <a:latin typeface="Helvetica Light" charset="0"/>
                <a:ea typeface="Helvetica Light" charset="0"/>
                <a:cs typeface="Helvetica Light" charset="0"/>
              </a:rPr>
              <a:t>R</a:t>
            </a:r>
            <a:r>
              <a:rPr lang="en-US" sz="10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a:t>
            </a:r>
            <a:r>
              <a:rPr lang="en-US" i="1" dirty="0">
                <a:latin typeface="Helvetica Light" charset="0"/>
                <a:ea typeface="Helvetica Light" charset="0"/>
                <a:cs typeface="Helvetica Light" charset="0"/>
              </a:rPr>
              <a:t>s</a:t>
            </a:r>
            <a:r>
              <a:rPr lang="en-US" sz="7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s</a:t>
            </a:r>
            <a:r>
              <a:rPr lang="en-US" sz="1400" dirty="0">
                <a:latin typeface="Helvetica Light" charset="0"/>
                <a:ea typeface="Helvetica Light" charset="0"/>
                <a:cs typeface="Helvetica Light" charset="0"/>
              </a:rPr>
              <a:t> ≤ 2 GeV]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415" y="3482285"/>
            <a:ext cx="4793027" cy="324607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99452" y="1124744"/>
            <a:ext cx="4793028" cy="3246072"/>
          </a:xfrm>
          <a:prstGeom prst="rect">
            <a:avLst/>
          </a:prstGeom>
          <a:effectLst>
            <a:outerShdw blurRad="88900" dist="76200" dir="8100000" algn="tr" rotWithShape="0">
              <a:prstClr val="black">
                <a:alpha val="8000"/>
              </a:prstClr>
            </a:outerShdw>
          </a:effectLst>
        </p:spPr>
      </p:pic>
      <p:sp>
        <p:nvSpPr>
          <p:cNvPr id="8" name="TextBox 7"/>
          <p:cNvSpPr txBox="1"/>
          <p:nvPr/>
        </p:nvSpPr>
        <p:spPr>
          <a:xfrm>
            <a:off x="251520" y="980728"/>
            <a:ext cx="3308380" cy="1554272"/>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Resulting </a:t>
            </a:r>
            <a:r>
              <a:rPr lang="en-US" sz="1600" i="1" dirty="0">
                <a:solidFill>
                  <a:prstClr val="black">
                    <a:lumMod val="85000"/>
                    <a:lumOff val="15000"/>
                  </a:prstClr>
                </a:solidFill>
                <a:latin typeface="Helvetica Light" charset="0"/>
                <a:ea typeface="Helvetica Light" charset="0"/>
                <a:cs typeface="Helvetica Light" charset="0"/>
              </a:rPr>
              <a:t>R</a:t>
            </a:r>
            <a:r>
              <a:rPr lang="en-US" sz="1050" i="1"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s</a:t>
            </a:r>
            <a:r>
              <a:rPr lang="en-US" sz="600" i="1" dirty="0">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 function is finely binned with uncertainties mapped by covariance matrix</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Accuracy of combination tested with pseudo-experiments</a:t>
            </a:r>
          </a:p>
        </p:txBody>
      </p:sp>
      <p:sp>
        <p:nvSpPr>
          <p:cNvPr id="10" name="Rectangle 9"/>
          <p:cNvSpPr/>
          <p:nvPr/>
        </p:nvSpPr>
        <p:spPr>
          <a:xfrm>
            <a:off x="649251" y="3305810"/>
            <a:ext cx="2248235" cy="215444"/>
          </a:xfrm>
          <a:prstGeom prst="rect">
            <a:avLst/>
          </a:prstGeom>
        </p:spPr>
        <p:txBody>
          <a:bodyPr wrap="square">
            <a:spAutoFit/>
          </a:bodyPr>
          <a:lstStyle/>
          <a:p>
            <a:r>
              <a:rPr lang="is-IS" sz="800" dirty="0">
                <a:solidFill>
                  <a:schemeClr val="tx1">
                    <a:lumMod val="50000"/>
                    <a:lumOff val="50000"/>
                  </a:schemeClr>
                </a:solidFill>
                <a:latin typeface="Helvetica Light" charset="0"/>
                <a:ea typeface="Helvetica Light" charset="0"/>
                <a:cs typeface="Helvetica Light" charset="0"/>
              </a:rPr>
              <a:t>DHMZ, </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3" name="TextBox 2"/>
          <p:cNvSpPr txBox="1"/>
          <p:nvPr/>
        </p:nvSpPr>
        <p:spPr>
          <a:xfrm>
            <a:off x="4847648" y="1317083"/>
            <a:ext cx="920445" cy="307777"/>
          </a:xfrm>
          <a:prstGeom prst="rect">
            <a:avLst/>
          </a:prstGeom>
          <a:noFill/>
        </p:spPr>
        <p:txBody>
          <a:bodyPr wrap="none" rtlCol="0">
            <a:spAutoFit/>
          </a:bodyPr>
          <a:lstStyle/>
          <a:p>
            <a:r>
              <a:rPr lang="en-US" sz="1400" i="1">
                <a:latin typeface="Helvetica Light" charset="0"/>
                <a:ea typeface="Helvetica Light" charset="0"/>
                <a:cs typeface="Helvetica Light" charset="0"/>
              </a:rPr>
              <a:t>log-scale</a:t>
            </a:r>
            <a:endParaRPr lang="en-US" sz="1400" i="1" dirty="0">
              <a:latin typeface="Helvetica Light" charset="0"/>
              <a:ea typeface="Helvetica Light" charset="0"/>
              <a:cs typeface="Helvetica Light" charset="0"/>
            </a:endParaRPr>
          </a:p>
        </p:txBody>
      </p:sp>
      <p:sp>
        <p:nvSpPr>
          <p:cNvPr id="12" name="TextBox 11"/>
          <p:cNvSpPr txBox="1"/>
          <p:nvPr/>
        </p:nvSpPr>
        <p:spPr>
          <a:xfrm>
            <a:off x="3819834" y="5839464"/>
            <a:ext cx="851515" cy="307777"/>
          </a:xfrm>
          <a:prstGeom prst="rect">
            <a:avLst/>
          </a:prstGeom>
          <a:noFill/>
        </p:spPr>
        <p:txBody>
          <a:bodyPr wrap="none" rtlCol="0">
            <a:spAutoFit/>
          </a:bodyPr>
          <a:lstStyle/>
          <a:p>
            <a:r>
              <a:rPr lang="en-US" sz="1400" i="1" dirty="0" err="1">
                <a:latin typeface="Helvetica Light" charset="0"/>
                <a:ea typeface="Helvetica Light" charset="0"/>
                <a:cs typeface="Helvetica Light" charset="0"/>
              </a:rPr>
              <a:t>lin</a:t>
            </a:r>
            <a:r>
              <a:rPr lang="en-US" sz="1400" i="1" dirty="0">
                <a:latin typeface="Helvetica Light" charset="0"/>
                <a:ea typeface="Helvetica Light" charset="0"/>
                <a:cs typeface="Helvetica Light" charset="0"/>
              </a:rPr>
              <a:t>-scale</a:t>
            </a:r>
          </a:p>
        </p:txBody>
      </p:sp>
      <p:sp>
        <p:nvSpPr>
          <p:cNvPr id="13" name="TextBox 12"/>
          <p:cNvSpPr txBox="1"/>
          <p:nvPr/>
        </p:nvSpPr>
        <p:spPr>
          <a:xfrm>
            <a:off x="5127212" y="5005130"/>
            <a:ext cx="3549498" cy="738664"/>
          </a:xfrm>
          <a:prstGeom prst="rect">
            <a:avLst/>
          </a:prstGeom>
          <a:noFill/>
        </p:spPr>
        <p:txBody>
          <a:bodyPr wrap="square" rtlCol="0">
            <a:spAutoFit/>
          </a:bodyPr>
          <a:lstStyle/>
          <a:p>
            <a:pPr>
              <a:spcBef>
                <a:spcPts val="1800"/>
              </a:spcBef>
            </a:pPr>
            <a:r>
              <a:rPr lang="en-US" sz="1400" i="1" dirty="0">
                <a:solidFill>
                  <a:srgbClr val="003BB8"/>
                </a:solidFill>
                <a:latin typeface="Helvetica Light" charset="0"/>
                <a:ea typeface="Helvetica Light" charset="0"/>
                <a:cs typeface="Helvetica Light" charset="0"/>
              </a:rPr>
              <a:t>R</a:t>
            </a:r>
            <a:r>
              <a:rPr lang="en-US" sz="600" i="1" dirty="0">
                <a:solidFill>
                  <a:srgbClr val="003BB8"/>
                </a:solidFill>
                <a:latin typeface="Helvetica Light"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a:t>
            </a:r>
            <a:r>
              <a:rPr lang="en-US" sz="1400" i="1" dirty="0">
                <a:solidFill>
                  <a:srgbClr val="003BB8"/>
                </a:solidFill>
                <a:latin typeface="Helvetica Light" charset="0"/>
                <a:ea typeface="Helvetica Light" charset="0"/>
                <a:cs typeface="Helvetica Light" charset="0"/>
              </a:rPr>
              <a:t>s</a:t>
            </a:r>
            <a:r>
              <a:rPr lang="en-US" sz="800" i="1" dirty="0">
                <a:latin typeface="Helvetica Light"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 spectrum dominated by BABAR ISR data measuring almost all exclusive channels until 2 GeV</a:t>
            </a:r>
          </a:p>
        </p:txBody>
      </p:sp>
    </p:spTree>
    <p:extLst>
      <p:ext uri="{BB962C8B-B14F-4D97-AF65-F5344CB8AC3E}">
        <p14:creationId xmlns:p14="http://schemas.microsoft.com/office/powerpoint/2010/main" val="37535240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62</a:t>
            </a:fld>
            <a:endParaRPr lang="en-GB" dirty="0"/>
          </a:p>
        </p:txBody>
      </p:sp>
      <p:sp>
        <p:nvSpPr>
          <p:cNvPr id="19" name="Rectangle 18"/>
          <p:cNvSpPr/>
          <p:nvPr/>
        </p:nvSpPr>
        <p:spPr>
          <a:xfrm>
            <a:off x="0" y="0"/>
            <a:ext cx="9144000" cy="148478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Rectangle 27"/>
          <p:cNvSpPr/>
          <p:nvPr/>
        </p:nvSpPr>
        <p:spPr>
          <a:xfrm>
            <a:off x="0" y="260648"/>
            <a:ext cx="9144000" cy="504056"/>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9" name="TextBox 28"/>
          <p:cNvSpPr txBox="1"/>
          <p:nvPr/>
        </p:nvSpPr>
        <p:spPr>
          <a:xfrm>
            <a:off x="1" y="332656"/>
            <a:ext cx="9130771" cy="369332"/>
          </a:xfrm>
          <a:prstGeom prst="rect">
            <a:avLst/>
          </a:prstGeom>
          <a:noFill/>
        </p:spPr>
        <p:txBody>
          <a:bodyPr wrap="square" rtlCol="0">
            <a:spAutoFit/>
          </a:bodyPr>
          <a:lstStyle/>
          <a:p>
            <a:pPr algn="ctr">
              <a:spcBef>
                <a:spcPts val="2600"/>
              </a:spcBef>
            </a:pPr>
            <a:r>
              <a:rPr lang="en-US" dirty="0">
                <a:latin typeface="Helvetica Light" charset="0"/>
                <a:ea typeface="Helvetica Light" charset="0"/>
                <a:cs typeface="Helvetica Light" charset="0"/>
              </a:rPr>
              <a:t>Full combination of all exclusive modes: </a:t>
            </a:r>
            <a:r>
              <a:rPr lang="en-US" i="1" dirty="0">
                <a:latin typeface="Helvetica Light" charset="0"/>
                <a:ea typeface="Helvetica Light" charset="0"/>
                <a:cs typeface="Helvetica Light" charset="0"/>
              </a:rPr>
              <a:t>R</a:t>
            </a:r>
            <a:r>
              <a:rPr lang="en-US" sz="10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a:t>
            </a:r>
            <a:r>
              <a:rPr lang="en-US" i="1" dirty="0">
                <a:latin typeface="Helvetica Light" charset="0"/>
                <a:ea typeface="Helvetica Light" charset="0"/>
                <a:cs typeface="Helvetica Light" charset="0"/>
              </a:rPr>
              <a:t>s</a:t>
            </a:r>
            <a:r>
              <a:rPr lang="en-US" sz="700" i="1" dirty="0">
                <a:latin typeface="Helvetica Light" charset="0"/>
                <a:ea typeface="Helvetica Light" charset="0"/>
                <a:cs typeface="Helvetica Light" charset="0"/>
              </a:rPr>
              <a:t> </a:t>
            </a:r>
            <a:r>
              <a:rPr lang="en-US" dirty="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s</a:t>
            </a:r>
            <a:r>
              <a:rPr lang="en-US" sz="1400" dirty="0">
                <a:latin typeface="Helvetica Light" charset="0"/>
                <a:ea typeface="Helvetica Light" charset="0"/>
                <a:cs typeface="Helvetica Light" charset="0"/>
              </a:rPr>
              <a:t> ≤ 2 GeV]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8415" y="3482285"/>
            <a:ext cx="4793027" cy="324607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3585" y="1124744"/>
            <a:ext cx="4793028" cy="3246072"/>
          </a:xfrm>
          <a:prstGeom prst="rect">
            <a:avLst/>
          </a:prstGeom>
          <a:effectLst>
            <a:outerShdw blurRad="88900" dist="76200" dir="8100000" algn="tr" rotWithShape="0">
              <a:prstClr val="black">
                <a:alpha val="8000"/>
              </a:prstClr>
            </a:outerShdw>
          </a:effectLst>
        </p:spPr>
      </p:pic>
      <p:sp>
        <p:nvSpPr>
          <p:cNvPr id="8" name="TextBox 7"/>
          <p:cNvSpPr txBox="1"/>
          <p:nvPr/>
        </p:nvSpPr>
        <p:spPr>
          <a:xfrm>
            <a:off x="251520" y="980728"/>
            <a:ext cx="3308380" cy="1554272"/>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Resulting </a:t>
            </a:r>
            <a:r>
              <a:rPr lang="en-US" sz="1600" i="1" dirty="0">
                <a:solidFill>
                  <a:prstClr val="black">
                    <a:lumMod val="85000"/>
                    <a:lumOff val="15000"/>
                  </a:prstClr>
                </a:solidFill>
                <a:latin typeface="Helvetica Light" charset="0"/>
                <a:ea typeface="Helvetica Light" charset="0"/>
                <a:cs typeface="Helvetica Light" charset="0"/>
              </a:rPr>
              <a:t>R</a:t>
            </a:r>
            <a:r>
              <a:rPr lang="en-US" sz="1050" i="1" dirty="0">
                <a:solidFill>
                  <a:prstClr val="black">
                    <a:lumMod val="85000"/>
                    <a:lumOff val="15000"/>
                  </a:prstClr>
                </a:solidFill>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a:t>
            </a:r>
            <a:r>
              <a:rPr lang="en-US" sz="1600" i="1" dirty="0">
                <a:solidFill>
                  <a:prstClr val="black">
                    <a:lumMod val="85000"/>
                    <a:lumOff val="15000"/>
                  </a:prstClr>
                </a:solidFill>
                <a:latin typeface="Helvetica Light" charset="0"/>
                <a:ea typeface="Helvetica Light" charset="0"/>
                <a:cs typeface="Helvetica Light" charset="0"/>
              </a:rPr>
              <a:t>s</a:t>
            </a:r>
            <a:r>
              <a:rPr lang="en-US" sz="600" i="1" dirty="0">
                <a:latin typeface="Helvetica Light" charset="0"/>
                <a:ea typeface="Helvetica Light" charset="0"/>
                <a:cs typeface="Helvetica Light" charset="0"/>
              </a:rPr>
              <a:t> </a:t>
            </a:r>
            <a:r>
              <a:rPr lang="en-US" sz="1600" dirty="0">
                <a:solidFill>
                  <a:prstClr val="black">
                    <a:lumMod val="85000"/>
                    <a:lumOff val="15000"/>
                  </a:prstClr>
                </a:solidFill>
                <a:latin typeface="Helvetica Light" charset="0"/>
                <a:ea typeface="Helvetica Light" charset="0"/>
                <a:cs typeface="Helvetica Light" charset="0"/>
              </a:rPr>
              <a:t>) function is finely binned with uncertainties mapped by covariance matrix</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Accuracy of combination tested with pseudo-experiments</a:t>
            </a:r>
          </a:p>
        </p:txBody>
      </p:sp>
      <p:sp>
        <p:nvSpPr>
          <p:cNvPr id="10" name="Rectangle 9"/>
          <p:cNvSpPr/>
          <p:nvPr/>
        </p:nvSpPr>
        <p:spPr>
          <a:xfrm>
            <a:off x="649251" y="3305810"/>
            <a:ext cx="2248235" cy="215444"/>
          </a:xfrm>
          <a:prstGeom prst="rect">
            <a:avLst/>
          </a:prstGeom>
        </p:spPr>
        <p:txBody>
          <a:bodyPr wrap="square">
            <a:spAutoFit/>
          </a:bodyPr>
          <a:lstStyle/>
          <a:p>
            <a:r>
              <a:rPr lang="is-IS" sz="800" dirty="0">
                <a:solidFill>
                  <a:schemeClr val="tx1">
                    <a:lumMod val="50000"/>
                    <a:lumOff val="50000"/>
                  </a:schemeClr>
                </a:solidFill>
                <a:latin typeface="Helvetica Light" charset="0"/>
                <a:ea typeface="Helvetica Light" charset="0"/>
                <a:cs typeface="Helvetica Light" charset="0"/>
              </a:rPr>
              <a:t>DHMZ, </a:t>
            </a:r>
            <a:r>
              <a:rPr lang="nb-NO" sz="800" dirty="0">
                <a:solidFill>
                  <a:schemeClr val="tx1">
                    <a:lumMod val="50000"/>
                    <a:lumOff val="50000"/>
                  </a:schemeClr>
                </a:solidFill>
                <a:latin typeface="Helvetica Light" charset="0"/>
                <a:ea typeface="Helvetica Light" charset="0"/>
                <a:cs typeface="Helvetica Light" charset="0"/>
              </a:rPr>
              <a:t>1612.02743 (2016)</a:t>
            </a:r>
            <a:endParaRPr lang="is-IS" sz="800" dirty="0">
              <a:solidFill>
                <a:schemeClr val="tx1">
                  <a:lumMod val="50000"/>
                  <a:lumOff val="50000"/>
                </a:schemeClr>
              </a:solidFill>
              <a:latin typeface="Helvetica Light" charset="0"/>
              <a:ea typeface="Helvetica Light" charset="0"/>
              <a:cs typeface="Helvetica Light" charset="0"/>
            </a:endParaRPr>
          </a:p>
        </p:txBody>
      </p:sp>
      <p:sp>
        <p:nvSpPr>
          <p:cNvPr id="3" name="TextBox 2"/>
          <p:cNvSpPr txBox="1"/>
          <p:nvPr/>
        </p:nvSpPr>
        <p:spPr>
          <a:xfrm>
            <a:off x="4805116" y="1317083"/>
            <a:ext cx="920445" cy="307777"/>
          </a:xfrm>
          <a:prstGeom prst="rect">
            <a:avLst/>
          </a:prstGeom>
          <a:noFill/>
        </p:spPr>
        <p:txBody>
          <a:bodyPr wrap="none" rtlCol="0">
            <a:spAutoFit/>
          </a:bodyPr>
          <a:lstStyle/>
          <a:p>
            <a:r>
              <a:rPr lang="en-US" sz="1400">
                <a:latin typeface="Helvetica Light" charset="0"/>
                <a:ea typeface="Helvetica Light" charset="0"/>
                <a:cs typeface="Helvetica Light" charset="0"/>
              </a:rPr>
              <a:t>log-scale</a:t>
            </a:r>
            <a:endParaRPr lang="en-US" sz="1400" dirty="0">
              <a:latin typeface="Helvetica Light" charset="0"/>
              <a:ea typeface="Helvetica Light" charset="0"/>
              <a:cs typeface="Helvetica Light" charset="0"/>
            </a:endParaRPr>
          </a:p>
        </p:txBody>
      </p:sp>
      <p:sp>
        <p:nvSpPr>
          <p:cNvPr id="12" name="TextBox 11"/>
          <p:cNvSpPr txBox="1"/>
          <p:nvPr/>
        </p:nvSpPr>
        <p:spPr>
          <a:xfrm>
            <a:off x="3819834" y="5839464"/>
            <a:ext cx="851515" cy="307777"/>
          </a:xfrm>
          <a:prstGeom prst="rect">
            <a:avLst/>
          </a:prstGeom>
          <a:noFill/>
        </p:spPr>
        <p:txBody>
          <a:bodyPr wrap="none" rtlCol="0">
            <a:spAutoFit/>
          </a:bodyPr>
          <a:lstStyle/>
          <a:p>
            <a:r>
              <a:rPr lang="en-US" sz="1400" i="1" dirty="0" err="1">
                <a:latin typeface="Helvetica Light" charset="0"/>
                <a:ea typeface="Helvetica Light" charset="0"/>
                <a:cs typeface="Helvetica Light" charset="0"/>
              </a:rPr>
              <a:t>lin</a:t>
            </a:r>
            <a:r>
              <a:rPr lang="en-US" sz="1400" i="1" dirty="0">
                <a:latin typeface="Helvetica Light" charset="0"/>
                <a:ea typeface="Helvetica Light" charset="0"/>
                <a:cs typeface="Helvetica Light" charset="0"/>
              </a:rPr>
              <a:t>-scale</a:t>
            </a:r>
          </a:p>
        </p:txBody>
      </p:sp>
      <p:sp>
        <p:nvSpPr>
          <p:cNvPr id="6" name="Rectangle 5"/>
          <p:cNvSpPr/>
          <p:nvPr/>
        </p:nvSpPr>
        <p:spPr>
          <a:xfrm>
            <a:off x="4114799" y="1286540"/>
            <a:ext cx="382772" cy="1190846"/>
          </a:xfrm>
          <a:prstGeom prst="rect">
            <a:avLst/>
          </a:prstGeom>
          <a:solidFill>
            <a:schemeClr val="bg1"/>
          </a:solidFill>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17" name="Rectangle 16"/>
          <p:cNvSpPr/>
          <p:nvPr/>
        </p:nvSpPr>
        <p:spPr>
          <a:xfrm>
            <a:off x="7244315" y="3863164"/>
            <a:ext cx="1600945" cy="483632"/>
          </a:xfrm>
          <a:prstGeom prst="rect">
            <a:avLst/>
          </a:prstGeom>
          <a:solidFill>
            <a:schemeClr val="bg1"/>
          </a:solidFill>
        </p:spPr>
        <p:txBody>
          <a:bodyPr rtlCol="0" anchor="ctr">
            <a:spAutoFit/>
          </a:bodyPr>
          <a:lstStyle/>
          <a:p>
            <a:pPr algn="ctr"/>
            <a:endParaRPr lang="en-US" sz="1600" dirty="0">
              <a:latin typeface="Helvetica Light" charset="0"/>
              <a:ea typeface="Helvetica Light" charset="0"/>
              <a:cs typeface="Helvetica Light" charset="0"/>
            </a:endParaRPr>
          </a:p>
        </p:txBody>
      </p:sp>
      <p:pic>
        <p:nvPicPr>
          <p:cNvPr id="5" name="Picture 4"/>
          <p:cNvPicPr>
            <a:picLocks noChangeAspect="1"/>
          </p:cNvPicPr>
          <p:nvPr/>
        </p:nvPicPr>
        <p:blipFill rotWithShape="1">
          <a:blip r:embed="rId4">
            <a:extLst>
              <a:ext uri="{28A0092B-C50C-407E-A947-70E740481C1C}">
                <a14:useLocalDpi xmlns:a14="http://schemas.microsoft.com/office/drawing/2010/main"/>
              </a:ext>
            </a:extLst>
          </a:blip>
          <a:srcRect l="4689" t="4770" r="33434" b="32905"/>
          <a:stretch/>
        </p:blipFill>
        <p:spPr>
          <a:xfrm rot="16200000">
            <a:off x="4860288" y="355103"/>
            <a:ext cx="3328984" cy="4745572"/>
          </a:xfrm>
          <a:prstGeom prst="rect">
            <a:avLst/>
          </a:prstGeom>
        </p:spPr>
      </p:pic>
      <p:sp>
        <p:nvSpPr>
          <p:cNvPr id="13" name="TextBox 12"/>
          <p:cNvSpPr txBox="1"/>
          <p:nvPr/>
        </p:nvSpPr>
        <p:spPr>
          <a:xfrm>
            <a:off x="4897267" y="1239111"/>
            <a:ext cx="1994457" cy="307777"/>
          </a:xfrm>
          <a:prstGeom prst="rect">
            <a:avLst/>
          </a:prstGeom>
          <a:noFill/>
        </p:spPr>
        <p:txBody>
          <a:bodyPr wrap="none" rtlCol="0">
            <a:spAutoFit/>
          </a:bodyPr>
          <a:lstStyle/>
          <a:p>
            <a:r>
              <a:rPr lang="en-US" sz="1400" i="1" dirty="0">
                <a:latin typeface="Helvetica Light" charset="0"/>
                <a:ea typeface="Helvetica Light" charset="0"/>
                <a:cs typeface="Helvetica Light" charset="0"/>
              </a:rPr>
              <a:t>R</a:t>
            </a:r>
            <a:r>
              <a:rPr lang="en-US" sz="500" i="1" dirty="0">
                <a:latin typeface="Helvetica Light" charset="0"/>
                <a:ea typeface="Helvetica Light" charset="0"/>
                <a:cs typeface="Helvetica Light" charset="0"/>
              </a:rPr>
              <a:t> </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s</a:t>
            </a:r>
            <a:r>
              <a:rPr lang="en-US" sz="1400" dirty="0">
                <a:latin typeface="Helvetica Light" charset="0"/>
                <a:ea typeface="Helvetica Light" charset="0"/>
                <a:cs typeface="Helvetica Light" charset="0"/>
              </a:rPr>
              <a:t>)</a:t>
            </a:r>
            <a:r>
              <a:rPr lang="en-US" sz="1400" i="1" dirty="0">
                <a:latin typeface="Helvetica Light" charset="0"/>
                <a:ea typeface="Helvetica Light" charset="0"/>
                <a:cs typeface="Helvetica Light" charset="0"/>
              </a:rPr>
              <a:t> correlation matrix</a:t>
            </a:r>
          </a:p>
        </p:txBody>
      </p:sp>
      <p:sp>
        <p:nvSpPr>
          <p:cNvPr id="4" name="TextBox 3"/>
          <p:cNvSpPr txBox="1"/>
          <p:nvPr/>
        </p:nvSpPr>
        <p:spPr>
          <a:xfrm rot="16200000">
            <a:off x="8152691" y="1731596"/>
            <a:ext cx="1683474" cy="276999"/>
          </a:xfrm>
          <a:prstGeom prst="rect">
            <a:avLst/>
          </a:prstGeom>
          <a:noFill/>
        </p:spPr>
        <p:txBody>
          <a:bodyPr wrap="none" rtlCol="0">
            <a:spAutoFit/>
          </a:bodyPr>
          <a:lstStyle/>
          <a:p>
            <a:r>
              <a:rPr lang="en-US" sz="1200">
                <a:latin typeface="Helvetica Light" charset="0"/>
                <a:ea typeface="Helvetica Light" charset="0"/>
                <a:cs typeface="Helvetica Light" charset="0"/>
              </a:rPr>
              <a:t>Correlation coefficient</a:t>
            </a:r>
            <a:endParaRPr lang="en-US" sz="1200" dirty="0">
              <a:latin typeface="Helvetica Light" charset="0"/>
              <a:ea typeface="Helvetica Light" charset="0"/>
              <a:cs typeface="Helvetica Light" charset="0"/>
            </a:endParaRPr>
          </a:p>
        </p:txBody>
      </p:sp>
      <p:sp>
        <p:nvSpPr>
          <p:cNvPr id="18" name="TextBox 17"/>
          <p:cNvSpPr txBox="1"/>
          <p:nvPr/>
        </p:nvSpPr>
        <p:spPr>
          <a:xfrm>
            <a:off x="5127212" y="5005130"/>
            <a:ext cx="3549498" cy="738664"/>
          </a:xfrm>
          <a:prstGeom prst="rect">
            <a:avLst/>
          </a:prstGeom>
          <a:noFill/>
        </p:spPr>
        <p:txBody>
          <a:bodyPr wrap="square" rtlCol="0">
            <a:spAutoFit/>
          </a:bodyPr>
          <a:lstStyle/>
          <a:p>
            <a:pPr>
              <a:spcBef>
                <a:spcPts val="1800"/>
              </a:spcBef>
            </a:pPr>
            <a:r>
              <a:rPr lang="en-US" sz="1400" i="1" dirty="0">
                <a:solidFill>
                  <a:srgbClr val="003BB8"/>
                </a:solidFill>
                <a:latin typeface="Helvetica Light" charset="0"/>
                <a:ea typeface="Helvetica Light" charset="0"/>
                <a:cs typeface="Helvetica Light" charset="0"/>
              </a:rPr>
              <a:t>R</a:t>
            </a:r>
            <a:r>
              <a:rPr lang="en-US" sz="600" i="1" dirty="0">
                <a:solidFill>
                  <a:srgbClr val="003BB8"/>
                </a:solidFill>
                <a:latin typeface="Helvetica Light"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a:t>
            </a:r>
            <a:r>
              <a:rPr lang="en-US" sz="1400" i="1" dirty="0">
                <a:solidFill>
                  <a:srgbClr val="003BB8"/>
                </a:solidFill>
                <a:latin typeface="Helvetica Light" charset="0"/>
                <a:ea typeface="Helvetica Light" charset="0"/>
                <a:cs typeface="Helvetica Light" charset="0"/>
              </a:rPr>
              <a:t>s</a:t>
            </a:r>
            <a:r>
              <a:rPr lang="en-US" sz="800" i="1" dirty="0">
                <a:latin typeface="Helvetica Light"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 spectrum dominated by BABAR ISR data measuring almost all exclusive channels until 2 GeV</a:t>
            </a:r>
          </a:p>
        </p:txBody>
      </p:sp>
    </p:spTree>
    <p:extLst>
      <p:ext uri="{BB962C8B-B14F-4D97-AF65-F5344CB8AC3E}">
        <p14:creationId xmlns:p14="http://schemas.microsoft.com/office/powerpoint/2010/main" val="36953028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63</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mc:AlternateContent xmlns:mc="http://schemas.openxmlformats.org/markup-compatibility/2006" xmlns:a14="http://schemas.microsoft.com/office/drawing/2010/main">
        <mc:Choice Requires="a14">
          <p:sp>
            <p:nvSpPr>
              <p:cNvPr id="24" name="TextBox 23"/>
              <p:cNvSpPr txBox="1"/>
              <p:nvPr/>
            </p:nvSpPr>
            <p:spPr>
              <a:xfrm>
                <a:off x="5700715" y="476672"/>
                <a:ext cx="3119757" cy="760978"/>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SM perspectives</a:t>
                </a:r>
              </a:p>
              <a:p>
                <a:pPr algn="r"/>
                <a:r>
                  <a:rPr lang="en-US" dirty="0">
                    <a:solidFill>
                      <a:schemeClr val="bg1"/>
                    </a:solidFill>
                    <a:ea typeface="Cambria Math" charset="0"/>
                    <a:cs typeface="Cambria Math" charset="0"/>
                    <a:sym typeface="Wingdings"/>
                  </a:rPr>
                  <a:t>( </a:t>
                </a:r>
                <a14:m>
                  <m:oMath xmlns:m="http://schemas.openxmlformats.org/officeDocument/2006/math">
                    <m:r>
                      <a:rPr lang="en-US" i="1" smtClean="0">
                        <a:solidFill>
                          <a:schemeClr val="bg1"/>
                        </a:solidFill>
                        <a:latin typeface="Cambria Math" charset="0"/>
                        <a:ea typeface="Cambria Math" charset="0"/>
                        <a:cs typeface="Cambria Math" charset="0"/>
                        <a:sym typeface="Wingdings"/>
                      </a:rPr>
                      <m:t>∆</m:t>
                    </m:r>
                    <m:sSub>
                      <m:sSubPr>
                        <m:ctrlPr>
                          <a:rPr lang="en-US" i="1">
                            <a:solidFill>
                              <a:schemeClr val="bg1"/>
                            </a:solidFill>
                            <a:latin typeface="Cambria Math" panose="02040503050406030204" pitchFamily="18" charset="0"/>
                            <a:ea typeface="Cambria Math" charset="0"/>
                            <a:cs typeface="Cambria Math" charset="0"/>
                            <a:sym typeface="Wingdings"/>
                          </a:rPr>
                        </m:ctrlPr>
                      </m:sSubPr>
                      <m:e>
                        <m:r>
                          <a:rPr lang="en-US" i="1">
                            <a:solidFill>
                              <a:schemeClr val="bg1"/>
                            </a:solidFill>
                            <a:latin typeface="Cambria Math" charset="0"/>
                            <a:ea typeface="Cambria Math" charset="0"/>
                            <a:cs typeface="Cambria Math" charset="0"/>
                            <a:sym typeface="Wingdings"/>
                          </a:rPr>
                          <m:t>𝑎</m:t>
                        </m:r>
                      </m:e>
                      <m:sub>
                        <m:r>
                          <a:rPr lang="en-US" i="1">
                            <a:solidFill>
                              <a:schemeClr val="bg1"/>
                            </a:solidFill>
                            <a:latin typeface="Cambria Math" charset="0"/>
                            <a:ea typeface="Cambria Math" charset="0"/>
                            <a:cs typeface="Cambria Math" charset="0"/>
                            <a:sym typeface="Wingdings"/>
                          </a:rPr>
                          <m:t>𝜇</m:t>
                        </m:r>
                      </m:sub>
                    </m:sSub>
                    <m:r>
                      <a:rPr lang="en-US">
                        <a:solidFill>
                          <a:schemeClr val="bg1"/>
                        </a:solidFill>
                        <a:latin typeface="Cambria Math" charset="0"/>
                        <a:ea typeface="Cambria Math" charset="0"/>
                        <a:cs typeface="Cambria Math" charset="0"/>
                        <a:sym typeface="Wingdings"/>
                      </a:rPr>
                      <m:t>=</m:t>
                    </m:r>
                    <m:r>
                      <a:rPr lang="en-US" i="1">
                        <a:solidFill>
                          <a:schemeClr val="bg1"/>
                        </a:solidFill>
                        <a:latin typeface="Cambria Math" charset="0"/>
                        <a:ea typeface="Cambria Math" charset="0"/>
                        <a:cs typeface="Cambria Math" charset="0"/>
                        <a:sym typeface="Wingdings"/>
                      </a:rPr>
                      <m:t>27.4</m:t>
                    </m:r>
                    <m:r>
                      <a:rPr lang="en-US" b="0" i="1" smtClean="0">
                        <a:solidFill>
                          <a:schemeClr val="bg1"/>
                        </a:solidFill>
                        <a:latin typeface="Cambria Math" charset="0"/>
                        <a:ea typeface="Cambria Math" charset="0"/>
                        <a:cs typeface="Cambria Math" charset="0"/>
                        <a:sym typeface="Wingdings"/>
                      </a:rPr>
                      <m:t> )</m:t>
                    </m:r>
                  </m:oMath>
                </a14:m>
                <a:endParaRPr lang="en-US" baseline="-25000" dirty="0">
                  <a:solidFill>
                    <a:schemeClr val="bg1"/>
                  </a:solidFill>
                  <a:latin typeface="Helvetica Light" charset="0"/>
                  <a:ea typeface="Helvetica Light" charset="0"/>
                  <a:cs typeface="Helvetica Light"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5700715" y="476672"/>
                <a:ext cx="3119757" cy="760978"/>
              </a:xfrm>
              <a:prstGeom prst="rect">
                <a:avLst/>
              </a:prstGeom>
              <a:blipFill rotWithShape="0">
                <a:blip r:embed="rId5"/>
                <a:stretch>
                  <a:fillRect t="-7200" r="-3125" b="-5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269304" y="1988840"/>
                <a:ext cx="8861468" cy="4677691"/>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Long standing 3-ish sigma discrepancy between data and SM on </a:t>
                </a:r>
                <a:r>
                  <a:rPr lang="en-GB" sz="1600" i="1" kern="0" dirty="0">
                    <a:solidFill>
                      <a:srgbClr val="000000"/>
                    </a:solidFill>
                    <a:latin typeface="Helvetica Light" charset="0"/>
                    <a:ea typeface="Helvetica Light" charset="0"/>
                    <a:cs typeface="Helvetica Light" charset="0"/>
                    <a:sym typeface="Symbol" charset="2"/>
                  </a:rPr>
                  <a:t>a</a:t>
                </a:r>
                <a:r>
                  <a:rPr lang="en-US" altLang="x-none" sz="1600" i="1" baseline="-25000" dirty="0">
                    <a:latin typeface="Helvetica Light" charset="0"/>
                    <a:ea typeface="Helvetica Light" charset="0"/>
                    <a:cs typeface="Helvetica Light" charset="0"/>
                    <a:sym typeface="Symbol" charset="2"/>
                  </a:rPr>
                  <a:t></a:t>
                </a:r>
                <a:r>
                  <a:rPr lang="en-US" sz="1600" dirty="0">
                    <a:solidFill>
                      <a:prstClr val="black">
                        <a:lumMod val="85000"/>
                        <a:lumOff val="15000"/>
                      </a:prstClr>
                    </a:solidFill>
                    <a:latin typeface="Helvetica Light" charset="0"/>
                    <a:ea typeface="Helvetica Light" charset="0"/>
                    <a:cs typeface="Helvetica Light" charset="0"/>
                  </a:rPr>
                  <a:t>. On the SM side:</a:t>
                </a:r>
              </a:p>
              <a:p>
                <a:pPr marL="285750" indent="-285750">
                  <a:spcBef>
                    <a:spcPts val="18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BABAR-KLOE discrepancy in </a:t>
                </a:r>
                <a:r>
                  <a:rPr lang="en-US" sz="1400" dirty="0">
                    <a:latin typeface="Helvetica Light" charset="0"/>
                    <a:ea typeface="Helvetica Light" charset="0"/>
                    <a:cs typeface="Helvetica Light" charset="0"/>
                  </a:rPr>
                  <a:t>𝜋</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𝜋</a:t>
                </a:r>
                <a:r>
                  <a:rPr lang="en-US" sz="400"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a:t>
                </a:r>
                <a:r>
                  <a:rPr lang="en-US" sz="1400" dirty="0">
                    <a:solidFill>
                      <a:prstClr val="black">
                        <a:lumMod val="85000"/>
                        <a:lumOff val="15000"/>
                      </a:prstClr>
                    </a:solidFill>
                    <a:latin typeface="Helvetica Light" charset="0"/>
                    <a:ea typeface="Helvetica Light" charset="0"/>
                    <a:cs typeface="Helvetica Light" charset="0"/>
                  </a:rPr>
                  <a:t> channel unresolved. New data from CMD-3 expected, and a new BABAR analysis with the full data sample </a:t>
                </a:r>
                <a:r>
                  <a:rPr lang="en-US" sz="1100" dirty="0">
                    <a:solidFill>
                      <a:prstClr val="black">
                        <a:lumMod val="85000"/>
                        <a:lumOff val="15000"/>
                      </a:prstClr>
                    </a:solidFill>
                    <a:latin typeface="Helvetica Light" charset="0"/>
                    <a:ea typeface="Helvetica Light" charset="0"/>
                    <a:cs typeface="Helvetica Light" charset="0"/>
                  </a:rPr>
                  <a:t>(0.3% systematic uncertainty may be reachable, current BABAR: 0.5% on peak)</a:t>
                </a:r>
              </a:p>
              <a:p>
                <a:pPr marL="285750" indent="-285750">
                  <a:spcBef>
                    <a:spcPts val="900"/>
                  </a:spcBef>
                  <a:buFont typeface="Arial" charset="0"/>
                  <a:buChar char="•"/>
                </a:pPr>
                <a:r>
                  <a:rPr lang="en-US" sz="1400" dirty="0">
                    <a:latin typeface="Helvetica Light" charset="0"/>
                    <a:ea typeface="Helvetica Light" charset="0"/>
                    <a:cs typeface="Helvetica Light" charset="0"/>
                  </a:rPr>
                  <a:t>The 𝜋</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𝜋</a:t>
                </a:r>
                <a:r>
                  <a:rPr lang="en-US" sz="400"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a:t>
                </a:r>
                <a:r>
                  <a:rPr lang="en-US" sz="1400" dirty="0">
                    <a:latin typeface="Helvetica Light" charset="0"/>
                    <a:ea typeface="Helvetica Light" charset="0"/>
                    <a:cs typeface="Helvetica Light" charset="0"/>
                  </a:rPr>
                  <a:t>𝜋</a:t>
                </a:r>
                <a:r>
                  <a:rPr lang="en-US" sz="400" dirty="0">
                    <a:latin typeface="Helvetica Light" charset="0"/>
                    <a:ea typeface="Helvetica Light" charset="0"/>
                    <a:cs typeface="Helvetica Light" charset="0"/>
                  </a:rPr>
                  <a:t> </a:t>
                </a:r>
                <a:r>
                  <a:rPr lang="en-US" sz="1400" baseline="30000" dirty="0">
                    <a:latin typeface="Helvetica Light" charset="0"/>
                    <a:ea typeface="Helvetica Light" charset="0"/>
                    <a:cs typeface="Helvetica Light" charset="0"/>
                  </a:rPr>
                  <a:t>0</a:t>
                </a:r>
                <a:r>
                  <a:rPr lang="en-US" sz="1400" dirty="0">
                    <a:solidFill>
                      <a:prstClr val="black">
                        <a:lumMod val="85000"/>
                        <a:lumOff val="15000"/>
                      </a:prstClr>
                    </a:solidFill>
                    <a:latin typeface="Helvetica Light" charset="0"/>
                    <a:ea typeface="Helvetica Light" charset="0"/>
                    <a:cs typeface="Helvetica Light" charset="0"/>
                  </a:rPr>
                  <a:t> channel should be further improved </a:t>
                </a:r>
                <a:r>
                  <a:rPr lang="en-US" sz="1100" dirty="0">
                    <a:solidFill>
                      <a:prstClr val="black">
                        <a:lumMod val="85000"/>
                        <a:lumOff val="15000"/>
                      </a:prstClr>
                    </a:solidFill>
                    <a:latin typeface="Helvetica Light" charset="0"/>
                    <a:ea typeface="Helvetica Light" charset="0"/>
                    <a:cs typeface="Helvetica Light" charset="0"/>
                  </a:rPr>
                  <a:t>(need BABAR data at and below 𝜙(1020))</a:t>
                </a:r>
              </a:p>
              <a:p>
                <a:pPr marL="285750" indent="-285750">
                  <a:spcBef>
                    <a:spcPts val="9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The </a:t>
                </a:r>
                <a:r>
                  <a:rPr lang="en-US" sz="1400" i="1" dirty="0">
                    <a:solidFill>
                      <a:prstClr val="black">
                        <a:lumMod val="85000"/>
                        <a:lumOff val="15000"/>
                      </a:prstClr>
                    </a:solidFill>
                    <a:latin typeface="Helvetica Light" charset="0"/>
                    <a:ea typeface="Helvetica Light" charset="0"/>
                    <a:cs typeface="Helvetica Light" charset="0"/>
                  </a:rPr>
                  <a:t>K</a:t>
                </a:r>
                <a:r>
                  <a:rPr lang="en-US" sz="500" i="1" dirty="0">
                    <a:solidFill>
                      <a:prstClr val="black">
                        <a:lumMod val="85000"/>
                        <a:lumOff val="15000"/>
                      </a:prstClr>
                    </a:solidFill>
                    <a:latin typeface="Helvetica Light" charset="0"/>
                    <a:ea typeface="Helvetica Light" charset="0"/>
                    <a:cs typeface="Helvetica Light" charset="0"/>
                  </a:rPr>
                  <a:t> </a:t>
                </a:r>
                <a:r>
                  <a:rPr lang="en-US" sz="1400" baseline="30000" dirty="0">
                    <a:solidFill>
                      <a:prstClr val="black">
                        <a:lumMod val="85000"/>
                        <a:lumOff val="15000"/>
                      </a:prstClr>
                    </a:solidFill>
                    <a:latin typeface="Helvetica Light" charset="0"/>
                    <a:ea typeface="Helvetica Light" charset="0"/>
                    <a:cs typeface="Helvetica Light" charset="0"/>
                  </a:rPr>
                  <a:t>+</a:t>
                </a:r>
                <a:r>
                  <a:rPr lang="en-US" sz="1400" i="1" dirty="0">
                    <a:solidFill>
                      <a:prstClr val="black">
                        <a:lumMod val="85000"/>
                        <a:lumOff val="15000"/>
                      </a:prstClr>
                    </a:solidFill>
                    <a:latin typeface="Helvetica Light" charset="0"/>
                    <a:ea typeface="Helvetica Light" charset="0"/>
                    <a:cs typeface="Helvetica Light" charset="0"/>
                  </a:rPr>
                  <a:t>K</a:t>
                </a:r>
                <a:r>
                  <a:rPr lang="en-US" sz="500" i="1" dirty="0">
                    <a:solidFill>
                      <a:prstClr val="black">
                        <a:lumMod val="85000"/>
                        <a:lumOff val="15000"/>
                      </a:prstClr>
                    </a:solidFill>
                    <a:latin typeface="Helvetica Light" charset="0"/>
                    <a:ea typeface="Helvetica Light" charset="0"/>
                    <a:cs typeface="Helvetica Light" charset="0"/>
                  </a:rPr>
                  <a:t> </a:t>
                </a:r>
                <a:r>
                  <a:rPr lang="en-US" sz="1400" baseline="30000" dirty="0">
                    <a:solidFill>
                      <a:prstClr val="black">
                        <a:lumMod val="85000"/>
                        <a:lumOff val="15000"/>
                      </a:prstClr>
                    </a:solidFill>
                    <a:latin typeface="Helvetica Light" charset="0"/>
                    <a:ea typeface="Helvetica Light" charset="0"/>
                    <a:cs typeface="Helvetica Light" charset="0"/>
                  </a:rPr>
                  <a:t>–</a:t>
                </a:r>
                <a:r>
                  <a:rPr lang="en-US" sz="1400" dirty="0">
                    <a:solidFill>
                      <a:prstClr val="black">
                        <a:lumMod val="85000"/>
                        <a:lumOff val="15000"/>
                      </a:prstClr>
                    </a:solidFill>
                    <a:latin typeface="Helvetica Light" charset="0"/>
                    <a:ea typeface="Helvetica Light" charset="0"/>
                    <a:cs typeface="Helvetica Light" charset="0"/>
                  </a:rPr>
                  <a:t> data from CMD-2/3/SND must be scrutinized and understood </a:t>
                </a:r>
              </a:p>
              <a:p>
                <a:pPr marL="285750" indent="-285750">
                  <a:spcBef>
                    <a:spcPts val="9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Need to compare BABAR and forthcoming CMD-3/SND results in the 1–2 GeV range </a:t>
                </a:r>
                <a:r>
                  <a:rPr lang="en-US" sz="1100" dirty="0">
                    <a:solidFill>
                      <a:prstClr val="black">
                        <a:lumMod val="85000"/>
                        <a:lumOff val="15000"/>
                      </a:prstClr>
                    </a:solidFill>
                    <a:latin typeface="Helvetica Light" charset="0"/>
                    <a:ea typeface="Helvetica Light" charset="0"/>
                    <a:cs typeface="Helvetica Light" charset="0"/>
                  </a:rPr>
                  <a:t>(so far they agree) </a:t>
                </a:r>
              </a:p>
              <a:p>
                <a:pPr marL="285750" indent="-285750">
                  <a:spcBef>
                    <a:spcPts val="9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More results will come from BES-III and Belle-2</a:t>
                </a:r>
              </a:p>
              <a:p>
                <a:pPr marL="285750" indent="-285750">
                  <a:spcBef>
                    <a:spcPts val="900"/>
                  </a:spcBef>
                  <a:buFont typeface="Arial" charset="0"/>
                  <a:buChar char="•"/>
                </a:pPr>
                <a:r>
                  <a:rPr lang="en-US" sz="1400" dirty="0">
                    <a:solidFill>
                      <a:prstClr val="black">
                        <a:lumMod val="85000"/>
                        <a:lumOff val="15000"/>
                      </a:prstClr>
                    </a:solidFill>
                    <a:latin typeface="Helvetica Light" charset="0"/>
                    <a:ea typeface="Helvetica Light" charset="0"/>
                    <a:cs typeface="Helvetica Light" charset="0"/>
                  </a:rPr>
                  <a:t>Alternative </a:t>
                </a:r>
                <a14:m>
                  <m:oMath xmlns:m="http://schemas.openxmlformats.org/officeDocument/2006/math">
                    <m:sSubSup>
                      <m:sSubSupPr>
                        <m:ctrlPr>
                          <a:rPr lang="en-US" sz="1400" i="1">
                            <a:latin typeface="Cambria Math" panose="02040503050406030204" pitchFamily="18" charset="0"/>
                            <a:ea typeface="Cambria Math" charset="0"/>
                            <a:cs typeface="Cambria Math" charset="0"/>
                            <a:sym typeface="Wingdings"/>
                          </a:rPr>
                        </m:ctrlPr>
                      </m:sSubSupPr>
                      <m:e>
                        <m:r>
                          <a:rPr lang="en-US" sz="1400" i="1">
                            <a:latin typeface="Cambria Math" charset="0"/>
                            <a:ea typeface="Cambria Math" charset="0"/>
                            <a:cs typeface="Cambria Math" charset="0"/>
                            <a:sym typeface="Wingdings"/>
                          </a:rPr>
                          <m:t>𝑎</m:t>
                        </m:r>
                      </m:e>
                      <m:sub>
                        <m:r>
                          <a:rPr lang="en-US" sz="1400" i="1">
                            <a:latin typeface="Cambria Math" charset="0"/>
                            <a:ea typeface="Cambria Math" charset="0"/>
                            <a:cs typeface="Cambria Math" charset="0"/>
                            <a:sym typeface="Wingdings"/>
                          </a:rPr>
                          <m:t>𝜇</m:t>
                        </m:r>
                      </m:sub>
                      <m:sup>
                        <m:r>
                          <m:rPr>
                            <m:sty m:val="p"/>
                          </m:rPr>
                          <a:rPr lang="en-US" sz="1400">
                            <a:latin typeface="Cambria Math" charset="0"/>
                            <a:ea typeface="Cambria Math" charset="0"/>
                            <a:cs typeface="Cambria Math" charset="0"/>
                            <a:sym typeface="Wingdings"/>
                          </a:rPr>
                          <m:t>Had</m:t>
                        </m:r>
                        <m:r>
                          <a:rPr lang="en-US" sz="1400">
                            <a:latin typeface="Cambria Math" charset="0"/>
                            <a:ea typeface="Cambria Math" charset="0"/>
                            <a:cs typeface="Cambria Math" charset="0"/>
                            <a:sym typeface="Wingdings"/>
                          </a:rPr>
                          <m:t>,</m:t>
                        </m:r>
                        <m:r>
                          <m:rPr>
                            <m:sty m:val="p"/>
                          </m:rPr>
                          <a:rPr lang="en-US" sz="1400">
                            <a:latin typeface="Cambria Math" charset="0"/>
                            <a:ea typeface="Cambria Math" charset="0"/>
                            <a:cs typeface="Cambria Math" charset="0"/>
                            <a:sym typeface="Wingdings"/>
                          </a:rPr>
                          <m:t>LO</m:t>
                        </m:r>
                      </m:sup>
                    </m:sSubSup>
                  </m:oMath>
                </a14:m>
                <a:r>
                  <a:rPr lang="en-US" sz="1400" dirty="0">
                    <a:solidFill>
                      <a:prstClr val="black">
                        <a:lumMod val="85000"/>
                        <a:lumOff val="15000"/>
                      </a:prstClr>
                    </a:solidFill>
                    <a:latin typeface="Helvetica Light" charset="0"/>
                    <a:ea typeface="Helvetica Light" charset="0"/>
                    <a:cs typeface="Helvetica Light" charset="0"/>
                  </a:rPr>
                  <a:t> determinations: (1) Lattice calculations; (2) Proposal via a dispersion integral in the </a:t>
                </a:r>
                <a:r>
                  <a:rPr lang="en-US" sz="1400" dirty="0" err="1">
                    <a:solidFill>
                      <a:prstClr val="black">
                        <a:lumMod val="85000"/>
                        <a:lumOff val="15000"/>
                      </a:prstClr>
                    </a:solidFill>
                    <a:latin typeface="Helvetica Light" charset="0"/>
                    <a:ea typeface="Helvetica Light" charset="0"/>
                    <a:cs typeface="Helvetica Light" charset="0"/>
                  </a:rPr>
                  <a:t>spacelike</a:t>
                </a:r>
                <a:r>
                  <a:rPr lang="en-US" sz="1400" dirty="0">
                    <a:solidFill>
                      <a:prstClr val="black">
                        <a:lumMod val="85000"/>
                        <a:lumOff val="15000"/>
                      </a:prstClr>
                    </a:solidFill>
                    <a:latin typeface="Helvetica Light" charset="0"/>
                    <a:ea typeface="Helvetica Light" charset="0"/>
                    <a:cs typeface="Helvetica Light" charset="0"/>
                  </a:rPr>
                  <a:t> region by an ultra-precise </a:t>
                </a:r>
                <a:r>
                  <a:rPr lang="en-US" sz="1400" i="1" dirty="0">
                    <a:solidFill>
                      <a:prstClr val="black">
                        <a:lumMod val="85000"/>
                        <a:lumOff val="15000"/>
                      </a:prstClr>
                    </a:solidFill>
                    <a:latin typeface="Helvetica Light" charset="0"/>
                    <a:ea typeface="Helvetica Light" charset="0"/>
                    <a:cs typeface="Helvetica Light" charset="0"/>
                  </a:rPr>
                  <a:t>µe</a:t>
                </a:r>
                <a:r>
                  <a:rPr lang="en-US" sz="1400" dirty="0">
                    <a:solidFill>
                      <a:prstClr val="black">
                        <a:lumMod val="85000"/>
                        <a:lumOff val="15000"/>
                      </a:prstClr>
                    </a:solidFill>
                    <a:latin typeface="Helvetica Light" charset="0"/>
                    <a:ea typeface="Helvetica Light" charset="0"/>
                    <a:cs typeface="Helvetica Light" charset="0"/>
                  </a:rPr>
                  <a:t> </a:t>
                </a:r>
                <a:r>
                  <a:rPr lang="en-US" sz="1400" dirty="0">
                    <a:solidFill>
                      <a:prstClr val="black">
                        <a:lumMod val="85000"/>
                        <a:lumOff val="15000"/>
                      </a:prstClr>
                    </a:solidFill>
                    <a:latin typeface="Symbol" charset="2"/>
                    <a:ea typeface="Symbol" charset="2"/>
                    <a:cs typeface="Symbol" charset="2"/>
                  </a:rPr>
                  <a:t>®</a:t>
                </a:r>
                <a:r>
                  <a:rPr lang="en-US" sz="1400" dirty="0">
                    <a:solidFill>
                      <a:prstClr val="black">
                        <a:lumMod val="85000"/>
                        <a:lumOff val="15000"/>
                      </a:prstClr>
                    </a:solidFill>
                    <a:latin typeface="Helvetica Light" charset="0"/>
                    <a:ea typeface="Helvetica Light" charset="0"/>
                    <a:cs typeface="Helvetica Light" charset="0"/>
                  </a:rPr>
                  <a:t> </a:t>
                </a:r>
                <a:r>
                  <a:rPr lang="en-US" sz="1400" i="1" dirty="0">
                    <a:solidFill>
                      <a:prstClr val="black">
                        <a:lumMod val="85000"/>
                        <a:lumOff val="15000"/>
                      </a:prstClr>
                    </a:solidFill>
                    <a:latin typeface="Helvetica Light" charset="0"/>
                    <a:ea typeface="Helvetica Light" charset="0"/>
                    <a:cs typeface="Helvetica Light" charset="0"/>
                  </a:rPr>
                  <a:t>µe</a:t>
                </a:r>
                <a:r>
                  <a:rPr lang="en-US" sz="1400" dirty="0">
                    <a:solidFill>
                      <a:prstClr val="black">
                        <a:lumMod val="85000"/>
                        <a:lumOff val="15000"/>
                      </a:prstClr>
                    </a:solidFill>
                    <a:latin typeface="Helvetica Light" charset="0"/>
                    <a:ea typeface="Helvetica Light" charset="0"/>
                    <a:cs typeface="Helvetica Light" charset="0"/>
                  </a:rPr>
                  <a:t> differential cross section measurement </a:t>
                </a:r>
                <a:r>
                  <a:rPr lang="en-US" sz="1000" dirty="0">
                    <a:solidFill>
                      <a:schemeClr val="tx1">
                        <a:lumMod val="50000"/>
                        <a:lumOff val="50000"/>
                      </a:schemeClr>
                    </a:solidFill>
                    <a:latin typeface="Helvetica Light" charset="0"/>
                    <a:ea typeface="Helvetica Light" charset="0"/>
                    <a:cs typeface="Helvetica Light" charset="0"/>
                  </a:rPr>
                  <a:t>[</a:t>
                </a:r>
                <a:r>
                  <a:rPr lang="en-US" sz="1000" dirty="0" err="1">
                    <a:solidFill>
                      <a:schemeClr val="tx1">
                        <a:lumMod val="50000"/>
                        <a:lumOff val="50000"/>
                      </a:schemeClr>
                    </a:solidFill>
                    <a:latin typeface="Helvetica Light" charset="0"/>
                    <a:ea typeface="Helvetica Light" charset="0"/>
                    <a:cs typeface="Helvetica Light" charset="0"/>
                  </a:rPr>
                  <a:t>Abbiendi</a:t>
                </a:r>
                <a:r>
                  <a:rPr lang="en-US" sz="1000" dirty="0">
                    <a:solidFill>
                      <a:schemeClr val="tx1">
                        <a:lumMod val="50000"/>
                        <a:lumOff val="50000"/>
                      </a:schemeClr>
                    </a:solidFill>
                    <a:latin typeface="Helvetica Light" charset="0"/>
                    <a:ea typeface="Helvetica Light" charset="0"/>
                    <a:cs typeface="Helvetica Light" charset="0"/>
                  </a:rPr>
                  <a:t> et al, </a:t>
                </a:r>
                <a:r>
                  <a:rPr lang="nb-NO" sz="1000" dirty="0">
                    <a:solidFill>
                      <a:schemeClr val="tx1">
                        <a:lumMod val="50000"/>
                        <a:lumOff val="50000"/>
                      </a:schemeClr>
                    </a:solidFill>
                    <a:latin typeface="Helvetica Light" charset="0"/>
                    <a:ea typeface="Helvetica Light" charset="0"/>
                    <a:cs typeface="Helvetica Light" charset="0"/>
                  </a:rPr>
                  <a:t>1609.08987</a:t>
                </a:r>
                <a:r>
                  <a:rPr lang="en-US" sz="1000" dirty="0">
                    <a:solidFill>
                      <a:schemeClr val="tx1">
                        <a:lumMod val="50000"/>
                        <a:lumOff val="50000"/>
                      </a:schemeClr>
                    </a:solidFill>
                    <a:latin typeface="Helvetica Light" charset="0"/>
                    <a:ea typeface="Helvetica Light" charset="0"/>
                    <a:cs typeface="Helvetica Light" charset="0"/>
                  </a:rPr>
                  <a:t>]</a:t>
                </a: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Uncertainty on </a:t>
                </a:r>
                <a14:m>
                  <m:oMath xmlns:m="http://schemas.openxmlformats.org/officeDocument/2006/math">
                    <m:sSubSup>
                      <m:sSubSupPr>
                        <m:ctrlPr>
                          <a:rPr lang="en-US" sz="1600" i="1">
                            <a:latin typeface="Cambria Math" panose="02040503050406030204" pitchFamily="18" charset="0"/>
                            <a:ea typeface="Cambria Math" charset="0"/>
                            <a:cs typeface="Cambria Math" charset="0"/>
                            <a:sym typeface="Wingdings"/>
                          </a:rPr>
                        </m:ctrlPr>
                      </m:sSubSupPr>
                      <m:e>
                        <m:r>
                          <a:rPr lang="en-US" sz="1600" i="1">
                            <a:latin typeface="Cambria Math" charset="0"/>
                            <a:ea typeface="Cambria Math" charset="0"/>
                            <a:cs typeface="Cambria Math" charset="0"/>
                            <a:sym typeface="Wingdings"/>
                          </a:rPr>
                          <m:t>𝑎</m:t>
                        </m:r>
                      </m:e>
                      <m:sub>
                        <m:r>
                          <a:rPr lang="en-US" sz="1600" i="1">
                            <a:latin typeface="Cambria Math" charset="0"/>
                            <a:ea typeface="Cambria Math" charset="0"/>
                            <a:cs typeface="Cambria Math" charset="0"/>
                            <a:sym typeface="Wingdings"/>
                          </a:rPr>
                          <m:t>𝜇</m:t>
                        </m:r>
                      </m:sub>
                      <m:sup>
                        <m:r>
                          <m:rPr>
                            <m:sty m:val="p"/>
                          </m:rPr>
                          <a:rPr lang="en-US" sz="1600">
                            <a:latin typeface="Cambria Math" charset="0"/>
                            <a:ea typeface="Cambria Math" charset="0"/>
                            <a:cs typeface="Cambria Math" charset="0"/>
                            <a:sym typeface="Wingdings"/>
                          </a:rPr>
                          <m:t>Had</m:t>
                        </m:r>
                        <m:r>
                          <a:rPr lang="en-US" sz="1600">
                            <a:latin typeface="Cambria Math" charset="0"/>
                            <a:ea typeface="Cambria Math" charset="0"/>
                            <a:cs typeface="Cambria Math" charset="0"/>
                            <a:sym typeface="Wingdings"/>
                          </a:rPr>
                          <m:t>,</m:t>
                        </m:r>
                        <m:r>
                          <m:rPr>
                            <m:sty m:val="p"/>
                          </m:rPr>
                          <a:rPr lang="en-US" sz="1600">
                            <a:latin typeface="Cambria Math" charset="0"/>
                            <a:ea typeface="Cambria Math" charset="0"/>
                            <a:cs typeface="Cambria Math" charset="0"/>
                            <a:sym typeface="Wingdings"/>
                          </a:rPr>
                          <m:t>LO</m:t>
                        </m:r>
                      </m:sup>
                    </m:sSubSup>
                  </m:oMath>
                </a14:m>
                <a:r>
                  <a:rPr lang="en-US" sz="1600" dirty="0">
                    <a:solidFill>
                      <a:prstClr val="black">
                        <a:lumMod val="85000"/>
                        <a:lumOff val="15000"/>
                      </a:prstClr>
                    </a:solidFill>
                    <a:latin typeface="Helvetica Light" charset="0"/>
                    <a:ea typeface="Helvetica Light" charset="0"/>
                    <a:cs typeface="Helvetica Light" charset="0"/>
                  </a:rPr>
                  <a:t> improved by factor of 2 during the last 13 years. Now twice smaller than exp. uncertainty. LBL scattering, estimated from hadronic models, has an uncertainty of similar size that currently appears irreducible. Lattice QCD calculations may provide the way forward.</a:t>
                </a:r>
              </a:p>
              <a:p>
                <a:pPr>
                  <a:spcBef>
                    <a:spcPts val="1800"/>
                  </a:spcBef>
                </a:pPr>
                <a:r>
                  <a:rPr lang="en-US" sz="1600" dirty="0">
                    <a:solidFill>
                      <a:srgbClr val="003BB8"/>
                    </a:solidFill>
                    <a:latin typeface="Helvetica Light" charset="0"/>
                    <a:ea typeface="Helvetica Light" charset="0"/>
                    <a:cs typeface="Helvetica Light" charset="0"/>
                  </a:rPr>
                  <a:t>The recent &amp; future SM improvements pave the road of a full exploitation of the next generation </a:t>
                </a:r>
                <a:r>
                  <a:rPr lang="en-US" sz="1600" i="1" dirty="0">
                    <a:solidFill>
                      <a:srgbClr val="003BB8"/>
                    </a:solidFill>
                    <a:latin typeface="Helvetica Light" charset="0"/>
                    <a:ea typeface="Helvetica Light" charset="0"/>
                    <a:cs typeface="Helvetica Light" charset="0"/>
                  </a:rPr>
                  <a:t>g</a:t>
                </a:r>
                <a:r>
                  <a:rPr lang="en-US" sz="800" i="1" dirty="0">
                    <a:solidFill>
                      <a:srgbClr val="003BB8"/>
                    </a:solidFill>
                    <a:latin typeface="Helvetica Light" charset="0"/>
                    <a:ea typeface="Helvetica Light" charset="0"/>
                    <a:cs typeface="Helvetica Light" charset="0"/>
                  </a:rPr>
                  <a:t> </a:t>
                </a:r>
                <a:r>
                  <a:rPr lang="en-US" sz="1600" dirty="0">
                    <a:solidFill>
                      <a:srgbClr val="003BB8"/>
                    </a:solidFill>
                    <a:latin typeface="Helvetica Light" charset="0"/>
                    <a:ea typeface="Helvetica Light" charset="0"/>
                    <a:cs typeface="Helvetica Light" charset="0"/>
                  </a:rPr>
                  <a:t>–</a:t>
                </a:r>
                <a:r>
                  <a:rPr lang="en-US" sz="800" dirty="0">
                    <a:solidFill>
                      <a:srgbClr val="003BB8"/>
                    </a:solidFill>
                    <a:latin typeface="Helvetica Light" charset="0"/>
                    <a:ea typeface="Helvetica Light" charset="0"/>
                    <a:cs typeface="Helvetica Light" charset="0"/>
                  </a:rPr>
                  <a:t> </a:t>
                </a:r>
                <a:r>
                  <a:rPr lang="en-US" sz="1600" dirty="0">
                    <a:solidFill>
                      <a:srgbClr val="003BB8"/>
                    </a:solidFill>
                    <a:latin typeface="Helvetica Light" charset="0"/>
                    <a:ea typeface="Helvetica Light" charset="0"/>
                    <a:cs typeface="Helvetica Light" charset="0"/>
                  </a:rPr>
                  <a:t>2 experiments at Fermilab and J-PARC</a:t>
                </a:r>
              </a:p>
            </p:txBody>
          </p:sp>
        </mc:Choice>
        <mc:Fallback xmlns="">
          <p:sp>
            <p:nvSpPr>
              <p:cNvPr id="25" name="TextBox 24"/>
              <p:cNvSpPr txBox="1">
                <a:spLocks noRot="1" noChangeAspect="1" noMove="1" noResize="1" noEditPoints="1" noAdjustHandles="1" noChangeArrowheads="1" noChangeShapeType="1" noTextEdit="1"/>
              </p:cNvSpPr>
              <p:nvPr/>
            </p:nvSpPr>
            <p:spPr>
              <a:xfrm>
                <a:off x="269304" y="1988840"/>
                <a:ext cx="8861468" cy="4677691"/>
              </a:xfrm>
              <a:prstGeom prst="rect">
                <a:avLst/>
              </a:prstGeom>
              <a:blipFill rotWithShape="0">
                <a:blip r:embed="rId6"/>
                <a:stretch>
                  <a:fillRect l="-344" t="-521" r="-138" b="-781"/>
                </a:stretch>
              </a:blipFill>
            </p:spPr>
            <p:txBody>
              <a:bodyPr/>
              <a:lstStyle/>
              <a:p>
                <a:r>
                  <a:rPr lang="en-US">
                    <a:noFill/>
                  </a:rPr>
                  <a:t> </a:t>
                </a:r>
              </a:p>
            </p:txBody>
          </p:sp>
        </mc:Fallback>
      </mc:AlternateContent>
    </p:spTree>
    <p:extLst>
      <p:ext uri="{BB962C8B-B14F-4D97-AF65-F5344CB8AC3E}">
        <p14:creationId xmlns:p14="http://schemas.microsoft.com/office/powerpoint/2010/main" val="17315214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64</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sp>
        <p:nvSpPr>
          <p:cNvPr id="24" name="TextBox 23"/>
          <p:cNvSpPr txBox="1"/>
          <p:nvPr/>
        </p:nvSpPr>
        <p:spPr>
          <a:xfrm>
            <a:off x="5700715" y="488866"/>
            <a:ext cx="3119757" cy="707886"/>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New experiments</a:t>
            </a:r>
          </a:p>
          <a:p>
            <a:pPr algn="r"/>
            <a:r>
              <a:rPr lang="en-US" sz="2400" b="1" baseline="-25000" dirty="0">
                <a:solidFill>
                  <a:schemeClr val="bg1"/>
                </a:solidFill>
                <a:latin typeface="Helvetica Light" charset="0"/>
                <a:ea typeface="Helvetica Light" charset="0"/>
                <a:cs typeface="Helvetica Light" charset="0"/>
              </a:rPr>
              <a:t>J-PARC E34</a:t>
            </a:r>
            <a:endParaRPr lang="en-US" b="1" baseline="-25000" dirty="0">
              <a:solidFill>
                <a:schemeClr val="bg1"/>
              </a:solidFill>
              <a:latin typeface="Helvetica Light" charset="0"/>
              <a:ea typeface="Helvetica Light" charset="0"/>
              <a:cs typeface="Helvetica Light" charset="0"/>
            </a:endParaRPr>
          </a:p>
        </p:txBody>
      </p:sp>
      <p:sp>
        <p:nvSpPr>
          <p:cNvPr id="25" name="TextBox 24"/>
          <p:cNvSpPr txBox="1"/>
          <p:nvPr/>
        </p:nvSpPr>
        <p:spPr>
          <a:xfrm>
            <a:off x="269304" y="1988840"/>
            <a:ext cx="8861468" cy="4401205"/>
          </a:xfrm>
          <a:prstGeom prst="rect">
            <a:avLst/>
          </a:prstGeom>
          <a:noFill/>
        </p:spPr>
        <p:txBody>
          <a:bodyPr wrap="square" rtlCol="0">
            <a:spAutoFit/>
          </a:bodyPr>
          <a:lstStyle/>
          <a:p>
            <a:pPr>
              <a:spcBef>
                <a:spcPts val="1800"/>
              </a:spcBef>
            </a:pPr>
            <a:r>
              <a:rPr lang="en-GB" sz="1600" dirty="0">
                <a:solidFill>
                  <a:prstClr val="black">
                    <a:lumMod val="85000"/>
                    <a:lumOff val="15000"/>
                  </a:prstClr>
                </a:solidFill>
                <a:latin typeface="Helvetica Light" charset="0"/>
                <a:ea typeface="Helvetica Light" charset="0"/>
                <a:cs typeface="Helvetica Light" charset="0"/>
              </a:rPr>
              <a:t>Entirely new, compact “zero </a:t>
            </a:r>
            <a:r>
              <a:rPr lang="en-GB" sz="1600" i="1" dirty="0">
                <a:solidFill>
                  <a:prstClr val="black">
                    <a:lumMod val="85000"/>
                    <a:lumOff val="15000"/>
                  </a:prstClr>
                </a:solidFill>
                <a:latin typeface="Helvetica Light" charset="0"/>
                <a:ea typeface="Helvetica Light" charset="0"/>
                <a:cs typeface="Helvetica Light" charset="0"/>
              </a:rPr>
              <a:t>E</a:t>
            </a:r>
            <a:r>
              <a:rPr lang="en-GB" sz="1600" dirty="0">
                <a:solidFill>
                  <a:prstClr val="black">
                    <a:lumMod val="85000"/>
                    <a:lumOff val="15000"/>
                  </a:prstClr>
                </a:solidFill>
                <a:latin typeface="Helvetica Light" charset="0"/>
                <a:ea typeface="Helvetica Light" charset="0"/>
                <a:cs typeface="Helvetica Light" charset="0"/>
              </a:rPr>
              <a:t>-field” approach </a:t>
            </a:r>
            <a:r>
              <a:rPr lang="en-GB" sz="1400" dirty="0">
                <a:solidFill>
                  <a:prstClr val="black">
                    <a:lumMod val="85000"/>
                    <a:lumOff val="15000"/>
                  </a:prstClr>
                </a:solidFill>
                <a:latin typeface="Helvetica Light" charset="0"/>
                <a:ea typeface="Helvetica Light" charset="0"/>
                <a:cs typeface="Helvetica Light" charset="0"/>
              </a:rPr>
              <a:t>(off magic </a:t>
            </a:r>
            <a:r>
              <a:rPr lang="en-GB" altLang="x-none" sz="1400" dirty="0">
                <a:latin typeface="Helvetica Light" charset="0"/>
                <a:ea typeface="Helvetica Light" charset="0"/>
                <a:cs typeface="Helvetica Light" charset="0"/>
                <a:sym typeface="Symbol" charset="2"/>
              </a:rPr>
              <a:t>)</a:t>
            </a:r>
            <a:endParaRPr lang="en-GB" sz="1000" dirty="0">
              <a:solidFill>
                <a:schemeClr val="tx1">
                  <a:lumMod val="50000"/>
                  <a:lumOff val="50000"/>
                </a:schemeClr>
              </a:solidFill>
              <a:latin typeface="Helvetica Light" charset="0"/>
              <a:ea typeface="Helvetica Light" charset="0"/>
              <a:cs typeface="Helvetica Light" charset="0"/>
            </a:endParaRPr>
          </a:p>
          <a:p>
            <a:pPr marL="285750" indent="-285750">
              <a:spcBef>
                <a:spcPts val="18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Replace electric quadrupole field focusing in E821 by low-emittance, </a:t>
            </a:r>
            <a:r>
              <a:rPr lang="en-GB" sz="1400" dirty="0">
                <a:solidFill>
                  <a:srgbClr val="003BB8"/>
                </a:solidFill>
                <a:latin typeface="Helvetica Light" charset="0"/>
                <a:ea typeface="Helvetica Light" charset="0"/>
                <a:cs typeface="Helvetica Light" charset="0"/>
              </a:rPr>
              <a:t>low-momentum (“cold muon”) beam </a:t>
            </a:r>
          </a:p>
          <a:p>
            <a:pPr marL="285750" indent="-285750">
              <a:spcBef>
                <a:spcPts val="9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Positive muons from pion decays are stopped in aerogel target where they form muonium (</a:t>
            </a:r>
            <a:r>
              <a:rPr lang="en-GB" sz="1400" i="1" dirty="0">
                <a:solidFill>
                  <a:prstClr val="black">
                    <a:lumMod val="85000"/>
                    <a:lumOff val="15000"/>
                  </a:prstClr>
                </a:solidFill>
                <a:latin typeface="Helvetica Light" charset="0"/>
                <a:ea typeface="Helvetica Light" charset="0"/>
                <a:cs typeface="Helvetica Light" charset="0"/>
              </a:rPr>
              <a:t>e</a:t>
            </a:r>
            <a:r>
              <a:rPr lang="en-GB" sz="900" i="1" dirty="0">
                <a:solidFill>
                  <a:prstClr val="black">
                    <a:lumMod val="85000"/>
                    <a:lumOff val="15000"/>
                  </a:prstClr>
                </a:solidFill>
                <a:latin typeface="Helvetica Light" charset="0"/>
                <a:ea typeface="Helvetica Light" charset="0"/>
                <a:cs typeface="Helvetica Light" charset="0"/>
              </a:rPr>
              <a:t> </a:t>
            </a:r>
            <a:r>
              <a:rPr lang="en-GB" sz="1400" baseline="30000" dirty="0">
                <a:solidFill>
                  <a:prstClr val="black">
                    <a:lumMod val="85000"/>
                    <a:lumOff val="15000"/>
                  </a:prstClr>
                </a:solidFill>
                <a:latin typeface="Helvetica Light" charset="0"/>
                <a:ea typeface="Helvetica Light" charset="0"/>
                <a:cs typeface="Helvetica Light" charset="0"/>
              </a:rPr>
              <a:t>–</a:t>
            </a:r>
            <a:r>
              <a:rPr lang="en-GB" sz="1400" i="1" dirty="0">
                <a:solidFill>
                  <a:prstClr val="black">
                    <a:lumMod val="85000"/>
                    <a:lumOff val="15000"/>
                  </a:prstClr>
                </a:solidFill>
                <a:latin typeface="Helvetica Light" charset="0"/>
                <a:ea typeface="Helvetica Light" charset="0"/>
                <a:cs typeface="Helvetica Light" charset="0"/>
              </a:rPr>
              <a:t>µ</a:t>
            </a:r>
            <a:r>
              <a:rPr lang="en-GB" sz="600" i="1" dirty="0">
                <a:solidFill>
                  <a:prstClr val="black">
                    <a:lumMod val="85000"/>
                    <a:lumOff val="15000"/>
                  </a:prstClr>
                </a:solidFill>
                <a:latin typeface="Helvetica Light" charset="0"/>
                <a:ea typeface="Helvetica Light" charset="0"/>
                <a:cs typeface="Helvetica Light" charset="0"/>
              </a:rPr>
              <a:t> </a:t>
            </a:r>
            <a:r>
              <a:rPr lang="en-GB" sz="1400" baseline="30000" dirty="0">
                <a:solidFill>
                  <a:prstClr val="black">
                    <a:lumMod val="85000"/>
                    <a:lumOff val="15000"/>
                  </a:prstClr>
                </a:solidFill>
                <a:latin typeface="Helvetica Light" charset="0"/>
                <a:ea typeface="Helvetica Light" charset="0"/>
                <a:cs typeface="Helvetica Light" charset="0"/>
              </a:rPr>
              <a:t>+</a:t>
            </a:r>
            <a:r>
              <a:rPr lang="en-GB" sz="1400" dirty="0">
                <a:solidFill>
                  <a:prstClr val="black">
                    <a:lumMod val="85000"/>
                    <a:lumOff val="15000"/>
                  </a:prstClr>
                </a:solidFill>
                <a:latin typeface="Helvetica Light" charset="0"/>
                <a:ea typeface="Helvetica Light" charset="0"/>
                <a:cs typeface="Helvetica Light" charset="0"/>
              </a:rPr>
              <a:t>) atoms</a:t>
            </a:r>
          </a:p>
          <a:p>
            <a:pPr marL="285750" indent="-285750">
              <a:spcBef>
                <a:spcPts val="9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The muonium atoms are laser ionised, leaving cold muons of momentum 3 </a:t>
            </a:r>
            <a:r>
              <a:rPr lang="en-GB" sz="1400" dirty="0" err="1">
                <a:solidFill>
                  <a:prstClr val="black">
                    <a:lumMod val="85000"/>
                    <a:lumOff val="15000"/>
                  </a:prstClr>
                </a:solidFill>
                <a:latin typeface="Helvetica Light" charset="0"/>
                <a:ea typeface="Helvetica Light" charset="0"/>
                <a:cs typeface="Helvetica Light" charset="0"/>
              </a:rPr>
              <a:t>keV</a:t>
            </a:r>
            <a:r>
              <a:rPr lang="en-GB" sz="1400" dirty="0">
                <a:solidFill>
                  <a:prstClr val="black">
                    <a:lumMod val="85000"/>
                    <a:lumOff val="15000"/>
                  </a:prstClr>
                </a:solidFill>
                <a:latin typeface="Helvetica Light" charset="0"/>
                <a:ea typeface="Helvetica Light" charset="0"/>
                <a:cs typeface="Helvetica Light" charset="0"/>
              </a:rPr>
              <a:t> in average</a:t>
            </a:r>
          </a:p>
          <a:p>
            <a:pPr marL="285750" indent="-285750">
              <a:spcBef>
                <a:spcPts val="9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These are reaccelerated (to increase lifetime) in a </a:t>
            </a:r>
            <a:r>
              <a:rPr lang="en-GB" sz="1400" dirty="0" err="1">
                <a:solidFill>
                  <a:prstClr val="black">
                    <a:lumMod val="85000"/>
                    <a:lumOff val="15000"/>
                  </a:prstClr>
                </a:solidFill>
                <a:latin typeface="Helvetica Light" charset="0"/>
                <a:ea typeface="Helvetica Light" charset="0"/>
                <a:cs typeface="Helvetica Light" charset="0"/>
              </a:rPr>
              <a:t>linac</a:t>
            </a:r>
            <a:r>
              <a:rPr lang="en-GB" sz="1400" dirty="0">
                <a:solidFill>
                  <a:prstClr val="black">
                    <a:lumMod val="85000"/>
                    <a:lumOff val="15000"/>
                  </a:prstClr>
                </a:solidFill>
                <a:latin typeface="Helvetica Light" charset="0"/>
                <a:ea typeface="Helvetica Light" charset="0"/>
                <a:cs typeface="Helvetica Light" charset="0"/>
              </a:rPr>
              <a:t> to 300 MeV</a:t>
            </a:r>
          </a:p>
          <a:p>
            <a:pPr marL="285750" indent="-285750">
              <a:spcBef>
                <a:spcPts val="9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Muons are injected into a compact, ultra-precise (iron shimmed) 3 T storage magnet with 66 cm orbit diameter </a:t>
            </a:r>
            <a:r>
              <a:rPr lang="en-GB" sz="1050" dirty="0">
                <a:solidFill>
                  <a:prstClr val="black">
                    <a:lumMod val="85000"/>
                    <a:lumOff val="15000"/>
                  </a:prstClr>
                </a:solidFill>
                <a:latin typeface="Helvetica Light" charset="0"/>
                <a:ea typeface="Helvetica Light" charset="0"/>
                <a:cs typeface="Helvetica Light" charset="0"/>
              </a:rPr>
              <a:t>(14 m in E821 / E989)</a:t>
            </a:r>
          </a:p>
          <a:p>
            <a:pPr marL="285750" lvl="0" indent="-285750">
              <a:spcBef>
                <a:spcPts val="9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The decay positrons are measured in silicon strip tracking detector (not a calorimeter) needed because   of dense muon decay environment</a:t>
            </a:r>
          </a:p>
          <a:p>
            <a:pPr marL="285750" indent="-285750">
              <a:spcBef>
                <a:spcPts val="900"/>
              </a:spcBef>
              <a:buFont typeface="Arial" charset="0"/>
              <a:buChar char="•"/>
            </a:pPr>
            <a:r>
              <a:rPr lang="en-GB" sz="1400" dirty="0">
                <a:solidFill>
                  <a:prstClr val="black">
                    <a:lumMod val="85000"/>
                    <a:lumOff val="15000"/>
                  </a:prstClr>
                </a:solidFill>
                <a:latin typeface="Helvetica Light" charset="0"/>
                <a:ea typeface="Helvetica Light" charset="0"/>
                <a:cs typeface="Helvetica Light" charset="0"/>
              </a:rPr>
              <a:t>Target: 4.5 at stage-one, and 1.2 final on </a:t>
            </a:r>
            <a:r>
              <a:rPr lang="en-GB" sz="1400" i="1" dirty="0">
                <a:solidFill>
                  <a:prstClr val="black">
                    <a:lumMod val="85000"/>
                    <a:lumOff val="15000"/>
                  </a:prstClr>
                </a:solidFill>
                <a:latin typeface="Helvetica Light" charset="0"/>
                <a:ea typeface="Helvetica Light" charset="0"/>
                <a:cs typeface="Helvetica Light" charset="0"/>
              </a:rPr>
              <a:t>a</a:t>
            </a:r>
            <a:r>
              <a:rPr lang="en-GB" sz="1400" i="1" baseline="-25000" dirty="0">
                <a:solidFill>
                  <a:prstClr val="black">
                    <a:lumMod val="85000"/>
                    <a:lumOff val="15000"/>
                  </a:prstClr>
                </a:solidFill>
                <a:latin typeface="Helvetica Light" charset="0"/>
                <a:ea typeface="Helvetica Light" charset="0"/>
                <a:cs typeface="Helvetica Light" charset="0"/>
              </a:rPr>
              <a:t>µ</a:t>
            </a:r>
            <a:r>
              <a:rPr lang="en-GB" sz="1400" dirty="0">
                <a:solidFill>
                  <a:prstClr val="black">
                    <a:lumMod val="85000"/>
                    <a:lumOff val="15000"/>
                  </a:prstClr>
                </a:solidFill>
                <a:latin typeface="Helvetica Light" charset="0"/>
                <a:ea typeface="Helvetica Light" charset="0"/>
                <a:cs typeface="Helvetica Light" charset="0"/>
              </a:rPr>
              <a:t> [∙ 10</a:t>
            </a:r>
            <a:r>
              <a:rPr lang="en-GB" sz="1400" baseline="30000" dirty="0">
                <a:solidFill>
                  <a:prstClr val="black">
                    <a:lumMod val="85000"/>
                    <a:lumOff val="15000"/>
                  </a:prstClr>
                </a:solidFill>
                <a:latin typeface="Helvetica Light" charset="0"/>
                <a:ea typeface="Helvetica Light" charset="0"/>
                <a:cs typeface="Helvetica Light" charset="0"/>
              </a:rPr>
              <a:t>–10</a:t>
            </a:r>
            <a:r>
              <a:rPr lang="en-GB" sz="1400" dirty="0">
                <a:solidFill>
                  <a:prstClr val="black">
                    <a:lumMod val="85000"/>
                    <a:lumOff val="15000"/>
                  </a:prstClr>
                </a:solidFill>
                <a:latin typeface="Helvetica Light" charset="0"/>
                <a:ea typeface="Helvetica Light" charset="0"/>
                <a:cs typeface="Helvetica Light" charset="0"/>
              </a:rPr>
              <a:t>], </a:t>
            </a:r>
            <a:r>
              <a:rPr lang="en-GB" sz="1400" dirty="0">
                <a:solidFill>
                  <a:schemeClr val="tx1">
                    <a:lumMod val="50000"/>
                    <a:lumOff val="50000"/>
                  </a:schemeClr>
                </a:solidFill>
                <a:latin typeface="Helvetica Light" charset="0"/>
                <a:ea typeface="Helvetica Light" charset="0"/>
                <a:cs typeface="Helvetica Light" charset="0"/>
              </a:rPr>
              <a:t>and ~10</a:t>
            </a:r>
            <a:r>
              <a:rPr lang="en-GB" sz="1400" baseline="30000" dirty="0">
                <a:solidFill>
                  <a:schemeClr val="tx1">
                    <a:lumMod val="50000"/>
                    <a:lumOff val="50000"/>
                  </a:schemeClr>
                </a:solidFill>
                <a:latin typeface="Helvetica Light" charset="0"/>
                <a:ea typeface="Helvetica Light" charset="0"/>
                <a:cs typeface="Helvetica Light" charset="0"/>
              </a:rPr>
              <a:t>–21</a:t>
            </a:r>
            <a:r>
              <a:rPr lang="en-GB" sz="1400" dirty="0">
                <a:solidFill>
                  <a:schemeClr val="tx1">
                    <a:lumMod val="50000"/>
                    <a:lumOff val="50000"/>
                  </a:schemeClr>
                </a:solidFill>
                <a:latin typeface="Helvetica Light" charset="0"/>
                <a:ea typeface="Helvetica Light" charset="0"/>
                <a:cs typeface="Helvetica Light" charset="0"/>
              </a:rPr>
              <a:t> e cm final µEDM sensitivity</a:t>
            </a:r>
            <a:endParaRPr lang="en-GB" sz="1400" dirty="0">
              <a:solidFill>
                <a:prstClr val="black">
                  <a:lumMod val="85000"/>
                  <a:lumOff val="15000"/>
                </a:prstClr>
              </a:solidFill>
              <a:latin typeface="Helvetica Light" charset="0"/>
              <a:ea typeface="Helvetica Light" charset="0"/>
              <a:cs typeface="Helvetica Light" charset="0"/>
            </a:endParaRPr>
          </a:p>
          <a:p>
            <a:pPr>
              <a:spcBef>
                <a:spcPts val="1800"/>
              </a:spcBef>
            </a:pPr>
            <a:r>
              <a:rPr lang="en-GB" sz="1600" dirty="0">
                <a:solidFill>
                  <a:prstClr val="black">
                    <a:lumMod val="85000"/>
                    <a:lumOff val="15000"/>
                  </a:prstClr>
                </a:solidFill>
                <a:latin typeface="Helvetica Light" charset="0"/>
                <a:ea typeface="Helvetica Light" charset="0"/>
                <a:cs typeface="Helvetica Light" charset="0"/>
              </a:rPr>
              <a:t>E34 was approved among the future priority projects by KEK. Detector partially funded, moving ahead with construction. Fascinating project!</a:t>
            </a:r>
          </a:p>
          <a:p>
            <a:pPr>
              <a:spcBef>
                <a:spcPts val="1800"/>
              </a:spcBef>
            </a:pPr>
            <a:endParaRPr lang="en-GB" sz="1600" dirty="0">
              <a:solidFill>
                <a:prstClr val="black">
                  <a:lumMod val="85000"/>
                  <a:lumOff val="15000"/>
                </a:prstClr>
              </a:solidFill>
              <a:latin typeface="Helvetica Light" charset="0"/>
              <a:ea typeface="Helvetica Light" charset="0"/>
              <a:cs typeface="Helvetica Light" charset="0"/>
            </a:endParaRPr>
          </a:p>
        </p:txBody>
      </p:sp>
      <p:pic>
        <p:nvPicPr>
          <p:cNvPr id="12" name="Picture 11"/>
          <p:cNvPicPr>
            <a:picLocks noChangeAspect="1"/>
          </p:cNvPicPr>
          <p:nvPr/>
        </p:nvPicPr>
        <p:blipFill>
          <a:blip r:embed="rId4"/>
          <a:stretch>
            <a:fillRect/>
          </a:stretch>
        </p:blipFill>
        <p:spPr>
          <a:xfrm>
            <a:off x="6584609" y="2140999"/>
            <a:ext cx="2441254" cy="279889"/>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1" y="-12965"/>
            <a:ext cx="3476607" cy="1724808"/>
          </a:xfrm>
          <a:prstGeom prst="rect">
            <a:avLst/>
          </a:prstGeom>
        </p:spPr>
      </p:pic>
      <p:sp>
        <p:nvSpPr>
          <p:cNvPr id="14" name="TextBox 13"/>
          <p:cNvSpPr txBox="1"/>
          <p:nvPr/>
        </p:nvSpPr>
        <p:spPr>
          <a:xfrm>
            <a:off x="28750" y="1449439"/>
            <a:ext cx="1535998" cy="246221"/>
          </a:xfrm>
          <a:prstGeom prst="rect">
            <a:avLst/>
          </a:prstGeom>
          <a:noFill/>
        </p:spPr>
        <p:txBody>
          <a:bodyPr wrap="none" rtlCol="0">
            <a:spAutoFit/>
          </a:bodyPr>
          <a:lstStyle/>
          <a:p>
            <a:r>
              <a:rPr lang="en-US" sz="1000" dirty="0">
                <a:solidFill>
                  <a:schemeClr val="bg1"/>
                </a:solidFill>
                <a:latin typeface="Helvetica Light" charset="0"/>
                <a:ea typeface="Helvetica Light" charset="0"/>
                <a:cs typeface="Helvetica Light" charset="0"/>
              </a:rPr>
              <a:t>E34 beamline (J-PARC)</a:t>
            </a:r>
          </a:p>
        </p:txBody>
      </p:sp>
    </p:spTree>
    <p:extLst>
      <p:ext uri="{BB962C8B-B14F-4D97-AF65-F5344CB8AC3E}">
        <p14:creationId xmlns:p14="http://schemas.microsoft.com/office/powerpoint/2010/main" val="1934748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7</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5700715" y="620688"/>
            <a:ext cx="3119757"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Quantum fluctuations</a:t>
            </a:r>
          </a:p>
        </p:txBody>
      </p:sp>
      <p:sp>
        <p:nvSpPr>
          <p:cNvPr id="25" name="TextBox 24"/>
          <p:cNvSpPr txBox="1"/>
          <p:nvPr/>
        </p:nvSpPr>
        <p:spPr>
          <a:xfrm>
            <a:off x="269304" y="1988840"/>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Dirac’s gyromagnetic factor is lowest order QED graph, but there are quantum corrections</a:t>
            </a:r>
            <a:r>
              <a:rPr lang="mr-IN" sz="1600" dirty="0">
                <a:solidFill>
                  <a:prstClr val="black">
                    <a:lumMod val="85000"/>
                    <a:lumOff val="15000"/>
                  </a:prstClr>
                </a:solidFill>
                <a:latin typeface="Helvetica Light" charset="0"/>
                <a:ea typeface="Helvetica Light" charset="0"/>
                <a:cs typeface="Helvetica Light" charset="0"/>
              </a:rPr>
              <a:t>…</a:t>
            </a:r>
            <a:endParaRPr lang="en-US" sz="1600" dirty="0">
              <a:solidFill>
                <a:prstClr val="black">
                  <a:lumMod val="85000"/>
                  <a:lumOff val="15000"/>
                </a:prstClr>
              </a:solidFill>
              <a:latin typeface="Helvetica Light" charset="0"/>
              <a:ea typeface="Helvetica Light" charset="0"/>
              <a:cs typeface="Helvetica Light" charset="0"/>
            </a:endParaRPr>
          </a:p>
        </p:txBody>
      </p:sp>
      <p:sp>
        <p:nvSpPr>
          <p:cNvPr id="35" name="Text Box 19"/>
          <p:cNvSpPr txBox="1">
            <a:spLocks noChangeArrowheads="1"/>
          </p:cNvSpPr>
          <p:nvPr/>
        </p:nvSpPr>
        <p:spPr bwMode="auto">
          <a:xfrm>
            <a:off x="3325338" y="4772000"/>
            <a:ext cx="17272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x-none" sz="1200" dirty="0">
                <a:solidFill>
                  <a:srgbClr val="292929"/>
                </a:solidFill>
                <a:latin typeface="Helvetica Light" charset="0"/>
                <a:ea typeface="Helvetica Light" charset="0"/>
                <a:cs typeface="Helvetica Light" charset="0"/>
              </a:rPr>
              <a:t>(</a:t>
            </a:r>
            <a:r>
              <a:rPr lang="en-US" altLang="x-none" sz="1200" i="1" dirty="0">
                <a:solidFill>
                  <a:srgbClr val="292929"/>
                </a:solidFill>
                <a:latin typeface="Helvetica Light" charset="0"/>
                <a:ea typeface="Helvetica Light" charset="0"/>
                <a:cs typeface="Helvetica Light" charset="0"/>
              </a:rPr>
              <a:t>g</a:t>
            </a:r>
            <a:r>
              <a:rPr lang="en-US" altLang="x-none" sz="1200" dirty="0">
                <a:solidFill>
                  <a:srgbClr val="292929"/>
                </a:solidFill>
                <a:latin typeface="Helvetica Light" charset="0"/>
                <a:ea typeface="Helvetica Light" charset="0"/>
                <a:cs typeface="Helvetica Light" charset="0"/>
              </a:rPr>
              <a:t>–2)</a:t>
            </a:r>
            <a:r>
              <a:rPr lang="en-US" altLang="x-none" sz="1200" i="1" baseline="-25000" dirty="0">
                <a:solidFill>
                  <a:srgbClr val="292929"/>
                </a:solidFill>
                <a:latin typeface="Helvetica Light" charset="0"/>
                <a:ea typeface="Helvetica Light" charset="0"/>
                <a:cs typeface="Helvetica Light" charset="0"/>
                <a:sym typeface="Symbol" charset="2"/>
              </a:rPr>
              <a:t>e</a:t>
            </a:r>
            <a:r>
              <a:rPr lang="en-US" altLang="x-none" sz="1200" dirty="0">
                <a:solidFill>
                  <a:srgbClr val="292929"/>
                </a:solidFill>
                <a:latin typeface="Helvetica Light" charset="0"/>
                <a:ea typeface="Helvetica Light" charset="0"/>
                <a:cs typeface="Helvetica Light" charset="0"/>
                <a:sym typeface="Symbol" charset="2"/>
              </a:rPr>
              <a:t> = 0 (Dirac)</a:t>
            </a:r>
            <a:endParaRPr lang="en-US" altLang="x-none" sz="900" dirty="0">
              <a:solidFill>
                <a:srgbClr val="292929"/>
              </a:solidFill>
              <a:latin typeface="Helvetica Light" charset="0"/>
              <a:ea typeface="Helvetica Light" charset="0"/>
              <a:cs typeface="Helvetica Light" charset="0"/>
              <a:sym typeface="Symbol" charset="2"/>
            </a:endParaRPr>
          </a:p>
        </p:txBody>
      </p:sp>
      <p:sp>
        <p:nvSpPr>
          <p:cNvPr id="45" name="Text Box 47"/>
          <p:cNvSpPr txBox="1">
            <a:spLocks noChangeArrowheads="1"/>
          </p:cNvSpPr>
          <p:nvPr/>
        </p:nvSpPr>
        <p:spPr bwMode="auto">
          <a:xfrm>
            <a:off x="5148191" y="4772000"/>
            <a:ext cx="2016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sz="1200" dirty="0">
                <a:solidFill>
                  <a:srgbClr val="292929"/>
                </a:solidFill>
                <a:latin typeface="Helvetica Light" charset="0"/>
                <a:ea typeface="Helvetica Light" charset="0"/>
                <a:cs typeface="Helvetica Light" charset="0"/>
              </a:rPr>
              <a:t>coupling to virtual fields: (</a:t>
            </a:r>
            <a:r>
              <a:rPr lang="en-US" altLang="x-none" sz="1200" i="1" dirty="0">
                <a:solidFill>
                  <a:srgbClr val="292929"/>
                </a:solidFill>
                <a:latin typeface="Helvetica Light" charset="0"/>
                <a:ea typeface="Helvetica Light" charset="0"/>
                <a:cs typeface="Helvetica Light" charset="0"/>
              </a:rPr>
              <a:t>g</a:t>
            </a:r>
            <a:r>
              <a:rPr lang="en-US" altLang="x-none" sz="1200" dirty="0">
                <a:solidFill>
                  <a:srgbClr val="292929"/>
                </a:solidFill>
                <a:latin typeface="Helvetica Light" charset="0"/>
                <a:ea typeface="Helvetica Light" charset="0"/>
                <a:cs typeface="Helvetica Light" charset="0"/>
              </a:rPr>
              <a:t>–2)</a:t>
            </a:r>
            <a:r>
              <a:rPr lang="en-US" altLang="x-none" sz="1200" i="1" baseline="-25000" dirty="0">
                <a:solidFill>
                  <a:srgbClr val="292929"/>
                </a:solidFill>
                <a:latin typeface="Helvetica Light" charset="0"/>
                <a:ea typeface="Helvetica Light" charset="0"/>
                <a:cs typeface="Helvetica Light" charset="0"/>
                <a:sym typeface="Symbol" charset="2"/>
              </a:rPr>
              <a:t>e</a:t>
            </a:r>
            <a:r>
              <a:rPr lang="en-US" altLang="x-none" sz="1200" dirty="0">
                <a:solidFill>
                  <a:srgbClr val="292929"/>
                </a:solidFill>
                <a:latin typeface="Helvetica Light" charset="0"/>
                <a:ea typeface="Helvetica Light" charset="0"/>
                <a:cs typeface="Helvetica Light" charset="0"/>
                <a:sym typeface="Symbol" charset="2"/>
              </a:rPr>
              <a:t>  0 (</a:t>
            </a:r>
            <a:r>
              <a:rPr lang="en-US" altLang="x-none" sz="1200" dirty="0">
                <a:solidFill>
                  <a:srgbClr val="292929"/>
                </a:solidFill>
                <a:latin typeface="Helvetica Light" charset="0"/>
                <a:ea typeface="Helvetica Light" charset="0"/>
                <a:cs typeface="Helvetica Light" charset="0"/>
              </a:rPr>
              <a:t>1</a:t>
            </a:r>
            <a:r>
              <a:rPr lang="en-US" altLang="x-none" sz="1200" baseline="30000" dirty="0">
                <a:solidFill>
                  <a:srgbClr val="292929"/>
                </a:solidFill>
                <a:latin typeface="Helvetica Light" charset="0"/>
                <a:ea typeface="Helvetica Light" charset="0"/>
                <a:cs typeface="Helvetica Light" charset="0"/>
              </a:rPr>
              <a:t>st</a:t>
            </a:r>
            <a:r>
              <a:rPr lang="en-US" altLang="x-none" sz="1200" dirty="0">
                <a:solidFill>
                  <a:srgbClr val="292929"/>
                </a:solidFill>
                <a:latin typeface="Helvetica Light" charset="0"/>
                <a:ea typeface="Helvetica Light" charset="0"/>
                <a:cs typeface="Helvetica Light" charset="0"/>
              </a:rPr>
              <a:t> order QED)</a:t>
            </a:r>
          </a:p>
        </p:txBody>
      </p:sp>
      <p:sp>
        <p:nvSpPr>
          <p:cNvPr id="46" name="Text Box 48"/>
          <p:cNvSpPr txBox="1">
            <a:spLocks noChangeArrowheads="1"/>
          </p:cNvSpPr>
          <p:nvPr/>
        </p:nvSpPr>
        <p:spPr bwMode="auto">
          <a:xfrm>
            <a:off x="769529" y="4772000"/>
            <a:ext cx="251936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sz="1200" dirty="0">
                <a:solidFill>
                  <a:srgbClr val="292929"/>
                </a:solidFill>
                <a:latin typeface="Helvetica Light" charset="0"/>
                <a:ea typeface="Helvetica Light" charset="0"/>
                <a:cs typeface="Helvetica Light" charset="0"/>
              </a:rPr>
              <a:t>(</a:t>
            </a:r>
            <a:r>
              <a:rPr lang="en-US" altLang="x-none" sz="1200" i="1" dirty="0">
                <a:solidFill>
                  <a:srgbClr val="292929"/>
                </a:solidFill>
                <a:latin typeface="Helvetica Light" charset="0"/>
                <a:ea typeface="Helvetica Light" charset="0"/>
                <a:cs typeface="Helvetica Light" charset="0"/>
              </a:rPr>
              <a:t>g</a:t>
            </a:r>
            <a:r>
              <a:rPr lang="en-US" altLang="x-none" sz="1200" dirty="0">
                <a:solidFill>
                  <a:srgbClr val="292929"/>
                </a:solidFill>
                <a:latin typeface="Helvetica Light" charset="0"/>
                <a:ea typeface="Helvetica Light" charset="0"/>
                <a:cs typeface="Helvetica Light" charset="0"/>
              </a:rPr>
              <a:t>–2)</a:t>
            </a:r>
            <a:r>
              <a:rPr lang="en-US" altLang="x-none" sz="1200" i="1" baseline="-25000" dirty="0">
                <a:solidFill>
                  <a:srgbClr val="292929"/>
                </a:solidFill>
                <a:latin typeface="Helvetica Light" charset="0"/>
                <a:ea typeface="Helvetica Light" charset="0"/>
                <a:cs typeface="Helvetica Light" charset="0"/>
                <a:sym typeface="Symbol" charset="2"/>
              </a:rPr>
              <a:t>e</a:t>
            </a:r>
            <a:r>
              <a:rPr lang="en-US" altLang="x-none" sz="1200" dirty="0">
                <a:solidFill>
                  <a:srgbClr val="292929"/>
                </a:solidFill>
                <a:latin typeface="Helvetica Light" charset="0"/>
                <a:ea typeface="Helvetica Light" charset="0"/>
                <a:cs typeface="Helvetica Light" charset="0"/>
                <a:sym typeface="Symbol" charset="2"/>
              </a:rPr>
              <a:t>  0 (</a:t>
            </a:r>
            <a:r>
              <a:rPr lang="en-US" altLang="x-none" sz="1200" dirty="0">
                <a:solidFill>
                  <a:srgbClr val="292929"/>
                </a:solidFill>
                <a:latin typeface="Helvetica Light" charset="0"/>
                <a:ea typeface="Helvetica Light" charset="0"/>
                <a:cs typeface="Helvetica Light" charset="0"/>
              </a:rPr>
              <a:t>full Standard Model)</a:t>
            </a:r>
          </a:p>
        </p:txBody>
      </p:sp>
      <p:sp>
        <p:nvSpPr>
          <p:cNvPr id="47" name="Text Box 49"/>
          <p:cNvSpPr txBox="1">
            <a:spLocks noChangeArrowheads="1"/>
          </p:cNvSpPr>
          <p:nvPr/>
        </p:nvSpPr>
        <p:spPr bwMode="auto">
          <a:xfrm>
            <a:off x="2616209" y="3525100"/>
            <a:ext cx="12239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x-none" sz="2000" dirty="0">
                <a:solidFill>
                  <a:srgbClr val="292929"/>
                </a:solidFill>
                <a:latin typeface="Helvetica Light" charset="0"/>
                <a:ea typeface="Helvetica Light" charset="0"/>
                <a:cs typeface="Helvetica Light" charset="0"/>
              </a:rPr>
              <a:t>  =</a:t>
            </a:r>
          </a:p>
        </p:txBody>
      </p:sp>
      <p:sp>
        <p:nvSpPr>
          <p:cNvPr id="48" name="Text Box 50"/>
          <p:cNvSpPr txBox="1">
            <a:spLocks noChangeArrowheads="1"/>
          </p:cNvSpPr>
          <p:nvPr/>
        </p:nvSpPr>
        <p:spPr bwMode="auto">
          <a:xfrm>
            <a:off x="4716016" y="3525100"/>
            <a:ext cx="72072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x-none" sz="2000" dirty="0">
                <a:solidFill>
                  <a:srgbClr val="292929"/>
                </a:solidFill>
                <a:latin typeface="Helvetica Light" charset="0"/>
                <a:ea typeface="Helvetica Light" charset="0"/>
                <a:cs typeface="Helvetica Light" charset="0"/>
              </a:rPr>
              <a:t>  +</a:t>
            </a:r>
          </a:p>
        </p:txBody>
      </p:sp>
      <p:sp>
        <p:nvSpPr>
          <p:cNvPr id="49" name="Text Box 51"/>
          <p:cNvSpPr txBox="1">
            <a:spLocks noChangeArrowheads="1"/>
          </p:cNvSpPr>
          <p:nvPr/>
        </p:nvSpPr>
        <p:spPr bwMode="auto">
          <a:xfrm>
            <a:off x="6732240" y="3525100"/>
            <a:ext cx="129609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altLang="x-none" sz="2000" dirty="0">
                <a:solidFill>
                  <a:srgbClr val="292929"/>
                </a:solidFill>
                <a:latin typeface="Helvetica Light" charset="0"/>
                <a:ea typeface="Helvetica Light" charset="0"/>
                <a:cs typeface="Helvetica Light" charset="0"/>
              </a:rPr>
              <a:t>  + …</a:t>
            </a:r>
          </a:p>
        </p:txBody>
      </p:sp>
      <p:sp>
        <p:nvSpPr>
          <p:cNvPr id="50" name="Text Box 54"/>
          <p:cNvSpPr txBox="1">
            <a:spLocks noChangeArrowheads="1"/>
          </p:cNvSpPr>
          <p:nvPr/>
        </p:nvSpPr>
        <p:spPr bwMode="auto">
          <a:xfrm>
            <a:off x="6692619" y="2719270"/>
            <a:ext cx="2615850" cy="553998"/>
          </a:xfrm>
          <a:prstGeom prst="rect">
            <a:avLst/>
          </a:prstGeom>
          <a:noFill/>
          <a:ln w="9525">
            <a:noFill/>
            <a:miter lim="800000"/>
            <a:headEnd/>
            <a:tailEnd/>
          </a:ln>
          <a:effectLst/>
        </p:spPr>
        <p:txBody>
          <a:bodyPr wrap="square">
            <a:spAutoFit/>
          </a:bodyPr>
          <a:lstStyle/>
          <a:p>
            <a:pPr eaLnBrk="0" hangingPunct="0">
              <a:spcBef>
                <a:spcPct val="0"/>
              </a:spcBef>
            </a:pPr>
            <a:r>
              <a:rPr lang="en-US" altLang="x-none" sz="1000" dirty="0">
                <a:latin typeface="Helvetica Light" charset="0"/>
                <a:ea typeface="Helvetica Light" charset="0"/>
                <a:cs typeface="Helvetica Light" charset="0"/>
              </a:rPr>
              <a:t>Schwinger 1948  (Nobel price 1965)</a:t>
            </a:r>
          </a:p>
          <a:p>
            <a:pPr eaLnBrk="0" hangingPunct="0">
              <a:spcBef>
                <a:spcPct val="0"/>
              </a:spcBef>
            </a:pPr>
            <a:r>
              <a:rPr lang="en-US" altLang="x-none" sz="1000" dirty="0">
                <a:solidFill>
                  <a:srgbClr val="C00000"/>
                </a:solidFill>
                <a:latin typeface="Helvetica Light" charset="0"/>
                <a:ea typeface="Helvetica Light" charset="0"/>
                <a:cs typeface="Helvetica Light" charset="0"/>
              </a:rPr>
              <a:t>First QFT loop calculation!</a:t>
            </a:r>
          </a:p>
          <a:p>
            <a:pPr eaLnBrk="0" hangingPunct="0"/>
            <a:r>
              <a:rPr lang="en-US" sz="1000" dirty="0">
                <a:solidFill>
                  <a:schemeClr val="tx1">
                    <a:lumMod val="50000"/>
                    <a:lumOff val="50000"/>
                  </a:schemeClr>
                </a:solidFill>
                <a:latin typeface="Helvetica Light" charset="0"/>
                <a:ea typeface="Helvetica Light" charset="0"/>
                <a:cs typeface="Helvetica Light" charset="0"/>
              </a:rPr>
              <a:t>[ </a:t>
            </a:r>
            <a:r>
              <a:rPr lang="mr-IN" sz="1000" dirty="0" err="1">
                <a:solidFill>
                  <a:schemeClr val="tx1">
                    <a:lumMod val="50000"/>
                    <a:lumOff val="50000"/>
                  </a:schemeClr>
                </a:solidFill>
                <a:latin typeface="Helvetica Light" charset="0"/>
                <a:ea typeface="Helvetica Light" charset="0"/>
                <a:cs typeface="Helvetica Light" charset="0"/>
              </a:rPr>
              <a:t>Phys</a:t>
            </a:r>
            <a:r>
              <a:rPr lang="mr-IN" sz="1000" dirty="0">
                <a:solidFill>
                  <a:schemeClr val="tx1">
                    <a:lumMod val="50000"/>
                    <a:lumOff val="50000"/>
                  </a:schemeClr>
                </a:solidFill>
                <a:latin typeface="Helvetica Light" charset="0"/>
                <a:ea typeface="Helvetica Light" charset="0"/>
                <a:cs typeface="Helvetica Light" charset="0"/>
              </a:rPr>
              <a:t>. </a:t>
            </a:r>
            <a:r>
              <a:rPr lang="mr-IN" sz="1000" dirty="0" err="1">
                <a:solidFill>
                  <a:schemeClr val="tx1">
                    <a:lumMod val="50000"/>
                    <a:lumOff val="50000"/>
                  </a:schemeClr>
                </a:solidFill>
                <a:latin typeface="Helvetica Light" charset="0"/>
                <a:ea typeface="Helvetica Light" charset="0"/>
                <a:cs typeface="Helvetica Light" charset="0"/>
              </a:rPr>
              <a:t>Rev</a:t>
            </a:r>
            <a:r>
              <a:rPr lang="mr-IN" sz="1000" dirty="0">
                <a:solidFill>
                  <a:schemeClr val="tx1">
                    <a:lumMod val="50000"/>
                    <a:lumOff val="50000"/>
                  </a:schemeClr>
                </a:solidFill>
                <a:latin typeface="Helvetica Light" charset="0"/>
                <a:ea typeface="Helvetica Light" charset="0"/>
                <a:cs typeface="Helvetica Light" charset="0"/>
              </a:rPr>
              <a:t>. 73, 416 (1948)</a:t>
            </a:r>
            <a:r>
              <a:rPr lang="en-US" sz="1000" dirty="0">
                <a:solidFill>
                  <a:schemeClr val="tx1">
                    <a:lumMod val="50000"/>
                    <a:lumOff val="50000"/>
                  </a:schemeClr>
                </a:solidFill>
                <a:latin typeface="Helvetica Light" charset="0"/>
                <a:ea typeface="Helvetica Light" charset="0"/>
                <a:cs typeface="Helvetica Light" charset="0"/>
              </a:rPr>
              <a:t> ]</a:t>
            </a:r>
          </a:p>
        </p:txBody>
      </p:sp>
      <p:sp>
        <p:nvSpPr>
          <p:cNvPr id="68" name="TextBox 67"/>
          <p:cNvSpPr txBox="1"/>
          <p:nvPr/>
        </p:nvSpPr>
        <p:spPr>
          <a:xfrm>
            <a:off x="269304" y="5517232"/>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Quantum fluctuations slightly increase gyromagnetic factor, so that:</a:t>
            </a:r>
          </a:p>
        </p:txBody>
      </p:sp>
      <p:pic>
        <p:nvPicPr>
          <p:cNvPr id="16" name="Picture 15"/>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a:ext>
            </a:extLst>
          </a:blip>
          <a:stretch>
            <a:fillRect/>
          </a:stretch>
        </p:blipFill>
        <p:spPr>
          <a:xfrm>
            <a:off x="8123874" y="3429000"/>
            <a:ext cx="1014960" cy="1436593"/>
          </a:xfrm>
          <a:prstGeom prst="rect">
            <a:avLst/>
          </a:prstGeom>
        </p:spPr>
      </p:pic>
      <p:sp>
        <p:nvSpPr>
          <p:cNvPr id="17" name="Rectangle 16"/>
          <p:cNvSpPr/>
          <p:nvPr/>
        </p:nvSpPr>
        <p:spPr>
          <a:xfrm>
            <a:off x="8051534" y="4863290"/>
            <a:ext cx="1157689" cy="246221"/>
          </a:xfrm>
          <a:prstGeom prst="rect">
            <a:avLst/>
          </a:prstGeom>
        </p:spPr>
        <p:txBody>
          <a:bodyPr wrap="none">
            <a:spAutoFit/>
          </a:bodyPr>
          <a:lstStyle/>
          <a:p>
            <a:r>
              <a:rPr lang="en-US" sz="1000" dirty="0">
                <a:solidFill>
                  <a:schemeClr val="tx1">
                    <a:lumMod val="50000"/>
                    <a:lumOff val="50000"/>
                  </a:schemeClr>
                </a:solidFill>
                <a:latin typeface="Helvetica Light" charset="0"/>
                <a:ea typeface="Helvetica Light" charset="0"/>
                <a:cs typeface="Helvetica Light" charset="0"/>
              </a:rPr>
              <a:t>Julian Schwinger</a:t>
            </a:r>
          </a:p>
        </p:txBody>
      </p:sp>
      <p:pic>
        <p:nvPicPr>
          <p:cNvPr id="61" name="Picture 60"/>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191834" y="2778368"/>
            <a:ext cx="1326231" cy="1926192"/>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347864" y="2778368"/>
            <a:ext cx="1326231" cy="1926192"/>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364088" y="2777481"/>
            <a:ext cx="1326231" cy="1926192"/>
          </a:xfrm>
          <a:prstGeom prst="rect">
            <a:avLst/>
          </a:prstGeom>
        </p:spPr>
      </p:pic>
      <mc:AlternateContent xmlns:mc="http://schemas.openxmlformats.org/markup-compatibility/2006" xmlns:a14="http://schemas.microsoft.com/office/drawing/2010/main">
        <mc:Choice Requires="a14">
          <p:sp>
            <p:nvSpPr>
              <p:cNvPr id="30" name="Rectangle 29"/>
              <p:cNvSpPr/>
              <p:nvPr/>
            </p:nvSpPr>
            <p:spPr>
              <a:xfrm>
                <a:off x="2958976" y="6012348"/>
                <a:ext cx="2998963" cy="513987"/>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QED</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Helvetica Light" charset="0"/>
                              <a:cs typeface="Helvetica Light"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r>
                        <a:rPr lang="en-US" sz="1600" b="0" i="1" smtClean="0">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Cambria Math" charset="0"/>
                          <a:cs typeface="Cambria Math" charset="0"/>
                          <a:sym typeface="Wingdings"/>
                        </a:rPr>
                        <m:t>0.00</m:t>
                      </m:r>
                      <m:r>
                        <a:rPr lang="is-IS" sz="1600" i="1">
                          <a:solidFill>
                            <a:prstClr val="black">
                              <a:lumMod val="85000"/>
                              <a:lumOff val="15000"/>
                            </a:prstClr>
                          </a:solidFill>
                          <a:latin typeface="Cambria Math" charset="0"/>
                          <a:ea typeface="Cambria Math" charset="0"/>
                          <a:cs typeface="Cambria Math" charset="0"/>
                          <a:sym typeface="Wingdings"/>
                        </a:rPr>
                        <m:t>1</m:t>
                      </m:r>
                      <m:r>
                        <a:rPr lang="en-US" sz="1600" b="0" i="1" smtClean="0">
                          <a:solidFill>
                            <a:prstClr val="black">
                              <a:lumMod val="85000"/>
                              <a:lumOff val="15000"/>
                            </a:prstClr>
                          </a:solidFill>
                          <a:latin typeface="Cambria Math" charset="0"/>
                          <a:ea typeface="Cambria Math" charset="0"/>
                          <a:cs typeface="Cambria Math" charset="0"/>
                          <a:sym typeface="Wingdings"/>
                        </a:rPr>
                        <m:t> </m:t>
                      </m:r>
                      <m:r>
                        <a:rPr lang="is-IS" sz="1600" i="1">
                          <a:solidFill>
                            <a:prstClr val="black">
                              <a:lumMod val="85000"/>
                              <a:lumOff val="15000"/>
                            </a:prstClr>
                          </a:solidFill>
                          <a:latin typeface="Cambria Math" charset="0"/>
                          <a:ea typeface="Cambria Math" charset="0"/>
                          <a:cs typeface="Cambria Math" charset="0"/>
                          <a:sym typeface="Wingdings"/>
                        </a:rPr>
                        <m:t>1</m:t>
                      </m:r>
                      <m:r>
                        <a:rPr lang="en-US" sz="1600" b="0" i="1" smtClean="0">
                          <a:solidFill>
                            <a:prstClr val="black">
                              <a:lumMod val="85000"/>
                              <a:lumOff val="15000"/>
                            </a:prstClr>
                          </a:solidFill>
                          <a:latin typeface="Cambria Math" charset="0"/>
                          <a:ea typeface="Cambria Math" charset="0"/>
                          <a:cs typeface="Cambria Math" charset="0"/>
                          <a:sym typeface="Wingdings"/>
                        </a:rPr>
                        <m:t>61 </m:t>
                      </m:r>
                      <m:r>
                        <a:rPr lang="en-US" sz="1600" i="1" smtClean="0">
                          <a:solidFill>
                            <a:prstClr val="black">
                              <a:lumMod val="85000"/>
                              <a:lumOff val="15000"/>
                            </a:prstClr>
                          </a:solidFill>
                          <a:latin typeface="Cambria Math" charset="0"/>
                          <a:ea typeface="Cambria Math" charset="0"/>
                          <a:cs typeface="Cambria Math" charset="0"/>
                          <a:sym typeface="Wingdings"/>
                        </a:rPr>
                        <m:t>…</m:t>
                      </m:r>
                    </m:oMath>
                  </m:oMathPara>
                </a14:m>
                <a:endParaRPr sz="1600" dirty="0"/>
              </a:p>
            </p:txBody>
          </p:sp>
        </mc:Choice>
        <mc:Fallback xmlns="">
          <p:sp>
            <p:nvSpPr>
              <p:cNvPr id="30" name="Rectangle 29"/>
              <p:cNvSpPr>
                <a:spLocks noRot="1" noChangeAspect="1" noMove="1" noResize="1" noEditPoints="1" noAdjustHandles="1" noChangeArrowheads="1" noChangeShapeType="1" noTextEdit="1"/>
              </p:cNvSpPr>
              <p:nvPr/>
            </p:nvSpPr>
            <p:spPr>
              <a:xfrm>
                <a:off x="2958976" y="6012348"/>
                <a:ext cx="2998963" cy="513987"/>
              </a:xfrm>
              <a:prstGeom prst="rect">
                <a:avLst/>
              </a:prstGeom>
              <a:blipFill rotWithShape="0">
                <a:blip r:embed="rId10"/>
                <a:stretch>
                  <a:fillRect t="-40000" b="-56471"/>
                </a:stretch>
              </a:blipFill>
            </p:spPr>
            <p:txBody>
              <a:bodyPr/>
              <a:lstStyle/>
              <a:p>
                <a:r>
                  <a:rPr lang="en-US">
                    <a:noFill/>
                  </a:rPr>
                  <a:t> </a:t>
                </a:r>
              </a:p>
            </p:txBody>
          </p:sp>
        </mc:Fallback>
      </mc:AlternateContent>
    </p:spTree>
    <p:extLst>
      <p:ext uri="{BB962C8B-B14F-4D97-AF65-F5344CB8AC3E}">
        <p14:creationId xmlns:p14="http://schemas.microsoft.com/office/powerpoint/2010/main" val="67923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4938587" y="437763"/>
            <a:ext cx="3881885"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Theory and comparison with experiment</a:t>
            </a:r>
          </a:p>
        </p:txBody>
      </p:sp>
      <p:sp>
        <p:nvSpPr>
          <p:cNvPr id="25" name="TextBox 24"/>
          <p:cNvSpPr txBox="1"/>
          <p:nvPr/>
        </p:nvSpPr>
        <p:spPr>
          <a:xfrm>
            <a:off x="269304" y="1988840"/>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 a tour de force, five QED loops have been computed </a:t>
            </a:r>
            <a:r>
              <a:rPr lang="en-US" sz="1000" dirty="0">
                <a:solidFill>
                  <a:schemeClr val="tx1">
                    <a:lumMod val="50000"/>
                    <a:lumOff val="50000"/>
                  </a:schemeClr>
                </a:solidFill>
                <a:latin typeface="Helvetica Light" charset="0"/>
                <a:ea typeface="Helvetica Light" charset="0"/>
                <a:cs typeface="Helvetica Light" charset="0"/>
              </a:rPr>
              <a:t>[ Kinoshita et al, </a:t>
            </a:r>
            <a:r>
              <a:rPr lang="hr-HR" sz="1000" dirty="0">
                <a:solidFill>
                  <a:schemeClr val="tx1">
                    <a:lumMod val="50000"/>
                    <a:lumOff val="50000"/>
                  </a:schemeClr>
                </a:solidFill>
                <a:latin typeface="Helvetica Light" charset="0"/>
                <a:ea typeface="Helvetica Light" charset="0"/>
                <a:cs typeface="Helvetica Light" charset="0"/>
              </a:rPr>
              <a:t>1412.8284 (2014) </a:t>
            </a:r>
            <a:r>
              <a:rPr lang="en-US" sz="1000" dirty="0">
                <a:solidFill>
                  <a:schemeClr val="tx1">
                    <a:lumMod val="50000"/>
                    <a:lumOff val="50000"/>
                  </a:schemeClr>
                </a:solidFill>
                <a:latin typeface="Helvetica Light" charset="0"/>
                <a:ea typeface="Helvetica Light" charset="0"/>
                <a:cs typeface="Helvetica Light" charset="0"/>
              </a:rPr>
              <a:t>]</a:t>
            </a:r>
            <a:endParaRPr lang="en-US" sz="1600" dirty="0">
              <a:solidFill>
                <a:schemeClr val="tx1">
                  <a:lumMod val="50000"/>
                  <a:lumOff val="50000"/>
                </a:schemeClr>
              </a:solidFill>
              <a:latin typeface="Helvetica Light" charset="0"/>
              <a:ea typeface="Helvetica Light" charset="0"/>
              <a:cs typeface="Helvetica Light" charset="0"/>
            </a:endParaRPr>
          </a:p>
        </p:txBody>
      </p:sp>
      <p:sp>
        <p:nvSpPr>
          <p:cNvPr id="68" name="TextBox 67"/>
          <p:cNvSpPr txBox="1"/>
          <p:nvPr/>
        </p:nvSpPr>
        <p:spPr>
          <a:xfrm>
            <a:off x="269304" y="5322694"/>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Measurement and SM prediction can be used to derive most precise value of </a:t>
            </a:r>
            <a:r>
              <a:rPr lang="en-US" sz="1600" dirty="0">
                <a:solidFill>
                  <a:prstClr val="black">
                    <a:lumMod val="85000"/>
                    <a:lumOff val="15000"/>
                  </a:prstClr>
                </a:solidFill>
                <a:latin typeface="Symbol" charset="2"/>
                <a:ea typeface="Symbol" charset="2"/>
                <a:cs typeface="Symbol" charset="2"/>
              </a:rPr>
              <a:t>α</a:t>
            </a:r>
            <a:endParaRPr lang="en-US" sz="1600" dirty="0">
              <a:solidFill>
                <a:prstClr val="black">
                  <a:lumMod val="85000"/>
                  <a:lumOff val="15000"/>
                </a:prst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9" name="Rectangle 28"/>
              <p:cNvSpPr/>
              <p:nvPr/>
            </p:nvSpPr>
            <p:spPr>
              <a:xfrm>
                <a:off x="805511" y="2551867"/>
                <a:ext cx="7366889" cy="566117"/>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QED</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Helvetica Light" charset="0"/>
                              <a:cs typeface="Helvetica Light"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r>
                        <a:rPr lang="en-US" sz="1600" b="0" i="1" smtClean="0">
                          <a:solidFill>
                            <a:prstClr val="black">
                              <a:lumMod val="85000"/>
                              <a:lumOff val="15000"/>
                            </a:prstClr>
                          </a:solidFill>
                          <a:latin typeface="Cambria Math" charset="0"/>
                          <a:ea typeface="Helvetica Light" charset="0"/>
                          <a:cs typeface="Helvetica Light" charset="0"/>
                          <a:sym typeface="Wingdings"/>
                        </a:rPr>
                        <m:t>−0.328478444</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i="1">
                              <a:solidFill>
                                <a:prstClr val="black">
                                  <a:lumMod val="85000"/>
                                  <a:lumOff val="15000"/>
                                </a:prstClr>
                              </a:solidFill>
                              <a:latin typeface="Cambria Math" charset="0"/>
                              <a:ea typeface="Helvetica Light" charset="0"/>
                              <a:cs typeface="Helvetica Light" charset="0"/>
                              <a:sym typeface="Wingdings"/>
                            </a:rPr>
                            <m:t>2</m:t>
                          </m:r>
                        </m:sup>
                      </m:sSup>
                      <m:r>
                        <a:rPr lang="en-US" sz="1600" b="0" i="1" smtClean="0">
                          <a:solidFill>
                            <a:prstClr val="black">
                              <a:lumMod val="85000"/>
                              <a:lumOff val="15000"/>
                            </a:prstClr>
                          </a:solidFill>
                          <a:latin typeface="Cambria Math" charset="0"/>
                          <a:ea typeface="Helvetica Light" charset="0"/>
                          <a:cs typeface="Helvetica Light" charset="0"/>
                          <a:sym typeface="Wingdings"/>
                        </a:rPr>
                        <m:t>+1.181234</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3</m:t>
                          </m:r>
                        </m:sup>
                      </m:sSup>
                      <m:r>
                        <a:rPr lang="en-US" sz="1600" i="1">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Helvetica Light" charset="0"/>
                          <a:cs typeface="Helvetica Light" charset="0"/>
                          <a:sym typeface="Wingdings"/>
                        </a:rPr>
                        <m:t>1.912</m:t>
                      </m:r>
                      <m:d>
                        <m:d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b="0" i="1" smtClean="0">
                              <a:solidFill>
                                <a:prstClr val="black">
                                  <a:lumMod val="85000"/>
                                  <a:lumOff val="15000"/>
                                </a:prstClr>
                              </a:solidFill>
                              <a:latin typeface="Cambria Math" charset="0"/>
                              <a:ea typeface="Helvetica Light" charset="0"/>
                              <a:cs typeface="Helvetica Light" charset="0"/>
                              <a:sym typeface="Wingdings"/>
                            </a:rPr>
                            <m:t>1</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4</m:t>
                          </m:r>
                        </m:sup>
                      </m:sSup>
                      <m:r>
                        <a:rPr lang="en-US" sz="1600" i="1">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Helvetica Light" charset="0"/>
                          <a:cs typeface="Helvetica Light" charset="0"/>
                          <a:sym typeface="Wingdings"/>
                        </a:rPr>
                        <m:t>7.8</m:t>
                      </m:r>
                      <m:d>
                        <m:d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b="0" i="1" smtClean="0">
                              <a:solidFill>
                                <a:prstClr val="black">
                                  <a:lumMod val="85000"/>
                                  <a:lumOff val="15000"/>
                                </a:prstClr>
                              </a:solidFill>
                              <a:latin typeface="Cambria Math" charset="0"/>
                              <a:ea typeface="Helvetica Light" charset="0"/>
                              <a:cs typeface="Helvetica Light" charset="0"/>
                              <a:sym typeface="Wingdings"/>
                            </a:rPr>
                            <m:t>3</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5</m:t>
                          </m:r>
                        </m:sup>
                      </m:sSup>
                    </m:oMath>
                  </m:oMathPara>
                </a14:m>
                <a:endParaRPr lang="en-US" sz="1600" dirty="0">
                  <a:solidFill>
                    <a:prstClr val="black">
                      <a:lumMod val="85000"/>
                      <a:lumOff val="15000"/>
                    </a:prstClr>
                  </a:solidFill>
                  <a:ea typeface="Helvetica Light" charset="0"/>
                  <a:cs typeface="Helvetica Light" charset="0"/>
                  <a:sym typeface="Wingdings"/>
                </a:endParaRPr>
              </a:p>
            </p:txBody>
          </p:sp>
        </mc:Choice>
        <mc:Fallback xmlns="">
          <p:sp>
            <p:nvSpPr>
              <p:cNvPr id="29" name="Rectangle 28"/>
              <p:cNvSpPr>
                <a:spLocks noRot="1" noChangeAspect="1" noMove="1" noResize="1" noEditPoints="1" noAdjustHandles="1" noChangeArrowheads="1" noChangeShapeType="1" noTextEdit="1"/>
              </p:cNvSpPr>
              <p:nvPr/>
            </p:nvSpPr>
            <p:spPr>
              <a:xfrm>
                <a:off x="805511" y="2551867"/>
                <a:ext cx="7366889" cy="566117"/>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69304" y="3429000"/>
                <a:ext cx="8695184" cy="178510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adding to these small contributions from hadronic and weak loops, and using the best value                      </a:t>
                </a:r>
                <a14:m>
                  <m:oMath xmlns:m="http://schemas.openxmlformats.org/officeDocument/2006/math">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mr-IN" sz="1600" i="1">
                            <a:solidFill>
                              <a:prstClr val="black">
                                <a:lumMod val="85000"/>
                                <a:lumOff val="15000"/>
                              </a:prstClr>
                            </a:solidFill>
                            <a:latin typeface="Cambria Math" charset="0"/>
                            <a:ea typeface="Cambria Math" charset="0"/>
                            <a:cs typeface="Cambria Math" charset="0"/>
                            <a:sym typeface="Wingdings"/>
                          </a:rPr>
                          <m:t>𝛼</m:t>
                        </m:r>
                      </m:e>
                      <m:sup>
                        <m:r>
                          <a:rPr lang="en-US" sz="1600" i="1">
                            <a:solidFill>
                              <a:prstClr val="black">
                                <a:lumMod val="85000"/>
                                <a:lumOff val="15000"/>
                              </a:prstClr>
                            </a:solidFill>
                            <a:latin typeface="Cambria Math" charset="0"/>
                            <a:ea typeface="Cambria Math" charset="0"/>
                            <a:cs typeface="Cambria Math" charset="0"/>
                            <a:sym typeface="Wingdings"/>
                          </a:rPr>
                          <m:t>−1</m:t>
                        </m:r>
                      </m:sup>
                    </m:sSup>
                  </m:oMath>
                </a14:m>
                <a:r>
                  <a:rPr lang="en-US" sz="1600" dirty="0">
                    <a:solidFill>
                      <a:prstClr val="black">
                        <a:lumMod val="85000"/>
                        <a:lumOff val="15000"/>
                      </a:prstClr>
                    </a:solidFill>
                    <a:latin typeface="Helvetica Light" charset="0"/>
                    <a:ea typeface="Helvetica Light" charset="0"/>
                    <a:cs typeface="Helvetica Light" charset="0"/>
                  </a:rPr>
                  <a:t> = </a:t>
                </a:r>
                <a:r>
                  <a:rPr lang="is-IS" sz="1600" dirty="0">
                    <a:solidFill>
                      <a:prstClr val="black">
                        <a:lumMod val="85000"/>
                        <a:lumOff val="15000"/>
                      </a:prstClr>
                    </a:solidFill>
                    <a:latin typeface="Helvetica Light" charset="0"/>
                    <a:ea typeface="Helvetica Light" charset="0"/>
                    <a:cs typeface="Helvetica Light" charset="0"/>
                  </a:rPr>
                  <a:t>137.035 999 049 (90), from a </a:t>
                </a:r>
                <a:r>
                  <a:rPr lang="en-US" sz="1600" dirty="0">
                    <a:solidFill>
                      <a:prstClr val="black">
                        <a:lumMod val="85000"/>
                        <a:lumOff val="15000"/>
                      </a:prstClr>
                    </a:solidFill>
                    <a:latin typeface="Helvetica Light" charset="0"/>
                    <a:ea typeface="Helvetica Light" charset="0"/>
                    <a:cs typeface="Helvetica Light" charset="0"/>
                  </a:rPr>
                  <a:t>measurement of </a:t>
                </a:r>
                <a14:m>
                  <m:oMath xmlns:m="http://schemas.openxmlformats.org/officeDocument/2006/math">
                    <m:sSub>
                      <m:sSubPr>
                        <m:ctrlPr>
                          <a:rPr lang="en-US" sz="1600" i="1" smtClean="0">
                            <a:solidFill>
                              <a:schemeClr val="tx1"/>
                            </a:solidFill>
                            <a:latin typeface="Cambria Math" panose="02040503050406030204" pitchFamily="18" charset="0"/>
                            <a:ea typeface="Cambria Math" charset="0"/>
                            <a:cs typeface="Cambria Math" charset="0"/>
                            <a:sym typeface="Wingdings"/>
                          </a:rPr>
                        </m:ctrlPr>
                      </m:sSubPr>
                      <m:e>
                        <m:r>
                          <a:rPr lang="en-US" sz="1600" b="0" i="1" smtClean="0">
                            <a:solidFill>
                              <a:schemeClr val="tx1"/>
                            </a:solidFill>
                            <a:latin typeface="Cambria Math" charset="0"/>
                            <a:ea typeface="Cambria Math" charset="0"/>
                            <a:cs typeface="Cambria Math" charset="0"/>
                            <a:sym typeface="Wingdings"/>
                          </a:rPr>
                          <m:t>h</m:t>
                        </m:r>
                        <m:r>
                          <a:rPr lang="en-US" sz="1600" b="0" i="1" smtClean="0">
                            <a:solidFill>
                              <a:schemeClr val="tx1"/>
                            </a:solidFill>
                            <a:latin typeface="Cambria Math" charset="0"/>
                            <a:ea typeface="Cambria Math" charset="0"/>
                            <a:cs typeface="Cambria Math" charset="0"/>
                            <a:sym typeface="Wingdings"/>
                          </a:rPr>
                          <m:t>/</m:t>
                        </m:r>
                        <m:r>
                          <a:rPr lang="en-US" sz="1600" i="1">
                            <a:solidFill>
                              <a:schemeClr val="tx1"/>
                            </a:solidFill>
                            <a:latin typeface="Cambria Math" charset="0"/>
                            <a:ea typeface="Cambria Math" charset="0"/>
                            <a:cs typeface="Cambria Math" charset="0"/>
                            <a:sym typeface="Wingdings"/>
                          </a:rPr>
                          <m:t>𝑚</m:t>
                        </m:r>
                      </m:e>
                      <m:sub>
                        <m:r>
                          <m:rPr>
                            <m:sty m:val="p"/>
                          </m:rPr>
                          <a:rPr lang="en-US" sz="1600">
                            <a:solidFill>
                              <a:schemeClr val="tx1"/>
                            </a:solidFill>
                            <a:latin typeface="Cambria Math" charset="0"/>
                            <a:ea typeface="Cambria Math" charset="0"/>
                            <a:cs typeface="Cambria Math" charset="0"/>
                            <a:sym typeface="Wingdings"/>
                          </a:rPr>
                          <m:t>Rb</m:t>
                        </m:r>
                      </m:sub>
                    </m:sSub>
                  </m:oMath>
                </a14:m>
                <a:r>
                  <a:rPr lang="en-US" sz="1600" dirty="0">
                    <a:solidFill>
                      <a:prstClr val="black">
                        <a:lumMod val="85000"/>
                        <a:lumOff val="15000"/>
                      </a:prstClr>
                    </a:solidFill>
                    <a:latin typeface="Helvetica Light" charset="0"/>
                    <a:ea typeface="Helvetica Light" charset="0"/>
                    <a:cs typeface="Helvetica Light" charset="0"/>
                  </a:rPr>
                  <a:t> via the recoil velocity of Rubidium atoms when absorbing photon </a:t>
                </a:r>
                <a:r>
                  <a:rPr lang="en-US" sz="1000" dirty="0">
                    <a:solidFill>
                      <a:schemeClr val="tx1">
                        <a:lumMod val="50000"/>
                        <a:lumOff val="50000"/>
                      </a:schemeClr>
                    </a:solidFill>
                    <a:latin typeface="Helvetica Light" charset="0"/>
                    <a:ea typeface="Helvetica Light" charset="0"/>
                    <a:cs typeface="Helvetica Light" charset="0"/>
                  </a:rPr>
                  <a:t>[ </a:t>
                </a:r>
                <a:r>
                  <a:rPr lang="en-US" sz="1000" dirty="0" err="1">
                    <a:solidFill>
                      <a:schemeClr val="tx1">
                        <a:lumMod val="50000"/>
                        <a:lumOff val="50000"/>
                      </a:schemeClr>
                    </a:solidFill>
                    <a:latin typeface="Helvetica Light" charset="0"/>
                    <a:ea typeface="Helvetica Light" charset="0"/>
                    <a:cs typeface="Helvetica Light" charset="0"/>
                  </a:rPr>
                  <a:t>Bouchendira</a:t>
                </a:r>
                <a:r>
                  <a:rPr lang="en-US" sz="1000" dirty="0">
                    <a:solidFill>
                      <a:schemeClr val="tx1">
                        <a:lumMod val="50000"/>
                        <a:lumOff val="50000"/>
                      </a:schemeClr>
                    </a:solidFill>
                    <a:latin typeface="Helvetica Light" charset="0"/>
                    <a:ea typeface="Helvetica Light" charset="0"/>
                    <a:cs typeface="Helvetica Light" charset="0"/>
                  </a:rPr>
                  <a:t> et al, </a:t>
                </a:r>
                <a:r>
                  <a:rPr lang="fi-FI" sz="1000" dirty="0">
                    <a:solidFill>
                      <a:schemeClr val="tx1">
                        <a:lumMod val="50000"/>
                        <a:lumOff val="50000"/>
                      </a:schemeClr>
                    </a:solidFill>
                    <a:latin typeface="Helvetica Light" charset="0"/>
                    <a:ea typeface="Helvetica Light" charset="0"/>
                    <a:cs typeface="Helvetica Light" charset="0"/>
                  </a:rPr>
                  <a:t>1012.3627 (2010), </a:t>
                </a:r>
                <a14:m>
                  <m:oMath xmlns:m="http://schemas.openxmlformats.org/officeDocument/2006/math">
                    <m:sSubSup>
                      <m:sSubSup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SupPr>
                      <m:e>
                        <m:r>
                          <a:rPr lang="en-US" sz="1000" i="1">
                            <a:solidFill>
                              <a:schemeClr val="tx1">
                                <a:lumMod val="50000"/>
                                <a:lumOff val="50000"/>
                              </a:schemeClr>
                            </a:solidFill>
                            <a:latin typeface="Cambria Math" charset="0"/>
                            <a:ea typeface="Cambria Math" charset="0"/>
                            <a:cs typeface="Cambria Math" charset="0"/>
                            <a:sym typeface="Wingdings"/>
                          </a:rPr>
                          <m:t>𝛼</m:t>
                        </m:r>
                      </m:e>
                      <m:sub>
                        <m:r>
                          <a:rPr lang="en-US" sz="1000" i="1">
                            <a:solidFill>
                              <a:schemeClr val="tx1">
                                <a:lumMod val="50000"/>
                                <a:lumOff val="50000"/>
                              </a:schemeClr>
                            </a:solidFill>
                            <a:latin typeface="Cambria Math" charset="0"/>
                            <a:ea typeface="Cambria Math" charset="0"/>
                            <a:cs typeface="Cambria Math" charset="0"/>
                            <a:sym typeface="Wingdings"/>
                          </a:rPr>
                          <m:t> </m:t>
                        </m:r>
                      </m:sub>
                      <m:sup>
                        <m:r>
                          <a:rPr lang="en-US" sz="1000" i="1">
                            <a:solidFill>
                              <a:schemeClr val="tx1">
                                <a:lumMod val="50000"/>
                                <a:lumOff val="50000"/>
                              </a:schemeClr>
                            </a:solidFill>
                            <a:latin typeface="Cambria Math" charset="0"/>
                            <a:ea typeface="Cambria Math" charset="0"/>
                            <a:cs typeface="Cambria Math" charset="0"/>
                            <a:sym typeface="Wingdings"/>
                          </a:rPr>
                          <m:t>2</m:t>
                        </m:r>
                      </m:sup>
                    </m:sSubSup>
                    <m:r>
                      <a:rPr lang="en-US" sz="1000" i="1">
                        <a:solidFill>
                          <a:schemeClr val="tx1">
                            <a:lumMod val="50000"/>
                            <a:lumOff val="50000"/>
                          </a:schemeClr>
                        </a:solidFill>
                        <a:latin typeface="Cambria Math" charset="0"/>
                        <a:ea typeface="Cambria Math" charset="0"/>
                        <a:cs typeface="Cambria Math" charset="0"/>
                        <a:sym typeface="Wingdings"/>
                      </a:rPr>
                      <m:t>=2</m:t>
                    </m:r>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𝑅</m:t>
                        </m:r>
                      </m:e>
                      <m:sub>
                        <m:r>
                          <a:rPr lang="en-US" sz="1000" i="1">
                            <a:solidFill>
                              <a:schemeClr val="tx1">
                                <a:lumMod val="50000"/>
                                <a:lumOff val="50000"/>
                              </a:schemeClr>
                            </a:solidFill>
                            <a:latin typeface="Cambria Math" charset="0"/>
                            <a:ea typeface="Cambria Math" charset="0"/>
                            <a:cs typeface="Cambria Math" charset="0"/>
                            <a:sym typeface="Wingdings"/>
                          </a:rPr>
                          <m:t>∞</m:t>
                        </m:r>
                      </m:sub>
                    </m:sSub>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𝑚</m:t>
                        </m:r>
                      </m:e>
                      <m:sub>
                        <m:r>
                          <m:rPr>
                            <m:sty m:val="p"/>
                          </m:rPr>
                          <a:rPr lang="en-US" sz="1000">
                            <a:solidFill>
                              <a:schemeClr val="tx1">
                                <a:lumMod val="50000"/>
                                <a:lumOff val="50000"/>
                              </a:schemeClr>
                            </a:solidFill>
                            <a:latin typeface="Cambria Math" charset="0"/>
                            <a:ea typeface="Cambria Math" charset="0"/>
                            <a:cs typeface="Cambria Math" charset="0"/>
                            <a:sym typeface="Wingdings"/>
                          </a:rPr>
                          <m:t>Rb</m:t>
                        </m:r>
                      </m:sub>
                    </m:sSub>
                    <m:r>
                      <a:rPr lang="en-US" sz="1000" b="0" i="1" smtClean="0">
                        <a:solidFill>
                          <a:schemeClr val="tx1">
                            <a:lumMod val="50000"/>
                            <a:lumOff val="50000"/>
                          </a:schemeClr>
                        </a:solidFill>
                        <a:latin typeface="Cambria Math" charset="0"/>
                        <a:ea typeface="Cambria Math" charset="0"/>
                        <a:cs typeface="Cambria Math" charset="0"/>
                        <a:sym typeface="Wingdings"/>
                      </a:rPr>
                      <m:t>h</m:t>
                    </m:r>
                    <m:r>
                      <a:rPr lang="en-US" sz="1000" b="0" i="1" smtClean="0">
                        <a:solidFill>
                          <a:schemeClr val="tx1">
                            <a:lumMod val="50000"/>
                            <a:lumOff val="50000"/>
                          </a:schemeClr>
                        </a:solidFill>
                        <a:latin typeface="Cambria Math" charset="0"/>
                        <a:ea typeface="Cambria Math" charset="0"/>
                        <a:cs typeface="Cambria Math" charset="0"/>
                        <a:sym typeface="Wingdings"/>
                      </a:rPr>
                      <m:t>/(</m:t>
                    </m:r>
                    <m:r>
                      <a:rPr lang="en-US" sz="1000" b="0" i="1" smtClean="0">
                        <a:solidFill>
                          <a:schemeClr val="tx1">
                            <a:lumMod val="50000"/>
                            <a:lumOff val="50000"/>
                          </a:schemeClr>
                        </a:solidFill>
                        <a:latin typeface="Cambria Math" charset="0"/>
                        <a:ea typeface="Cambria Math" charset="0"/>
                        <a:cs typeface="Cambria Math" charset="0"/>
                        <a:sym typeface="Wingdings"/>
                      </a:rPr>
                      <m:t>𝑐</m:t>
                    </m:r>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𝑚</m:t>
                        </m:r>
                      </m:e>
                      <m:sub>
                        <m:r>
                          <a:rPr lang="en-US" sz="1000" i="1">
                            <a:solidFill>
                              <a:schemeClr val="tx1">
                                <a:lumMod val="50000"/>
                                <a:lumOff val="50000"/>
                              </a:schemeClr>
                            </a:solidFill>
                            <a:latin typeface="Cambria Math" charset="0"/>
                            <a:ea typeface="Cambria Math" charset="0"/>
                            <a:cs typeface="Cambria Math" charset="0"/>
                            <a:sym typeface="Wingdings"/>
                          </a:rPr>
                          <m:t>𝑒</m:t>
                        </m:r>
                      </m:sub>
                    </m:sSub>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𝑚</m:t>
                        </m:r>
                      </m:e>
                      <m:sub>
                        <m:r>
                          <m:rPr>
                            <m:sty m:val="p"/>
                          </m:rPr>
                          <a:rPr lang="en-US" sz="1000">
                            <a:solidFill>
                              <a:schemeClr val="tx1">
                                <a:lumMod val="50000"/>
                                <a:lumOff val="50000"/>
                              </a:schemeClr>
                            </a:solidFill>
                            <a:latin typeface="Cambria Math" charset="0"/>
                            <a:ea typeface="Cambria Math" charset="0"/>
                            <a:cs typeface="Cambria Math" charset="0"/>
                            <a:sym typeface="Wingdings"/>
                          </a:rPr>
                          <m:t>Rb</m:t>
                        </m:r>
                      </m:sub>
                    </m:sSub>
                    <m:r>
                      <a:rPr lang="en-US" sz="1000" b="0" i="1" smtClean="0">
                        <a:solidFill>
                          <a:schemeClr val="tx1">
                            <a:lumMod val="50000"/>
                            <a:lumOff val="50000"/>
                          </a:schemeClr>
                        </a:solidFill>
                        <a:latin typeface="Cambria Math" charset="0"/>
                        <a:ea typeface="Cambria Math" charset="0"/>
                        <a:cs typeface="Cambria Math" charset="0"/>
                        <a:sym typeface="Wingdings"/>
                      </a:rPr>
                      <m:t>)</m:t>
                    </m:r>
                  </m:oMath>
                </a14:m>
                <a:r>
                  <a:rPr lang="fi-FI" sz="1000" dirty="0">
                    <a:solidFill>
                      <a:schemeClr val="tx1">
                        <a:lumMod val="50000"/>
                        <a:lumOff val="50000"/>
                      </a:schemeClr>
                    </a:solidFill>
                    <a:latin typeface="Helvetica Light" charset="0"/>
                    <a:ea typeface="Helvetica Light" charset="0"/>
                    <a:cs typeface="Helvetica Light" charset="0"/>
                  </a:rPr>
                  <a:t> </a:t>
                </a:r>
                <a:r>
                  <a:rPr lang="en-US" sz="1000" dirty="0">
                    <a:solidFill>
                      <a:schemeClr val="tx1">
                        <a:lumMod val="50000"/>
                        <a:lumOff val="50000"/>
                      </a:scheme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one finds: </a:t>
                </a:r>
              </a:p>
              <a:p>
                <a:pPr>
                  <a:spcBef>
                    <a:spcPts val="1800"/>
                  </a:spcBef>
                </a:pPr>
                <a:endParaRPr lang="is-IS" sz="1600" dirty="0">
                  <a:solidFill>
                    <a:prstClr val="black">
                      <a:lumMod val="85000"/>
                      <a:lumOff val="15000"/>
                    </a:prstClr>
                  </a:solidFill>
                  <a:latin typeface="Helvetica Light" charset="0"/>
                  <a:ea typeface="Helvetica Light" charset="0"/>
                  <a:cs typeface="Helvetica Light" charset="0"/>
                </a:endParaRP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 </a:t>
                </a:r>
                <a:endParaRPr lang="en-US" sz="1600" dirty="0">
                  <a:solidFill>
                    <a:schemeClr val="tx1">
                      <a:lumMod val="50000"/>
                      <a:lumOff val="50000"/>
                    </a:schemeClr>
                  </a:solidFill>
                  <a:latin typeface="Helvetica Light" charset="0"/>
                  <a:ea typeface="Helvetica Light" charset="0"/>
                  <a:cs typeface="Helvetica Light"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269304" y="3429000"/>
                <a:ext cx="8695184" cy="1785104"/>
              </a:xfrm>
              <a:prstGeom prst="rect">
                <a:avLst/>
              </a:prstGeom>
              <a:blipFill rotWithShape="0">
                <a:blip r:embed="rId6"/>
                <a:stretch>
                  <a:fillRect l="-350" t="-685" r="-128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808086" y="4437112"/>
                <a:ext cx="3835922" cy="34445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SM</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r>
                        <a:rPr lang="is-IS" sz="1600">
                          <a:solidFill>
                            <a:prstClr val="black">
                              <a:lumMod val="85000"/>
                              <a:lumOff val="15000"/>
                            </a:prstClr>
                          </a:solidFill>
                          <a:latin typeface="Cambria Math" charset="0"/>
                          <a:ea typeface="Cambria Math" charset="0"/>
                          <a:cs typeface="Cambria Math" charset="0"/>
                          <a:sym typeface="Wingdings"/>
                        </a:rPr>
                        <m:t>1 159 652 181.64 (</m:t>
                      </m:r>
                      <m:r>
                        <a:rPr lang="en-US" sz="1600" b="0" i="0" smtClean="0">
                          <a:solidFill>
                            <a:prstClr val="black">
                              <a:lumMod val="85000"/>
                              <a:lumOff val="15000"/>
                            </a:prstClr>
                          </a:solidFill>
                          <a:latin typeface="Cambria Math" charset="0"/>
                          <a:ea typeface="Cambria Math" charset="0"/>
                          <a:cs typeface="Cambria Math" charset="0"/>
                          <a:sym typeface="Wingdings"/>
                        </a:rPr>
                        <m:t>4</m:t>
                      </m:r>
                      <m:r>
                        <a:rPr lang="is-IS" sz="1600">
                          <a:solidFill>
                            <a:prstClr val="black">
                              <a:lumMod val="85000"/>
                              <a:lumOff val="15000"/>
                            </a:prstClr>
                          </a:solidFill>
                          <a:latin typeface="Cambria Math" charset="0"/>
                          <a:ea typeface="Cambria Math" charset="0"/>
                          <a:cs typeface="Cambria Math" charset="0"/>
                          <a:sym typeface="Wingdings"/>
                        </a:rPr>
                        <m:t>)(76)</m:t>
                      </m:r>
                      <m:r>
                        <a:rPr lang="is-IS" sz="1600" i="1" smtClean="0">
                          <a:solidFill>
                            <a:prstClr val="black">
                              <a:lumMod val="85000"/>
                              <a:lumOff val="15000"/>
                            </a:prstClr>
                          </a:solidFill>
                          <a:latin typeface="Cambria Math" charset="0"/>
                          <a:ea typeface="Cambria Math" charset="0"/>
                          <a:cs typeface="Cambria Math" charset="0"/>
                          <a:sym typeface="Wingdings"/>
                        </a:rPr>
                        <m:t>∙</m:t>
                      </m:r>
                      <m:sSup>
                        <m:sSupPr>
                          <m:ctrlPr>
                            <a:rPr lang="is-I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b="0" i="1" smtClean="0">
                              <a:solidFill>
                                <a:prstClr val="black">
                                  <a:lumMod val="85000"/>
                                  <a:lumOff val="15000"/>
                                </a:prstClr>
                              </a:solidFill>
                              <a:latin typeface="Cambria Math" charset="0"/>
                              <a:ea typeface="Cambria Math" charset="0"/>
                              <a:cs typeface="Cambria Math" charset="0"/>
                              <a:sym typeface="Wingdings"/>
                            </a:rPr>
                            <m:t>10</m:t>
                          </m:r>
                        </m:e>
                        <m:sup>
                          <m:r>
                            <a:rPr lang="en-US" sz="1600" b="0" i="1" smtClean="0">
                              <a:solidFill>
                                <a:prstClr val="black">
                                  <a:lumMod val="85000"/>
                                  <a:lumOff val="15000"/>
                                </a:prstClr>
                              </a:solidFill>
                              <a:latin typeface="Cambria Math" charset="0"/>
                              <a:ea typeface="Cambria Math" charset="0"/>
                              <a:cs typeface="Cambria Math" charset="0"/>
                              <a:sym typeface="Wingdings"/>
                            </a:rPr>
                            <m:t>−12</m:t>
                          </m:r>
                        </m:sup>
                      </m:sSup>
                      <m:r>
                        <a:rPr lang="is-IS" sz="1600">
                          <a:solidFill>
                            <a:prstClr val="black">
                              <a:lumMod val="85000"/>
                              <a:lumOff val="15000"/>
                            </a:prstClr>
                          </a:solidFill>
                          <a:latin typeface="Cambria Math" charset="0"/>
                          <a:ea typeface="Cambria Math" charset="0"/>
                          <a:cs typeface="Cambria Math" charset="0"/>
                          <a:sym typeface="Wingdings"/>
                        </a:rPr>
                        <m:t> </m:t>
                      </m:r>
                    </m:oMath>
                  </m:oMathPara>
                </a14:m>
                <a:endParaRPr sz="1600" dirty="0"/>
              </a:p>
            </p:txBody>
          </p:sp>
        </mc:Choice>
        <mc:Fallback xmlns="">
          <p:sp>
            <p:nvSpPr>
              <p:cNvPr id="33" name="Rectangle 32"/>
              <p:cNvSpPr>
                <a:spLocks noRot="1" noChangeAspect="1" noMove="1" noResize="1" noEditPoints="1" noAdjustHandles="1" noChangeArrowheads="1" noChangeShapeType="1" noTextEdit="1"/>
              </p:cNvSpPr>
              <p:nvPr/>
            </p:nvSpPr>
            <p:spPr>
              <a:xfrm>
                <a:off x="808086" y="4437112"/>
                <a:ext cx="3835922" cy="344453"/>
              </a:xfrm>
              <a:prstGeom prst="rect">
                <a:avLst/>
              </a:prstGeom>
              <a:blipFill rotWithShape="0">
                <a:blip r:embed="rId7"/>
                <a:stretch>
                  <a:fillRect t="-85714" b="-114286"/>
                </a:stretch>
              </a:blipFill>
            </p:spPr>
            <p:txBody>
              <a:bodyPr/>
              <a:lstStyle/>
              <a:p>
                <a:r>
                  <a:rPr lang="en-US">
                    <a:noFill/>
                  </a:rPr>
                  <a:t> </a:t>
                </a:r>
              </a:p>
            </p:txBody>
          </p:sp>
        </mc:Fallback>
      </mc:AlternateContent>
      <p:sp>
        <p:nvSpPr>
          <p:cNvPr id="15" name="TextBox 14"/>
          <p:cNvSpPr txBox="1"/>
          <p:nvPr/>
        </p:nvSpPr>
        <p:spPr>
          <a:xfrm>
            <a:off x="4788024" y="4468317"/>
            <a:ext cx="4031316" cy="338554"/>
          </a:xfrm>
          <a:prstGeom prst="rect">
            <a:avLst/>
          </a:prstGeom>
          <a:noFill/>
        </p:spPr>
        <p:txBody>
          <a:bodyPr wrap="square" rtlCol="0">
            <a:spAutoFit/>
          </a:bodyPr>
          <a:lstStyle/>
          <a:p>
            <a:r>
              <a:rPr lang="en-US" sz="1600" dirty="0">
                <a:latin typeface="Symbol" charset="2"/>
                <a:ea typeface="Symbol" charset="2"/>
                <a:cs typeface="Symbol" charset="2"/>
              </a:rPr>
              <a:t>®</a:t>
            </a:r>
            <a:r>
              <a:rPr lang="en-US" sz="1600" dirty="0">
                <a:latin typeface="Helvetica Light" charset="0"/>
                <a:ea typeface="Helvetica Light" charset="0"/>
                <a:cs typeface="Helvetica Light" charset="0"/>
              </a:rPr>
              <a:t>  In agreement with experiment</a:t>
            </a:r>
          </a:p>
        </p:txBody>
      </p:sp>
      <p:sp>
        <p:nvSpPr>
          <p:cNvPr id="18" name="Rectangle 17"/>
          <p:cNvSpPr/>
          <p:nvPr/>
        </p:nvSpPr>
        <p:spPr>
          <a:xfrm>
            <a:off x="5087074" y="4760154"/>
            <a:ext cx="3589382" cy="276999"/>
          </a:xfrm>
          <a:prstGeom prst="rect">
            <a:avLst/>
          </a:prstGeom>
        </p:spPr>
        <p:txBody>
          <a:bodyPr wrap="square">
            <a:spAutoFit/>
          </a:bodyPr>
          <a:lstStyle/>
          <a:p>
            <a:pPr lvl="0"/>
            <a:r>
              <a:rPr lang="en-US" sz="1200" dirty="0">
                <a:solidFill>
                  <a:schemeClr val="tx1">
                    <a:lumMod val="50000"/>
                    <a:lumOff val="50000"/>
                  </a:schemeClr>
                </a:solidFill>
                <a:latin typeface="Helvetica Light" charset="0"/>
                <a:ea typeface="Helvetica Light" charset="0"/>
                <a:cs typeface="Helvetica Light" charset="0"/>
              </a:rPr>
              <a:t>(errors are from loop terms and </a:t>
            </a:r>
            <a:r>
              <a:rPr lang="en-US" sz="1200" dirty="0">
                <a:solidFill>
                  <a:schemeClr val="tx1">
                    <a:lumMod val="50000"/>
                    <a:lumOff val="50000"/>
                  </a:schemeClr>
                </a:solidFill>
                <a:latin typeface="Symbol" charset="2"/>
                <a:ea typeface="Symbol" charset="2"/>
                <a:cs typeface="Symbol" charset="2"/>
              </a:rPr>
              <a:t>α,</a:t>
            </a:r>
            <a:r>
              <a:rPr lang="en-US" sz="1200" dirty="0">
                <a:solidFill>
                  <a:schemeClr val="tx1">
                    <a:lumMod val="50000"/>
                    <a:lumOff val="50000"/>
                  </a:schemeClr>
                </a:solidFill>
                <a:latin typeface="Helvetica Light" charset="0"/>
                <a:ea typeface="Helvetica Light" charset="0"/>
                <a:cs typeface="Helvetica Light" charset="0"/>
              </a:rPr>
              <a:t> respectively)</a:t>
            </a:r>
          </a:p>
        </p:txBody>
      </p:sp>
      <mc:AlternateContent xmlns:mc="http://schemas.openxmlformats.org/markup-compatibility/2006" xmlns:a14="http://schemas.microsoft.com/office/drawing/2010/main">
        <mc:Choice Requires="a14">
          <p:sp>
            <p:nvSpPr>
              <p:cNvPr id="36" name="Rectangle 35"/>
              <p:cNvSpPr/>
              <p:nvPr/>
            </p:nvSpPr>
            <p:spPr>
              <a:xfrm>
                <a:off x="803295" y="5861440"/>
                <a:ext cx="3494867" cy="338554"/>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p>
                        <m:s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mr-IN" sz="1600" i="1">
                              <a:solidFill>
                                <a:prstClr val="black">
                                  <a:lumMod val="85000"/>
                                  <a:lumOff val="15000"/>
                                </a:prstClr>
                              </a:solidFill>
                              <a:latin typeface="Cambria Math" charset="0"/>
                              <a:ea typeface="Cambria Math" charset="0"/>
                              <a:cs typeface="Cambria Math" charset="0"/>
                              <a:sym typeface="Wingdings"/>
                            </a:rPr>
                            <m:t>𝛼</m:t>
                          </m:r>
                        </m:e>
                        <m:sup>
                          <m:r>
                            <a:rPr lang="en-US" sz="1600" b="0" i="1" smtClean="0">
                              <a:solidFill>
                                <a:prstClr val="black">
                                  <a:lumMod val="85000"/>
                                  <a:lumOff val="15000"/>
                                </a:prstClr>
                              </a:solidFill>
                              <a:latin typeface="Cambria Math" charset="0"/>
                              <a:ea typeface="Cambria Math" charset="0"/>
                              <a:cs typeface="Cambria Math" charset="0"/>
                              <a:sym typeface="Wingdings"/>
                            </a:rPr>
                            <m:t>−1</m:t>
                          </m:r>
                        </m:sup>
                      </m:sSup>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Sub>
                      <m:r>
                        <a:rPr lang="en-US" sz="1600" b="0" i="0" smtClean="0">
                          <a:solidFill>
                            <a:prstClr val="black">
                              <a:lumMod val="85000"/>
                              <a:lumOff val="15000"/>
                            </a:prstClr>
                          </a:solidFill>
                          <a:latin typeface="Cambria Math"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137.035 999 157 (</m:t>
                      </m:r>
                      <m:r>
                        <a:rPr lang="en-US" sz="1600" b="0" i="1" smtClean="0">
                          <a:solidFill>
                            <a:prstClr val="black">
                              <a:lumMod val="85000"/>
                              <a:lumOff val="15000"/>
                            </a:prstClr>
                          </a:solidFill>
                          <a:latin typeface="Cambria Math" charset="0"/>
                          <a:ea typeface="Cambria Math" charset="0"/>
                          <a:cs typeface="Cambria Math" charset="0"/>
                          <a:sym typeface="Wingdings"/>
                        </a:rPr>
                        <m:t>4</m:t>
                      </m:r>
                      <m:r>
                        <a:rPr lang="is-IS" sz="1600" i="1">
                          <a:solidFill>
                            <a:prstClr val="black">
                              <a:lumMod val="85000"/>
                              <a:lumOff val="15000"/>
                            </a:prstClr>
                          </a:solidFill>
                          <a:latin typeface="Cambria Math" charset="0"/>
                          <a:ea typeface="Cambria Math" charset="0"/>
                          <a:cs typeface="Cambria Math" charset="0"/>
                          <a:sym typeface="Wingdings"/>
                        </a:rPr>
                        <m:t>)(33) </m:t>
                      </m:r>
                    </m:oMath>
                  </m:oMathPara>
                </a14:m>
                <a:endParaRPr sz="1600" dirty="0"/>
              </a:p>
            </p:txBody>
          </p:sp>
        </mc:Choice>
        <mc:Fallback xmlns="">
          <p:sp>
            <p:nvSpPr>
              <p:cNvPr id="36" name="Rectangle 35"/>
              <p:cNvSpPr>
                <a:spLocks noRot="1" noChangeAspect="1" noMove="1" noResize="1" noEditPoints="1" noAdjustHandles="1" noChangeArrowheads="1" noChangeShapeType="1" noTextEdit="1"/>
              </p:cNvSpPr>
              <p:nvPr/>
            </p:nvSpPr>
            <p:spPr>
              <a:xfrm>
                <a:off x="803295" y="5861440"/>
                <a:ext cx="3494867" cy="338554"/>
              </a:xfrm>
              <a:prstGeom prst="rect">
                <a:avLst/>
              </a:prstGeom>
              <a:blipFill rotWithShape="0">
                <a:blip r:embed="rId8"/>
                <a:stretch>
                  <a:fillRect t="-89091" b="-116364"/>
                </a:stretch>
              </a:blipFill>
            </p:spPr>
            <p:txBody>
              <a:bodyPr/>
              <a:lstStyle/>
              <a:p>
                <a:r>
                  <a:rPr lang="en-US">
                    <a:noFill/>
                  </a:rPr>
                  <a:t> </a:t>
                </a:r>
              </a:p>
            </p:txBody>
          </p:sp>
        </mc:Fallback>
      </mc:AlternateContent>
      <p:sp>
        <p:nvSpPr>
          <p:cNvPr id="38" name="TextBox 37"/>
          <p:cNvSpPr txBox="1"/>
          <p:nvPr/>
        </p:nvSpPr>
        <p:spPr>
          <a:xfrm>
            <a:off x="806339" y="6320353"/>
            <a:ext cx="4083169" cy="276999"/>
          </a:xfrm>
          <a:prstGeom prst="rect">
            <a:avLst/>
          </a:prstGeom>
          <a:noFill/>
        </p:spPr>
        <p:txBody>
          <a:bodyPr wrap="none" rtlCol="0">
            <a:spAutoFit/>
          </a:bodyPr>
          <a:lstStyle/>
          <a:p>
            <a:r>
              <a:rPr lang="en-US" sz="1200" dirty="0">
                <a:solidFill>
                  <a:schemeClr val="tx1">
                    <a:lumMod val="50000"/>
                    <a:lumOff val="50000"/>
                  </a:schemeClr>
                </a:solidFill>
                <a:latin typeface="Helvetica Light" charset="0"/>
                <a:ea typeface="Helvetica Light" charset="0"/>
                <a:cs typeface="Helvetica Light" charset="0"/>
              </a:rPr>
              <a:t>(0.25 ppb precision, 3 times better than </a:t>
            </a:r>
            <a:r>
              <a:rPr lang="en-US" sz="1200" dirty="0" err="1">
                <a:solidFill>
                  <a:schemeClr val="tx1">
                    <a:lumMod val="50000"/>
                    <a:lumOff val="50000"/>
                  </a:schemeClr>
                </a:solidFill>
                <a:latin typeface="Helvetica Light" charset="0"/>
                <a:ea typeface="Helvetica Light" charset="0"/>
                <a:cs typeface="Helvetica Light" charset="0"/>
              </a:rPr>
              <a:t>Rb</a:t>
            </a:r>
            <a:r>
              <a:rPr lang="en-US" sz="1200" dirty="0">
                <a:solidFill>
                  <a:schemeClr val="tx1">
                    <a:lumMod val="50000"/>
                    <a:lumOff val="50000"/>
                  </a:schemeClr>
                </a:solidFill>
                <a:latin typeface="Helvetica Light" charset="0"/>
                <a:ea typeface="Helvetica Light" charset="0"/>
                <a:cs typeface="Helvetica Light" charset="0"/>
              </a:rPr>
              <a:t> based value)</a:t>
            </a:r>
          </a:p>
        </p:txBody>
      </p:sp>
      <p:sp>
        <p:nvSpPr>
          <p:cNvPr id="39" name="Rectangle 38"/>
          <p:cNvSpPr/>
          <p:nvPr/>
        </p:nvSpPr>
        <p:spPr>
          <a:xfrm>
            <a:off x="4932040" y="5937001"/>
            <a:ext cx="3961232" cy="276999"/>
          </a:xfrm>
          <a:prstGeom prst="rect">
            <a:avLst/>
          </a:prstGeom>
        </p:spPr>
        <p:txBody>
          <a:bodyPr wrap="square">
            <a:spAutoFit/>
          </a:bodyPr>
          <a:lstStyle/>
          <a:p>
            <a:pPr lvl="0"/>
            <a:r>
              <a:rPr lang="en-US" sz="1200" dirty="0">
                <a:solidFill>
                  <a:schemeClr val="tx1">
                    <a:lumMod val="50000"/>
                    <a:lumOff val="50000"/>
                  </a:schemeClr>
                </a:solidFill>
                <a:latin typeface="Helvetica Light" charset="0"/>
                <a:ea typeface="Helvetica Light" charset="0"/>
                <a:cs typeface="Helvetica Light" charset="0"/>
              </a:rPr>
              <a:t>(errors are from theory and experiment, respectively)</a:t>
            </a:r>
          </a:p>
        </p:txBody>
      </p:sp>
      <mc:AlternateContent xmlns:mc="http://schemas.openxmlformats.org/markup-compatibility/2006" xmlns:a14="http://schemas.microsoft.com/office/drawing/2010/main">
        <mc:Choice Requires="a14">
          <p:sp>
            <p:nvSpPr>
              <p:cNvPr id="5" name="Rectangle 4"/>
              <p:cNvSpPr/>
              <p:nvPr/>
            </p:nvSpPr>
            <p:spPr>
              <a:xfrm>
                <a:off x="707766" y="4774330"/>
                <a:ext cx="3561809" cy="382862"/>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Sup>
                        <m:sSubSupPr>
                          <m:ctrlPr>
                            <a:rPr lang="en-US" sz="1600" i="1" smtClean="0">
                              <a:solidFill>
                                <a:schemeClr val="tx1">
                                  <a:lumMod val="50000"/>
                                  <a:lumOff val="50000"/>
                                </a:schemeClr>
                              </a:solidFill>
                              <a:latin typeface="Cambria Math" panose="02040503050406030204" pitchFamily="18" charset="0"/>
                              <a:ea typeface="Cambria Math" charset="0"/>
                              <a:cs typeface="Cambria Math" charset="0"/>
                              <a:sym typeface="Wingdings"/>
                            </a:rPr>
                          </m:ctrlPr>
                        </m:sSubSupPr>
                        <m:e>
                          <m:r>
                            <a:rPr lang="en-US" sz="1600" i="1">
                              <a:solidFill>
                                <a:schemeClr val="tx1">
                                  <a:lumMod val="50000"/>
                                  <a:lumOff val="50000"/>
                                </a:schemeClr>
                              </a:solidFill>
                              <a:latin typeface="Cambria Math" charset="0"/>
                              <a:ea typeface="Cambria Math" charset="0"/>
                              <a:cs typeface="Cambria Math" charset="0"/>
                              <a:sym typeface="Wingdings"/>
                            </a:rPr>
                            <m:t>𝑎</m:t>
                          </m:r>
                        </m:e>
                        <m:sub>
                          <m:r>
                            <a:rPr lang="en-US" sz="1600" i="1">
                              <a:solidFill>
                                <a:schemeClr val="tx1">
                                  <a:lumMod val="50000"/>
                                  <a:lumOff val="50000"/>
                                </a:schemeClr>
                              </a:solidFill>
                              <a:latin typeface="Cambria Math" charset="0"/>
                              <a:ea typeface="Cambria Math" charset="0"/>
                              <a:cs typeface="Cambria Math" charset="0"/>
                              <a:sym typeface="Wingdings"/>
                            </a:rPr>
                            <m:t>𝑒</m:t>
                          </m:r>
                        </m:sub>
                        <m:sup>
                          <m:r>
                            <m:rPr>
                              <m:sty m:val="p"/>
                            </m:rPr>
                            <a:rPr lang="en-US" sz="1600" b="0" i="0" smtClean="0">
                              <a:solidFill>
                                <a:schemeClr val="tx1">
                                  <a:lumMod val="50000"/>
                                  <a:lumOff val="50000"/>
                                </a:schemeClr>
                              </a:solidFill>
                              <a:latin typeface="Cambria Math" charset="0"/>
                              <a:ea typeface="Cambria Math" charset="0"/>
                              <a:cs typeface="Cambria Math" charset="0"/>
                              <a:sym typeface="Wingdings"/>
                            </a:rPr>
                            <m:t>Exp</m:t>
                          </m:r>
                        </m:sup>
                      </m:sSubSup>
                      <m:r>
                        <a:rPr lang="en-US" sz="1600" b="0" i="1" smtClean="0">
                          <a:solidFill>
                            <a:schemeClr val="tx1">
                              <a:lumMod val="50000"/>
                              <a:lumOff val="50000"/>
                            </a:schemeClr>
                          </a:solidFill>
                          <a:latin typeface="Cambria Math" charset="0"/>
                          <a:ea typeface="Cambria Math" charset="0"/>
                          <a:cs typeface="Cambria Math" charset="0"/>
                          <a:sym typeface="Wingdings"/>
                        </a:rPr>
                        <m:t>=</m:t>
                      </m:r>
                      <m:r>
                        <a:rPr lang="is-IS" sz="1600" i="1" smtClean="0">
                          <a:solidFill>
                            <a:schemeClr val="tx1">
                              <a:lumMod val="50000"/>
                              <a:lumOff val="50000"/>
                            </a:schemeClr>
                          </a:solidFill>
                          <a:latin typeface="Cambria Math" charset="0"/>
                          <a:ea typeface="Cambria Math" charset="0"/>
                          <a:cs typeface="Cambria Math" charset="0"/>
                          <a:sym typeface="Wingdings"/>
                        </a:rPr>
                        <m:t>1 </m:t>
                      </m:r>
                      <m:r>
                        <a:rPr lang="is-IS" sz="1600" i="1">
                          <a:solidFill>
                            <a:schemeClr val="tx1">
                              <a:lumMod val="50000"/>
                              <a:lumOff val="50000"/>
                            </a:schemeClr>
                          </a:solidFill>
                          <a:latin typeface="Cambria Math" charset="0"/>
                          <a:ea typeface="Cambria Math" charset="0"/>
                          <a:cs typeface="Cambria Math" charset="0"/>
                          <a:sym typeface="Wingdings"/>
                        </a:rPr>
                        <m:t>159 652 180.73(28) ∙</m:t>
                      </m:r>
                      <m:sSup>
                        <m:sSupPr>
                          <m:ctrlPr>
                            <a:rPr lang="is-IS" sz="1600" i="1">
                              <a:solidFill>
                                <a:schemeClr val="tx1">
                                  <a:lumMod val="50000"/>
                                  <a:lumOff val="50000"/>
                                </a:schemeClr>
                              </a:solidFill>
                              <a:latin typeface="Cambria Math" panose="02040503050406030204" pitchFamily="18" charset="0"/>
                              <a:ea typeface="Cambria Math" charset="0"/>
                              <a:cs typeface="Cambria Math" charset="0"/>
                              <a:sym typeface="Wingdings"/>
                            </a:rPr>
                          </m:ctrlPr>
                        </m:sSupPr>
                        <m:e>
                          <m:r>
                            <a:rPr lang="is-IS" sz="1600" i="1">
                              <a:solidFill>
                                <a:schemeClr val="tx1">
                                  <a:lumMod val="50000"/>
                                  <a:lumOff val="50000"/>
                                </a:schemeClr>
                              </a:solidFill>
                              <a:latin typeface="Cambria Math" charset="0"/>
                              <a:ea typeface="Cambria Math" charset="0"/>
                              <a:cs typeface="Cambria Math" charset="0"/>
                              <a:sym typeface="Wingdings"/>
                            </a:rPr>
                            <m:t>10</m:t>
                          </m:r>
                        </m:e>
                        <m:sup>
                          <m:r>
                            <a:rPr lang="is-IS" sz="1600" i="1">
                              <a:solidFill>
                                <a:schemeClr val="tx1">
                                  <a:lumMod val="50000"/>
                                  <a:lumOff val="50000"/>
                                </a:schemeClr>
                              </a:solidFill>
                              <a:latin typeface="Cambria Math" charset="0"/>
                              <a:ea typeface="Cambria Math" charset="0"/>
                              <a:cs typeface="Cambria Math" charset="0"/>
                              <a:sym typeface="Wingdings"/>
                            </a:rPr>
                            <m:t>−12</m:t>
                          </m:r>
                        </m:sup>
                      </m:sSup>
                    </m:oMath>
                  </m:oMathPara>
                </a14:m>
                <a:endParaRPr lang="is-IS" sz="1600" dirty="0">
                  <a:solidFill>
                    <a:schemeClr val="tx1">
                      <a:lumMod val="50000"/>
                      <a:lumOff val="50000"/>
                    </a:schemeClr>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707766" y="4774330"/>
                <a:ext cx="3561809" cy="382862"/>
              </a:xfrm>
              <a:prstGeom prst="rect">
                <a:avLst/>
              </a:prstGeom>
              <a:blipFill>
                <a:blip r:embed="rId9"/>
                <a:stretch>
                  <a:fillRect b="-12500"/>
                </a:stretch>
              </a:blipFill>
            </p:spPr>
            <p:txBody>
              <a:bodyPr/>
              <a:lstStyle/>
              <a:p>
                <a:r>
                  <a:rPr lang="en-CH">
                    <a:noFill/>
                  </a:rPr>
                  <a:t> </a:t>
                </a:r>
              </a:p>
            </p:txBody>
          </p:sp>
        </mc:Fallback>
      </mc:AlternateContent>
      <p:sp>
        <p:nvSpPr>
          <p:cNvPr id="12" name="Rectangle 11"/>
          <p:cNvSpPr/>
          <p:nvPr/>
        </p:nvSpPr>
        <p:spPr>
          <a:xfrm>
            <a:off x="4938587" y="6351131"/>
            <a:ext cx="2215671" cy="246221"/>
          </a:xfrm>
          <a:prstGeom prst="rect">
            <a:avLst/>
          </a:prstGeom>
        </p:spPr>
        <p:txBody>
          <a:bodyPr wrap="none">
            <a:spAutoFit/>
          </a:bodyPr>
          <a:lstStyle/>
          <a:p>
            <a:pPr lvl="0">
              <a:spcBef>
                <a:spcPts val="1800"/>
              </a:spcBef>
            </a:pPr>
            <a:r>
              <a:rPr lang="en-US" sz="1000" dirty="0">
                <a:solidFill>
                  <a:prstClr val="black">
                    <a:lumMod val="50000"/>
                    <a:lumOff val="50000"/>
                  </a:prstClr>
                </a:solidFill>
                <a:latin typeface="Helvetica Light" charset="0"/>
                <a:ea typeface="Helvetica Light" charset="0"/>
                <a:cs typeface="Helvetica Light" charset="0"/>
              </a:rPr>
              <a:t>[ Kinoshita et al, </a:t>
            </a:r>
            <a:r>
              <a:rPr lang="hr-HR" sz="1000" dirty="0">
                <a:solidFill>
                  <a:prstClr val="black">
                    <a:lumMod val="50000"/>
                    <a:lumOff val="50000"/>
                  </a:prstClr>
                </a:solidFill>
                <a:latin typeface="Helvetica Light" charset="0"/>
                <a:ea typeface="Helvetica Light" charset="0"/>
                <a:cs typeface="Helvetica Light" charset="0"/>
              </a:rPr>
              <a:t>1412.8284 (2014) </a:t>
            </a:r>
            <a:r>
              <a:rPr lang="en-US" sz="1000" dirty="0">
                <a:solidFill>
                  <a:prstClr val="black">
                    <a:lumMod val="50000"/>
                    <a:lumOff val="50000"/>
                  </a:prstClr>
                </a:solidFill>
                <a:latin typeface="Helvetica Light" charset="0"/>
                <a:ea typeface="Helvetica Light" charset="0"/>
                <a:cs typeface="Helvetica Light" charset="0"/>
              </a:rPr>
              <a:t>]</a:t>
            </a:r>
            <a:endParaRPr lang="en-US" sz="1600" dirty="0">
              <a:solidFill>
                <a:prstClr val="black">
                  <a:lumMod val="50000"/>
                  <a:lumOff val="50000"/>
                </a:prstClr>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114377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9</a:t>
            </a:fld>
            <a:endParaRPr lang="en-GB" dirty="0"/>
          </a:p>
        </p:txBody>
      </p:sp>
      <p:grpSp>
        <p:nvGrpSpPr>
          <p:cNvPr id="23" name="Group 22"/>
          <p:cNvGrpSpPr/>
          <p:nvPr/>
        </p:nvGrpSpPr>
        <p:grpSpPr>
          <a:xfrm>
            <a:off x="0" y="-43113"/>
            <a:ext cx="9144000" cy="3599693"/>
            <a:chOff x="0" y="-43113"/>
            <a:chExt cx="9144000" cy="3599693"/>
          </a:xfrm>
        </p:grpSpPr>
        <p:pic>
          <p:nvPicPr>
            <p:cNvPr id="3" name="Picture 2"/>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0" y="0"/>
              <a:ext cx="9144000" cy="1714499"/>
            </a:xfrm>
            <a:prstGeom prst="rect">
              <a:avLst/>
            </a:prstGeom>
            <a:noFill/>
            <a:ln w="9525">
              <a:noFill/>
              <a:miter lim="800000"/>
              <a:headEnd/>
              <a:tailEnd/>
            </a:ln>
          </p:spPr>
        </p:pic>
        <p:sp>
          <p:nvSpPr>
            <p:cNvPr id="4" name="Rectangle 3"/>
            <p:cNvSpPr/>
            <p:nvPr/>
          </p:nvSpPr>
          <p:spPr>
            <a:xfrm>
              <a:off x="0" y="-1"/>
              <a:ext cx="2915816" cy="1714499"/>
            </a:xfrm>
            <a:prstGeom prst="rect">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6" name="Chord 5"/>
            <p:cNvSpPr/>
            <p:nvPr/>
          </p:nvSpPr>
          <p:spPr>
            <a:xfrm rot="6069128">
              <a:off x="2222266" y="-32238"/>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7" name="Chord 6"/>
            <p:cNvSpPr/>
            <p:nvPr/>
          </p:nvSpPr>
          <p:spPr>
            <a:xfrm rot="6069128">
              <a:off x="2294275" y="73863"/>
              <a:ext cx="1562478" cy="1778972"/>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Chord 7"/>
            <p:cNvSpPr/>
            <p:nvPr/>
          </p:nvSpPr>
          <p:spPr>
            <a:xfrm rot="6069128">
              <a:off x="2531089" y="357151"/>
              <a:ext cx="1515605" cy="178281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9" name="Chord 8"/>
            <p:cNvSpPr/>
            <p:nvPr/>
          </p:nvSpPr>
          <p:spPr>
            <a:xfrm rot="2637305">
              <a:off x="2116851" y="944821"/>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Chord 9"/>
            <p:cNvSpPr/>
            <p:nvPr/>
          </p:nvSpPr>
          <p:spPr>
            <a:xfrm rot="2671633">
              <a:off x="1588464" y="408618"/>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1" name="Chord 10"/>
            <p:cNvSpPr/>
            <p:nvPr/>
          </p:nvSpPr>
          <p:spPr>
            <a:xfrm rot="2671633">
              <a:off x="1396771" y="-43113"/>
              <a:ext cx="2414350" cy="2611759"/>
            </a:xfrm>
            <a:prstGeom prst="chord">
              <a:avLst>
                <a:gd name="adj1" fmla="val 9764275"/>
                <a:gd name="adj2" fmla="val 17446323"/>
              </a:avLst>
            </a:prstGeom>
            <a:solidFill>
              <a:srgbClr val="2757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2" name="Picture 2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3528" y="194830"/>
              <a:ext cx="2448272" cy="1348324"/>
            </a:xfrm>
            <a:prstGeom prst="rect">
              <a:avLst/>
            </a:prstGeom>
          </p:spPr>
        </p:pic>
      </p:grpSp>
      <p:sp>
        <p:nvSpPr>
          <p:cNvPr id="24" name="TextBox 23"/>
          <p:cNvSpPr txBox="1"/>
          <p:nvPr/>
        </p:nvSpPr>
        <p:spPr>
          <a:xfrm>
            <a:off x="4938587" y="437763"/>
            <a:ext cx="3881885" cy="830997"/>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Theory and comparison with experiment</a:t>
            </a:r>
          </a:p>
        </p:txBody>
      </p:sp>
      <p:sp>
        <p:nvSpPr>
          <p:cNvPr id="25" name="TextBox 24"/>
          <p:cNvSpPr txBox="1"/>
          <p:nvPr/>
        </p:nvSpPr>
        <p:spPr>
          <a:xfrm>
            <a:off x="269304" y="1988840"/>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In a tour de force, five QED loops have been computed </a:t>
            </a:r>
            <a:r>
              <a:rPr lang="en-US" sz="1000" dirty="0">
                <a:solidFill>
                  <a:schemeClr val="tx1">
                    <a:lumMod val="50000"/>
                    <a:lumOff val="50000"/>
                  </a:schemeClr>
                </a:solidFill>
                <a:latin typeface="Helvetica Light" charset="0"/>
                <a:ea typeface="Helvetica Light" charset="0"/>
                <a:cs typeface="Helvetica Light" charset="0"/>
              </a:rPr>
              <a:t>[ Kinoshita et al, </a:t>
            </a:r>
            <a:r>
              <a:rPr lang="hr-HR" sz="1000" dirty="0">
                <a:solidFill>
                  <a:schemeClr val="tx1">
                    <a:lumMod val="50000"/>
                    <a:lumOff val="50000"/>
                  </a:schemeClr>
                </a:solidFill>
                <a:latin typeface="Helvetica Light" charset="0"/>
                <a:ea typeface="Helvetica Light" charset="0"/>
                <a:cs typeface="Helvetica Light" charset="0"/>
              </a:rPr>
              <a:t>1412.8284 (2014) </a:t>
            </a:r>
            <a:r>
              <a:rPr lang="en-US" sz="1000" dirty="0">
                <a:solidFill>
                  <a:schemeClr val="tx1">
                    <a:lumMod val="50000"/>
                    <a:lumOff val="50000"/>
                  </a:schemeClr>
                </a:solidFill>
                <a:latin typeface="Helvetica Light" charset="0"/>
                <a:ea typeface="Helvetica Light" charset="0"/>
                <a:cs typeface="Helvetica Light" charset="0"/>
              </a:rPr>
              <a:t>]</a:t>
            </a:r>
            <a:endParaRPr lang="en-US" sz="1600" dirty="0">
              <a:solidFill>
                <a:schemeClr val="tx1">
                  <a:lumMod val="50000"/>
                  <a:lumOff val="50000"/>
                </a:schemeClr>
              </a:solidFill>
              <a:latin typeface="Helvetica Light" charset="0"/>
              <a:ea typeface="Helvetica Light" charset="0"/>
              <a:cs typeface="Helvetica Light" charset="0"/>
            </a:endParaRPr>
          </a:p>
        </p:txBody>
      </p:sp>
      <p:sp>
        <p:nvSpPr>
          <p:cNvPr id="68" name="TextBox 67"/>
          <p:cNvSpPr txBox="1"/>
          <p:nvPr/>
        </p:nvSpPr>
        <p:spPr>
          <a:xfrm>
            <a:off x="269304" y="5322694"/>
            <a:ext cx="8839200" cy="33855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Measurement and SM prediction can be used to derive most precise value of </a:t>
            </a:r>
            <a:r>
              <a:rPr lang="en-US" sz="1600" dirty="0">
                <a:solidFill>
                  <a:prstClr val="black">
                    <a:lumMod val="85000"/>
                    <a:lumOff val="15000"/>
                  </a:prstClr>
                </a:solidFill>
                <a:latin typeface="Symbol" charset="2"/>
                <a:ea typeface="Symbol" charset="2"/>
                <a:cs typeface="Symbol" charset="2"/>
              </a:rPr>
              <a:t>α</a:t>
            </a:r>
            <a:endParaRPr lang="en-US" sz="1600" dirty="0">
              <a:solidFill>
                <a:prstClr val="black">
                  <a:lumMod val="85000"/>
                  <a:lumOff val="15000"/>
                </a:prst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9" name="Rectangle 28"/>
              <p:cNvSpPr/>
              <p:nvPr/>
            </p:nvSpPr>
            <p:spPr>
              <a:xfrm>
                <a:off x="805511" y="2551867"/>
                <a:ext cx="7366889" cy="566117"/>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QED</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Helvetica Light" charset="0"/>
                              <a:cs typeface="Helvetica Light" charset="0"/>
                              <a:sym typeface="Wingdings"/>
                            </a:rPr>
                            <m:t>2</m:t>
                          </m:r>
                          <m:r>
                            <a:rPr lang="en-US" sz="1600" i="1">
                              <a:solidFill>
                                <a:prstClr val="black">
                                  <a:lumMod val="85000"/>
                                  <a:lumOff val="15000"/>
                                </a:prstClr>
                              </a:solidFill>
                              <a:latin typeface="Cambria Math" charset="0"/>
                              <a:ea typeface="Cambria Math" charset="0"/>
                              <a:cs typeface="Cambria Math" charset="0"/>
                              <a:sym typeface="Wingdings"/>
                            </a:rPr>
                            <m:t>𝜋</m:t>
                          </m:r>
                        </m:den>
                      </m:f>
                      <m:r>
                        <a:rPr lang="en-US" sz="1600" b="0" i="1" smtClean="0">
                          <a:solidFill>
                            <a:prstClr val="black">
                              <a:lumMod val="85000"/>
                              <a:lumOff val="15000"/>
                            </a:prstClr>
                          </a:solidFill>
                          <a:latin typeface="Cambria Math" charset="0"/>
                          <a:ea typeface="Helvetica Light" charset="0"/>
                          <a:cs typeface="Helvetica Light" charset="0"/>
                          <a:sym typeface="Wingdings"/>
                        </a:rPr>
                        <m:t>−0.328478444</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i="1">
                              <a:solidFill>
                                <a:prstClr val="black">
                                  <a:lumMod val="85000"/>
                                  <a:lumOff val="15000"/>
                                </a:prstClr>
                              </a:solidFill>
                              <a:latin typeface="Cambria Math" charset="0"/>
                              <a:ea typeface="Helvetica Light" charset="0"/>
                              <a:cs typeface="Helvetica Light" charset="0"/>
                              <a:sym typeface="Wingdings"/>
                            </a:rPr>
                            <m:t>2</m:t>
                          </m:r>
                        </m:sup>
                      </m:sSup>
                      <m:r>
                        <a:rPr lang="en-US" sz="1600" b="0" i="1" smtClean="0">
                          <a:solidFill>
                            <a:prstClr val="black">
                              <a:lumMod val="85000"/>
                              <a:lumOff val="15000"/>
                            </a:prstClr>
                          </a:solidFill>
                          <a:latin typeface="Cambria Math" charset="0"/>
                          <a:ea typeface="Helvetica Light" charset="0"/>
                          <a:cs typeface="Helvetica Light" charset="0"/>
                          <a:sym typeface="Wingdings"/>
                        </a:rPr>
                        <m:t>+1.181234</m:t>
                      </m:r>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3</m:t>
                          </m:r>
                        </m:sup>
                      </m:sSup>
                      <m:r>
                        <a:rPr lang="en-US" sz="1600" i="1">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Helvetica Light" charset="0"/>
                          <a:cs typeface="Helvetica Light" charset="0"/>
                          <a:sym typeface="Wingdings"/>
                        </a:rPr>
                        <m:t>1.912</m:t>
                      </m:r>
                      <m:d>
                        <m:d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b="0" i="1" smtClean="0">
                              <a:solidFill>
                                <a:prstClr val="black">
                                  <a:lumMod val="85000"/>
                                  <a:lumOff val="15000"/>
                                </a:prstClr>
                              </a:solidFill>
                              <a:latin typeface="Cambria Math" charset="0"/>
                              <a:ea typeface="Helvetica Light" charset="0"/>
                              <a:cs typeface="Helvetica Light" charset="0"/>
                              <a:sym typeface="Wingdings"/>
                            </a:rPr>
                            <m:t>1</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4</m:t>
                          </m:r>
                        </m:sup>
                      </m:sSup>
                      <m:r>
                        <a:rPr lang="en-US" sz="1600" i="1">
                          <a:solidFill>
                            <a:prstClr val="black">
                              <a:lumMod val="85000"/>
                              <a:lumOff val="15000"/>
                            </a:prstClr>
                          </a:solidFill>
                          <a:latin typeface="Cambria Math" charset="0"/>
                          <a:ea typeface="Helvetica Light" charset="0"/>
                          <a:cs typeface="Helvetica Light" charset="0"/>
                          <a:sym typeface="Wingdings"/>
                        </a:rPr>
                        <m:t>−</m:t>
                      </m:r>
                      <m:r>
                        <a:rPr lang="en-US" sz="1600" b="0" i="1" smtClean="0">
                          <a:solidFill>
                            <a:prstClr val="black">
                              <a:lumMod val="85000"/>
                              <a:lumOff val="15000"/>
                            </a:prstClr>
                          </a:solidFill>
                          <a:latin typeface="Cambria Math" charset="0"/>
                          <a:ea typeface="Helvetica Light" charset="0"/>
                          <a:cs typeface="Helvetica Light" charset="0"/>
                          <a:sym typeface="Wingdings"/>
                        </a:rPr>
                        <m:t>7.8</m:t>
                      </m:r>
                      <m:d>
                        <m:dPr>
                          <m:ctrlPr>
                            <a:rPr lang="en-US" sz="1600" b="0" i="1" smtClean="0">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r>
                            <a:rPr lang="en-US" sz="1600" b="0" i="1" smtClean="0">
                              <a:solidFill>
                                <a:prstClr val="black">
                                  <a:lumMod val="85000"/>
                                  <a:lumOff val="15000"/>
                                </a:prstClr>
                              </a:solidFill>
                              <a:latin typeface="Cambria Math" charset="0"/>
                              <a:ea typeface="Helvetica Light" charset="0"/>
                              <a:cs typeface="Helvetica Light" charset="0"/>
                              <a:sym typeface="Wingdings"/>
                            </a:rPr>
                            <m:t>3</m:t>
                          </m:r>
                        </m:e>
                      </m:d>
                      <m:sSup>
                        <m:sSupPr>
                          <m:ctrlPr>
                            <a:rPr lang="en-US"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sSupPr>
                        <m:e>
                          <m:d>
                            <m:dPr>
                              <m:ctrlPr>
                                <a:rPr lang="mr-IN" sz="1600" i="1">
                                  <a:solidFill>
                                    <a:prstClr val="black">
                                      <a:lumMod val="85000"/>
                                      <a:lumOff val="15000"/>
                                    </a:prstClr>
                                  </a:solidFill>
                                  <a:latin typeface="Cambria Math" panose="02040503050406030204" pitchFamily="18" charset="0"/>
                                  <a:ea typeface="Helvetica Light" charset="0"/>
                                  <a:cs typeface="Helvetica Light" charset="0"/>
                                  <a:sym typeface="Wingdings"/>
                                </a:rPr>
                              </m:ctrlPr>
                            </m:dPr>
                            <m:e>
                              <m:f>
                                <m:fPr>
                                  <m:ctrlPr>
                                    <a:rPr lang="mr-IN" sz="1600" i="1">
                                      <a:solidFill>
                                        <a:prstClr val="black">
                                          <a:lumMod val="85000"/>
                                          <a:lumOff val="15000"/>
                                        </a:prstClr>
                                      </a:solidFill>
                                      <a:latin typeface="Cambria Math" panose="02040503050406030204" pitchFamily="18" charset="0"/>
                                      <a:ea typeface="Cambria Math" charset="0"/>
                                      <a:cs typeface="Cambria Math" charset="0"/>
                                      <a:sym typeface="Wingdings"/>
                                    </a:rPr>
                                  </m:ctrlPr>
                                </m:fPr>
                                <m:num>
                                  <m:r>
                                    <a:rPr lang="mr-IN" sz="1600" i="1">
                                      <a:solidFill>
                                        <a:prstClr val="black">
                                          <a:lumMod val="85000"/>
                                          <a:lumOff val="15000"/>
                                        </a:prstClr>
                                      </a:solidFill>
                                      <a:latin typeface="Cambria Math" charset="0"/>
                                      <a:ea typeface="Cambria Math" charset="0"/>
                                      <a:cs typeface="Cambria Math" charset="0"/>
                                      <a:sym typeface="Wingdings"/>
                                    </a:rPr>
                                    <m:t>𝛼</m:t>
                                  </m:r>
                                </m:num>
                                <m:den>
                                  <m:r>
                                    <a:rPr lang="en-US" sz="1600" i="1">
                                      <a:solidFill>
                                        <a:prstClr val="black">
                                          <a:lumMod val="85000"/>
                                          <a:lumOff val="15000"/>
                                        </a:prstClr>
                                      </a:solidFill>
                                      <a:latin typeface="Cambria Math" charset="0"/>
                                      <a:ea typeface="Cambria Math" charset="0"/>
                                      <a:cs typeface="Cambria Math" charset="0"/>
                                      <a:sym typeface="Wingdings"/>
                                    </a:rPr>
                                    <m:t>𝜋</m:t>
                                  </m:r>
                                </m:den>
                              </m:f>
                            </m:e>
                          </m:d>
                        </m:e>
                        <m:sup>
                          <m:r>
                            <a:rPr lang="en-US" sz="1600" b="0" i="1" smtClean="0">
                              <a:solidFill>
                                <a:prstClr val="black">
                                  <a:lumMod val="85000"/>
                                  <a:lumOff val="15000"/>
                                </a:prstClr>
                              </a:solidFill>
                              <a:latin typeface="Cambria Math" charset="0"/>
                              <a:ea typeface="Cambria Math" charset="0"/>
                              <a:cs typeface="Cambria Math" charset="0"/>
                              <a:sym typeface="Wingdings"/>
                            </a:rPr>
                            <m:t>5</m:t>
                          </m:r>
                        </m:sup>
                      </m:sSup>
                    </m:oMath>
                  </m:oMathPara>
                </a14:m>
                <a:endParaRPr lang="en-US" sz="1600" dirty="0">
                  <a:solidFill>
                    <a:prstClr val="black">
                      <a:lumMod val="85000"/>
                      <a:lumOff val="15000"/>
                    </a:prstClr>
                  </a:solidFill>
                  <a:ea typeface="Helvetica Light" charset="0"/>
                  <a:cs typeface="Helvetica Light" charset="0"/>
                  <a:sym typeface="Wingdings"/>
                </a:endParaRPr>
              </a:p>
            </p:txBody>
          </p:sp>
        </mc:Choice>
        <mc:Fallback xmlns="">
          <p:sp>
            <p:nvSpPr>
              <p:cNvPr id="29" name="Rectangle 28"/>
              <p:cNvSpPr>
                <a:spLocks noRot="1" noChangeAspect="1" noMove="1" noResize="1" noEditPoints="1" noAdjustHandles="1" noChangeArrowheads="1" noChangeShapeType="1" noTextEdit="1"/>
              </p:cNvSpPr>
              <p:nvPr/>
            </p:nvSpPr>
            <p:spPr>
              <a:xfrm>
                <a:off x="805511" y="2551867"/>
                <a:ext cx="7366889" cy="566117"/>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69304" y="3429000"/>
                <a:ext cx="8695184" cy="1785104"/>
              </a:xfrm>
              <a:prstGeom prst="rect">
                <a:avLst/>
              </a:prstGeom>
              <a:noFill/>
            </p:spPr>
            <p:txBody>
              <a:bodyPr wrap="square" rtlCol="0">
                <a:spAutoFit/>
              </a:bodyPr>
              <a:lstStyle/>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adding to these small contributions from hadronic and weak loops, and using the best value                      </a:t>
                </a:r>
                <a14:m>
                  <m:oMath xmlns:m="http://schemas.openxmlformats.org/officeDocument/2006/math">
                    <m:sSup>
                      <m:sSupPr>
                        <m:ctrlPr>
                          <a:rPr lang="en-US" sz="1600" i="1">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mr-IN" sz="1600" i="1">
                            <a:solidFill>
                              <a:prstClr val="black">
                                <a:lumMod val="85000"/>
                                <a:lumOff val="15000"/>
                              </a:prstClr>
                            </a:solidFill>
                            <a:latin typeface="Cambria Math" charset="0"/>
                            <a:ea typeface="Cambria Math" charset="0"/>
                            <a:cs typeface="Cambria Math" charset="0"/>
                            <a:sym typeface="Wingdings"/>
                          </a:rPr>
                          <m:t>𝛼</m:t>
                        </m:r>
                      </m:e>
                      <m:sup>
                        <m:r>
                          <a:rPr lang="en-US" sz="1600" i="1">
                            <a:solidFill>
                              <a:prstClr val="black">
                                <a:lumMod val="85000"/>
                                <a:lumOff val="15000"/>
                              </a:prstClr>
                            </a:solidFill>
                            <a:latin typeface="Cambria Math" charset="0"/>
                            <a:ea typeface="Cambria Math" charset="0"/>
                            <a:cs typeface="Cambria Math" charset="0"/>
                            <a:sym typeface="Wingdings"/>
                          </a:rPr>
                          <m:t>−1</m:t>
                        </m:r>
                      </m:sup>
                    </m:sSup>
                  </m:oMath>
                </a14:m>
                <a:r>
                  <a:rPr lang="en-US" sz="1600" dirty="0">
                    <a:solidFill>
                      <a:prstClr val="black">
                        <a:lumMod val="85000"/>
                        <a:lumOff val="15000"/>
                      </a:prstClr>
                    </a:solidFill>
                    <a:latin typeface="Helvetica Light" charset="0"/>
                    <a:ea typeface="Helvetica Light" charset="0"/>
                    <a:cs typeface="Helvetica Light" charset="0"/>
                  </a:rPr>
                  <a:t> = </a:t>
                </a:r>
                <a:r>
                  <a:rPr lang="is-IS" sz="1600" dirty="0">
                    <a:solidFill>
                      <a:prstClr val="black">
                        <a:lumMod val="85000"/>
                        <a:lumOff val="15000"/>
                      </a:prstClr>
                    </a:solidFill>
                    <a:latin typeface="Helvetica Light" charset="0"/>
                    <a:ea typeface="Helvetica Light" charset="0"/>
                    <a:cs typeface="Helvetica Light" charset="0"/>
                  </a:rPr>
                  <a:t>137.035 999 049 (90), from a </a:t>
                </a:r>
                <a:r>
                  <a:rPr lang="en-US" sz="1600" dirty="0">
                    <a:solidFill>
                      <a:prstClr val="black">
                        <a:lumMod val="85000"/>
                        <a:lumOff val="15000"/>
                      </a:prstClr>
                    </a:solidFill>
                    <a:latin typeface="Helvetica Light" charset="0"/>
                    <a:ea typeface="Helvetica Light" charset="0"/>
                    <a:cs typeface="Helvetica Light" charset="0"/>
                  </a:rPr>
                  <a:t>measurement of </a:t>
                </a:r>
                <a14:m>
                  <m:oMath xmlns:m="http://schemas.openxmlformats.org/officeDocument/2006/math">
                    <m:sSub>
                      <m:sSubPr>
                        <m:ctrlPr>
                          <a:rPr lang="en-US" sz="1600" i="1" smtClean="0">
                            <a:solidFill>
                              <a:schemeClr val="tx1"/>
                            </a:solidFill>
                            <a:latin typeface="Cambria Math" panose="02040503050406030204" pitchFamily="18" charset="0"/>
                            <a:ea typeface="Cambria Math" charset="0"/>
                            <a:cs typeface="Cambria Math" charset="0"/>
                            <a:sym typeface="Wingdings"/>
                          </a:rPr>
                        </m:ctrlPr>
                      </m:sSubPr>
                      <m:e>
                        <m:r>
                          <a:rPr lang="en-US" sz="1600" b="0" i="1" smtClean="0">
                            <a:solidFill>
                              <a:schemeClr val="tx1"/>
                            </a:solidFill>
                            <a:latin typeface="Cambria Math" charset="0"/>
                            <a:ea typeface="Cambria Math" charset="0"/>
                            <a:cs typeface="Cambria Math" charset="0"/>
                            <a:sym typeface="Wingdings"/>
                          </a:rPr>
                          <m:t>h</m:t>
                        </m:r>
                        <m:r>
                          <a:rPr lang="en-US" sz="1600" b="0" i="1" smtClean="0">
                            <a:solidFill>
                              <a:schemeClr val="tx1"/>
                            </a:solidFill>
                            <a:latin typeface="Cambria Math" charset="0"/>
                            <a:ea typeface="Cambria Math" charset="0"/>
                            <a:cs typeface="Cambria Math" charset="0"/>
                            <a:sym typeface="Wingdings"/>
                          </a:rPr>
                          <m:t>/</m:t>
                        </m:r>
                        <m:r>
                          <a:rPr lang="en-US" sz="1600" i="1">
                            <a:solidFill>
                              <a:schemeClr val="tx1"/>
                            </a:solidFill>
                            <a:latin typeface="Cambria Math" charset="0"/>
                            <a:ea typeface="Cambria Math" charset="0"/>
                            <a:cs typeface="Cambria Math" charset="0"/>
                            <a:sym typeface="Wingdings"/>
                          </a:rPr>
                          <m:t>𝑚</m:t>
                        </m:r>
                      </m:e>
                      <m:sub>
                        <m:r>
                          <m:rPr>
                            <m:sty m:val="p"/>
                          </m:rPr>
                          <a:rPr lang="en-US" sz="1600">
                            <a:solidFill>
                              <a:schemeClr val="tx1"/>
                            </a:solidFill>
                            <a:latin typeface="Cambria Math" charset="0"/>
                            <a:ea typeface="Cambria Math" charset="0"/>
                            <a:cs typeface="Cambria Math" charset="0"/>
                            <a:sym typeface="Wingdings"/>
                          </a:rPr>
                          <m:t>Rb</m:t>
                        </m:r>
                      </m:sub>
                    </m:sSub>
                  </m:oMath>
                </a14:m>
                <a:r>
                  <a:rPr lang="en-US" sz="1600" dirty="0">
                    <a:solidFill>
                      <a:prstClr val="black">
                        <a:lumMod val="85000"/>
                        <a:lumOff val="15000"/>
                      </a:prstClr>
                    </a:solidFill>
                    <a:latin typeface="Helvetica Light" charset="0"/>
                    <a:ea typeface="Helvetica Light" charset="0"/>
                    <a:cs typeface="Helvetica Light" charset="0"/>
                  </a:rPr>
                  <a:t> via the recoil velocity of Rubidium atoms when absorbing photon </a:t>
                </a:r>
                <a:r>
                  <a:rPr lang="en-US" sz="1000" dirty="0">
                    <a:solidFill>
                      <a:schemeClr val="tx1">
                        <a:lumMod val="50000"/>
                        <a:lumOff val="50000"/>
                      </a:schemeClr>
                    </a:solidFill>
                    <a:latin typeface="Helvetica Light" charset="0"/>
                    <a:ea typeface="Helvetica Light" charset="0"/>
                    <a:cs typeface="Helvetica Light" charset="0"/>
                  </a:rPr>
                  <a:t>[ </a:t>
                </a:r>
                <a:r>
                  <a:rPr lang="en-US" sz="1000" dirty="0" err="1">
                    <a:solidFill>
                      <a:schemeClr val="tx1">
                        <a:lumMod val="50000"/>
                        <a:lumOff val="50000"/>
                      </a:schemeClr>
                    </a:solidFill>
                    <a:latin typeface="Helvetica Light" charset="0"/>
                    <a:ea typeface="Helvetica Light" charset="0"/>
                    <a:cs typeface="Helvetica Light" charset="0"/>
                  </a:rPr>
                  <a:t>Bouchendira</a:t>
                </a:r>
                <a:r>
                  <a:rPr lang="en-US" sz="1000" dirty="0">
                    <a:solidFill>
                      <a:schemeClr val="tx1">
                        <a:lumMod val="50000"/>
                        <a:lumOff val="50000"/>
                      </a:schemeClr>
                    </a:solidFill>
                    <a:latin typeface="Helvetica Light" charset="0"/>
                    <a:ea typeface="Helvetica Light" charset="0"/>
                    <a:cs typeface="Helvetica Light" charset="0"/>
                  </a:rPr>
                  <a:t> et al, </a:t>
                </a:r>
                <a:r>
                  <a:rPr lang="fi-FI" sz="1000" dirty="0">
                    <a:solidFill>
                      <a:schemeClr val="tx1">
                        <a:lumMod val="50000"/>
                        <a:lumOff val="50000"/>
                      </a:schemeClr>
                    </a:solidFill>
                    <a:latin typeface="Helvetica Light" charset="0"/>
                    <a:ea typeface="Helvetica Light" charset="0"/>
                    <a:cs typeface="Helvetica Light" charset="0"/>
                  </a:rPr>
                  <a:t>1012.3627 (2010), </a:t>
                </a:r>
                <a14:m>
                  <m:oMath xmlns:m="http://schemas.openxmlformats.org/officeDocument/2006/math">
                    <m:sSubSup>
                      <m:sSubSup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SupPr>
                      <m:e>
                        <m:r>
                          <a:rPr lang="en-US" sz="1000" i="1">
                            <a:solidFill>
                              <a:schemeClr val="tx1">
                                <a:lumMod val="50000"/>
                                <a:lumOff val="50000"/>
                              </a:schemeClr>
                            </a:solidFill>
                            <a:latin typeface="Cambria Math" charset="0"/>
                            <a:ea typeface="Cambria Math" charset="0"/>
                            <a:cs typeface="Cambria Math" charset="0"/>
                            <a:sym typeface="Wingdings"/>
                          </a:rPr>
                          <m:t>𝛼</m:t>
                        </m:r>
                      </m:e>
                      <m:sub>
                        <m:r>
                          <a:rPr lang="en-US" sz="1000" i="1">
                            <a:solidFill>
                              <a:schemeClr val="tx1">
                                <a:lumMod val="50000"/>
                                <a:lumOff val="50000"/>
                              </a:schemeClr>
                            </a:solidFill>
                            <a:latin typeface="Cambria Math" charset="0"/>
                            <a:ea typeface="Cambria Math" charset="0"/>
                            <a:cs typeface="Cambria Math" charset="0"/>
                            <a:sym typeface="Wingdings"/>
                          </a:rPr>
                          <m:t> </m:t>
                        </m:r>
                      </m:sub>
                      <m:sup>
                        <m:r>
                          <a:rPr lang="en-US" sz="1000" i="1">
                            <a:solidFill>
                              <a:schemeClr val="tx1">
                                <a:lumMod val="50000"/>
                                <a:lumOff val="50000"/>
                              </a:schemeClr>
                            </a:solidFill>
                            <a:latin typeface="Cambria Math" charset="0"/>
                            <a:ea typeface="Cambria Math" charset="0"/>
                            <a:cs typeface="Cambria Math" charset="0"/>
                            <a:sym typeface="Wingdings"/>
                          </a:rPr>
                          <m:t>2</m:t>
                        </m:r>
                      </m:sup>
                    </m:sSubSup>
                    <m:r>
                      <a:rPr lang="en-US" sz="1000" i="1">
                        <a:solidFill>
                          <a:schemeClr val="tx1">
                            <a:lumMod val="50000"/>
                            <a:lumOff val="50000"/>
                          </a:schemeClr>
                        </a:solidFill>
                        <a:latin typeface="Cambria Math" charset="0"/>
                        <a:ea typeface="Cambria Math" charset="0"/>
                        <a:cs typeface="Cambria Math" charset="0"/>
                        <a:sym typeface="Wingdings"/>
                      </a:rPr>
                      <m:t>=2</m:t>
                    </m:r>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𝑅</m:t>
                        </m:r>
                      </m:e>
                      <m:sub>
                        <m:r>
                          <a:rPr lang="en-US" sz="1000" i="1">
                            <a:solidFill>
                              <a:schemeClr val="tx1">
                                <a:lumMod val="50000"/>
                                <a:lumOff val="50000"/>
                              </a:schemeClr>
                            </a:solidFill>
                            <a:latin typeface="Cambria Math" charset="0"/>
                            <a:ea typeface="Cambria Math" charset="0"/>
                            <a:cs typeface="Cambria Math" charset="0"/>
                            <a:sym typeface="Wingdings"/>
                          </a:rPr>
                          <m:t>∞</m:t>
                        </m:r>
                      </m:sub>
                    </m:sSub>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𝑚</m:t>
                        </m:r>
                      </m:e>
                      <m:sub>
                        <m:r>
                          <m:rPr>
                            <m:sty m:val="p"/>
                          </m:rPr>
                          <a:rPr lang="en-US" sz="1000">
                            <a:solidFill>
                              <a:schemeClr val="tx1">
                                <a:lumMod val="50000"/>
                                <a:lumOff val="50000"/>
                              </a:schemeClr>
                            </a:solidFill>
                            <a:latin typeface="Cambria Math" charset="0"/>
                            <a:ea typeface="Cambria Math" charset="0"/>
                            <a:cs typeface="Cambria Math" charset="0"/>
                            <a:sym typeface="Wingdings"/>
                          </a:rPr>
                          <m:t>Rb</m:t>
                        </m:r>
                      </m:sub>
                    </m:sSub>
                    <m:r>
                      <a:rPr lang="en-US" sz="1000" b="0" i="1" smtClean="0">
                        <a:solidFill>
                          <a:schemeClr val="tx1">
                            <a:lumMod val="50000"/>
                            <a:lumOff val="50000"/>
                          </a:schemeClr>
                        </a:solidFill>
                        <a:latin typeface="Cambria Math" charset="0"/>
                        <a:ea typeface="Cambria Math" charset="0"/>
                        <a:cs typeface="Cambria Math" charset="0"/>
                        <a:sym typeface="Wingdings"/>
                      </a:rPr>
                      <m:t>h</m:t>
                    </m:r>
                    <m:r>
                      <a:rPr lang="en-US" sz="1000" b="0" i="1" smtClean="0">
                        <a:solidFill>
                          <a:schemeClr val="tx1">
                            <a:lumMod val="50000"/>
                            <a:lumOff val="50000"/>
                          </a:schemeClr>
                        </a:solidFill>
                        <a:latin typeface="Cambria Math" charset="0"/>
                        <a:ea typeface="Cambria Math" charset="0"/>
                        <a:cs typeface="Cambria Math" charset="0"/>
                        <a:sym typeface="Wingdings"/>
                      </a:rPr>
                      <m:t>/(</m:t>
                    </m:r>
                    <m:r>
                      <a:rPr lang="en-US" sz="1000" b="0" i="1" smtClean="0">
                        <a:solidFill>
                          <a:schemeClr val="tx1">
                            <a:lumMod val="50000"/>
                            <a:lumOff val="50000"/>
                          </a:schemeClr>
                        </a:solidFill>
                        <a:latin typeface="Cambria Math" charset="0"/>
                        <a:ea typeface="Cambria Math" charset="0"/>
                        <a:cs typeface="Cambria Math" charset="0"/>
                        <a:sym typeface="Wingdings"/>
                      </a:rPr>
                      <m:t>𝑐</m:t>
                    </m:r>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𝑚</m:t>
                        </m:r>
                      </m:e>
                      <m:sub>
                        <m:r>
                          <a:rPr lang="en-US" sz="1000" i="1">
                            <a:solidFill>
                              <a:schemeClr val="tx1">
                                <a:lumMod val="50000"/>
                                <a:lumOff val="50000"/>
                              </a:schemeClr>
                            </a:solidFill>
                            <a:latin typeface="Cambria Math" charset="0"/>
                            <a:ea typeface="Cambria Math" charset="0"/>
                            <a:cs typeface="Cambria Math" charset="0"/>
                            <a:sym typeface="Wingdings"/>
                          </a:rPr>
                          <m:t>𝑒</m:t>
                        </m:r>
                      </m:sub>
                    </m:sSub>
                    <m:sSub>
                      <m:sSubPr>
                        <m:ctrlPr>
                          <a:rPr lang="en-US" sz="1000" i="1">
                            <a:solidFill>
                              <a:schemeClr val="tx1">
                                <a:lumMod val="50000"/>
                                <a:lumOff val="50000"/>
                              </a:schemeClr>
                            </a:solidFill>
                            <a:latin typeface="Cambria Math" panose="02040503050406030204" pitchFamily="18" charset="0"/>
                            <a:ea typeface="Cambria Math" charset="0"/>
                            <a:cs typeface="Cambria Math" charset="0"/>
                            <a:sym typeface="Wingdings"/>
                          </a:rPr>
                        </m:ctrlPr>
                      </m:sSubPr>
                      <m:e>
                        <m:r>
                          <a:rPr lang="en-US" sz="1000" i="1">
                            <a:solidFill>
                              <a:schemeClr val="tx1">
                                <a:lumMod val="50000"/>
                                <a:lumOff val="50000"/>
                              </a:schemeClr>
                            </a:solidFill>
                            <a:latin typeface="Cambria Math" charset="0"/>
                            <a:ea typeface="Cambria Math" charset="0"/>
                            <a:cs typeface="Cambria Math" charset="0"/>
                            <a:sym typeface="Wingdings"/>
                          </a:rPr>
                          <m:t>𝑚</m:t>
                        </m:r>
                      </m:e>
                      <m:sub>
                        <m:r>
                          <m:rPr>
                            <m:sty m:val="p"/>
                          </m:rPr>
                          <a:rPr lang="en-US" sz="1000">
                            <a:solidFill>
                              <a:schemeClr val="tx1">
                                <a:lumMod val="50000"/>
                                <a:lumOff val="50000"/>
                              </a:schemeClr>
                            </a:solidFill>
                            <a:latin typeface="Cambria Math" charset="0"/>
                            <a:ea typeface="Cambria Math" charset="0"/>
                            <a:cs typeface="Cambria Math" charset="0"/>
                            <a:sym typeface="Wingdings"/>
                          </a:rPr>
                          <m:t>Rb</m:t>
                        </m:r>
                      </m:sub>
                    </m:sSub>
                    <m:r>
                      <a:rPr lang="en-US" sz="1000" b="0" i="1" smtClean="0">
                        <a:solidFill>
                          <a:schemeClr val="tx1">
                            <a:lumMod val="50000"/>
                            <a:lumOff val="50000"/>
                          </a:schemeClr>
                        </a:solidFill>
                        <a:latin typeface="Cambria Math" charset="0"/>
                        <a:ea typeface="Cambria Math" charset="0"/>
                        <a:cs typeface="Cambria Math" charset="0"/>
                        <a:sym typeface="Wingdings"/>
                      </a:rPr>
                      <m:t>)</m:t>
                    </m:r>
                  </m:oMath>
                </a14:m>
                <a:r>
                  <a:rPr lang="fi-FI" sz="1000" dirty="0">
                    <a:solidFill>
                      <a:schemeClr val="tx1">
                        <a:lumMod val="50000"/>
                        <a:lumOff val="50000"/>
                      </a:schemeClr>
                    </a:solidFill>
                    <a:latin typeface="Helvetica Light" charset="0"/>
                    <a:ea typeface="Helvetica Light" charset="0"/>
                    <a:cs typeface="Helvetica Light" charset="0"/>
                  </a:rPr>
                  <a:t> </a:t>
                </a:r>
                <a:r>
                  <a:rPr lang="en-US" sz="1000" dirty="0">
                    <a:solidFill>
                      <a:schemeClr val="tx1">
                        <a:lumMod val="50000"/>
                        <a:lumOff val="50000"/>
                      </a:schemeClr>
                    </a:solidFill>
                    <a:latin typeface="Helvetica Light" charset="0"/>
                    <a:ea typeface="Helvetica Light" charset="0"/>
                    <a:cs typeface="Helvetica Light" charset="0"/>
                  </a:rPr>
                  <a:t>]</a:t>
                </a:r>
                <a:r>
                  <a:rPr lang="en-US" sz="1600" dirty="0">
                    <a:solidFill>
                      <a:prstClr val="black">
                        <a:lumMod val="85000"/>
                        <a:lumOff val="15000"/>
                      </a:prstClr>
                    </a:solidFill>
                    <a:latin typeface="Helvetica Light" charset="0"/>
                    <a:ea typeface="Helvetica Light" charset="0"/>
                    <a:cs typeface="Helvetica Light" charset="0"/>
                  </a:rPr>
                  <a:t>, one finds: </a:t>
                </a:r>
              </a:p>
              <a:p>
                <a:pPr>
                  <a:spcBef>
                    <a:spcPts val="1800"/>
                  </a:spcBef>
                </a:pPr>
                <a:endParaRPr lang="is-IS" sz="1600" dirty="0">
                  <a:solidFill>
                    <a:prstClr val="black">
                      <a:lumMod val="85000"/>
                      <a:lumOff val="15000"/>
                    </a:prstClr>
                  </a:solidFill>
                  <a:latin typeface="Helvetica Light" charset="0"/>
                  <a:ea typeface="Helvetica Light" charset="0"/>
                  <a:cs typeface="Helvetica Light" charset="0"/>
                </a:endParaRPr>
              </a:p>
              <a:p>
                <a:pPr>
                  <a:spcBef>
                    <a:spcPts val="1800"/>
                  </a:spcBef>
                </a:pPr>
                <a:r>
                  <a:rPr lang="en-US" sz="1600" dirty="0">
                    <a:solidFill>
                      <a:prstClr val="black">
                        <a:lumMod val="85000"/>
                        <a:lumOff val="15000"/>
                      </a:prstClr>
                    </a:solidFill>
                    <a:latin typeface="Helvetica Light" charset="0"/>
                    <a:ea typeface="Helvetica Light" charset="0"/>
                    <a:cs typeface="Helvetica Light" charset="0"/>
                  </a:rPr>
                  <a:t> </a:t>
                </a:r>
                <a:endParaRPr lang="en-US" sz="1600" dirty="0">
                  <a:solidFill>
                    <a:schemeClr val="tx1">
                      <a:lumMod val="50000"/>
                      <a:lumOff val="50000"/>
                    </a:schemeClr>
                  </a:solidFill>
                  <a:latin typeface="Helvetica Light" charset="0"/>
                  <a:ea typeface="Helvetica Light" charset="0"/>
                  <a:cs typeface="Helvetica Light"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269304" y="3429000"/>
                <a:ext cx="8695184" cy="1785104"/>
              </a:xfrm>
              <a:prstGeom prst="rect">
                <a:avLst/>
              </a:prstGeom>
              <a:blipFill rotWithShape="0">
                <a:blip r:embed="rId6"/>
                <a:stretch>
                  <a:fillRect l="-350" t="-685" r="-128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808086" y="4437112"/>
                <a:ext cx="3835922" cy="344453"/>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bSup>
                        <m:sSub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Sup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up>
                          <m:r>
                            <m:rPr>
                              <m:sty m:val="p"/>
                            </m:rPr>
                            <a:rPr lang="en-US" sz="1600" b="0" i="0" smtClean="0">
                              <a:solidFill>
                                <a:prstClr val="black">
                                  <a:lumMod val="85000"/>
                                  <a:lumOff val="15000"/>
                                </a:prstClr>
                              </a:solidFill>
                              <a:latin typeface="Cambria Math" charset="0"/>
                              <a:ea typeface="Cambria Math" charset="0"/>
                              <a:cs typeface="Cambria Math" charset="0"/>
                              <a:sym typeface="Wingdings"/>
                            </a:rPr>
                            <m:t>SM</m:t>
                          </m:r>
                        </m:sup>
                      </m:sSubSup>
                      <m:r>
                        <a:rPr lang="en-US" sz="1600" b="0" i="0" smtClean="0">
                          <a:solidFill>
                            <a:prstClr val="black">
                              <a:lumMod val="85000"/>
                              <a:lumOff val="15000"/>
                            </a:prstClr>
                          </a:solidFill>
                          <a:latin typeface="Cambria Math" charset="0"/>
                          <a:ea typeface="Cambria Math" charset="0"/>
                          <a:cs typeface="Cambria Math" charset="0"/>
                          <a:sym typeface="Wingdings"/>
                        </a:rPr>
                        <m:t>=</m:t>
                      </m:r>
                      <m:r>
                        <a:rPr lang="is-IS" sz="1600">
                          <a:solidFill>
                            <a:prstClr val="black">
                              <a:lumMod val="85000"/>
                              <a:lumOff val="15000"/>
                            </a:prstClr>
                          </a:solidFill>
                          <a:latin typeface="Cambria Math" charset="0"/>
                          <a:ea typeface="Cambria Math" charset="0"/>
                          <a:cs typeface="Cambria Math" charset="0"/>
                          <a:sym typeface="Wingdings"/>
                        </a:rPr>
                        <m:t>1 159 652 181.64 (</m:t>
                      </m:r>
                      <m:r>
                        <a:rPr lang="en-US" sz="1600" b="0" i="0" smtClean="0">
                          <a:solidFill>
                            <a:prstClr val="black">
                              <a:lumMod val="85000"/>
                              <a:lumOff val="15000"/>
                            </a:prstClr>
                          </a:solidFill>
                          <a:latin typeface="Cambria Math" charset="0"/>
                          <a:ea typeface="Cambria Math" charset="0"/>
                          <a:cs typeface="Cambria Math" charset="0"/>
                          <a:sym typeface="Wingdings"/>
                        </a:rPr>
                        <m:t>4</m:t>
                      </m:r>
                      <m:r>
                        <a:rPr lang="is-IS" sz="1600">
                          <a:solidFill>
                            <a:prstClr val="black">
                              <a:lumMod val="85000"/>
                              <a:lumOff val="15000"/>
                            </a:prstClr>
                          </a:solidFill>
                          <a:latin typeface="Cambria Math" charset="0"/>
                          <a:ea typeface="Cambria Math" charset="0"/>
                          <a:cs typeface="Cambria Math" charset="0"/>
                          <a:sym typeface="Wingdings"/>
                        </a:rPr>
                        <m:t>)(76)</m:t>
                      </m:r>
                      <m:r>
                        <a:rPr lang="is-IS" sz="1600" i="1" smtClean="0">
                          <a:solidFill>
                            <a:prstClr val="black">
                              <a:lumMod val="85000"/>
                              <a:lumOff val="15000"/>
                            </a:prstClr>
                          </a:solidFill>
                          <a:latin typeface="Cambria Math" charset="0"/>
                          <a:ea typeface="Cambria Math" charset="0"/>
                          <a:cs typeface="Cambria Math" charset="0"/>
                          <a:sym typeface="Wingdings"/>
                        </a:rPr>
                        <m:t>∙</m:t>
                      </m:r>
                      <m:sSup>
                        <m:sSupPr>
                          <m:ctrlPr>
                            <a:rPr lang="is-IS" sz="160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en-US" sz="1600" b="0" i="1" smtClean="0">
                              <a:solidFill>
                                <a:prstClr val="black">
                                  <a:lumMod val="85000"/>
                                  <a:lumOff val="15000"/>
                                </a:prstClr>
                              </a:solidFill>
                              <a:latin typeface="Cambria Math" charset="0"/>
                              <a:ea typeface="Cambria Math" charset="0"/>
                              <a:cs typeface="Cambria Math" charset="0"/>
                              <a:sym typeface="Wingdings"/>
                            </a:rPr>
                            <m:t>10</m:t>
                          </m:r>
                        </m:e>
                        <m:sup>
                          <m:r>
                            <a:rPr lang="en-US" sz="1600" b="0" i="1" smtClean="0">
                              <a:solidFill>
                                <a:prstClr val="black">
                                  <a:lumMod val="85000"/>
                                  <a:lumOff val="15000"/>
                                </a:prstClr>
                              </a:solidFill>
                              <a:latin typeface="Cambria Math" charset="0"/>
                              <a:ea typeface="Cambria Math" charset="0"/>
                              <a:cs typeface="Cambria Math" charset="0"/>
                              <a:sym typeface="Wingdings"/>
                            </a:rPr>
                            <m:t>−12</m:t>
                          </m:r>
                        </m:sup>
                      </m:sSup>
                      <m:r>
                        <a:rPr lang="is-IS" sz="1600">
                          <a:solidFill>
                            <a:prstClr val="black">
                              <a:lumMod val="85000"/>
                              <a:lumOff val="15000"/>
                            </a:prstClr>
                          </a:solidFill>
                          <a:latin typeface="Cambria Math" charset="0"/>
                          <a:ea typeface="Cambria Math" charset="0"/>
                          <a:cs typeface="Cambria Math" charset="0"/>
                          <a:sym typeface="Wingdings"/>
                        </a:rPr>
                        <m:t> </m:t>
                      </m:r>
                    </m:oMath>
                  </m:oMathPara>
                </a14:m>
                <a:endParaRPr sz="1600" dirty="0"/>
              </a:p>
            </p:txBody>
          </p:sp>
        </mc:Choice>
        <mc:Fallback xmlns="">
          <p:sp>
            <p:nvSpPr>
              <p:cNvPr id="33" name="Rectangle 32"/>
              <p:cNvSpPr>
                <a:spLocks noRot="1" noChangeAspect="1" noMove="1" noResize="1" noEditPoints="1" noAdjustHandles="1" noChangeArrowheads="1" noChangeShapeType="1" noTextEdit="1"/>
              </p:cNvSpPr>
              <p:nvPr/>
            </p:nvSpPr>
            <p:spPr>
              <a:xfrm>
                <a:off x="808086" y="4437112"/>
                <a:ext cx="3835922" cy="344453"/>
              </a:xfrm>
              <a:prstGeom prst="rect">
                <a:avLst/>
              </a:prstGeom>
              <a:blipFill rotWithShape="0">
                <a:blip r:embed="rId7"/>
                <a:stretch>
                  <a:fillRect t="-85714" b="-114286"/>
                </a:stretch>
              </a:blipFill>
            </p:spPr>
            <p:txBody>
              <a:bodyPr/>
              <a:lstStyle/>
              <a:p>
                <a:r>
                  <a:rPr lang="en-US">
                    <a:noFill/>
                  </a:rPr>
                  <a:t> </a:t>
                </a:r>
              </a:p>
            </p:txBody>
          </p:sp>
        </mc:Fallback>
      </mc:AlternateContent>
      <p:sp>
        <p:nvSpPr>
          <p:cNvPr id="15" name="TextBox 14"/>
          <p:cNvSpPr txBox="1"/>
          <p:nvPr/>
        </p:nvSpPr>
        <p:spPr>
          <a:xfrm>
            <a:off x="4788024" y="4468317"/>
            <a:ext cx="4031316" cy="338554"/>
          </a:xfrm>
          <a:prstGeom prst="rect">
            <a:avLst/>
          </a:prstGeom>
          <a:noFill/>
        </p:spPr>
        <p:txBody>
          <a:bodyPr wrap="square" rtlCol="0">
            <a:spAutoFit/>
          </a:bodyPr>
          <a:lstStyle/>
          <a:p>
            <a:r>
              <a:rPr lang="en-US" sz="1600" dirty="0">
                <a:latin typeface="Symbol" charset="2"/>
                <a:ea typeface="Symbol" charset="2"/>
                <a:cs typeface="Symbol" charset="2"/>
              </a:rPr>
              <a:t>®</a:t>
            </a:r>
            <a:r>
              <a:rPr lang="en-US" sz="1600" dirty="0">
                <a:latin typeface="Helvetica Light" charset="0"/>
                <a:ea typeface="Helvetica Light" charset="0"/>
                <a:cs typeface="Helvetica Light" charset="0"/>
              </a:rPr>
              <a:t>  In agreement with experiment</a:t>
            </a:r>
          </a:p>
        </p:txBody>
      </p:sp>
      <p:sp>
        <p:nvSpPr>
          <p:cNvPr id="18" name="Rectangle 17"/>
          <p:cNvSpPr/>
          <p:nvPr/>
        </p:nvSpPr>
        <p:spPr>
          <a:xfrm>
            <a:off x="5087074" y="4760154"/>
            <a:ext cx="3589382" cy="276999"/>
          </a:xfrm>
          <a:prstGeom prst="rect">
            <a:avLst/>
          </a:prstGeom>
        </p:spPr>
        <p:txBody>
          <a:bodyPr wrap="square">
            <a:spAutoFit/>
          </a:bodyPr>
          <a:lstStyle/>
          <a:p>
            <a:pPr lvl="0"/>
            <a:r>
              <a:rPr lang="en-US" sz="1200">
                <a:solidFill>
                  <a:schemeClr val="tx1">
                    <a:lumMod val="50000"/>
                    <a:lumOff val="50000"/>
                  </a:schemeClr>
                </a:solidFill>
                <a:latin typeface="Helvetica Light" charset="0"/>
                <a:ea typeface="Helvetica Light" charset="0"/>
                <a:cs typeface="Helvetica Light" charset="0"/>
              </a:rPr>
              <a:t>(errors are from loop terms and </a:t>
            </a:r>
            <a:r>
              <a:rPr lang="en-US" sz="1200">
                <a:solidFill>
                  <a:schemeClr val="tx1">
                    <a:lumMod val="50000"/>
                    <a:lumOff val="50000"/>
                  </a:schemeClr>
                </a:solidFill>
                <a:latin typeface="Symbol" charset="2"/>
                <a:ea typeface="Symbol" charset="2"/>
                <a:cs typeface="Symbol" charset="2"/>
              </a:rPr>
              <a:t>α</a:t>
            </a:r>
            <a:r>
              <a:rPr lang="en-US" sz="1200">
                <a:solidFill>
                  <a:schemeClr val="tx1">
                    <a:lumMod val="50000"/>
                    <a:lumOff val="50000"/>
                  </a:schemeClr>
                </a:solidFill>
                <a:latin typeface="Helvetica Light" charset="0"/>
                <a:ea typeface="Helvetica Light" charset="0"/>
                <a:cs typeface="Helvetica Light" charset="0"/>
              </a:rPr>
              <a:t> respectively)</a:t>
            </a:r>
            <a:endParaRPr lang="en-US" sz="1200" dirty="0">
              <a:solidFill>
                <a:schemeClr val="tx1">
                  <a:lumMod val="50000"/>
                  <a:lumOff val="50000"/>
                </a:schemeClr>
              </a:solidFill>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36" name="Rectangle 35"/>
              <p:cNvSpPr/>
              <p:nvPr/>
            </p:nvSpPr>
            <p:spPr>
              <a:xfrm>
                <a:off x="803295" y="5861440"/>
                <a:ext cx="3494867" cy="338554"/>
              </a:xfrm>
              <a:prstGeom prst="rect">
                <a:avLst/>
              </a:prstGeom>
            </p:spPr>
            <p:txBody>
              <a:bodyPr wrap="none">
                <a:spAutoFit/>
              </a:bodyPr>
              <a:lstStyle/>
              <a:p>
                <a:pPr>
                  <a:spcBef>
                    <a:spcPts val="1800"/>
                  </a:spcBef>
                </a:pPr>
                <a14:m>
                  <m:oMathPara xmlns:m="http://schemas.openxmlformats.org/officeDocument/2006/math">
                    <m:oMathParaPr>
                      <m:jc m:val="left"/>
                    </m:oMathParaPr>
                    <m:oMath xmlns:m="http://schemas.openxmlformats.org/officeDocument/2006/math">
                      <m:sSup>
                        <m:sSup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pPr>
                        <m:e>
                          <m:r>
                            <a:rPr lang="mr-IN" sz="1600" i="1">
                              <a:solidFill>
                                <a:prstClr val="black">
                                  <a:lumMod val="85000"/>
                                  <a:lumOff val="15000"/>
                                </a:prstClr>
                              </a:solidFill>
                              <a:latin typeface="Cambria Math" charset="0"/>
                              <a:ea typeface="Cambria Math" charset="0"/>
                              <a:cs typeface="Cambria Math" charset="0"/>
                              <a:sym typeface="Wingdings"/>
                            </a:rPr>
                            <m:t>𝛼</m:t>
                          </m:r>
                        </m:e>
                        <m:sup>
                          <m:r>
                            <a:rPr lang="en-US" sz="1600" b="0" i="1" smtClean="0">
                              <a:solidFill>
                                <a:prstClr val="black">
                                  <a:lumMod val="85000"/>
                                  <a:lumOff val="15000"/>
                                </a:prstClr>
                              </a:solidFill>
                              <a:latin typeface="Cambria Math" charset="0"/>
                              <a:ea typeface="Cambria Math" charset="0"/>
                              <a:cs typeface="Cambria Math" charset="0"/>
                              <a:sym typeface="Wingdings"/>
                            </a:rPr>
                            <m:t>−1</m:t>
                          </m:r>
                        </m:sup>
                      </m:sSup>
                      <m:r>
                        <a:rPr lang="en-US" sz="1600" b="0" i="1" smtClean="0">
                          <a:solidFill>
                            <a:prstClr val="black">
                              <a:lumMod val="85000"/>
                              <a:lumOff val="15000"/>
                            </a:prstClr>
                          </a:solidFill>
                          <a:latin typeface="Cambria Math" charset="0"/>
                          <a:ea typeface="Cambria Math" charset="0"/>
                          <a:cs typeface="Cambria Math" charset="0"/>
                          <a:sym typeface="Wingdings"/>
                        </a:rPr>
                        <m:t>(</m:t>
                      </m:r>
                      <m:sSub>
                        <m:sSubPr>
                          <m:ctrlPr>
                            <a:rPr lang="en-US" sz="1600" b="0" i="1" smtClean="0">
                              <a:solidFill>
                                <a:prstClr val="black">
                                  <a:lumMod val="85000"/>
                                  <a:lumOff val="15000"/>
                                </a:prstClr>
                              </a:solidFill>
                              <a:latin typeface="Cambria Math" panose="02040503050406030204" pitchFamily="18" charset="0"/>
                              <a:ea typeface="Cambria Math" charset="0"/>
                              <a:cs typeface="Cambria Math" charset="0"/>
                              <a:sym typeface="Wingdings"/>
                            </a:rPr>
                          </m:ctrlPr>
                        </m:sSubPr>
                        <m:e>
                          <m:r>
                            <a:rPr lang="en-US" sz="1600" b="0" i="1" smtClean="0">
                              <a:solidFill>
                                <a:prstClr val="black">
                                  <a:lumMod val="85000"/>
                                  <a:lumOff val="15000"/>
                                </a:prstClr>
                              </a:solidFill>
                              <a:latin typeface="Cambria Math" charset="0"/>
                              <a:ea typeface="Cambria Math" charset="0"/>
                              <a:cs typeface="Cambria Math" charset="0"/>
                              <a:sym typeface="Wingdings"/>
                            </a:rPr>
                            <m:t>𝑎</m:t>
                          </m:r>
                        </m:e>
                        <m:sub>
                          <m:r>
                            <a:rPr lang="en-US" sz="1600" b="0" i="1" smtClean="0">
                              <a:solidFill>
                                <a:prstClr val="black">
                                  <a:lumMod val="85000"/>
                                  <a:lumOff val="15000"/>
                                </a:prstClr>
                              </a:solidFill>
                              <a:latin typeface="Cambria Math" charset="0"/>
                              <a:ea typeface="Cambria Math" charset="0"/>
                              <a:cs typeface="Cambria Math" charset="0"/>
                              <a:sym typeface="Wingdings"/>
                            </a:rPr>
                            <m:t>𝑒</m:t>
                          </m:r>
                        </m:sub>
                      </m:sSub>
                      <m:r>
                        <a:rPr lang="en-US" sz="1600" b="0" i="0" smtClean="0">
                          <a:solidFill>
                            <a:prstClr val="black">
                              <a:lumMod val="85000"/>
                              <a:lumOff val="15000"/>
                            </a:prstClr>
                          </a:solidFill>
                          <a:latin typeface="Cambria Math" charset="0"/>
                          <a:ea typeface="Cambria Math" charset="0"/>
                          <a:cs typeface="Cambria Math" charset="0"/>
                          <a:sym typeface="Wingdings"/>
                        </a:rPr>
                        <m:t>)=</m:t>
                      </m:r>
                      <m:r>
                        <a:rPr lang="is-IS" sz="1600" i="1">
                          <a:solidFill>
                            <a:prstClr val="black">
                              <a:lumMod val="85000"/>
                              <a:lumOff val="15000"/>
                            </a:prstClr>
                          </a:solidFill>
                          <a:latin typeface="Cambria Math" charset="0"/>
                          <a:ea typeface="Cambria Math" charset="0"/>
                          <a:cs typeface="Cambria Math" charset="0"/>
                          <a:sym typeface="Wingdings"/>
                        </a:rPr>
                        <m:t>137.035 999 157 (</m:t>
                      </m:r>
                      <m:r>
                        <a:rPr lang="en-US" sz="1600" b="0" i="1" smtClean="0">
                          <a:solidFill>
                            <a:prstClr val="black">
                              <a:lumMod val="85000"/>
                              <a:lumOff val="15000"/>
                            </a:prstClr>
                          </a:solidFill>
                          <a:latin typeface="Cambria Math" charset="0"/>
                          <a:ea typeface="Cambria Math" charset="0"/>
                          <a:cs typeface="Cambria Math" charset="0"/>
                          <a:sym typeface="Wingdings"/>
                        </a:rPr>
                        <m:t>4</m:t>
                      </m:r>
                      <m:r>
                        <a:rPr lang="is-IS" sz="1600" i="1">
                          <a:solidFill>
                            <a:prstClr val="black">
                              <a:lumMod val="85000"/>
                              <a:lumOff val="15000"/>
                            </a:prstClr>
                          </a:solidFill>
                          <a:latin typeface="Cambria Math" charset="0"/>
                          <a:ea typeface="Cambria Math" charset="0"/>
                          <a:cs typeface="Cambria Math" charset="0"/>
                          <a:sym typeface="Wingdings"/>
                        </a:rPr>
                        <m:t>)(33) </m:t>
                      </m:r>
                    </m:oMath>
                  </m:oMathPara>
                </a14:m>
                <a:endParaRPr sz="1600" dirty="0"/>
              </a:p>
            </p:txBody>
          </p:sp>
        </mc:Choice>
        <mc:Fallback xmlns="">
          <p:sp>
            <p:nvSpPr>
              <p:cNvPr id="36" name="Rectangle 35"/>
              <p:cNvSpPr>
                <a:spLocks noRot="1" noChangeAspect="1" noMove="1" noResize="1" noEditPoints="1" noAdjustHandles="1" noChangeArrowheads="1" noChangeShapeType="1" noTextEdit="1"/>
              </p:cNvSpPr>
              <p:nvPr/>
            </p:nvSpPr>
            <p:spPr>
              <a:xfrm>
                <a:off x="803295" y="5861440"/>
                <a:ext cx="3494867" cy="338554"/>
              </a:xfrm>
              <a:prstGeom prst="rect">
                <a:avLst/>
              </a:prstGeom>
              <a:blipFill rotWithShape="0">
                <a:blip r:embed="rId8"/>
                <a:stretch>
                  <a:fillRect t="-89091" b="-116364"/>
                </a:stretch>
              </a:blipFill>
            </p:spPr>
            <p:txBody>
              <a:bodyPr/>
              <a:lstStyle/>
              <a:p>
                <a:r>
                  <a:rPr lang="en-US">
                    <a:noFill/>
                  </a:rPr>
                  <a:t> </a:t>
                </a:r>
              </a:p>
            </p:txBody>
          </p:sp>
        </mc:Fallback>
      </mc:AlternateContent>
      <p:sp>
        <p:nvSpPr>
          <p:cNvPr id="38" name="TextBox 37"/>
          <p:cNvSpPr txBox="1"/>
          <p:nvPr/>
        </p:nvSpPr>
        <p:spPr>
          <a:xfrm>
            <a:off x="806339" y="6320353"/>
            <a:ext cx="4083169" cy="276999"/>
          </a:xfrm>
          <a:prstGeom prst="rect">
            <a:avLst/>
          </a:prstGeom>
          <a:noFill/>
        </p:spPr>
        <p:txBody>
          <a:bodyPr wrap="none" rtlCol="0">
            <a:spAutoFit/>
          </a:bodyPr>
          <a:lstStyle/>
          <a:p>
            <a:r>
              <a:rPr lang="en-US" sz="1200" dirty="0">
                <a:solidFill>
                  <a:schemeClr val="tx1">
                    <a:lumMod val="50000"/>
                    <a:lumOff val="50000"/>
                  </a:schemeClr>
                </a:solidFill>
                <a:latin typeface="Helvetica Light" charset="0"/>
                <a:ea typeface="Helvetica Light" charset="0"/>
                <a:cs typeface="Helvetica Light" charset="0"/>
              </a:rPr>
              <a:t>(0.25 ppb precision, 3 times better than </a:t>
            </a:r>
            <a:r>
              <a:rPr lang="en-US" sz="1200" dirty="0" err="1">
                <a:solidFill>
                  <a:schemeClr val="tx1">
                    <a:lumMod val="50000"/>
                    <a:lumOff val="50000"/>
                  </a:schemeClr>
                </a:solidFill>
                <a:latin typeface="Helvetica Light" charset="0"/>
                <a:ea typeface="Helvetica Light" charset="0"/>
                <a:cs typeface="Helvetica Light" charset="0"/>
              </a:rPr>
              <a:t>Rb</a:t>
            </a:r>
            <a:r>
              <a:rPr lang="en-US" sz="1200" dirty="0">
                <a:solidFill>
                  <a:schemeClr val="tx1">
                    <a:lumMod val="50000"/>
                    <a:lumOff val="50000"/>
                  </a:schemeClr>
                </a:solidFill>
                <a:latin typeface="Helvetica Light" charset="0"/>
                <a:ea typeface="Helvetica Light" charset="0"/>
                <a:cs typeface="Helvetica Light" charset="0"/>
              </a:rPr>
              <a:t> based value)</a:t>
            </a:r>
          </a:p>
        </p:txBody>
      </p:sp>
      <p:sp>
        <p:nvSpPr>
          <p:cNvPr id="39" name="Rectangle 38"/>
          <p:cNvSpPr/>
          <p:nvPr/>
        </p:nvSpPr>
        <p:spPr>
          <a:xfrm>
            <a:off x="4932040" y="5937001"/>
            <a:ext cx="3961232" cy="276999"/>
          </a:xfrm>
          <a:prstGeom prst="rect">
            <a:avLst/>
          </a:prstGeom>
        </p:spPr>
        <p:txBody>
          <a:bodyPr wrap="square">
            <a:spAutoFit/>
          </a:bodyPr>
          <a:lstStyle/>
          <a:p>
            <a:pPr lvl="0"/>
            <a:r>
              <a:rPr lang="en-US" sz="1200" dirty="0">
                <a:solidFill>
                  <a:schemeClr val="tx1">
                    <a:lumMod val="50000"/>
                    <a:lumOff val="50000"/>
                  </a:schemeClr>
                </a:solidFill>
                <a:latin typeface="Helvetica Light" charset="0"/>
                <a:ea typeface="Helvetica Light" charset="0"/>
                <a:cs typeface="Helvetica Light" charset="0"/>
              </a:rPr>
              <a:t>(errors are from theory and experiment, respectively)</a:t>
            </a:r>
          </a:p>
        </p:txBody>
      </p:sp>
      <mc:AlternateContent xmlns:mc="http://schemas.openxmlformats.org/markup-compatibility/2006" xmlns:a14="http://schemas.microsoft.com/office/drawing/2010/main">
        <mc:Choice Requires="a14">
          <p:sp>
            <p:nvSpPr>
              <p:cNvPr id="5" name="Rectangle 4"/>
              <p:cNvSpPr/>
              <p:nvPr/>
            </p:nvSpPr>
            <p:spPr>
              <a:xfrm>
                <a:off x="707766" y="4774330"/>
                <a:ext cx="3561809" cy="382862"/>
              </a:xfrm>
              <a:prstGeom prst="rect">
                <a:avLst/>
              </a:prstGeom>
            </p:spPr>
            <p:txBody>
              <a:bodyPr wrap="none">
                <a:spAutoFit/>
              </a:bodyPr>
              <a:lstStyle/>
              <a:p>
                <a:pPr>
                  <a:spcBef>
                    <a:spcPts val="1800"/>
                  </a:spcBef>
                </a:pPr>
                <a14:m>
                  <m:oMathPara xmlns:m="http://schemas.openxmlformats.org/officeDocument/2006/math">
                    <m:oMathParaPr>
                      <m:jc m:val="centerGroup"/>
                    </m:oMathParaPr>
                    <m:oMath xmlns:m="http://schemas.openxmlformats.org/officeDocument/2006/math">
                      <m:sSubSup>
                        <m:sSubSupPr>
                          <m:ctrlPr>
                            <a:rPr lang="en-US" sz="1600" i="1" smtClean="0">
                              <a:solidFill>
                                <a:schemeClr val="tx1">
                                  <a:lumMod val="50000"/>
                                  <a:lumOff val="50000"/>
                                </a:schemeClr>
                              </a:solidFill>
                              <a:latin typeface="Cambria Math" panose="02040503050406030204" pitchFamily="18" charset="0"/>
                              <a:ea typeface="Cambria Math" charset="0"/>
                              <a:cs typeface="Cambria Math" charset="0"/>
                              <a:sym typeface="Wingdings"/>
                            </a:rPr>
                          </m:ctrlPr>
                        </m:sSubSupPr>
                        <m:e>
                          <m:r>
                            <a:rPr lang="en-US" sz="1600" i="1">
                              <a:solidFill>
                                <a:schemeClr val="tx1">
                                  <a:lumMod val="50000"/>
                                  <a:lumOff val="50000"/>
                                </a:schemeClr>
                              </a:solidFill>
                              <a:latin typeface="Cambria Math" charset="0"/>
                              <a:ea typeface="Cambria Math" charset="0"/>
                              <a:cs typeface="Cambria Math" charset="0"/>
                              <a:sym typeface="Wingdings"/>
                            </a:rPr>
                            <m:t>𝑎</m:t>
                          </m:r>
                        </m:e>
                        <m:sub>
                          <m:r>
                            <a:rPr lang="en-US" sz="1600" i="1">
                              <a:solidFill>
                                <a:schemeClr val="tx1">
                                  <a:lumMod val="50000"/>
                                  <a:lumOff val="50000"/>
                                </a:schemeClr>
                              </a:solidFill>
                              <a:latin typeface="Cambria Math" charset="0"/>
                              <a:ea typeface="Cambria Math" charset="0"/>
                              <a:cs typeface="Cambria Math" charset="0"/>
                              <a:sym typeface="Wingdings"/>
                            </a:rPr>
                            <m:t>𝑒</m:t>
                          </m:r>
                        </m:sub>
                        <m:sup>
                          <m:r>
                            <m:rPr>
                              <m:sty m:val="p"/>
                            </m:rPr>
                            <a:rPr lang="en-US" sz="1600" b="0" i="0" smtClean="0">
                              <a:solidFill>
                                <a:schemeClr val="tx1">
                                  <a:lumMod val="50000"/>
                                  <a:lumOff val="50000"/>
                                </a:schemeClr>
                              </a:solidFill>
                              <a:latin typeface="Cambria Math" charset="0"/>
                              <a:ea typeface="Cambria Math" charset="0"/>
                              <a:cs typeface="Cambria Math" charset="0"/>
                              <a:sym typeface="Wingdings"/>
                            </a:rPr>
                            <m:t>Exp</m:t>
                          </m:r>
                        </m:sup>
                      </m:sSubSup>
                      <m:r>
                        <a:rPr lang="en-US" sz="1600" b="0" i="1" smtClean="0">
                          <a:solidFill>
                            <a:schemeClr val="tx1">
                              <a:lumMod val="50000"/>
                              <a:lumOff val="50000"/>
                            </a:schemeClr>
                          </a:solidFill>
                          <a:latin typeface="Cambria Math" charset="0"/>
                          <a:ea typeface="Cambria Math" charset="0"/>
                          <a:cs typeface="Cambria Math" charset="0"/>
                          <a:sym typeface="Wingdings"/>
                        </a:rPr>
                        <m:t>=</m:t>
                      </m:r>
                      <m:r>
                        <a:rPr lang="is-IS" sz="1600" i="1" smtClean="0">
                          <a:solidFill>
                            <a:schemeClr val="tx1">
                              <a:lumMod val="50000"/>
                              <a:lumOff val="50000"/>
                            </a:schemeClr>
                          </a:solidFill>
                          <a:latin typeface="Cambria Math" charset="0"/>
                          <a:ea typeface="Cambria Math" charset="0"/>
                          <a:cs typeface="Cambria Math" charset="0"/>
                          <a:sym typeface="Wingdings"/>
                        </a:rPr>
                        <m:t>1 </m:t>
                      </m:r>
                      <m:r>
                        <a:rPr lang="is-IS" sz="1600" i="1">
                          <a:solidFill>
                            <a:schemeClr val="tx1">
                              <a:lumMod val="50000"/>
                              <a:lumOff val="50000"/>
                            </a:schemeClr>
                          </a:solidFill>
                          <a:latin typeface="Cambria Math" charset="0"/>
                          <a:ea typeface="Cambria Math" charset="0"/>
                          <a:cs typeface="Cambria Math" charset="0"/>
                          <a:sym typeface="Wingdings"/>
                        </a:rPr>
                        <m:t>159 652 180.73(28) ∙</m:t>
                      </m:r>
                      <m:sSup>
                        <m:sSupPr>
                          <m:ctrlPr>
                            <a:rPr lang="is-IS" sz="1600" i="1">
                              <a:solidFill>
                                <a:schemeClr val="tx1">
                                  <a:lumMod val="50000"/>
                                  <a:lumOff val="50000"/>
                                </a:schemeClr>
                              </a:solidFill>
                              <a:latin typeface="Cambria Math" panose="02040503050406030204" pitchFamily="18" charset="0"/>
                              <a:ea typeface="Cambria Math" charset="0"/>
                              <a:cs typeface="Cambria Math" charset="0"/>
                              <a:sym typeface="Wingdings"/>
                            </a:rPr>
                          </m:ctrlPr>
                        </m:sSupPr>
                        <m:e>
                          <m:r>
                            <a:rPr lang="is-IS" sz="1600" i="1">
                              <a:solidFill>
                                <a:schemeClr val="tx1">
                                  <a:lumMod val="50000"/>
                                  <a:lumOff val="50000"/>
                                </a:schemeClr>
                              </a:solidFill>
                              <a:latin typeface="Cambria Math" charset="0"/>
                              <a:ea typeface="Cambria Math" charset="0"/>
                              <a:cs typeface="Cambria Math" charset="0"/>
                              <a:sym typeface="Wingdings"/>
                            </a:rPr>
                            <m:t>10</m:t>
                          </m:r>
                        </m:e>
                        <m:sup>
                          <m:r>
                            <a:rPr lang="is-IS" sz="1600" i="1">
                              <a:solidFill>
                                <a:schemeClr val="tx1">
                                  <a:lumMod val="50000"/>
                                  <a:lumOff val="50000"/>
                                </a:schemeClr>
                              </a:solidFill>
                              <a:latin typeface="Cambria Math" charset="0"/>
                              <a:ea typeface="Cambria Math" charset="0"/>
                              <a:cs typeface="Cambria Math" charset="0"/>
                              <a:sym typeface="Wingdings"/>
                            </a:rPr>
                            <m:t>−12</m:t>
                          </m:r>
                        </m:sup>
                      </m:sSup>
                    </m:oMath>
                  </m:oMathPara>
                </a14:m>
                <a:endParaRPr lang="is-IS" sz="1600" dirty="0">
                  <a:solidFill>
                    <a:schemeClr val="tx1">
                      <a:lumMod val="50000"/>
                      <a:lumOff val="50000"/>
                    </a:schemeClr>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707766" y="4774330"/>
                <a:ext cx="3561809" cy="382862"/>
              </a:xfrm>
              <a:prstGeom prst="rect">
                <a:avLst/>
              </a:prstGeom>
              <a:blipFill>
                <a:blip r:embed="rId9"/>
                <a:stretch>
                  <a:fillRect b="-12500"/>
                </a:stretch>
              </a:blipFill>
            </p:spPr>
            <p:txBody>
              <a:bodyPr/>
              <a:lstStyle/>
              <a:p>
                <a:r>
                  <a:rPr lang="en-CH">
                    <a:noFill/>
                  </a:rPr>
                  <a:t> </a:t>
                </a:r>
              </a:p>
            </p:txBody>
          </p:sp>
        </mc:Fallback>
      </mc:AlternateContent>
      <p:sp>
        <p:nvSpPr>
          <p:cNvPr id="12" name="Rectangle 11"/>
          <p:cNvSpPr/>
          <p:nvPr/>
        </p:nvSpPr>
        <p:spPr>
          <a:xfrm>
            <a:off x="4938587" y="6351131"/>
            <a:ext cx="2215671" cy="246221"/>
          </a:xfrm>
          <a:prstGeom prst="rect">
            <a:avLst/>
          </a:prstGeom>
        </p:spPr>
        <p:txBody>
          <a:bodyPr wrap="none">
            <a:spAutoFit/>
          </a:bodyPr>
          <a:lstStyle/>
          <a:p>
            <a:pPr lvl="0">
              <a:spcBef>
                <a:spcPts val="1800"/>
              </a:spcBef>
            </a:pPr>
            <a:r>
              <a:rPr lang="en-US" sz="1000" dirty="0">
                <a:solidFill>
                  <a:prstClr val="black">
                    <a:lumMod val="50000"/>
                    <a:lumOff val="50000"/>
                  </a:prstClr>
                </a:solidFill>
                <a:latin typeface="Helvetica Light" charset="0"/>
                <a:ea typeface="Helvetica Light" charset="0"/>
                <a:cs typeface="Helvetica Light" charset="0"/>
              </a:rPr>
              <a:t>[ Kinoshita et al, </a:t>
            </a:r>
            <a:r>
              <a:rPr lang="hr-HR" sz="1000" dirty="0">
                <a:solidFill>
                  <a:prstClr val="black">
                    <a:lumMod val="50000"/>
                    <a:lumOff val="50000"/>
                  </a:prstClr>
                </a:solidFill>
                <a:latin typeface="Helvetica Light" charset="0"/>
                <a:ea typeface="Helvetica Light" charset="0"/>
                <a:cs typeface="Helvetica Light" charset="0"/>
              </a:rPr>
              <a:t>1412.8284 (2014) </a:t>
            </a:r>
            <a:r>
              <a:rPr lang="en-US" sz="1000" dirty="0">
                <a:solidFill>
                  <a:prstClr val="black">
                    <a:lumMod val="50000"/>
                    <a:lumOff val="50000"/>
                  </a:prstClr>
                </a:solidFill>
                <a:latin typeface="Helvetica Light" charset="0"/>
                <a:ea typeface="Helvetica Light" charset="0"/>
                <a:cs typeface="Helvetica Light" charset="0"/>
              </a:rPr>
              <a:t>]</a:t>
            </a:r>
            <a:endParaRPr lang="en-US" sz="1600" dirty="0">
              <a:solidFill>
                <a:prstClr val="black">
                  <a:lumMod val="50000"/>
                  <a:lumOff val="50000"/>
                </a:prstClr>
              </a:solidFill>
              <a:latin typeface="Helvetica Light" charset="0"/>
              <a:ea typeface="Helvetica Light" charset="0"/>
              <a:cs typeface="Helvetica Light" charset="0"/>
            </a:endParaRPr>
          </a:p>
        </p:txBody>
      </p:sp>
      <p:sp>
        <p:nvSpPr>
          <p:cNvPr id="13" name="TextBox 12">
            <a:extLst>
              <a:ext uri="{FF2B5EF4-FFF2-40B4-BE49-F238E27FC236}">
                <a16:creationId xmlns:a16="http://schemas.microsoft.com/office/drawing/2014/main" id="{A71AEF37-7D97-D745-ADF8-CF3789906D96}"/>
              </a:ext>
            </a:extLst>
          </p:cNvPr>
          <p:cNvSpPr txBox="1"/>
          <p:nvPr/>
        </p:nvSpPr>
        <p:spPr>
          <a:xfrm rot="19750262">
            <a:off x="699273" y="3736702"/>
            <a:ext cx="7428637" cy="1323439"/>
          </a:xfrm>
          <a:prstGeom prst="rect">
            <a:avLst/>
          </a:prstGeom>
          <a:noFill/>
        </p:spPr>
        <p:txBody>
          <a:bodyPr wrap="none" rtlCol="0">
            <a:spAutoFit/>
          </a:bodyPr>
          <a:lstStyle/>
          <a:p>
            <a:r>
              <a:rPr lang="en-CH" sz="8000" dirty="0">
                <a:solidFill>
                  <a:srgbClr val="D80017"/>
                </a:solidFill>
                <a:latin typeface="Helvetica Light" charset="0"/>
                <a:ea typeface="Helvetica Light" charset="0"/>
                <a:cs typeface="Helvetica Light" charset="0"/>
              </a:rPr>
              <a:t>Recent Update </a:t>
            </a:r>
          </a:p>
        </p:txBody>
      </p:sp>
    </p:spTree>
    <p:extLst>
      <p:ext uri="{BB962C8B-B14F-4D97-AF65-F5344CB8AC3E}">
        <p14:creationId xmlns:p14="http://schemas.microsoft.com/office/powerpoint/2010/main" val="150005014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600" dirty="0" smtClean="0">
            <a:latin typeface="Helvetica Light"/>
            <a:cs typeface="Helvetica Light"/>
          </a:defRPr>
        </a:defPPr>
      </a:lstStyle>
    </a:txDef>
  </a:objectDefaults>
  <a:extraClrSchemeLst/>
</a:theme>
</file>

<file path=ppt/theme/theme3.xml><?xml version="1.0" encoding="utf-8"?>
<a:theme xmlns:a="http://schemas.openxmlformats.org/drawingml/2006/main" name="4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a:latin typeface="Helvetica Light" charset="0"/>
            <a:ea typeface="Helvetica Light" charset="0"/>
            <a:cs typeface="Helvetica Light" charset="0"/>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600" smtClean="0">
            <a:latin typeface="Helvetica Light" charset="0"/>
            <a:ea typeface="Helvetica Light" charset="0"/>
            <a:cs typeface="Helvetica Light"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284868</TotalTime>
  <Words>7412</Words>
  <Application>Microsoft Macintosh PowerPoint</Application>
  <PresentationFormat>Overhead</PresentationFormat>
  <Paragraphs>686</Paragraphs>
  <Slides>64</Slides>
  <Notes>0</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64</vt:i4>
      </vt:variant>
    </vt:vector>
  </HeadingPairs>
  <TitlesOfParts>
    <vt:vector size="76" baseType="lpstr">
      <vt:lpstr>.AppleSystemUIFont</vt:lpstr>
      <vt:lpstr>Arial</vt:lpstr>
      <vt:lpstr>Calibri</vt:lpstr>
      <vt:lpstr>Cambria Math</vt:lpstr>
      <vt:lpstr>Helvetica</vt:lpstr>
      <vt:lpstr>Helvetica Light</vt:lpstr>
      <vt:lpstr>Symbol</vt:lpstr>
      <vt:lpstr>Times</vt:lpstr>
      <vt:lpstr>3_Office Theme</vt:lpstr>
      <vt:lpstr>5_Office Theme</vt:lpstr>
      <vt:lpstr>43_Office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CERN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SUSY subconvenor meeting</dc:title>
  <dc:subject/>
  <dc:creator>Andreas Hoecker</dc:creator>
  <cp:keywords/>
  <dc:description/>
  <cp:lastModifiedBy>Andreas Hoecker</cp:lastModifiedBy>
  <cp:revision>5878</cp:revision>
  <cp:lastPrinted>2017-02-21T13:14:53Z</cp:lastPrinted>
  <dcterms:created xsi:type="dcterms:W3CDTF">2013-03-19T21:10:26Z</dcterms:created>
  <dcterms:modified xsi:type="dcterms:W3CDTF">2021-05-26T12:08:07Z</dcterms:modified>
  <cp:category/>
</cp:coreProperties>
</file>