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Override PartName="/ppt/embeddings/oleObject68.bin" ContentType="application/vnd.openxmlformats-officedocument.oleObject"/>
  <Default Extension="xml" ContentType="application/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theme/theme20.xml" ContentType="application/vnd.openxmlformats-officedocument.theme+xml"/>
  <Override PartName="/ppt/embeddings/oleObject88.bin" ContentType="application/vnd.openxmlformats-officedocument.oleObject"/>
  <Override PartName="/ppt/slides/slide84.xml" ContentType="application/vnd.openxmlformats-officedocument.presentationml.slide+xml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embeddings/oleObject66.bin" ContentType="application/vnd.openxmlformats-officedocument.oleObject"/>
  <Override PartName="/ppt/slideMasters/slideMaster18.xml" ContentType="application/vnd.openxmlformats-officedocument.presentationml.slideMaster+xml"/>
  <Override PartName="/ppt/theme/theme34.xml" ContentType="application/vnd.openxmlformats-officedocument.theme+xml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102.xml" ContentType="application/vnd.openxmlformats-officedocument.presentationml.slide+xml"/>
  <Override PartName="/ppt/slides/slide9.xml" ContentType="application/vnd.openxmlformats-officedocument.presentationml.slide+xml"/>
  <Default Extension="jpeg" ContentType="image/jpeg"/>
  <Override PartName="/ppt/embeddings/oleObject86.bin" ContentType="application/vnd.openxmlformats-officedocument.oleObject"/>
  <Override PartName="/ppt/slides/slide82.xml" ContentType="application/vnd.openxmlformats-officedocument.presentationml.slide+xml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slideMasters/slideMaster22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embeddings/oleObject64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embeddings/oleObject58.bin" ContentType="application/vnd.openxmlformats-officedocument.oleObject"/>
  <Override PartName="/ppt/theme/theme32.xml" ContentType="application/vnd.openxmlformats-officedocument.theme+xml"/>
  <Override PartName="/ppt/embeddings/oleObject42.bin" ContentType="application/vnd.openxmlformats-officedocument.oleObject"/>
  <Override PartName="/ppt/slides/slide100.xml" ContentType="application/vnd.openxmlformats-officedocument.presentationml.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Override PartName="/ppt/embeddings/oleObject84.bin" ContentType="application/vnd.openxmlformats-officedocument.oleObject"/>
  <Override PartName="/ppt/slides/slide80.xml" ContentType="application/vnd.openxmlformats-officedocument.presentationml.slide+xml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oleObject2.bin" ContentType="application/vnd.openxmlformats-officedocument.oleObject"/>
  <Override PartName="/ppt/theme/theme9.xml" ContentType="application/vnd.openxmlformats-officedocument.theme+xml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embeddings/oleObject56.bin" ContentType="application/vnd.openxmlformats-officedocument.oleObject"/>
  <Override PartName="/ppt/embeddings/oleObject62.bin" ContentType="application/vnd.openxmlformats-officedocument.oleObject"/>
  <Override PartName="/ppt/theme/theme30.xml" ContentType="application/vnd.openxmlformats-officedocument.theme+xml"/>
  <Override PartName="/ppt/embeddings/oleObject40.bin" ContentType="application/vnd.openxmlformats-officedocument.oleObject"/>
  <Override PartName="/ppt/slides/slide94.xml" ContentType="application/vnd.openxmlformats-officedocument.presentationml.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embeddings/oleObject34.bin" ContentType="application/vnd.openxmlformats-officedocument.oleObject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slides/slide105.xml" ContentType="application/vnd.openxmlformats-officedocument.presentationml.slide+xml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Layouts/slideLayout4.xml" ContentType="application/vnd.openxmlformats-officedocument.presentationml.slideLayout+xml"/>
  <Override PartName="/ppt/slides/slide37.xml" ContentType="application/vnd.openxmlformats-officedocument.presentationml.slide+xml"/>
  <Override PartName="/ppt/slideMasters/slideMaster12.xml" ContentType="application/vnd.openxmlformats-officedocument.presentationml.slideMaster+xml"/>
  <Default Extension="pdf" ContentType="application/pdf"/>
  <Override PartName="/ppt/embeddings/oleObject54.bin" ContentType="application/vnd.openxmlformats-officedocument.oleObject"/>
  <Override PartName="/ppt/slides/slide79.xml" ContentType="application/vnd.openxmlformats-officedocument.presentationml.slide+xml"/>
  <Override PartName="/ppt/slides/slide92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embeddings/oleObject19.bin" ContentType="application/vnd.openxmlformats-officedocument.oleObject"/>
  <Override PartName="/ppt/embeddings/oleObject32.bin" ContentType="application/vnd.openxmlformats-officedocument.oleObject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slideMasters/slideMaster32.xml" ContentType="application/vnd.openxmlformats-officedocument.presentationml.slideMaster+xml"/>
  <Override PartName="/ppt/slides/slide70.xml" ContentType="application/vnd.openxmlformats-officedocument.presentationml.slide+xml"/>
  <Override PartName="/ppt/slides/slide57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slides/slide99.xml" ContentType="application/vnd.openxmlformats-officedocument.presentationml.slide+xml"/>
  <Override PartName="/ppt/theme/theme5.xml" ContentType="application/vnd.openxmlformats-officedocument.theme+xml"/>
  <Override PartName="/ppt/theme/theme29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slides/slide29.xml" ContentType="application/vnd.openxmlformats-officedocument.presentationml.slide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17.bin" ContentType="application/vnd.openxmlformats-officedocument.oleObject"/>
  <Override PartName="/ppt/embeddings/oleObject30.bin" ContentType="application/vnd.openxmlformats-officedocument.oleObject"/>
  <Override PartName="/ppt/slideLayouts/slideLayout24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18.xml" ContentType="application/vnd.openxmlformats-officedocument.presentationml.slideLayout+xml"/>
  <Override PartName="/ppt/slides/slide55.xml" ContentType="application/vnd.openxmlformats-officedocument.presentationml.slide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slides/slide97.xml" ContentType="application/vnd.openxmlformats-officedocument.presentationml.slide+xml"/>
  <Override PartName="/ppt/theme/theme3.xml" ContentType="application/vnd.openxmlformats-officedocument.theme+xml"/>
  <Override PartName="/ppt/theme/theme27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docProps/core.xml" ContentType="application/vnd.openxmlformats-package.core-properties+xml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theme/theme1.xml" ContentType="application/vnd.openxmlformats-officedocument.theme+xml"/>
  <Override PartName="/ppt/theme/theme25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Override PartName="/ppt/embeddings/oleObject13.bin" ContentType="application/vnd.openxmlformats-officedocument.oleObject"/>
  <Override PartName="/ppt/slideMasters/slideMaster29.xml" ContentType="application/vnd.openxmlformats-officedocument.presentationml.slideMaster+xml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theme/theme23.xml" ContentType="application/vnd.openxmlformats-officedocument.theme+xml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Default Extension="pict" ContentType="image/pict"/>
  <Override PartName="/ppt/slideLayouts/slideLayout34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embeddings/oleObject69.bin" ContentType="application/vnd.openxmlformats-officedocument.oleObject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theme/theme21.xml" ContentType="application/vnd.openxmlformats-officedocument.theme+xml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Masters/slideMaster25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.xml" ContentType="application/vnd.openxmlformats-officedocument.presentationml.slideMaster+xml"/>
  <Override PartName="/ppt/embeddings/oleObject7.bin" ContentType="application/vnd.openxmlformats-officedocument.oleObject"/>
  <Override PartName="/ppt/embeddings/oleObject67.bin" ContentType="application/vnd.openxmlformats-officedocument.oleObject"/>
  <Override PartName="/ppt/slideMasters/slideMaster19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35.xml" ContentType="application/vnd.openxmlformats-officedocument.theme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slides/slide103.xml" ContentType="application/vnd.openxmlformats-officedocument.presentationml.slide+xml"/>
  <Override PartName="/ppt/presentation.xml" ContentType="application/vnd.openxmlformats-officedocument.presentationml.presentation.main+xml"/>
  <Override PartName="/ppt/embeddings/oleObject87.bin" ContentType="application/vnd.openxmlformats-officedocument.oleObject"/>
  <Override PartName="/ppt/slides/slide83.xml" ContentType="application/vnd.openxmlformats-officedocument.presentationml.slide+xml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Layouts/slideLayout3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embeddings/oleObject65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theme/theme33.xml" ContentType="application/vnd.openxmlformats-officedocument.theme+xml"/>
  <Override PartName="/ppt/embeddings/oleObject43.bin" ContentType="application/vnd.openxmlformats-officedocument.oleObject"/>
  <Override PartName="/ppt/slides/slide101.xml" ContentType="application/vnd.openxmlformats-officedocument.presentationml.slide+xml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embeddings/oleObject85.bin" ContentType="application/vnd.openxmlformats-officedocument.oleObject"/>
  <Override PartName="/ppt/slides/slide81.xml" ContentType="application/vnd.openxmlformats-officedocument.presentationml.slide+xml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s/slide108.xml" ContentType="application/vnd.openxmlformats-officedocument.presentationml.slide+xml"/>
  <Override PartName="/ppt/slideMasters/slideMaster21.xml" ContentType="application/vnd.openxmlformats-officedocument.presentationml.slideMaster+xml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embeddings/oleObject63.bin" ContentType="application/vnd.openxmlformats-officedocument.oleObject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embeddings/oleObject57.bin" ContentType="application/vnd.openxmlformats-officedocument.oleObject"/>
  <Override PartName="/ppt/theme/theme31.xml" ContentType="application/vnd.openxmlformats-officedocument.theme+xml"/>
  <Override PartName="/ppt/embeddings/oleObject41.bin" ContentType="application/vnd.openxmlformats-officedocument.oleObject"/>
  <Override PartName="/ppt/slides/slide95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embeddings/oleObject83.bin" ContentType="application/vnd.openxmlformats-officedocument.oleObject"/>
  <Override PartName="/ppt/slideLayouts/slideLayout29.xml" ContentType="application/vnd.openxmlformats-officedocument.presentationml.slideLayout+xml"/>
  <Default Extension="vml" ContentType="application/vnd.openxmlformats-officedocument.vmlDrawing"/>
  <Override PartName="/ppt/embeddings/oleObject77.bin" ContentType="application/vnd.openxmlformats-officedocument.oleObject"/>
  <Override PartName="/ppt/slides/slide106.xml" ContentType="application/vnd.openxmlformats-officedocument.presentationml.slide+xml"/>
  <Override PartName="/ppt/embeddings/oleObject61.bin" ContentType="application/vnd.openxmlformats-officedocument.oleObject"/>
  <Override PartName="/ppt/theme/theme8.xml" ContentType="application/vnd.openxmlformats-officedocument.theme+xml"/>
  <Override PartName="/ppt/embeddings/oleObject1.bin" ContentType="application/vnd.openxmlformats-officedocument.oleObject"/>
  <Override PartName="/ppt/tableStyles.xml" ContentType="application/vnd.openxmlformats-officedocument.presentationml.tableStyles+xml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Default Extension="bin" ContentType="application/vnd.openxmlformats-officedocument.presentationml.printerSettings"/>
  <Override PartName="/ppt/slides/slide93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embeddings/oleObject33.bin" ContentType="application/vnd.openxmlformats-officedocument.oleObject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slideMasters/slideMaster33.xml" ContentType="application/vnd.openxmlformats-officedocument.presentationml.slideMaster+xml"/>
  <Override PartName="/ppt/slides/slide71.xml" ContentType="application/vnd.openxmlformats-officedocument.presentationml.slide+xml"/>
  <Override PartName="/ppt/slides/slide58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slides/slide104.xml" ContentType="application/vnd.openxmlformats-officedocument.presentationml.slide+xml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18.bin" ContentType="application/vnd.openxmlformats-officedocument.oleObject"/>
  <Override PartName="/ppt/embeddings/oleObject31.bin" ContentType="application/vnd.openxmlformats-officedocument.oleObject"/>
  <Override PartName="/ppt/slideLayouts/slideLayout25.xml" ContentType="application/vnd.openxmlformats-officedocument.presentationml.slideLayout+xml"/>
  <Override PartName="/ppt/slideMasters/slideMaster31.xml" ContentType="application/vnd.openxmlformats-officedocument.presentationml.slideMaster+xml"/>
  <Override PartName="/ppt/slides/slide56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slides/slide98.xml" ContentType="application/vnd.openxmlformats-officedocument.presentationml.slide+xml"/>
  <Override PartName="/ppt/theme/theme4.xml" ContentType="application/vnd.openxmlformats-officedocument.theme+xml"/>
  <Override PartName="/ppt/theme/theme28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slides/slide2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slides/slide96.xml" ContentType="application/vnd.openxmlformats-officedocument.presentationml.slide+xml"/>
  <Override PartName="/ppt/theme/theme2.xml" ContentType="application/vnd.openxmlformats-officedocument.theme+xml"/>
  <Override PartName="/ppt/theme/theme26.xml" ContentType="application/vnd.openxmlformats-officedocument.theme+xml"/>
  <Override PartName="/ppt/slides/slide32.xml" ContentType="application/vnd.openxmlformats-officedocument.presentationml.slide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5960" r:id="rId1"/>
    <p:sldMasterId id="2147485962" r:id="rId2"/>
    <p:sldMasterId id="2147485964" r:id="rId3"/>
    <p:sldMasterId id="2147485970" r:id="rId4"/>
    <p:sldMasterId id="2147485978" r:id="rId5"/>
    <p:sldMasterId id="2147485998" r:id="rId6"/>
    <p:sldMasterId id="2147485996" r:id="rId7"/>
    <p:sldMasterId id="2147485992" r:id="rId8"/>
    <p:sldMasterId id="2147486014" r:id="rId9"/>
    <p:sldMasterId id="2147486018" r:id="rId10"/>
    <p:sldMasterId id="2147486024" r:id="rId11"/>
    <p:sldMasterId id="2147486027" r:id="rId12"/>
    <p:sldMasterId id="2147486029" r:id="rId13"/>
    <p:sldMasterId id="2147486031" r:id="rId14"/>
    <p:sldMasterId id="2147486035" r:id="rId15"/>
    <p:sldMasterId id="2147486037" r:id="rId16"/>
    <p:sldMasterId id="2147486039" r:id="rId17"/>
    <p:sldMasterId id="2147486045" r:id="rId18"/>
    <p:sldMasterId id="2147486047" r:id="rId19"/>
    <p:sldMasterId id="2147486049" r:id="rId20"/>
    <p:sldMasterId id="2147486051" r:id="rId21"/>
    <p:sldMasterId id="2147486061" r:id="rId22"/>
    <p:sldMasterId id="2147486063" r:id="rId23"/>
    <p:sldMasterId id="2147486066" r:id="rId24"/>
    <p:sldMasterId id="2147486068" r:id="rId25"/>
    <p:sldMasterId id="2147486070" r:id="rId26"/>
    <p:sldMasterId id="2147486072" r:id="rId27"/>
    <p:sldMasterId id="2147486074" r:id="rId28"/>
    <p:sldMasterId id="2147486076" r:id="rId29"/>
    <p:sldMasterId id="2147486078" r:id="rId30"/>
    <p:sldMasterId id="2147486082" r:id="rId31"/>
    <p:sldMasterId id="2147486084" r:id="rId32"/>
    <p:sldMasterId id="2147486086" r:id="rId33"/>
    <p:sldMasterId id="2147486088" r:id="rId34"/>
  </p:sldMasterIdLst>
  <p:notesMasterIdLst>
    <p:notesMasterId r:id="rId143"/>
  </p:notesMasterIdLst>
  <p:sldIdLst>
    <p:sldId id="256" r:id="rId35"/>
    <p:sldId id="259" r:id="rId36"/>
    <p:sldId id="622" r:id="rId37"/>
    <p:sldId id="260" r:id="rId38"/>
    <p:sldId id="262" r:id="rId39"/>
    <p:sldId id="595" r:id="rId40"/>
    <p:sldId id="263" r:id="rId41"/>
    <p:sldId id="268" r:id="rId42"/>
    <p:sldId id="318" r:id="rId43"/>
    <p:sldId id="439" r:id="rId44"/>
    <p:sldId id="269" r:id="rId45"/>
    <p:sldId id="593" r:id="rId46"/>
    <p:sldId id="274" r:id="rId47"/>
    <p:sldId id="270" r:id="rId48"/>
    <p:sldId id="272" r:id="rId49"/>
    <p:sldId id="271" r:id="rId50"/>
    <p:sldId id="454" r:id="rId51"/>
    <p:sldId id="455" r:id="rId52"/>
    <p:sldId id="276" r:id="rId53"/>
    <p:sldId id="427" r:id="rId54"/>
    <p:sldId id="591" r:id="rId55"/>
    <p:sldId id="594" r:id="rId56"/>
    <p:sldId id="596" r:id="rId57"/>
    <p:sldId id="474" r:id="rId58"/>
    <p:sldId id="475" r:id="rId59"/>
    <p:sldId id="500" r:id="rId60"/>
    <p:sldId id="480" r:id="rId61"/>
    <p:sldId id="598" r:id="rId62"/>
    <p:sldId id="483" r:id="rId63"/>
    <p:sldId id="484" r:id="rId64"/>
    <p:sldId id="482" r:id="rId65"/>
    <p:sldId id="485" r:id="rId66"/>
    <p:sldId id="486" r:id="rId67"/>
    <p:sldId id="490" r:id="rId68"/>
    <p:sldId id="491" r:id="rId69"/>
    <p:sldId id="611" r:id="rId70"/>
    <p:sldId id="497" r:id="rId71"/>
    <p:sldId id="498" r:id="rId72"/>
    <p:sldId id="566" r:id="rId73"/>
    <p:sldId id="501" r:id="rId74"/>
    <p:sldId id="502" r:id="rId75"/>
    <p:sldId id="503" r:id="rId76"/>
    <p:sldId id="567" r:id="rId77"/>
    <p:sldId id="505" r:id="rId78"/>
    <p:sldId id="422" r:id="rId79"/>
    <p:sldId id="419" r:id="rId80"/>
    <p:sldId id="423" r:id="rId81"/>
    <p:sldId id="288" r:id="rId82"/>
    <p:sldId id="287" r:id="rId83"/>
    <p:sldId id="601" r:id="rId84"/>
    <p:sldId id="290" r:id="rId85"/>
    <p:sldId id="602" r:id="rId86"/>
    <p:sldId id="575" r:id="rId87"/>
    <p:sldId id="417" r:id="rId88"/>
    <p:sldId id="610" r:id="rId89"/>
    <p:sldId id="466" r:id="rId90"/>
    <p:sldId id="298" r:id="rId91"/>
    <p:sldId id="291" r:id="rId92"/>
    <p:sldId id="509" r:id="rId93"/>
    <p:sldId id="435" r:id="rId94"/>
    <p:sldId id="574" r:id="rId95"/>
    <p:sldId id="441" r:id="rId96"/>
    <p:sldId id="325" r:id="rId97"/>
    <p:sldId id="392" r:id="rId98"/>
    <p:sldId id="394" r:id="rId99"/>
    <p:sldId id="301" r:id="rId100"/>
    <p:sldId id="458" r:id="rId101"/>
    <p:sldId id="305" r:id="rId102"/>
    <p:sldId id="512" r:id="rId103"/>
    <p:sldId id="308" r:id="rId104"/>
    <p:sldId id="513" r:id="rId105"/>
    <p:sldId id="522" r:id="rId106"/>
    <p:sldId id="624" r:id="rId107"/>
    <p:sldId id="525" r:id="rId108"/>
    <p:sldId id="526" r:id="rId109"/>
    <p:sldId id="603" r:id="rId110"/>
    <p:sldId id="605" r:id="rId111"/>
    <p:sldId id="539" r:id="rId112"/>
    <p:sldId id="557" r:id="rId113"/>
    <p:sldId id="545" r:id="rId114"/>
    <p:sldId id="546" r:id="rId115"/>
    <p:sldId id="547" r:id="rId116"/>
    <p:sldId id="549" r:id="rId117"/>
    <p:sldId id="550" r:id="rId118"/>
    <p:sldId id="560" r:id="rId119"/>
    <p:sldId id="609" r:id="rId120"/>
    <p:sldId id="586" r:id="rId121"/>
    <p:sldId id="578" r:id="rId122"/>
    <p:sldId id="592" r:id="rId123"/>
    <p:sldId id="620" r:id="rId124"/>
    <p:sldId id="621" r:id="rId125"/>
    <p:sldId id="628" r:id="rId126"/>
    <p:sldId id="629" r:id="rId127"/>
    <p:sldId id="630" r:id="rId128"/>
    <p:sldId id="631" r:id="rId129"/>
    <p:sldId id="612" r:id="rId130"/>
    <p:sldId id="613" r:id="rId131"/>
    <p:sldId id="615" r:id="rId132"/>
    <p:sldId id="616" r:id="rId133"/>
    <p:sldId id="617" r:id="rId134"/>
    <p:sldId id="618" r:id="rId135"/>
    <p:sldId id="619" r:id="rId136"/>
    <p:sldId id="627" r:id="rId137"/>
    <p:sldId id="623" r:id="rId138"/>
    <p:sldId id="625" r:id="rId139"/>
    <p:sldId id="632" r:id="rId140"/>
    <p:sldId id="584" r:id="rId141"/>
    <p:sldId id="585" r:id="rId142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showPr showNarration="1">
    <p:present/>
    <p:sldAll/>
    <p:penClr>
      <a:schemeClr val="tx1"/>
    </p:penClr>
  </p:showPr>
  <p:clrMru>
    <a:srgbClr val="FFD266"/>
    <a:srgbClr val="A47501"/>
    <a:srgbClr val="BC010C"/>
    <a:srgbClr val="FF8000"/>
    <a:srgbClr val="7F7F7F"/>
    <a:srgbClr val="FFB5C3"/>
    <a:srgbClr val="FFFDA1"/>
    <a:srgbClr val="FFB1BF"/>
    <a:srgbClr val="9EFF00"/>
    <a:srgbClr val="3852DA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651" autoAdjust="0"/>
    <p:restoredTop sz="94660"/>
  </p:normalViewPr>
  <p:slideViewPr>
    <p:cSldViewPr snapToObjects="1">
      <p:cViewPr varScale="1">
        <p:scale>
          <a:sx n="101" d="100"/>
          <a:sy n="101" d="100"/>
        </p:scale>
        <p:origin x="-216" y="-104"/>
      </p:cViewPr>
      <p:guideLst>
        <p:guide orient="horz" pos="427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" Target="slides/slide26.xml"/><Relationship Id="rId61" Type="http://schemas.openxmlformats.org/officeDocument/2006/relationships/slide" Target="slides/slide27.xml"/><Relationship Id="rId62" Type="http://schemas.openxmlformats.org/officeDocument/2006/relationships/slide" Target="slides/slide28.xml"/><Relationship Id="rId63" Type="http://schemas.openxmlformats.org/officeDocument/2006/relationships/slide" Target="slides/slide29.xml"/><Relationship Id="rId64" Type="http://schemas.openxmlformats.org/officeDocument/2006/relationships/slide" Target="slides/slide30.xml"/><Relationship Id="rId65" Type="http://schemas.openxmlformats.org/officeDocument/2006/relationships/slide" Target="slides/slide31.xml"/><Relationship Id="rId66" Type="http://schemas.openxmlformats.org/officeDocument/2006/relationships/slide" Target="slides/slide32.xml"/><Relationship Id="rId67" Type="http://schemas.openxmlformats.org/officeDocument/2006/relationships/slide" Target="slides/slide33.xml"/><Relationship Id="rId68" Type="http://schemas.openxmlformats.org/officeDocument/2006/relationships/slide" Target="slides/slide34.xml"/><Relationship Id="rId69" Type="http://schemas.openxmlformats.org/officeDocument/2006/relationships/slide" Target="slides/slide35.xml"/><Relationship Id="rId120" Type="http://schemas.openxmlformats.org/officeDocument/2006/relationships/slide" Target="slides/slide86.xml"/><Relationship Id="rId121" Type="http://schemas.openxmlformats.org/officeDocument/2006/relationships/slide" Target="slides/slide87.xml"/><Relationship Id="rId122" Type="http://schemas.openxmlformats.org/officeDocument/2006/relationships/slide" Target="slides/slide88.xml"/><Relationship Id="rId123" Type="http://schemas.openxmlformats.org/officeDocument/2006/relationships/slide" Target="slides/slide89.xml"/><Relationship Id="rId124" Type="http://schemas.openxmlformats.org/officeDocument/2006/relationships/slide" Target="slides/slide90.xml"/><Relationship Id="rId125" Type="http://schemas.openxmlformats.org/officeDocument/2006/relationships/slide" Target="slides/slide91.xml"/><Relationship Id="rId126" Type="http://schemas.openxmlformats.org/officeDocument/2006/relationships/slide" Target="slides/slide92.xml"/><Relationship Id="rId127" Type="http://schemas.openxmlformats.org/officeDocument/2006/relationships/slide" Target="slides/slide93.xml"/><Relationship Id="rId128" Type="http://schemas.openxmlformats.org/officeDocument/2006/relationships/slide" Target="slides/slide94.xml"/><Relationship Id="rId129" Type="http://schemas.openxmlformats.org/officeDocument/2006/relationships/slide" Target="slides/slide95.xml"/><Relationship Id="rId40" Type="http://schemas.openxmlformats.org/officeDocument/2006/relationships/slide" Target="slides/slide6.xml"/><Relationship Id="rId41" Type="http://schemas.openxmlformats.org/officeDocument/2006/relationships/slide" Target="slides/slide7.xml"/><Relationship Id="rId42" Type="http://schemas.openxmlformats.org/officeDocument/2006/relationships/slide" Target="slides/slide8.xml"/><Relationship Id="rId90" Type="http://schemas.openxmlformats.org/officeDocument/2006/relationships/slide" Target="slides/slide56.xml"/><Relationship Id="rId91" Type="http://schemas.openxmlformats.org/officeDocument/2006/relationships/slide" Target="slides/slide57.xml"/><Relationship Id="rId92" Type="http://schemas.openxmlformats.org/officeDocument/2006/relationships/slide" Target="slides/slide58.xml"/><Relationship Id="rId93" Type="http://schemas.openxmlformats.org/officeDocument/2006/relationships/slide" Target="slides/slide59.xml"/><Relationship Id="rId94" Type="http://schemas.openxmlformats.org/officeDocument/2006/relationships/slide" Target="slides/slide60.xml"/><Relationship Id="rId95" Type="http://schemas.openxmlformats.org/officeDocument/2006/relationships/slide" Target="slides/slide61.xml"/><Relationship Id="rId96" Type="http://schemas.openxmlformats.org/officeDocument/2006/relationships/slide" Target="slides/slide62.xml"/><Relationship Id="rId101" Type="http://schemas.openxmlformats.org/officeDocument/2006/relationships/slide" Target="slides/slide67.xml"/><Relationship Id="rId102" Type="http://schemas.openxmlformats.org/officeDocument/2006/relationships/slide" Target="slides/slide68.xml"/><Relationship Id="rId103" Type="http://schemas.openxmlformats.org/officeDocument/2006/relationships/slide" Target="slides/slide69.xml"/><Relationship Id="rId104" Type="http://schemas.openxmlformats.org/officeDocument/2006/relationships/slide" Target="slides/slide70.xml"/><Relationship Id="rId105" Type="http://schemas.openxmlformats.org/officeDocument/2006/relationships/slide" Target="slides/slide71.xml"/><Relationship Id="rId106" Type="http://schemas.openxmlformats.org/officeDocument/2006/relationships/slide" Target="slides/slide72.xml"/><Relationship Id="rId107" Type="http://schemas.openxmlformats.org/officeDocument/2006/relationships/slide" Target="slides/slide73.xml"/><Relationship Id="rId108" Type="http://schemas.openxmlformats.org/officeDocument/2006/relationships/slide" Target="slides/slide74.xml"/><Relationship Id="rId109" Type="http://schemas.openxmlformats.org/officeDocument/2006/relationships/slide" Target="slides/slide75.xml"/><Relationship Id="rId97" Type="http://schemas.openxmlformats.org/officeDocument/2006/relationships/slide" Target="slides/slide63.xml"/><Relationship Id="rId98" Type="http://schemas.openxmlformats.org/officeDocument/2006/relationships/slide" Target="slides/slide64.xml"/><Relationship Id="rId99" Type="http://schemas.openxmlformats.org/officeDocument/2006/relationships/slide" Target="slides/slide65.xml"/><Relationship Id="rId43" Type="http://schemas.openxmlformats.org/officeDocument/2006/relationships/slide" Target="slides/slide9.xml"/><Relationship Id="rId44" Type="http://schemas.openxmlformats.org/officeDocument/2006/relationships/slide" Target="slides/slide10.xml"/><Relationship Id="rId45" Type="http://schemas.openxmlformats.org/officeDocument/2006/relationships/slide" Target="slides/slide11.xml"/><Relationship Id="rId46" Type="http://schemas.openxmlformats.org/officeDocument/2006/relationships/slide" Target="slides/slide12.xml"/><Relationship Id="rId47" Type="http://schemas.openxmlformats.org/officeDocument/2006/relationships/slide" Target="slides/slide13.xml"/><Relationship Id="rId48" Type="http://schemas.openxmlformats.org/officeDocument/2006/relationships/slide" Target="slides/slide14.xml"/><Relationship Id="rId49" Type="http://schemas.openxmlformats.org/officeDocument/2006/relationships/slide" Target="slides/slide15.xml"/><Relationship Id="rId100" Type="http://schemas.openxmlformats.org/officeDocument/2006/relationships/slide" Target="slides/slide66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70" Type="http://schemas.openxmlformats.org/officeDocument/2006/relationships/slide" Target="slides/slide36.xml"/><Relationship Id="rId71" Type="http://schemas.openxmlformats.org/officeDocument/2006/relationships/slide" Target="slides/slide37.xml"/><Relationship Id="rId72" Type="http://schemas.openxmlformats.org/officeDocument/2006/relationships/slide" Target="slides/slide38.xml"/><Relationship Id="rId73" Type="http://schemas.openxmlformats.org/officeDocument/2006/relationships/slide" Target="slides/slide39.xml"/><Relationship Id="rId74" Type="http://schemas.openxmlformats.org/officeDocument/2006/relationships/slide" Target="slides/slide40.xml"/><Relationship Id="rId75" Type="http://schemas.openxmlformats.org/officeDocument/2006/relationships/slide" Target="slides/slide41.xml"/><Relationship Id="rId76" Type="http://schemas.openxmlformats.org/officeDocument/2006/relationships/slide" Target="slides/slide42.xml"/><Relationship Id="rId77" Type="http://schemas.openxmlformats.org/officeDocument/2006/relationships/slide" Target="slides/slide43.xml"/><Relationship Id="rId78" Type="http://schemas.openxmlformats.org/officeDocument/2006/relationships/slide" Target="slides/slide44.xml"/><Relationship Id="rId79" Type="http://schemas.openxmlformats.org/officeDocument/2006/relationships/slide" Target="slides/slide45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130" Type="http://schemas.openxmlformats.org/officeDocument/2006/relationships/slide" Target="slides/slide96.xml"/><Relationship Id="rId131" Type="http://schemas.openxmlformats.org/officeDocument/2006/relationships/slide" Target="slides/slide97.xml"/><Relationship Id="rId132" Type="http://schemas.openxmlformats.org/officeDocument/2006/relationships/slide" Target="slides/slide98.xml"/><Relationship Id="rId133" Type="http://schemas.openxmlformats.org/officeDocument/2006/relationships/slide" Target="slides/slide99.xml"/><Relationship Id="rId134" Type="http://schemas.openxmlformats.org/officeDocument/2006/relationships/slide" Target="slides/slide100.xml"/><Relationship Id="rId135" Type="http://schemas.openxmlformats.org/officeDocument/2006/relationships/slide" Target="slides/slide101.xml"/><Relationship Id="rId136" Type="http://schemas.openxmlformats.org/officeDocument/2006/relationships/slide" Target="slides/slide102.xml"/><Relationship Id="rId137" Type="http://schemas.openxmlformats.org/officeDocument/2006/relationships/slide" Target="slides/slide103.xml"/><Relationship Id="rId138" Type="http://schemas.openxmlformats.org/officeDocument/2006/relationships/slide" Target="slides/slide104.xml"/><Relationship Id="rId139" Type="http://schemas.openxmlformats.org/officeDocument/2006/relationships/slide" Target="slides/slide10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16.xml"/><Relationship Id="rId51" Type="http://schemas.openxmlformats.org/officeDocument/2006/relationships/slide" Target="slides/slide17.xml"/><Relationship Id="rId52" Type="http://schemas.openxmlformats.org/officeDocument/2006/relationships/slide" Target="slides/slide18.xml"/><Relationship Id="rId53" Type="http://schemas.openxmlformats.org/officeDocument/2006/relationships/slide" Target="slides/slide19.xml"/><Relationship Id="rId54" Type="http://schemas.openxmlformats.org/officeDocument/2006/relationships/slide" Target="slides/slide20.xml"/><Relationship Id="rId55" Type="http://schemas.openxmlformats.org/officeDocument/2006/relationships/slide" Target="slides/slide21.xml"/><Relationship Id="rId56" Type="http://schemas.openxmlformats.org/officeDocument/2006/relationships/slide" Target="slides/slide22.xml"/><Relationship Id="rId57" Type="http://schemas.openxmlformats.org/officeDocument/2006/relationships/slide" Target="slides/slide23.xml"/><Relationship Id="rId58" Type="http://schemas.openxmlformats.org/officeDocument/2006/relationships/slide" Target="slides/slide24.xml"/><Relationship Id="rId59" Type="http://schemas.openxmlformats.org/officeDocument/2006/relationships/slide" Target="slides/slide25.xml"/><Relationship Id="rId110" Type="http://schemas.openxmlformats.org/officeDocument/2006/relationships/slide" Target="slides/slide76.xml"/><Relationship Id="rId111" Type="http://schemas.openxmlformats.org/officeDocument/2006/relationships/slide" Target="slides/slide77.xml"/><Relationship Id="rId112" Type="http://schemas.openxmlformats.org/officeDocument/2006/relationships/slide" Target="slides/slide78.xml"/><Relationship Id="rId113" Type="http://schemas.openxmlformats.org/officeDocument/2006/relationships/slide" Target="slides/slide79.xml"/><Relationship Id="rId114" Type="http://schemas.openxmlformats.org/officeDocument/2006/relationships/slide" Target="slides/slide80.xml"/><Relationship Id="rId115" Type="http://schemas.openxmlformats.org/officeDocument/2006/relationships/slide" Target="slides/slide81.xml"/><Relationship Id="rId116" Type="http://schemas.openxmlformats.org/officeDocument/2006/relationships/slide" Target="slides/slide82.xml"/><Relationship Id="rId117" Type="http://schemas.openxmlformats.org/officeDocument/2006/relationships/slide" Target="slides/slide83.xml"/><Relationship Id="rId118" Type="http://schemas.openxmlformats.org/officeDocument/2006/relationships/slide" Target="slides/slide84.xml"/><Relationship Id="rId119" Type="http://schemas.openxmlformats.org/officeDocument/2006/relationships/slide" Target="slides/slide85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" Target="slides/slide1.xml"/><Relationship Id="rId36" Type="http://schemas.openxmlformats.org/officeDocument/2006/relationships/slide" Target="slides/slide2.xml"/><Relationship Id="rId37" Type="http://schemas.openxmlformats.org/officeDocument/2006/relationships/slide" Target="slides/slide3.xml"/><Relationship Id="rId38" Type="http://schemas.openxmlformats.org/officeDocument/2006/relationships/slide" Target="slides/slide4.xml"/><Relationship Id="rId39" Type="http://schemas.openxmlformats.org/officeDocument/2006/relationships/slide" Target="slides/slide5.xml"/><Relationship Id="rId80" Type="http://schemas.openxmlformats.org/officeDocument/2006/relationships/slide" Target="slides/slide46.xml"/><Relationship Id="rId81" Type="http://schemas.openxmlformats.org/officeDocument/2006/relationships/slide" Target="slides/slide47.xml"/><Relationship Id="rId82" Type="http://schemas.openxmlformats.org/officeDocument/2006/relationships/slide" Target="slides/slide48.xml"/><Relationship Id="rId83" Type="http://schemas.openxmlformats.org/officeDocument/2006/relationships/slide" Target="slides/slide49.xml"/><Relationship Id="rId84" Type="http://schemas.openxmlformats.org/officeDocument/2006/relationships/slide" Target="slides/slide50.xml"/><Relationship Id="rId85" Type="http://schemas.openxmlformats.org/officeDocument/2006/relationships/slide" Target="slides/slide51.xml"/><Relationship Id="rId86" Type="http://schemas.openxmlformats.org/officeDocument/2006/relationships/slide" Target="slides/slide52.xml"/><Relationship Id="rId87" Type="http://schemas.openxmlformats.org/officeDocument/2006/relationships/slide" Target="slides/slide53.xml"/><Relationship Id="rId88" Type="http://schemas.openxmlformats.org/officeDocument/2006/relationships/slide" Target="slides/slide54.xml"/><Relationship Id="rId89" Type="http://schemas.openxmlformats.org/officeDocument/2006/relationships/slide" Target="slides/slide55.xml"/><Relationship Id="rId140" Type="http://schemas.openxmlformats.org/officeDocument/2006/relationships/slide" Target="slides/slide106.xml"/><Relationship Id="rId141" Type="http://schemas.openxmlformats.org/officeDocument/2006/relationships/slide" Target="slides/slide107.xml"/><Relationship Id="rId142" Type="http://schemas.openxmlformats.org/officeDocument/2006/relationships/slide" Target="slides/slide108.xml"/><Relationship Id="rId143" Type="http://schemas.openxmlformats.org/officeDocument/2006/relationships/notesMaster" Target="notesMasters/notesMaster1.xml"/><Relationship Id="rId144" Type="http://schemas.openxmlformats.org/officeDocument/2006/relationships/printerSettings" Target="printerSettings/printerSettings1.bin"/><Relationship Id="rId145" Type="http://schemas.openxmlformats.org/officeDocument/2006/relationships/presProps" Target="presProps.xml"/><Relationship Id="rId146" Type="http://schemas.openxmlformats.org/officeDocument/2006/relationships/viewProps" Target="viewProps.xml"/><Relationship Id="rId147" Type="http://schemas.openxmlformats.org/officeDocument/2006/relationships/theme" Target="theme/theme1.xml"/><Relationship Id="rId1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pict"/><Relationship Id="rId5" Type="http://schemas.openxmlformats.org/officeDocument/2006/relationships/image" Target="../media/image12.wmf"/><Relationship Id="rId6" Type="http://schemas.openxmlformats.org/officeDocument/2006/relationships/image" Target="../media/image13.wmf"/><Relationship Id="rId7" Type="http://schemas.openxmlformats.org/officeDocument/2006/relationships/image" Target="../media/image14.pict"/><Relationship Id="rId8" Type="http://schemas.openxmlformats.org/officeDocument/2006/relationships/image" Target="../media/image15.pict"/><Relationship Id="rId9" Type="http://schemas.openxmlformats.org/officeDocument/2006/relationships/image" Target="../media/image16.pict"/><Relationship Id="rId10" Type="http://schemas.openxmlformats.org/officeDocument/2006/relationships/image" Target="../media/image17.pict"/><Relationship Id="rId1" Type="http://schemas.openxmlformats.org/officeDocument/2006/relationships/image" Target="../media/image8.wmf"/><Relationship Id="rId2" Type="http://schemas.openxmlformats.org/officeDocument/2006/relationships/image" Target="../media/image9.pict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pict"/><Relationship Id="rId2" Type="http://schemas.openxmlformats.org/officeDocument/2006/relationships/image" Target="../media/image124.pict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ict"/><Relationship Id="rId4" Type="http://schemas.openxmlformats.org/officeDocument/2006/relationships/image" Target="../media/image141.pict"/><Relationship Id="rId5" Type="http://schemas.openxmlformats.org/officeDocument/2006/relationships/image" Target="../media/image142.pict"/><Relationship Id="rId1" Type="http://schemas.openxmlformats.org/officeDocument/2006/relationships/image" Target="../media/image138.pict"/><Relationship Id="rId2" Type="http://schemas.openxmlformats.org/officeDocument/2006/relationships/image" Target="../media/image139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pict"/><Relationship Id="rId2" Type="http://schemas.openxmlformats.org/officeDocument/2006/relationships/image" Target="../media/image142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2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2.pict"/></Relationships>
</file>

<file path=ppt/drawings/_rels/vmlDrawing16.vml.rels><?xml version="1.0" encoding="UTF-8" standalone="yes"?>
<Relationships xmlns="http://schemas.openxmlformats.org/package/2006/relationships"><Relationship Id="rId11" Type="http://schemas.openxmlformats.org/officeDocument/2006/relationships/image" Target="../media/image163.pict"/><Relationship Id="rId12" Type="http://schemas.openxmlformats.org/officeDocument/2006/relationships/image" Target="../media/image164.pict"/><Relationship Id="rId1" Type="http://schemas.openxmlformats.org/officeDocument/2006/relationships/image" Target="../media/image153.wmf"/><Relationship Id="rId2" Type="http://schemas.openxmlformats.org/officeDocument/2006/relationships/image" Target="../media/image154.wmf"/><Relationship Id="rId3" Type="http://schemas.openxmlformats.org/officeDocument/2006/relationships/image" Target="../media/image155.wmf"/><Relationship Id="rId4" Type="http://schemas.openxmlformats.org/officeDocument/2006/relationships/image" Target="../media/image156.wmf"/><Relationship Id="rId5" Type="http://schemas.openxmlformats.org/officeDocument/2006/relationships/image" Target="../media/image157.wmf"/><Relationship Id="rId6" Type="http://schemas.openxmlformats.org/officeDocument/2006/relationships/image" Target="../media/image158.wmf"/><Relationship Id="rId7" Type="http://schemas.openxmlformats.org/officeDocument/2006/relationships/image" Target="../media/image159.wmf"/><Relationship Id="rId8" Type="http://schemas.openxmlformats.org/officeDocument/2006/relationships/image" Target="../media/image160.pict"/><Relationship Id="rId9" Type="http://schemas.openxmlformats.org/officeDocument/2006/relationships/image" Target="../media/image161.wmf"/><Relationship Id="rId10" Type="http://schemas.openxmlformats.org/officeDocument/2006/relationships/image" Target="../media/image16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pict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ict"/><Relationship Id="rId4" Type="http://schemas.openxmlformats.org/officeDocument/2006/relationships/image" Target="../media/image177.pict"/><Relationship Id="rId1" Type="http://schemas.openxmlformats.org/officeDocument/2006/relationships/image" Target="../media/image174.pict"/><Relationship Id="rId2" Type="http://schemas.openxmlformats.org/officeDocument/2006/relationships/image" Target="../media/image175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9.pict"/><Relationship Id="rId2" Type="http://schemas.openxmlformats.org/officeDocument/2006/relationships/image" Target="../media/image190.pict"/><Relationship Id="rId3" Type="http://schemas.openxmlformats.org/officeDocument/2006/relationships/image" Target="../media/image191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ict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wmf"/><Relationship Id="rId4" Type="http://schemas.openxmlformats.org/officeDocument/2006/relationships/image" Target="../media/image224.pict"/><Relationship Id="rId5" Type="http://schemas.openxmlformats.org/officeDocument/2006/relationships/image" Target="../media/image225.wmf"/><Relationship Id="rId6" Type="http://schemas.openxmlformats.org/officeDocument/2006/relationships/image" Target="../media/image226.wmf"/><Relationship Id="rId1" Type="http://schemas.openxmlformats.org/officeDocument/2006/relationships/image" Target="../media/image221.wmf"/><Relationship Id="rId2" Type="http://schemas.openxmlformats.org/officeDocument/2006/relationships/image" Target="../media/image22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7.pict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ict"/><Relationship Id="rId4" Type="http://schemas.openxmlformats.org/officeDocument/2006/relationships/image" Target="../media/image252.pict"/><Relationship Id="rId5" Type="http://schemas.openxmlformats.org/officeDocument/2006/relationships/image" Target="../media/image253.wmf"/><Relationship Id="rId1" Type="http://schemas.openxmlformats.org/officeDocument/2006/relationships/image" Target="../media/image249.pict"/><Relationship Id="rId2" Type="http://schemas.openxmlformats.org/officeDocument/2006/relationships/image" Target="../media/image250.pict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ict"/><Relationship Id="rId4" Type="http://schemas.openxmlformats.org/officeDocument/2006/relationships/image" Target="../media/image22.wmf"/><Relationship Id="rId5" Type="http://schemas.openxmlformats.org/officeDocument/2006/relationships/image" Target="../media/image23.wmf"/><Relationship Id="rId6" Type="http://schemas.openxmlformats.org/officeDocument/2006/relationships/image" Target="../media/image24.pict"/><Relationship Id="rId7" Type="http://schemas.openxmlformats.org/officeDocument/2006/relationships/image" Target="../media/image25.pict"/><Relationship Id="rId1" Type="http://schemas.openxmlformats.org/officeDocument/2006/relationships/image" Target="../media/image19.pict"/><Relationship Id="rId2" Type="http://schemas.openxmlformats.org/officeDocument/2006/relationships/image" Target="../media/image20.pict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ict"/><Relationship Id="rId4" Type="http://schemas.openxmlformats.org/officeDocument/2006/relationships/image" Target="../media/image27.pict"/><Relationship Id="rId5" Type="http://schemas.openxmlformats.org/officeDocument/2006/relationships/image" Target="../media/image28.pict"/><Relationship Id="rId6" Type="http://schemas.openxmlformats.org/officeDocument/2006/relationships/image" Target="../media/image24.pict"/><Relationship Id="rId7" Type="http://schemas.openxmlformats.org/officeDocument/2006/relationships/image" Target="../media/image25.pict"/><Relationship Id="rId1" Type="http://schemas.openxmlformats.org/officeDocument/2006/relationships/image" Target="../media/image19.pict"/><Relationship Id="rId2" Type="http://schemas.openxmlformats.org/officeDocument/2006/relationships/image" Target="../media/image20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ict"/><Relationship Id="rId2" Type="http://schemas.openxmlformats.org/officeDocument/2006/relationships/image" Target="../media/image64.pict"/><Relationship Id="rId3" Type="http://schemas.openxmlformats.org/officeDocument/2006/relationships/image" Target="../media/image65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1/27/13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3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3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Relationship Id="rId2" Type="http://schemas.openxmlformats.org/officeDocument/2006/relationships/image" Target="../media/image3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1/27/13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11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13.xml"/><Relationship Id="rId3" Type="http://schemas.openxmlformats.org/officeDocument/2006/relationships/image" Target="../media/image3.jpeg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16.xml"/><Relationship Id="rId3" Type="http://schemas.openxmlformats.org/officeDocument/2006/relationships/image" Target="../media/image3.jpeg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19.xml"/><Relationship Id="rId3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22.xml"/><Relationship Id="rId3" Type="http://schemas.openxmlformats.org/officeDocument/2006/relationships/image" Target="../media/image3.jpeg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theme" Target="../theme/theme24.xml"/><Relationship Id="rId3" Type="http://schemas.openxmlformats.org/officeDocument/2006/relationships/image" Target="../media/image3.jpeg"/></Relationships>
</file>

<file path=ppt/slideMasters/_rels/slideMaster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25.xml"/><Relationship Id="rId3" Type="http://schemas.openxmlformats.org/officeDocument/2006/relationships/image" Target="../media/image3.jpeg"/></Relationships>
</file>

<file path=ppt/slideMasters/_rels/slideMaster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26.xml"/><Relationship Id="rId3" Type="http://schemas.openxmlformats.org/officeDocument/2006/relationships/image" Target="../media/image3.jpeg"/></Relationships>
</file>

<file path=ppt/slideMasters/_rels/slideMaster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27.xml"/><Relationship Id="rId3" Type="http://schemas.openxmlformats.org/officeDocument/2006/relationships/image" Target="../media/image2.png"/></Relationships>
</file>

<file path=ppt/slideMasters/_rels/slideMaster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3.xml"/><Relationship Id="rId3" Type="http://schemas.openxmlformats.org/officeDocument/2006/relationships/image" Target="../media/image2.png"/></Relationships>
</file>

<file path=ppt/slideMasters/_rels/slideMaster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31.xml"/><Relationship Id="rId3" Type="http://schemas.openxmlformats.org/officeDocument/2006/relationships/image" Target="../media/image3.jpeg"/></Relationships>
</file>

<file path=ppt/slideMasters/_rels/slideMaster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33.xml"/><Relationship Id="rId3" Type="http://schemas.openxmlformats.org/officeDocument/2006/relationships/image" Target="../media/image3.jpeg"/></Relationships>
</file>

<file path=ppt/slideMasters/_rels/slideMaster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34.xml"/><Relationship Id="rId3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4.xml"/><Relationship Id="rId3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6.xml"/><Relationship Id="rId3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7.xml"/><Relationship Id="rId3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8.xml"/><Relationship Id="rId3" Type="http://schemas.openxmlformats.org/officeDocument/2006/relationships/image" Target="../media/image3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9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(2012)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305800" y="6359000"/>
            <a:ext cx="387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D81C2634-7241-7B48-9ED7-3ACE642BB4A5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rebuchet MS"/>
                <a:ea typeface="ＭＳ Ｐゴシック" charset="-128"/>
                <a:cs typeface="Trebuchet MS"/>
              </a:rPr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  <p:sldLayoutId id="2147485975" r:id="rId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5" r:id="rId1"/>
    <p:sldLayoutId id="2147486026" r:id="rId2"/>
    <p:sldLayoutId id="2147486034" r:id="rId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8" r:id="rId1"/>
    <p:sldLayoutId id="2147486033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2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6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6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8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3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2" r:id="rId1"/>
    <p:sldLayoutId id="2147486058" r:id="rId2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4" r:id="rId1"/>
    <p:sldLayoutId id="2147486065" r:id="rId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7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2"/>
          <p:cNvPicPr>
            <a:picLocks noChangeAspect="1"/>
          </p:cNvPicPr>
          <p:nvPr userDrawn="1"/>
        </p:nvPicPr>
        <p:blipFill>
          <a:blip r:embed="rId3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3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7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2"/>
          <p:cNvPicPr>
            <a:picLocks noChangeAspect="1"/>
          </p:cNvPicPr>
          <p:nvPr userDrawn="1"/>
        </p:nvPicPr>
        <p:blipFill>
          <a:blip r:embed="rId3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5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3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7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1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-1"/>
            <a:ext cx="9144000" cy="6865965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lum bright="17000"/>
          </a:blip>
          <a:stretch>
            <a:fillRect/>
          </a:stretch>
        </p:blipFill>
        <p:spPr>
          <a:xfrm>
            <a:off x="1714500" y="984250"/>
            <a:ext cx="5715000" cy="48895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7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3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 (2012)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oleObject" Target="../embeddings/oleObject20.bin"/><Relationship Id="rId5" Type="http://schemas.openxmlformats.org/officeDocument/2006/relationships/oleObject" Target="../embeddings/oleObject21.bin"/><Relationship Id="rId6" Type="http://schemas.openxmlformats.org/officeDocument/2006/relationships/oleObject" Target="../embeddings/oleObject22.bin"/><Relationship Id="rId7" Type="http://schemas.openxmlformats.org/officeDocument/2006/relationships/oleObject" Target="../embeddings/oleObject23.bin"/><Relationship Id="rId8" Type="http://schemas.openxmlformats.org/officeDocument/2006/relationships/oleObject" Target="../embeddings/oleObject24.bin"/><Relationship Id="rId9" Type="http://schemas.openxmlformats.org/officeDocument/2006/relationships/oleObject" Target="../embeddings/oleObject25.bin"/><Relationship Id="rId10" Type="http://schemas.openxmlformats.org/officeDocument/2006/relationships/oleObject" Target="../embeddings/oleObject26.bin"/><Relationship Id="rId11" Type="http://schemas.openxmlformats.org/officeDocument/2006/relationships/oleObject" Target="../embeddings/oleObject27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4" Type="http://schemas.openxmlformats.org/officeDocument/2006/relationships/image" Target="../media/image233.pdf"/><Relationship Id="rId5" Type="http://schemas.openxmlformats.org/officeDocument/2006/relationships/image" Target="../media/image234.png"/><Relationship Id="rId6" Type="http://schemas.openxmlformats.org/officeDocument/2006/relationships/image" Target="../media/image235.pdf"/><Relationship Id="rId7" Type="http://schemas.openxmlformats.org/officeDocument/2006/relationships/image" Target="../media/image236.png"/><Relationship Id="rId8" Type="http://schemas.openxmlformats.org/officeDocument/2006/relationships/image" Target="../media/image237.pdf"/><Relationship Id="rId9" Type="http://schemas.openxmlformats.org/officeDocument/2006/relationships/image" Target="../media/image238.png"/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227.pdf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4" Type="http://schemas.openxmlformats.org/officeDocument/2006/relationships/image" Target="../media/image239.pdf"/><Relationship Id="rId5" Type="http://schemas.openxmlformats.org/officeDocument/2006/relationships/image" Target="../media/image240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227.pdf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df"/><Relationship Id="rId4" Type="http://schemas.openxmlformats.org/officeDocument/2006/relationships/image" Target="../media/image242.png"/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4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243.pdf"/><Relationship Id="rId3" Type="http://schemas.openxmlformats.org/officeDocument/2006/relationships/image" Target="../media/image244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245.pdf"/><Relationship Id="rId3" Type="http://schemas.openxmlformats.org/officeDocument/2006/relationships/image" Target="../media/image246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4" Type="http://schemas.openxmlformats.org/officeDocument/2006/relationships/image" Target="../media/image248.png"/><Relationship Id="rId5" Type="http://schemas.openxmlformats.org/officeDocument/2006/relationships/oleObject" Target="../embeddings/oleObject83.bin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40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4" Type="http://schemas.openxmlformats.org/officeDocument/2006/relationships/oleObject" Target="../embeddings/oleObject85.bin"/><Relationship Id="rId5" Type="http://schemas.openxmlformats.org/officeDocument/2006/relationships/oleObject" Target="../embeddings/oleObject86.bin"/><Relationship Id="rId6" Type="http://schemas.openxmlformats.org/officeDocument/2006/relationships/oleObject" Target="../embeddings/oleObject87.bin"/><Relationship Id="rId7" Type="http://schemas.openxmlformats.org/officeDocument/2006/relationships/oleObject" Target="../embeddings/oleObject88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4" Type="http://schemas.openxmlformats.org/officeDocument/2006/relationships/image" Target="../media/image208.png"/><Relationship Id="rId5" Type="http://schemas.openxmlformats.org/officeDocument/2006/relationships/image" Target="../media/image254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0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df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wmf"/><Relationship Id="rId7" Type="http://schemas.openxmlformats.org/officeDocument/2006/relationships/oleObject" Target="../embeddings/oleObject28.bin"/><Relationship Id="rId8" Type="http://schemas.openxmlformats.org/officeDocument/2006/relationships/image" Target="../media/image3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d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4" Type="http://schemas.openxmlformats.org/officeDocument/2006/relationships/image" Target="../media/image41.pdf"/><Relationship Id="rId5" Type="http://schemas.openxmlformats.org/officeDocument/2006/relationships/image" Target="../media/image461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jpe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ndreashoecker/Talks/LHC/Berkeley-Colloquium-11/Material/Proton_Event_720pH264.mov" TargetMode="External"/><Relationship Id="rId2" Type="http://schemas.openxmlformats.org/officeDocument/2006/relationships/slideLayout" Target="../slideLayouts/slideLayout28.xml"/><Relationship Id="rId3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6.pdf"/><Relationship Id="rId3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df"/><Relationship Id="rId5" Type="http://schemas.openxmlformats.org/officeDocument/2006/relationships/image" Target="../media/image72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9.pd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5.pdf"/><Relationship Id="rId3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df"/><Relationship Id="rId5" Type="http://schemas.openxmlformats.org/officeDocument/2006/relationships/image" Target="../media/image80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7.pd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2.pdf"/><Relationship Id="rId3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2.pd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5.pdf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2.pd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2.pdf"/><Relationship Id="rId3" Type="http://schemas.openxmlformats.org/officeDocument/2006/relationships/image" Target="../media/image8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7.pdf"/><Relationship Id="rId5" Type="http://schemas.openxmlformats.org/officeDocument/2006/relationships/image" Target="../media/image88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2.pd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56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91.pd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Relationship Id="rId3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df"/><Relationship Id="rId4" Type="http://schemas.openxmlformats.org/officeDocument/2006/relationships/image" Target="../media/image96.png"/><Relationship Id="rId5" Type="http://schemas.openxmlformats.org/officeDocument/2006/relationships/image" Target="../media/image97.pdf"/><Relationship Id="rId6" Type="http://schemas.openxmlformats.org/officeDocument/2006/relationships/image" Target="../media/image98.png"/><Relationship Id="rId7" Type="http://schemas.openxmlformats.org/officeDocument/2006/relationships/oleObject" Target="../embeddings/oleObject32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df"/><Relationship Id="rId4" Type="http://schemas.openxmlformats.org/officeDocument/2006/relationships/image" Target="../media/image102.png"/><Relationship Id="rId5" Type="http://schemas.openxmlformats.org/officeDocument/2006/relationships/image" Target="../media/image103.pdf"/><Relationship Id="rId6" Type="http://schemas.openxmlformats.org/officeDocument/2006/relationships/image" Target="../media/image104.png"/><Relationship Id="rId7" Type="http://schemas.openxmlformats.org/officeDocument/2006/relationships/oleObject" Target="../embeddings/oleObject33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df"/><Relationship Id="rId4" Type="http://schemas.openxmlformats.org/officeDocument/2006/relationships/image" Target="../media/image107.png"/><Relationship Id="rId5" Type="http://schemas.openxmlformats.org/officeDocument/2006/relationships/image" Target="../media/image108.pdf"/><Relationship Id="rId6" Type="http://schemas.openxmlformats.org/officeDocument/2006/relationships/image" Target="../media/image109.png"/><Relationship Id="rId7" Type="http://schemas.openxmlformats.org/officeDocument/2006/relationships/oleObject" Target="../embeddings/oleObject34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4" Type="http://schemas.openxmlformats.org/officeDocument/2006/relationships/image" Target="../media/image112.pdf"/><Relationship Id="rId5" Type="http://schemas.openxmlformats.org/officeDocument/2006/relationships/image" Target="../media/image113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0.pd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df"/><Relationship Id="rId4" Type="http://schemas.openxmlformats.org/officeDocument/2006/relationships/image" Target="../media/image116.png"/><Relationship Id="rId5" Type="http://schemas.openxmlformats.org/officeDocument/2006/relationships/oleObject" Target="../embeddings/oleObject35.bin"/><Relationship Id="rId6" Type="http://schemas.openxmlformats.org/officeDocument/2006/relationships/image" Target="../media/image117.pdf"/><Relationship Id="rId7" Type="http://schemas.openxmlformats.org/officeDocument/2006/relationships/image" Target="../media/image118.pn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21.pdf"/><Relationship Id="rId5" Type="http://schemas.openxmlformats.org/officeDocument/2006/relationships/image" Target="../media/image12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9.pd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4" Type="http://schemas.openxmlformats.org/officeDocument/2006/relationships/oleObject" Target="../embeddings/oleObject37.bin"/><Relationship Id="rId5" Type="http://schemas.openxmlformats.org/officeDocument/2006/relationships/image" Target="../media/image125.pdf"/><Relationship Id="rId6" Type="http://schemas.openxmlformats.org/officeDocument/2006/relationships/image" Target="../media/image126.png"/><Relationship Id="rId7" Type="http://schemas.openxmlformats.org/officeDocument/2006/relationships/image" Target="../media/image127.pdf"/><Relationship Id="rId8" Type="http://schemas.openxmlformats.org/officeDocument/2006/relationships/image" Target="../media/image128.pn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9.png"/><Relationship Id="rId3" Type="http://schemas.openxmlformats.org/officeDocument/2006/relationships/image" Target="../media/image13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1.jpeg"/><Relationship Id="rId3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4" Type="http://schemas.openxmlformats.org/officeDocument/2006/relationships/image" Target="../media/image132.pdf"/><Relationship Id="rId5" Type="http://schemas.openxmlformats.org/officeDocument/2006/relationships/image" Target="../media/image133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df"/><Relationship Id="rId3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4.pdf"/><Relationship Id="rId3" Type="http://schemas.openxmlformats.org/officeDocument/2006/relationships/image" Target="../media/image1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3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4" Type="http://schemas.openxmlformats.org/officeDocument/2006/relationships/oleObject" Target="../embeddings/oleObject39.bin"/><Relationship Id="rId5" Type="http://schemas.openxmlformats.org/officeDocument/2006/relationships/oleObject" Target="../embeddings/oleObject40.bin"/><Relationship Id="rId6" Type="http://schemas.openxmlformats.org/officeDocument/2006/relationships/oleObject" Target="../embeddings/oleObject41.bin"/><Relationship Id="rId7" Type="http://schemas.openxmlformats.org/officeDocument/2006/relationships/oleObject" Target="../embeddings/oleObject42.bin"/><Relationship Id="rId8" Type="http://schemas.openxmlformats.org/officeDocument/2006/relationships/oleObject" Target="../embeddings/oleObject43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4" Type="http://schemas.openxmlformats.org/officeDocument/2006/relationships/oleObject" Target="../embeddings/oleObject45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oleObject" Target="../embeddings/oleObject46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oleObject" Target="../embeddings/oleObject47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3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45.wmf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.bin"/><Relationship Id="rId12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6.png"/><Relationship Id="rId3" Type="http://schemas.openxmlformats.org/officeDocument/2006/relationships/image" Target="../media/image147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wmf"/><Relationship Id="rId4" Type="http://schemas.openxmlformats.org/officeDocument/2006/relationships/image" Target="../media/image150.wmf"/><Relationship Id="rId5" Type="http://schemas.openxmlformats.org/officeDocument/2006/relationships/image" Target="../media/image151.wmf"/><Relationship Id="rId6" Type="http://schemas.openxmlformats.org/officeDocument/2006/relationships/image" Target="../media/image152.wmf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48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wmf"/><Relationship Id="rId4" Type="http://schemas.openxmlformats.org/officeDocument/2006/relationships/image" Target="../media/image150.wmf"/><Relationship Id="rId5" Type="http://schemas.openxmlformats.org/officeDocument/2006/relationships/image" Target="../media/image151.wmf"/><Relationship Id="rId6" Type="http://schemas.openxmlformats.org/officeDocument/2006/relationships/image" Target="../media/image152.wmf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48.wmf"/></Relationships>
</file>

<file path=ppt/slides/_rels/slide7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5.bin"/><Relationship Id="rId12" Type="http://schemas.openxmlformats.org/officeDocument/2006/relationships/oleObject" Target="../embeddings/oleObject56.bin"/><Relationship Id="rId13" Type="http://schemas.openxmlformats.org/officeDocument/2006/relationships/oleObject" Target="../embeddings/oleObject57.bin"/><Relationship Id="rId14" Type="http://schemas.openxmlformats.org/officeDocument/2006/relationships/oleObject" Target="../embeddings/oleObject58.bin"/><Relationship Id="rId15" Type="http://schemas.openxmlformats.org/officeDocument/2006/relationships/oleObject" Target="../embeddings/oleObject59.bin"/><Relationship Id="rId16" Type="http://schemas.openxmlformats.org/officeDocument/2006/relationships/oleObject" Target="../embeddings/oleObject60.bin"/><Relationship Id="rId17" Type="http://schemas.openxmlformats.org/officeDocument/2006/relationships/oleObject" Target="../embeddings/oleObject61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2.xml"/><Relationship Id="rId3" Type="http://schemas.openxmlformats.org/officeDocument/2006/relationships/image" Target="../media/image165.wmf"/><Relationship Id="rId4" Type="http://schemas.openxmlformats.org/officeDocument/2006/relationships/oleObject" Target="../embeddings/oleObject48.bin"/><Relationship Id="rId5" Type="http://schemas.openxmlformats.org/officeDocument/2006/relationships/oleObject" Target="../embeddings/oleObject49.bin"/><Relationship Id="rId6" Type="http://schemas.openxmlformats.org/officeDocument/2006/relationships/oleObject" Target="../embeddings/oleObject50.bin"/><Relationship Id="rId7" Type="http://schemas.openxmlformats.org/officeDocument/2006/relationships/oleObject" Target="../embeddings/oleObject51.bin"/><Relationship Id="rId8" Type="http://schemas.openxmlformats.org/officeDocument/2006/relationships/oleObject" Target="../embeddings/oleObject52.bin"/><Relationship Id="rId9" Type="http://schemas.openxmlformats.org/officeDocument/2006/relationships/oleObject" Target="../embeddings/oleObject53.bin"/><Relationship Id="rId10" Type="http://schemas.openxmlformats.org/officeDocument/2006/relationships/oleObject" Target="../embeddings/oleObject54.bin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df"/><Relationship Id="rId4" Type="http://schemas.openxmlformats.org/officeDocument/2006/relationships/image" Target="../media/image169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df"/><Relationship Id="rId4" Type="http://schemas.openxmlformats.org/officeDocument/2006/relationships/image" Target="../media/image172.png"/><Relationship Id="rId5" Type="http://schemas.openxmlformats.org/officeDocument/2006/relationships/image" Target="../media/image168.pdf"/><Relationship Id="rId6" Type="http://schemas.openxmlformats.org/officeDocument/2006/relationships/image" Target="../media/image169.png"/><Relationship Id="rId7" Type="http://schemas.openxmlformats.org/officeDocument/2006/relationships/oleObject" Target="../embeddings/oleObject62.bin"/><Relationship Id="rId8" Type="http://schemas.openxmlformats.org/officeDocument/2006/relationships/image" Target="../media/image173.jpe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3.xml"/></Relationships>
</file>

<file path=ppt/slides/_rels/slide7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9.png"/><Relationship Id="rId12" Type="http://schemas.openxmlformats.org/officeDocument/2006/relationships/image" Target="../media/image180.pdf"/><Relationship Id="rId13" Type="http://schemas.openxmlformats.org/officeDocument/2006/relationships/image" Target="../media/image181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3.xml"/><Relationship Id="rId3" Type="http://schemas.openxmlformats.org/officeDocument/2006/relationships/oleObject" Target="../embeddings/oleObject63.bin"/><Relationship Id="rId4" Type="http://schemas.openxmlformats.org/officeDocument/2006/relationships/oleObject" Target="../embeddings/oleObject64.bin"/><Relationship Id="rId5" Type="http://schemas.openxmlformats.org/officeDocument/2006/relationships/oleObject" Target="../embeddings/oleObject65.bin"/><Relationship Id="rId6" Type="http://schemas.openxmlformats.org/officeDocument/2006/relationships/oleObject" Target="../embeddings/oleObject66.bin"/><Relationship Id="rId7" Type="http://schemas.openxmlformats.org/officeDocument/2006/relationships/oleObject" Target="../embeddings/oleObject67.bin"/><Relationship Id="rId8" Type="http://schemas.openxmlformats.org/officeDocument/2006/relationships/oleObject" Target="../embeddings/oleObject68.bin"/><Relationship Id="rId9" Type="http://schemas.openxmlformats.org/officeDocument/2006/relationships/oleObject" Target="../embeddings/oleObject69.bin"/><Relationship Id="rId10" Type="http://schemas.openxmlformats.org/officeDocument/2006/relationships/image" Target="../media/image178.pd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4" Type="http://schemas.openxmlformats.org/officeDocument/2006/relationships/image" Target="../media/image184.pdf"/><Relationship Id="rId5" Type="http://schemas.openxmlformats.org/officeDocument/2006/relationships/image" Target="../media/image185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82.pd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11.bin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df"/><Relationship Id="rId4" Type="http://schemas.openxmlformats.org/officeDocument/2006/relationships/image" Target="../media/image188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8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4" Type="http://schemas.openxmlformats.org/officeDocument/2006/relationships/oleObject" Target="../embeddings/oleObject71.bin"/><Relationship Id="rId5" Type="http://schemas.openxmlformats.org/officeDocument/2006/relationships/image" Target="../media/image192.png"/><Relationship Id="rId6" Type="http://schemas.openxmlformats.org/officeDocument/2006/relationships/image" Target="../media/image193.png"/><Relationship Id="rId7" Type="http://schemas.openxmlformats.org/officeDocument/2006/relationships/image" Target="../media/image187.pdf"/><Relationship Id="rId8" Type="http://schemas.openxmlformats.org/officeDocument/2006/relationships/image" Target="../media/image188.png"/><Relationship Id="rId9" Type="http://schemas.openxmlformats.org/officeDocument/2006/relationships/oleObject" Target="../embeddings/oleObject72.bin"/><Relationship Id="rId10" Type="http://schemas.openxmlformats.org/officeDocument/2006/relationships/image" Target="../media/image194.pdf"/><Relationship Id="rId11" Type="http://schemas.openxmlformats.org/officeDocument/2006/relationships/image" Target="../media/image195.png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3.xml"/></Relationships>
</file>

<file path=ppt/slides/_rels/slide82.xml.rels><?xml version="1.0" encoding="UTF-8" standalone="yes"?>
<Relationships xmlns="http://schemas.openxmlformats.org/package/2006/relationships"><Relationship Id="rId4" Type="http://schemas.microsoft.com/office/2007/relationships/hdphoto" Target="NULL"/><Relationship Id="rId5" Type="http://schemas.microsoft.com/office/2007/relationships/hdphoto" Target="NULL"/><Relationship Id="rId6" Type="http://schemas.openxmlformats.org/officeDocument/2006/relationships/image" Target="../media/image197.jpeg"/><Relationship Id="rId7" Type="http://schemas.openxmlformats.org/officeDocument/2006/relationships/image" Target="../media/image198.pdf"/><Relationship Id="rId8" Type="http://schemas.openxmlformats.org/officeDocument/2006/relationships/image" Target="../media/image199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96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00.jpeg"/><Relationship Id="rId3" Type="http://schemas.openxmlformats.org/officeDocument/2006/relationships/image" Target="../media/image20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df"/><Relationship Id="rId4" Type="http://schemas.openxmlformats.org/officeDocument/2006/relationships/image" Target="../media/image203.png"/><Relationship Id="rId5" Type="http://schemas.openxmlformats.org/officeDocument/2006/relationships/image" Target="../media/image204.pdf"/><Relationship Id="rId6" Type="http://schemas.openxmlformats.org/officeDocument/2006/relationships/image" Target="../media/image205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0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4" Type="http://schemas.openxmlformats.org/officeDocument/2006/relationships/image" Target="../media/image204.pdf"/><Relationship Id="rId5" Type="http://schemas.openxmlformats.org/officeDocument/2006/relationships/image" Target="../media/image205.png"/><Relationship Id="rId6" Type="http://schemas.openxmlformats.org/officeDocument/2006/relationships/image" Target="../media/image206.pn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02.pd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9.png"/><Relationship Id="rId3" Type="http://schemas.openxmlformats.org/officeDocument/2006/relationships/image" Target="../media/image147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8" Type="http://schemas.openxmlformats.org/officeDocument/2006/relationships/oleObject" Target="../embeddings/oleObject16.bin"/><Relationship Id="rId9" Type="http://schemas.openxmlformats.org/officeDocument/2006/relationships/oleObject" Target="../embeddings/oleObject17.bin"/><Relationship Id="rId10" Type="http://schemas.openxmlformats.org/officeDocument/2006/relationships/oleObject" Target="../embeddings/oleObject18.bin"/><Relationship Id="rId11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09.pdf"/><Relationship Id="rId3" Type="http://schemas.openxmlformats.org/officeDocument/2006/relationships/image" Target="../media/image210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1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212.pdf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.png"/><Relationship Id="rId3" Type="http://schemas.openxmlformats.org/officeDocument/2006/relationships/image" Target="../media/image21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4" Type="http://schemas.openxmlformats.org/officeDocument/2006/relationships/image" Target="../media/image218.pdf"/><Relationship Id="rId5" Type="http://schemas.openxmlformats.org/officeDocument/2006/relationships/image" Target="../media/image219.pn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216.pdf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20.png"/></Relationships>
</file>

<file path=ppt/slides/_rels/slide9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8.bin"/><Relationship Id="rId12" Type="http://schemas.openxmlformats.org/officeDocument/2006/relationships/oleObject" Target="../embeddings/oleObject79.bin"/><Relationship Id="rId13" Type="http://schemas.openxmlformats.org/officeDocument/2006/relationships/oleObject" Target="../embeddings/oleObject80.bin"/><Relationship Id="rId14" Type="http://schemas.openxmlformats.org/officeDocument/2006/relationships/oleObject" Target="../embeddings/oleObject81.bin"/><Relationship Id="rId15" Type="http://schemas.openxmlformats.org/officeDocument/2006/relationships/oleObject" Target="../embeddings/oleObject82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30.xml"/><Relationship Id="rId3" Type="http://schemas.openxmlformats.org/officeDocument/2006/relationships/image" Target="../media/image227.pdf"/><Relationship Id="rId4" Type="http://schemas.openxmlformats.org/officeDocument/2006/relationships/image" Target="../media/image228.png"/><Relationship Id="rId5" Type="http://schemas.openxmlformats.org/officeDocument/2006/relationships/image" Target="../media/image165.wmf"/><Relationship Id="rId6" Type="http://schemas.openxmlformats.org/officeDocument/2006/relationships/oleObject" Target="../embeddings/oleObject73.bin"/><Relationship Id="rId7" Type="http://schemas.openxmlformats.org/officeDocument/2006/relationships/oleObject" Target="../embeddings/oleObject74.bin"/><Relationship Id="rId8" Type="http://schemas.openxmlformats.org/officeDocument/2006/relationships/oleObject" Target="../embeddings/oleObject75.bin"/><Relationship Id="rId9" Type="http://schemas.openxmlformats.org/officeDocument/2006/relationships/oleObject" Target="../embeddings/oleObject76.bin"/><Relationship Id="rId10" Type="http://schemas.openxmlformats.org/officeDocument/2006/relationships/oleObject" Target="../embeddings/oleObject77.bin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4" Type="http://schemas.openxmlformats.org/officeDocument/2006/relationships/image" Target="../media/image85.pdf"/><Relationship Id="rId5" Type="http://schemas.openxmlformats.org/officeDocument/2006/relationships/image" Target="../media/image86.png"/><Relationship Id="rId6" Type="http://schemas.openxmlformats.org/officeDocument/2006/relationships/image" Target="../media/image229.pdf"/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27.pd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4" Type="http://schemas.openxmlformats.org/officeDocument/2006/relationships/image" Target="../media/image85.pdf"/><Relationship Id="rId5" Type="http://schemas.openxmlformats.org/officeDocument/2006/relationships/image" Target="../media/image86.png"/><Relationship Id="rId6" Type="http://schemas.openxmlformats.org/officeDocument/2006/relationships/image" Target="../media/image231.pdf"/><Relationship Id="rId7" Type="http://schemas.openxmlformats.org/officeDocument/2006/relationships/image" Target="../media/image232.png"/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27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905000" y="1937286"/>
            <a:ext cx="7239000" cy="13442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9800" y="3810001"/>
            <a:ext cx="31242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905000" y="2024732"/>
            <a:ext cx="70866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GB" sz="4000" b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The Higgs Boson and Beyond</a:t>
            </a:r>
          </a:p>
          <a:p>
            <a:pPr algn="r">
              <a:spcBef>
                <a:spcPts val="600"/>
              </a:spcBef>
            </a:pPr>
            <a:r>
              <a:rPr lang="en-GB" sz="1800" b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Highlights of the LHC proton</a:t>
            </a:r>
            <a:r>
              <a:rPr lang="en-GB" sz="1800" b="1" smtClean="0">
                <a:solidFill>
                  <a:srgbClr val="262626"/>
                </a:solidFill>
                <a:latin typeface="Symbol" charset="2"/>
                <a:ea typeface="Calibri" charset="0"/>
                <a:cs typeface="Symbol" charset="2"/>
              </a:rPr>
              <a:t>-</a:t>
            </a:r>
            <a:r>
              <a:rPr lang="en-GB" sz="1800" b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proton physics programme</a:t>
            </a:r>
            <a:endParaRPr lang="en-GB" sz="1800" b="1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17166" y="3910706"/>
            <a:ext cx="304800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endParaRPr lang="en-GB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en-GB" sz="12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Colloquium Regensburg, Jan 28, 2013</a:t>
            </a:r>
            <a:endParaRPr lang="en-GB" sz="12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185" name="Picture 14" descr="fig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87" name="Rectangle 16"/>
            <p:cNvSpPr>
              <a:spLocks noChangeArrowheads="1"/>
            </p:cNvSpPr>
            <p:nvPr/>
          </p:nvSpPr>
          <p:spPr bwMode="auto">
            <a:xfrm>
              <a:off x="1646" y="1117"/>
              <a:ext cx="89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Phase transition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  <p:sp>
          <p:nvSpPr>
            <p:cNvPr id="188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9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p:oleObj spid="_x0000_s5264387" name="Equation" r:id="rId4" imgW="393700" imgH="266700" progId="Equation.DSMT4">
                <p:embed/>
              </p:oleObj>
            </a:graphicData>
          </a:graphic>
        </p:graphicFrame>
        <p:graphicFrame>
          <p:nvGraphicFramePr>
            <p:cNvPr id="186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p:oleObj spid="_x0000_s5264386" name="Equation" r:id="rId5" imgW="190500" imgH="266700" progId="Equation.DSMT4">
                <p:embed/>
              </p:oleObj>
            </a:graphicData>
          </a:graphic>
        </p:graphicFrame>
      </p:grpSp>
      <p:sp>
        <p:nvSpPr>
          <p:cNvPr id="254" name="Rectangle 25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0" name="Object 19"/>
          <p:cNvGraphicFramePr>
            <a:graphicFrameLocks noChangeAspect="1"/>
          </p:cNvGraphicFramePr>
          <p:nvPr/>
        </p:nvGraphicFramePr>
        <p:xfrm>
          <a:off x="5334000" y="3497263"/>
          <a:ext cx="703262" cy="327025"/>
        </p:xfrm>
        <a:graphic>
          <a:graphicData uri="http://schemas.openxmlformats.org/presentationml/2006/ole">
            <p:oleObj spid="_x0000_s5264388" name="Equation" r:id="rId6" imgW="520700" imgH="241300" progId="Equation.DSMT4">
              <p:embed/>
            </p:oleObj>
          </a:graphicData>
        </a:graphic>
      </p:graphicFrame>
      <p:sp>
        <p:nvSpPr>
          <p:cNvPr id="199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5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3265488" y="4735520"/>
            <a:ext cx="3168650" cy="482601"/>
            <a:chOff x="1444" y="2569"/>
            <a:chExt cx="1996" cy="304"/>
          </a:xfrm>
        </p:grpSpPr>
        <p:sp>
          <p:nvSpPr>
            <p:cNvPr id="211" name="AutoShape 41"/>
            <p:cNvSpPr>
              <a:spLocks/>
            </p:cNvSpPr>
            <p:nvPr/>
          </p:nvSpPr>
          <p:spPr bwMode="auto">
            <a:xfrm rot="16200000">
              <a:off x="2324" y="1786"/>
              <a:ext cx="136" cy="1702"/>
            </a:xfrm>
            <a:prstGeom prst="leftBrace">
              <a:avLst>
                <a:gd name="adj1" fmla="val 104289"/>
                <a:gd name="adj2" fmla="val 50000"/>
              </a:avLst>
            </a:prstGeom>
            <a:noFill/>
            <a:ln w="12700">
              <a:solidFill>
                <a:srgbClr val="BC010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Text Box 42"/>
            <p:cNvSpPr txBox="1">
              <a:spLocks noChangeArrowheads="1"/>
            </p:cNvSpPr>
            <p:nvPr/>
          </p:nvSpPr>
          <p:spPr bwMode="auto">
            <a:xfrm>
              <a:off x="1444" y="2679"/>
              <a:ext cx="1996" cy="1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BC010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       “spontaneous” phase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C010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transition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BC010C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</p:grpSp>
      <p:sp>
        <p:nvSpPr>
          <p:cNvPr id="216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218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	Potential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barrier</a:t>
              </a:r>
            </a:p>
          </p:txBody>
        </p:sp>
        <p:cxnSp>
          <p:nvCxnSpPr>
            <p:cNvPr id="219" name="AutoShape 49"/>
            <p:cNvCxnSpPr>
              <a:cxnSpLocks noChangeShapeType="1"/>
              <a:stCxn id="218" idx="3"/>
              <a:endCxn id="199" idx="0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221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Higgs bubble expansion</a:t>
              </a:r>
            </a:p>
          </p:txBody>
        </p:sp>
        <p:sp>
          <p:nvSpPr>
            <p:cNvPr id="226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aphicFrame>
        <p:nvGraphicFramePr>
          <p:cNvPr id="202" name="Object 31"/>
          <p:cNvGraphicFramePr>
            <a:graphicFrameLocks noChangeAspect="1"/>
          </p:cNvGraphicFramePr>
          <p:nvPr/>
        </p:nvGraphicFramePr>
        <p:xfrm>
          <a:off x="5549900" y="3857625"/>
          <a:ext cx="701675" cy="325438"/>
        </p:xfrm>
        <a:graphic>
          <a:graphicData uri="http://schemas.openxmlformats.org/presentationml/2006/ole">
            <p:oleObj spid="_x0000_s5264390" name="Equation" r:id="rId7" imgW="520700" imgH="241300" progId="Equation.DSMT4">
              <p:embed/>
            </p:oleObj>
          </a:graphicData>
        </a:graphic>
      </p:graphicFrame>
      <p:grpSp>
        <p:nvGrpSpPr>
          <p:cNvPr id="11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228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1155700" y="4389437"/>
            <a:ext cx="3779837" cy="274638"/>
            <a:chOff x="115" y="2351"/>
            <a:chExt cx="2381" cy="173"/>
          </a:xfrm>
        </p:grpSpPr>
        <p:sp>
          <p:nvSpPr>
            <p:cNvPr id="232" name="AutoShape 62"/>
            <p:cNvSpPr>
              <a:spLocks noChangeArrowheads="1"/>
            </p:cNvSpPr>
            <p:nvPr/>
          </p:nvSpPr>
          <p:spPr bwMode="auto">
            <a:xfrm>
              <a:off x="2018" y="2394"/>
              <a:ext cx="478" cy="52"/>
            </a:xfrm>
            <a:custGeom>
              <a:avLst/>
              <a:gdLst>
                <a:gd name="G0" fmla="+- 5762 0 0"/>
                <a:gd name="G1" fmla="+- 21600 0 5762"/>
                <a:gd name="G2" fmla="*/ 5762 1 2"/>
                <a:gd name="G3" fmla="+- 21600 0 G2"/>
                <a:gd name="G4" fmla="+/ 5762 21600 2"/>
                <a:gd name="G5" fmla="+/ G1 0 2"/>
                <a:gd name="G6" fmla="*/ 21600 21600 5762"/>
                <a:gd name="G7" fmla="*/ G6 1 2"/>
                <a:gd name="G8" fmla="+- 21600 0 G7"/>
                <a:gd name="G9" fmla="*/ 21600 1 2"/>
                <a:gd name="G10" fmla="+- 5762 0 G9"/>
                <a:gd name="G11" fmla="?: G10 G8 0"/>
                <a:gd name="G12" fmla="?: G10 G7 21600"/>
                <a:gd name="T0" fmla="*/ 18719 w 21600"/>
                <a:gd name="T1" fmla="*/ 10800 h 21600"/>
                <a:gd name="T2" fmla="*/ 10800 w 21600"/>
                <a:gd name="T3" fmla="*/ 21600 h 21600"/>
                <a:gd name="T4" fmla="*/ 2881 w 21600"/>
                <a:gd name="T5" fmla="*/ 10800 h 21600"/>
                <a:gd name="T6" fmla="*/ 10800 w 21600"/>
                <a:gd name="T7" fmla="*/ 0 h 21600"/>
                <a:gd name="T8" fmla="*/ 4681 w 21600"/>
                <a:gd name="T9" fmla="*/ 4681 h 21600"/>
                <a:gd name="T10" fmla="*/ 16919 w 21600"/>
                <a:gd name="T11" fmla="*/ 1691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762" y="21600"/>
                  </a:lnTo>
                  <a:lnTo>
                    <a:pt x="1583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3" name="Text Box 63"/>
            <p:cNvSpPr txBox="1">
              <a:spLocks noChangeArrowheads="1"/>
            </p:cNvSpPr>
            <p:nvPr/>
          </p:nvSpPr>
          <p:spPr bwMode="auto">
            <a:xfrm>
              <a:off x="115" y="2351"/>
              <a:ext cx="129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Condensation of Higgs field</a:t>
              </a:r>
            </a:p>
          </p:txBody>
        </p:sp>
        <p:sp>
          <p:nvSpPr>
            <p:cNvPr id="234" name="Line 64"/>
            <p:cNvSpPr>
              <a:spLocks noChangeShapeType="1"/>
            </p:cNvSpPr>
            <p:nvPr/>
          </p:nvSpPr>
          <p:spPr bwMode="auto">
            <a:xfrm flipV="1">
              <a:off x="1407" y="2442"/>
              <a:ext cx="590" cy="0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9" name="TextBox 248"/>
          <p:cNvSpPr txBox="1"/>
          <p:nvPr/>
        </p:nvSpPr>
        <p:spPr>
          <a:xfrm>
            <a:off x="304800" y="1644651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early universe, at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was in a symmetric phase (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= 0)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phase transition at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~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(10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-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10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after big bang)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led to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0 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13" name="Group 252"/>
          <p:cNvGrpSpPr/>
          <p:nvPr/>
        </p:nvGrpSpPr>
        <p:grpSpPr>
          <a:xfrm>
            <a:off x="304800" y="5507038"/>
            <a:ext cx="5735400" cy="544512"/>
            <a:chOff x="304800" y="5507038"/>
            <a:chExt cx="5735400" cy="544512"/>
          </a:xfrm>
        </p:grpSpPr>
        <p:sp>
          <p:nvSpPr>
            <p:cNvPr id="251" name="TextBox 250"/>
            <p:cNvSpPr txBox="1"/>
            <p:nvPr/>
          </p:nvSpPr>
          <p:spPr>
            <a:xfrm>
              <a:off x="304800" y="5602069"/>
              <a:ext cx="573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Higgs potential: </a:t>
              </a:r>
              <a:endParaRPr lang="en-US" sz="1800" dirty="0" smtClean="0">
                <a:solidFill>
                  <a:srgbClr val="595959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4993060" name="Object 36"/>
            <p:cNvGraphicFramePr>
              <a:graphicFrameLocks noChangeAspect="1"/>
            </p:cNvGraphicFramePr>
            <p:nvPr/>
          </p:nvGraphicFramePr>
          <p:xfrm>
            <a:off x="2154238" y="5507038"/>
            <a:ext cx="3467100" cy="544512"/>
          </p:xfrm>
          <a:graphic>
            <a:graphicData uri="http://schemas.openxmlformats.org/presentationml/2006/ole">
              <p:oleObj spid="_x0000_s5264392" name="Equation" r:id="rId8" imgW="2133600" imgH="330200" progId="Equation.DSMT4">
                <p:embed/>
              </p:oleObj>
            </a:graphicData>
          </a:graphic>
        </p:graphicFrame>
      </p:grpSp>
      <p:sp>
        <p:nvSpPr>
          <p:cNvPr id="252" name="Rectangle 251"/>
          <p:cNvSpPr/>
          <p:nvPr/>
        </p:nvSpPr>
        <p:spPr>
          <a:xfrm>
            <a:off x="6083301" y="5396164"/>
            <a:ext cx="3060700" cy="100463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216000" tIns="93600" bIns="93600">
            <a:spAutoFit/>
          </a:bodyPr>
          <a:lstStyle/>
          <a:p>
            <a:pPr lvl="0" defTabSz="914400" eaLnBrk="0" fontAlgn="auto" hangingPunct="0"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Simplest scalar potential that breaks ground state symmetry. Does what we need, but bears fundamental problems. </a:t>
            </a:r>
          </a:p>
          <a:p>
            <a:pPr lvl="0" defTabSz="914400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2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Carries the seeds for new physics …</a:t>
            </a:r>
            <a:endParaRPr lang="en-US" sz="1200" b="1" kern="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264395" name="Object 11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p:oleObj spid="_x0000_s5264395" name="Equation" r:id="rId9" imgW="508000" imgH="266700" progId="Equation.DSMT4">
              <p:embed/>
            </p:oleObj>
          </a:graphicData>
        </a:graphic>
      </p:graphicFrame>
      <p:graphicFrame>
        <p:nvGraphicFramePr>
          <p:cNvPr id="5264396" name="Object 12"/>
          <p:cNvGraphicFramePr>
            <a:graphicFrameLocks noChangeAspect="1"/>
          </p:cNvGraphicFramePr>
          <p:nvPr/>
        </p:nvGraphicFramePr>
        <p:xfrm>
          <a:off x="3418417" y="2810095"/>
          <a:ext cx="222250" cy="395287"/>
        </p:xfrm>
        <a:graphic>
          <a:graphicData uri="http://schemas.openxmlformats.org/presentationml/2006/ole">
            <p:oleObj spid="_x0000_s5264396" name="Equation" r:id="rId10" imgW="165100" imgH="292100" progId="Equation.DSMT4">
              <p:embed/>
            </p:oleObj>
          </a:graphicData>
        </a:graphic>
      </p:graphicFrame>
      <p:graphicFrame>
        <p:nvGraphicFramePr>
          <p:cNvPr id="5264397" name="Object 13"/>
          <p:cNvGraphicFramePr>
            <a:graphicFrameLocks noChangeAspect="1"/>
          </p:cNvGraphicFramePr>
          <p:nvPr/>
        </p:nvGraphicFramePr>
        <p:xfrm>
          <a:off x="5658380" y="4302654"/>
          <a:ext cx="222250" cy="395288"/>
        </p:xfrm>
        <a:graphic>
          <a:graphicData uri="http://schemas.openxmlformats.org/presentationml/2006/ole">
            <p:oleObj spid="_x0000_s5264397" name="Equation" r:id="rId11" imgW="165100" imgH="292100" progId="Equation.DSMT4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Picture 17" descr="summaryPlotICHEP2012-v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1905000"/>
            <a:ext cx="3869267" cy="2764367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37" name="Picture 3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79781" y="2819400"/>
            <a:ext cx="1355454" cy="107995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853635" y="4027536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39" name="Picture 3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5398" y="1935071"/>
            <a:ext cx="3784601" cy="2716636"/>
          </a:xfrm>
          <a:prstGeom prst="rect">
            <a:avLst/>
          </a:prstGeom>
        </p:spPr>
      </p:pic>
      <p:cxnSp>
        <p:nvCxnSpPr>
          <p:cNvPr id="40" name="Curved Connector 17"/>
          <p:cNvCxnSpPr>
            <a:stCxn id="36" idx="3"/>
            <a:endCxn id="38" idx="0"/>
          </p:cNvCxnSpPr>
          <p:nvPr/>
        </p:nvCxnSpPr>
        <p:spPr>
          <a:xfrm>
            <a:off x="3869267" y="3287184"/>
            <a:ext cx="441568" cy="740352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41" name="TextBox 40"/>
          <p:cNvSpPr txBox="1"/>
          <p:nvPr/>
        </p:nvSpPr>
        <p:spPr>
          <a:xfrm>
            <a:off x="7696200" y="3934219"/>
            <a:ext cx="1142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-channel dominates single-top production</a:t>
            </a:r>
            <a:endParaRPr lang="en-GB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Trebuchet MS"/>
              <a:cs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96200" y="49530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Expected cross sections for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i="1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Wt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chans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.: 65, 16, 4.6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pb</a:t>
            </a:r>
            <a:endParaRPr lang="en-GB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Trebuchet MS"/>
              <a:cs typeface="Trebuchet MS"/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r="29371" b="8155"/>
              <a:stretch>
                <a:fillRect/>
              </a:stretch>
            </p:blipFill>
          </mc:Choice>
          <mc:Fallback>
            <p:blipFill>
              <a:blip r:embed="rId9"/>
              <a:srcRect r="29371" b="8155"/>
              <a:stretch>
                <a:fillRect/>
              </a:stretch>
            </p:blipFill>
          </mc:Fallback>
        </mc:AlternateContent>
        <p:spPr>
          <a:xfrm>
            <a:off x="2400300" y="2332443"/>
            <a:ext cx="1174750" cy="109655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4816" y="4441221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0" dirty="0" smtClean="0">
                <a:solidFill>
                  <a:srgbClr val="FFFFFF"/>
                </a:solidFill>
              </a:rPr>
              <a:t>ATLAS-CONF-2011-101</a:t>
            </a:r>
            <a:endParaRPr lang="en-US" sz="800" kern="0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Picture 12" descr="summaryPlotICHEP2012-v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9333" y="1905000"/>
            <a:ext cx="4859867" cy="3429000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8" name="Picture 17" descr="template_mttbar_after_htle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233" t="3758" r="9391" b="26843"/>
              <a:stretch>
                <a:fillRect/>
              </a:stretch>
            </p:blipFill>
          </mc:Choice>
          <mc:Fallback>
            <p:blipFill>
              <a:blip r:embed="rId5"/>
              <a:srcRect l="4233" t="3758" r="9391" b="26843"/>
              <a:stretch>
                <a:fillRect/>
              </a:stretch>
            </p:blipFill>
          </mc:Fallback>
        </mc:AlternateContent>
        <p:spPr>
          <a:xfrm>
            <a:off x="213144" y="1964437"/>
            <a:ext cx="4739856" cy="321716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84693" y="5097117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0" dirty="0" smtClean="0">
                <a:solidFill>
                  <a:srgbClr val="FFFFFF"/>
                </a:solidFill>
              </a:rPr>
              <a:t>CMS PAS EXO-11-092</a:t>
            </a:r>
            <a:endParaRPr lang="en-US" sz="800" kern="0" dirty="0">
              <a:solidFill>
                <a:srgbClr val="FFFFFF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166532" y="5334000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0" name="Curved Connector 17"/>
          <p:cNvCxnSpPr>
            <a:endCxn id="19" idx="0"/>
          </p:cNvCxnSpPr>
          <p:nvPr/>
        </p:nvCxnSpPr>
        <p:spPr>
          <a:xfrm rot="16200000" flipH="1">
            <a:off x="3505290" y="5215557"/>
            <a:ext cx="236883" cy="1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grpSp>
        <p:nvGrpSpPr>
          <p:cNvPr id="3" name="Group 37"/>
          <p:cNvGrpSpPr/>
          <p:nvPr/>
        </p:nvGrpSpPr>
        <p:grpSpPr>
          <a:xfrm>
            <a:off x="4572828" y="2743200"/>
            <a:ext cx="3056170" cy="1691299"/>
            <a:chOff x="2362200" y="2652101"/>
            <a:chExt cx="3056170" cy="1691299"/>
          </a:xfrm>
        </p:grpSpPr>
        <p:grpSp>
          <p:nvGrpSpPr>
            <p:cNvPr id="4" name="Group 13"/>
            <p:cNvGrpSpPr/>
            <p:nvPr/>
          </p:nvGrpSpPr>
          <p:grpSpPr>
            <a:xfrm>
              <a:off x="2362200" y="2652101"/>
              <a:ext cx="3056170" cy="1691299"/>
              <a:chOff x="1524000" y="1590351"/>
              <a:chExt cx="6172200" cy="3658980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24000" y="1608664"/>
                <a:ext cx="6172200" cy="3640667"/>
              </a:xfrm>
              <a:prstGeom prst="rect">
                <a:avLst/>
              </a:prstGeom>
              <a:effectLst>
                <a:outerShdw blurRad="266700" dist="38100" dir="2700000">
                  <a:srgbClr val="000000">
                    <a:alpha val="62000"/>
                  </a:srgbClr>
                </a:outerShdw>
              </a:effectLst>
            </p:spPr>
          </p:pic>
          <p:sp>
            <p:nvSpPr>
              <p:cNvPr id="21" name="Freeform 20"/>
              <p:cNvSpPr/>
              <p:nvPr/>
            </p:nvSpPr>
            <p:spPr>
              <a:xfrm>
                <a:off x="2295219" y="3429000"/>
                <a:ext cx="1532849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21"/>
              <p:cNvSpPr/>
              <p:nvPr/>
            </p:nvSpPr>
            <p:spPr>
              <a:xfrm flipV="1">
                <a:off x="2295219" y="2133600"/>
                <a:ext cx="1532849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2"/>
              <p:cNvSpPr/>
              <p:nvPr/>
            </p:nvSpPr>
            <p:spPr>
              <a:xfrm rot="21251877" flipH="1">
                <a:off x="5424115" y="3346974"/>
                <a:ext cx="1457740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3"/>
              <p:cNvSpPr/>
              <p:nvPr/>
            </p:nvSpPr>
            <p:spPr>
              <a:xfrm flipH="1" flipV="1">
                <a:off x="5333277" y="2133600"/>
                <a:ext cx="1457740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677892" y="1590351"/>
                <a:ext cx="389851" cy="1131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q</a:t>
                </a:r>
                <a:endParaRPr lang="en-GB" sz="14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677892" y="4227985"/>
                <a:ext cx="383271" cy="9765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q</a:t>
                </a:r>
                <a:endParaRPr lang="en-GB" sz="1400" baseline="30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858368" y="1755203"/>
                <a:ext cx="325117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t</a:t>
                </a:r>
                <a:endParaRPr lang="en-GB" sz="14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943419" y="4221545"/>
                <a:ext cx="325117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t</a:t>
                </a:r>
                <a:endParaRPr lang="en-GB" sz="1400" dirty="0">
                  <a:solidFill>
                    <a:srgbClr val="F1F1F5"/>
                  </a:solidFill>
                  <a:latin typeface="Symbol" charset="2"/>
                  <a:cs typeface="Symbol" charset="2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294063" y="2579464"/>
                <a:ext cx="799387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Z</a:t>
                </a:r>
                <a:r>
                  <a:rPr lang="en-GB" sz="1400" baseline="300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’</a:t>
                </a:r>
                <a:endParaRPr lang="en-GB" sz="1400" baseline="30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31" name="Freeform 30"/>
              <p:cNvSpPr/>
              <p:nvPr/>
            </p:nvSpPr>
            <p:spPr>
              <a:xfrm>
                <a:off x="3806901" y="3312583"/>
                <a:ext cx="1545167" cy="211667"/>
              </a:xfrm>
              <a:custGeom>
                <a:avLst/>
                <a:gdLst>
                  <a:gd name="connsiteX0" fmla="*/ 0 w 1545167"/>
                  <a:gd name="connsiteY0" fmla="*/ 116417 h 211667"/>
                  <a:gd name="connsiteX1" fmla="*/ 84667 w 1545167"/>
                  <a:gd name="connsiteY1" fmla="*/ 42334 h 211667"/>
                  <a:gd name="connsiteX2" fmla="*/ 116417 w 1545167"/>
                  <a:gd name="connsiteY2" fmla="*/ 21167 h 211667"/>
                  <a:gd name="connsiteX3" fmla="*/ 158750 w 1545167"/>
                  <a:gd name="connsiteY3" fmla="*/ 52917 h 211667"/>
                  <a:gd name="connsiteX4" fmla="*/ 190500 w 1545167"/>
                  <a:gd name="connsiteY4" fmla="*/ 116417 h 211667"/>
                  <a:gd name="connsiteX5" fmla="*/ 254000 w 1545167"/>
                  <a:gd name="connsiteY5" fmla="*/ 158750 h 211667"/>
                  <a:gd name="connsiteX6" fmla="*/ 285750 w 1545167"/>
                  <a:gd name="connsiteY6" fmla="*/ 148167 h 211667"/>
                  <a:gd name="connsiteX7" fmla="*/ 306917 w 1545167"/>
                  <a:gd name="connsiteY7" fmla="*/ 116417 h 211667"/>
                  <a:gd name="connsiteX8" fmla="*/ 338667 w 1545167"/>
                  <a:gd name="connsiteY8" fmla="*/ 84667 h 211667"/>
                  <a:gd name="connsiteX9" fmla="*/ 370417 w 1545167"/>
                  <a:gd name="connsiteY9" fmla="*/ 21167 h 211667"/>
                  <a:gd name="connsiteX10" fmla="*/ 402167 w 1545167"/>
                  <a:gd name="connsiteY10" fmla="*/ 0 h 211667"/>
                  <a:gd name="connsiteX11" fmla="*/ 433917 w 1545167"/>
                  <a:gd name="connsiteY11" fmla="*/ 21167 h 211667"/>
                  <a:gd name="connsiteX12" fmla="*/ 476250 w 1545167"/>
                  <a:gd name="connsiteY12" fmla="*/ 31750 h 211667"/>
                  <a:gd name="connsiteX13" fmla="*/ 518584 w 1545167"/>
                  <a:gd name="connsiteY13" fmla="*/ 95250 h 211667"/>
                  <a:gd name="connsiteX14" fmla="*/ 529167 w 1545167"/>
                  <a:gd name="connsiteY14" fmla="*/ 127000 h 211667"/>
                  <a:gd name="connsiteX15" fmla="*/ 592667 w 1545167"/>
                  <a:gd name="connsiteY15" fmla="*/ 158750 h 211667"/>
                  <a:gd name="connsiteX16" fmla="*/ 624417 w 1545167"/>
                  <a:gd name="connsiteY16" fmla="*/ 148167 h 211667"/>
                  <a:gd name="connsiteX17" fmla="*/ 645584 w 1545167"/>
                  <a:gd name="connsiteY17" fmla="*/ 84667 h 211667"/>
                  <a:gd name="connsiteX18" fmla="*/ 656167 w 1545167"/>
                  <a:gd name="connsiteY18" fmla="*/ 52917 h 211667"/>
                  <a:gd name="connsiteX19" fmla="*/ 719667 w 1545167"/>
                  <a:gd name="connsiteY19" fmla="*/ 21167 h 211667"/>
                  <a:gd name="connsiteX20" fmla="*/ 793750 w 1545167"/>
                  <a:gd name="connsiteY20" fmla="*/ 52917 h 211667"/>
                  <a:gd name="connsiteX21" fmla="*/ 814917 w 1545167"/>
                  <a:gd name="connsiteY21" fmla="*/ 116417 h 211667"/>
                  <a:gd name="connsiteX22" fmla="*/ 825500 w 1545167"/>
                  <a:gd name="connsiteY22" fmla="*/ 158750 h 211667"/>
                  <a:gd name="connsiteX23" fmla="*/ 889000 w 1545167"/>
                  <a:gd name="connsiteY23" fmla="*/ 190500 h 211667"/>
                  <a:gd name="connsiteX24" fmla="*/ 931334 w 1545167"/>
                  <a:gd name="connsiteY24" fmla="*/ 169334 h 211667"/>
                  <a:gd name="connsiteX25" fmla="*/ 941917 w 1545167"/>
                  <a:gd name="connsiteY25" fmla="*/ 137584 h 211667"/>
                  <a:gd name="connsiteX26" fmla="*/ 963084 w 1545167"/>
                  <a:gd name="connsiteY26" fmla="*/ 105834 h 211667"/>
                  <a:gd name="connsiteX27" fmla="*/ 1016000 w 1545167"/>
                  <a:gd name="connsiteY27" fmla="*/ 21167 h 211667"/>
                  <a:gd name="connsiteX28" fmla="*/ 1111250 w 1545167"/>
                  <a:gd name="connsiteY28" fmla="*/ 52917 h 211667"/>
                  <a:gd name="connsiteX29" fmla="*/ 1121834 w 1545167"/>
                  <a:gd name="connsiteY29" fmla="*/ 84667 h 211667"/>
                  <a:gd name="connsiteX30" fmla="*/ 1143000 w 1545167"/>
                  <a:gd name="connsiteY30" fmla="*/ 116417 h 211667"/>
                  <a:gd name="connsiteX31" fmla="*/ 1153584 w 1545167"/>
                  <a:gd name="connsiteY31" fmla="*/ 148167 h 211667"/>
                  <a:gd name="connsiteX32" fmla="*/ 1206500 w 1545167"/>
                  <a:gd name="connsiteY32" fmla="*/ 211667 h 211667"/>
                  <a:gd name="connsiteX33" fmla="*/ 1312334 w 1545167"/>
                  <a:gd name="connsiteY33" fmla="*/ 179917 h 211667"/>
                  <a:gd name="connsiteX34" fmla="*/ 1365250 w 1545167"/>
                  <a:gd name="connsiteY34" fmla="*/ 137584 h 211667"/>
                  <a:gd name="connsiteX35" fmla="*/ 1397000 w 1545167"/>
                  <a:gd name="connsiteY35" fmla="*/ 95250 h 211667"/>
                  <a:gd name="connsiteX36" fmla="*/ 1407584 w 1545167"/>
                  <a:gd name="connsiteY36" fmla="*/ 63500 h 211667"/>
                  <a:gd name="connsiteX37" fmla="*/ 1428750 w 1545167"/>
                  <a:gd name="connsiteY37" fmla="*/ 31750 h 211667"/>
                  <a:gd name="connsiteX38" fmla="*/ 1502834 w 1545167"/>
                  <a:gd name="connsiteY38" fmla="*/ 42334 h 211667"/>
                  <a:gd name="connsiteX39" fmla="*/ 1513417 w 1545167"/>
                  <a:gd name="connsiteY39" fmla="*/ 74084 h 211667"/>
                  <a:gd name="connsiteX40" fmla="*/ 1534584 w 1545167"/>
                  <a:gd name="connsiteY40" fmla="*/ 105834 h 211667"/>
                  <a:gd name="connsiteX41" fmla="*/ 1545167 w 1545167"/>
                  <a:gd name="connsiteY41" fmla="*/ 12700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45167" h="211667">
                    <a:moveTo>
                      <a:pt x="0" y="116417"/>
                    </a:moveTo>
                    <a:cubicBezTo>
                      <a:pt x="35278" y="63500"/>
                      <a:pt x="10583" y="91723"/>
                      <a:pt x="84667" y="42334"/>
                    </a:cubicBezTo>
                    <a:lnTo>
                      <a:pt x="116417" y="21167"/>
                    </a:lnTo>
                    <a:cubicBezTo>
                      <a:pt x="130528" y="31750"/>
                      <a:pt x="146277" y="40444"/>
                      <a:pt x="158750" y="52917"/>
                    </a:cubicBezTo>
                    <a:cubicBezTo>
                      <a:pt x="208711" y="102878"/>
                      <a:pt x="156068" y="64769"/>
                      <a:pt x="190500" y="116417"/>
                    </a:cubicBezTo>
                    <a:cubicBezTo>
                      <a:pt x="213150" y="150393"/>
                      <a:pt x="220713" y="147655"/>
                      <a:pt x="254000" y="158750"/>
                    </a:cubicBezTo>
                    <a:cubicBezTo>
                      <a:pt x="264583" y="155222"/>
                      <a:pt x="277039" y="155136"/>
                      <a:pt x="285750" y="148167"/>
                    </a:cubicBezTo>
                    <a:cubicBezTo>
                      <a:pt x="295682" y="140221"/>
                      <a:pt x="298774" y="126188"/>
                      <a:pt x="306917" y="116417"/>
                    </a:cubicBezTo>
                    <a:cubicBezTo>
                      <a:pt x="316499" y="104919"/>
                      <a:pt x="328084" y="95250"/>
                      <a:pt x="338667" y="84667"/>
                    </a:cubicBezTo>
                    <a:cubicBezTo>
                      <a:pt x="347275" y="58843"/>
                      <a:pt x="349900" y="41684"/>
                      <a:pt x="370417" y="21167"/>
                    </a:cubicBezTo>
                    <a:cubicBezTo>
                      <a:pt x="379411" y="12173"/>
                      <a:pt x="391584" y="7056"/>
                      <a:pt x="402167" y="0"/>
                    </a:cubicBezTo>
                    <a:cubicBezTo>
                      <a:pt x="412750" y="7056"/>
                      <a:pt x="422226" y="16156"/>
                      <a:pt x="433917" y="21167"/>
                    </a:cubicBezTo>
                    <a:cubicBezTo>
                      <a:pt x="447286" y="26897"/>
                      <a:pt x="465304" y="22172"/>
                      <a:pt x="476250" y="31750"/>
                    </a:cubicBezTo>
                    <a:cubicBezTo>
                      <a:pt x="495395" y="48502"/>
                      <a:pt x="518584" y="95250"/>
                      <a:pt x="518584" y="95250"/>
                    </a:cubicBezTo>
                    <a:cubicBezTo>
                      <a:pt x="522112" y="105833"/>
                      <a:pt x="522198" y="118289"/>
                      <a:pt x="529167" y="127000"/>
                    </a:cubicBezTo>
                    <a:cubicBezTo>
                      <a:pt x="544088" y="145652"/>
                      <a:pt x="571751" y="151778"/>
                      <a:pt x="592667" y="158750"/>
                    </a:cubicBezTo>
                    <a:cubicBezTo>
                      <a:pt x="603250" y="155222"/>
                      <a:pt x="617933" y="157245"/>
                      <a:pt x="624417" y="148167"/>
                    </a:cubicBezTo>
                    <a:cubicBezTo>
                      <a:pt x="637385" y="130011"/>
                      <a:pt x="638528" y="105834"/>
                      <a:pt x="645584" y="84667"/>
                    </a:cubicBezTo>
                    <a:cubicBezTo>
                      <a:pt x="649112" y="74084"/>
                      <a:pt x="646885" y="59105"/>
                      <a:pt x="656167" y="52917"/>
                    </a:cubicBezTo>
                    <a:cubicBezTo>
                      <a:pt x="697199" y="25562"/>
                      <a:pt x="675850" y="35772"/>
                      <a:pt x="719667" y="21167"/>
                    </a:cubicBezTo>
                    <a:cubicBezTo>
                      <a:pt x="739671" y="26168"/>
                      <a:pt x="780215" y="31261"/>
                      <a:pt x="793750" y="52917"/>
                    </a:cubicBezTo>
                    <a:cubicBezTo>
                      <a:pt x="805575" y="71837"/>
                      <a:pt x="809506" y="94771"/>
                      <a:pt x="814917" y="116417"/>
                    </a:cubicBezTo>
                    <a:cubicBezTo>
                      <a:pt x="818445" y="130528"/>
                      <a:pt x="817432" y="146648"/>
                      <a:pt x="825500" y="158750"/>
                    </a:cubicBezTo>
                    <a:cubicBezTo>
                      <a:pt x="837224" y="176336"/>
                      <a:pt x="870888" y="184463"/>
                      <a:pt x="889000" y="190500"/>
                    </a:cubicBezTo>
                    <a:cubicBezTo>
                      <a:pt x="903111" y="183445"/>
                      <a:pt x="920178" y="180490"/>
                      <a:pt x="931334" y="169334"/>
                    </a:cubicBezTo>
                    <a:cubicBezTo>
                      <a:pt x="939222" y="161446"/>
                      <a:pt x="936928" y="147562"/>
                      <a:pt x="941917" y="137584"/>
                    </a:cubicBezTo>
                    <a:cubicBezTo>
                      <a:pt x="947605" y="126207"/>
                      <a:pt x="956028" y="116417"/>
                      <a:pt x="963084" y="105834"/>
                    </a:cubicBezTo>
                    <a:cubicBezTo>
                      <a:pt x="988272" y="30267"/>
                      <a:pt x="965686" y="54710"/>
                      <a:pt x="1016000" y="21167"/>
                    </a:cubicBezTo>
                    <a:cubicBezTo>
                      <a:pt x="1046987" y="26331"/>
                      <a:pt x="1088355" y="24298"/>
                      <a:pt x="1111250" y="52917"/>
                    </a:cubicBezTo>
                    <a:cubicBezTo>
                      <a:pt x="1118219" y="61628"/>
                      <a:pt x="1116845" y="74689"/>
                      <a:pt x="1121834" y="84667"/>
                    </a:cubicBezTo>
                    <a:cubicBezTo>
                      <a:pt x="1127522" y="96044"/>
                      <a:pt x="1137312" y="105040"/>
                      <a:pt x="1143000" y="116417"/>
                    </a:cubicBezTo>
                    <a:cubicBezTo>
                      <a:pt x="1147989" y="126395"/>
                      <a:pt x="1148595" y="138189"/>
                      <a:pt x="1153584" y="148167"/>
                    </a:cubicBezTo>
                    <a:cubicBezTo>
                      <a:pt x="1168319" y="177638"/>
                      <a:pt x="1183092" y="188259"/>
                      <a:pt x="1206500" y="211667"/>
                    </a:cubicBezTo>
                    <a:cubicBezTo>
                      <a:pt x="1243720" y="205464"/>
                      <a:pt x="1281570" y="205553"/>
                      <a:pt x="1312334" y="179917"/>
                    </a:cubicBezTo>
                    <a:cubicBezTo>
                      <a:pt x="1376161" y="126727"/>
                      <a:pt x="1289444" y="162852"/>
                      <a:pt x="1365250" y="137584"/>
                    </a:cubicBezTo>
                    <a:cubicBezTo>
                      <a:pt x="1375833" y="123473"/>
                      <a:pt x="1388249" y="110565"/>
                      <a:pt x="1397000" y="95250"/>
                    </a:cubicBezTo>
                    <a:cubicBezTo>
                      <a:pt x="1402535" y="85564"/>
                      <a:pt x="1402595" y="73478"/>
                      <a:pt x="1407584" y="63500"/>
                    </a:cubicBezTo>
                    <a:cubicBezTo>
                      <a:pt x="1413272" y="52123"/>
                      <a:pt x="1421695" y="42333"/>
                      <a:pt x="1428750" y="31750"/>
                    </a:cubicBezTo>
                    <a:cubicBezTo>
                      <a:pt x="1453445" y="35278"/>
                      <a:pt x="1480522" y="31178"/>
                      <a:pt x="1502834" y="42334"/>
                    </a:cubicBezTo>
                    <a:cubicBezTo>
                      <a:pt x="1512812" y="47323"/>
                      <a:pt x="1508428" y="64106"/>
                      <a:pt x="1513417" y="74084"/>
                    </a:cubicBezTo>
                    <a:cubicBezTo>
                      <a:pt x="1519105" y="85461"/>
                      <a:pt x="1528040" y="94927"/>
                      <a:pt x="1534584" y="105834"/>
                    </a:cubicBezTo>
                    <a:cubicBezTo>
                      <a:pt x="1538642" y="112598"/>
                      <a:pt x="1541639" y="119945"/>
                      <a:pt x="1545167" y="12700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12827" y="3891490"/>
                <a:ext cx="370689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-</a:t>
                </a:r>
                <a:endParaRPr lang="en-GB" sz="1400" dirty="0">
                  <a:solidFill>
                    <a:srgbClr val="F1F1F5"/>
                  </a:solidFill>
                  <a:latin typeface="Symbol" charset="2"/>
                  <a:cs typeface="Symbol" charset="2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459566" y="3776132"/>
              <a:ext cx="1835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-</a:t>
              </a:r>
              <a:endParaRPr lang="en-GB" sz="1400" dirty="0">
                <a:solidFill>
                  <a:srgbClr val="F1F1F5"/>
                </a:solidFill>
                <a:latin typeface="Symbol" charset="2"/>
                <a:cs typeface="Symbol" charset="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52398" y="5337511"/>
            <a:ext cx="5105402" cy="4524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ea typeface="Arial" charset="0"/>
                <a:cs typeface="Trebuchet MS"/>
              </a:rPr>
              <a:t>Total production of ~210 thousand SM Higgs bosons of </a:t>
            </a:r>
          </a:p>
          <a:p>
            <a:pPr>
              <a:spcBef>
                <a:spcPts val="0"/>
              </a:spcBef>
            </a:pPr>
            <a:r>
              <a:rPr lang="en-US" sz="14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ea typeface="Arial" charset="0"/>
                <a:cs typeface="Trebuchet MS"/>
              </a:rPr>
              <a:t>125 GeV in 2011 and 2012 in each ATLAS and CMS </a:t>
            </a:r>
            <a:r>
              <a:rPr lang="en-US" sz="11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ea typeface="Arial" charset="0"/>
                <a:cs typeface="Trebuchet MS"/>
              </a:rPr>
              <a:t>(by 07/2012)</a:t>
            </a:r>
            <a:endParaRPr lang="en-US" sz="300" i="1" dirty="0" smtClean="0">
              <a:solidFill>
                <a:prstClr val="white">
                  <a:lumMod val="9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TeV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grpSp>
        <p:nvGrpSpPr>
          <p:cNvPr id="3" name="Group 116"/>
          <p:cNvGrpSpPr/>
          <p:nvPr/>
        </p:nvGrpSpPr>
        <p:grpSpPr>
          <a:xfrm>
            <a:off x="980017" y="3177115"/>
            <a:ext cx="4140695" cy="1600200"/>
            <a:chOff x="980017" y="3177115"/>
            <a:chExt cx="4140695" cy="1600200"/>
          </a:xfrm>
        </p:grpSpPr>
        <p:sp>
          <p:nvSpPr>
            <p:cNvPr id="50" name="TextBox 49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7" name="Freeform 76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98"/>
          <p:cNvGrpSpPr/>
          <p:nvPr/>
        </p:nvGrpSpPr>
        <p:grpSpPr>
          <a:xfrm>
            <a:off x="5921993" y="2533211"/>
            <a:ext cx="2786995" cy="1864256"/>
            <a:chOff x="5921993" y="2533211"/>
            <a:chExt cx="2786995" cy="1864256"/>
          </a:xfrm>
        </p:grpSpPr>
        <p:sp>
          <p:nvSpPr>
            <p:cNvPr id="85" name="Freeform 84"/>
            <p:cNvSpPr/>
            <p:nvPr/>
          </p:nvSpPr>
          <p:spPr>
            <a:xfrm rot="19355020" flipH="1">
              <a:off x="6394138" y="2939573"/>
              <a:ext cx="681829" cy="480693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 rot="19711847" flipH="1">
              <a:off x="6391424" y="3667845"/>
              <a:ext cx="694337" cy="475966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86"/>
            <p:cNvSpPr/>
            <p:nvPr/>
          </p:nvSpPr>
          <p:spPr>
            <a:xfrm rot="20647341" flipH="1">
              <a:off x="7235137" y="3804919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>
            <a:xfrm rot="18039690" flipH="1">
              <a:off x="7222290" y="2718706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>
            <a:xfrm rot="2833601">
              <a:off x="7052426" y="3311340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 rot="18869571">
              <a:off x="7102503" y="3689051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8382000" y="3385634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92" name="Freeform 91"/>
            <p:cNvSpPr/>
            <p:nvPr/>
          </p:nvSpPr>
          <p:spPr>
            <a:xfrm rot="21414403">
              <a:off x="7557532" y="3543200"/>
              <a:ext cx="877450" cy="61920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921993" y="291453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943597" y="3598101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8023247" y="2533211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056738" y="4028135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745688" y="3273623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745688" y="3505200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15"/>
          <p:cNvGrpSpPr/>
          <p:nvPr/>
        </p:nvGrpSpPr>
        <p:grpSpPr>
          <a:xfrm>
            <a:off x="5943600" y="4540251"/>
            <a:ext cx="2930688" cy="1361742"/>
            <a:chOff x="5943600" y="4540251"/>
            <a:chExt cx="2930688" cy="1361742"/>
          </a:xfrm>
        </p:grpSpPr>
        <p:sp>
          <p:nvSpPr>
            <p:cNvPr id="101" name="Freeform 100"/>
            <p:cNvSpPr/>
            <p:nvPr/>
          </p:nvSpPr>
          <p:spPr>
            <a:xfrm rot="21048764" flipH="1">
              <a:off x="6358906" y="4745207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 rot="17625681" flipH="1">
              <a:off x="6367013" y="5186263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5" name="Freeform 104"/>
            <p:cNvSpPr/>
            <p:nvPr/>
          </p:nvSpPr>
          <p:spPr>
            <a:xfrm rot="2833601">
              <a:off x="7651019" y="5378150"/>
              <a:ext cx="706230" cy="131169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6" name="Freeform 105"/>
            <p:cNvSpPr/>
            <p:nvPr/>
          </p:nvSpPr>
          <p:spPr>
            <a:xfrm rot="21427238">
              <a:off x="7123799" y="5164427"/>
              <a:ext cx="683586" cy="9439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436012" y="4540251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8" name="Freeform 107"/>
            <p:cNvSpPr/>
            <p:nvPr/>
          </p:nvSpPr>
          <p:spPr>
            <a:xfrm rot="19222909">
              <a:off x="7737159" y="4865765"/>
              <a:ext cx="772983" cy="105195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943600" y="455295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965204" y="5428593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27114" y="5226082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8292077" y="5594216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6096000" y="4114800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Vector boson fusion</a:t>
            </a:r>
            <a:endParaRPr lang="en-GB" sz="1200" dirty="0">
              <a:solidFill>
                <a:prstClr val="black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6096000" y="5819001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strahlung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49" name="Picture 48" descr="Higgs_XS_8TeV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459843" y="1676399"/>
            <a:ext cx="6256347" cy="4490887"/>
          </a:xfrm>
          <a:prstGeom prst="rect">
            <a:avLst/>
          </a:prstGeom>
          <a:effectLst>
            <a:outerShdw blurRad="317500" dist="38100" dir="2700000">
              <a:srgbClr val="000000">
                <a:alpha val="78000"/>
              </a:srgbClr>
            </a:outerShdw>
          </a:effectLst>
        </p:spPr>
      </p:pic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5451464" y="2307155"/>
            <a:ext cx="1732502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  <a:sym typeface="Symbol" charset="2"/>
              </a:rPr>
              <a:t>Higgs cross section decreases rapidly with Higgs mass</a:t>
            </a:r>
            <a:endParaRPr lang="en-US" sz="1100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20" name="Picture 19" descr="W_vs_to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19616" y="1693334"/>
            <a:ext cx="6364551" cy="431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What can we conclude from this discovery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Under the SM hypothesis, the global EW fit is complete and over-constrained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52399" y="1732316"/>
            <a:ext cx="2175933" cy="131568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Gauge sector of SM at tree level is given by 3 free parameters, e.g.: </a:t>
            </a:r>
            <a:r>
              <a:rPr lang="en-US" sz="16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a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rgbClr val="7F7F7F"/>
                </a:solidFill>
                <a:latin typeface="Trebuchet MS"/>
                <a:cs typeface="Trebuchet MS"/>
              </a:rPr>
              <a:t>Z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G</a:t>
            </a:r>
            <a:r>
              <a:rPr lang="en-US" sz="1600" i="1" baseline="-25000" dirty="0" smtClean="0">
                <a:solidFill>
                  <a:srgbClr val="7F7F7F"/>
                </a:solidFill>
                <a:latin typeface="Trebuchet MS"/>
                <a:cs typeface="Trebuchet MS"/>
              </a:rPr>
              <a:t>F</a:t>
            </a:r>
            <a:endParaRPr lang="en-US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7901814" y="2355076"/>
            <a:ext cx="12910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 arXiv:1209.2716 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54518" y="2966642"/>
            <a:ext cx="2829981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err="1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M</a:t>
            </a:r>
            <a:r>
              <a:rPr lang="en-US" sz="1400" b="1" i="1" baseline="-25000" dirty="0" smtClean="0">
                <a:solidFill>
                  <a:srgbClr val="0077DA"/>
                </a:solidFill>
                <a:latin typeface="Trebuchet MS"/>
                <a:cs typeface="Trebuchet MS"/>
              </a:rPr>
              <a:t>W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sin</a:t>
            </a:r>
            <a:r>
              <a:rPr lang="en-US" sz="1400" b="1" i="1" baseline="30000" dirty="0" smtClean="0">
                <a:solidFill>
                  <a:srgbClr val="0077DA"/>
                </a:solidFill>
                <a:latin typeface="Trebuchet MS"/>
                <a:cs typeface="Trebuchet MS"/>
              </a:rPr>
              <a:t>2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(</a:t>
            </a:r>
            <a:r>
              <a:rPr lang="en-US" sz="1400" b="1" i="1" dirty="0" smtClean="0">
                <a:solidFill>
                  <a:srgbClr val="0077DA"/>
                </a:solidFill>
                <a:latin typeface="Symbol" charset="2"/>
                <a:cs typeface="Symbol" charset="2"/>
              </a:rPr>
              <a:t>q</a:t>
            </a:r>
            <a:r>
              <a:rPr lang="en-US" sz="1400" b="1" i="1" baseline="-25000" dirty="0" smtClean="0">
                <a:solidFill>
                  <a:srgbClr val="0077DA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)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predicted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154519" y="3552906"/>
            <a:ext cx="22860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Radiative corrections introduce quark mass dependence</a:t>
            </a:r>
            <a:endParaRPr lang="en-US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52400" y="4414442"/>
            <a:ext cx="2286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err="1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b="1" i="1" dirty="0" err="1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400" b="1" baseline="-25000" dirty="0" err="1" smtClean="0">
                <a:solidFill>
                  <a:srgbClr val="0077DA"/>
                </a:solidFill>
                <a:latin typeface="Trebuchet MS"/>
                <a:cs typeface="Trebuchet MS"/>
              </a:rPr>
              <a:t>top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predicted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14650" y="4914667"/>
            <a:ext cx="1941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550"/>
            <a:r>
              <a:rPr lang="en-US" sz="12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M</a:t>
            </a:r>
            <a:r>
              <a:rPr lang="en-US" sz="1200" b="1" i="1" baseline="-25000" dirty="0" smtClean="0">
                <a:solidFill>
                  <a:srgbClr val="0077DA"/>
                </a:solidFill>
                <a:latin typeface="Trebuchet MS"/>
                <a:cs typeface="Trebuchet MS"/>
              </a:rPr>
              <a:t>W </a:t>
            </a:r>
            <a:r>
              <a:rPr lang="en-US" sz="1200" b="1" baseline="30000" dirty="0" smtClean="0">
                <a:solidFill>
                  <a:srgbClr val="0077DA"/>
                </a:solidFill>
                <a:latin typeface="Trebuchet MS"/>
                <a:cs typeface="Trebuchet MS"/>
              </a:rPr>
              <a:t>[fit]</a:t>
            </a:r>
            <a:r>
              <a:rPr lang="en-US" sz="12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 		= </a:t>
            </a:r>
            <a:r>
              <a:rPr lang="en-US" sz="1200" b="1" dirty="0" smtClean="0">
                <a:solidFill>
                  <a:srgbClr val="0077DA"/>
                </a:solidFill>
              </a:rPr>
              <a:t>80.359 ± 0.011</a:t>
            </a:r>
          </a:p>
          <a:p>
            <a:pPr defTabSz="82550"/>
            <a:r>
              <a:rPr lang="en-US" sz="1200" b="1" i="1" dirty="0" smtClean="0">
                <a:solidFill>
                  <a:srgbClr val="A90109"/>
                </a:solidFill>
                <a:latin typeface="Trebuchet MS"/>
                <a:cs typeface="Trebuchet MS"/>
              </a:rPr>
              <a:t>M</a:t>
            </a:r>
            <a:r>
              <a:rPr lang="en-US" sz="1200" b="1" i="1" baseline="-25000" dirty="0" smtClean="0">
                <a:solidFill>
                  <a:srgbClr val="A90109"/>
                </a:solidFill>
                <a:latin typeface="Trebuchet MS"/>
                <a:cs typeface="Trebuchet MS"/>
              </a:rPr>
              <a:t>W </a:t>
            </a:r>
            <a:r>
              <a:rPr lang="en-US" sz="1200" b="1" baseline="30000" dirty="0" smtClean="0">
                <a:solidFill>
                  <a:srgbClr val="A90109"/>
                </a:solidFill>
                <a:latin typeface="Trebuchet MS"/>
                <a:cs typeface="Trebuchet MS"/>
              </a:rPr>
              <a:t>[exp]</a:t>
            </a:r>
            <a:r>
              <a:rPr lang="en-US" sz="1200" b="1" dirty="0" smtClean="0">
                <a:solidFill>
                  <a:srgbClr val="A90109"/>
                </a:solidFill>
                <a:latin typeface="Trebuchet MS"/>
                <a:cs typeface="Trebuchet MS"/>
              </a:rPr>
              <a:t>	= </a:t>
            </a:r>
            <a:r>
              <a:rPr lang="en-US" sz="1200" b="1" dirty="0" smtClean="0">
                <a:solidFill>
                  <a:srgbClr val="A90109"/>
                </a:solidFill>
              </a:rPr>
              <a:t>80.385 ± 0.015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8169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</a:t>
            </a:r>
            <a:r>
              <a:rPr lang="en-GB" sz="1600" dirty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statistics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but otherwise equal quantum </a:t>
            </a:r>
            <a:r>
              <a:rPr lang="en-GB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numbers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Need to introduce an additional Higgs doublet to the non-SUSY side </a:t>
            </a:r>
            <a:r>
              <a:rPr lang="en-US" sz="1600" dirty="0" err="1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 5 Higgs bosons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SUSY breaking introduces lots (&gt; 100) of new parameters (masses, mixing angles, phases)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09550" y="3282409"/>
            <a:ext cx="4895850" cy="24442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Broken SUSY spectrum (if exists) unknown,          but some guidance principles:</a:t>
            </a:r>
          </a:p>
          <a:p>
            <a:pPr marL="179388" indent="-179388" defTabSz="914400">
              <a:spcBef>
                <a:spcPts val="126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At least one light (&lt; 135 GeV) neutral Higgs 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Naturalness requires: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(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b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c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 &lt; 1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to compensate top and </a:t>
            </a:r>
            <a:r>
              <a:rPr lang="en-US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contributions to Higgs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To avoid large FCNC: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squarks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sleptons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of           1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st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&amp; 2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nd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generations heavy and degenerate</a:t>
            </a:r>
          </a:p>
          <a:p>
            <a:pPr defTabSz="914400">
              <a:spcBef>
                <a:spcPct val="50000"/>
              </a:spcBef>
            </a:pP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9332" y="4214801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35813" y="4202099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72877" y="4233848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>
              <a:solidFill>
                <a:prstClr val="black"/>
              </a:solidFill>
            </a:endParaRPr>
          </a:p>
        </p:txBody>
      </p:sp>
      <p:pic>
        <p:nvPicPr>
          <p:cNvPr id="31" name="Picture 30" descr="natural-spectru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026855" y="3276600"/>
            <a:ext cx="3964745" cy="28956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 rot="16200000">
            <a:off x="8276007" y="5170058"/>
            <a:ext cx="14735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prstClr val="white">
                    <a:lumMod val="65000"/>
                  </a:prstClr>
                </a:solidFill>
                <a:latin typeface="Trebuchet MS"/>
                <a:cs typeface="Trebuchet MS"/>
              </a:rPr>
              <a:t>L. Hall @ LBNL, Oct 2011</a:t>
            </a:r>
            <a:endParaRPr lang="en-GB" sz="900" dirty="0">
              <a:solidFill>
                <a:prstClr val="white">
                  <a:lumMod val="6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white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GB" sz="1400" b="1" dirty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1676399"/>
            <a:ext cx="9144000" cy="17420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0" y="3874785"/>
            <a:ext cx="9144000" cy="214501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" name="Group 28"/>
          <p:cNvGrpSpPr/>
          <p:nvPr/>
        </p:nvGrpSpPr>
        <p:grpSpPr>
          <a:xfrm>
            <a:off x="4763030" y="2350785"/>
            <a:ext cx="4380970" cy="3669015"/>
            <a:chOff x="2074864" y="1817385"/>
            <a:chExt cx="4380970" cy="3669015"/>
          </a:xfrm>
        </p:grpSpPr>
        <p:sp>
          <p:nvSpPr>
            <p:cNvPr id="30" name="Rectangle 29"/>
            <p:cNvSpPr/>
            <p:nvPr/>
          </p:nvSpPr>
          <p:spPr>
            <a:xfrm>
              <a:off x="2074864" y="1817385"/>
              <a:ext cx="4380970" cy="36690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>
              <a:outerShdw blurRad="1524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31" name="Picture 30" descr="w-event"/>
            <p:cNvPicPr>
              <a:picLocks noChangeAspect="1" noChangeArrowheads="1"/>
            </p:cNvPicPr>
            <p:nvPr/>
          </p:nvPicPr>
          <p:blipFill>
            <a:blip r:embed="rId4"/>
            <a:srcRect l="4481" t="7088" r="3999" b="8440"/>
            <a:stretch>
              <a:fillRect/>
            </a:stretch>
          </p:blipFill>
          <p:spPr bwMode="auto">
            <a:xfrm>
              <a:off x="2096030" y="2024513"/>
              <a:ext cx="4314826" cy="3331046"/>
            </a:xfrm>
            <a:prstGeom prst="rect">
              <a:avLst/>
            </a:prstGeom>
            <a:noFill/>
            <a:effectLst/>
          </p:spPr>
        </p:pic>
        <p:sp>
          <p:nvSpPr>
            <p:cNvPr id="32" name="Rectangle 31"/>
            <p:cNvSpPr/>
            <p:nvPr/>
          </p:nvSpPr>
          <p:spPr>
            <a:xfrm>
              <a:off x="2089149" y="1828801"/>
              <a:ext cx="3209592" cy="6879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aphicFrame>
          <p:nvGraphicFramePr>
            <p:cNvPr id="33" name="Object 9"/>
            <p:cNvGraphicFramePr>
              <a:graphicFrameLocks noChangeAspect="1"/>
            </p:cNvGraphicFramePr>
            <p:nvPr/>
          </p:nvGraphicFramePr>
          <p:xfrm>
            <a:off x="2166604" y="2108201"/>
            <a:ext cx="1862138" cy="369279"/>
          </p:xfrm>
          <a:graphic>
            <a:graphicData uri="http://schemas.openxmlformats.org/presentationml/2006/ole">
              <p:oleObj spid="_x0000_s5810178" name="Equation" r:id="rId5" imgW="1498600" imgH="266700" progId="Equation.DSMT4">
                <p:embed/>
              </p:oleObj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2087800" y="5234402"/>
              <a:ext cx="1146468" cy="230832"/>
            </a:xfrm>
            <a:prstGeom prst="rect">
              <a:avLst/>
            </a:prstGeom>
            <a:solidFill>
              <a:srgbClr val="000000"/>
            </a:solidFill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prstClr val="white">
                      <a:lumMod val="75000"/>
                    </a:prstClr>
                  </a:solidFill>
                  <a:latin typeface="Trebuchet MS"/>
                  <a:cs typeface="Trebuchet MS"/>
                </a:rPr>
                <a:t>UA1 @ CERN, 1982</a:t>
              </a:r>
              <a:endParaRPr lang="en-GB" sz="900" dirty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3086584" y="2667000"/>
              <a:ext cx="2459083" cy="28257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36000" tIns="18000" rIns="36000" bIns="1800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Missing transverse energy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3341307" y="4876800"/>
              <a:ext cx="100209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electron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2089149" y="1828800"/>
              <a:ext cx="3297092" cy="3385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prstClr val="white"/>
                  </a:solidFill>
                  <a:latin typeface="Trebuchet MS"/>
                  <a:cs typeface="Trebuchet MS"/>
                </a:rPr>
                <a:t>W</a:t>
              </a:r>
              <a:r>
                <a:rPr lang="en-GB" sz="1600" dirty="0" smtClean="0">
                  <a:solidFill>
                    <a:prstClr val="white"/>
                  </a:solidFill>
                  <a:latin typeface="Trebuchet MS"/>
                  <a:cs typeface="Trebuchet MS"/>
                </a:rPr>
                <a:t> boson discovery at UA1 (CERN)</a:t>
              </a:r>
              <a:endParaRPr lang="en-GB" sz="1600" dirty="0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29" name="Object 34"/>
          <p:cNvGraphicFramePr>
            <a:graphicFrameLocks noChangeAspect="1"/>
          </p:cNvGraphicFramePr>
          <p:nvPr/>
        </p:nvGraphicFramePr>
        <p:xfrm>
          <a:off x="5858443" y="2748154"/>
          <a:ext cx="1075757" cy="408842"/>
        </p:xfrm>
        <a:graphic>
          <a:graphicData uri="http://schemas.openxmlformats.org/presentationml/2006/ole">
            <p:oleObj spid="_x0000_s5694466" name="Equation" r:id="rId3" imgW="635000" imgH="241300" progId="Equation.DSMT4">
              <p:embed/>
            </p:oleObj>
          </a:graphicData>
        </a:graphic>
      </p:graphicFrame>
      <p:sp>
        <p:nvSpPr>
          <p:cNvPr id="30" name="Text Box 35"/>
          <p:cNvSpPr txBox="1">
            <a:spLocks noChangeArrowheads="1"/>
          </p:cNvSpPr>
          <p:nvPr/>
        </p:nvSpPr>
        <p:spPr bwMode="auto">
          <a:xfrm>
            <a:off x="1374711" y="2541481"/>
            <a:ext cx="3887483" cy="6299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During an early universe, its annihilation reaction is in thermal equilibrium: </a:t>
            </a:r>
          </a:p>
        </p:txBody>
      </p:sp>
      <p:sp>
        <p:nvSpPr>
          <p:cNvPr id="31" name="Text Box 36"/>
          <p:cNvSpPr txBox="1">
            <a:spLocks noChangeArrowheads="1"/>
          </p:cNvSpPr>
          <p:nvPr/>
        </p:nvSpPr>
        <p:spPr bwMode="auto">
          <a:xfrm>
            <a:off x="1371600" y="3254417"/>
            <a:ext cx="4495800" cy="359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As the universe expands it cools down, so that: </a:t>
            </a:r>
          </a:p>
        </p:txBody>
      </p:sp>
      <p:graphicFrame>
        <p:nvGraphicFramePr>
          <p:cNvPr id="32" name="Object 37"/>
          <p:cNvGraphicFramePr>
            <a:graphicFrameLocks noChangeAspect="1"/>
          </p:cNvGraphicFramePr>
          <p:nvPr/>
        </p:nvGraphicFramePr>
        <p:xfrm>
          <a:off x="5858443" y="3205354"/>
          <a:ext cx="1033649" cy="408841"/>
        </p:xfrm>
        <a:graphic>
          <a:graphicData uri="http://schemas.openxmlformats.org/presentationml/2006/ole">
            <p:oleObj spid="_x0000_s5694467" name="Equation" r:id="rId4" imgW="609600" imgH="241300" progId="Equation.DSMT4">
              <p:embed/>
            </p:oleObj>
          </a:graphicData>
        </a:graphic>
      </p:graphicFrame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1371601" y="3718438"/>
            <a:ext cx="6705599" cy="359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When </a:t>
            </a:r>
            <a:r>
              <a:rPr lang="en-US" sz="1600" i="1" dirty="0" err="1">
                <a:solidFill>
                  <a:srgbClr val="000000"/>
                </a:solidFill>
                <a:latin typeface="Symbol" charset="2"/>
                <a:ea typeface="Arial" pitchFamily="-84" charset="0"/>
                <a:cs typeface="Symbol" charset="2"/>
                <a:sym typeface="Symbol" pitchFamily="-84" charset="2"/>
              </a:rPr>
              <a:t>s</a:t>
            </a:r>
            <a:r>
              <a:rPr lang="en-US" sz="1600" i="1" baseline="-25000" dirty="0" err="1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A</a:t>
            </a: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</a:t>
            </a:r>
            <a:r>
              <a:rPr lang="en-US" sz="1600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H</a:t>
            </a:r>
            <a:r>
              <a:rPr lang="en-US" sz="1600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(</a:t>
            </a:r>
            <a:r>
              <a:rPr lang="en-US" sz="1600" i="1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T </a:t>
            </a:r>
            <a:r>
              <a:rPr lang="en-US" sz="1600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), some </a:t>
            </a:r>
            <a:r>
              <a:rPr lang="en-US" sz="1600" i="1" dirty="0" err="1">
                <a:solidFill>
                  <a:srgbClr val="000000"/>
                </a:solidFill>
                <a:latin typeface="Symbol" charset="2"/>
                <a:ea typeface="Arial" pitchFamily="-84" charset="0"/>
                <a:cs typeface="Symbol" charset="2"/>
                <a:sym typeface="Symbol" pitchFamily="-84" charset="2"/>
              </a:rPr>
              <a:t></a:t>
            </a: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  freeze out and create </a:t>
            </a:r>
            <a:r>
              <a:rPr lang="en-US" sz="1600" b="1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dark matter </a:t>
            </a:r>
            <a:r>
              <a:rPr lang="en-US" sz="1600" b="1" baseline="-250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DM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1380505" y="4251838"/>
            <a:ext cx="7077695" cy="359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Its abundance is inverse proportional to its annihilation cross section:</a:t>
            </a:r>
            <a:endParaRPr lang="en-US" sz="1600" dirty="0">
              <a:solidFill>
                <a:srgbClr val="000000"/>
              </a:solidFill>
              <a:latin typeface="Trebuchet MS"/>
              <a:cs typeface="Trebuchet MS"/>
              <a:sym typeface="Symbol" pitchFamily="-84" charset="2"/>
            </a:endParaRPr>
          </a:p>
        </p:txBody>
      </p:sp>
      <p:graphicFrame>
        <p:nvGraphicFramePr>
          <p:cNvPr id="35" name="Object 40"/>
          <p:cNvGraphicFramePr>
            <a:graphicFrameLocks noChangeAspect="1"/>
          </p:cNvGraphicFramePr>
          <p:nvPr/>
        </p:nvGraphicFramePr>
        <p:xfrm>
          <a:off x="1862277" y="4648200"/>
          <a:ext cx="2019486" cy="796436"/>
        </p:xfrm>
        <a:graphic>
          <a:graphicData uri="http://schemas.openxmlformats.org/presentationml/2006/ole">
            <p:oleObj spid="_x0000_s5694468" name="Equation" r:id="rId5" imgW="1320800" imgH="520700" progId="Equation.DSMT4">
              <p:embed/>
            </p:oleObj>
          </a:graphicData>
        </a:graphic>
      </p:graphicFrame>
      <p:graphicFrame>
        <p:nvGraphicFramePr>
          <p:cNvPr id="37" name="Object 42"/>
          <p:cNvGraphicFramePr>
            <a:graphicFrameLocks noChangeAspect="1"/>
          </p:cNvGraphicFramePr>
          <p:nvPr/>
        </p:nvGraphicFramePr>
        <p:xfrm>
          <a:off x="3907724" y="4778210"/>
          <a:ext cx="3594100" cy="465137"/>
        </p:xfrm>
        <a:graphic>
          <a:graphicData uri="http://schemas.openxmlformats.org/presentationml/2006/ole">
            <p:oleObj spid="_x0000_s5694469" name="Equation" r:id="rId6" imgW="2349500" imgH="304800" progId="Equation.DSMT4">
              <p:embed/>
            </p:oleObj>
          </a:graphicData>
        </a:graphic>
      </p:graphicFrame>
      <p:sp>
        <p:nvSpPr>
          <p:cNvPr id="39" name="Text Box 33"/>
          <p:cNvSpPr txBox="1">
            <a:spLocks noChangeArrowheads="1"/>
          </p:cNvSpPr>
          <p:nvPr/>
        </p:nvSpPr>
        <p:spPr bwMode="auto">
          <a:xfrm>
            <a:off x="1371600" y="1828800"/>
            <a:ext cx="6324600" cy="625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Consider a new stable weakly interacting particle </a:t>
            </a:r>
            <a:r>
              <a:rPr lang="en-US" sz="3200" b="1" i="1" dirty="0" err="1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</a:t>
            </a:r>
            <a:endParaRPr lang="en-US" sz="3200" b="1" i="1" dirty="0">
              <a:solidFill>
                <a:srgbClr val="000000"/>
              </a:solidFill>
              <a:latin typeface="Trebuchet MS"/>
              <a:cs typeface="Trebuchet MS"/>
              <a:sym typeface="Euclid Extra" pitchFamily="-84" charset="0"/>
            </a:endParaRPr>
          </a:p>
        </p:txBody>
      </p:sp>
      <p:graphicFrame>
        <p:nvGraphicFramePr>
          <p:cNvPr id="40" name="Object 41"/>
          <p:cNvGraphicFramePr>
            <a:graphicFrameLocks noChangeAspect="1"/>
          </p:cNvGraphicFramePr>
          <p:nvPr/>
        </p:nvGraphicFramePr>
        <p:xfrm>
          <a:off x="3665538" y="6161087"/>
          <a:ext cx="349250" cy="279400"/>
        </p:xfrm>
        <a:graphic>
          <a:graphicData uri="http://schemas.openxmlformats.org/presentationml/2006/ole">
            <p:oleObj spid="_x0000_s5694470" name="Equation" r:id="rId7" imgW="190440" imgH="152280" progId="Equation.DSMT4">
              <p:embed/>
            </p:oleObj>
          </a:graphicData>
        </a:graphic>
      </p:graphicFrame>
      <p:sp>
        <p:nvSpPr>
          <p:cNvPr id="41" name="Text Box 43"/>
          <p:cNvSpPr txBox="1">
            <a:spLocks noChangeArrowheads="1"/>
          </p:cNvSpPr>
          <p:nvPr/>
        </p:nvSpPr>
        <p:spPr bwMode="auto">
          <a:xfrm>
            <a:off x="0" y="5784554"/>
            <a:ext cx="9144000" cy="463846"/>
          </a:xfrm>
          <a:prstGeom prst="rect">
            <a:avLst/>
          </a:prstGeom>
          <a:solidFill>
            <a:srgbClr val="4D4D4D"/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solidFill>
                  <a:prstClr val="white"/>
                </a:solidFill>
                <a:latin typeface="Trebuchet MS"/>
                <a:cs typeface="Trebuchet MS"/>
              </a:rPr>
              <a:t>C</a:t>
            </a:r>
            <a:r>
              <a:rPr lang="en-GB" sz="1600" dirty="0">
                <a:solidFill>
                  <a:prstClr val="white"/>
                </a:solidFill>
                <a:latin typeface="Trebuchet MS"/>
                <a:cs typeface="Trebuchet MS"/>
              </a:rPr>
              <a:t>OINCIDENCE 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0" y="664276"/>
            <a:ext cx="169148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0" dirty="0">
                <a:solidFill>
                  <a:srgbClr val="A6A6A6"/>
                </a:solidFill>
                <a:latin typeface="Trebuchet MS"/>
                <a:cs typeface="Trebuchet MS"/>
              </a:rPr>
              <a:t>(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452511" y="664276"/>
            <a:ext cx="169148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0" dirty="0">
                <a:solidFill>
                  <a:srgbClr val="A6A6A6"/>
                </a:solidFill>
                <a:latin typeface="Trebuchet MS"/>
                <a:cs typeface="Trebuchet MS"/>
              </a:rPr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1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3999" cy="68548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" name="Group 11"/>
          <p:cNvGrpSpPr/>
          <p:nvPr/>
        </p:nvGrpSpPr>
        <p:grpSpPr>
          <a:xfrm>
            <a:off x="-4" y="1371601"/>
            <a:ext cx="9436518" cy="4502324"/>
            <a:chOff x="-4" y="1676401"/>
            <a:chExt cx="9436518" cy="450232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rcRect t="5074" b="2615"/>
            <a:stretch>
              <a:fillRect/>
            </a:stretch>
          </p:blipFill>
          <p:spPr>
            <a:xfrm flipH="1">
              <a:off x="-4" y="1676401"/>
              <a:ext cx="9144003" cy="450232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alphaModFix amt="79000"/>
            </a:blip>
            <a:stretch>
              <a:fillRect/>
            </a:stretch>
          </p:blipFill>
          <p:spPr>
            <a:xfrm rot="21174794">
              <a:off x="5467757" y="34606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alphaModFix amt="79000"/>
            </a:blip>
            <a:stretch>
              <a:fillRect/>
            </a:stretch>
          </p:blipFill>
          <p:spPr>
            <a:xfrm rot="20714836">
              <a:off x="6305957" y="31558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white"/>
                </a:solidFill>
                <a:latin typeface="Trebuchet MS"/>
                <a:cs typeface="Trebuchet MS"/>
              </a:rPr>
              <a:t>Broad search spectrum at ATLAS and CMS</a:t>
            </a:r>
            <a:endParaRPr lang="en-US" sz="2800" i="1" dirty="0" smtClean="0">
              <a:solidFill>
                <a:prstClr val="white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b="1" dirty="0" smtClean="0">
                <a:solidFill>
                  <a:srgbClr val="E2751D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The LHC is </a:t>
            </a:r>
            <a:r>
              <a:rPr lang="en-US" sz="2000" b="1" i="1" dirty="0" smtClean="0">
                <a:solidFill>
                  <a:srgbClr val="E2751D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pushing </a:t>
            </a:r>
            <a:r>
              <a:rPr lang="en-US" sz="2000" b="1" dirty="0" smtClean="0">
                <a:solidFill>
                  <a:srgbClr val="E2751D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the limits on new phenomena</a:t>
            </a:r>
          </a:p>
        </p:txBody>
      </p:sp>
      <p:sp>
        <p:nvSpPr>
          <p:cNvPr id="8" name="TextBox 7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We are still below 5% of the expected size of the LHC data sample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(0.2% of the expected HE-LHC one), and at half the energy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0" name="Group 16"/>
          <p:cNvGrpSpPr/>
          <p:nvPr/>
        </p:nvGrpSpPr>
        <p:grpSpPr>
          <a:xfrm>
            <a:off x="762000" y="762000"/>
            <a:ext cx="7410450" cy="5579533"/>
            <a:chOff x="762000" y="592667"/>
            <a:chExt cx="7410450" cy="5579533"/>
          </a:xfrm>
        </p:grpSpPr>
        <p:sp>
          <p:nvSpPr>
            <p:cNvPr id="11" name="Rectangle 10"/>
            <p:cNvSpPr/>
            <p:nvPr/>
          </p:nvSpPr>
          <p:spPr>
            <a:xfrm>
              <a:off x="762000" y="592667"/>
              <a:ext cx="7410450" cy="55795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429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2" name="Picture 11" descr="NPLin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292" y="844550"/>
              <a:ext cx="7193084" cy="51689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276600" y="83373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Is SUSY </a:t>
              </a:r>
              <a:r>
                <a:rPr lang="en-GB" i="1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out </a:t>
              </a:r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already?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6963280" y="4344927"/>
              <a:ext cx="18994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Blunt extrapolation for 2011</a:t>
              </a:r>
              <a:endParaRPr lang="en-GB" sz="1100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98"/>
          <p:cNvGrpSpPr/>
          <p:nvPr/>
        </p:nvGrpSpPr>
        <p:grpSpPr>
          <a:xfrm>
            <a:off x="4116917" y="2221468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4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228600" y="1600200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9FD1FF"/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98"/>
          <p:cNvGrpSpPr/>
          <p:nvPr/>
        </p:nvGrpSpPr>
        <p:grpSpPr>
          <a:xfrm>
            <a:off x="4116917" y="2221468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4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93"/>
          <p:cNvGrpSpPr/>
          <p:nvPr/>
        </p:nvGrpSpPr>
        <p:grpSpPr>
          <a:xfrm>
            <a:off x="4116918" y="2221468"/>
            <a:ext cx="5016499" cy="4168749"/>
            <a:chOff x="4120300" y="2221809"/>
            <a:chExt cx="5016499" cy="4168749"/>
          </a:xfrm>
        </p:grpSpPr>
        <p:grpSp>
          <p:nvGrpSpPr>
            <p:cNvPr id="9" name="Group 20"/>
            <p:cNvGrpSpPr/>
            <p:nvPr/>
          </p:nvGrpSpPr>
          <p:grpSpPr>
            <a:xfrm>
              <a:off x="5776798" y="2874964"/>
              <a:ext cx="2921082" cy="148741"/>
              <a:chOff x="822326" y="2286000"/>
              <a:chExt cx="4130674" cy="173037"/>
            </a:xfrm>
          </p:grpSpPr>
          <p:sp>
            <p:nvSpPr>
              <p:cNvPr id="217" name="Freeform 21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4270582" y="2221809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270582" y="2755209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4270582" y="4355409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32" name="Straight Connector 131"/>
            <p:cNvCxnSpPr/>
            <p:nvPr/>
          </p:nvCxnSpPr>
          <p:spPr>
            <a:xfrm flipV="1">
              <a:off x="5821250" y="4465074"/>
              <a:ext cx="1631948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7453198" y="4465074"/>
              <a:ext cx="1305008" cy="22757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6462598" y="4429842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8062798" y="4409358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212000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54157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302211" y="4487831"/>
              <a:ext cx="481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L</a:t>
              </a:r>
              <a:r>
                <a:rPr lang="en-GB" sz="1600" baseline="30000" dirty="0" smtClean="0">
                  <a:solidFill>
                    <a:srgbClr val="D00209"/>
                  </a:solidFill>
                </a:rPr>
                <a:t>−1</a:t>
              </a:r>
              <a:endParaRPr lang="en-GB" sz="1600" baseline="30000" dirty="0">
                <a:solidFill>
                  <a:srgbClr val="D00209"/>
                </a:solidFill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4270582" y="4965009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40" name="Straight Connector 139"/>
            <p:cNvCxnSpPr/>
            <p:nvPr/>
          </p:nvCxnSpPr>
          <p:spPr>
            <a:xfrm flipV="1">
              <a:off x="5816638" y="5070209"/>
              <a:ext cx="1169328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6985966" y="5070209"/>
              <a:ext cx="900621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/>
            <p:cNvSpPr txBox="1"/>
            <p:nvPr/>
          </p:nvSpPr>
          <p:spPr>
            <a:xfrm>
              <a:off x="6254484" y="501895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326626" y="504086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823112" y="48620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45" name="Straight Connector 144"/>
            <p:cNvCxnSpPr/>
            <p:nvPr/>
          </p:nvCxnSpPr>
          <p:spPr>
            <a:xfrm flipV="1">
              <a:off x="7886587" y="5070209"/>
              <a:ext cx="871618" cy="152400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4270582" y="556294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47" name="Straight Connector 146"/>
            <p:cNvCxnSpPr/>
            <p:nvPr/>
          </p:nvCxnSpPr>
          <p:spPr>
            <a:xfrm flipV="1">
              <a:off x="5816638" y="5684274"/>
              <a:ext cx="264960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707799" y="5760474"/>
              <a:ext cx="404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t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7196039" y="5036672"/>
              <a:ext cx="459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26024" y="50144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51" name="Straight Connector 150"/>
            <p:cNvCxnSpPr/>
            <p:nvPr/>
          </p:nvCxnSpPr>
          <p:spPr>
            <a:xfrm rot="5400000" flipH="1" flipV="1">
              <a:off x="5893402" y="5759910"/>
              <a:ext cx="263832" cy="11256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5969038" y="5836674"/>
              <a:ext cx="264960" cy="11939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>
              <a:off x="6102103" y="5704778"/>
              <a:ext cx="26379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rot="16200000" flipH="1">
              <a:off x="6111553" y="5715815"/>
              <a:ext cx="416982" cy="13112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rot="5400000">
              <a:off x="6263953" y="5846939"/>
              <a:ext cx="264584" cy="212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rot="5400000" flipH="1" flipV="1">
              <a:off x="6396641" y="5583919"/>
              <a:ext cx="151609" cy="13112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rot="16200000" flipV="1">
              <a:off x="6396642" y="5715045"/>
              <a:ext cx="304011" cy="212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6559287" y="5726077"/>
              <a:ext cx="152397" cy="15161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rot="16200000" flipV="1">
              <a:off x="6636302" y="5803054"/>
              <a:ext cx="262995" cy="11063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rot="5400000" flipH="1" flipV="1">
              <a:off x="6773041" y="5776942"/>
              <a:ext cx="262996" cy="162854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5992956" y="5559675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040626" y="578546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244241" y="537947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6330684" y="5640381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487785" y="5439696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527512" y="5716581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679912" y="5511390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848097" y="5747307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905295" y="5480705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811863" y="572088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056450" y="562282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085934" y="536923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6217848" y="57720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6247332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379246" y="5354484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6398487" y="5659428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6540644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6662315" y="576621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4270582" y="3353141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10" name="Group 165"/>
            <p:cNvGrpSpPr/>
            <p:nvPr/>
          </p:nvGrpSpPr>
          <p:grpSpPr>
            <a:xfrm>
              <a:off x="5776798" y="2386343"/>
              <a:ext cx="2921082" cy="148741"/>
              <a:chOff x="822326" y="2286000"/>
              <a:chExt cx="4130674" cy="173037"/>
            </a:xfrm>
          </p:grpSpPr>
          <p:sp>
            <p:nvSpPr>
              <p:cNvPr id="215" name="Freeform 214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2" name="Freeform 201"/>
            <p:cNvSpPr>
              <a:spLocks/>
            </p:cNvSpPr>
            <p:nvPr/>
          </p:nvSpPr>
          <p:spPr bwMode="auto">
            <a:xfrm rot="19692356" flipH="1">
              <a:off x="5776798" y="340839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 rot="4290640" flipH="1">
              <a:off x="6112582" y="352662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 rot="17853592" flipV="1">
              <a:off x="6305954" y="355781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 rot="5645767" flipH="1">
              <a:off x="6437868" y="359807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 rot="8591611" flipH="1">
              <a:off x="6624578" y="3699442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 rot="1306208" flipH="1">
              <a:off x="7082547" y="3599293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 rot="4028254" flipH="1">
              <a:off x="7234947" y="343799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6975512" y="3332316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7428050" y="35154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6534299" y="36678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6533054" y="31812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6112327" y="310945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V="1">
              <a:off x="4120300" y="4147115"/>
              <a:ext cx="5016499" cy="340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228600" y="1600200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Higgs field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displaces ground state breaking gauge symmetry</a:t>
            </a:r>
          </a:p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It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fills all space time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(but w/o orientation as spin=0)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228600" y="4230029"/>
            <a:ext cx="380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Particles interact with the Higgs field and reduce their velocity. T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hey acquire a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626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 	</a:t>
            </a:r>
            <a:r>
              <a:rPr lang="en-GB" sz="18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Action of the Higgs field 	creates a </a:t>
            </a:r>
            <a:r>
              <a:rPr lang="en-GB" sz="1800" b="1" i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viscosity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Trebuchet MS"/>
                <a:cs typeface="Trebuchet MS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3" grpId="0"/>
      <p:bldP spid="84" grpId="0"/>
      <p:bldP spid="87" grpId="0"/>
      <p:bldP spid="2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87294" y="838200"/>
            <a:ext cx="354053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Massive particles interacting with the condensed Higgs field 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… </a:t>
            </a:r>
            <a:r>
              <a:rPr lang="en-US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like fireflies in the night sky of </a:t>
            </a:r>
            <a:r>
              <a:rPr lang="en-US" b="1" i="1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Ochiai</a:t>
            </a:r>
            <a:endParaRPr lang="en-US" b="1" i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4921984"/>
            <a:ext cx="3733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/>
              <a:t>Full references for mechanism:</a:t>
            </a:r>
          </a:p>
          <a:p>
            <a:endParaRPr lang="en-US" sz="1000" dirty="0" smtClean="0"/>
          </a:p>
          <a:p>
            <a:r>
              <a:rPr lang="en-US" sz="1000" dirty="0" smtClean="0"/>
              <a:t>F. </a:t>
            </a:r>
            <a:r>
              <a:rPr lang="en-US" sz="1000" dirty="0" err="1" smtClean="0"/>
              <a:t>Englert</a:t>
            </a:r>
            <a:r>
              <a:rPr lang="en-US" sz="1000" dirty="0" smtClean="0"/>
              <a:t> and R. </a:t>
            </a:r>
            <a:r>
              <a:rPr lang="en-US" sz="1000" dirty="0" err="1" smtClean="0"/>
              <a:t>Brout</a:t>
            </a:r>
            <a:r>
              <a:rPr lang="en-US" sz="1000" dirty="0" smtClean="0"/>
              <a:t>, PRL 13 (1964) 321.</a:t>
            </a:r>
          </a:p>
          <a:p>
            <a:r>
              <a:rPr lang="en-US" sz="1000" dirty="0" smtClean="0"/>
              <a:t>P.W. Higgs, PRL 13 (1964) 508.</a:t>
            </a:r>
          </a:p>
          <a:p>
            <a:r>
              <a:rPr lang="en-US" sz="1000" dirty="0" smtClean="0"/>
              <a:t>G. </a:t>
            </a:r>
            <a:r>
              <a:rPr lang="en-US" sz="1000" dirty="0" err="1" smtClean="0"/>
              <a:t>Guralnik</a:t>
            </a:r>
            <a:r>
              <a:rPr lang="en-US" sz="1000" dirty="0" smtClean="0"/>
              <a:t>, C. Hagen, and T.W.B. Kibble, PRL 13 (1964) 585.</a:t>
            </a:r>
          </a:p>
          <a:p>
            <a:endParaRPr lang="en-US" sz="1000" dirty="0" smtClean="0"/>
          </a:p>
          <a:p>
            <a:r>
              <a:rPr lang="en-US" sz="1000" i="1" dirty="0" smtClean="0"/>
              <a:t>It is also of note that Landau and </a:t>
            </a:r>
            <a:r>
              <a:rPr lang="en-US" sz="1000" i="1" dirty="0" err="1" smtClean="0"/>
              <a:t>Ginzburg</a:t>
            </a:r>
            <a:r>
              <a:rPr lang="en-US" sz="1000" i="1" dirty="0" smtClean="0"/>
              <a:t> had proposed a field giving the photon a mass in a superconductor, the mathematics of which is identical to the “Higgs mechanism” and predates it by several years.</a:t>
            </a:r>
            <a:endParaRPr lang="en-GB" sz="10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2133600"/>
            <a:ext cx="5105400" cy="2046714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BC010C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The SM predicts all its properties, except for its mass. What was known about it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http://</a:t>
            </a:r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www.shardcore.org/shardpress</a:t>
            </a:r>
            <a:endParaRPr lang="en-GB" sz="10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2012_05_03_HiggsScan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362021" y="1584325"/>
            <a:ext cx="6477179" cy="4386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4800" y="1831042"/>
            <a:ext cx="2001395" cy="2109646"/>
            <a:chOff x="7142604" y="2767154"/>
            <a:chExt cx="2001395" cy="2109646"/>
          </a:xfrm>
        </p:grpSpPr>
        <p:sp>
          <p:nvSpPr>
            <p:cNvPr id="19" name="Rectangle 18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5"/>
            <a:srcRect l="4198"/>
            <a:stretch>
              <a:fillRect/>
            </a:stretch>
          </p:blipFill>
          <p:spPr bwMode="auto">
            <a:xfrm>
              <a:off x="7186025" y="3701772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11" name="Picture 1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246772" y="2843146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26" name="Up Arrow 25"/>
          <p:cNvSpPr/>
          <p:nvPr/>
        </p:nvSpPr>
        <p:spPr>
          <a:xfrm>
            <a:off x="979418" y="3810000"/>
            <a:ext cx="620782" cy="555112"/>
          </a:xfrm>
          <a:prstGeom prst="upArrow">
            <a:avLst/>
          </a:prstGeom>
          <a:solidFill>
            <a:srgbClr val="D9D9D9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6132513" y="4343400"/>
          <a:ext cx="2105025" cy="660400"/>
        </p:xfrm>
        <a:graphic>
          <a:graphicData uri="http://schemas.openxmlformats.org/presentationml/2006/ole">
            <p:oleObj spid="_x0000_s4897794" name="Equation" r:id="rId7" imgW="1574800" imgH="495300" progId="Equation.DSMT4">
              <p:embed/>
            </p:oleObj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746784" y="4191899"/>
            <a:ext cx="1095172" cy="1196589"/>
            <a:chOff x="7249855" y="2994645"/>
            <a:chExt cx="1095172" cy="119658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/>
            <a:srcRect l="18698" b="35462"/>
            <a:stretch>
              <a:fillRect/>
            </a:stretch>
          </p:blipFill>
          <p:spPr>
            <a:xfrm>
              <a:off x="7315200" y="2994645"/>
              <a:ext cx="950139" cy="1196355"/>
            </a:xfrm>
            <a:prstGeom prst="rect">
              <a:avLst/>
            </a:prstGeom>
            <a:ln w="63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7249855" y="3929624"/>
              <a:ext cx="10951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W. Heisenberg</a:t>
              </a:r>
              <a:endParaRPr lang="en-GB" sz="11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8" name="Picture 27" descr="MH_vs_Lambda_bounds_big-noconstraint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05000" y="1830917"/>
            <a:ext cx="5330615" cy="37041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not be too light, and not too heavy…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4" name="Rectangle 13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63255" y="1284544"/>
            <a:ext cx="8172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Perturbativity and (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meta)stability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bounds versus the SM cut-off scale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95600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7EB606">
                    <a:lumMod val="75000"/>
                  </a:srgbClr>
                </a:solidFill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38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BC010C"/>
                </a:solidFill>
              </a:rPr>
              <a:t>Not allowed</a:t>
            </a:r>
            <a:endParaRPr lang="en-GB" sz="1200" dirty="0">
              <a:solidFill>
                <a:srgbClr val="BC010C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6552029" y="2425550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Ellis et al, arXiv:0906.0954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7" name="Picture 34" descr="higgs_pot"/>
          <p:cNvPicPr>
            <a:picLocks noChangeAspect="1" noChangeArrowheads="1"/>
          </p:cNvPicPr>
          <p:nvPr/>
        </p:nvPicPr>
        <p:blipFill>
          <a:blip r:embed="rId4"/>
          <a:srcRect l="57031" t="50255" r="6810" b="14140"/>
          <a:stretch>
            <a:fillRect/>
          </a:stretch>
        </p:blipFill>
        <p:spPr bwMode="auto">
          <a:xfrm>
            <a:off x="7556055" y="4532844"/>
            <a:ext cx="600881" cy="530106"/>
          </a:xfrm>
          <a:prstGeom prst="rect">
            <a:avLst/>
          </a:prstGeom>
          <a:noFill/>
        </p:spPr>
      </p:pic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7652131" y="475477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7952571" y="475477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21280225">
            <a:off x="8109158" y="442984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AutoShape 38"/>
          <p:cNvSpPr>
            <a:spLocks noChangeArrowheads="1"/>
          </p:cNvSpPr>
          <p:nvPr/>
        </p:nvSpPr>
        <p:spPr bwMode="auto">
          <a:xfrm rot="319775" flipH="1">
            <a:off x="7352894" y="442984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83496" y="4146824"/>
            <a:ext cx="4582218" cy="477644"/>
          </a:xfrm>
          <a:prstGeom prst="rect">
            <a:avLst/>
          </a:prstGeom>
          <a:solidFill>
            <a:schemeClr val="accent3">
              <a:lumMod val="60000"/>
              <a:lumOff val="40000"/>
              <a:alpha val="7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>
            <a:lum bright="4000" contrast="8000"/>
          </a:blip>
          <a:srcRect l="6323"/>
          <a:stretch>
            <a:fillRect/>
          </a:stretch>
        </p:blipFill>
        <p:spPr>
          <a:xfrm>
            <a:off x="0" y="-2"/>
            <a:ext cx="9144000" cy="65722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3595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of July, 2012 — Higgs-day at CERN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791200" y="152400"/>
            <a:ext cx="3254890" cy="3647046"/>
            <a:chOff x="5791200" y="152400"/>
            <a:chExt cx="3254890" cy="3647046"/>
          </a:xfrm>
        </p:grpSpPr>
        <p:sp>
          <p:nvSpPr>
            <p:cNvPr id="25" name="Rounded Rectangle 24"/>
            <p:cNvSpPr/>
            <p:nvPr/>
          </p:nvSpPr>
          <p:spPr>
            <a:xfrm>
              <a:off x="5791200" y="152400"/>
              <a:ext cx="3200400" cy="3647046"/>
            </a:xfrm>
            <a:prstGeom prst="round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3700" dist="38100" dir="270000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19800" y="329624"/>
              <a:ext cx="2768394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TextBox 23"/>
            <p:cNvSpPr txBox="1"/>
            <p:nvPr/>
          </p:nvSpPr>
          <p:spPr>
            <a:xfrm>
              <a:off x="5983273" y="3166532"/>
              <a:ext cx="3062817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Trebuchet MS"/>
                  <a:cs typeface="Trebuchet MS"/>
                </a:rPr>
                <a:t>Duration of projects /planning stability:</a:t>
              </a:r>
            </a:p>
            <a:p>
              <a:r>
                <a:rPr lang="en-GB" sz="1200" dirty="0" smtClean="0">
                  <a:latin typeface="Trebuchet MS"/>
                  <a:cs typeface="Trebuchet MS"/>
                </a:rPr>
                <a:t>First LHC workshop 1984 !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692900" y="4106241"/>
            <a:ext cx="1536700" cy="1837359"/>
          </a:xfrm>
          <a:prstGeom prst="rect">
            <a:avLst/>
          </a:prstGeom>
          <a:effectLst>
            <a:outerShdw blurRad="266700" dist="38100" dir="2700000">
              <a:srgbClr val="000000">
                <a:alpha val="81000"/>
              </a:srgbClr>
            </a:outerShdw>
            <a:reflection stA="50000" endPos="75000" dist="762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>
            <a:grayscl/>
            <a:lum bright="17000" contrast="9000"/>
          </a:blip>
          <a:srcRect l="6323"/>
          <a:stretch>
            <a:fillRect/>
          </a:stretch>
        </p:blipFill>
        <p:spPr>
          <a:xfrm>
            <a:off x="0" y="0"/>
            <a:ext cx="9144000" cy="65722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3595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of July, 2012 — Higgs-day at CERN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2263720"/>
            <a:ext cx="9144000" cy="969738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Producing the Higgs Boson and Searching for New Physics at the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Scale Requires a Huge Machine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96532" y="3844176"/>
            <a:ext cx="5306483" cy="209942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Particles accelerators: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Look deeper into matter (size ~ 1/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     (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“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powerful microscopes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”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Discover new heavier particles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 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= 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mc</a:t>
            </a:r>
            <a:r>
              <a:rPr lang="en-US" sz="17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2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Probe conditions of the early universe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= </a:t>
            </a:r>
            <a:r>
              <a:rPr lang="en-US" sz="17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kT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pic>
        <p:nvPicPr>
          <p:cNvPr id="7" name="Picture 7" descr="180px-Broglie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2282" y="3844176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8014758" y="3844176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de Broglie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9" name="Picture 11" descr="600px-Albert_Einstein_Head"/>
          <p:cNvPicPr>
            <a:picLocks noChangeAspect="1" noChangeArrowheads="1"/>
          </p:cNvPicPr>
          <p:nvPr/>
        </p:nvPicPr>
        <p:blipFill>
          <a:blip r:embed="rId4">
            <a:lum bright="17000" contrast="26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1630" r="13642"/>
          <a:stretch>
            <a:fillRect/>
          </a:stretch>
        </p:blipFill>
        <p:spPr bwMode="auto">
          <a:xfrm>
            <a:off x="8026785" y="41910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8014758" y="5285601"/>
            <a:ext cx="802557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solidFill>
                  <a:prstClr val="black"/>
                </a:solidFill>
                <a:latin typeface="Trebuchet MS"/>
                <a:cs typeface="Trebuchet MS"/>
              </a:rPr>
              <a:t>Einstein</a:t>
            </a:r>
            <a:endParaRPr lang="en-US" sz="120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4" descr="Boltzman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8974" r="3457"/>
          <a:stretch>
            <a:fillRect/>
          </a:stretch>
        </p:blipFill>
        <p:spPr bwMode="auto">
          <a:xfrm>
            <a:off x="7262282" y="4901778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8014758" y="5657428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Boltzmann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62983" y="6012921"/>
            <a:ext cx="845905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Lawrence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7" y="3852333"/>
            <a:ext cx="1645316" cy="2081320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19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52800" y="1219200"/>
            <a:ext cx="3263634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ring at CERN: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20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2312628" y="5539315"/>
            <a:ext cx="3743633" cy="84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7/8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2.76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143000" y="895290"/>
            <a:ext cx="35052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What is particle physics ?</a:t>
            </a:r>
            <a:endParaRPr lang="en-US" sz="3600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20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533400" y="1701800"/>
            <a:ext cx="3241675" cy="1727200"/>
            <a:chOff x="336" y="1072"/>
            <a:chExt cx="2042" cy="1088"/>
          </a:xfrm>
        </p:grpSpPr>
        <p:sp>
          <p:nvSpPr>
            <p:cNvPr id="16" name="Line 70"/>
            <p:cNvSpPr>
              <a:spLocks noChangeShapeType="1"/>
            </p:cNvSpPr>
            <p:nvPr/>
          </p:nvSpPr>
          <p:spPr bwMode="auto">
            <a:xfrm flipV="1">
              <a:off x="1968" y="1269"/>
              <a:ext cx="364" cy="89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Line 71"/>
            <p:cNvSpPr>
              <a:spLocks noChangeShapeType="1"/>
            </p:cNvSpPr>
            <p:nvPr/>
          </p:nvSpPr>
          <p:spPr bwMode="auto">
            <a:xfrm>
              <a:off x="1968" y="1104"/>
              <a:ext cx="336" cy="16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Oval 72"/>
            <p:cNvSpPr>
              <a:spLocks noChangeArrowheads="1"/>
            </p:cNvSpPr>
            <p:nvPr/>
          </p:nvSpPr>
          <p:spPr bwMode="auto">
            <a:xfrm>
              <a:off x="2285" y="1251"/>
              <a:ext cx="93" cy="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19" name="Picture 73" descr="bul-pho-2007-07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72"/>
              <a:ext cx="1632" cy="1088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74"/>
            <p:cNvSpPr txBox="1">
              <a:spLocks noChangeArrowheads="1"/>
            </p:cNvSpPr>
            <p:nvPr/>
          </p:nvSpPr>
          <p:spPr bwMode="auto">
            <a:xfrm>
              <a:off x="1588" y="1072"/>
              <a:ext cx="4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CMS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152400" y="4483100"/>
            <a:ext cx="2286000" cy="1462088"/>
            <a:chOff x="96" y="2824"/>
            <a:chExt cx="1440" cy="921"/>
          </a:xfrm>
        </p:grpSpPr>
        <p:sp>
          <p:nvSpPr>
            <p:cNvPr id="22" name="Oval 76"/>
            <p:cNvSpPr>
              <a:spLocks noChangeArrowheads="1"/>
            </p:cNvSpPr>
            <p:nvPr/>
          </p:nvSpPr>
          <p:spPr bwMode="auto">
            <a:xfrm>
              <a:off x="1452" y="3199"/>
              <a:ext cx="84" cy="6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3" name="Line 77"/>
            <p:cNvSpPr>
              <a:spLocks noChangeShapeType="1"/>
            </p:cNvSpPr>
            <p:nvPr/>
          </p:nvSpPr>
          <p:spPr bwMode="auto">
            <a:xfrm>
              <a:off x="1326" y="2832"/>
              <a:ext cx="168" cy="32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Line 78"/>
            <p:cNvSpPr>
              <a:spLocks noChangeShapeType="1"/>
            </p:cNvSpPr>
            <p:nvPr/>
          </p:nvSpPr>
          <p:spPr bwMode="auto">
            <a:xfrm flipV="1">
              <a:off x="1344" y="3203"/>
              <a:ext cx="150" cy="54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25" name="Picture 79" descr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832"/>
              <a:ext cx="1232" cy="913"/>
            </a:xfrm>
            <a:prstGeom prst="rect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80"/>
            <p:cNvSpPr txBox="1">
              <a:spLocks noChangeArrowheads="1"/>
            </p:cNvSpPr>
            <p:nvPr/>
          </p:nvSpPr>
          <p:spPr bwMode="auto">
            <a:xfrm>
              <a:off x="864" y="2824"/>
              <a:ext cx="4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ALICE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4" name="Group 81"/>
          <p:cNvGrpSpPr>
            <a:grpSpLocks/>
          </p:cNvGrpSpPr>
          <p:nvPr/>
        </p:nvGrpSpPr>
        <p:grpSpPr bwMode="auto">
          <a:xfrm>
            <a:off x="6705600" y="1720850"/>
            <a:ext cx="2244725" cy="1978025"/>
            <a:chOff x="4224" y="1084"/>
            <a:chExt cx="1414" cy="1246"/>
          </a:xfrm>
        </p:grpSpPr>
        <p:grpSp>
          <p:nvGrpSpPr>
            <p:cNvPr id="5" name="Group 82"/>
            <p:cNvGrpSpPr>
              <a:grpSpLocks/>
            </p:cNvGrpSpPr>
            <p:nvPr/>
          </p:nvGrpSpPr>
          <p:grpSpPr bwMode="auto">
            <a:xfrm>
              <a:off x="4224" y="1104"/>
              <a:ext cx="1364" cy="1226"/>
              <a:chOff x="4224" y="1104"/>
              <a:chExt cx="1364" cy="1226"/>
            </a:xfrm>
          </p:grpSpPr>
          <p:sp>
            <p:nvSpPr>
              <p:cNvPr id="31" name="Oval 83"/>
              <p:cNvSpPr>
                <a:spLocks noChangeArrowheads="1"/>
              </p:cNvSpPr>
              <p:nvPr/>
            </p:nvSpPr>
            <p:spPr bwMode="auto">
              <a:xfrm>
                <a:off x="4977" y="2274"/>
                <a:ext cx="7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Line 8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74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Line 85"/>
              <p:cNvSpPr>
                <a:spLocks noChangeShapeType="1"/>
              </p:cNvSpPr>
              <p:nvPr/>
            </p:nvSpPr>
            <p:spPr bwMode="auto">
              <a:xfrm flipH="1">
                <a:off x="5015" y="1968"/>
                <a:ext cx="55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34" name="Picture 86" descr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104"/>
                <a:ext cx="1364" cy="867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87"/>
            <p:cNvSpPr>
              <a:spLocks noChangeArrowheads="1"/>
            </p:cNvSpPr>
            <p:nvPr/>
          </p:nvSpPr>
          <p:spPr bwMode="auto">
            <a:xfrm>
              <a:off x="5208" y="1104"/>
              <a:ext cx="384" cy="192"/>
            </a:xfrm>
            <a:prstGeom prst="rect">
              <a:avLst/>
            </a:prstGeom>
            <a:gradFill rotWithShape="0">
              <a:gsLst>
                <a:gs pos="0">
                  <a:srgbClr val="C89A09"/>
                </a:gs>
                <a:gs pos="100000">
                  <a:srgbClr val="D3D90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0" name="Text Box 88"/>
            <p:cNvSpPr txBox="1">
              <a:spLocks noChangeArrowheads="1"/>
            </p:cNvSpPr>
            <p:nvPr/>
          </p:nvSpPr>
          <p:spPr bwMode="auto">
            <a:xfrm>
              <a:off x="5184" y="1084"/>
              <a:ext cx="4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err="1" smtClean="0">
                  <a:solidFill>
                    <a:prstClr val="white"/>
                  </a:solidFill>
                  <a:latin typeface="Century Gothic" charset="0"/>
                </a:rPr>
                <a:t>LHCb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6" name="Group 89"/>
          <p:cNvGrpSpPr>
            <a:grpSpLocks/>
          </p:cNvGrpSpPr>
          <p:nvPr/>
        </p:nvGrpSpPr>
        <p:grpSpPr bwMode="auto">
          <a:xfrm>
            <a:off x="5715000" y="4724400"/>
            <a:ext cx="3119438" cy="1695450"/>
            <a:chOff x="3600" y="2976"/>
            <a:chExt cx="1965" cy="1068"/>
          </a:xfrm>
        </p:grpSpPr>
        <p:grpSp>
          <p:nvGrpSpPr>
            <p:cNvPr id="7" name="Group 90"/>
            <p:cNvGrpSpPr>
              <a:grpSpLocks/>
            </p:cNvGrpSpPr>
            <p:nvPr/>
          </p:nvGrpSpPr>
          <p:grpSpPr bwMode="auto">
            <a:xfrm>
              <a:off x="3600" y="2976"/>
              <a:ext cx="1920" cy="1063"/>
              <a:chOff x="3600" y="2976"/>
              <a:chExt cx="1920" cy="1063"/>
            </a:xfrm>
          </p:grpSpPr>
          <p:sp>
            <p:nvSpPr>
              <p:cNvPr id="39" name="Oval 91"/>
              <p:cNvSpPr>
                <a:spLocks noChangeArrowheads="1"/>
              </p:cNvSpPr>
              <p:nvPr/>
            </p:nvSpPr>
            <p:spPr bwMode="auto">
              <a:xfrm>
                <a:off x="3600" y="3247"/>
                <a:ext cx="75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Line 92"/>
              <p:cNvSpPr>
                <a:spLocks noChangeShapeType="1"/>
              </p:cNvSpPr>
              <p:nvPr/>
            </p:nvSpPr>
            <p:spPr bwMode="auto">
              <a:xfrm flipV="1">
                <a:off x="3638" y="2976"/>
                <a:ext cx="298" cy="27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Line 93"/>
              <p:cNvSpPr>
                <a:spLocks noChangeShapeType="1"/>
              </p:cNvSpPr>
              <p:nvPr/>
            </p:nvSpPr>
            <p:spPr bwMode="auto">
              <a:xfrm>
                <a:off x="3638" y="3286"/>
                <a:ext cx="250" cy="74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42" name="Picture 94" descr="0511013_0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976"/>
                <a:ext cx="1632" cy="1063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Rectangle 95"/>
            <p:cNvSpPr>
              <a:spLocks noChangeArrowheads="1"/>
            </p:cNvSpPr>
            <p:nvPr/>
          </p:nvSpPr>
          <p:spPr bwMode="auto">
            <a:xfrm>
              <a:off x="5130" y="3846"/>
              <a:ext cx="384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5082" y="3832"/>
              <a:ext cx="4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ATLAS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21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99"/>
          <p:cNvGrpSpPr>
            <a:grpSpLocks/>
          </p:cNvGrpSpPr>
          <p:nvPr/>
        </p:nvGrpSpPr>
        <p:grpSpPr bwMode="auto">
          <a:xfrm>
            <a:off x="339725" y="1219200"/>
            <a:ext cx="8507413" cy="4338638"/>
            <a:chOff x="214" y="816"/>
            <a:chExt cx="5359" cy="2733"/>
          </a:xfrm>
        </p:grpSpPr>
        <p:grpSp>
          <p:nvGrpSpPr>
            <p:cNvPr id="36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44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rgbClr val="339966"/>
              </a:solidFill>
              <a:ln w="63500">
                <a:solidFill>
                  <a:srgbClr val="CCFF33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endParaRPr lang="en-GB" sz="1800" kern="0" smtClea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45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pic>
            <p:nvPicPr>
              <p:cNvPr id="46" name="Picture 103" descr="ATLAS_White_560x720_01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alphaModFix amt="75000"/>
              </a:blip>
              <a:srcRect/>
              <a:stretch>
                <a:fillRect/>
              </a:stretch>
            </p:blipFill>
            <p:spPr bwMode="auto">
              <a:xfrm>
                <a:off x="329" y="1139"/>
                <a:ext cx="287" cy="369"/>
              </a:xfrm>
              <a:prstGeom prst="rect">
                <a:avLst/>
              </a:prstGeom>
              <a:solidFill>
                <a:sysClr val="window" lastClr="FFFFFF">
                  <a:alpha val="75000"/>
                </a:sysClr>
              </a:solidFill>
              <a:ln w="9525">
                <a:solidFill>
                  <a:srgbClr val="9BDEFF"/>
                </a:solidFill>
                <a:miter lim="800000"/>
                <a:headEnd/>
                <a:tailEnd/>
              </a:ln>
            </p:spPr>
          </p:pic>
          <p:sp>
            <p:nvSpPr>
              <p:cNvPr id="47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52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800" b="1" kern="0" dirty="0">
                    <a:solidFill>
                      <a:srgbClr val="FFABAB"/>
                    </a:solidFill>
                    <a:latin typeface="Trebuchet MS"/>
                    <a:cs typeface="Trebuchet MS"/>
                  </a:rPr>
                  <a:t>CMS:</a:t>
                </a:r>
                <a:r>
                  <a:rPr lang="en-GB" sz="1800" b="1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800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emphasis on excellent electron/photon and tracking (muon) resolution</a:t>
                </a:r>
              </a:p>
            </p:txBody>
          </p:sp>
          <p:sp>
            <p:nvSpPr>
              <p:cNvPr id="49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85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800" b="1" kern="0" dirty="0">
                    <a:solidFill>
                      <a:srgbClr val="BDDEFF"/>
                    </a:solidFill>
                    <a:latin typeface="Trebuchet MS"/>
                    <a:cs typeface="Trebuchet MS"/>
                  </a:rPr>
                  <a:t>ATLAS:</a:t>
                </a:r>
                <a:r>
                  <a:rPr lang="en-GB" sz="1800" b="1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800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emphasis on excellent jet and missing-</a:t>
                </a:r>
                <a:r>
                  <a:rPr lang="en-GB" sz="1800" i="1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E</a:t>
                </a:r>
                <a:r>
                  <a:rPr lang="en-GB" sz="1800" i="1" kern="0" baseline="-2500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T</a:t>
                </a:r>
                <a:r>
                  <a:rPr lang="en-GB" sz="1800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 resolution, particle identification, and standalone muon measurement</a:t>
                </a:r>
              </a:p>
            </p:txBody>
          </p:sp>
          <p:pic>
            <p:nvPicPr>
              <p:cNvPr id="50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51" name="Picture 107" descr="cm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006" y="1168"/>
                <a:ext cx="283" cy="283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43" name="Text Box 108"/>
            <p:cNvSpPr txBox="1">
              <a:spLocks noChangeArrowheads="1"/>
            </p:cNvSpPr>
            <p:nvPr/>
          </p:nvSpPr>
          <p:spPr bwMode="auto">
            <a:xfrm>
              <a:off x="1344" y="3216"/>
              <a:ext cx="32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914400">
                <a:defRPr/>
              </a:pPr>
              <a:r>
                <a:rPr lang="en-GB" sz="1800" b="1" kern="0">
                  <a:solidFill>
                    <a:prstClr val="white"/>
                  </a:solidFill>
                  <a:latin typeface="Trebuchet MS"/>
                  <a:cs typeface="Trebuchet MS"/>
                </a:rPr>
                <a:t>Both</a:t>
              </a:r>
              <a:r>
                <a:rPr lang="en-GB" sz="1800" kern="0">
                  <a:solidFill>
                    <a:prstClr val="white"/>
                  </a:solidFill>
                  <a:latin typeface="Trebuchet MS"/>
                  <a:cs typeface="Trebuchet MS"/>
                </a:rPr>
                <a:t>: excellent hermeticity – very few “cracks” 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roton_Event_720pH264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http://www.atlas.ch/multimedia/html-nc/animation-proton-event.html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249082"/>
            <a:ext cx="9144000" cy="36089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 descr="LHC-ATLAS"/>
          <p:cNvPicPr>
            <a:picLocks noChangeAspect="1" noChangeArrowheads="1"/>
          </p:cNvPicPr>
          <p:nvPr/>
        </p:nvPicPr>
        <p:blipFill>
          <a:blip r:embed="rId3">
            <a:grayscl/>
            <a:lum bright="17000"/>
          </a:blip>
          <a:srcRect/>
          <a:stretch>
            <a:fillRect/>
          </a:stretch>
        </p:blipFill>
        <p:spPr bwMode="auto">
          <a:xfrm>
            <a:off x="1676400" y="2618986"/>
            <a:ext cx="5897757" cy="423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90800"/>
            <a:ext cx="9144000" cy="647664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LHC High</a:t>
            </a:r>
            <a:r>
              <a:rPr lang="en-US" sz="3200" b="1" i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</a:t>
            </a:r>
            <a:r>
              <a:rPr lang="en-US" sz="3200" b="1" i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</a:t>
            </a:r>
            <a:r>
              <a:rPr lang="en-US" sz="3200" b="1" i="1" baseline="-25000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</a:t>
            </a:r>
            <a:r>
              <a:rPr lang="en-US" sz="3200" b="1" i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Physics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76400" y="4038599"/>
            <a:ext cx="5897757" cy="281939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41300" dist="38100" dir="2700000">
              <a:srgbClr val="000000">
                <a:alpha val="6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563012" y="4196715"/>
            <a:ext cx="190458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ATLAS publications</a:t>
            </a:r>
            <a:endParaRPr lang="en-GB" sz="7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r>
              <a:rPr lang="en-GB" sz="700" dirty="0" smtClean="0">
                <a:solidFill>
                  <a:srgbClr val="FFFFFF"/>
                </a:solidFill>
              </a:rPr>
              <a:t>http://</a:t>
            </a:r>
            <a:r>
              <a:rPr lang="en-GB" sz="700" dirty="0" err="1" smtClean="0">
                <a:solidFill>
                  <a:srgbClr val="FFFFFF"/>
                </a:solidFill>
              </a:rPr>
              <a:t>atlasresults.web.cern.ch/atlasresults</a:t>
            </a:r>
            <a:endParaRPr lang="en-GB" sz="7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 rot="19534502">
            <a:off x="255440" y="2667522"/>
            <a:ext cx="2962917" cy="584776"/>
          </a:xfrm>
          <a:prstGeom prst="rect">
            <a:avLst/>
          </a:prstGeom>
          <a:solidFill>
            <a:srgbClr val="FFFFFF"/>
          </a:solidFill>
          <a:effectLst>
            <a:outerShdw blurRad="3429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Small extract of huge amount of results available</a:t>
            </a:r>
            <a:endParaRPr lang="en-GB" sz="160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journals_121130_ATLA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4156803"/>
            <a:ext cx="3661833" cy="2584123"/>
          </a:xfrm>
          <a:prstGeom prst="rect">
            <a:avLst/>
          </a:prstGeom>
        </p:spPr>
      </p:pic>
      <p:pic>
        <p:nvPicPr>
          <p:cNvPr id="15" name="Picture 14" descr="journals_121130_SMP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4135699"/>
            <a:ext cx="2470375" cy="15031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63012" y="4741783"/>
            <a:ext cx="16130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On Nov 30: 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ATLAS produced 220 papers using collision data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421 preliminary conference notes</a:t>
            </a:r>
            <a:endParaRPr lang="en-GB" sz="6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63012" y="6248400"/>
            <a:ext cx="1687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CMS very similar</a:t>
            </a:r>
            <a:endParaRPr lang="en-GB" sz="7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4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GB" sz="14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Representing structure of proton</a:t>
              </a:r>
              <a:endParaRPr lang="en-GB" sz="1100" dirty="0">
                <a:solidFill>
                  <a:srgbClr val="BC010C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6" name="Curved Connector 65"/>
            <p:cNvCxnSpPr>
              <a:stCxn id="64" idx="3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111331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2395217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l="5407" r="6721"/>
          <a:stretch>
            <a:fillRect/>
          </a:stretch>
        </p:blipFill>
        <p:spPr>
          <a:xfrm>
            <a:off x="3276600" y="4419600"/>
            <a:ext cx="5619044" cy="1985332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rcRect l="872" t="1584" r="1168" b="1533"/>
          <a:stretch>
            <a:fillRect/>
          </a:stretch>
        </p:blipFill>
        <p:spPr>
          <a:xfrm>
            <a:off x="206675" y="4419600"/>
            <a:ext cx="2917525" cy="1990510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3276600" y="4419600"/>
            <a:ext cx="1249060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Hadron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 collider</a:t>
            </a:r>
            <a:endParaRPr lang="en-GB" sz="12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61581" y="4419600"/>
            <a:ext cx="105203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prstClr val="black"/>
                </a:solidFill>
              </a:rPr>
              <a:t>e</a:t>
            </a:r>
            <a:r>
              <a:rPr lang="en-GB" sz="1200" baseline="30000" dirty="0" err="1" smtClean="0">
                <a:solidFill>
                  <a:prstClr val="black"/>
                </a:solidFill>
              </a:rPr>
              <a:t>+</a:t>
            </a:r>
            <a:r>
              <a:rPr lang="en-GB" sz="1200" i="1" dirty="0" err="1" smtClean="0">
                <a:solidFill>
                  <a:prstClr val="black"/>
                </a:solidFill>
              </a:rPr>
              <a:t>e</a:t>
            </a:r>
            <a:r>
              <a:rPr lang="en-GB" sz="1200" baseline="30000" dirty="0" smtClean="0">
                <a:solidFill>
                  <a:prstClr val="black"/>
                </a:solidFill>
              </a:rPr>
              <a:t>–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collider</a:t>
            </a:r>
            <a:endParaRPr lang="en-GB" sz="12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0"/>
          <p:cNvGrpSpPr/>
          <p:nvPr/>
        </p:nvGrpSpPr>
        <p:grpSpPr>
          <a:xfrm>
            <a:off x="4603564" y="1981200"/>
            <a:ext cx="4235636" cy="1070480"/>
            <a:chOff x="4603564" y="3850957"/>
            <a:chExt cx="4235636" cy="1070480"/>
          </a:xfrm>
        </p:grpSpPr>
        <p:sp>
          <p:nvSpPr>
            <p:cNvPr id="82" name="TextBox 81"/>
            <p:cNvSpPr txBox="1"/>
            <p:nvPr/>
          </p:nvSpPr>
          <p:spPr>
            <a:xfrm>
              <a:off x="5943600" y="3850957"/>
              <a:ext cx="28956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A47501"/>
                  </a:solidFill>
                  <a:latin typeface="Trebuchet MS"/>
                  <a:cs typeface="Trebuchet MS"/>
                </a:rPr>
                <a:t>Hard scatter </a:t>
              </a:r>
              <a:r>
                <a:rPr lang="en-GB" sz="1400" dirty="0" err="1" smtClean="0">
                  <a:solidFill>
                    <a:srgbClr val="A47501"/>
                  </a:solidFill>
                  <a:latin typeface="Trebuchet MS"/>
                  <a:cs typeface="Trebuchet MS"/>
                </a:rPr>
                <a:t>parton</a:t>
              </a:r>
              <a:r>
                <a:rPr lang="en-GB" sz="1400" dirty="0" smtClean="0">
                  <a:solidFill>
                    <a:srgbClr val="A47501"/>
                  </a:solidFill>
                  <a:latin typeface="Trebuchet MS"/>
                  <a:cs typeface="Trebuchet MS"/>
                </a:rPr>
                <a:t> cross section </a:t>
              </a:r>
            </a:p>
            <a:p>
              <a:r>
                <a:rPr lang="en-GB" sz="1200" dirty="0" smtClean="0">
                  <a:solidFill>
                    <a:srgbClr val="A47501"/>
                  </a:solidFill>
                  <a:latin typeface="Trebuchet MS"/>
                  <a:cs typeface="Trebuchet MS"/>
                </a:rPr>
                <a:t>Higher order </a:t>
              </a:r>
              <a:r>
                <a:rPr lang="en-GB" sz="1200" dirty="0" err="1" smtClean="0">
                  <a:solidFill>
                    <a:srgbClr val="A47501"/>
                  </a:solidFill>
                  <a:latin typeface="Trebuchet MS"/>
                  <a:cs typeface="Trebuchet MS"/>
                </a:rPr>
                <a:t>pQCD</a:t>
              </a:r>
              <a:r>
                <a:rPr lang="en-GB" sz="1200" dirty="0" smtClean="0">
                  <a:solidFill>
                    <a:srgbClr val="A47501"/>
                  </a:solidFill>
                  <a:latin typeface="Trebuchet MS"/>
                  <a:cs typeface="Trebuchet MS"/>
                </a:rPr>
                <a:t> correction; accompanying radiation, jets, …</a:t>
              </a:r>
              <a:endParaRPr lang="en-GB" sz="1200" dirty="0">
                <a:solidFill>
                  <a:srgbClr val="A47501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83" name="Curved Connector 65"/>
            <p:cNvCxnSpPr>
              <a:stCxn id="82" idx="1"/>
              <a:endCxn id="53" idx="7"/>
            </p:cNvCxnSpPr>
            <p:nvPr/>
          </p:nvCxnSpPr>
          <p:spPr>
            <a:xfrm rot="10800000" flipV="1">
              <a:off x="4603564" y="4189511"/>
              <a:ext cx="1340037" cy="731926"/>
            </a:xfrm>
            <a:prstGeom prst="curvedConnector2">
              <a:avLst/>
            </a:prstGeom>
            <a:ln w="635" cap="flat" cmpd="sng" algn="ctr">
              <a:solidFill>
                <a:srgbClr val="A47501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9"/>
          <p:cNvGrpSpPr/>
          <p:nvPr/>
        </p:nvGrpSpPr>
        <p:grpSpPr>
          <a:xfrm>
            <a:off x="3135808" y="2397443"/>
            <a:ext cx="5805566" cy="1447800"/>
            <a:chOff x="3135808" y="2397443"/>
            <a:chExt cx="5805566" cy="1447800"/>
          </a:xfrm>
        </p:grpSpPr>
        <p:sp>
          <p:nvSpPr>
            <p:cNvPr id="62" name="TextBox 61"/>
            <p:cNvSpPr txBox="1"/>
            <p:nvPr/>
          </p:nvSpPr>
          <p:spPr>
            <a:xfrm>
              <a:off x="3135808" y="2397443"/>
              <a:ext cx="380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b="1" i="1" dirty="0" err="1" smtClean="0">
                  <a:solidFill>
                    <a:prstClr val="black"/>
                  </a:solidFill>
                </a:rPr>
                <a:t>p</a:t>
              </a:r>
              <a:endParaRPr lang="en-GB" sz="1800" b="1" i="1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53" idx="4"/>
              </p:cNvCxnSpPr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3" idx="0"/>
              </p:cNvCxnSpPr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35808" y="5334000"/>
                <a:ext cx="380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b="1" i="1" dirty="0" err="1" smtClean="0">
                    <a:solidFill>
                      <a:prstClr val="black"/>
                    </a:solidFill>
                  </a:rPr>
                  <a:t>p</a:t>
                </a:r>
                <a:endParaRPr lang="en-GB" sz="1800" b="1" i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724400" y="5407223"/>
                <a:ext cx="15568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  <a:latin typeface="Trebuchet MS"/>
                    <a:cs typeface="Trebuchet MS"/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  <a:latin typeface="Trebuchet MS"/>
                  <a:cs typeface="Trebuchet MS"/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b="1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X</a:t>
                </a:r>
                <a:r>
                  <a:rPr lang="en-GB" sz="1400" b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, top, Higgs, 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648200" y="4604266"/>
                <a:ext cx="10593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Q</a:t>
                </a:r>
                <a:r>
                  <a:rPr lang="en-GB" sz="6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X</a:t>
                </a:r>
                <a:r>
                  <a:rPr lang="en-GB" sz="1800" i="1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2</a:t>
                </a:r>
                <a:endParaRPr lang="en-GB" sz="1800" i="1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endParaRPr>
              </a:p>
            </p:txBody>
          </p:sp>
          <p:graphicFrame>
            <p:nvGraphicFramePr>
              <p:cNvPr id="1762307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p:oleObj spid="_x0000_s5424130" name="Equation" r:id="rId3" imgW="406400" imgH="266700" progId="Equation.DSMT4">
                  <p:embed/>
                </p:oleObj>
              </a:graphicData>
            </a:graphic>
          </p:graphicFrame>
          <p:graphicFrame>
            <p:nvGraphicFramePr>
              <p:cNvPr id="1762308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p:oleObj spid="_x0000_s5424131" name="Equation" r:id="rId4" imgW="419100" imgH="266700" progId="Equation.DSMT4">
                  <p:embed/>
                </p:oleObj>
              </a:graphicData>
            </a:graphic>
          </p:graphicFrame>
        </p:grpSp>
      </p:grpSp>
      <p:grpSp>
        <p:nvGrpSpPr>
          <p:cNvPr id="6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GB" sz="14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Representing structure of proton</a:t>
              </a:r>
              <a:endParaRPr lang="en-GB" sz="1100" dirty="0">
                <a:solidFill>
                  <a:srgbClr val="BC010C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2462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57174" y="4800600"/>
            <a:ext cx="8582026" cy="14824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density functions rise dramatically towards low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x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Higher cross section at higher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proton−proton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More luminosity also achieves higher effective energy 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Low-</a:t>
            </a:r>
            <a:r>
              <a:rPr lang="en-US" sz="1600" i="1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x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 (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eg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, Higgs) dominated by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gluon−gluon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collisions: “gluon collider” </a:t>
            </a:r>
            <a:endParaRPr lang="en-GB" sz="16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7" name="Group 66"/>
          <p:cNvGrpSpPr/>
          <p:nvPr/>
        </p:nvGrpSpPr>
        <p:grpSpPr>
          <a:xfrm>
            <a:off x="257173" y="4343400"/>
            <a:ext cx="5674397" cy="437387"/>
            <a:chOff x="257173" y="4343400"/>
            <a:chExt cx="5674397" cy="437387"/>
          </a:xfrm>
        </p:grpSpPr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CM energy of </a:t>
              </a:r>
              <a:r>
                <a:rPr lang="en-US" sz="18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parton</a:t>
              </a: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collision:</a:t>
              </a: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/>
          </p:nvGraphicFramePr>
          <p:xfrm>
            <a:off x="3865550" y="4367232"/>
            <a:ext cx="2066020" cy="413555"/>
          </p:xfrm>
          <a:graphic>
            <a:graphicData uri="http://schemas.openxmlformats.org/presentationml/2006/ole">
              <p:oleObj spid="_x0000_s5424132" name="Equation" r:id="rId5" imgW="1346200" imgH="2667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2012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sumLumiByWeek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193"/>
              <a:stretch>
                <a:fillRect/>
              </a:stretch>
            </p:blipFill>
          </mc:Choice>
          <mc:Fallback>
            <p:blipFill>
              <a:blip r:embed="rId3"/>
              <a:srcRect r="9193"/>
              <a:stretch>
                <a:fillRect/>
              </a:stretch>
            </p:blipFill>
          </mc:Fallback>
        </mc:AlternateContent>
        <p:spPr>
          <a:xfrm>
            <a:off x="3234797" y="1558092"/>
            <a:ext cx="5883422" cy="4650758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293053" y="2843113"/>
            <a:ext cx="2362200" cy="777354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181" y="1676400"/>
            <a:ext cx="2942509" cy="392808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ATLAS integrated luminosity in 2012</a:t>
            </a: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Peak </a:t>
            </a:r>
            <a:r>
              <a:rPr lang="en-GB" sz="1400" i="1" dirty="0" smtClean="0">
                <a:solidFill>
                  <a:srgbClr val="BC010C"/>
                </a:solidFill>
              </a:rPr>
              <a:t>L </a:t>
            </a:r>
            <a:r>
              <a:rPr lang="en-GB" sz="1400" dirty="0" smtClean="0">
                <a:solidFill>
                  <a:srgbClr val="BC010C"/>
                </a:solidFill>
              </a:rPr>
              <a:t>= 7.7×10</a:t>
            </a:r>
            <a:r>
              <a:rPr lang="en-GB" sz="1400" baseline="30000" dirty="0" smtClean="0">
                <a:solidFill>
                  <a:srgbClr val="BC010C"/>
                </a:solidFill>
              </a:rPr>
              <a:t>33</a:t>
            </a:r>
            <a:r>
              <a:rPr lang="en-GB" sz="1400" dirty="0" smtClean="0">
                <a:solidFill>
                  <a:srgbClr val="BC010C"/>
                </a:solidFill>
              </a:rPr>
              <a:t> </a:t>
            </a:r>
            <a:r>
              <a:rPr lang="en-GB" sz="1400" dirty="0" err="1" smtClean="0">
                <a:solidFill>
                  <a:srgbClr val="BC010C"/>
                </a:solidFill>
              </a:rPr>
              <a:t>s</a:t>
            </a:r>
            <a:r>
              <a:rPr lang="en-GB" sz="1400" baseline="30000" dirty="0" smtClean="0">
                <a:solidFill>
                  <a:srgbClr val="BC010C"/>
                </a:solidFill>
              </a:rPr>
              <a:t>–1</a:t>
            </a:r>
            <a:r>
              <a:rPr lang="en-GB" sz="1400" dirty="0" smtClean="0">
                <a:solidFill>
                  <a:srgbClr val="BC010C"/>
                </a:solidFill>
              </a:rPr>
              <a:t>cm</a:t>
            </a:r>
            <a:r>
              <a:rPr lang="en-GB" sz="1400" baseline="30000" dirty="0" smtClean="0">
                <a:solidFill>
                  <a:srgbClr val="BC010C"/>
                </a:solidFill>
              </a:rPr>
              <a:t>–2</a:t>
            </a:r>
            <a:r>
              <a:rPr lang="en-GB" sz="1400" dirty="0" smtClean="0">
                <a:solidFill>
                  <a:srgbClr val="BC010C"/>
                </a:solidFill>
              </a:rPr>
              <a:t> </a:t>
            </a:r>
            <a:r>
              <a:rPr lang="en-GB" sz="1100" dirty="0" smtClean="0">
                <a:solidFill>
                  <a:srgbClr val="BC010C"/>
                </a:solidFill>
              </a:rPr>
              <a:t>(Aug)</a:t>
            </a:r>
            <a:endParaRPr lang="en-US" sz="14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Max </a:t>
            </a:r>
            <a:r>
              <a:rPr lang="en-US" sz="1400" i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/fill: 237 pb</a:t>
            </a:r>
            <a:r>
              <a:rPr lang="en-US" sz="1400" baseline="300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−1 </a:t>
            </a:r>
            <a:r>
              <a:rPr lang="en-GB" sz="1100" dirty="0" smtClean="0">
                <a:solidFill>
                  <a:srgbClr val="BC010C"/>
                </a:solidFill>
              </a:rPr>
              <a:t>(June)</a:t>
            </a:r>
            <a:endParaRPr lang="en-US" sz="14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Weekly record: 1350 pb</a:t>
            </a:r>
            <a:r>
              <a:rPr lang="en-US" sz="1400" baseline="300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−1 </a:t>
            </a:r>
            <a:r>
              <a:rPr lang="en-GB" sz="1100" dirty="0" smtClean="0">
                <a:solidFill>
                  <a:srgbClr val="BC010C"/>
                </a:solidFill>
              </a:rPr>
              <a:t>(June)</a:t>
            </a: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Longest stable beams: 22.8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100" dirty="0" smtClean="0">
                <a:solidFill>
                  <a:srgbClr val="BC010C"/>
                </a:solidFill>
              </a:rPr>
              <a:t>(July)</a:t>
            </a: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Fastest turn-around between stable beams: 2.1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100" dirty="0" smtClean="0">
                <a:solidFill>
                  <a:srgbClr val="BC010C"/>
                </a:solidFill>
              </a:rPr>
              <a:t>(April)</a:t>
            </a:r>
            <a:endParaRPr lang="en-US" sz="14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Best weekly data-taking efficiency: 92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(55%) </a:t>
            </a:r>
            <a:r>
              <a:rPr lang="en-GB" sz="1100" dirty="0" smtClean="0">
                <a:solidFill>
                  <a:srgbClr val="BC010C"/>
                </a:solidFill>
              </a:rPr>
              <a:t>(July)</a:t>
            </a:r>
            <a:endParaRPr lang="en-US" sz="14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9180" y="5257800"/>
            <a:ext cx="3348570" cy="1105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At </a:t>
            </a:r>
            <a:r>
              <a:rPr lang="en-US" sz="1100" i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= 7×10</a:t>
            </a:r>
            <a:r>
              <a:rPr lang="en-US" sz="11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33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s</a:t>
            </a:r>
            <a:r>
              <a:rPr lang="en-US" sz="11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cm</a:t>
            </a:r>
            <a:r>
              <a:rPr lang="en-US" sz="11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−2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and 8 TeV </a:t>
            </a:r>
            <a:r>
              <a:rPr lang="en-US" sz="1100" i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pp 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collisions, 560 Higgs bosons of mass 125 GeV (</a:t>
            </a:r>
            <a:r>
              <a:rPr lang="en-US" sz="1100" dirty="0" err="1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100" baseline="-250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pp</a:t>
            </a:r>
            <a:r>
              <a:rPr lang="en-US" sz="1100" baseline="-25000" dirty="0" err="1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100" baseline="-250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= 22.3 </a:t>
            </a:r>
            <a:r>
              <a:rPr lang="en-US" sz="11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pb</a:t>
            </a:r>
            <a:r>
              <a:rPr lang="en-US" sz="11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) are produced in ATLAS and CMS per hour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Or: every 45 min. 1 </a:t>
            </a:r>
            <a:r>
              <a:rPr lang="en-US" sz="1100" b="1" i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100" b="1" dirty="0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100" b="1" i="1" dirty="0" err="1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, need ~2 typical       160 pb</a:t>
            </a:r>
            <a:r>
              <a:rPr lang="en-US" sz="1100" b="1" baseline="30000" dirty="0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-</a:t>
            </a:r>
            <a:r>
              <a:rPr lang="en-US" sz="1100" b="1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1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fills to produced one </a:t>
            </a:r>
            <a:r>
              <a:rPr lang="en-US" sz="1100" b="1" i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100" b="1" dirty="0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® 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4</a:t>
            </a:r>
            <a:r>
              <a:rPr lang="en-US" sz="1100" b="1" i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(</a:t>
            </a:r>
            <a:r>
              <a:rPr lang="en-US" sz="1100" b="1" i="1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=</a:t>
            </a:r>
            <a:r>
              <a:rPr lang="en-US" sz="1100" b="1" i="1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e</a:t>
            </a:r>
            <a:r>
              <a:rPr lang="en-US" sz="1100" b="1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/</a:t>
            </a:r>
            <a:r>
              <a:rPr lang="en-US" sz="1100" b="1" i="1" dirty="0" err="1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100" b="1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) </a:t>
            </a:r>
            <a:endParaRPr lang="en-US" sz="1100" b="1" i="1" dirty="0" smtClean="0">
              <a:solidFill>
                <a:srgbClr val="404040"/>
              </a:solidFill>
              <a:latin typeface="Symbol" charset="2"/>
              <a:ea typeface="Arial" charset="0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Many interactions per bunch crossing: “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Pileup”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event in ATLAS with 25 reconstructed vertices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1" y="2057400"/>
            <a:ext cx="3687235" cy="33496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Average of 21 (peak: 40) collisions per crossing in 2012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797" y="1524000"/>
            <a:ext cx="4722203" cy="472440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797" y="1524000"/>
            <a:ext cx="4722203" cy="4724401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event in ATLAS with 25 reconstructed vertices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1" y="2057400"/>
            <a:ext cx="3687235" cy="33496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Average of 21 (peak: 40) collisions per crossing in 2012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524000"/>
            <a:ext cx="9144000" cy="4743913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547746">
            <a:off x="302700" y="3198246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Trebuchet MS"/>
                <a:cs typeface="Trebuchet MS"/>
              </a:rPr>
              <a:t>To search for “new” physics, we must make sure the “old” physics is well under control in our experiments</a:t>
            </a:r>
            <a:endParaRPr lang="en-GB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4519" y="152400"/>
            <a:ext cx="8989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Many interactions per bunch crossing: “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Pileup”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Measured Inclusive and Exclusive Jet Cross Sections at never Explored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6200" y="13085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arXiv:1112.6297</a:t>
            </a: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750952"/>
            <a:ext cx="4290489" cy="4116448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24911" y="1752600"/>
            <a:ext cx="4290489" cy="411644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1840" y="1625820"/>
            <a:ext cx="33528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jet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200" i="1" baseline="-250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T</a:t>
            </a:r>
            <a:endParaRPr lang="en-GB" sz="1200" i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214380" y="1625820"/>
            <a:ext cx="369924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-jet mass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5830721"/>
            <a:ext cx="9144000" cy="417679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over many orders of magnitude gives confidence for new physics searches 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19600" y="3505200"/>
            <a:ext cx="4724400" cy="22098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0927" y="3635276"/>
            <a:ext cx="4523073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Trebuchet MS"/>
                <a:cs typeface="Trebuchet MS"/>
              </a:rPr>
              <a:t>Mankind’s search for the </a:t>
            </a:r>
            <a:r>
              <a:rPr lang="en-US" sz="1800" b="1" dirty="0" smtClean="0">
                <a:latin typeface="Trebuchet MS"/>
                <a:cs typeface="Trebuchet MS"/>
              </a:rPr>
              <a:t>smallest unit of matter</a:t>
            </a:r>
            <a:r>
              <a:rPr lang="en-US" sz="1800" dirty="0" smtClean="0">
                <a:latin typeface="Trebuchet MS"/>
                <a:cs typeface="Trebuchet MS"/>
              </a:rPr>
              <a:t>, </a:t>
            </a:r>
            <a:r>
              <a:rPr lang="en-US" sz="1800" b="1" dirty="0" smtClean="0">
                <a:latin typeface="Trebuchet MS"/>
                <a:cs typeface="Trebuchet MS"/>
              </a:rPr>
              <a:t>its different forms, and the forces acting </a:t>
            </a:r>
            <a:r>
              <a:rPr lang="en-US" sz="1800" dirty="0" smtClean="0">
                <a:latin typeface="Trebuchet MS"/>
                <a:cs typeface="Trebuchet MS"/>
              </a:rPr>
              <a:t>is much, much older than </a:t>
            </a:r>
            <a:r>
              <a:rPr lang="en-US" sz="1800" b="1" i="1" dirty="0" smtClean="0">
                <a:latin typeface="Trebuchet MS"/>
                <a:cs typeface="Trebuchet MS"/>
              </a:rPr>
              <a:t>particle physics</a:t>
            </a:r>
            <a:endParaRPr lang="en-US" sz="1800" b="1" dirty="0" smtClean="0">
              <a:latin typeface="Trebuchet MS"/>
              <a:cs typeface="Trebuchet MS"/>
            </a:endParaRPr>
          </a:p>
          <a:p>
            <a:endParaRPr lang="en-US" sz="1050" dirty="0" smtClean="0">
              <a:latin typeface="Trebuchet MS"/>
              <a:cs typeface="Trebuchet MS"/>
            </a:endParaRPr>
          </a:p>
          <a:p>
            <a:r>
              <a:rPr lang="en-US" sz="1800" i="1" dirty="0" smtClean="0">
                <a:latin typeface="Trebuchet MS"/>
                <a:cs typeface="Trebuchet MS"/>
              </a:rPr>
              <a:t>Particle physics </a:t>
            </a:r>
            <a:r>
              <a:rPr lang="en-US" sz="1800" dirty="0" smtClean="0">
                <a:latin typeface="Trebuchet MS"/>
                <a:cs typeface="Trebuchet MS"/>
              </a:rPr>
              <a:t>is a term naming the </a:t>
            </a:r>
            <a:r>
              <a:rPr lang="en-US" sz="1800" b="1" dirty="0" smtClean="0">
                <a:latin typeface="Trebuchet MS"/>
                <a:cs typeface="Trebuchet MS"/>
              </a:rPr>
              <a:t>search for the ultimate laws of Nature</a:t>
            </a:r>
            <a:endParaRPr lang="en-US" sz="1800" b="1" dirty="0"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5783" y="1600200"/>
            <a:ext cx="336761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“Can we truly grasp the magnitude of everything that has unfolded in the   natural universe between those first momentary particles and the present day ?”</a:t>
            </a:r>
          </a:p>
          <a:p>
            <a:pPr>
              <a:spcBef>
                <a:spcPts val="600"/>
              </a:spcBef>
            </a:pPr>
            <a:r>
              <a:rPr lang="en-US" sz="1000" i="1" dirty="0" smtClean="0">
                <a:solidFill>
                  <a:schemeClr val="bg1"/>
                </a:solidFill>
                <a:latin typeface="Trebuchet MS"/>
                <a:cs typeface="Trebuchet MS"/>
              </a:rPr>
              <a:t>Brian Watson in The Salem News (Aug 16, 2012)</a:t>
            </a:r>
          </a:p>
        </p:txBody>
      </p:sp>
      <p:sp>
        <p:nvSpPr>
          <p:cNvPr id="9" name="Rectangle 8"/>
          <p:cNvSpPr/>
          <p:nvPr/>
        </p:nvSpPr>
        <p:spPr>
          <a:xfrm>
            <a:off x="1066800" y="885642"/>
            <a:ext cx="3505200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2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“</a:t>
            </a:r>
            <a:r>
              <a:rPr lang="en-US" sz="20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It’s all made of a handful of particles and forces”</a:t>
            </a:r>
            <a:endParaRPr lang="en-US" sz="2000" b="1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>
              <a:spcBef>
                <a:spcPts val="900"/>
              </a:spcBef>
            </a:pPr>
            <a:r>
              <a:rPr lang="en-US" sz="20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“Through its relation with cosmology the study of particles and forces is also a journey back in time</a:t>
            </a:r>
            <a:r>
              <a:rPr lang="en-US" sz="2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”</a:t>
            </a:r>
            <a:endParaRPr lang="en-US" sz="2000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38" name="Freeform 37"/>
          <p:cNvSpPr/>
          <p:nvPr/>
        </p:nvSpPr>
        <p:spPr>
          <a:xfrm>
            <a:off x="3801150" y="3737388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3801150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419083" y="356492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6326933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06150" y="32004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716733" y="32272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763302" y="31961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799288" y="32173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867024" y="32850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987675" y="32744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6087159" y="34184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6197226" y="35030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351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43950" y="4643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64300" y="1676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73150" y="4262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26855" y="2438400"/>
            <a:ext cx="41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1F1F5"/>
                </a:solidFill>
                <a:latin typeface="Chalkduster"/>
                <a:cs typeface="Chalkduster"/>
              </a:rPr>
              <a:t>?</a:t>
            </a:r>
            <a:endParaRPr lang="en-GB" sz="3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43400" y="4956028"/>
            <a:ext cx="396775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New, high-scale interaction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 bound state (particle)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Are quarks composites ?</a:t>
            </a:r>
            <a:endParaRPr lang="en-GB" sz="18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050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2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parton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scattering to two jets described by QCD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689643"/>
            <a:ext cx="27432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Tends to scatter at smaller angles than if there were new particles produced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721201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Recall atomic substructure discovery in Rutherford scattering: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deflection at large angles !</a:t>
            </a:r>
          </a:p>
        </p:txBody>
      </p:sp>
      <p:sp>
        <p:nvSpPr>
          <p:cNvPr id="27" name="Freeform 26"/>
          <p:cNvSpPr/>
          <p:nvPr/>
        </p:nvSpPr>
        <p:spPr>
          <a:xfrm rot="14667698" flipV="1">
            <a:off x="5582796" y="4163686"/>
            <a:ext cx="928950" cy="546967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dash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t="50123"/>
          <a:stretch>
            <a:fillRect/>
          </a:stretch>
        </p:blipFill>
        <p:spPr>
          <a:xfrm>
            <a:off x="1137278" y="4896188"/>
            <a:ext cx="1086217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82" y="4896187"/>
            <a:ext cx="659652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1166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The highest-mass central </a:t>
            </a:r>
            <a:r>
              <a:rPr lang="en-US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dijet</a:t>
            </a:r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event collected. The two central high-</a:t>
            </a:r>
            <a:r>
              <a:rPr lang="en-US" sz="14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</a:t>
            </a:r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jets have an invariant mass of 4.69 TeV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fig_0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29400" y="1460956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ATLAS-CONF-2012-148, </a:t>
            </a:r>
            <a:r>
              <a:rPr lang="en-US" sz="800" b="1" kern="0" dirty="0" smtClean="0">
                <a:solidFill>
                  <a:srgbClr val="FFFFFF"/>
                </a:solidFill>
              </a:rPr>
              <a:t>CMS PAS EXO-12-016</a:t>
            </a:r>
          </a:p>
        </p:txBody>
      </p:sp>
      <p:pic>
        <p:nvPicPr>
          <p:cNvPr id="24" name="Picture 23" descr="fig_0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484275" y="1957918"/>
            <a:ext cx="4354925" cy="4178270"/>
          </a:xfrm>
          <a:prstGeom prst="rect">
            <a:avLst/>
          </a:prstGeom>
        </p:spPr>
      </p:pic>
      <p:pic>
        <p:nvPicPr>
          <p:cNvPr id="25" name="Picture 24" descr="fig_0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83624" y="2005928"/>
            <a:ext cx="4183576" cy="4013872"/>
          </a:xfrm>
          <a:prstGeom prst="rect">
            <a:avLst/>
          </a:prstGeom>
        </p:spPr>
      </p:pic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5074668" y="1812088"/>
            <a:ext cx="365658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sym typeface="Symbol" charset="2"/>
              </a:rPr>
              <a:t>Data / fit ratio, compared to four </a:t>
            </a:r>
            <a:r>
              <a: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sym typeface="Symbol" charset="2"/>
              </a:rPr>
              <a:t>q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sym typeface="Symbol" charset="2"/>
              </a:rPr>
              <a:t>* models</a:t>
            </a:r>
            <a:endParaRPr kumimoji="0" lang="en-GB" sz="1200" b="1" i="0" u="none" strike="noStrike" kern="0" cap="none" spc="0" normalizeH="0" baseline="-25000" noProof="0" dirty="0">
              <a:ln>
                <a:noFill/>
              </a:ln>
              <a:solidFill>
                <a:srgbClr val="E12B0D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654051" y="1812088"/>
            <a:ext cx="411268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</a:rPr>
              <a:t>Observed and fitted </a:t>
            </a:r>
            <a:r>
              <a:rPr kumimoji="0" lang="en-US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</a:rPr>
              <a:t>dijet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</a:rPr>
              <a:t> mass</a:t>
            </a:r>
            <a:endParaRPr kumimoji="0" lang="en-GB" sz="1200" b="1" i="0" u="none" strike="noStrike" kern="0" cap="none" spc="0" normalizeH="0" baseline="-2500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29247" y="3754966"/>
            <a:ext cx="2354231" cy="307777"/>
          </a:xfrm>
          <a:prstGeom prst="rect">
            <a:avLst/>
          </a:prstGeom>
          <a:solidFill>
            <a:srgbClr val="BC010C"/>
          </a:solidFill>
          <a:effectLst>
            <a:outerShdw blurRad="50800" dist="38100" dir="2700000">
              <a:srgbClr val="000000">
                <a:alpha val="22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m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(q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*) &gt;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3.84 TeV (95% CL)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 flipH="1">
            <a:off x="1333118" y="3081669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6209918" y="3310269"/>
            <a:ext cx="1003476" cy="650015"/>
          </a:xfrm>
          <a:prstGeom prst="rightArrow">
            <a:avLst>
              <a:gd name="adj1" fmla="val 53256"/>
              <a:gd name="adj2" fmla="val 53256"/>
            </a:avLst>
          </a:prstGeom>
          <a:solidFill>
            <a:srgbClr val="ECF0F3"/>
          </a:solidFill>
          <a:ln>
            <a:solidFill>
              <a:srgbClr val="BC01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432" y="3487659"/>
            <a:ext cx="1111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Non-resonant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7" name="Pentagon 26"/>
          <p:cNvSpPr/>
          <p:nvPr/>
        </p:nvSpPr>
        <p:spPr>
          <a:xfrm flipH="1">
            <a:off x="1333118" y="3450166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112395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00200" y="2497879"/>
          <a:ext cx="47244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9514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Benchmark model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Observed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95% CL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Trebuchet MS"/>
                          <a:cs typeface="Trebuchet MS"/>
                        </a:rPr>
                        <a:t>Excited quarks</a:t>
                      </a:r>
                      <a:endParaRPr lang="en-GB" sz="1600" i="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lang="en-GB" sz="1600" i="0" dirty="0" err="1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q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*)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3.8 TeV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interactions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7.8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grpSp>
        <p:nvGrpSpPr>
          <p:cNvPr id="2" name="Group 28"/>
          <p:cNvGrpSpPr/>
          <p:nvPr/>
        </p:nvGrpSpPr>
        <p:grpSpPr>
          <a:xfrm>
            <a:off x="0" y="3450166"/>
            <a:ext cx="8987432" cy="3026834"/>
            <a:chOff x="0" y="2611966"/>
            <a:chExt cx="8987432" cy="3026834"/>
          </a:xfrm>
        </p:grpSpPr>
        <p:pic>
          <p:nvPicPr>
            <p:cNvPr id="31" name="Picture 7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32" name="Picture 7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3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–8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4" name="Text Box 81"/>
            <p:cNvSpPr txBox="1">
              <a:spLocks noChangeArrowheads="1"/>
            </p:cNvSpPr>
            <p:nvPr/>
          </p:nvSpPr>
          <p:spPr bwMode="auto">
            <a:xfrm>
              <a:off x="3986213" y="3403600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–13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5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–14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6" name="Text Box 83"/>
            <p:cNvSpPr txBox="1">
              <a:spLocks noChangeArrowheads="1"/>
            </p:cNvSpPr>
            <p:nvPr/>
          </p:nvSpPr>
          <p:spPr bwMode="auto">
            <a:xfrm>
              <a:off x="7270547" y="2611966"/>
              <a:ext cx="1716885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&lt; ~2 </a:t>
              </a:r>
              <a:r>
                <a:rPr lang="en-GB" sz="1600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10</a:t>
              </a:r>
              <a:r>
                <a:rPr lang="en-GB" sz="7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Symbol" charset="2"/>
                  <a:ea typeface="Arial" charset="0"/>
                  <a:cs typeface="Symbol" charset="2"/>
                </a:rPr>
                <a:t>–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cm</a:t>
              </a:r>
              <a:endParaRPr lang="en-GB" sz="1600" b="1" dirty="0">
                <a:solidFill>
                  <a:srgbClr val="BC010C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7" name="Text Box 84"/>
            <p:cNvSpPr txBox="1">
              <a:spLocks noChangeArrowheads="1"/>
            </p:cNvSpPr>
            <p:nvPr/>
          </p:nvSpPr>
          <p:spPr bwMode="auto">
            <a:xfrm>
              <a:off x="1381125" y="3830638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–7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</p:grpSp>
      <p:sp>
        <p:nvSpPr>
          <p:cNvPr id="40" name="Text Box 83"/>
          <p:cNvSpPr txBox="1">
            <a:spLocks noChangeArrowheads="1"/>
          </p:cNvSpPr>
          <p:nvPr/>
        </p:nvSpPr>
        <p:spPr bwMode="auto">
          <a:xfrm>
            <a:off x="7598834" y="4612265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BC010C"/>
                </a:solidFill>
                <a:effectLst>
                  <a:glow rad="177800">
                    <a:prstClr val="white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srgbClr val="BC010C"/>
              </a:solidFill>
              <a:effectLst>
                <a:glow rad="177800">
                  <a:prstClr val="white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809690"/>
            <a:ext cx="7526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No deviations from SM seen </a:t>
            </a:r>
            <a:r>
              <a:rPr lang="en-US" sz="20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set limits on new phenomena:</a:t>
            </a:r>
            <a:endParaRPr lang="en-US" sz="2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29400" y="1460956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ATLAS-CONF-2012-148, </a:t>
            </a:r>
            <a:r>
              <a:rPr lang="en-US" sz="800" b="1" kern="0" dirty="0" smtClean="0">
                <a:solidFill>
                  <a:srgbClr val="FFFFFF"/>
                </a:solidFill>
              </a:rPr>
              <a:t>CMS PAS EXO-12-016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9" name="Picture 8" descr="SM_SummaryPlotJan201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7299" y="1691993"/>
            <a:ext cx="6576608" cy="444240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5" name="Picture 14" descr="SM_SummaryPlotJan201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7299" y="1691993"/>
            <a:ext cx="6576608" cy="444240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910157"/>
            <a:ext cx="3274481" cy="21284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0" y="1905000"/>
            <a:ext cx="3124199" cy="1896035"/>
            <a:chOff x="152401" y="3590365"/>
            <a:chExt cx="3124199" cy="189603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123765"/>
              <a:ext cx="1447800" cy="1362635"/>
            </a:xfrm>
            <a:prstGeom prst="rect">
              <a:avLst/>
            </a:prstGeom>
            <a:effectLst>
              <a:outerShdw blurRad="203200" dist="38100" dir="2700000">
                <a:srgbClr val="000000">
                  <a:alpha val="18000"/>
                </a:srgbClr>
              </a:outerShdw>
            </a:effectLst>
          </p:spPr>
        </p:pic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52401" y="3590365"/>
              <a:ext cx="198120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LHC is </a:t>
              </a:r>
              <a:r>
                <a:rPr lang="en-US" sz="1600" b="1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top factory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: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519" y="4025205"/>
              <a:ext cx="157186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1200"/>
                </a:spcBef>
              </a:pP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At 8 TeV CM energy: ~36 × larger cross section than at Tevatron</a:t>
              </a:r>
              <a:endParaRPr lang="en-US" sz="1400" dirty="0" smtClean="0">
                <a:solidFill>
                  <a:srgbClr val="D0020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5" name="Picture 14" descr="SM_SummaryPlotJan201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7299" y="1691993"/>
            <a:ext cx="6576608" cy="444240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67731" y="1968500"/>
            <a:ext cx="3153833" cy="3063941"/>
          </a:xfrm>
          <a:prstGeom prst="rect">
            <a:avLst/>
          </a:prstGeom>
          <a:effectLst/>
        </p:spPr>
      </p:pic>
      <p:sp>
        <p:nvSpPr>
          <p:cNvPr id="17" name="Oval 16"/>
          <p:cNvSpPr/>
          <p:nvPr/>
        </p:nvSpPr>
        <p:spPr>
          <a:xfrm>
            <a:off x="3200400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18" name="Curved Connector 17"/>
          <p:cNvCxnSpPr>
            <a:endCxn id="17" idx="0"/>
          </p:cNvCxnSpPr>
          <p:nvPr/>
        </p:nvCxnSpPr>
        <p:spPr>
          <a:xfrm>
            <a:off x="3274481" y="3340098"/>
            <a:ext cx="383119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9" name="TextBox 18"/>
          <p:cNvSpPr txBox="1"/>
          <p:nvPr/>
        </p:nvSpPr>
        <p:spPr>
          <a:xfrm>
            <a:off x="1750481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9" descr="SM_SummaryPlotJan201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7299" y="1691993"/>
            <a:ext cx="6576608" cy="444240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343400" y="4038600"/>
            <a:ext cx="3352800" cy="228600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19999" y="1859340"/>
            <a:ext cx="1426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Electroweak </a:t>
            </a:r>
            <a:r>
              <a:rPr lang="en-GB" sz="1600" kern="0" dirty="0" err="1" smtClean="0">
                <a:solidFill>
                  <a:srgbClr val="BC010C"/>
                </a:solidFill>
                <a:latin typeface="Trebuchet MS"/>
                <a:cs typeface="Trebuchet MS"/>
              </a:rPr>
              <a:t>di</a:t>
            </a:r>
            <a:r>
              <a:rPr lang="en-GB" sz="1600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-boson production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5" name="Picture 24" descr="SM_SummaryPlotJan201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7299" y="1691993"/>
            <a:ext cx="6576608" cy="444240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7558360" y="1859340"/>
            <a:ext cx="1526114" cy="4312860"/>
            <a:chOff x="7558360" y="1859340"/>
            <a:chExt cx="1526114" cy="4312860"/>
          </a:xfrm>
        </p:grpSpPr>
        <p:sp>
          <p:nvSpPr>
            <p:cNvPr id="39" name="TextBox 38"/>
            <p:cNvSpPr txBox="1"/>
            <p:nvPr/>
          </p:nvSpPr>
          <p:spPr>
            <a:xfrm>
              <a:off x="7619999" y="1859340"/>
              <a:ext cx="14264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The long road to measuring  electroweak symmetry breaking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19999" y="5973964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8360" y="5694178"/>
              <a:ext cx="14228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i="1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H</a:t>
              </a:r>
              <a:r>
                <a:rPr lang="en-GB" sz="1200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(130 GeV) </a:t>
              </a:r>
              <a:r>
                <a:rPr lang="en-GB" sz="1200" kern="0" dirty="0" smtClean="0">
                  <a:solidFill>
                    <a:srgbClr val="BC010C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GB" sz="1200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200" i="1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ZZ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630409" y="5327365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568770" y="5050366"/>
              <a:ext cx="1515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i="1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H</a:t>
              </a:r>
              <a:r>
                <a:rPr lang="en-GB" sz="1200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(130 GeV) </a:t>
              </a:r>
              <a:r>
                <a:rPr lang="en-GB" sz="1200" kern="0" dirty="0" smtClean="0">
                  <a:solidFill>
                    <a:srgbClr val="BC010C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GB" sz="1200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200" i="1" kern="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WW</a:t>
              </a:r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7850052" y="3508381"/>
              <a:ext cx="452418" cy="1444620"/>
            </a:xfrm>
            <a:prstGeom prst="downArrow">
              <a:avLst/>
            </a:prstGeom>
            <a:gradFill flip="none" rotWithShape="1">
              <a:gsLst>
                <a:gs pos="0">
                  <a:srgbClr val="C00000">
                    <a:lumMod val="75000"/>
                    <a:alpha val="43000"/>
                  </a:srgbClr>
                </a:gs>
                <a:gs pos="100000">
                  <a:srgbClr val="C00000">
                    <a:lumMod val="20000"/>
                    <a:lumOff val="80000"/>
                    <a:alpha val="4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06315" y="5252550"/>
              <a:ext cx="5840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4.9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06315" y="5910590"/>
              <a:ext cx="6580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0.65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2326218" y="3048000"/>
            <a:ext cx="2702982" cy="2527299"/>
            <a:chOff x="2711451" y="1600200"/>
            <a:chExt cx="2702982" cy="2527299"/>
          </a:xfrm>
        </p:grpSpPr>
        <p:sp>
          <p:nvSpPr>
            <p:cNvPr id="20" name="Rectangle 19"/>
            <p:cNvSpPr/>
            <p:nvPr/>
          </p:nvSpPr>
          <p:spPr>
            <a:xfrm>
              <a:off x="2711451" y="1600200"/>
              <a:ext cx="2702982" cy="2527299"/>
            </a:xfrm>
            <a:prstGeom prst="rect">
              <a:avLst/>
            </a:prstGeom>
            <a:solidFill>
              <a:sysClr val="window" lastClr="FFFFFF"/>
            </a:solidFill>
            <a:ln w="63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31000"/>
                </a:srgbClr>
              </a:outerShdw>
            </a:effectLst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" lastClr="FFFFFF"/>
                </a:solidFill>
                <a:latin typeface="Calibri"/>
              </a:endParaRPr>
            </a:p>
          </p:txBody>
        </p:sp>
        <p:pic>
          <p:nvPicPr>
            <p:cNvPr id="17" name="Picture 16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2885017" y="1640316"/>
              <a:ext cx="2507176" cy="2405474"/>
            </a:xfrm>
            <a:prstGeom prst="rect">
              <a:avLst/>
            </a:prstGeom>
          </p:spPr>
        </p:pic>
      </p:grpSp>
      <p:sp>
        <p:nvSpPr>
          <p:cNvPr id="22" name="Oval 21"/>
          <p:cNvSpPr/>
          <p:nvPr/>
        </p:nvSpPr>
        <p:spPr>
          <a:xfrm>
            <a:off x="6705600" y="4690532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3" name="Curved Connector 17"/>
          <p:cNvCxnSpPr>
            <a:endCxn id="22" idx="2"/>
          </p:cNvCxnSpPr>
          <p:nvPr/>
        </p:nvCxnSpPr>
        <p:spPr>
          <a:xfrm>
            <a:off x="5029200" y="5147732"/>
            <a:ext cx="1676400" cy="1588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449"/>
            <a:ext cx="9144000" cy="60007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" y="76200"/>
            <a:ext cx="8839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A 4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 event seen in ATLAS </a:t>
            </a:r>
            <a:endParaRPr lang="en-GB" sz="1600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419600" y="3506360"/>
            <a:ext cx="4724400" cy="2515557"/>
            <a:chOff x="4419600" y="3657600"/>
            <a:chExt cx="4724400" cy="2515557"/>
          </a:xfrm>
        </p:grpSpPr>
        <p:sp>
          <p:nvSpPr>
            <p:cNvPr id="6" name="Rectangle 5"/>
            <p:cNvSpPr/>
            <p:nvPr/>
          </p:nvSpPr>
          <p:spPr>
            <a:xfrm>
              <a:off x="4419600" y="3657600"/>
              <a:ext cx="4724400" cy="2515557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0927" y="3787676"/>
              <a:ext cx="4470153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The SM is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the </a:t>
              </a:r>
              <a:r>
                <a:rPr lang="en-US" sz="1800" b="1" dirty="0" smtClean="0">
                  <a:latin typeface="Trebuchet MS"/>
                  <a:cs typeface="Trebuchet MS"/>
                </a:rPr>
                <a:t>legacy of 20</a:t>
              </a:r>
              <a:r>
                <a:rPr lang="en-US" sz="1800" b="1" baseline="30000" dirty="0" smtClean="0">
                  <a:latin typeface="Trebuchet MS"/>
                  <a:cs typeface="Trebuchet MS"/>
                </a:rPr>
                <a:t>th</a:t>
              </a:r>
              <a:r>
                <a:rPr lang="en-US" sz="1800" b="1" dirty="0" smtClean="0">
                  <a:latin typeface="Trebuchet MS"/>
                  <a:cs typeface="Trebuchet MS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Is the SM the theory of everything?      Or rather of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almost </a:t>
              </a:r>
              <a:r>
                <a:rPr lang="en-US" sz="1800" b="1" dirty="0" smtClean="0">
                  <a:latin typeface="Trebuchet MS"/>
                  <a:cs typeface="Trebuchet MS"/>
                </a:rPr>
                <a:t>everything? Or …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066800" y="838200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Everyday life, and particle physics, are described by the Standard Model (SM)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grayscl/>
            <a:lum bright="20000" contrast="3000"/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308843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grayscl/>
            <a:lum bright="32000" contrast="9000"/>
          </a:blip>
          <a:stretch>
            <a:fillRect/>
          </a:stretch>
        </p:blipFill>
        <p:spPr>
          <a:xfrm>
            <a:off x="1503742" y="2549584"/>
            <a:ext cx="6268658" cy="4021403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8843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0675" y="3505200"/>
            <a:ext cx="40709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has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Best non-LHC 95% CL limits from LEP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(CERN, 1989—2000)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and Tevatron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(Fermilab, 1990—2011)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	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	147 GeV &lt; 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&lt; 179 GeV</a:t>
            </a:r>
            <a:endParaRPr lang="en-GB" sz="16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>
                <a:grayscl/>
              </a:blip>
              <a:stretch>
                <a:fillRect/>
              </a:stretch>
            </p:blipFill>
          </mc:Choice>
          <mc:Fallback>
            <p:blipFill>
              <a:blip r:embed="rId3">
                <a:grayscl/>
              </a:blip>
              <a:stretch>
                <a:fillRect/>
              </a:stretch>
            </p:blipFill>
          </mc:Fallback>
        </mc:AlternateContent>
        <p:spPr>
          <a:xfrm>
            <a:off x="4491018" y="3352800"/>
            <a:ext cx="4500582" cy="307975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grayscl/>
            <a:lum bright="20000" contrast="3000"/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9101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TeV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Cross section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steeply falling 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with Higgs mass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980017" y="3177115"/>
            <a:ext cx="4140695" cy="1600200"/>
            <a:chOff x="980017" y="3177115"/>
            <a:chExt cx="4140695" cy="1600200"/>
          </a:xfrm>
        </p:grpSpPr>
        <p:sp>
          <p:nvSpPr>
            <p:cNvPr id="50" name="TextBox 49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83" name="Freeform 82"/>
          <p:cNvSpPr/>
          <p:nvPr/>
        </p:nvSpPr>
        <p:spPr>
          <a:xfrm rot="1371151">
            <a:off x="914903" y="3738096"/>
            <a:ext cx="385209" cy="472862"/>
          </a:xfrm>
          <a:custGeom>
            <a:avLst/>
            <a:gdLst>
              <a:gd name="connsiteX0" fmla="*/ 167116 w 467923"/>
              <a:gd name="connsiteY0" fmla="*/ 167099 h 490156"/>
              <a:gd name="connsiteX1" fmla="*/ 211680 w 467923"/>
              <a:gd name="connsiteY1" fmla="*/ 77979 h 490156"/>
              <a:gd name="connsiteX2" fmla="*/ 256244 w 467923"/>
              <a:gd name="connsiteY2" fmla="*/ 0 h 490156"/>
              <a:gd name="connsiteX3" fmla="*/ 278526 w 467923"/>
              <a:gd name="connsiteY3" fmla="*/ 77979 h 490156"/>
              <a:gd name="connsiteX4" fmla="*/ 289667 w 467923"/>
              <a:gd name="connsiteY4" fmla="*/ 189378 h 490156"/>
              <a:gd name="connsiteX5" fmla="*/ 323090 w 467923"/>
              <a:gd name="connsiteY5" fmla="*/ 167099 h 490156"/>
              <a:gd name="connsiteX6" fmla="*/ 434500 w 467923"/>
              <a:gd name="connsiteY6" fmla="*/ 133679 h 490156"/>
              <a:gd name="connsiteX7" fmla="*/ 467923 w 467923"/>
              <a:gd name="connsiteY7" fmla="*/ 122539 h 490156"/>
              <a:gd name="connsiteX8" fmla="*/ 456782 w 467923"/>
              <a:gd name="connsiteY8" fmla="*/ 155959 h 490156"/>
              <a:gd name="connsiteX9" fmla="*/ 389936 w 467923"/>
              <a:gd name="connsiteY9" fmla="*/ 233938 h 490156"/>
              <a:gd name="connsiteX10" fmla="*/ 345372 w 467923"/>
              <a:gd name="connsiteY10" fmla="*/ 256218 h 490156"/>
              <a:gd name="connsiteX11" fmla="*/ 323090 w 467923"/>
              <a:gd name="connsiteY11" fmla="*/ 289637 h 490156"/>
              <a:gd name="connsiteX12" fmla="*/ 367654 w 467923"/>
              <a:gd name="connsiteY12" fmla="*/ 356477 h 490156"/>
              <a:gd name="connsiteX13" fmla="*/ 401077 w 467923"/>
              <a:gd name="connsiteY13" fmla="*/ 412176 h 490156"/>
              <a:gd name="connsiteX14" fmla="*/ 412218 w 467923"/>
              <a:gd name="connsiteY14" fmla="*/ 445596 h 490156"/>
              <a:gd name="connsiteX15" fmla="*/ 345372 w 467923"/>
              <a:gd name="connsiteY15" fmla="*/ 423316 h 490156"/>
              <a:gd name="connsiteX16" fmla="*/ 245103 w 467923"/>
              <a:gd name="connsiteY16" fmla="*/ 334197 h 490156"/>
              <a:gd name="connsiteX17" fmla="*/ 211680 w 467923"/>
              <a:gd name="connsiteY17" fmla="*/ 367617 h 490156"/>
              <a:gd name="connsiteX18" fmla="*/ 167116 w 467923"/>
              <a:gd name="connsiteY18" fmla="*/ 445596 h 490156"/>
              <a:gd name="connsiteX19" fmla="*/ 100269 w 467923"/>
              <a:gd name="connsiteY19" fmla="*/ 490156 h 490156"/>
              <a:gd name="connsiteX20" fmla="*/ 111410 w 467923"/>
              <a:gd name="connsiteY20" fmla="*/ 378757 h 490156"/>
              <a:gd name="connsiteX21" fmla="*/ 133692 w 467923"/>
              <a:gd name="connsiteY21" fmla="*/ 334197 h 490156"/>
              <a:gd name="connsiteX22" fmla="*/ 144833 w 467923"/>
              <a:gd name="connsiteY22" fmla="*/ 300777 h 490156"/>
              <a:gd name="connsiteX23" fmla="*/ 33423 w 467923"/>
              <a:gd name="connsiteY23" fmla="*/ 256218 h 490156"/>
              <a:gd name="connsiteX24" fmla="*/ 0 w 467923"/>
              <a:gd name="connsiteY24" fmla="*/ 245078 h 490156"/>
              <a:gd name="connsiteX25" fmla="*/ 55705 w 467923"/>
              <a:gd name="connsiteY25" fmla="*/ 211658 h 490156"/>
              <a:gd name="connsiteX26" fmla="*/ 133692 w 467923"/>
              <a:gd name="connsiteY26" fmla="*/ 178238 h 490156"/>
              <a:gd name="connsiteX27" fmla="*/ 167116 w 467923"/>
              <a:gd name="connsiteY27" fmla="*/ 167099 h 49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7923" h="490156">
                <a:moveTo>
                  <a:pt x="167116" y="167099"/>
                </a:moveTo>
                <a:cubicBezTo>
                  <a:pt x="180114" y="150389"/>
                  <a:pt x="193255" y="105613"/>
                  <a:pt x="211680" y="77979"/>
                </a:cubicBezTo>
                <a:cubicBezTo>
                  <a:pt x="243175" y="30743"/>
                  <a:pt x="227974" y="56535"/>
                  <a:pt x="256244" y="0"/>
                </a:cubicBezTo>
                <a:cubicBezTo>
                  <a:pt x="264180" y="23804"/>
                  <a:pt x="275029" y="53502"/>
                  <a:pt x="278526" y="77979"/>
                </a:cubicBezTo>
                <a:cubicBezTo>
                  <a:pt x="283804" y="114922"/>
                  <a:pt x="285953" y="152245"/>
                  <a:pt x="289667" y="189378"/>
                </a:cubicBezTo>
                <a:cubicBezTo>
                  <a:pt x="300808" y="181952"/>
                  <a:pt x="310855" y="172536"/>
                  <a:pt x="323090" y="167099"/>
                </a:cubicBezTo>
                <a:cubicBezTo>
                  <a:pt x="370749" y="145919"/>
                  <a:pt x="389128" y="146641"/>
                  <a:pt x="434500" y="133679"/>
                </a:cubicBezTo>
                <a:cubicBezTo>
                  <a:pt x="445792" y="130453"/>
                  <a:pt x="456782" y="126252"/>
                  <a:pt x="467923" y="122539"/>
                </a:cubicBezTo>
                <a:cubicBezTo>
                  <a:pt x="464209" y="133679"/>
                  <a:pt x="462608" y="145764"/>
                  <a:pt x="456782" y="155959"/>
                </a:cubicBezTo>
                <a:cubicBezTo>
                  <a:pt x="446290" y="174319"/>
                  <a:pt x="409009" y="220316"/>
                  <a:pt x="389936" y="233938"/>
                </a:cubicBezTo>
                <a:cubicBezTo>
                  <a:pt x="376421" y="243590"/>
                  <a:pt x="360227" y="248791"/>
                  <a:pt x="345372" y="256218"/>
                </a:cubicBezTo>
                <a:cubicBezTo>
                  <a:pt x="337945" y="267358"/>
                  <a:pt x="325291" y="276430"/>
                  <a:pt x="323090" y="289637"/>
                </a:cubicBezTo>
                <a:cubicBezTo>
                  <a:pt x="318012" y="320103"/>
                  <a:pt x="354373" y="338771"/>
                  <a:pt x="367654" y="356477"/>
                </a:cubicBezTo>
                <a:cubicBezTo>
                  <a:pt x="380646" y="373798"/>
                  <a:pt x="391393" y="392810"/>
                  <a:pt x="401077" y="412176"/>
                </a:cubicBezTo>
                <a:cubicBezTo>
                  <a:pt x="406329" y="422679"/>
                  <a:pt x="423733" y="443293"/>
                  <a:pt x="412218" y="445596"/>
                </a:cubicBezTo>
                <a:cubicBezTo>
                  <a:pt x="389187" y="450202"/>
                  <a:pt x="367654" y="430743"/>
                  <a:pt x="345372" y="423316"/>
                </a:cubicBezTo>
                <a:cubicBezTo>
                  <a:pt x="269058" y="347010"/>
                  <a:pt x="304745" y="373954"/>
                  <a:pt x="245103" y="334197"/>
                </a:cubicBezTo>
                <a:cubicBezTo>
                  <a:pt x="233962" y="345337"/>
                  <a:pt x="220838" y="354797"/>
                  <a:pt x="211680" y="367617"/>
                </a:cubicBezTo>
                <a:cubicBezTo>
                  <a:pt x="197606" y="387318"/>
                  <a:pt x="187164" y="428056"/>
                  <a:pt x="167116" y="445596"/>
                </a:cubicBezTo>
                <a:cubicBezTo>
                  <a:pt x="146962" y="463229"/>
                  <a:pt x="100269" y="490156"/>
                  <a:pt x="100269" y="490156"/>
                </a:cubicBezTo>
                <a:cubicBezTo>
                  <a:pt x="103983" y="453023"/>
                  <a:pt x="103590" y="415247"/>
                  <a:pt x="111410" y="378757"/>
                </a:cubicBezTo>
                <a:cubicBezTo>
                  <a:pt x="114890" y="362519"/>
                  <a:pt x="127150" y="349461"/>
                  <a:pt x="133692" y="334197"/>
                </a:cubicBezTo>
                <a:cubicBezTo>
                  <a:pt x="138318" y="323404"/>
                  <a:pt x="141119" y="311917"/>
                  <a:pt x="144833" y="300777"/>
                </a:cubicBezTo>
                <a:cubicBezTo>
                  <a:pt x="79261" y="267995"/>
                  <a:pt x="116024" y="283749"/>
                  <a:pt x="33423" y="256218"/>
                </a:cubicBezTo>
                <a:lnTo>
                  <a:pt x="0" y="245078"/>
                </a:lnTo>
                <a:cubicBezTo>
                  <a:pt x="18568" y="233938"/>
                  <a:pt x="36337" y="221341"/>
                  <a:pt x="55705" y="211658"/>
                </a:cubicBezTo>
                <a:cubicBezTo>
                  <a:pt x="115130" y="181948"/>
                  <a:pt x="64133" y="224605"/>
                  <a:pt x="133692" y="178238"/>
                </a:cubicBezTo>
                <a:cubicBezTo>
                  <a:pt x="171054" y="153333"/>
                  <a:pt x="154118" y="183809"/>
                  <a:pt x="167116" y="16709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9" name="Group 98"/>
          <p:cNvGrpSpPr/>
          <p:nvPr/>
        </p:nvGrpSpPr>
        <p:grpSpPr>
          <a:xfrm>
            <a:off x="5921993" y="2533211"/>
            <a:ext cx="2786995" cy="1864256"/>
            <a:chOff x="5921993" y="2533211"/>
            <a:chExt cx="2786995" cy="1864256"/>
          </a:xfrm>
        </p:grpSpPr>
        <p:sp>
          <p:nvSpPr>
            <p:cNvPr id="85" name="Freeform 84"/>
            <p:cNvSpPr/>
            <p:nvPr/>
          </p:nvSpPr>
          <p:spPr>
            <a:xfrm rot="19355020" flipH="1">
              <a:off x="6394138" y="2939573"/>
              <a:ext cx="681829" cy="480693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 rot="19711847" flipH="1">
              <a:off x="6391424" y="3667845"/>
              <a:ext cx="694337" cy="475966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86"/>
            <p:cNvSpPr/>
            <p:nvPr/>
          </p:nvSpPr>
          <p:spPr>
            <a:xfrm rot="20647341" flipH="1">
              <a:off x="7235137" y="3804919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>
            <a:xfrm rot="18039690" flipH="1">
              <a:off x="7222290" y="2718706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>
            <a:xfrm rot="2833601">
              <a:off x="7052426" y="3311340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 rot="18869571">
              <a:off x="7102503" y="3689051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8382000" y="3385634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92" name="Freeform 91"/>
            <p:cNvSpPr/>
            <p:nvPr/>
          </p:nvSpPr>
          <p:spPr>
            <a:xfrm rot="21414403">
              <a:off x="7557532" y="3543200"/>
              <a:ext cx="877450" cy="61920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921993" y="291453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943597" y="3598101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8023247" y="2533211"/>
              <a:ext cx="556563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(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)</a:t>
              </a:r>
              <a:endParaRPr lang="en-GB" sz="1800" dirty="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056738" y="4028135"/>
              <a:ext cx="556563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(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)</a:t>
              </a:r>
              <a:endParaRPr lang="en-GB" sz="1800" baseline="30000" dirty="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745688" y="3273623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745688" y="3505200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5943600" y="4540251"/>
            <a:ext cx="2930688" cy="1361742"/>
            <a:chOff x="5943600" y="4540251"/>
            <a:chExt cx="2930688" cy="1361742"/>
          </a:xfrm>
        </p:grpSpPr>
        <p:sp>
          <p:nvSpPr>
            <p:cNvPr id="101" name="Freeform 100"/>
            <p:cNvSpPr/>
            <p:nvPr/>
          </p:nvSpPr>
          <p:spPr>
            <a:xfrm rot="21048764" flipH="1">
              <a:off x="6358906" y="4745207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 rot="17625681" flipH="1">
              <a:off x="6367013" y="5186263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5" name="Freeform 104"/>
            <p:cNvSpPr/>
            <p:nvPr/>
          </p:nvSpPr>
          <p:spPr>
            <a:xfrm rot="2833601">
              <a:off x="7651019" y="5378150"/>
              <a:ext cx="706230" cy="131169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6" name="Freeform 105"/>
            <p:cNvSpPr/>
            <p:nvPr/>
          </p:nvSpPr>
          <p:spPr>
            <a:xfrm rot="21427238">
              <a:off x="7123799" y="5164427"/>
              <a:ext cx="683586" cy="9439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436012" y="4540251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8" name="Freeform 107"/>
            <p:cNvSpPr/>
            <p:nvPr/>
          </p:nvSpPr>
          <p:spPr>
            <a:xfrm rot="19222909">
              <a:off x="7737159" y="4865765"/>
              <a:ext cx="772983" cy="105195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943600" y="455295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965204" y="5428593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27114" y="5226082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8292077" y="5594216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6096000" y="4114800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Vector boson fusion</a:t>
            </a:r>
            <a:endParaRPr lang="en-GB" sz="1200" dirty="0"/>
          </a:p>
        </p:txBody>
      </p:sp>
      <p:sp>
        <p:nvSpPr>
          <p:cNvPr id="119" name="Rectangle 118"/>
          <p:cNvSpPr/>
          <p:nvPr/>
        </p:nvSpPr>
        <p:spPr>
          <a:xfrm>
            <a:off x="6096000" y="5819001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strahlung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2398" y="5337511"/>
            <a:ext cx="5105402" cy="4524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Total production of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~470 thousand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SM Higgs bosons of </a:t>
            </a:r>
          </a:p>
          <a:p>
            <a:pPr>
              <a:spcBef>
                <a:spcPts val="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125 GeV in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2012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in each ATLAS and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CMS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3" grpId="1" animBg="1"/>
      <p:bldP spid="118" grpId="0"/>
      <p:bldP spid="119" grpId="0"/>
      <p:bldP spid="4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774963" y="4133528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2971800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7338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7606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7295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7507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38184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8078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39518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0364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566470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667000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TeV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59652"/>
            <a:ext cx="3048000" cy="286450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does not couple directly to photons and gluons, but only via “loops” involving heavy particles (e.g., top,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7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001354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70440" y="4719935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510268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595285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506383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Dependence </a:t>
            </a:r>
            <a:r>
              <a:rPr lang="en-US" sz="2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of the branching fractions on </a:t>
            </a:r>
            <a:r>
              <a:rPr lang="en-US" sz="2000" i="1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M</a:t>
            </a:r>
            <a:r>
              <a:rPr lang="en-US" sz="2000" i="1" baseline="-25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2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 drives search strategy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05400" y="2188243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For medium to heavy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Lepton final states via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WW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ZZ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05400" y="2950243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For light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Lepton final states via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WW*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ZZ*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Di-photon final state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Di-tau final state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105400" y="4270705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The dominant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2F2F2"/>
                </a:solidFill>
                <a:latin typeface="Symbol" charset="2"/>
                <a:ea typeface="ＭＳ Ｐゴシック" charset="-128"/>
                <a:cs typeface="Symbol" charset="2"/>
                <a:sym typeface="Wingdings"/>
              </a:rPr>
              <a:t>®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  <a:sym typeface="Wingdings"/>
              </a:rPr>
              <a:t>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bb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mode is only exploitable in association with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/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or </a:t>
            </a:r>
            <a:r>
              <a:rPr lang="en-US" sz="1600" i="1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tt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also with strong Higgs boost</a:t>
            </a:r>
          </a:p>
          <a:p>
            <a:pPr defTabSz="182563" fontAlgn="base">
              <a:spcBef>
                <a:spcPts val="600"/>
              </a:spcBef>
              <a:spcAft>
                <a:spcPct val="0"/>
              </a:spcAft>
            </a:pP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s(</a:t>
            </a:r>
            <a:r>
              <a:rPr lang="en-US" sz="1200" i="1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bb</a:t>
            </a: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 ~ O(100 µ</a:t>
            </a:r>
            <a:r>
              <a:rPr lang="en-US" sz="1200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</a:t>
            </a: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 </a:t>
            </a:r>
            <a:endParaRPr lang="en-US" sz="1200" i="1" dirty="0">
              <a:solidFill>
                <a:srgbClr val="F2F2F2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pic>
        <p:nvPicPr>
          <p:cNvPr id="60" name="Picture 59" descr="higgs_b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03" y="2242086"/>
            <a:ext cx="4725797" cy="3341270"/>
          </a:xfrm>
          <a:prstGeom prst="rect">
            <a:avLst/>
          </a:prstGeom>
          <a:effectLst>
            <a:outerShdw blurRad="127000" dist="38100" dir="27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H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gg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candidate event (CMS) — note: background dominated sample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86596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channels for Higgs, allowing precise mass determination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ATLAS-CONF-2012-168, CMS arXiv:1207.7235</a:t>
            </a:r>
          </a:p>
        </p:txBody>
      </p:sp>
      <p:sp>
        <p:nvSpPr>
          <p:cNvPr id="9" name="Rectangle 8"/>
          <p:cNvSpPr/>
          <p:nvPr/>
        </p:nvSpPr>
        <p:spPr>
          <a:xfrm>
            <a:off x="141395" y="5757446"/>
            <a:ext cx="849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Maximum excess of 6.1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(4.1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seen by ATLAS (CMS) at 126.6 ± 0.3 ± 0.7 GeV (125 GeV)</a:t>
            </a: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Benefit from excellent energy resolution and photon identification capabilities of ATLAS/CMS</a:t>
            </a:r>
          </a:p>
        </p:txBody>
      </p:sp>
      <p:sp>
        <p:nvSpPr>
          <p:cNvPr id="20" name="Rectangle 19"/>
          <p:cNvSpPr/>
          <p:nvPr/>
        </p:nvSpPr>
        <p:spPr>
          <a:xfrm rot="16200000">
            <a:off x="7135018" y="3549152"/>
            <a:ext cx="3260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Both experiments classify events according to resolution and topology in ML fit </a:t>
            </a:r>
            <a:endParaRPr lang="en-GB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 descr="figaux_0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54033" y="2294967"/>
            <a:ext cx="4646567" cy="3335366"/>
          </a:xfrm>
          <a:prstGeom prst="rect">
            <a:avLst/>
          </a:prstGeom>
        </p:spPr>
      </p:pic>
      <p:pic>
        <p:nvPicPr>
          <p:cNvPr id="17" name="Picture 16" descr="1plo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724400" y="2149771"/>
            <a:ext cx="3765403" cy="3586753"/>
          </a:xfrm>
          <a:prstGeom prst="rect">
            <a:avLst/>
          </a:prstGeom>
        </p:spPr>
      </p:pic>
      <p:graphicFrame>
        <p:nvGraphicFramePr>
          <p:cNvPr id="5468162" name="Object 2"/>
          <p:cNvGraphicFramePr>
            <a:graphicFrameLocks noChangeAspect="1"/>
          </p:cNvGraphicFramePr>
          <p:nvPr/>
        </p:nvGraphicFramePr>
        <p:xfrm>
          <a:off x="200555" y="6116638"/>
          <a:ext cx="8215313" cy="360362"/>
        </p:xfrm>
        <a:graphic>
          <a:graphicData uri="http://schemas.openxmlformats.org/presentationml/2006/ole">
            <p:oleObj spid="_x0000_s5468162" name="Equation" r:id="rId7" imgW="6159500" imgH="2667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94" y="0"/>
            <a:ext cx="9168394" cy="586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GB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H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 2e2µ candidate event (CMS)</a:t>
            </a:r>
            <a:endParaRPr lang="en-GB" sz="1400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channels for Higgs, allowing precise mass determination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Benefit from excellent energy/momentum resolution and identification capabilities at ATLAS/CMS </a:t>
            </a:r>
          </a:p>
        </p:txBody>
      </p:sp>
      <p:pic>
        <p:nvPicPr>
          <p:cNvPr id="18" name="Picture 17" descr="ZZMass_7Plus8TeV_70-180_3GeV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730262" y="2209800"/>
            <a:ext cx="3727938" cy="3589867"/>
          </a:xfrm>
          <a:prstGeom prst="rect">
            <a:avLst/>
          </a:prstGeom>
        </p:spPr>
      </p:pic>
      <p:pic>
        <p:nvPicPr>
          <p:cNvPr id="11" name="Picture 10" descr="fig_08a-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50074" y="2209800"/>
            <a:ext cx="3617126" cy="3470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ATLAS-CONF-2012-169, CMS-PAS-HIG-12-041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1394" y="5757446"/>
            <a:ext cx="9002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Maximum excess of 4.1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(4.5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seen by ATLAS (CMS) at 123.5 ± 0.9 ± 0.3 GeV (126.2 GeV) </a:t>
            </a: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5470211" name="Object 3"/>
          <p:cNvGraphicFramePr>
            <a:graphicFrameLocks noChangeAspect="1"/>
          </p:cNvGraphicFramePr>
          <p:nvPr/>
        </p:nvGraphicFramePr>
        <p:xfrm>
          <a:off x="228600" y="6116638"/>
          <a:ext cx="6453188" cy="360362"/>
        </p:xfrm>
        <a:graphic>
          <a:graphicData uri="http://schemas.openxmlformats.org/presentationml/2006/ole">
            <p:oleObj spid="_x0000_s5470211" name="Equation" r:id="rId7" imgW="4838700" imgH="2667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ATLAS-CONF-2012-158, CMS-PAS-HIG-12-042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+ 2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Not clean, but abundant (competitive at 125 GeV) — little mass sensitivity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transverse Higgs mass, exploit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polarisation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(leptons emitted in same dir.) </a:t>
            </a:r>
          </a:p>
        </p:txBody>
      </p:sp>
      <p:pic>
        <p:nvPicPr>
          <p:cNvPr id="12" name="Picture 11" descr="mth_ALL_of_nomth_Hsel_mth_Lin_0j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b="29478"/>
              <a:stretch>
                <a:fillRect/>
              </a:stretch>
            </p:blipFill>
          </mc:Choice>
          <mc:Fallback>
            <p:blipFill>
              <a:blip r:embed="rId4"/>
              <a:srcRect b="29478"/>
              <a:stretch>
                <a:fillRect/>
              </a:stretch>
            </p:blipFill>
          </mc:Fallback>
        </mc:AlternateContent>
        <p:spPr>
          <a:xfrm>
            <a:off x="5181969" y="2146300"/>
            <a:ext cx="3798776" cy="3109382"/>
          </a:xfrm>
          <a:prstGeom prst="rect">
            <a:avLst/>
          </a:prstGeom>
        </p:spPr>
      </p:pic>
      <p:pic>
        <p:nvPicPr>
          <p:cNvPr id="13" name="Picture 12" descr="mth_ALL_of_nomth_Hsel_mth_Lin_0j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2651" t="90191" b="-40"/>
              <a:stretch>
                <a:fillRect/>
              </a:stretch>
            </p:blipFill>
          </mc:Choice>
          <mc:Fallback>
            <p:blipFill>
              <a:blip r:embed="rId4"/>
              <a:srcRect l="12651" t="90191" b="-40"/>
              <a:stretch>
                <a:fillRect/>
              </a:stretch>
            </p:blipFill>
          </mc:Fallback>
        </mc:AlternateContent>
        <p:spPr>
          <a:xfrm>
            <a:off x="5673412" y="5202460"/>
            <a:ext cx="3318188" cy="4342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1817" y="5757446"/>
            <a:ext cx="8011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Some excess seen by both experiments: 2.8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(3.1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for ATLAS (CMS) at ~125 GeV </a:t>
            </a: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8" name="Picture 17" descr="fig_07-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l="2545" r="1339"/>
              <a:stretch>
                <a:fillRect/>
              </a:stretch>
            </p:blipFill>
          </mc:Choice>
          <mc:Fallback>
            <p:blipFill>
              <a:blip r:embed="rId6"/>
              <a:srcRect l="2545" r="1339"/>
              <a:stretch>
                <a:fillRect/>
              </a:stretch>
            </p:blipFill>
          </mc:Fallback>
        </mc:AlternateContent>
        <p:spPr>
          <a:xfrm>
            <a:off x="239110" y="2133600"/>
            <a:ext cx="4866290" cy="3634238"/>
          </a:xfrm>
          <a:prstGeom prst="rect">
            <a:avLst/>
          </a:prstGeom>
        </p:spPr>
      </p:pic>
      <p:graphicFrame>
        <p:nvGraphicFramePr>
          <p:cNvPr id="5471235" name="Object 3"/>
          <p:cNvGraphicFramePr>
            <a:graphicFrameLocks noChangeAspect="1"/>
          </p:cNvGraphicFramePr>
          <p:nvPr/>
        </p:nvGraphicFramePr>
        <p:xfrm>
          <a:off x="228600" y="6170613"/>
          <a:ext cx="7062788" cy="274637"/>
        </p:xfrm>
        <a:graphic>
          <a:graphicData uri="http://schemas.openxmlformats.org/presentationml/2006/ole">
            <p:oleObj spid="_x0000_s5471235" name="Equation" r:id="rId7" imgW="5295900" imgH="2032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22"/>
          <p:cNvPicPr>
            <a:picLocks noChangeAspect="1"/>
          </p:cNvPicPr>
          <p:nvPr/>
        </p:nvPicPr>
        <p:blipFill>
          <a:blip r:embed="rId2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Rectangle 81"/>
          <p:cNvSpPr/>
          <p:nvPr/>
        </p:nvSpPr>
        <p:spPr>
          <a:xfrm>
            <a:off x="1143000" y="1064004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AutoShape 146"/>
          <p:cNvSpPr>
            <a:spLocks noChangeArrowheads="1"/>
          </p:cNvSpPr>
          <p:nvPr/>
        </p:nvSpPr>
        <p:spPr bwMode="auto">
          <a:xfrm>
            <a:off x="3588165" y="2406650"/>
            <a:ext cx="4005263" cy="95105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Text Box 147"/>
          <p:cNvSpPr txBox="1">
            <a:spLocks noChangeArrowheads="1"/>
          </p:cNvSpPr>
          <p:nvPr/>
        </p:nvSpPr>
        <p:spPr bwMode="auto">
          <a:xfrm>
            <a:off x="6436140" y="2112963"/>
            <a:ext cx="107970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LHC reach</a:t>
            </a:r>
          </a:p>
        </p:txBody>
      </p:sp>
      <p:grpSp>
        <p:nvGrpSpPr>
          <p:cNvPr id="14" name="Group 149"/>
          <p:cNvGrpSpPr>
            <a:grpSpLocks/>
          </p:cNvGrpSpPr>
          <p:nvPr/>
        </p:nvGrpSpPr>
        <p:grpSpPr bwMode="auto">
          <a:xfrm>
            <a:off x="3832640" y="942975"/>
            <a:ext cx="4176714" cy="5130800"/>
            <a:chOff x="1758" y="686"/>
            <a:chExt cx="2631" cy="3232"/>
          </a:xfrm>
        </p:grpSpPr>
        <p:sp>
          <p:nvSpPr>
            <p:cNvPr id="15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9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4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5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6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30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31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32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33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34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5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6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8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9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40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41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42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</a:rPr>
                <a:t>t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Z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W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H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</a:rPr>
                <a:t>EWSB</a:t>
              </a:r>
              <a:endParaRPr lang="en-GB" sz="1600" i="1" dirty="0">
                <a:solidFill>
                  <a:srgbClr val="000000"/>
                </a:solidFill>
              </a:endParaRPr>
            </a:p>
          </p:txBody>
        </p:sp>
        <p:sp>
          <p:nvSpPr>
            <p:cNvPr id="43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b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4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5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6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7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8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9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>
                  <a:solidFill>
                    <a:srgbClr val="000000"/>
                  </a:solidFill>
                </a:rPr>
                <a:t>New Physics ? </a:t>
              </a:r>
            </a:p>
          </p:txBody>
        </p:sp>
        <p:sp>
          <p:nvSpPr>
            <p:cNvPr id="50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8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9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0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1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2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3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4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5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6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8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9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70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1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2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73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74" name="Text Box 182"/>
          <p:cNvSpPr txBox="1">
            <a:spLocks noChangeArrowheads="1"/>
          </p:cNvSpPr>
          <p:nvPr/>
        </p:nvSpPr>
        <p:spPr bwMode="auto">
          <a:xfrm>
            <a:off x="5796827" y="459196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75" name="Group 79"/>
          <p:cNvGrpSpPr/>
          <p:nvPr/>
        </p:nvGrpSpPr>
        <p:grpSpPr>
          <a:xfrm>
            <a:off x="1383561" y="942973"/>
            <a:ext cx="2152369" cy="5084763"/>
            <a:chOff x="341746" y="1089023"/>
            <a:chExt cx="2152369" cy="5084763"/>
          </a:xfrm>
        </p:grpSpPr>
        <p:sp>
          <p:nvSpPr>
            <p:cNvPr id="76" name="Up Arrow 75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79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80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7560771" y="255346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D00209"/>
                </a:solidFill>
              </a:rPr>
              <a:t>…probing </a:t>
            </a:r>
            <a:r>
              <a:rPr lang="en-GB" sz="1050" dirty="0" err="1" smtClean="0">
                <a:solidFill>
                  <a:srgbClr val="D00209"/>
                </a:solidFill>
              </a:rPr>
              <a:t>attometer</a:t>
            </a:r>
            <a:r>
              <a:rPr lang="en-GB" sz="1050" dirty="0" smtClean="0">
                <a:solidFill>
                  <a:srgbClr val="D00209"/>
                </a:solidFill>
              </a:rPr>
              <a:t> scales</a:t>
            </a:r>
            <a:endParaRPr lang="en-GB" sz="1050" dirty="0">
              <a:solidFill>
                <a:srgbClr val="D00209"/>
              </a:solidFill>
            </a:endParaRPr>
          </a:p>
        </p:txBody>
      </p:sp>
      <p:sp>
        <p:nvSpPr>
          <p:cNvPr id="87" name="Text Box 201"/>
          <p:cNvSpPr txBox="1">
            <a:spLocks noChangeArrowheads="1"/>
          </p:cNvSpPr>
          <p:nvPr/>
        </p:nvSpPr>
        <p:spPr bwMode="auto">
          <a:xfrm>
            <a:off x="5114754" y="5996180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8" name="Text Box 204"/>
          <p:cNvSpPr txBox="1">
            <a:spLocks noChangeArrowheads="1"/>
          </p:cNvSpPr>
          <p:nvPr/>
        </p:nvSpPr>
        <p:spPr bwMode="auto">
          <a:xfrm>
            <a:off x="5791200" y="5970917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457200" y="838200"/>
            <a:ext cx="926361" cy="4779076"/>
            <a:chOff x="457200" y="838200"/>
            <a:chExt cx="926361" cy="4779076"/>
          </a:xfrm>
        </p:grpSpPr>
        <p:sp>
          <p:nvSpPr>
            <p:cNvPr id="104" name="TextBox 103"/>
            <p:cNvSpPr txBox="1"/>
            <p:nvPr/>
          </p:nvSpPr>
          <p:spPr>
            <a:xfrm>
              <a:off x="457200" y="5278722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~1900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57200" y="3494438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~1970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57200" y="2590800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~2010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57200" y="838200"/>
              <a:ext cx="9263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Year when energy reached in labs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7" grpId="0" animBg="1"/>
      <p:bldP spid="12" grpId="0" animBg="1"/>
      <p:bldP spid="13" grpId="0"/>
      <p:bldP spid="74" grpId="0"/>
      <p:bldP spid="8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1460956"/>
            <a:ext cx="48099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ATLAS-CONF-2012-160</a:t>
            </a:r>
            <a:r>
              <a:rPr lang="en-US" sz="800" b="1" kern="0" dirty="0" smtClean="0">
                <a:solidFill>
                  <a:srgbClr val="FFFFFF"/>
                </a:solidFill>
              </a:rPr>
              <a:t>, ATLAS-CONF-2012-161, CMS-PAS-HIG-12-043, CMS-PAS-HIG-12-044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ττ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and 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W/Z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)+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(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/ll,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+bb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US" sz="2800" dirty="0" smtClean="0">
              <a:solidFill>
                <a:prstClr val="black"/>
              </a:solidFill>
              <a:latin typeface=""/>
              <a:cs typeface="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Challenging, non-clean channels — not yet significant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9000938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(broad) Higgs mass peak, close to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background understanding crucial </a:t>
            </a:r>
          </a:p>
        </p:txBody>
      </p:sp>
      <p:pic>
        <p:nvPicPr>
          <p:cNvPr id="19" name="Picture 18" descr="limitVHbb_PAS_final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667088" y="2184920"/>
            <a:ext cx="5248312" cy="355441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41817" y="5909846"/>
            <a:ext cx="8011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Slight excess seen by both experiments for </a:t>
            </a:r>
            <a:r>
              <a:rPr lang="en-US" sz="1600" i="1" dirty="0" err="1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tt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, ATLAS does not yet see excess in </a:t>
            </a:r>
            <a:r>
              <a:rPr lang="en-US" sz="1600" i="1" u="sng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bb</a:t>
            </a:r>
            <a:endParaRPr lang="en-US" sz="1600" i="1" u="sng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6" name="Picture 15" descr="fig_15c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3412"/>
              <a:stretch>
                <a:fillRect/>
              </a:stretch>
            </p:blipFill>
          </mc:Choice>
          <mc:Fallback>
            <p:blipFill>
              <a:blip r:embed="rId5"/>
              <a:srcRect r="3412"/>
              <a:stretch>
                <a:fillRect/>
              </a:stretch>
            </p:blipFill>
          </mc:Fallback>
        </mc:AlternateContent>
        <p:spPr>
          <a:xfrm>
            <a:off x="177333" y="2174866"/>
            <a:ext cx="3717334" cy="369253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fig_07a-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5110"/>
              <a:stretch>
                <a:fillRect/>
              </a:stretch>
            </p:blipFill>
          </mc:Choice>
          <mc:Fallback>
            <p:blipFill>
              <a:blip r:embed="rId4"/>
              <a:srcRect l="5110"/>
              <a:stretch>
                <a:fillRect/>
              </a:stretch>
            </p:blipFill>
          </mc:Fallback>
        </mc:AlternateContent>
        <p:spPr>
          <a:xfrm>
            <a:off x="199252" y="2203617"/>
            <a:ext cx="5114592" cy="3650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 — discovery significance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One new boson with Higgs-like properties … nothing else around</a:t>
            </a:r>
            <a:endParaRPr lang="en-US" sz="16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All results [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combined. Left: ATLAS, right: CMS — low mass region shown only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9112" y="4622569"/>
            <a:ext cx="1894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2.7</a:t>
            </a:r>
            <a:r>
              <a:rPr lang="en-GB" sz="1200" b="1" dirty="0" smtClean="0">
                <a:solidFill>
                  <a:srgbClr val="BC010C"/>
                </a:solidFill>
                <a:latin typeface="Symbol" charset="2"/>
                <a:cs typeface="Symbol" charset="2"/>
              </a:rPr>
              <a:t>s</a:t>
            </a:r>
            <a:r>
              <a:rPr lang="en-GB" sz="12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mass difference between 4</a:t>
            </a:r>
            <a:r>
              <a:rPr lang="en-GB" sz="1200" b="1" i="1" dirty="0" smtClean="0">
                <a:solidFill>
                  <a:srgbClr val="BC010C"/>
                </a:solidFill>
                <a:latin typeface="Trebuchet MS"/>
                <a:cs typeface="Trebuchet MS"/>
              </a:rPr>
              <a:t>l</a:t>
            </a:r>
            <a:r>
              <a:rPr lang="en-GB" sz="12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and </a:t>
            </a:r>
            <a:r>
              <a:rPr lang="en-GB" sz="1200" b="1" i="1" dirty="0" err="1" smtClean="0">
                <a:solidFill>
                  <a:srgbClr val="BC010C"/>
                </a:solidFill>
                <a:latin typeface="Symbol" charset="2"/>
                <a:cs typeface="Symbol" charset="2"/>
              </a:rPr>
              <a:t>gg</a:t>
            </a:r>
            <a:endParaRPr lang="en-GB" sz="1200" b="1" i="1" dirty="0" smtClean="0">
              <a:solidFill>
                <a:srgbClr val="BC010C"/>
              </a:solidFill>
              <a:latin typeface="Symbol" charset="2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ATLAS-CONF-2012-170, CMS-PAS-HIG-12-045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1394" y="5757446"/>
            <a:ext cx="9002605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Maximum excess of 7.0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(6.9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seen by ATLAS (CMS) at 125.2 ± 0.3 ± 0.6 (125.8 ± 0.4 ± 0.4) GeV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A90109"/>
                </a:solidFill>
                <a:latin typeface="Trebuchet MS"/>
                <a:cs typeface="Trebuchet MS"/>
                <a:sym typeface="Wingdings"/>
              </a:rPr>
              <a:t> </a:t>
            </a:r>
          </a:p>
        </p:txBody>
      </p:sp>
      <p:graphicFrame>
        <p:nvGraphicFramePr>
          <p:cNvPr id="19" name="Object 3"/>
          <p:cNvGraphicFramePr>
            <a:graphicFrameLocks noChangeAspect="1"/>
          </p:cNvGraphicFramePr>
          <p:nvPr/>
        </p:nvGraphicFramePr>
        <p:xfrm>
          <a:off x="199252" y="6159500"/>
          <a:ext cx="6996113" cy="274638"/>
        </p:xfrm>
        <a:graphic>
          <a:graphicData uri="http://schemas.openxmlformats.org/presentationml/2006/ole">
            <p:oleObj spid="_x0000_s5472258" name="Equation" r:id="rId5" imgW="5245100" imgH="203200" progId="Equation.DSMT4">
              <p:embed/>
            </p:oleObj>
          </a:graphicData>
        </a:graphic>
      </p:graphicFrame>
      <p:pic>
        <p:nvPicPr>
          <p:cNvPr id="20" name="Picture 19" descr="sqr_pvala_all_energy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5238642" y="2203617"/>
            <a:ext cx="3676758" cy="352811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 — cross section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channel-by-channel cross sections × branching fractions SM-like ?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Individual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[exp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/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[SM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ratio for the channels: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. Left: ATLAS, right: CMS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ATLAS-CONF-2012-170, CMS-PAS-HIG-12-045</a:t>
            </a:r>
          </a:p>
        </p:txBody>
      </p:sp>
      <p:pic>
        <p:nvPicPr>
          <p:cNvPr id="14" name="Picture 13" descr="sqr_mlz_ccc_mH125.8_deca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7880"/>
              <a:stretch>
                <a:fillRect/>
              </a:stretch>
            </p:blipFill>
          </mc:Choice>
          <mc:Fallback>
            <p:blipFill>
              <a:blip r:embed="rId3"/>
              <a:srcRect l="17880"/>
              <a:stretch>
                <a:fillRect/>
              </a:stretch>
            </p:blipFill>
          </mc:Fallback>
        </mc:AlternateContent>
        <p:spPr>
          <a:xfrm>
            <a:off x="4962706" y="2185774"/>
            <a:ext cx="3290195" cy="3844610"/>
          </a:xfrm>
          <a:prstGeom prst="rect">
            <a:avLst/>
          </a:prstGeom>
        </p:spPr>
      </p:pic>
      <p:pic>
        <p:nvPicPr>
          <p:cNvPr id="13" name="Picture 12" descr="fig_05-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1000" y="2300934"/>
            <a:ext cx="4046773" cy="384693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41817" y="6096000"/>
            <a:ext cx="8011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Compatibility with SM (</a:t>
            </a:r>
            <a:r>
              <a:rPr lang="en-US" sz="1600" dirty="0" err="1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m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=1): 13% for ATLAS, &gt; 50% for CMS  </a:t>
            </a:r>
            <a:endParaRPr lang="en-US" sz="1600" i="1" u="sng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 — couplings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Is it the Higgs boson with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J</a:t>
            </a:r>
            <a:r>
              <a:rPr lang="en-US" sz="2000" i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PC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= 0</a:t>
            </a:r>
            <a:r>
              <a:rPr lang="en-US" sz="20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++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SM couplings ? </a:t>
            </a: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1371600" y="1772708"/>
          <a:ext cx="5661025" cy="446088"/>
        </p:xfrm>
        <a:graphic>
          <a:graphicData uri="http://schemas.openxmlformats.org/presentationml/2006/ole">
            <p:oleObj spid="_x0000_s5662722" name="Equation" r:id="rId3" imgW="4241800" imgH="330200" progId="Equation.DSMT4">
              <p:embed/>
            </p:oleObj>
          </a:graphicData>
        </a:graphic>
      </p:graphicFrame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28599" y="1823642"/>
            <a:ext cx="2590801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Observed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: </a:t>
            </a:r>
          </a:p>
        </p:txBody>
      </p:sp>
      <p:graphicFrame>
        <p:nvGraphicFramePr>
          <p:cNvPr id="5662723" name="Object 3"/>
          <p:cNvGraphicFramePr>
            <a:graphicFrameLocks noChangeAspect="1"/>
          </p:cNvGraphicFramePr>
          <p:nvPr/>
        </p:nvGraphicFramePr>
        <p:xfrm>
          <a:off x="7162800" y="1841499"/>
          <a:ext cx="1717141" cy="334433"/>
        </p:xfrm>
        <a:graphic>
          <a:graphicData uri="http://schemas.openxmlformats.org/presentationml/2006/ole">
            <p:oleObj spid="_x0000_s5662723" name="Equation" r:id="rId4" imgW="1574800" imgH="304800" progId="Equation.DSMT4">
              <p:embed/>
            </p:oleObj>
          </a:graphicData>
        </a:graphic>
      </p:graphicFrame>
      <p:pic>
        <p:nvPicPr>
          <p:cNvPr id="23" name="Picture 22" descr="fig_05b-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72777" y="2256367"/>
            <a:ext cx="5419973" cy="3670670"/>
          </a:xfrm>
          <a:prstGeom prst="rect">
            <a:avLst/>
          </a:prstGeom>
        </p:spPr>
      </p:pic>
      <p:pic>
        <p:nvPicPr>
          <p:cNvPr id="21" name="Picture 20" descr="sqr_cvcf_scan_2d_comb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334000" y="2260153"/>
            <a:ext cx="3680535" cy="35317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512726" y="5575012"/>
            <a:ext cx="402674" cy="292388"/>
          </a:xfrm>
          <a:prstGeom prst="rect">
            <a:avLst/>
          </a:prstGeom>
          <a:solidFill>
            <a:schemeClr val="bg1"/>
          </a:solidFill>
        </p:spPr>
        <p:txBody>
          <a:bodyPr wrap="none" tIns="0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600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endParaRPr lang="en-GB" sz="1600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04348" y="2286000"/>
            <a:ext cx="38083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</a:t>
            </a:r>
            <a:endParaRPr lang="en-GB" sz="1600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ATLAS-CONF-2012-168, CMS-PAS-HIG-12-045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401" y="6096000"/>
            <a:ext cx="8727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Spin-0 hypothesis slightly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favoured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; Higgs to vector and fermion couplings agree with SM</a:t>
            </a:r>
            <a:endParaRPr lang="en-US" sz="1600" baseline="30000" dirty="0" smtClean="0">
              <a:solidFill>
                <a:srgbClr val="BC010C"/>
              </a:solidFill>
              <a:latin typeface="Symbol" charset="2"/>
              <a:ea typeface="Arial" charset="0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2667000"/>
            <a:ext cx="7349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Michael </a:t>
            </a:r>
            <a:r>
              <a:rPr lang="en-GB" sz="1400" dirty="0" err="1" smtClean="0"/>
              <a:t>Peskin</a:t>
            </a:r>
            <a:r>
              <a:rPr lang="en-GB" sz="1400" dirty="0" smtClean="0"/>
              <a:t>, in theoretical summary talk at </a:t>
            </a:r>
            <a:r>
              <a:rPr lang="en-GB" sz="1400" dirty="0" err="1" smtClean="0"/>
              <a:t>HiggsHunting</a:t>
            </a:r>
            <a:r>
              <a:rPr lang="en-GB" sz="1400" dirty="0" smtClean="0"/>
              <a:t> (July 2012)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GB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1208.5152]</a:t>
            </a:r>
            <a:r>
              <a:rPr lang="en-GB" sz="1400" dirty="0" smtClean="0"/>
              <a:t>:</a:t>
            </a:r>
            <a:endParaRPr lang="en-GB" sz="1400" dirty="0"/>
          </a:p>
        </p:txBody>
      </p:sp>
      <p:sp>
        <p:nvSpPr>
          <p:cNvPr id="14" name="Rectangle 13"/>
          <p:cNvSpPr/>
          <p:nvPr/>
        </p:nvSpPr>
        <p:spPr>
          <a:xfrm>
            <a:off x="533400" y="3154740"/>
            <a:ext cx="835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SM strength (i.e., ‘large’) coupling to </a:t>
            </a:r>
            <a:r>
              <a:rPr lang="en-US" i="1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WW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, </a:t>
            </a:r>
            <a:r>
              <a:rPr lang="en-US" i="1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ZZ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 is </a:t>
            </a:r>
          </a:p>
          <a:p>
            <a:r>
              <a:rPr lang="en-US" i="1" dirty="0" smtClean="0">
                <a:latin typeface="Trebuchet MS"/>
                <a:cs typeface="Trebuchet MS"/>
                <a:sym typeface="Wingdings"/>
              </a:rPr>
              <a:t>“ prima facie evidence that the new particle is CP even spin zero field with a vacuum expectation value that breaks SU(2) × U(1). This is what we call a ‘Higgs boson’. ”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 — couplings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Is it the Higgs boson with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J</a:t>
            </a:r>
            <a:r>
              <a:rPr lang="en-US" sz="2000" i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PC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= 0</a:t>
            </a:r>
            <a:r>
              <a:rPr lang="en-US" sz="20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++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SM couplings ?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20"/>
            <a:ext cx="4495800" cy="6581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b="11394"/>
          <a:stretch>
            <a:fillRect/>
          </a:stretch>
        </p:blipFill>
        <p:spPr>
          <a:xfrm>
            <a:off x="4495800" y="-7920"/>
            <a:ext cx="4648200" cy="5034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</a:blip>
          <a:srcRect t="88606" r="68140"/>
          <a:stretch>
            <a:fillRect/>
          </a:stretch>
        </p:blipFill>
        <p:spPr>
          <a:xfrm>
            <a:off x="7663070" y="2438400"/>
            <a:ext cx="1480930" cy="647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105400"/>
            <a:ext cx="35792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PRESS COVERAGE</a:t>
            </a:r>
          </a:p>
          <a:p>
            <a:pPr algn="ctr"/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after July 4</a:t>
            </a:r>
            <a:r>
              <a:rPr lang="en-US" sz="1400" baseline="300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th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seminars at CERN </a:t>
            </a:r>
            <a:endParaRPr lang="en-US" sz="1100" dirty="0" smtClean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8294604" y="5753269"/>
            <a:ext cx="14448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rPr>
              <a:t>CERN black board, Jul 2012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 descr="marsr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51435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0" y="5142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bg1"/>
                </a:solidFill>
                <a:latin typeface="Trebuchet MS"/>
                <a:cs typeface="Trebuchet MS"/>
              </a:rPr>
              <a:t>A new era in particle physics has begun: the exploration of </a:t>
            </a:r>
            <a:r>
              <a:rPr lang="en-GB" sz="20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planet Higgs</a:t>
            </a:r>
            <a:endParaRPr lang="en-GB" sz="2000" i="1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21166" y="5964766"/>
            <a:ext cx="5309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rgbClr val="7F7F7F"/>
                </a:solidFill>
                <a:latin typeface="Trebuchet MS"/>
                <a:cs typeface="Trebuchet MS"/>
              </a:rPr>
              <a:t>© NASA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2860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—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Intense </a:t>
            </a:r>
            <a:r>
              <a:rPr lang="en-US" sz="14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curiosity </a:t>
            </a: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—</a:t>
            </a:r>
            <a:endParaRPr lang="en-US" sz="1400" i="1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alphaModFix amt="46000"/>
          </a:blip>
          <a:srcRect b="3472"/>
          <a:stretch>
            <a:fillRect/>
          </a:stretch>
        </p:blipFill>
        <p:spPr>
          <a:xfrm flipH="1">
            <a:off x="5111750" y="1028700"/>
            <a:ext cx="4032250" cy="515151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111750" y="3767181"/>
            <a:ext cx="4032250" cy="2405019"/>
          </a:xfrm>
          <a:prstGeom prst="rect">
            <a:avLst/>
          </a:prstGeom>
          <a:solidFill>
            <a:srgbClr val="713B0E">
              <a:alpha val="76000"/>
            </a:srgbClr>
          </a:solidFill>
        </p:spPr>
        <p:txBody>
          <a:bodyPr wrap="square" lIns="216000" tIns="93600" bIns="93600" rtlCol="0">
            <a:spAutoFit/>
          </a:bodyPr>
          <a:lstStyle/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What is its mass and width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What is its spin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break EW vacuum symmetry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How does it couple to SM particles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couple to new particles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invisible decays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brothers and sisters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distant cousins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Is it a “natural” scalar 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What can we conclude from this discovery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Recall: light Higgs was predicted from SM fit to precision measurements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08405" y="1823642"/>
            <a:ext cx="2077595" cy="13256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Discovery of light Higgs boson — if confirmed — is a </a:t>
            </a:r>
            <a:r>
              <a:rPr lang="en-US" sz="1600" b="1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huge success </a:t>
            </a: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of the Standard Model </a:t>
            </a:r>
          </a:p>
        </p:txBody>
      </p:sp>
      <p:grpSp>
        <p:nvGrpSpPr>
          <p:cNvPr id="18" name="Group 22"/>
          <p:cNvGrpSpPr/>
          <p:nvPr/>
        </p:nvGrpSpPr>
        <p:grpSpPr>
          <a:xfrm>
            <a:off x="251856" y="3376912"/>
            <a:ext cx="2001395" cy="2109646"/>
            <a:chOff x="7142604" y="2767154"/>
            <a:chExt cx="2001395" cy="2109646"/>
          </a:xfrm>
        </p:grpSpPr>
        <p:sp>
          <p:nvSpPr>
            <p:cNvPr id="19" name="Rectangle 18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2"/>
            <a:srcRect l="4198"/>
            <a:stretch>
              <a:fillRect/>
            </a:stretch>
          </p:blipFill>
          <p:spPr bwMode="auto">
            <a:xfrm>
              <a:off x="7186025" y="3691010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21" name="Picture 1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46772" y="2810860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5948774" y="2944870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2" name="Picture 31" descr="2012_05_03_HiggsScan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514423" y="1686950"/>
            <a:ext cx="6477177" cy="438666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649943" y="1931425"/>
            <a:ext cx="72974" cy="3560900"/>
          </a:xfrm>
          <a:prstGeom prst="rect">
            <a:avLst/>
          </a:prstGeom>
          <a:solidFill>
            <a:srgbClr val="D00209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4913143" y="2716520"/>
            <a:ext cx="1237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7783017">
            <a:off x="5761717" y="3080684"/>
            <a:ext cx="1581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048936"/>
                </a:solidFill>
              </a:rPr>
              <a:t>LEP, SLC, Tevatron</a:t>
            </a:r>
            <a:endParaRPr lang="en-GB" sz="1200" b="1" dirty="0">
              <a:solidFill>
                <a:srgbClr val="048936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90549" y="1741838"/>
            <a:ext cx="1082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8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3" grpId="0" animBg="1"/>
      <p:bldP spid="3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What can we conclude from this discovery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Is the electroweak vacuum stable or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metastable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(if SM holds) ?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52400" y="1732316"/>
            <a:ext cx="2102560" cy="18081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Barely stable ?</a:t>
            </a: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4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But: prediction of the stability bound suffers from theoretical  uncertainties …</a:t>
            </a:r>
          </a:p>
        </p:txBody>
      </p:sp>
      <p:pic>
        <p:nvPicPr>
          <p:cNvPr id="13" name="Picture 12" descr="MH_vs_Lambda_bounds_big-noconstraint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04829" y="1830917"/>
            <a:ext cx="6137823" cy="42650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87102" y="3584371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0522" y="3584371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180787" y="4866076"/>
            <a:ext cx="5285880" cy="294173"/>
            <a:chOff x="3041501" y="4752201"/>
            <a:chExt cx="5258566" cy="294173"/>
          </a:xfrm>
        </p:grpSpPr>
        <p:sp>
          <p:nvSpPr>
            <p:cNvPr id="17" name="Rectangle 16"/>
            <p:cNvSpPr/>
            <p:nvPr/>
          </p:nvSpPr>
          <p:spPr>
            <a:xfrm>
              <a:off x="3041501" y="4990675"/>
              <a:ext cx="5258566" cy="55699"/>
            </a:xfrm>
            <a:prstGeom prst="rect">
              <a:avLst/>
            </a:prstGeom>
            <a:solidFill>
              <a:srgbClr val="D00209">
                <a:alpha val="75000"/>
              </a:srgb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05000" y="4752201"/>
              <a:ext cx="1237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rgbClr val="D00209"/>
                  </a:solidFill>
                </a:rPr>
                <a:t>ATLAS &amp; CMS</a:t>
              </a:r>
              <a:endParaRPr lang="en-GB" sz="1200" b="1" dirty="0">
                <a:solidFill>
                  <a:srgbClr val="D00209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 rot="16200000">
            <a:off x="7847633" y="2431536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What can we conclude from this discovery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Is the electroweak vacuum stable or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metastable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 (if SM holds up to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M</a:t>
            </a:r>
            <a:r>
              <a:rPr lang="en-US" sz="2000" baseline="-25000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Pl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) ?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52400" y="1732316"/>
            <a:ext cx="2102560" cy="2315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Barely stable ?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4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But: prediction of the stability bound suffers from theoretical  uncertainties …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i="1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Let’s zoom into the interesting region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2399" y="3856242"/>
            <a:ext cx="2441337" cy="20543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100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Newest full NNLO result moves up stability bound at Planck mass by +0.8 GeV and reduces uncertainty</a:t>
            </a:r>
          </a:p>
          <a:p>
            <a:pPr marL="265113" indent="-265113" fontAlgn="base">
              <a:spcBef>
                <a:spcPts val="600"/>
              </a:spcBef>
              <a:spcAft>
                <a:spcPct val="0"/>
              </a:spcAft>
              <a:buSzPct val="75000"/>
              <a:buFont typeface="Wingdings" pitchFamily="-105" charset="2"/>
              <a:buChar char="à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barely stable or </a:t>
            </a:r>
            <a:r>
              <a:rPr lang="en-US" sz="1600" b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metastable</a:t>
            </a: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, </a:t>
            </a:r>
            <a:r>
              <a:rPr lang="en-US" sz="14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but certainly the Higgs self coupling would become very weak at </a:t>
            </a:r>
            <a:r>
              <a:rPr lang="en-US" sz="1400" b="1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M</a:t>
            </a:r>
            <a:r>
              <a:rPr lang="en-US" sz="1400" b="1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Pl</a:t>
            </a:r>
            <a:endParaRPr lang="en-GB" sz="1400" b="1" baseline="-250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844" y="5846688"/>
            <a:ext cx="175844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800" b="1" kern="0" dirty="0" err="1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Degrassi</a:t>
            </a:r>
            <a:r>
              <a:rPr lang="en-US" sz="800" b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800" b="1" kern="0" dirty="0" err="1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:1205.6497</a:t>
            </a:r>
          </a:p>
        </p:txBody>
      </p:sp>
      <p:pic>
        <p:nvPicPr>
          <p:cNvPr id="13" name="Picture 12" descr="MH_vs_Lambda_bounds_small-noconstraint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06784" y="1835218"/>
            <a:ext cx="6152229" cy="4227630"/>
          </a:xfrm>
          <a:prstGeom prst="rect">
            <a:avLst/>
          </a:prstGeom>
        </p:spPr>
      </p:pic>
      <p:grpSp>
        <p:nvGrpSpPr>
          <p:cNvPr id="5" name="Group 13"/>
          <p:cNvGrpSpPr/>
          <p:nvPr/>
        </p:nvGrpSpPr>
        <p:grpSpPr>
          <a:xfrm>
            <a:off x="3191370" y="3365210"/>
            <a:ext cx="5269707" cy="344314"/>
            <a:chOff x="3041501" y="3277222"/>
            <a:chExt cx="5269707" cy="344314"/>
          </a:xfrm>
        </p:grpSpPr>
        <p:sp>
          <p:nvSpPr>
            <p:cNvPr id="15" name="Rectangle 14"/>
            <p:cNvSpPr/>
            <p:nvPr/>
          </p:nvSpPr>
          <p:spPr>
            <a:xfrm>
              <a:off x="3041501" y="3542095"/>
              <a:ext cx="5269707" cy="79441"/>
            </a:xfrm>
            <a:prstGeom prst="rect">
              <a:avLst/>
            </a:prstGeom>
            <a:solidFill>
              <a:srgbClr val="D00209">
                <a:alpha val="75000"/>
              </a:srgb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05000" y="3277222"/>
              <a:ext cx="1237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 smtClean="0">
                  <a:solidFill>
                    <a:srgbClr val="D00209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ATLAS &amp; CMS</a:t>
              </a:r>
              <a:endParaRPr lang="en-GB" sz="1200" b="1" dirty="0">
                <a:solidFill>
                  <a:srgbClr val="D00209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 rot="16200000">
            <a:off x="7847633" y="2431536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Ellis et al, arXiv:0906.0954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22"/>
          <p:cNvPicPr>
            <a:picLocks noChangeAspect="1"/>
          </p:cNvPicPr>
          <p:nvPr/>
        </p:nvPicPr>
        <p:blipFill>
          <a:blip r:embed="rId2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57200" y="838200"/>
            <a:ext cx="72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 1 </a:t>
            </a:r>
            <a:r>
              <a:rPr lang="en-GB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GB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-frequency microscope looks at really, really tiny objects… </a:t>
            </a:r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1674884"/>
            <a:ext cx="4724400" cy="4700895"/>
          </a:xfrm>
          <a:prstGeom prst="rect">
            <a:avLst/>
          </a:prstGeom>
          <a:effectLst>
            <a:reflection stA="35000" endPos="68000" dist="12700" dir="5400000" sy="-100000" algn="bl" rotWithShape="0"/>
          </a:effectLst>
        </p:spPr>
      </p:pic>
      <p:sp>
        <p:nvSpPr>
          <p:cNvPr id="113" name="TextBox 112"/>
          <p:cNvSpPr txBox="1"/>
          <p:nvPr/>
        </p:nvSpPr>
        <p:spPr>
          <a:xfrm>
            <a:off x="2045886" y="1276290"/>
            <a:ext cx="1611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Nanoscience</a:t>
            </a:r>
            <a:endParaRPr lang="en-GB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715000" y="1276290"/>
            <a:ext cx="281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Particle physics today </a:t>
            </a:r>
          </a:p>
          <a:p>
            <a:pPr algn="ctr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scale)</a:t>
            </a:r>
          </a:p>
        </p:txBody>
      </p:sp>
      <p:pic>
        <p:nvPicPr>
          <p:cNvPr id="116" name="Picture 1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4200" y="3581400"/>
            <a:ext cx="552535" cy="424090"/>
          </a:xfrm>
          <a:prstGeom prst="rect">
            <a:avLst/>
          </a:prstGeom>
        </p:spPr>
      </p:pic>
      <p:sp>
        <p:nvSpPr>
          <p:cNvPr id="117" name="Rectangle 116"/>
          <p:cNvSpPr/>
          <p:nvPr/>
        </p:nvSpPr>
        <p:spPr>
          <a:xfrm>
            <a:off x="6553103" y="4005490"/>
            <a:ext cx="12954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Siphonaptera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 (flea)</a:t>
            </a:r>
            <a:endParaRPr lang="en-GB" sz="1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4766309" y="5334000"/>
            <a:ext cx="4914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Earth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24400" y="1600200"/>
            <a:ext cx="34290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It is a triumph for the imagination and rigour of the human mind</a:t>
            </a:r>
            <a:endParaRPr lang="en-GB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2958911"/>
            <a:ext cx="3541119" cy="2908489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  <a:alpha val="25000"/>
                </a:schemeClr>
              </a:gs>
            </a:gsLst>
            <a:lin ang="16200000" scaled="0"/>
            <a:tileRect/>
          </a:gradFill>
        </p:spPr>
        <p:txBody>
          <a:bodyPr wrap="square" rIns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It is a triumph for the greatest experimental undertaking ever</a:t>
            </a: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: </a:t>
            </a:r>
          </a:p>
          <a:p>
            <a:pPr>
              <a:spcBef>
                <a:spcPts val="9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Frontier of accelerator &amp; detector technologies</a:t>
            </a:r>
          </a:p>
          <a:p>
            <a:pPr>
              <a:spcBef>
                <a:spcPts val="9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Global data sharing, analysis &amp; collaboration </a:t>
            </a:r>
            <a:endParaRPr lang="en-GB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23794" y="838200"/>
            <a:ext cx="3548206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100 years after the discovery of cosmic rays…</a:t>
            </a:r>
          </a:p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discovery of the Higgs boson — if confirmed — completes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023794" y="2514600"/>
            <a:ext cx="287069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But …</a:t>
            </a:r>
            <a:endParaRPr lang="en-GB" sz="8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>
            <a:off x="4800600" y="830997"/>
            <a:ext cx="3237529" cy="2217003"/>
          </a:xfrm>
          <a:prstGeom prst="rect">
            <a:avLst/>
          </a:prstGeom>
          <a:effectLst>
            <a:outerShdw blurRad="266700" dist="38100" dir="2700000">
              <a:srgbClr val="000000">
                <a:alpha val="43000"/>
              </a:srgbClr>
            </a:outerShdw>
            <a:reflection stA="50000" endPos="7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1023794" y="838200"/>
            <a:ext cx="3548206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100 years after the discovery of cosmic rays…</a:t>
            </a:r>
          </a:p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discovery of the Higgs boson — if confirmed — completes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7294" y="838200"/>
            <a:ext cx="34847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Can we conclude that the Standard Model is </a:t>
            </a:r>
            <a:r>
              <a:rPr lang="en-GB" b="1" i="1" dirty="0" smtClean="0">
                <a:solidFill>
                  <a:srgbClr val="FFFF00"/>
                </a:solidFill>
                <a:latin typeface="Trebuchet MS"/>
                <a:cs typeface="Trebuchet MS"/>
              </a:rPr>
              <a:t>the </a:t>
            </a:r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theory of matter and force 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3" y="1841414"/>
            <a:ext cx="8886827" cy="4787986"/>
          </a:xfrm>
          <a:prstGeom prst="rect">
            <a:avLst/>
          </a:prstGeom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78000"/>
              </a:srgbClr>
            </a:outerShdw>
          </a:effectLst>
        </p:spPr>
      </p:pic>
      <p:grpSp>
        <p:nvGrpSpPr>
          <p:cNvPr id="74" name="Group 73"/>
          <p:cNvGrpSpPr/>
          <p:nvPr/>
        </p:nvGrpSpPr>
        <p:grpSpPr>
          <a:xfrm>
            <a:off x="244710" y="1648135"/>
            <a:ext cx="3065393" cy="2912572"/>
            <a:chOff x="244710" y="1648135"/>
            <a:chExt cx="3065393" cy="2912572"/>
          </a:xfrm>
        </p:grpSpPr>
        <p:grpSp>
          <p:nvGrpSpPr>
            <p:cNvPr id="17" name="Group 16"/>
            <p:cNvGrpSpPr/>
            <p:nvPr/>
          </p:nvGrpSpPr>
          <p:grpSpPr>
            <a:xfrm rot="20863460">
              <a:off x="244710" y="1648135"/>
              <a:ext cx="3065393" cy="2912572"/>
              <a:chOff x="408848" y="3305160"/>
              <a:chExt cx="3065393" cy="2912572"/>
            </a:xfrm>
          </p:grpSpPr>
          <p:pic>
            <p:nvPicPr>
              <p:cNvPr id="11" name="Picture 10" descr="circle-transp-red6.png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1">
                    <a:lumMod val="95000"/>
                  </a:schemeClr>
                  <a:srgbClr val="FFF1C1"/>
                </a:duotone>
              </a:blip>
              <a:stretch>
                <a:fillRect/>
              </a:stretch>
            </p:blipFill>
            <p:spPr>
              <a:xfrm>
                <a:off x="408848" y="3305160"/>
                <a:ext cx="3065393" cy="2912572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82423" y="3962400"/>
                <a:ext cx="238937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300"/>
                  </a:spcBef>
                </a:pPr>
                <a:r>
                  <a:rPr lang="en-GB" sz="20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Higgs is only fundamental scalar</a:t>
                </a:r>
                <a:endParaRPr lang="en-GB" sz="2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 rot="20844334">
              <a:off x="563153" y="3291795"/>
              <a:ext cx="24894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kern="0" dirty="0" smtClean="0">
                  <a:solidFill>
                    <a:schemeClr val="bg1">
                      <a:lumMod val="95000"/>
                    </a:schemeClr>
                  </a:solidFill>
                  <a:latin typeface="Chalkduster"/>
                  <a:cs typeface="Chalkduster"/>
                </a:rPr>
                <a:t>neither matter, nor force, — all known scalars are </a:t>
              </a:r>
            </a:p>
            <a:p>
              <a:pPr algn="ctr"/>
              <a:r>
                <a:rPr lang="en-GB" sz="1200" kern="0" dirty="0" smtClean="0">
                  <a:solidFill>
                    <a:schemeClr val="bg1">
                      <a:lumMod val="95000"/>
                    </a:schemeClr>
                  </a:solidFill>
                  <a:latin typeface="Chalkduster"/>
                  <a:cs typeface="Chalkduster"/>
                </a:rPr>
                <a:t>  composite states</a:t>
              </a:r>
              <a:endParaRPr lang="en-GB" sz="1200" dirty="0">
                <a:solidFill>
                  <a:schemeClr val="bg1">
                    <a:lumMod val="95000"/>
                  </a:schemeClr>
                </a:solidFill>
                <a:latin typeface="Chalkduster"/>
                <a:cs typeface="Chalkduster"/>
              </a:endParaRPr>
            </a:p>
          </p:txBody>
        </p:sp>
      </p:grpSp>
      <p:grpSp>
        <p:nvGrpSpPr>
          <p:cNvPr id="46" name="Group 17"/>
          <p:cNvGrpSpPr/>
          <p:nvPr/>
        </p:nvGrpSpPr>
        <p:grpSpPr>
          <a:xfrm rot="380107">
            <a:off x="3094523" y="1790213"/>
            <a:ext cx="2743201" cy="2070824"/>
            <a:chOff x="457199" y="3505200"/>
            <a:chExt cx="2743201" cy="1905000"/>
          </a:xfrm>
        </p:grpSpPr>
        <p:pic>
          <p:nvPicPr>
            <p:cNvPr id="47" name="Picture 46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582422" y="3861500"/>
              <a:ext cx="2389378" cy="1217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Huge mass hierarchy between matter particles</a:t>
              </a:r>
            </a:p>
          </p:txBody>
        </p:sp>
      </p:grpSp>
      <p:grpSp>
        <p:nvGrpSpPr>
          <p:cNvPr id="56" name="Group 33"/>
          <p:cNvGrpSpPr/>
          <p:nvPr/>
        </p:nvGrpSpPr>
        <p:grpSpPr>
          <a:xfrm rot="21373647">
            <a:off x="6074825" y="1694556"/>
            <a:ext cx="2743201" cy="2343299"/>
            <a:chOff x="574386" y="3282112"/>
            <a:chExt cx="2743201" cy="2343299"/>
          </a:xfrm>
        </p:grpSpPr>
        <p:pic>
          <p:nvPicPr>
            <p:cNvPr id="57" name="Picture 56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 rot="21064839">
              <a:off x="574386" y="3282112"/>
              <a:ext cx="2743201" cy="2343299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582426" y="3654626"/>
              <a:ext cx="238937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2F2F2"/>
                  </a:solidFill>
                  <a:latin typeface="Chalkduster"/>
                  <a:cs typeface="Chalkduster"/>
                </a:rPr>
                <a:t>Gauge hierarchy / Scalar SM sector is unstable</a:t>
              </a:r>
            </a:p>
          </p:txBody>
        </p:sp>
      </p:grpSp>
      <p:grpSp>
        <p:nvGrpSpPr>
          <p:cNvPr id="83" name="Group 33"/>
          <p:cNvGrpSpPr/>
          <p:nvPr/>
        </p:nvGrpSpPr>
        <p:grpSpPr>
          <a:xfrm rot="21373647">
            <a:off x="6080239" y="1695087"/>
            <a:ext cx="2743201" cy="2343299"/>
            <a:chOff x="574386" y="3282112"/>
            <a:chExt cx="2743201" cy="2343299"/>
          </a:xfrm>
        </p:grpSpPr>
        <p:pic>
          <p:nvPicPr>
            <p:cNvPr id="84" name="Picture 83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rgbClr val="FFFF00"/>
                <a:srgbClr val="FFF1C1"/>
              </a:duotone>
            </a:blip>
            <a:stretch>
              <a:fillRect/>
            </a:stretch>
          </p:blipFill>
          <p:spPr>
            <a:xfrm rot="21064839">
              <a:off x="574386" y="3282112"/>
              <a:ext cx="2743201" cy="2343299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582422" y="3654626"/>
              <a:ext cx="238937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Gauge hierarchy / Scalar SM sector is unstable</a:t>
              </a:r>
            </a:p>
          </p:txBody>
        </p:sp>
      </p:grpSp>
      <p:grpSp>
        <p:nvGrpSpPr>
          <p:cNvPr id="75" name="Group 17"/>
          <p:cNvGrpSpPr/>
          <p:nvPr/>
        </p:nvGrpSpPr>
        <p:grpSpPr>
          <a:xfrm rot="380107">
            <a:off x="3099937" y="1790744"/>
            <a:ext cx="2743201" cy="2070824"/>
            <a:chOff x="457199" y="3505200"/>
            <a:chExt cx="2743201" cy="1905000"/>
          </a:xfrm>
        </p:grpSpPr>
        <p:pic>
          <p:nvPicPr>
            <p:cNvPr id="76" name="Picture 75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rgbClr val="FFFF00"/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77" name="TextBox 76"/>
            <p:cNvSpPr txBox="1"/>
            <p:nvPr/>
          </p:nvSpPr>
          <p:spPr>
            <a:xfrm>
              <a:off x="582422" y="3861500"/>
              <a:ext cx="2389378" cy="1217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Huge mass hierarchy between matter particles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50124" y="1648666"/>
            <a:ext cx="3065393" cy="2912572"/>
            <a:chOff x="244710" y="1648135"/>
            <a:chExt cx="3065393" cy="2912572"/>
          </a:xfrm>
        </p:grpSpPr>
        <p:grpSp>
          <p:nvGrpSpPr>
            <p:cNvPr id="79" name="Group 16"/>
            <p:cNvGrpSpPr/>
            <p:nvPr/>
          </p:nvGrpSpPr>
          <p:grpSpPr>
            <a:xfrm rot="20863460">
              <a:off x="244710" y="1648135"/>
              <a:ext cx="3065393" cy="2912572"/>
              <a:chOff x="408848" y="3305160"/>
              <a:chExt cx="3065393" cy="2912572"/>
            </a:xfrm>
          </p:grpSpPr>
          <p:pic>
            <p:nvPicPr>
              <p:cNvPr id="81" name="Picture 80" descr="circle-transp-red6.png"/>
              <p:cNvPicPr>
                <a:picLocks noChangeAspect="1"/>
              </p:cNvPicPr>
              <p:nvPr/>
            </p:nvPicPr>
            <p:blipFill>
              <a:blip r:embed="rId3">
                <a:duotone>
                  <a:srgbClr val="FFFF00"/>
                  <a:srgbClr val="FFF1C1"/>
                </a:duotone>
              </a:blip>
              <a:stretch>
                <a:fillRect/>
              </a:stretch>
            </p:blipFill>
            <p:spPr>
              <a:xfrm>
                <a:off x="408848" y="3305160"/>
                <a:ext cx="3065393" cy="2912572"/>
              </a:xfrm>
              <a:prstGeom prst="rect">
                <a:avLst/>
              </a:prstGeom>
            </p:spPr>
          </p:pic>
          <p:sp>
            <p:nvSpPr>
              <p:cNvPr id="82" name="TextBox 81"/>
              <p:cNvSpPr txBox="1"/>
              <p:nvPr/>
            </p:nvSpPr>
            <p:spPr>
              <a:xfrm>
                <a:off x="582423" y="3962400"/>
                <a:ext cx="238937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300"/>
                  </a:spcBef>
                </a:pPr>
                <a:r>
                  <a:rPr lang="en-GB" sz="2000" dirty="0" smtClean="0">
                    <a:solidFill>
                      <a:srgbClr val="FFFF00"/>
                    </a:solidFill>
                    <a:latin typeface="Chalkduster"/>
                    <a:cs typeface="Chalkduster"/>
                  </a:rPr>
                  <a:t>Higgs is only fundamental scalar</a:t>
                </a:r>
                <a:endParaRPr lang="en-GB" sz="2000" dirty="0">
                  <a:solidFill>
                    <a:srgbClr val="FFFF00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80" name="Rectangle 79"/>
            <p:cNvSpPr/>
            <p:nvPr/>
          </p:nvSpPr>
          <p:spPr>
            <a:xfrm rot="20844334">
              <a:off x="563153" y="3291795"/>
              <a:ext cx="24894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kern="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neither matter, nor force, — all known scalars are </a:t>
              </a:r>
            </a:p>
            <a:p>
              <a:pPr algn="ctr"/>
              <a:r>
                <a:rPr lang="en-GB" sz="1200" kern="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  composite states</a:t>
              </a:r>
              <a:endParaRPr lang="en-GB" sz="1200" dirty="0">
                <a:solidFill>
                  <a:srgbClr val="FFFF00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  <p:grpSp>
        <p:nvGrpSpPr>
          <p:cNvPr id="50" name="Group 20"/>
          <p:cNvGrpSpPr/>
          <p:nvPr/>
        </p:nvGrpSpPr>
        <p:grpSpPr>
          <a:xfrm rot="275860">
            <a:off x="2434136" y="3307281"/>
            <a:ext cx="2743201" cy="1905000"/>
            <a:chOff x="457199" y="3505200"/>
            <a:chExt cx="2743201" cy="1905000"/>
          </a:xfrm>
        </p:grpSpPr>
        <p:pic>
          <p:nvPicPr>
            <p:cNvPr id="51" name="Picture 50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582422" y="3962402"/>
              <a:ext cx="23893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2F2F2"/>
                  </a:solidFill>
                  <a:latin typeface="Chalkduster"/>
                  <a:cs typeface="Chalkduster"/>
                </a:rPr>
                <a:t>Dark matter and dark energy</a:t>
              </a:r>
            </a:p>
          </p:txBody>
        </p:sp>
      </p:grpSp>
      <p:grpSp>
        <p:nvGrpSpPr>
          <p:cNvPr id="53" name="Group 23"/>
          <p:cNvGrpSpPr/>
          <p:nvPr/>
        </p:nvGrpSpPr>
        <p:grpSpPr>
          <a:xfrm rot="20839062">
            <a:off x="76200" y="4419600"/>
            <a:ext cx="2743201" cy="1905000"/>
            <a:chOff x="457199" y="3505200"/>
            <a:chExt cx="2743201" cy="1905000"/>
          </a:xfrm>
        </p:grpSpPr>
        <p:pic>
          <p:nvPicPr>
            <p:cNvPr id="54" name="Picture 53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582423" y="3808512"/>
              <a:ext cx="23893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Causally connected observable universe</a:t>
              </a:r>
            </a:p>
          </p:txBody>
        </p:sp>
      </p:grpSp>
      <p:grpSp>
        <p:nvGrpSpPr>
          <p:cNvPr id="59" name="Group 29"/>
          <p:cNvGrpSpPr/>
          <p:nvPr/>
        </p:nvGrpSpPr>
        <p:grpSpPr>
          <a:xfrm rot="502712">
            <a:off x="4828847" y="3347317"/>
            <a:ext cx="2743201" cy="1905000"/>
            <a:chOff x="457199" y="3505200"/>
            <a:chExt cx="2743201" cy="1905000"/>
          </a:xfrm>
        </p:grpSpPr>
        <p:pic>
          <p:nvPicPr>
            <p:cNvPr id="60" name="Picture 59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582422" y="3962400"/>
              <a:ext cx="23893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Grand unification of the forces</a:t>
              </a:r>
            </a:p>
          </p:txBody>
        </p:sp>
      </p:grpSp>
      <p:grpSp>
        <p:nvGrpSpPr>
          <p:cNvPr id="62" name="Group 26"/>
          <p:cNvGrpSpPr/>
          <p:nvPr/>
        </p:nvGrpSpPr>
        <p:grpSpPr>
          <a:xfrm>
            <a:off x="2213088" y="4876800"/>
            <a:ext cx="2743201" cy="1905000"/>
            <a:chOff x="457199" y="3505200"/>
            <a:chExt cx="2743201" cy="1905000"/>
          </a:xfrm>
        </p:grpSpPr>
        <p:pic>
          <p:nvPicPr>
            <p:cNvPr id="63" name="Picture 62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582423" y="3808512"/>
              <a:ext cx="23893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Matter-antimatter asymmetry in universe</a:t>
              </a:r>
            </a:p>
          </p:txBody>
        </p:sp>
      </p:grpSp>
      <p:grpSp>
        <p:nvGrpSpPr>
          <p:cNvPr id="65" name="Group 36"/>
          <p:cNvGrpSpPr/>
          <p:nvPr/>
        </p:nvGrpSpPr>
        <p:grpSpPr>
          <a:xfrm rot="20623345">
            <a:off x="4512482" y="5016445"/>
            <a:ext cx="2389378" cy="1328193"/>
            <a:chOff x="582422" y="3707311"/>
            <a:chExt cx="2389378" cy="1612588"/>
          </a:xfrm>
        </p:grpSpPr>
        <p:pic>
          <p:nvPicPr>
            <p:cNvPr id="66" name="Picture 65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749860" y="3707311"/>
              <a:ext cx="2034900" cy="1612588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582422" y="4040503"/>
              <a:ext cx="2389378" cy="85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Strong </a:t>
              </a:r>
              <a:r>
                <a:rPr lang="en-US" sz="2000" i="1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CP</a:t>
              </a: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 problem</a:t>
              </a:r>
            </a:p>
          </p:txBody>
        </p:sp>
      </p:grpSp>
      <p:grpSp>
        <p:nvGrpSpPr>
          <p:cNvPr id="68" name="Group 39"/>
          <p:cNvGrpSpPr/>
          <p:nvPr/>
        </p:nvGrpSpPr>
        <p:grpSpPr>
          <a:xfrm>
            <a:off x="6675470" y="4495800"/>
            <a:ext cx="2392330" cy="1169551"/>
            <a:chOff x="582422" y="3930114"/>
            <a:chExt cx="2392330" cy="1169551"/>
          </a:xfrm>
        </p:grpSpPr>
        <p:pic>
          <p:nvPicPr>
            <p:cNvPr id="69" name="Picture 68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 rot="21280362">
              <a:off x="643640" y="3930114"/>
              <a:ext cx="2331112" cy="1169551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582422" y="4116290"/>
              <a:ext cx="2389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Massive neutrinos</a:t>
              </a:r>
            </a:p>
          </p:txBody>
        </p:sp>
      </p:grpSp>
      <p:grpSp>
        <p:nvGrpSpPr>
          <p:cNvPr id="71" name="Group 42"/>
          <p:cNvGrpSpPr/>
          <p:nvPr/>
        </p:nvGrpSpPr>
        <p:grpSpPr>
          <a:xfrm>
            <a:off x="6477000" y="5562600"/>
            <a:ext cx="2464208" cy="1030684"/>
            <a:chOff x="577413" y="4038021"/>
            <a:chExt cx="2464208" cy="1030684"/>
          </a:xfrm>
        </p:grpSpPr>
        <p:pic>
          <p:nvPicPr>
            <p:cNvPr id="72" name="Picture 71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577413" y="4038021"/>
              <a:ext cx="2464208" cy="1030684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582422" y="4270178"/>
              <a:ext cx="23893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Gravitation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2000185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Higgs potential (</a:t>
            </a:r>
            <a:r>
              <a:rPr lang="en-US" sz="18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m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&lt; 0, </a:t>
            </a:r>
            <a:r>
              <a:rPr lang="en-US" sz="18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l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&gt; 0: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physics or just mathematics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?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) exemplifies our success with description but lack of understanding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3" name="Group 42"/>
          <p:cNvGrpSpPr/>
          <p:nvPr/>
        </p:nvGrpSpPr>
        <p:grpSpPr>
          <a:xfrm>
            <a:off x="381000" y="2862238"/>
            <a:ext cx="3278446" cy="2166962"/>
            <a:chOff x="685801" y="3014638"/>
            <a:chExt cx="3278446" cy="2166962"/>
          </a:xfrm>
        </p:grpSpPr>
        <p:grpSp>
          <p:nvGrpSpPr>
            <p:cNvPr id="4" name="Group 26"/>
            <p:cNvGrpSpPr/>
            <p:nvPr/>
          </p:nvGrpSpPr>
          <p:grpSpPr>
            <a:xfrm>
              <a:off x="685801" y="3934433"/>
              <a:ext cx="2438399" cy="1247167"/>
              <a:chOff x="304801" y="3934433"/>
              <a:chExt cx="2438399" cy="1247167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3934433"/>
                <a:ext cx="2438399" cy="1247167"/>
              </a:xfrm>
              <a:prstGeom prst="roundRect">
                <a:avLst/>
              </a:prstGeom>
              <a:solidFill>
                <a:srgbClr val="FFB5C3"/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98131" y="3959423"/>
                <a:ext cx="20745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 boson mass term</a:t>
                </a:r>
              </a:p>
            </p:txBody>
          </p:sp>
          <p:graphicFrame>
            <p:nvGraphicFramePr>
              <p:cNvPr id="14" name="Object 24"/>
              <p:cNvGraphicFramePr>
                <a:graphicFrameLocks noChangeAspect="1"/>
              </p:cNvGraphicFramePr>
              <p:nvPr/>
            </p:nvGraphicFramePr>
            <p:xfrm>
              <a:off x="644526" y="4252913"/>
              <a:ext cx="1766888" cy="398462"/>
            </p:xfrm>
            <a:graphic>
              <a:graphicData uri="http://schemas.openxmlformats.org/presentationml/2006/ole">
                <p:oleObj spid="_x0000_s5156867" name="Equation" r:id="rId3" imgW="1358900" imgH="304800" progId="Equation.DSMT4">
                  <p:embed/>
                </p:oleObj>
              </a:graphicData>
            </a:graphic>
          </p:graphicFrame>
          <p:sp>
            <p:nvSpPr>
              <p:cNvPr id="15" name="TextBox 14"/>
              <p:cNvSpPr txBox="1"/>
              <p:nvPr/>
            </p:nvSpPr>
            <p:spPr>
              <a:xfrm>
                <a:off x="381000" y="4582180"/>
                <a:ext cx="20313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“</a:t>
                </a:r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Hierarchy problem</a:t>
                </a:r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” </a:t>
                </a:r>
              </a:p>
              <a:p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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new physics at ~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TeV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 rot="10800000" flipV="1">
              <a:off x="3037372" y="3228563"/>
              <a:ext cx="840545" cy="730862"/>
            </a:xfrm>
            <a:prstGeom prst="line">
              <a:avLst/>
            </a:prstGeom>
            <a:ln>
              <a:solidFill>
                <a:srgbClr val="D00209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/>
            <p:cNvSpPr/>
            <p:nvPr/>
          </p:nvSpPr>
          <p:spPr>
            <a:xfrm>
              <a:off x="3679991" y="3014638"/>
              <a:ext cx="284256" cy="360734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83"/>
          <p:cNvGrpSpPr/>
          <p:nvPr/>
        </p:nvGrpSpPr>
        <p:grpSpPr>
          <a:xfrm>
            <a:off x="2852529" y="3820852"/>
            <a:ext cx="3429000" cy="1143000"/>
            <a:chOff x="2667000" y="4038600"/>
            <a:chExt cx="3429000" cy="1143000"/>
          </a:xfrm>
        </p:grpSpPr>
        <p:sp>
          <p:nvSpPr>
            <p:cNvPr id="83" name="Left Arrow 82"/>
            <p:cNvSpPr/>
            <p:nvPr/>
          </p:nvSpPr>
          <p:spPr>
            <a:xfrm>
              <a:off x="2667000" y="4038600"/>
              <a:ext cx="642621" cy="1106269"/>
            </a:xfrm>
            <a:prstGeom prst="lef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71"/>
            <p:cNvGrpSpPr/>
            <p:nvPr/>
          </p:nvGrpSpPr>
          <p:grpSpPr>
            <a:xfrm>
              <a:off x="3124200" y="4038600"/>
              <a:ext cx="2971800" cy="1143000"/>
              <a:chOff x="1371600" y="2743200"/>
              <a:chExt cx="2971800" cy="1143000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1371600" y="2743200"/>
                <a:ext cx="2971800" cy="1143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38100" cap="flat" cmpd="sng" algn="ctr">
                <a:solidFill>
                  <a:srgbClr val="A6A6A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Line 5"/>
              <p:cNvSpPr>
                <a:spLocks noChangeShapeType="1"/>
              </p:cNvSpPr>
              <p:nvPr/>
            </p:nvSpPr>
            <p:spPr bwMode="auto">
              <a:xfrm>
                <a:off x="1473200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>
                <a:off x="3128963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Oval 7"/>
              <p:cNvSpPr>
                <a:spLocks noChangeArrowheads="1"/>
              </p:cNvSpPr>
              <p:nvPr/>
            </p:nvSpPr>
            <p:spPr bwMode="auto">
              <a:xfrm>
                <a:off x="2482850" y="3009900"/>
                <a:ext cx="647700" cy="647700"/>
              </a:xfrm>
              <a:prstGeom prst="ellipse">
                <a:avLst/>
              </a:prstGeom>
              <a:noFill/>
              <a:ln w="19050">
                <a:solidFill>
                  <a:srgbClr val="D00209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77" name="Object 8"/>
              <p:cNvGraphicFramePr>
                <a:graphicFrameLocks noChangeAspect="1"/>
              </p:cNvGraphicFramePr>
              <p:nvPr/>
            </p:nvGraphicFramePr>
            <p:xfrm>
              <a:off x="2736850" y="3027362"/>
              <a:ext cx="131763" cy="230188"/>
            </p:xfrm>
            <a:graphic>
              <a:graphicData uri="http://schemas.openxmlformats.org/presentationml/2006/ole">
                <p:oleObj spid="_x0000_s5156868" name="Equation" r:id="rId4" imgW="101600" imgH="177800" progId="Equation.DSMT4">
                  <p:embed/>
                </p:oleObj>
              </a:graphicData>
            </a:graphic>
          </p:graphicFrame>
          <p:graphicFrame>
            <p:nvGraphicFramePr>
              <p:cNvPr id="78" name="Object 9"/>
              <p:cNvGraphicFramePr>
                <a:graphicFrameLocks noChangeAspect="1"/>
              </p:cNvGraphicFramePr>
              <p:nvPr/>
            </p:nvGraphicFramePr>
            <p:xfrm>
              <a:off x="2732088" y="3370262"/>
              <a:ext cx="165100" cy="280988"/>
            </p:xfrm>
            <a:graphic>
              <a:graphicData uri="http://schemas.openxmlformats.org/presentationml/2006/ole">
                <p:oleObj spid="_x0000_s5156869" name="Equation" r:id="rId5" imgW="127000" imgH="215900" progId="Equation.DSMT4">
                  <p:embed/>
                </p:oleObj>
              </a:graphicData>
            </a:graphic>
          </p:graphicFrame>
          <p:sp>
            <p:nvSpPr>
              <p:cNvPr id="79" name="Oval 10"/>
              <p:cNvSpPr>
                <a:spLocks noChangeArrowheads="1"/>
              </p:cNvSpPr>
              <p:nvPr/>
            </p:nvSpPr>
            <p:spPr bwMode="auto">
              <a:xfrm>
                <a:off x="309721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Oval 11"/>
              <p:cNvSpPr>
                <a:spLocks noChangeArrowheads="1"/>
              </p:cNvSpPr>
              <p:nvPr/>
            </p:nvSpPr>
            <p:spPr bwMode="auto">
              <a:xfrm>
                <a:off x="244316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81" name="Object 14"/>
              <p:cNvGraphicFramePr>
                <a:graphicFrameLocks noChangeAspect="1"/>
              </p:cNvGraphicFramePr>
              <p:nvPr/>
            </p:nvGraphicFramePr>
            <p:xfrm>
              <a:off x="1833563" y="3055937"/>
              <a:ext cx="214312" cy="214313"/>
            </p:xfrm>
            <a:graphic>
              <a:graphicData uri="http://schemas.openxmlformats.org/presentationml/2006/ole">
                <p:oleObj spid="_x0000_s5156870" name="Equation" r:id="rId6" imgW="165100" imgH="165100" progId="Equation.DSMT4">
                  <p:embed/>
                </p:oleObj>
              </a:graphicData>
            </a:graphic>
          </p:graphicFrame>
          <p:graphicFrame>
            <p:nvGraphicFramePr>
              <p:cNvPr id="82" name="Object 15"/>
              <p:cNvGraphicFramePr>
                <a:graphicFrameLocks noChangeAspect="1"/>
              </p:cNvGraphicFramePr>
              <p:nvPr/>
            </p:nvGraphicFramePr>
            <p:xfrm>
              <a:off x="3563938" y="3054350"/>
              <a:ext cx="214312" cy="214312"/>
            </p:xfrm>
            <a:graphic>
              <a:graphicData uri="http://schemas.openxmlformats.org/presentationml/2006/ole">
                <p:oleObj spid="_x0000_s5156871" name="Equation" r:id="rId7" imgW="165100" imgH="165100" progId="Equation.DSMT4">
                  <p:embed/>
                </p:oleObj>
              </a:graphicData>
            </a:graphic>
          </p:graphicFrame>
        </p:grpSp>
      </p:grpSp>
      <p:graphicFrame>
        <p:nvGraphicFramePr>
          <p:cNvPr id="5156877" name="Object 13"/>
          <p:cNvGraphicFramePr>
            <a:graphicFrameLocks noChangeAspect="1"/>
          </p:cNvGraphicFramePr>
          <p:nvPr/>
        </p:nvGraphicFramePr>
        <p:xfrm>
          <a:off x="2659063" y="2743200"/>
          <a:ext cx="3384550" cy="544513"/>
        </p:xfrm>
        <a:graphic>
          <a:graphicData uri="http://schemas.openxmlformats.org/presentationml/2006/ole">
            <p:oleObj spid="_x0000_s5156877" name="Equation" r:id="rId8" imgW="2082800" imgH="330200" progId="Equation.DSMT4">
              <p:embed/>
            </p:oleObj>
          </a:graphicData>
        </a:graphic>
      </p:graphicFrame>
      <p:sp>
        <p:nvSpPr>
          <p:cNvPr id="103" name="Rectangle 102"/>
          <p:cNvSpPr/>
          <p:nvPr/>
        </p:nvSpPr>
        <p:spPr>
          <a:xfrm>
            <a:off x="3307519" y="2074180"/>
            <a:ext cx="305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~</a:t>
            </a:r>
            <a:endParaRPr lang="en-GB" dirty="0"/>
          </a:p>
        </p:txBody>
      </p:sp>
      <p:sp>
        <p:nvSpPr>
          <p:cNvPr id="104" name="Rectangle 103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59"/>
          <p:cNvGrpSpPr/>
          <p:nvPr/>
        </p:nvGrpSpPr>
        <p:grpSpPr>
          <a:xfrm>
            <a:off x="2444392" y="2533066"/>
            <a:ext cx="6422851" cy="1048334"/>
            <a:chOff x="2444392" y="2685466"/>
            <a:chExt cx="6422851" cy="1048334"/>
          </a:xfrm>
        </p:grpSpPr>
        <p:sp>
          <p:nvSpPr>
            <p:cNvPr id="47" name="Rounded Rectangle 46"/>
            <p:cNvSpPr/>
            <p:nvPr/>
          </p:nvSpPr>
          <p:spPr>
            <a:xfrm>
              <a:off x="6365731" y="2685466"/>
              <a:ext cx="2438399" cy="1048334"/>
            </a:xfrm>
            <a:prstGeom prst="roundRect">
              <a:avLst/>
            </a:prstGeom>
            <a:solidFill>
              <a:srgbClr val="FFFAA1"/>
            </a:solidFill>
            <a:ln w="38100" cap="flat" cmpd="sng" algn="ctr">
              <a:solidFill>
                <a:srgbClr val="F4F7F5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6040200" y="3196274"/>
              <a:ext cx="325531" cy="1588"/>
            </a:xfrm>
            <a:prstGeom prst="line">
              <a:avLst/>
            </a:prstGeom>
            <a:ln>
              <a:solidFill>
                <a:srgbClr val="FFC900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ounded Rectangle 58"/>
            <p:cNvSpPr/>
            <p:nvPr/>
          </p:nvSpPr>
          <p:spPr>
            <a:xfrm>
              <a:off x="2444392" y="2894941"/>
              <a:ext cx="3671141" cy="591903"/>
            </a:xfrm>
            <a:prstGeom prst="roundRect">
              <a:avLst/>
            </a:prstGeom>
            <a:solidFill>
              <a:srgbClr val="FFFAA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459062" y="2687359"/>
              <a:ext cx="24081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Is this the right potential?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59062" y="2969907"/>
              <a:ext cx="23621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If the Higgs field fills all space-time, is it related to inflation and dark energy?</a:t>
              </a:r>
              <a:endPara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7" name="Down Arrow 36"/>
          <p:cNvSpPr/>
          <p:nvPr/>
        </p:nvSpPr>
        <p:spPr>
          <a:xfrm>
            <a:off x="1087293" y="4845760"/>
            <a:ext cx="893907" cy="756309"/>
          </a:xfrm>
          <a:prstGeom prst="downArrow">
            <a:avLst/>
          </a:prstGeom>
          <a:solidFill>
            <a:srgbClr val="FFB5C3">
              <a:alpha val="82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42"/>
          <p:cNvGrpSpPr/>
          <p:nvPr/>
        </p:nvGrpSpPr>
        <p:grpSpPr>
          <a:xfrm>
            <a:off x="381000" y="2862238"/>
            <a:ext cx="3278446" cy="2166962"/>
            <a:chOff x="685801" y="3014638"/>
            <a:chExt cx="3278446" cy="2166962"/>
          </a:xfrm>
        </p:grpSpPr>
        <p:grpSp>
          <p:nvGrpSpPr>
            <p:cNvPr id="4" name="Group 26"/>
            <p:cNvGrpSpPr/>
            <p:nvPr/>
          </p:nvGrpSpPr>
          <p:grpSpPr>
            <a:xfrm>
              <a:off x="685801" y="3934433"/>
              <a:ext cx="2438399" cy="1247167"/>
              <a:chOff x="304801" y="3934433"/>
              <a:chExt cx="2438399" cy="1247167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3934433"/>
                <a:ext cx="2438399" cy="1247167"/>
              </a:xfrm>
              <a:prstGeom prst="roundRect">
                <a:avLst/>
              </a:prstGeom>
              <a:solidFill>
                <a:srgbClr val="FFB5C3"/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98131" y="3959423"/>
                <a:ext cx="20745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 boson mass term</a:t>
                </a:r>
              </a:p>
            </p:txBody>
          </p:sp>
          <p:graphicFrame>
            <p:nvGraphicFramePr>
              <p:cNvPr id="14" name="Object 24"/>
              <p:cNvGraphicFramePr>
                <a:graphicFrameLocks noChangeAspect="1"/>
              </p:cNvGraphicFramePr>
              <p:nvPr/>
            </p:nvGraphicFramePr>
            <p:xfrm>
              <a:off x="644526" y="4252913"/>
              <a:ext cx="1766888" cy="398462"/>
            </p:xfrm>
            <a:graphic>
              <a:graphicData uri="http://schemas.openxmlformats.org/presentationml/2006/ole">
                <p:oleObj spid="_x0000_s5158915" name="Equation" r:id="rId3" imgW="1358900" imgH="304800" progId="Equation.DSMT4">
                  <p:embed/>
                </p:oleObj>
              </a:graphicData>
            </a:graphic>
          </p:graphicFrame>
          <p:sp>
            <p:nvSpPr>
              <p:cNvPr id="15" name="TextBox 14"/>
              <p:cNvSpPr txBox="1"/>
              <p:nvPr/>
            </p:nvSpPr>
            <p:spPr>
              <a:xfrm>
                <a:off x="381000" y="4582180"/>
                <a:ext cx="20313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“</a:t>
                </a:r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Hierarchy problem</a:t>
                </a:r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” </a:t>
                </a:r>
              </a:p>
              <a:p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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new physics at ~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TeV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 rot="10800000" flipV="1">
              <a:off x="3037372" y="3228563"/>
              <a:ext cx="840545" cy="730862"/>
            </a:xfrm>
            <a:prstGeom prst="line">
              <a:avLst/>
            </a:prstGeom>
            <a:ln>
              <a:solidFill>
                <a:srgbClr val="D00209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/>
            <p:cNvSpPr/>
            <p:nvPr/>
          </p:nvSpPr>
          <p:spPr>
            <a:xfrm>
              <a:off x="3679991" y="3014638"/>
              <a:ext cx="284256" cy="360734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43"/>
          <p:cNvGrpSpPr/>
          <p:nvPr/>
        </p:nvGrpSpPr>
        <p:grpSpPr>
          <a:xfrm>
            <a:off x="3352801" y="2862238"/>
            <a:ext cx="2489199" cy="2166962"/>
            <a:chOff x="3352801" y="3014638"/>
            <a:chExt cx="2489199" cy="2166962"/>
          </a:xfrm>
        </p:grpSpPr>
        <p:grpSp>
          <p:nvGrpSpPr>
            <p:cNvPr id="8" name="Group 25"/>
            <p:cNvGrpSpPr/>
            <p:nvPr/>
          </p:nvGrpSpPr>
          <p:grpSpPr>
            <a:xfrm>
              <a:off x="3352801" y="3934433"/>
              <a:ext cx="2489199" cy="1247167"/>
              <a:chOff x="3352801" y="3934433"/>
              <a:chExt cx="2489199" cy="1247167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3352801" y="3934433"/>
                <a:ext cx="2438399" cy="124716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446131" y="3959423"/>
                <a:ext cx="17332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 self coupling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429000" y="4267200"/>
                <a:ext cx="2413000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  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l</a:t>
                </a:r>
                <a:r>
                  <a:rPr lang="en-US" sz="1400" baseline="-25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SM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= </a:t>
                </a:r>
                <a:r>
                  <a:rPr lang="en-US" sz="1400" i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G</a:t>
                </a:r>
                <a:r>
                  <a:rPr lang="en-US" sz="1400" i="1" baseline="-25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F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US" sz="1400" i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m</a:t>
                </a:r>
                <a:r>
                  <a:rPr lang="en-US" sz="1400" i="1" baseline="-25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</a:t>
                </a:r>
                <a:r>
                  <a:rPr lang="en-US" sz="1400" baseline="30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2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/√2 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~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0.13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EW vacuum may be meta-instable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35" name="Straight Connector 34"/>
            <p:cNvCxnSpPr/>
            <p:nvPr/>
          </p:nvCxnSpPr>
          <p:spPr>
            <a:xfrm rot="5400000">
              <a:off x="3992608" y="3583641"/>
              <a:ext cx="701584" cy="158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4211544" y="3014638"/>
              <a:ext cx="284256" cy="36073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44"/>
          <p:cNvGrpSpPr/>
          <p:nvPr/>
        </p:nvGrpSpPr>
        <p:grpSpPr>
          <a:xfrm>
            <a:off x="5029200" y="2854534"/>
            <a:ext cx="3898879" cy="2470070"/>
            <a:chOff x="4683269" y="3014638"/>
            <a:chExt cx="3898879" cy="2470070"/>
          </a:xfrm>
        </p:grpSpPr>
        <p:sp>
          <p:nvSpPr>
            <p:cNvPr id="12" name="TextBox 11"/>
            <p:cNvSpPr txBox="1"/>
            <p:nvPr/>
          </p:nvSpPr>
          <p:spPr>
            <a:xfrm>
              <a:off x="6794479" y="5253876"/>
              <a:ext cx="178766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G. </a:t>
              </a:r>
              <a:r>
                <a:rPr lang="en-GB" sz="9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Isidori</a:t>
              </a:r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at </a:t>
              </a:r>
              <a:r>
                <a:rPr lang="en-GB" sz="9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HiggsHunting</a:t>
              </a:r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2012</a:t>
              </a:r>
              <a:endParaRPr lang="en-GB" sz="9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16" name="Group 24"/>
            <p:cNvGrpSpPr/>
            <p:nvPr/>
          </p:nvGrpSpPr>
          <p:grpSpPr>
            <a:xfrm>
              <a:off x="6019800" y="3934433"/>
              <a:ext cx="2438399" cy="1247167"/>
              <a:chOff x="6019800" y="3934433"/>
              <a:chExt cx="2438399" cy="1247167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6019800" y="3934433"/>
                <a:ext cx="2438399" cy="1247167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113131" y="3959423"/>
                <a:ext cx="23042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Higgs—fermion couplings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096000" y="4267200"/>
                <a:ext cx="236219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“SM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flavour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problem”: large mass hierarchy between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fermion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families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38" name="Straight Connector 37"/>
            <p:cNvCxnSpPr/>
            <p:nvPr/>
          </p:nvCxnSpPr>
          <p:spPr>
            <a:xfrm>
              <a:off x="4830781" y="3250084"/>
              <a:ext cx="1282350" cy="709340"/>
            </a:xfrm>
            <a:prstGeom prst="line">
              <a:avLst/>
            </a:prstGeom>
            <a:ln>
              <a:solidFill>
                <a:srgbClr val="048936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>
            <a:xfrm>
              <a:off x="4683269" y="3014638"/>
              <a:ext cx="284256" cy="360734"/>
            </a:xfrm>
            <a:prstGeom prst="roundRect">
              <a:avLst/>
            </a:prstGeom>
            <a:solidFill>
              <a:srgbClr val="D5FB82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04800" y="5602069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Through the missing protection of the scalar potential to high-scale physics (no symmetry for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H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= 0 !), the Higgs boson is considered a </a:t>
            </a:r>
            <a:r>
              <a:rPr lang="en-US" sz="18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“portal to new physics”</a:t>
            </a:r>
            <a:endParaRPr lang="en-US" sz="1800" b="1" i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158924" name="Object 12"/>
          <p:cNvGraphicFramePr>
            <a:graphicFrameLocks noChangeAspect="1"/>
          </p:cNvGraphicFramePr>
          <p:nvPr/>
        </p:nvGraphicFramePr>
        <p:xfrm>
          <a:off x="2658362" y="2743200"/>
          <a:ext cx="3384550" cy="544513"/>
        </p:xfrm>
        <a:graphic>
          <a:graphicData uri="http://schemas.openxmlformats.org/presentationml/2006/ole">
            <p:oleObj spid="_x0000_s5158924" name="Equation" r:id="rId4" imgW="2082800" imgH="330200" progId="Equation.DSMT4">
              <p:embed/>
            </p:oleObj>
          </a:graphicData>
        </a:graphic>
      </p:graphicFrame>
      <p:sp>
        <p:nvSpPr>
          <p:cNvPr id="96" name="TextBox 95"/>
          <p:cNvSpPr txBox="1"/>
          <p:nvPr/>
        </p:nvSpPr>
        <p:spPr>
          <a:xfrm>
            <a:off x="304800" y="2000185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Higgs potential (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m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&lt; 0,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l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0: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physics or just mathematics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?) exemplifies our success with description but lack of understanding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3307519" y="2074180"/>
            <a:ext cx="305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~</a:t>
            </a:r>
            <a:endParaRPr lang="en-GB" dirty="0"/>
          </a:p>
        </p:txBody>
      </p:sp>
      <p:sp>
        <p:nvSpPr>
          <p:cNvPr id="98" name="Rectangle 97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Higgs discovery puts these questions into spotlight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6254202" y="0"/>
            <a:ext cx="527598" cy="4724400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143500" y="4724400"/>
            <a:ext cx="3767667" cy="673100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79746" name="Object 2"/>
          <p:cNvGraphicFramePr>
            <a:graphicFrameLocks noChangeAspect="1"/>
          </p:cNvGraphicFramePr>
          <p:nvPr/>
        </p:nvGraphicFramePr>
        <p:xfrm>
          <a:off x="5334000" y="4756149"/>
          <a:ext cx="3384550" cy="544513"/>
        </p:xfrm>
        <a:graphic>
          <a:graphicData uri="http://schemas.openxmlformats.org/presentationml/2006/ole">
            <p:oleObj spid="_x0000_s5279746" name="Equation" r:id="rId5" imgW="2082800" imgH="3302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Higgs discovery puts these questions into spotlight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6254202" y="0"/>
            <a:ext cx="527598" cy="4724400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143500" y="4724400"/>
            <a:ext cx="3767667" cy="673100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79746" name="Object 2"/>
          <p:cNvGraphicFramePr>
            <a:graphicFrameLocks noChangeAspect="1"/>
          </p:cNvGraphicFramePr>
          <p:nvPr/>
        </p:nvGraphicFramePr>
        <p:xfrm>
          <a:off x="5334000" y="4756149"/>
          <a:ext cx="3384550" cy="544513"/>
        </p:xfrm>
        <a:graphic>
          <a:graphicData uri="http://schemas.openxmlformats.org/presentationml/2006/ole">
            <p:oleObj spid="_x0000_s5346306" name="Equation" r:id="rId5" imgW="2082800" imgH="330200" progId="Equation.DSMT4">
              <p:embed/>
            </p:oleObj>
          </a:graphicData>
        </a:graphic>
      </p:graphicFrame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3400" y="457200"/>
            <a:ext cx="8305800" cy="1477570"/>
          </a:xfrm>
          <a:prstGeom prst="rect">
            <a:avLst/>
          </a:prstGeom>
          <a:solidFill>
            <a:srgbClr val="FFFFFF">
              <a:alpha val="9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265113" indent="-265113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latin typeface="Trebuchet MS"/>
                <a:cs typeface="Trebuchet MS"/>
              </a:rPr>
              <a:t>Proposed solutions to hierarchy problem </a:t>
            </a:r>
          </a:p>
          <a:p>
            <a:pPr marL="265113" indent="-265113" defTabSz="1905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Weakly coupled</a:t>
            </a:r>
            <a:r>
              <a:rPr lang="en-GB" sz="1800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: 	Supersymmetry, …</a:t>
            </a:r>
          </a:p>
          <a:p>
            <a:pPr marL="265113" indent="-265113" defTabSz="1905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Strongly coupled</a:t>
            </a:r>
            <a:r>
              <a:rPr lang="en-GB" sz="1800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: 	Little Higgs, Composite Higgs, …</a:t>
            </a:r>
          </a:p>
          <a:p>
            <a:pPr defTabSz="91440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Different manifestations of similar scenarios. Many models also provide dark matter candidates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85838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Does a symmetry between fermions and bosons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regularise</a:t>
            </a:r>
            <a:r>
              <a:rPr lang="en-US" sz="1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the Higgs radiative corrections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</a:t>
            </a:r>
            <a:r>
              <a:rPr lang="en-US" sz="28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(SUSY)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4800" y="3523503"/>
            <a:ext cx="8534400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Fermion and boson loops contribute with </a:t>
            </a:r>
            <a:r>
              <a:rPr lang="en-US" sz="1800" b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different signs </a:t>
            </a:r>
            <a:r>
              <a:rPr lang="en-US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the Higgs radiative corrections: if there existed a symmetry relating these two, </a:t>
            </a:r>
            <a:r>
              <a:rPr lang="en-US" sz="18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this would protect the </a:t>
            </a:r>
            <a:r>
              <a:rPr lang="en-US" sz="1800" b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mass </a:t>
            </a:r>
            <a:r>
              <a:rPr lang="en-US" sz="18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of the scalar Higgs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4668559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Supersymmetry </a:t>
            </a:r>
            <a:r>
              <a:rPr lang="en-US" sz="2000" b="1" dirty="0" err="1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realises</a:t>
            </a:r>
            <a:r>
              <a:rPr lang="en-US" sz="20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this by transforming bosons </a:t>
            </a:r>
            <a:r>
              <a:rPr lang="en-US" sz="2000" b="1" dirty="0" err="1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</a:t>
            </a:r>
            <a:r>
              <a:rPr lang="en-US" sz="20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fermions</a:t>
            </a: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2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7" name="Picture 32"/>
          <p:cNvPicPr>
            <a:picLocks noChangeAspect="1" noChangeArrowheads="1"/>
          </p:cNvPicPr>
          <p:nvPr/>
        </p:nvPicPr>
        <p:blipFill>
          <a:blip r:embed="rId2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BC010C"/>
                </a:solidFill>
                <a:latin typeface="Trebuchet MS"/>
                <a:cs typeface="Trebuchet MS"/>
              </a:rPr>
              <a:t>Boson loop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4800" y="5297269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solves the hierarchy and naturalness problems of the SM </a:t>
            </a:r>
            <a:r>
              <a:rPr lang="en-US" sz="14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(and other problems)</a:t>
            </a:r>
          </a:p>
          <a:p>
            <a:pPr>
              <a:spcBef>
                <a:spcPts val="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Each SM particle has thus a </a:t>
            </a:r>
            <a:r>
              <a:rPr lang="en-US" sz="1800" dirty="0" err="1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supersymmetric</a:t>
            </a:r>
            <a:r>
              <a:rPr lang="en-US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partner</a:t>
            </a:r>
            <a:r>
              <a:rPr lang="en-US" sz="14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(which is of ~</a:t>
            </a:r>
            <a:r>
              <a:rPr lang="en-US" sz="1400" dirty="0" err="1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4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scale — “broken SUSY”)</a:t>
            </a:r>
            <a:endParaRPr lang="en-US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consists of </a:t>
            </a:r>
            <a:r>
              <a:rPr lang="en-GB" sz="16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24 elementary matter particles and 3 forces </a:t>
            </a:r>
            <a:r>
              <a:rPr lang="en-GB" sz="1600" b="1" kern="0" dirty="0" smtClean="0">
                <a:latin typeface="Trebuchet MS"/>
                <a:cs typeface="Trebuchet MS"/>
              </a:rPr>
              <a:t>with total of 26 parameters</a:t>
            </a:r>
            <a:endParaRPr lang="en-GB" sz="1600" b="1" kern="0" dirty="0"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 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2" name="AutoShape 12"/>
          <p:cNvSpPr>
            <a:spLocks noChangeArrowheads="1"/>
          </p:cNvSpPr>
          <p:nvPr/>
        </p:nvSpPr>
        <p:spPr bwMode="auto">
          <a:xfrm>
            <a:off x="341313" y="3363913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6" name="Oval 13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47" name="Object 14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888586" name="Equation" r:id="rId3" imgW="266400" imgH="190440" progId="Equation.DSMT4">
              <p:embed/>
            </p:oleObj>
          </a:graphicData>
        </a:graphic>
      </p:graphicFrame>
      <p:sp>
        <p:nvSpPr>
          <p:cNvPr id="48" name="Oval 15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9" name="Oval 16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Oval 17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1" name="AutoShape 18"/>
          <p:cNvSpPr>
            <a:spLocks noChangeArrowheads="1"/>
          </p:cNvSpPr>
          <p:nvPr/>
        </p:nvSpPr>
        <p:spPr bwMode="auto">
          <a:xfrm>
            <a:off x="341313" y="20669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BC010C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Oval 19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3" name="Oval 20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4" name="Object 2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4888587" name="Equation" r:id="rId4" imgW="114300" imgH="152400" progId="Equation.DSMT4">
              <p:embed/>
            </p:oleObj>
          </a:graphicData>
        </a:graphic>
      </p:graphicFrame>
      <p:graphicFrame>
        <p:nvGraphicFramePr>
          <p:cNvPr id="55" name="Object 22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888588" name="Equation" r:id="rId5" imgW="139680" imgH="177480" progId="Equation.DSMT4">
              <p:embed/>
            </p:oleObj>
          </a:graphicData>
        </a:graphic>
      </p:graphicFrame>
      <p:graphicFrame>
        <p:nvGraphicFramePr>
          <p:cNvPr id="56" name="Object 23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888589" name="Equation" r:id="rId6" imgW="139700" imgH="165100" progId="Equation.DSMT4">
              <p:embed/>
            </p:oleObj>
          </a:graphicData>
        </a:graphic>
      </p:graphicFrame>
      <p:graphicFrame>
        <p:nvGraphicFramePr>
          <p:cNvPr id="57" name="Object 24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p:oleObj spid="_x0000_s4888590" name="Equation" r:id="rId7" imgW="203040" imgH="190440" progId="Equation.DSMT4">
              <p:embed/>
            </p:oleObj>
          </a:graphicData>
        </a:graphic>
      </p:graphicFrame>
      <p:sp>
        <p:nvSpPr>
          <p:cNvPr id="58" name="AutoShape 26"/>
          <p:cNvSpPr>
            <a:spLocks noChangeArrowheads="1"/>
          </p:cNvSpPr>
          <p:nvPr/>
        </p:nvSpPr>
        <p:spPr bwMode="auto">
          <a:xfrm>
            <a:off x="341313" y="46450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Oval 27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0" name="Oval 28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1" name="Object 29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4888591" name="Equation" r:id="rId8" imgW="215640" imgH="190440" progId="Equation.DSMT4">
              <p:embed/>
            </p:oleObj>
          </a:graphicData>
        </a:graphic>
      </p:graphicFrame>
      <p:graphicFrame>
        <p:nvGraphicFramePr>
          <p:cNvPr id="62" name="Object 30"/>
          <p:cNvGraphicFramePr>
            <a:graphicFrameLocks noChangeAspect="1"/>
          </p:cNvGraphicFramePr>
          <p:nvPr/>
        </p:nvGraphicFramePr>
        <p:xfrm>
          <a:off x="554038" y="2130425"/>
          <a:ext cx="1751012" cy="803275"/>
        </p:xfrm>
        <a:graphic>
          <a:graphicData uri="http://schemas.openxmlformats.org/presentationml/2006/ole">
            <p:oleObj spid="_x0000_s4888592" name="Equation" r:id="rId9" imgW="1168400" imgH="533400" progId="Equation.DSMT4">
              <p:embed/>
            </p:oleObj>
          </a:graphicData>
        </a:graphic>
      </p:graphicFrame>
      <p:graphicFrame>
        <p:nvGraphicFramePr>
          <p:cNvPr id="63" name="Object 31"/>
          <p:cNvGraphicFramePr>
            <a:graphicFrameLocks noChangeAspect="1"/>
          </p:cNvGraphicFramePr>
          <p:nvPr/>
        </p:nvGraphicFramePr>
        <p:xfrm>
          <a:off x="7005638" y="2185988"/>
          <a:ext cx="1465262" cy="744537"/>
        </p:xfrm>
        <a:graphic>
          <a:graphicData uri="http://schemas.openxmlformats.org/presentationml/2006/ole">
            <p:oleObj spid="_x0000_s4888593" name="Equation" r:id="rId10" imgW="977900" imgH="495300" progId="Equation.DSMT4">
              <p:embed/>
            </p:oleObj>
          </a:graphicData>
        </a:graphic>
      </p:graphicFrame>
      <p:sp>
        <p:nvSpPr>
          <p:cNvPr id="64" name="Text Box 32"/>
          <p:cNvSpPr txBox="1">
            <a:spLocks noChangeArrowheads="1"/>
          </p:cNvSpPr>
          <p:nvPr/>
        </p:nvSpPr>
        <p:spPr bwMode="auto">
          <a:xfrm>
            <a:off x="3267075" y="1649413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Matter particles</a:t>
            </a:r>
            <a:endParaRPr lang="en-GB" sz="1600" b="1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65" name="Text Box 33"/>
          <p:cNvSpPr txBox="1">
            <a:spLocks noChangeArrowheads="1"/>
          </p:cNvSpPr>
          <p:nvPr/>
        </p:nvSpPr>
        <p:spPr bwMode="auto">
          <a:xfrm>
            <a:off x="6189663" y="1649413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Organised in 3 families</a:t>
            </a:r>
            <a:endParaRPr lang="en-GB" sz="160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66" name="Text Box 34"/>
          <p:cNvSpPr txBox="1">
            <a:spLocks noChangeArrowheads="1"/>
          </p:cNvSpPr>
          <p:nvPr/>
        </p:nvSpPr>
        <p:spPr bwMode="auto">
          <a:xfrm>
            <a:off x="5067300" y="2079625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7" name="Text Box 35"/>
          <p:cNvSpPr txBox="1">
            <a:spLocks noChangeArrowheads="1"/>
          </p:cNvSpPr>
          <p:nvPr/>
        </p:nvSpPr>
        <p:spPr bwMode="auto">
          <a:xfrm>
            <a:off x="3306763" y="2079625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8" name="Text Box 36"/>
          <p:cNvSpPr txBox="1">
            <a:spLocks noChangeArrowheads="1"/>
          </p:cNvSpPr>
          <p:nvPr/>
        </p:nvSpPr>
        <p:spPr bwMode="auto">
          <a:xfrm>
            <a:off x="3267075" y="2954338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smtClean="0">
                <a:solidFill>
                  <a:srgbClr val="003399"/>
                </a:solidFill>
                <a:latin typeface="Trebuchet MS"/>
                <a:cs typeface="Trebuchet MS"/>
              </a:rPr>
              <a:t>Force quanta</a:t>
            </a:r>
            <a:endParaRPr lang="en-GB" sz="1600" b="1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69" name="Text Box 37"/>
          <p:cNvSpPr txBox="1">
            <a:spLocks noChangeArrowheads="1"/>
          </p:cNvSpPr>
          <p:nvPr/>
        </p:nvSpPr>
        <p:spPr bwMode="auto">
          <a:xfrm>
            <a:off x="6191250" y="2954338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Trebuchet MS"/>
                <a:cs typeface="Trebuchet MS"/>
              </a:rPr>
              <a:t>Distinguishing 3 forces</a:t>
            </a:r>
            <a:endParaRPr lang="en-GB" sz="160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0" name="Text Box 38"/>
          <p:cNvSpPr txBox="1">
            <a:spLocks noChangeArrowheads="1"/>
          </p:cNvSpPr>
          <p:nvPr/>
        </p:nvSpPr>
        <p:spPr bwMode="auto">
          <a:xfrm>
            <a:off x="1376363" y="3384550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1" name="Text Box 39"/>
          <p:cNvSpPr txBox="1">
            <a:spLocks noChangeArrowheads="1"/>
          </p:cNvSpPr>
          <p:nvPr/>
        </p:nvSpPr>
        <p:spPr bwMode="auto">
          <a:xfrm>
            <a:off x="2592388" y="3384550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2" name="Text Box 40"/>
          <p:cNvSpPr txBox="1">
            <a:spLocks noChangeArrowheads="1"/>
          </p:cNvSpPr>
          <p:nvPr/>
        </p:nvSpPr>
        <p:spPr bwMode="auto">
          <a:xfrm>
            <a:off x="7053263" y="3384550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3" name="Text Box 41"/>
          <p:cNvSpPr txBox="1">
            <a:spLocks noChangeArrowheads="1"/>
          </p:cNvSpPr>
          <p:nvPr/>
        </p:nvSpPr>
        <p:spPr bwMode="auto">
          <a:xfrm>
            <a:off x="7046913" y="3960813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4" name="Text Box 42"/>
          <p:cNvSpPr txBox="1">
            <a:spLocks noChangeArrowheads="1"/>
          </p:cNvSpPr>
          <p:nvPr/>
        </p:nvSpPr>
        <p:spPr bwMode="auto">
          <a:xfrm>
            <a:off x="2636838" y="3968750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5" name="Text Box 43"/>
          <p:cNvSpPr txBox="1">
            <a:spLocks noChangeArrowheads="1"/>
          </p:cNvSpPr>
          <p:nvPr/>
        </p:nvSpPr>
        <p:spPr bwMode="auto">
          <a:xfrm>
            <a:off x="431800" y="3730625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6" name="Text Box 44"/>
          <p:cNvSpPr txBox="1">
            <a:spLocks noChangeArrowheads="1"/>
          </p:cNvSpPr>
          <p:nvPr/>
        </p:nvSpPr>
        <p:spPr bwMode="auto">
          <a:xfrm>
            <a:off x="2847975" y="4914900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srgbClr val="FFFF00"/>
                </a:solidFill>
                <a:latin typeface="Trebuchet MS"/>
                <a:cs typeface="Trebuchet MS"/>
              </a:rPr>
              <a:t>Higgs boson</a:t>
            </a:r>
            <a:endParaRPr lang="en-GB" sz="1600" b="1" i="1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77" name="Rectangle 45"/>
          <p:cNvSpPr>
            <a:spLocks noChangeArrowheads="1"/>
          </p:cNvSpPr>
          <p:nvPr/>
        </p:nvSpPr>
        <p:spPr bwMode="auto">
          <a:xfrm>
            <a:off x="4889502" y="4812660"/>
            <a:ext cx="4048654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Breaks electroweak symmetry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Generates boson and fermion masses</a:t>
            </a:r>
          </a:p>
        </p:txBody>
      </p:sp>
      <p:sp>
        <p:nvSpPr>
          <p:cNvPr id="78" name="Text Box 46"/>
          <p:cNvSpPr txBox="1">
            <a:spLocks noChangeArrowheads="1"/>
          </p:cNvSpPr>
          <p:nvPr/>
        </p:nvSpPr>
        <p:spPr bwMode="auto">
          <a:xfrm>
            <a:off x="296863" y="1763713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dirty="0" smtClean="0">
                <a:solidFill>
                  <a:srgbClr val="BC010C"/>
                </a:solidFill>
                <a:latin typeface="Trebuchet MS"/>
                <a:cs typeface="Trebuchet MS"/>
              </a:rPr>
              <a:t>Fermions</a:t>
            </a:r>
            <a:endParaRPr lang="en-GB" sz="1400" b="1" i="1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79" name="Text Box 47"/>
          <p:cNvSpPr txBox="1">
            <a:spLocks noChangeArrowheads="1"/>
          </p:cNvSpPr>
          <p:nvPr/>
        </p:nvSpPr>
        <p:spPr bwMode="auto">
          <a:xfrm>
            <a:off x="296863" y="3068638"/>
            <a:ext cx="7942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80" name="Group 48"/>
          <p:cNvGrpSpPr/>
          <p:nvPr/>
        </p:nvGrpSpPr>
        <p:grpSpPr>
          <a:xfrm>
            <a:off x="6546850" y="3627438"/>
            <a:ext cx="570934" cy="431800"/>
            <a:chOff x="6546850" y="3627438"/>
            <a:chExt cx="570934" cy="431800"/>
          </a:xfrm>
        </p:grpSpPr>
        <p:graphicFrame>
          <p:nvGraphicFramePr>
            <p:cNvPr id="81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p:oleObj spid="_x0000_s4888594" name="Equation" r:id="rId11" imgW="139700" imgH="177800" progId="Equation.DSMT4">
                <p:embed/>
              </p:oleObj>
            </a:graphicData>
          </a:graphic>
        </p:graphicFrame>
        <p:graphicFrame>
          <p:nvGraphicFramePr>
            <p:cNvPr id="82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p:oleObj spid="_x0000_s4888595" name="Equation" r:id="rId12" imgW="241300" imgH="1651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8" grpId="0" animBg="1"/>
      <p:bldP spid="59" grpId="0" animBg="1"/>
      <p:bldP spid="60" grpId="0" animBg="1"/>
      <p:bldP spid="64" grpId="0" animBg="1"/>
      <p:bldP spid="65" grpId="0" animBg="1"/>
      <p:bldP spid="66" grpId="0"/>
      <p:bldP spid="67" grpId="0"/>
      <p:bldP spid="68" grpId="0" animBg="1"/>
      <p:bldP spid="69" grpId="0" animBg="1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r="44167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551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652703" y="3963485"/>
            <a:ext cx="1103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Mr. Higgs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1645" y="589519"/>
            <a:ext cx="118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Mrs. SUSY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25145" y="3252400"/>
            <a:ext cx="5589608" cy="795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9800" y="6047601"/>
            <a:ext cx="2514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Fundamental scalar length scale</a:t>
            </a:r>
            <a:endParaRPr lang="en-GB" sz="16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82078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282078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276600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74457" y="1938868"/>
            <a:ext cx="1168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EW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1965" y="5215468"/>
            <a:ext cx="1270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GUT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59267" y="5499102"/>
            <a:ext cx="1483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Planck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The 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scalar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512175" cy="10926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statistics but otherwise equal quantum numbers </a:t>
            </a:r>
          </a:p>
        </p:txBody>
      </p:sp>
      <p:graphicFrame>
        <p:nvGraphicFramePr>
          <p:cNvPr id="19" name="Group 53"/>
          <p:cNvGraphicFramePr>
            <a:graphicFrameLocks noGrp="1"/>
          </p:cNvGraphicFramePr>
          <p:nvPr/>
        </p:nvGraphicFramePr>
        <p:xfrm>
          <a:off x="1716088" y="3301997"/>
          <a:ext cx="5903912" cy="3022603"/>
        </p:xfrm>
        <a:graphic>
          <a:graphicData uri="http://schemas.openxmlformats.org/drawingml/2006/table">
            <a:tbl>
              <a:tblPr/>
              <a:tblGrid>
                <a:gridCol w="1179512"/>
                <a:gridCol w="1182688"/>
                <a:gridCol w="1179512"/>
                <a:gridCol w="1181100"/>
                <a:gridCol w="1181100"/>
              </a:tblGrid>
              <a:tr h="3778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3/2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</a:t>
                      </a:r>
                      <a:endParaRPr kumimoji="0" lang="en-US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9413">
                <a:tc rowSpan="4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78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775700" cy="20621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statistics but otherwise equal quantum </a:t>
            </a:r>
            <a:r>
              <a:rPr lang="en-GB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numbers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Need to introduce an additional Higgs doublet to the non-SUSY side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5 Higgs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bosons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SUSY breaking introduces lots (&gt; 100) of new parameters (masses, mixing angles, phases)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endParaRPr lang="en-GB" sz="1600" dirty="0" smtClean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8" name="Text Box 135"/>
          <p:cNvSpPr txBox="1">
            <a:spLocks noChangeArrowheads="1"/>
          </p:cNvSpPr>
          <p:nvPr/>
        </p:nvSpPr>
        <p:spPr bwMode="auto">
          <a:xfrm>
            <a:off x="2358498" y="5546726"/>
            <a:ext cx="4956702" cy="956289"/>
          </a:xfrm>
          <a:prstGeom prst="rect">
            <a:avLst/>
          </a:prstGeom>
          <a:solidFill>
            <a:srgbClr val="E7E7E7">
              <a:alpha val="8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The gauge-mixed physical states that propagate         in space and time and that can be observed.</a:t>
            </a:r>
          </a:p>
          <a:p>
            <a:pPr defTabSz="914400"/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Neutralinos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: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 	mass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 of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photinos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zinos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neutral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defTabSz="914400"/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Charginos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9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:</a:t>
            </a:r>
            <a:r>
              <a:rPr lang="en-US" sz="1200" dirty="0" smtClean="0">
                <a:solidFill>
                  <a:srgbClr val="006600"/>
                </a:solidFill>
                <a:latin typeface="Trebuchet MS"/>
                <a:cs typeface="Trebuchet MS"/>
              </a:rPr>
              <a:t> 	mass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of winos and charged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00660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9" name="Group 142"/>
          <p:cNvGraphicFramePr>
            <a:graphicFrameLocks noGrp="1"/>
          </p:cNvGraphicFramePr>
          <p:nvPr/>
        </p:nvGraphicFramePr>
        <p:xfrm>
          <a:off x="2434698" y="3245906"/>
          <a:ext cx="4275137" cy="2289164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0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79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291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379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Z</a:t>
                      </a:r>
                      <a:r>
                        <a:rPr kumimoji="0" lang="en-US" sz="5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endParaRPr lang="en-GB" dirty="0"/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811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4000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</a:tbl>
          </a:graphicData>
        </a:graphic>
      </p:graphicFrame>
      <p:sp>
        <p:nvSpPr>
          <p:cNvPr id="10" name="Text Box 164"/>
          <p:cNvSpPr txBox="1">
            <a:spLocks noChangeArrowheads="1"/>
          </p:cNvSpPr>
          <p:nvPr/>
        </p:nvSpPr>
        <p:spPr bwMode="auto">
          <a:xfrm rot="16200000">
            <a:off x="1256772" y="4441299"/>
            <a:ext cx="1901826" cy="309563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en-US" sz="1400" dirty="0" err="1">
                <a:solidFill>
                  <a:srgbClr val="000000"/>
                </a:solidFill>
                <a:latin typeface="Trebuchet MS"/>
                <a:cs typeface="Trebuchet MS"/>
              </a:rPr>
              <a:t>Eigenstates</a:t>
            </a:r>
            <a:r>
              <a:rPr lang="en-US" sz="1400" dirty="0">
                <a:solidFill>
                  <a:srgbClr val="000000"/>
                </a:solidFill>
                <a:latin typeface="Trebuchet MS"/>
                <a:cs typeface="Trebuchet MS"/>
              </a:rPr>
              <a:t> of mass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301750" y="3662362"/>
            <a:ext cx="603250" cy="604838"/>
            <a:chOff x="6857473" y="3644373"/>
            <a:chExt cx="603250" cy="604838"/>
          </a:xfrm>
        </p:grpSpPr>
        <p:sp>
          <p:nvSpPr>
            <p:cNvPr id="13" name="Text Box 166"/>
            <p:cNvSpPr txBox="1">
              <a:spLocks noChangeArrowheads="1"/>
            </p:cNvSpPr>
            <p:nvPr/>
          </p:nvSpPr>
          <p:spPr bwMode="auto">
            <a:xfrm>
              <a:off x="6857473" y="3644373"/>
              <a:ext cx="603250" cy="277813"/>
            </a:xfrm>
            <a:prstGeom prst="rect">
              <a:avLst/>
            </a:prstGeom>
            <a:solidFill>
              <a:srgbClr val="FFD266"/>
            </a:solidFill>
            <a:ln w="3175">
              <a:solidFill>
                <a:schemeClr val="accent4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SM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Box 167"/>
            <p:cNvSpPr txBox="1">
              <a:spLocks noChangeArrowheads="1"/>
            </p:cNvSpPr>
            <p:nvPr/>
          </p:nvSpPr>
          <p:spPr bwMode="auto">
            <a:xfrm>
              <a:off x="6857473" y="3971398"/>
              <a:ext cx="603250" cy="277813"/>
            </a:xfrm>
            <a:prstGeom prst="rect">
              <a:avLst/>
            </a:prstGeom>
            <a:solidFill>
              <a:srgbClr val="D9E8F9"/>
            </a:solidFill>
            <a:ln w="317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SUSY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3649663"/>
            <a:ext cx="520700" cy="338137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4325" y="4081463"/>
            <a:ext cx="547688" cy="309562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7075" y="5226050"/>
            <a:ext cx="252413" cy="304800"/>
          </a:xfrm>
          <a:prstGeom prst="rect">
            <a:avLst/>
          </a:prstGeom>
          <a:noFill/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416425"/>
            <a:ext cx="1295400" cy="322263"/>
          </a:xfrm>
          <a:prstGeom prst="rect">
            <a:avLst/>
          </a:prstGeom>
          <a:noFill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3238" y="4776788"/>
            <a:ext cx="622300" cy="32226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858000" y="3670518"/>
            <a:ext cx="22447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Trebuchet MS"/>
                <a:cs typeface="Trebuchet MS"/>
              </a:rPr>
              <a:t>Squark</a:t>
            </a:r>
            <a:r>
              <a:rPr lang="en-GB" sz="1400" dirty="0" smtClean="0">
                <a:latin typeface="Trebuchet MS"/>
                <a:cs typeface="Trebuchet MS"/>
              </a:rPr>
              <a:t>/slepton mixing proportional to SM partner masses 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largest for 3</a:t>
            </a:r>
            <a:r>
              <a:rPr lang="en-US" sz="1400" baseline="30000" dirty="0" smtClean="0">
                <a:latin typeface="Trebuchet MS"/>
                <a:cs typeface="Trebuchet MS"/>
                <a:sym typeface="Wingdings"/>
              </a:rPr>
              <a:t>rd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gen. </a:t>
            </a:r>
          </a:p>
          <a:p>
            <a:pPr defTabSz="222250"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can become lightest  	         	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squarks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/ 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sleptons</a:t>
            </a:r>
            <a:endParaRPr lang="en-GB"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775700" cy="20621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statistics but otherwise equal quantum </a:t>
            </a:r>
            <a:r>
              <a:rPr lang="en-GB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numbers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Need to introduce an additional Higgs doublet to the non-SUSY side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5 Higgs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bosons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SUSY breaking introduces lots (&gt; 100) of new parameters (masses, mixing angles, phases)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endParaRPr lang="en-GB" sz="1600" dirty="0" smtClean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0" name="Text Box 164"/>
          <p:cNvSpPr txBox="1">
            <a:spLocks noChangeArrowheads="1"/>
          </p:cNvSpPr>
          <p:nvPr/>
        </p:nvSpPr>
        <p:spPr bwMode="auto">
          <a:xfrm rot="16200000">
            <a:off x="1256772" y="4441299"/>
            <a:ext cx="1901826" cy="309563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en-US" sz="1400" dirty="0" err="1">
                <a:solidFill>
                  <a:srgbClr val="000000"/>
                </a:solidFill>
                <a:latin typeface="Trebuchet MS"/>
                <a:cs typeface="Trebuchet MS"/>
              </a:rPr>
              <a:t>Eigenstates</a:t>
            </a:r>
            <a:r>
              <a:rPr lang="en-US" sz="1400" dirty="0">
                <a:solidFill>
                  <a:srgbClr val="000000"/>
                </a:solidFill>
                <a:latin typeface="Trebuchet MS"/>
                <a:cs typeface="Trebuchet MS"/>
              </a:rPr>
              <a:t> of mass </a:t>
            </a:r>
          </a:p>
        </p:txBody>
      </p:sp>
      <p:grpSp>
        <p:nvGrpSpPr>
          <p:cNvPr id="2" name="Group 11"/>
          <p:cNvGrpSpPr/>
          <p:nvPr/>
        </p:nvGrpSpPr>
        <p:grpSpPr>
          <a:xfrm>
            <a:off x="1301750" y="3662362"/>
            <a:ext cx="603250" cy="604838"/>
            <a:chOff x="6857473" y="3644373"/>
            <a:chExt cx="603250" cy="604838"/>
          </a:xfrm>
        </p:grpSpPr>
        <p:sp>
          <p:nvSpPr>
            <p:cNvPr id="13" name="Text Box 166"/>
            <p:cNvSpPr txBox="1">
              <a:spLocks noChangeArrowheads="1"/>
            </p:cNvSpPr>
            <p:nvPr/>
          </p:nvSpPr>
          <p:spPr bwMode="auto">
            <a:xfrm>
              <a:off x="6857473" y="3644373"/>
              <a:ext cx="603250" cy="277813"/>
            </a:xfrm>
            <a:prstGeom prst="rect">
              <a:avLst/>
            </a:prstGeom>
            <a:solidFill>
              <a:srgbClr val="FFD266"/>
            </a:solidFill>
            <a:ln w="3175">
              <a:solidFill>
                <a:schemeClr val="accent4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SM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Box 167"/>
            <p:cNvSpPr txBox="1">
              <a:spLocks noChangeArrowheads="1"/>
            </p:cNvSpPr>
            <p:nvPr/>
          </p:nvSpPr>
          <p:spPr bwMode="auto">
            <a:xfrm>
              <a:off x="6857473" y="3971398"/>
              <a:ext cx="603250" cy="277813"/>
            </a:xfrm>
            <a:prstGeom prst="rect">
              <a:avLst/>
            </a:prstGeom>
            <a:solidFill>
              <a:srgbClr val="D9E8F9"/>
            </a:solidFill>
            <a:ln w="317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SUSY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3649663"/>
            <a:ext cx="520700" cy="338137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858000" y="3670518"/>
            <a:ext cx="22447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Trebuchet MS"/>
                <a:cs typeface="Trebuchet MS"/>
              </a:rPr>
              <a:t>Squark</a:t>
            </a:r>
            <a:r>
              <a:rPr lang="en-GB" sz="1400" dirty="0" smtClean="0">
                <a:latin typeface="Trebuchet MS"/>
                <a:cs typeface="Trebuchet MS"/>
              </a:rPr>
              <a:t>/slepton mixing proportional to SM partner masses 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largest for 3</a:t>
            </a:r>
            <a:r>
              <a:rPr lang="en-US" sz="1400" baseline="30000" dirty="0" smtClean="0">
                <a:latin typeface="Trebuchet MS"/>
                <a:cs typeface="Trebuchet MS"/>
                <a:sym typeface="Wingdings"/>
              </a:rPr>
              <a:t>rd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gen. </a:t>
            </a:r>
          </a:p>
          <a:p>
            <a:pPr defTabSz="222250"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can become lightest  	         	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squarks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/ 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sleptons</a:t>
            </a:r>
            <a:endParaRPr lang="en-GB" sz="1400" dirty="0">
              <a:latin typeface="Trebuchet MS"/>
              <a:cs typeface="Trebuchet MS"/>
            </a:endParaRPr>
          </a:p>
        </p:txBody>
      </p:sp>
      <p:graphicFrame>
        <p:nvGraphicFramePr>
          <p:cNvPr id="26" name="Group 142"/>
          <p:cNvGraphicFramePr>
            <a:graphicFrameLocks noGrp="1"/>
          </p:cNvGraphicFramePr>
          <p:nvPr/>
        </p:nvGraphicFramePr>
        <p:xfrm>
          <a:off x="2434698" y="3245906"/>
          <a:ext cx="4275137" cy="2289164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0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79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291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379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Z</a:t>
                      </a:r>
                      <a:r>
                        <a:rPr kumimoji="0" lang="en-US" sz="5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endParaRPr lang="en-GB" dirty="0"/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811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4000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4325" y="4081463"/>
            <a:ext cx="547688" cy="309562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7075" y="5226050"/>
            <a:ext cx="252413" cy="304800"/>
          </a:xfrm>
          <a:prstGeom prst="rect">
            <a:avLst/>
          </a:prstGeom>
          <a:noFill/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416425"/>
            <a:ext cx="1295400" cy="322263"/>
          </a:xfrm>
          <a:prstGeom prst="rect">
            <a:avLst/>
          </a:prstGeom>
          <a:noFill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3238" y="4776788"/>
            <a:ext cx="622300" cy="322262"/>
          </a:xfrm>
          <a:prstGeom prst="rect">
            <a:avLst/>
          </a:prstGeom>
          <a:noFill/>
        </p:spPr>
      </p:pic>
      <p:sp>
        <p:nvSpPr>
          <p:cNvPr id="25" name="Text Box 135"/>
          <p:cNvSpPr txBox="1">
            <a:spLocks noChangeArrowheads="1"/>
          </p:cNvSpPr>
          <p:nvPr/>
        </p:nvSpPr>
        <p:spPr bwMode="auto">
          <a:xfrm>
            <a:off x="2358498" y="5546726"/>
            <a:ext cx="4956702" cy="956289"/>
          </a:xfrm>
          <a:prstGeom prst="rect">
            <a:avLst/>
          </a:prstGeom>
          <a:solidFill>
            <a:srgbClr val="E7E7E7">
              <a:alpha val="8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The gauge-mixed physical states that propagate         in space and time and that can be observed.</a:t>
            </a:r>
          </a:p>
          <a:p>
            <a:pPr defTabSz="914400"/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Neutralinos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: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 	mass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 of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photinos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zinos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neutral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defTabSz="914400"/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Charginos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9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:</a:t>
            </a:r>
            <a:r>
              <a:rPr lang="en-US" sz="1200" dirty="0" smtClean="0">
                <a:solidFill>
                  <a:srgbClr val="006600"/>
                </a:solidFill>
                <a:latin typeface="Trebuchet MS"/>
                <a:cs typeface="Trebuchet MS"/>
              </a:rPr>
              <a:t> 	mass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of winos and charged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006600"/>
              </a:solidFill>
              <a:latin typeface="Trebuchet MS"/>
              <a:cs typeface="Trebuchet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0"/>
            <a:ext cx="9144000" cy="656166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Problem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: since ~30 years SUSY is supposed to be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“around the corner”, but has not been observed yet …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3656234"/>
            <a:ext cx="9144000" cy="2905432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 Box 249"/>
          <p:cNvSpPr txBox="1">
            <a:spLocks noChangeArrowheads="1"/>
          </p:cNvSpPr>
          <p:nvPr/>
        </p:nvSpPr>
        <p:spPr bwMode="auto">
          <a:xfrm>
            <a:off x="251885" y="1066800"/>
            <a:ext cx="8785225" cy="23544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avoid proton decay, a new conserved quantum number (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)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is introduced, which forces a SUSY particle to decay in at least one other SUSY particle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lightest SUSY particle is thus stable (LSP), and must be neutral and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colourless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WIMP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(dark matter candidate)</a:t>
            </a:r>
            <a:endParaRPr lang="en-US" sz="18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Typical </a:t>
            </a:r>
            <a:r>
              <a:rPr lang="en-US" sz="1800" b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LSP is spin-½ neutralino</a:t>
            </a:r>
            <a:r>
              <a:rPr lang="en-US" sz="1800" b="1" dirty="0" smtClean="0">
                <a:latin typeface="Trebuchet MS"/>
                <a:ea typeface="Arial" charset="0"/>
                <a:cs typeface="Trebuchet MS"/>
              </a:rPr>
              <a:t>.</a:t>
            </a:r>
            <a:r>
              <a:rPr lang="en-US" sz="1800" b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ea typeface="Arial" charset="0"/>
                <a:cs typeface="Trebuchet MS"/>
              </a:rPr>
              <a:t>It could also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be a gravitino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With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parity: SUSY production in pairs only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requires energy 2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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SUSY mass ! </a:t>
            </a:r>
          </a:p>
        </p:txBody>
      </p:sp>
      <p:pic>
        <p:nvPicPr>
          <p:cNvPr id="9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44404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144713" y="47564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3359151" y="47564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314701" y="4037269"/>
            <a:ext cx="674687" cy="1393825"/>
            <a:chOff x="2568" y="1962"/>
            <a:chExt cx="425" cy="878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1844676" y="4577019"/>
          <a:ext cx="247650" cy="314325"/>
        </p:xfrm>
        <a:graphic>
          <a:graphicData uri="http://schemas.openxmlformats.org/presentationml/2006/ole">
            <p:oleObj spid="_x0000_s5571586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4525963" y="4577019"/>
          <a:ext cx="247650" cy="314325"/>
        </p:xfrm>
        <a:graphic>
          <a:graphicData uri="http://schemas.openxmlformats.org/presentationml/2006/ole">
            <p:oleObj spid="_x0000_s5571587" name="Equation" r:id="rId5" imgW="139680" imgH="177480" progId="Equation.DSMT4">
              <p:embed/>
            </p:oleObj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675063" y="4429382"/>
            <a:ext cx="3600450" cy="1857376"/>
            <a:chOff x="1576" y="2181"/>
            <a:chExt cx="2268" cy="1170"/>
          </a:xfrm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30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5571588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31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5571589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32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5571590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33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5571591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4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5571592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5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5571593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6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5571594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7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5571595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8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5571596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251884" y="5431355"/>
            <a:ext cx="2491315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“Typical” SUSY decay chain at the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LHC, driven by mass hierarchy of SUSY particles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5659846" y="3820856"/>
            <a:ext cx="2798353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BC010C"/>
                </a:solidFill>
                <a:latin typeface="Trebuchet MS"/>
                <a:cs typeface="Trebuchet MS"/>
              </a:rPr>
              <a:t>2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cs typeface="Trebuchet MS"/>
              </a:rPr>
              <a:t>LSPs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rgbClr val="BC010C"/>
                </a:solidFill>
                <a:latin typeface="Trebuchet MS"/>
                <a:cs typeface="Trebuchet MS"/>
              </a:rPr>
              <a:t>escapes detection   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cs typeface="Trebuchet MS"/>
              </a:rPr>
              <a:t> </a:t>
            </a:r>
          </a:p>
          <a:p>
            <a:r>
              <a:rPr lang="en-US" sz="14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 charset="2"/>
              </a:rPr>
              <a:t>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cs typeface="Trebuchet MS"/>
                <a:sym typeface="Wingdings" charset="2"/>
              </a:rPr>
              <a:t> </a:t>
            </a:r>
            <a:r>
              <a:rPr lang="en-US" sz="14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missing </a:t>
            </a:r>
            <a:r>
              <a:rPr lang="en-US" sz="1400" b="1" i="1" dirty="0" smtClean="0">
                <a:solidFill>
                  <a:srgbClr val="BC010C"/>
                </a:solidFill>
                <a:latin typeface="Trebuchet MS"/>
                <a:cs typeface="Trebuchet MS"/>
              </a:rPr>
              <a:t>E</a:t>
            </a:r>
            <a:r>
              <a:rPr lang="en-US" sz="1400" b="1" i="1" baseline="-25000" dirty="0" smtClean="0">
                <a:solidFill>
                  <a:srgbClr val="BC010C"/>
                </a:solidFill>
                <a:latin typeface="Trebuchet MS"/>
                <a:cs typeface="Trebuchet MS"/>
              </a:rPr>
              <a:t>T</a:t>
            </a:r>
            <a:r>
              <a:rPr lang="en-US" sz="14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, 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cs typeface="Trebuchet MS"/>
              </a:rPr>
              <a:t>no mass peak !</a:t>
            </a:r>
            <a:endParaRPr lang="en-US" sz="1400" baseline="-2500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3000376" y="4037269"/>
            <a:ext cx="314325" cy="719138"/>
            <a:chOff x="953" y="2047"/>
            <a:chExt cx="198" cy="453"/>
          </a:xfrm>
        </p:grpSpPr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50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5571597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53" name="Object 48"/>
          <p:cNvGraphicFramePr>
            <a:graphicFrameLocks noChangeAspect="1"/>
          </p:cNvGraphicFramePr>
          <p:nvPr/>
        </p:nvGraphicFramePr>
        <p:xfrm>
          <a:off x="4038600" y="3832482"/>
          <a:ext cx="225425" cy="381000"/>
        </p:xfrm>
        <a:graphic>
          <a:graphicData uri="http://schemas.openxmlformats.org/presentationml/2006/ole">
            <p:oleObj spid="_x0000_s5571598" name="Equation" r:id="rId16" imgW="127000" imgH="215900" progId="Equation.DSMT4">
              <p:embed/>
            </p:oleObj>
          </a:graphicData>
        </a:graphic>
      </p:graphicFrame>
      <p:sp>
        <p:nvSpPr>
          <p:cNvPr id="54" name="Oval 49"/>
          <p:cNvSpPr>
            <a:spLocks noChangeArrowheads="1"/>
          </p:cNvSpPr>
          <p:nvPr/>
        </p:nvSpPr>
        <p:spPr bwMode="auto">
          <a:xfrm>
            <a:off x="3270251" y="47103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169425" name="Object 17"/>
          <p:cNvGraphicFramePr>
            <a:graphicFrameLocks noChangeAspect="1"/>
          </p:cNvGraphicFramePr>
          <p:nvPr/>
        </p:nvGraphicFramePr>
        <p:xfrm>
          <a:off x="4310062" y="3810000"/>
          <a:ext cx="1127125" cy="449262"/>
        </p:xfrm>
        <a:graphic>
          <a:graphicData uri="http://schemas.openxmlformats.org/presentationml/2006/ole">
            <p:oleObj spid="_x0000_s5571599" name="Equation" r:id="rId17" imgW="6350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6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9" grpId="0"/>
      <p:bldP spid="41" grpId="0"/>
      <p:bldP spid="5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US" sz="1400" b="1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048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259920" y="2446399"/>
            <a:ext cx="1295399" cy="4022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Simulated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SUSY event</a:t>
            </a:r>
            <a:endParaRPr lang="en-US" sz="1000" kern="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1" name="Picture 20" descr="CMS5jetsMissingEtbest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937" y="2322900"/>
            <a:ext cx="3971693" cy="37527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US" sz="1400" b="1" dirty="0" smtClean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7001" y="1460956"/>
            <a:ext cx="2667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ATLAS-CONF-2012-109, ATLAS-CONF-2012-103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048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30" name="Picture 29" descr="fig_4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953000" y="2364262"/>
            <a:ext cx="4030277" cy="373173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7001" y="1460956"/>
            <a:ext cx="2667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ATLAS-CONF-2012-109, ATLAS-CONF-2012-103</a:t>
            </a:r>
          </a:p>
        </p:txBody>
      </p:sp>
      <p:pic>
        <p:nvPicPr>
          <p:cNvPr id="14" name="Picture 13" descr="fig_07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28600" y="2231268"/>
            <a:ext cx="4761397" cy="3224651"/>
          </a:xfrm>
          <a:prstGeom prst="rect">
            <a:avLst/>
          </a:prstGeom>
          <a:effectLst/>
        </p:spPr>
      </p:pic>
      <p:pic>
        <p:nvPicPr>
          <p:cNvPr id="22" name="Picture 21" descr="fig_4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953000" y="2364262"/>
            <a:ext cx="4030277" cy="373173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1040" y="4953000"/>
            <a:ext cx="3197960" cy="1106706"/>
            <a:chOff x="993040" y="5378451"/>
            <a:chExt cx="3197960" cy="1106706"/>
          </a:xfrm>
        </p:grpSpPr>
        <p:sp>
          <p:nvSpPr>
            <p:cNvPr id="15" name="Rounded Rectangle 14"/>
            <p:cNvSpPr/>
            <p:nvPr/>
          </p:nvSpPr>
          <p:spPr>
            <a:xfrm>
              <a:off x="993040" y="5378451"/>
              <a:ext cx="3197960" cy="110670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286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aphicFrame>
          <p:nvGraphicFramePr>
            <p:cNvPr id="16" name="Object 2"/>
            <p:cNvGraphicFramePr>
              <a:graphicFrameLocks noChangeAspect="1"/>
            </p:cNvGraphicFramePr>
            <p:nvPr/>
          </p:nvGraphicFramePr>
          <p:xfrm>
            <a:off x="1234154" y="5494557"/>
            <a:ext cx="2770187" cy="858838"/>
          </p:xfrm>
          <a:graphic>
            <a:graphicData uri="http://schemas.openxmlformats.org/presentationml/2006/ole">
              <p:oleObj spid="_x0000_s5737474" name="Equation" r:id="rId7" imgW="2209800" imgH="673100" progId="Equation.DSMT4">
                <p:embed/>
              </p:oleObj>
            </a:graphicData>
          </a:graphic>
        </p:graphicFrame>
      </p:grpSp>
      <p:pic>
        <p:nvPicPr>
          <p:cNvPr id="21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3199131"/>
            <a:ext cx="6133299" cy="3669029"/>
          </a:xfrm>
          <a:prstGeom prst="rect">
            <a:avLst/>
          </a:prstGeom>
          <a:noFill/>
          <a:effectLst>
            <a:outerShdw blurRad="2794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is required to keep SUSY “natural”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Recall: we need to cancel the Higgs virtual corrections. Most important is top loop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7387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343150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1697037" y="27799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1951037" y="2797393"/>
          <a:ext cx="131763" cy="230188"/>
        </p:xfrm>
        <a:graphic>
          <a:graphicData uri="http://schemas.openxmlformats.org/presentationml/2006/ole">
            <p:oleObj spid="_x0000_s5587970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946275" y="3129710"/>
          <a:ext cx="165100" cy="280988"/>
        </p:xfrm>
        <a:graphic>
          <a:graphicData uri="http://schemas.openxmlformats.org/presentationml/2006/ole">
            <p:oleObj spid="_x0000_s5587971" name="Equation" r:id="rId4" imgW="127000" imgH="215900" progId="Equation.DSMT4">
              <p:embed/>
            </p:oleObj>
          </a:graphicData>
        </a:graphic>
      </p:graphicFrame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31140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65735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1047750" y="2825968"/>
          <a:ext cx="214312" cy="214313"/>
        </p:xfrm>
        <a:graphic>
          <a:graphicData uri="http://schemas.openxmlformats.org/presentationml/2006/ole">
            <p:oleObj spid="_x0000_s5587972" name="Equation" r:id="rId5" imgW="165100" imgH="1651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778125" y="2824381"/>
          <a:ext cx="214312" cy="214312"/>
        </p:xfrm>
        <a:graphic>
          <a:graphicData uri="http://schemas.openxmlformats.org/presentationml/2006/ole">
            <p:oleObj spid="_x0000_s5587973" name="Equation" r:id="rId6" imgW="165100" imgH="165100" progId="Equation.DSMT4">
              <p:embed/>
            </p:oleObj>
          </a:graphicData>
        </a:graphic>
      </p:graphicFrame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85800" y="4321393"/>
            <a:ext cx="2667000" cy="2063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695450" y="36943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941513" y="3720260"/>
          <a:ext cx="147637" cy="279400"/>
        </p:xfrm>
        <a:graphic>
          <a:graphicData uri="http://schemas.openxmlformats.org/presentationml/2006/ole">
            <p:oleObj spid="_x0000_s5587974" name="Equation" r:id="rId7" imgW="114300" imgH="215900" progId="Equation.DSMT4">
              <p:embed/>
            </p:oleObj>
          </a:graphicData>
        </a:graphic>
      </p:graphicFrame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1981200" y="4296523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14"/>
          <p:cNvGraphicFramePr>
            <a:graphicFrameLocks noChangeAspect="1"/>
          </p:cNvGraphicFramePr>
          <p:nvPr/>
        </p:nvGraphicFramePr>
        <p:xfrm>
          <a:off x="1046163" y="4045168"/>
          <a:ext cx="214312" cy="214313"/>
        </p:xfrm>
        <a:graphic>
          <a:graphicData uri="http://schemas.openxmlformats.org/presentationml/2006/ole">
            <p:oleObj spid="_x0000_s558797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/>
        </p:nvGraphicFramePr>
        <p:xfrm>
          <a:off x="2776538" y="4043581"/>
          <a:ext cx="214312" cy="214312"/>
        </p:xfrm>
        <a:graphic>
          <a:graphicData uri="http://schemas.openxmlformats.org/presentationml/2006/ole">
            <p:oleObj spid="_x0000_s5587976" name="Equation" r:id="rId9" imgW="165100" imgH="1651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2400" y="4673024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Contrary to the SM, 3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rd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generation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can be lighter than 1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st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2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nd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generations</a:t>
            </a:r>
          </a:p>
        </p:txBody>
      </p:sp>
      <p:grpSp>
        <p:nvGrpSpPr>
          <p:cNvPr id="4" name="Group 47"/>
          <p:cNvGrpSpPr/>
          <p:nvPr/>
        </p:nvGrpSpPr>
        <p:grpSpPr>
          <a:xfrm>
            <a:off x="247650" y="5435024"/>
            <a:ext cx="4474284" cy="584776"/>
            <a:chOff x="247650" y="5435024"/>
            <a:chExt cx="4474284" cy="584776"/>
          </a:xfrm>
        </p:grpSpPr>
        <p:sp>
          <p:nvSpPr>
            <p:cNvPr id="22" name="TextBox 21"/>
            <p:cNvSpPr txBox="1"/>
            <p:nvPr/>
          </p:nvSpPr>
          <p:spPr>
            <a:xfrm>
              <a:off x="1904999" y="5435024"/>
              <a:ext cx="2816935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Watch out for tops and </a:t>
              </a:r>
              <a:r>
                <a:rPr lang="en-GB" sz="1600" i="1" dirty="0" err="1" smtClean="0">
                  <a:solidFill>
                    <a:srgbClr val="BC010C"/>
                  </a:solidFill>
                  <a:latin typeface="Trebuchet MS"/>
                  <a:cs typeface="Trebuchet MS"/>
                </a:rPr>
                <a:t>b</a:t>
              </a:r>
              <a:r>
                <a:rPr lang="en-GB" sz="1600" dirty="0" err="1" smtClean="0">
                  <a:solidFill>
                    <a:srgbClr val="BC010C"/>
                  </a:solidFill>
                  <a:latin typeface="Trebuchet MS"/>
                  <a:cs typeface="Trebuchet MS"/>
                </a:rPr>
                <a:t>’s</a:t>
              </a:r>
              <a:r>
                <a:rPr lang="en-GB" sz="16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in final state (“natural SUSY”) </a:t>
              </a: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247650" y="5486400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50"/>
          <p:cNvGrpSpPr/>
          <p:nvPr/>
        </p:nvGrpSpPr>
        <p:grpSpPr>
          <a:xfrm>
            <a:off x="5550950" y="4038600"/>
            <a:ext cx="2983450" cy="2060377"/>
            <a:chOff x="5550950" y="4038600"/>
            <a:chExt cx="2983450" cy="2060377"/>
          </a:xfrm>
        </p:grpSpPr>
        <p:pic>
          <p:nvPicPr>
            <p:cNvPr id="35" name="Picture 34" descr="T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50950" y="4038600"/>
              <a:ext cx="2983450" cy="180498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5765147" y="5791200"/>
              <a:ext cx="23618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Direct 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i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pair production</a:t>
              </a:r>
              <a:endParaRPr lang="en-GB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17588" y="5679247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513408" y="568243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49"/>
          <p:cNvGrpSpPr/>
          <p:nvPr/>
        </p:nvGrpSpPr>
        <p:grpSpPr>
          <a:xfrm>
            <a:off x="5105400" y="1752600"/>
            <a:ext cx="3472074" cy="2209800"/>
            <a:chOff x="5105400" y="1752600"/>
            <a:chExt cx="3472074" cy="2209800"/>
          </a:xfrm>
        </p:grpSpPr>
        <p:pic>
          <p:nvPicPr>
            <p:cNvPr id="34" name="Picture 33" descr="T1bbbb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5257800" y="1752600"/>
              <a:ext cx="2971800" cy="189379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5105400" y="3654623"/>
              <a:ext cx="34720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Gluino</a:t>
              </a:r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-mediated virtual 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production</a:t>
              </a:r>
              <a:endParaRPr lang="en-GB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145363" y="352691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30328" y="3548624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43" name="Straight Connector 42"/>
          <p:cNvCxnSpPr/>
          <p:nvPr/>
        </p:nvCxnSpPr>
        <p:spPr>
          <a:xfrm rot="5400000">
            <a:off x="3009834" y="3617102"/>
            <a:ext cx="3425080" cy="877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81200" y="5330083"/>
            <a:ext cx="2740735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Dedicated searches for gluino-mediated (left) and direct stop production (right)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0" y="1460955"/>
            <a:ext cx="4419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https://twiki.cern.ch/twiki/bin/view/AtlasPublic/SupersymmetryPublicResults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9" name="Picture 8" descr="ATLAS_SUSY_Gtt_hcp12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6200" y="1812345"/>
            <a:ext cx="4828224" cy="4393939"/>
          </a:xfrm>
          <a:prstGeom prst="rect">
            <a:avLst/>
          </a:prstGeom>
        </p:spPr>
      </p:pic>
      <p:pic>
        <p:nvPicPr>
          <p:cNvPr id="8" name="Picture 7" descr="ATLAS_directstop_allOnTop_21dec1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5001"/>
              <a:stretch>
                <a:fillRect/>
              </a:stretch>
            </p:blipFill>
          </mc:Choice>
          <mc:Fallback>
            <p:blipFill>
              <a:blip r:embed="rId5"/>
              <a:srcRect r="5001"/>
              <a:stretch>
                <a:fillRect/>
              </a:stretch>
            </p:blipFill>
          </mc:Fallback>
        </mc:AlternateContent>
        <p:spPr>
          <a:xfrm>
            <a:off x="4453934" y="1854200"/>
            <a:ext cx="4613866" cy="4394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722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problem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local gauge symmetry requires </a:t>
            </a:r>
            <a:r>
              <a:rPr lang="en-US" sz="1800" dirty="0" err="1" smtClean="0">
                <a:solidFill>
                  <a:srgbClr val="BC010C"/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This has been well verified for QED, with a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photon 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(= infinite range)</a:t>
            </a:r>
            <a:endParaRPr lang="en-US" sz="1800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However, the </a:t>
            </a:r>
            <a:r>
              <a:rPr lang="en-US" sz="18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 bosons are massive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(= finite range ~10</a:t>
            </a:r>
            <a:r>
              <a:rPr lang="en-US" sz="1600" baseline="30000" dirty="0" smtClean="0">
                <a:solidFill>
                  <a:srgbClr val="595959"/>
                </a:solidFill>
                <a:latin typeface="Trebuchet MS"/>
                <a:cs typeface="Trebuchet MS"/>
              </a:rPr>
              <a:t>−15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 cm)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410200"/>
            <a:ext cx="9144000" cy="638576"/>
          </a:xfrm>
          <a:prstGeom prst="rect">
            <a:avLst/>
          </a:prstGeom>
          <a:solidFill>
            <a:srgbClr val="CCFF00"/>
          </a:solidFill>
        </p:spPr>
        <p:txBody>
          <a:bodyPr wrap="square" tIns="140400" bIns="1872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This is known as the  </a:t>
            </a:r>
            <a:r>
              <a:rPr lang="en-US" sz="20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“</a:t>
            </a:r>
            <a:r>
              <a:rPr lang="en-US" sz="2000" b="1" dirty="0" err="1" smtClean="0">
                <a:solidFill>
                  <a:srgbClr val="BC010C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20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Mechanism”</a:t>
            </a:r>
            <a:endParaRPr lang="en-US" b="1" dirty="0" smtClean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5720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a complex doublet field with non-zero vacuum expectation value.                    3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become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9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±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masses, remaining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massive scalar Higgs boson 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304799" y="3169428"/>
            <a:ext cx="8471343" cy="1281922"/>
            <a:chOff x="304799" y="3169428"/>
            <a:chExt cx="8471343" cy="128192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082800" y="3927475"/>
            <a:ext cx="3632200" cy="523875"/>
          </p:xfrm>
          <a:graphic>
            <a:graphicData uri="http://schemas.openxmlformats.org/presentationml/2006/ole">
              <p:oleObj spid="_x0000_s4893698" name="Equation" r:id="rId3" imgW="2235200" imgH="317500" progId="Equation.DSMT4">
                <p:embed/>
              </p:oleObj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799" y="3169428"/>
              <a:ext cx="847134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Only way to break gauge symmetry consistently is to </a:t>
              </a:r>
              <a:r>
                <a:rPr lang="en-US" sz="18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spontaneously break the symmetry of the vacuum:</a:t>
              </a:r>
              <a:endParaRPr lang="en-US" sz="1800" i="1" dirty="0" smtClean="0">
                <a:solidFill>
                  <a:srgbClr val="BC010C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403149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non-zero vacuum expectation value ]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9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Should we give up on natural SUSY and directly search for WIMP (dark matter) production in proton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proton collisions ?  </a:t>
            </a:r>
          </a:p>
        </p:txBody>
      </p:sp>
      <p:grpSp>
        <p:nvGrpSpPr>
          <p:cNvPr id="4" name="Group 10"/>
          <p:cNvGrpSpPr/>
          <p:nvPr/>
        </p:nvGrpSpPr>
        <p:grpSpPr>
          <a:xfrm>
            <a:off x="76200" y="3276600"/>
            <a:ext cx="5029200" cy="2667000"/>
            <a:chOff x="76200" y="3200400"/>
            <a:chExt cx="5029200" cy="2667000"/>
          </a:xfrm>
        </p:grpSpPr>
        <p:sp>
          <p:nvSpPr>
            <p:cNvPr id="15" name="TextBox 14"/>
            <p:cNvSpPr txBox="1"/>
            <p:nvPr/>
          </p:nvSpPr>
          <p:spPr>
            <a:xfrm>
              <a:off x="152400" y="5528846"/>
              <a:ext cx="4953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rgbClr val="BC010C"/>
                  </a:solidFill>
                  <a:latin typeface="Trebuchet MS"/>
                  <a:cs typeface="Trebuchet MS"/>
                  <a:sym typeface="Wingdings"/>
                </a:rPr>
                <a:t></a:t>
              </a:r>
              <a:r>
                <a:rPr lang="en-US" sz="1600" dirty="0" smtClean="0">
                  <a:solidFill>
                    <a:srgbClr val="BC010C"/>
                  </a:solidFill>
                  <a:latin typeface="Trebuchet MS"/>
                  <a:cs typeface="Trebuchet MS"/>
                  <a:sym typeface="Wingdings"/>
                </a:rPr>
                <a:t> </a:t>
              </a:r>
              <a:r>
                <a:rPr lang="en-GB" sz="16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Search for mono-jets</a:t>
              </a:r>
              <a:r>
                <a:rPr lang="en-GB" sz="16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events</a:t>
              </a:r>
              <a:r>
                <a:rPr lang="en-GB" sz="1600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!</a:t>
              </a:r>
            </a:p>
          </p:txBody>
        </p:sp>
        <p:pic>
          <p:nvPicPr>
            <p:cNvPr id="16" name="Picture 15" descr="Picture 4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" y="3200400"/>
              <a:ext cx="2438400" cy="219056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424535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Trebuchet MS"/>
                  <a:cs typeface="Trebuchet MS"/>
                </a:rPr>
                <a:t>Energetic gluon/photon radiation in the initial sate</a:t>
              </a:r>
              <a:endPara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52399" y="2819400"/>
            <a:ext cx="4415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How can we detect (and trigger) them </a:t>
            </a:r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 arXiv:1206.5663</a:t>
            </a:r>
          </a:p>
        </p:txBody>
      </p:sp>
      <p:pic>
        <p:nvPicPr>
          <p:cNvPr id="18" name="Picture 17" descr="Met_20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724400" y="2010832"/>
            <a:ext cx="4083887" cy="393276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rot="5400000">
            <a:off x="2401094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(DM)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0" y="1460954"/>
            <a:ext cx="2133599" cy="215446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 arXiv:</a:t>
            </a:r>
            <a:r>
              <a:rPr lang="en-US" sz="800" b="1" kern="0" dirty="0" smtClean="0">
                <a:solidFill>
                  <a:srgbClr val="FFFFFF"/>
                </a:solidFill>
              </a:rPr>
              <a:t>1206.5663, </a:t>
            </a:r>
            <a:r>
              <a:rPr lang="en-US" sz="800" b="1" kern="0" dirty="0" smtClean="0">
                <a:solidFill>
                  <a:srgbClr val="FFFFFF"/>
                </a:solidFill>
              </a:rPr>
              <a:t>ATLAS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kern="0" dirty="0" smtClean="0">
                <a:solidFill>
                  <a:srgbClr val="FFFFFF"/>
                </a:solidFill>
              </a:rPr>
              <a:t>1210.4491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6581" y="2917825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4F81BD">
                    <a:lumMod val="75000"/>
                  </a:srgbClr>
                </a:solidFill>
                <a:latin typeface="Trebuchet MS"/>
                <a:cs typeface="Trebuchet MS"/>
              </a:rPr>
              <a:t>Vector (SI):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581" y="3265071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Axial-</a:t>
            </a:r>
            <a:r>
              <a:rPr lang="en-GB" sz="1600" dirty="0" err="1" smtClean="0">
                <a:solidFill>
                  <a:srgbClr val="008000"/>
                </a:solidFill>
                <a:latin typeface="Trebuchet MS"/>
                <a:cs typeface="Trebuchet MS"/>
              </a:rPr>
              <a:t>v</a:t>
            </a:r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. (SD):</a:t>
            </a:r>
          </a:p>
        </p:txBody>
      </p:sp>
      <p:graphicFrame>
        <p:nvGraphicFramePr>
          <p:cNvPr id="27" name="Object 4"/>
          <p:cNvGraphicFramePr>
            <a:graphicFrameLocks noChangeAspect="1"/>
          </p:cNvGraphicFramePr>
          <p:nvPr/>
        </p:nvGraphicFramePr>
        <p:xfrm>
          <a:off x="1458383" y="2885017"/>
          <a:ext cx="1856976" cy="420158"/>
        </p:xfrm>
        <a:graphic>
          <a:graphicData uri="http://schemas.openxmlformats.org/presentationml/2006/ole">
            <p:oleObj spid="_x0000_s5595138" name="Equation" r:id="rId3" imgW="1231900" imgH="279400" progId="Equation.DSMT4">
              <p:embed/>
            </p:oleObj>
          </a:graphicData>
        </a:graphic>
      </p:graphicFrame>
      <p:graphicFrame>
        <p:nvGraphicFramePr>
          <p:cNvPr id="4659203" name="Object 3"/>
          <p:cNvGraphicFramePr>
            <a:graphicFrameLocks noChangeAspect="1"/>
          </p:cNvGraphicFramePr>
          <p:nvPr/>
        </p:nvGraphicFramePr>
        <p:xfrm>
          <a:off x="1447800" y="3255963"/>
          <a:ext cx="2276475" cy="420687"/>
        </p:xfrm>
        <a:graphic>
          <a:graphicData uri="http://schemas.openxmlformats.org/presentationml/2006/ole">
            <p:oleObj spid="_x0000_s5595139" name="Equation" r:id="rId4" imgW="1511300" imgH="279400" progId="Equation.DSMT4">
              <p:embed/>
            </p:oleObj>
          </a:graphicData>
        </a:graphic>
      </p:graphicFrame>
      <p:grpSp>
        <p:nvGrpSpPr>
          <p:cNvPr id="4" name="Group 38"/>
          <p:cNvGrpSpPr/>
          <p:nvPr/>
        </p:nvGrpSpPr>
        <p:grpSpPr>
          <a:xfrm>
            <a:off x="152400" y="4724400"/>
            <a:ext cx="4240454" cy="1066800"/>
            <a:chOff x="196851" y="3854451"/>
            <a:chExt cx="3804714" cy="867783"/>
          </a:xfrm>
        </p:grpSpPr>
        <p:pic>
          <p:nvPicPr>
            <p:cNvPr id="32" name="Picture 31" descr="Picture 38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47947" y="3876523"/>
              <a:ext cx="1565275" cy="815706"/>
            </a:xfrm>
            <a:prstGeom prst="rect">
              <a:avLst/>
            </a:prstGeom>
          </p:spPr>
        </p:pic>
        <p:pic>
          <p:nvPicPr>
            <p:cNvPr id="33" name="Picture 32" descr="Picture 37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6851" y="3854451"/>
              <a:ext cx="1546231" cy="867783"/>
            </a:xfrm>
            <a:prstGeom prst="rect">
              <a:avLst/>
            </a:prstGeom>
          </p:spPr>
        </p:pic>
        <p:sp>
          <p:nvSpPr>
            <p:cNvPr id="34" name="Right Arrow 33"/>
            <p:cNvSpPr/>
            <p:nvPr/>
          </p:nvSpPr>
          <p:spPr>
            <a:xfrm>
              <a:off x="1737453" y="4143524"/>
              <a:ext cx="546959" cy="289778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42815" y="4224844"/>
              <a:ext cx="158750" cy="20108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52400" y="1905000"/>
            <a:ext cx="441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Limit on WIMP pair production cross section can be transformed into limit on effective WIMP-hadronic contact interaction:</a:t>
            </a:r>
            <a:endParaRPr lang="en-GB" sz="16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rot="5400000">
            <a:off x="2399506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Met_20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4724400" y="2010832"/>
            <a:ext cx="4083887" cy="3932767"/>
          </a:xfrm>
          <a:prstGeom prst="rect">
            <a:avLst/>
          </a:prstGeom>
        </p:spPr>
      </p:pic>
      <p:graphicFrame>
        <p:nvGraphicFramePr>
          <p:cNvPr id="24" name="Object 5"/>
          <p:cNvGraphicFramePr>
            <a:graphicFrameLocks noChangeAspect="1"/>
          </p:cNvGraphicFramePr>
          <p:nvPr/>
        </p:nvGraphicFramePr>
        <p:xfrm>
          <a:off x="2563485" y="3971925"/>
          <a:ext cx="784225" cy="600075"/>
        </p:xfrm>
        <a:graphic>
          <a:graphicData uri="http://schemas.openxmlformats.org/presentationml/2006/ole">
            <p:oleObj spid="_x0000_s5595144" name="Equation" r:id="rId9" imgW="546100" imgH="419100" progId="Equation.DSMT4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62983" y="3878521"/>
            <a:ext cx="251936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WIMP-nucleon </a:t>
            </a:r>
          </a:p>
          <a:p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scattering cross-section: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10000" y="5179739"/>
            <a:ext cx="253523" cy="2562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fig_05-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4442165" y="2209800"/>
            <a:ext cx="4574835" cy="36873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grayscl/>
            <a:lum bright="29000" contrast="41000"/>
            <a:extLst>
              <a:ext uri="{BEBA8EAE-BF5A-486C-A8C5-ECC9F3942E4B}">
                <a14:imgProp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6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4124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Courtesy: </a:t>
            </a:r>
          </a:p>
          <a:p>
            <a:r>
              <a:rPr lang="en-GB" sz="900" dirty="0" smtClean="0">
                <a:solidFill>
                  <a:srgbClr val="7F7F7F"/>
                </a:solidFill>
              </a:rPr>
              <a:t>David </a:t>
            </a:r>
            <a:r>
              <a:rPr lang="en-GB" sz="900" dirty="0" smtClean="0">
                <a:solidFill>
                  <a:srgbClr val="7F7F7F"/>
                </a:solidFill>
              </a:rPr>
              <a:t>Berge (CERN)</a:t>
            </a:r>
            <a:endParaRPr lang="en-GB" sz="900" dirty="0">
              <a:solidFill>
                <a:srgbClr val="7F7F7F"/>
              </a:solidFill>
            </a:endParaRPr>
          </a:p>
        </p:txBody>
      </p:sp>
      <p:pic>
        <p:nvPicPr>
          <p:cNvPr id="78" name="Picture 7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2133600" y="5257800"/>
            <a:ext cx="5257800" cy="1498113"/>
          </a:xfrm>
          <a:prstGeom prst="rect">
            <a:avLst/>
          </a:prstGeom>
          <a:effectLst>
            <a:glow rad="152400">
              <a:schemeClr val="tx1">
                <a:alpha val="36000"/>
              </a:schemeClr>
            </a:glo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458200" cy="455727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/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models other than Supersymmetry deal with the hierarchy problem …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also provide dark matter candidates,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also grand unification,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of them provide new sources of matter-antimatter violation to create the remaining matter,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may explain the hierarchy in the observed particle masses,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are only valid up to several tenth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, others up to GUT scales…</a:t>
            </a:r>
            <a:endParaRPr lang="en-US" sz="5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pic>
        <p:nvPicPr>
          <p:cNvPr id="10" name="Picture 9" descr="hyper1"/>
          <p:cNvPicPr>
            <a:picLocks noChangeAspect="1" noChangeArrowheads="1"/>
          </p:cNvPicPr>
          <p:nvPr/>
        </p:nvPicPr>
        <p:blipFill>
          <a:blip r:embed="rId3">
            <a:lum bright="-34000" contrast="35000"/>
          </a:blip>
          <a:srcRect l="1408" t="3226" r="1021" b="537"/>
          <a:stretch>
            <a:fillRect/>
          </a:stretch>
        </p:blipFill>
        <p:spPr bwMode="auto">
          <a:xfrm>
            <a:off x="3393777" y="5177094"/>
            <a:ext cx="2321223" cy="1448452"/>
          </a:xfrm>
          <a:prstGeom prst="rect">
            <a:avLst/>
          </a:prstGeom>
          <a:noFill/>
          <a:ln w="9525">
            <a:solidFill>
              <a:srgbClr val="B2B2B2"/>
            </a:solidFill>
            <a:miter lim="800000"/>
            <a:headEnd/>
            <a:tailEnd/>
          </a:ln>
          <a:effectLst>
            <a:outerShdw blurRad="469900" dist="38100" dir="2700000">
              <a:srgbClr val="000000"/>
            </a:outerShdw>
          </a:effec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4519" y="152400"/>
            <a:ext cx="8989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rebuchet MS"/>
                <a:cs typeface="Trebuchet MS"/>
              </a:rPr>
              <a:t>Broad search spectrum at ATLAS and CMS</a:t>
            </a:r>
            <a:endParaRPr lang="en-US" sz="2800" i="1" dirty="0" smtClean="0">
              <a:solidFill>
                <a:schemeClr val="bg1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1371601"/>
            <a:ext cx="9144000" cy="4502323"/>
            <a:chOff x="0" y="1371601"/>
            <a:chExt cx="9144000" cy="4502323"/>
          </a:xfrm>
        </p:grpSpPr>
        <p:sp>
          <p:nvSpPr>
            <p:cNvPr id="23" name="Rectangle 22"/>
            <p:cNvSpPr/>
            <p:nvPr/>
          </p:nvSpPr>
          <p:spPr>
            <a:xfrm>
              <a:off x="0" y="1371601"/>
              <a:ext cx="9144000" cy="4502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3765" y="5334000"/>
              <a:ext cx="913023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800"/>
                </a:spcBef>
              </a:pP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  <a:sym typeface="Wingdings"/>
                </a:rPr>
                <a:t>Mass reach of searches for SUSY (left) and other new phenomena (right) (here: ATLAS)</a:t>
              </a:r>
              <a:endParaRPr lang="en-US" sz="1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endParaRPr>
            </a:p>
          </p:txBody>
        </p:sp>
        <p:pic>
          <p:nvPicPr>
            <p:cNvPr id="15" name="Picture 14" descr="AtlasSearches_susy_dec1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>
            <a:xfrm>
              <a:off x="0" y="1676400"/>
              <a:ext cx="4538764" cy="3426086"/>
            </a:xfrm>
            <a:prstGeom prst="rect">
              <a:avLst/>
            </a:prstGeom>
          </p:spPr>
        </p:pic>
        <p:pic>
          <p:nvPicPr>
            <p:cNvPr id="16" name="Picture 15" descr="AtlasSearches_exotics_hcp1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tretch>
                  <a:fillRect/>
                </a:stretch>
              </p:blipFill>
            </mc:Choice>
            <mc:Fallback>
              <p:blipFill>
                <a:blip r:embed="rId6"/>
                <a:stretch>
                  <a:fillRect/>
                </a:stretch>
              </p:blipFill>
            </mc:Fallback>
          </mc:AlternateContent>
          <p:spPr>
            <a:xfrm>
              <a:off x="4605237" y="1676400"/>
              <a:ext cx="4538763" cy="342608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/>
      <p:bldP spid="31" grpId="0"/>
      <p:bldP spid="3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1371601"/>
            <a:ext cx="9144000" cy="4502323"/>
            <a:chOff x="0" y="1371601"/>
            <a:chExt cx="9144000" cy="4502323"/>
          </a:xfrm>
        </p:grpSpPr>
        <p:sp>
          <p:nvSpPr>
            <p:cNvPr id="21" name="Rectangle 20"/>
            <p:cNvSpPr/>
            <p:nvPr/>
          </p:nvSpPr>
          <p:spPr>
            <a:xfrm>
              <a:off x="0" y="1371601"/>
              <a:ext cx="9144000" cy="4502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3765" y="5334000"/>
              <a:ext cx="913023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800"/>
                </a:spcBef>
              </a:pP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  <a:sym typeface="Wingdings"/>
                </a:rPr>
                <a:t>Mass reach of searches for SUSY (left) and other new phenomena (right) (here: ATLAS)</a:t>
              </a:r>
              <a:endParaRPr lang="en-US" sz="1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endParaRPr>
            </a:p>
          </p:txBody>
        </p:sp>
        <p:pic>
          <p:nvPicPr>
            <p:cNvPr id="25" name="Picture 24" descr="AtlasSearches_susy_dec1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0" y="1676400"/>
              <a:ext cx="4538764" cy="3426086"/>
            </a:xfrm>
            <a:prstGeom prst="rect">
              <a:avLst/>
            </a:prstGeom>
          </p:spPr>
        </p:pic>
        <p:pic>
          <p:nvPicPr>
            <p:cNvPr id="26" name="Picture 25" descr="AtlasSearches_exotics_hcp1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4605237" y="1676400"/>
              <a:ext cx="4538763" cy="3426086"/>
            </a:xfrm>
            <a:prstGeom prst="rect">
              <a:avLst/>
            </a:prstGeom>
          </p:spPr>
        </p:pic>
      </p:grpSp>
      <p:grpSp>
        <p:nvGrpSpPr>
          <p:cNvPr id="15" name="Group 11"/>
          <p:cNvGrpSpPr/>
          <p:nvPr/>
        </p:nvGrpSpPr>
        <p:grpSpPr>
          <a:xfrm>
            <a:off x="-4" y="1371601"/>
            <a:ext cx="9436518" cy="4502324"/>
            <a:chOff x="-4" y="1676401"/>
            <a:chExt cx="9436518" cy="450232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rcRect t="5074" b="2615"/>
            <a:stretch>
              <a:fillRect/>
            </a:stretch>
          </p:blipFill>
          <p:spPr>
            <a:xfrm flipH="1">
              <a:off x="-4" y="1676401"/>
              <a:ext cx="9144003" cy="450232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>
              <a:alphaModFix amt="79000"/>
            </a:blip>
            <a:stretch>
              <a:fillRect/>
            </a:stretch>
          </p:blipFill>
          <p:spPr>
            <a:xfrm rot="21174794">
              <a:off x="5467757" y="34606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>
              <a:alphaModFix amt="79000"/>
            </a:blip>
            <a:stretch>
              <a:fillRect/>
            </a:stretch>
          </p:blipFill>
          <p:spPr>
            <a:xfrm rot="20714836">
              <a:off x="6305957" y="31558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rebuchet MS"/>
                <a:cs typeface="Trebuchet MS"/>
              </a:rPr>
              <a:t>Broad search spectrum at ATLAS and CMS</a:t>
            </a:r>
          </a:p>
          <a:p>
            <a:pPr lvl="0">
              <a:spcBef>
                <a:spcPts val="600"/>
              </a:spcBef>
            </a:pPr>
            <a:r>
              <a:rPr lang="en-US" sz="2000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 LHC is </a:t>
            </a:r>
            <a:r>
              <a:rPr lang="en-US" sz="2000" b="1" i="1" dirty="0" smtClean="0">
                <a:solidFill>
                  <a:srgbClr val="FFFF00"/>
                </a:solidFill>
                <a:latin typeface="Trebuchet MS"/>
                <a:cs typeface="Trebuchet MS"/>
              </a:rPr>
              <a:t>pushing </a:t>
            </a:r>
            <a:r>
              <a:rPr lang="en-US" sz="2000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 limits on new phenomena</a:t>
            </a:r>
          </a:p>
        </p:txBody>
      </p:sp>
      <p:sp>
        <p:nvSpPr>
          <p:cNvPr id="19" name="TextBox 18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We are still below 10% of the expected size of the LHC data sample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(below 1% of the expected HL-LHC one), and at half the energy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xit" presetSubtype="2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24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F2F2F2"/>
                </a:solidFill>
                <a:latin typeface="Trebuchet MS"/>
                <a:cs typeface="Trebuchet MS"/>
              </a:rPr>
              <a:t>What’s next ?</a:t>
            </a:r>
            <a:endParaRPr lang="en-GB" sz="2000" i="1" dirty="0">
              <a:solidFill>
                <a:srgbClr val="F2F2F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grayscl/>
            <a:lum bright="20000" contrast="3000"/>
          </a:blip>
          <a:stretch>
            <a:fillRect/>
          </a:stretch>
        </p:blipFill>
        <p:spPr>
          <a:xfrm>
            <a:off x="3501231" y="603646"/>
            <a:ext cx="2061368" cy="2752308"/>
          </a:xfrm>
          <a:prstGeom prst="rect">
            <a:avLst/>
          </a:prstGeom>
        </p:spPr>
      </p:pic>
      <p:grpSp>
        <p:nvGrpSpPr>
          <p:cNvPr id="23" name="Group 21"/>
          <p:cNvGrpSpPr/>
          <p:nvPr/>
        </p:nvGrpSpPr>
        <p:grpSpPr>
          <a:xfrm>
            <a:off x="3505200" y="3505200"/>
            <a:ext cx="2057399" cy="2857243"/>
            <a:chOff x="7046383" y="3991419"/>
            <a:chExt cx="1501015" cy="199596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rcRect b="15536"/>
            <a:stretch>
              <a:fillRect/>
            </a:stretch>
          </p:blipFill>
          <p:spPr>
            <a:xfrm>
              <a:off x="7046383" y="4012585"/>
              <a:ext cx="1501015" cy="1974801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7078132" y="5594350"/>
              <a:ext cx="746306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Higgs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569701" y="3991419"/>
              <a:ext cx="736099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SUSY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669408" y="609600"/>
            <a:ext cx="1804500" cy="5386090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34400" dirty="0" smtClean="0">
                <a:solidFill>
                  <a:srgbClr val="FF0000">
                    <a:alpha val="74000"/>
                  </a:srgbClr>
                </a:solidFill>
                <a:effectLst>
                  <a:glow rad="101600">
                    <a:prstClr val="white">
                      <a:alpha val="75000"/>
                    </a:prstClr>
                  </a:glow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5613" y="3009738"/>
            <a:ext cx="31431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Is the new boson the SM Higgs ? 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01219" y="3535499"/>
            <a:ext cx="2400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If so, what protects it ?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48638" y="3009738"/>
            <a:ext cx="2686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To answer these question we need more data and higher collision energy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33400" y="5860754"/>
            <a:ext cx="2199167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dirty="0" smtClean="0">
                <a:solidFill>
                  <a:prstClr val="white"/>
                </a:solidFill>
                <a:latin typeface="Lucida Calligraphy" charset="0"/>
              </a:rPr>
              <a:t>Thank you !</a:t>
            </a:r>
            <a:endParaRPr lang="en-GB" dirty="0">
              <a:solidFill>
                <a:prstClr val="white"/>
              </a:solidFill>
              <a:latin typeface="Lucida Calligraphy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148638" y="225623"/>
            <a:ext cx="2686006" cy="6251377"/>
            <a:chOff x="6148638" y="225623"/>
            <a:chExt cx="2686006" cy="6251377"/>
          </a:xfrm>
        </p:grpSpPr>
        <p:sp>
          <p:nvSpPr>
            <p:cNvPr id="13" name="TextBox 12"/>
            <p:cNvSpPr txBox="1"/>
            <p:nvPr/>
          </p:nvSpPr>
          <p:spPr>
            <a:xfrm>
              <a:off x="7099568" y="603646"/>
              <a:ext cx="11724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rgbClr val="EAFDC1"/>
                  </a:solidFill>
                </a:rPr>
                <a:t>Start of LHC</a:t>
              </a:r>
              <a:endParaRPr lang="en-GB" sz="1400" dirty="0">
                <a:solidFill>
                  <a:srgbClr val="EAFDC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10860" y="1229380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EAFDC1"/>
                  </a:solidFill>
                </a:rPr>
                <a:t>Run 1, 7+8 TeV, ~25 fb</a:t>
              </a:r>
              <a:r>
                <a:rPr lang="en-GB" sz="1400" baseline="30000" dirty="0" smtClean="0">
                  <a:solidFill>
                    <a:srgbClr val="EAFDC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EAFDC1"/>
                  </a:solidFill>
                </a:rPr>
                <a:t>1</a:t>
              </a:r>
              <a:r>
                <a:rPr lang="en-GB" sz="1400" dirty="0" smtClean="0">
                  <a:solidFill>
                    <a:srgbClr val="EAFDC1"/>
                  </a:solidFill>
                </a:rPr>
                <a:t> int. </a:t>
              </a:r>
              <a:r>
                <a:rPr lang="en-GB" sz="1400" dirty="0" err="1" smtClean="0">
                  <a:solidFill>
                    <a:srgbClr val="EAFDC1"/>
                  </a:solidFill>
                </a:rPr>
                <a:t>lumi</a:t>
              </a:r>
              <a:endParaRPr lang="en-GB" sz="1400" dirty="0">
                <a:solidFill>
                  <a:srgbClr val="EAFDC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10861" y="1966691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LS1: prepare LHC for design </a:t>
              </a:r>
              <a:r>
                <a:rPr lang="en-GB" sz="1400" i="1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E</a:t>
              </a:r>
              <a:r>
                <a:rPr lang="en-GB" sz="140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&amp; </a:t>
              </a:r>
              <a:r>
                <a:rPr lang="en-GB" sz="1400" dirty="0" err="1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lumi</a:t>
              </a:r>
              <a:endParaRPr lang="en-GB" sz="140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110861" y="2590800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EAFDC1"/>
                  </a:solidFill>
                </a:rPr>
                <a:t>Collect ~30 fb</a:t>
              </a:r>
              <a:r>
                <a:rPr lang="en-GB" sz="1400" baseline="30000" dirty="0" smtClean="0">
                  <a:solidFill>
                    <a:srgbClr val="EAFDC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EAFDC1"/>
                  </a:solidFill>
                </a:rPr>
                <a:t>1</a:t>
              </a:r>
              <a:r>
                <a:rPr lang="en-GB" sz="1400" dirty="0" smtClean="0">
                  <a:solidFill>
                    <a:srgbClr val="EAFDC1"/>
                  </a:solidFill>
                </a:rPr>
                <a:t> per year at 13/14 TeV </a:t>
              </a:r>
              <a:endParaRPr lang="en-GB" sz="1400" dirty="0">
                <a:solidFill>
                  <a:srgbClr val="EAFDC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110861" y="3349823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Phase-1 upgrade for ultimate </a:t>
              </a:r>
              <a:r>
                <a:rPr lang="en-GB" sz="1400" dirty="0" err="1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lumi</a:t>
              </a:r>
              <a:endParaRPr lang="en-GB" sz="140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110861" y="3906559"/>
              <a:ext cx="17237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EAFDC1"/>
                  </a:solidFill>
                </a:rPr>
                <a:t>Twice nominal </a:t>
              </a:r>
              <a:r>
                <a:rPr lang="en-GB" sz="1400" dirty="0" err="1" smtClean="0">
                  <a:solidFill>
                    <a:srgbClr val="EAFDC1"/>
                  </a:solidFill>
                </a:rPr>
                <a:t>lumi</a:t>
              </a:r>
              <a:r>
                <a:rPr lang="en-GB" sz="1400" dirty="0" smtClean="0">
                  <a:solidFill>
                    <a:srgbClr val="EAFDC1"/>
                  </a:solidFill>
                </a:rPr>
                <a:t> at 14 TeV, </a:t>
              </a:r>
            </a:p>
            <a:p>
              <a:r>
                <a:rPr lang="en-GB" sz="1400" dirty="0" smtClean="0">
                  <a:solidFill>
                    <a:srgbClr val="EAFDC1"/>
                  </a:solidFill>
                </a:rPr>
                <a:t>~100 fb</a:t>
              </a:r>
              <a:r>
                <a:rPr lang="en-GB" sz="1400" baseline="30000" dirty="0" smtClean="0">
                  <a:solidFill>
                    <a:srgbClr val="EAFDC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EAFDC1"/>
                  </a:solidFill>
                </a:rPr>
                <a:t>1</a:t>
              </a:r>
              <a:r>
                <a:rPr lang="en-GB" sz="1400" dirty="0" smtClean="0">
                  <a:solidFill>
                    <a:srgbClr val="EAFDC1"/>
                  </a:solidFill>
                </a:rPr>
                <a:t> per year</a:t>
              </a:r>
              <a:endParaRPr lang="en-GB" sz="1400" dirty="0">
                <a:solidFill>
                  <a:srgbClr val="EAFDC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110861" y="4721423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Phase-2 upgrade to HL-LHC</a:t>
              </a:r>
              <a:endParaRPr lang="en-GB" sz="140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10861" y="5331023"/>
              <a:ext cx="17237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EAFDC1"/>
                  </a:solidFill>
                </a:rPr>
                <a:t>~300 fb</a:t>
              </a:r>
              <a:r>
                <a:rPr lang="en-GB" sz="1400" baseline="30000" dirty="0" smtClean="0">
                  <a:solidFill>
                    <a:srgbClr val="EAFDC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EAFDC1"/>
                  </a:solidFill>
                </a:rPr>
                <a:t>1</a:t>
              </a:r>
              <a:r>
                <a:rPr lang="en-GB" sz="1400" dirty="0" smtClean="0">
                  <a:solidFill>
                    <a:srgbClr val="EAFDC1"/>
                  </a:solidFill>
                </a:rPr>
                <a:t> per year, run up to &gt; 3 ab</a:t>
              </a:r>
              <a:r>
                <a:rPr lang="en-GB" sz="1400" baseline="30000" dirty="0" smtClean="0">
                  <a:solidFill>
                    <a:srgbClr val="EAFDC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EAFDC1"/>
                  </a:solidFill>
                </a:rPr>
                <a:t>1 </a:t>
              </a:r>
              <a:r>
                <a:rPr lang="en-GB" sz="1400" dirty="0" smtClean="0">
                  <a:solidFill>
                    <a:srgbClr val="EAFDC1"/>
                  </a:solidFill>
                </a:rPr>
                <a:t>collected</a:t>
              </a:r>
              <a:endParaRPr lang="en-GB" sz="1400" dirty="0">
                <a:solidFill>
                  <a:srgbClr val="EAFDC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497980" y="606623"/>
              <a:ext cx="584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2009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48638" y="1966691"/>
              <a:ext cx="933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2013</a:t>
              </a:r>
              <a:r>
                <a:rPr lang="en-GB" sz="900" dirty="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/</a:t>
              </a:r>
              <a:r>
                <a:rPr lang="en-GB" sz="900" dirty="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14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526796" y="3349823"/>
              <a:ext cx="584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393133" y="6169223"/>
              <a:ext cx="68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~2030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393133" y="4721423"/>
              <a:ext cx="68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~2022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rot="16200000" flipH="1">
              <a:off x="6296580" y="1442909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16200000" flipH="1">
              <a:off x="6289777" y="2802978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6200000" flipH="1">
              <a:off x="6296581" y="4186110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16200000" flipH="1">
              <a:off x="6303384" y="5610574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747161" y="225623"/>
              <a:ext cx="13254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i="1" dirty="0" smtClean="0">
                  <a:solidFill>
                    <a:schemeClr val="bg1">
                      <a:lumMod val="95000"/>
                    </a:schemeClr>
                  </a:solidFill>
                </a:rPr>
                <a:t>LHC timeline</a:t>
              </a:r>
              <a:endParaRPr lang="en-GB" sz="1400" b="1" i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0" grpId="1"/>
      <p:bldP spid="31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24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F2F2F2"/>
                </a:solidFill>
                <a:latin typeface="Trebuchet MS"/>
                <a:cs typeface="Trebuchet MS"/>
              </a:rPr>
              <a:t>Spare slides</a:t>
            </a:r>
            <a:endParaRPr lang="en-GB" sz="2000" i="1" dirty="0">
              <a:solidFill>
                <a:srgbClr val="F2F2F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184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185" name="Picture 14" descr="fig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87" name="Rectangle 16"/>
            <p:cNvSpPr>
              <a:spLocks noChangeArrowheads="1"/>
            </p:cNvSpPr>
            <p:nvPr/>
          </p:nvSpPr>
          <p:spPr bwMode="auto">
            <a:xfrm>
              <a:off x="1663" y="1117"/>
              <a:ext cx="881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Phase transition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  <p:sp>
          <p:nvSpPr>
            <p:cNvPr id="188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9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p:oleObj spid="_x0000_s4993054" name="Equation" r:id="rId4" imgW="393700" imgH="266700" progId="Equation.DSMT4">
                <p:embed/>
              </p:oleObj>
            </a:graphicData>
          </a:graphic>
        </p:graphicFrame>
        <p:graphicFrame>
          <p:nvGraphicFramePr>
            <p:cNvPr id="186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p:oleObj spid="_x0000_s4993053" name="Equation" r:id="rId5" imgW="190500" imgH="266700" progId="Equation.DSMT4">
                <p:embed/>
              </p:oleObj>
            </a:graphicData>
          </a:graphic>
        </p:graphicFrame>
      </p:grpSp>
      <p:graphicFrame>
        <p:nvGraphicFramePr>
          <p:cNvPr id="190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p:oleObj spid="_x0000_s4993055" name="Equation" r:id="rId6" imgW="520700" imgH="241300" progId="Equation.DSMT4">
              <p:embed/>
            </p:oleObj>
          </a:graphicData>
        </a:graphic>
      </p:graphicFrame>
      <p:sp>
        <p:nvSpPr>
          <p:cNvPr id="254" name="Rectangle 25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1" name="Group 20"/>
          <p:cNvGrpSpPr>
            <a:grpSpLocks/>
          </p:cNvGrpSpPr>
          <p:nvPr/>
        </p:nvGrpSpPr>
        <p:grpSpPr bwMode="auto">
          <a:xfrm>
            <a:off x="3582987" y="3438525"/>
            <a:ext cx="2714625" cy="831850"/>
            <a:chOff x="1644" y="1752"/>
            <a:chExt cx="1710" cy="524"/>
          </a:xfrm>
        </p:grpSpPr>
        <p:grpSp>
          <p:nvGrpSpPr>
            <p:cNvPr id="192" name="Group 21"/>
            <p:cNvGrpSpPr>
              <a:grpSpLocks/>
            </p:cNvGrpSpPr>
            <p:nvPr/>
          </p:nvGrpSpPr>
          <p:grpSpPr bwMode="auto">
            <a:xfrm>
              <a:off x="1711" y="1752"/>
              <a:ext cx="1643" cy="524"/>
              <a:chOff x="1711" y="1752"/>
              <a:chExt cx="1643" cy="524"/>
            </a:xfrm>
          </p:grpSpPr>
          <p:graphicFrame>
            <p:nvGraphicFramePr>
              <p:cNvPr id="194" name="Object 22"/>
              <p:cNvGraphicFramePr>
                <a:graphicFrameLocks noChangeAspect="1"/>
              </p:cNvGraphicFramePr>
              <p:nvPr/>
            </p:nvGraphicFramePr>
            <p:xfrm>
              <a:off x="2224" y="2032"/>
              <a:ext cx="291" cy="195"/>
            </p:xfrm>
            <a:graphic>
              <a:graphicData uri="http://schemas.openxmlformats.org/presentationml/2006/ole">
                <p:oleObj spid="_x0000_s4993056" name="Equation" r:id="rId7" imgW="342720" imgH="228600" progId="Equation.DSMT4">
                  <p:embed/>
                </p:oleObj>
              </a:graphicData>
            </a:graphic>
          </p:graphicFrame>
          <p:sp>
            <p:nvSpPr>
              <p:cNvPr id="195" name="Rectangle 23"/>
              <p:cNvSpPr>
                <a:spLocks noChangeArrowheads="1"/>
              </p:cNvSpPr>
              <p:nvPr/>
            </p:nvSpPr>
            <p:spPr bwMode="auto">
              <a:xfrm>
                <a:off x="1711" y="2227"/>
                <a:ext cx="213" cy="44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6" name="Rectangle 24"/>
              <p:cNvSpPr>
                <a:spLocks noChangeArrowheads="1"/>
              </p:cNvSpPr>
              <p:nvPr/>
            </p:nvSpPr>
            <p:spPr bwMode="auto">
              <a:xfrm>
                <a:off x="1760" y="2183"/>
                <a:ext cx="213" cy="68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7" name="Rectangle 25"/>
              <p:cNvSpPr>
                <a:spLocks noChangeArrowheads="1"/>
              </p:cNvSpPr>
              <p:nvPr/>
            </p:nvSpPr>
            <p:spPr bwMode="auto">
              <a:xfrm>
                <a:off x="1861" y="2071"/>
                <a:ext cx="792" cy="20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8" name="Rectangle 26"/>
              <p:cNvSpPr>
                <a:spLocks noChangeArrowheads="1"/>
              </p:cNvSpPr>
              <p:nvPr/>
            </p:nvSpPr>
            <p:spPr bwMode="auto">
              <a:xfrm>
                <a:off x="2562" y="1752"/>
                <a:ext cx="792" cy="386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93" name="AutoShape 27"/>
            <p:cNvSpPr>
              <a:spLocks noChangeArrowheads="1"/>
            </p:cNvSpPr>
            <p:nvPr/>
          </p:nvSpPr>
          <p:spPr bwMode="auto">
            <a:xfrm flipH="1">
              <a:off x="1644" y="2226"/>
              <a:ext cx="182" cy="45"/>
            </a:xfrm>
            <a:prstGeom prst="rtTriangle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99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02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p:oleObj spid="_x0000_s4993057" name="Equation" r:id="rId8" imgW="431640" imgH="228600" progId="Equation.DSMT4">
              <p:embed/>
            </p:oleObj>
          </a:graphicData>
        </a:graphic>
      </p:graphicFrame>
      <p:graphicFrame>
        <p:nvGraphicFramePr>
          <p:cNvPr id="203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p:oleObj spid="_x0000_s4993058" name="Equation" r:id="rId9" imgW="508000" imgH="266700" progId="Equation.DSMT4">
              <p:embed/>
            </p:oleObj>
          </a:graphicData>
        </a:graphic>
      </p:graphicFrame>
      <p:sp>
        <p:nvSpPr>
          <p:cNvPr id="205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17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218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	Potential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barrier</a:t>
              </a:r>
            </a:p>
          </p:txBody>
        </p:sp>
        <p:cxnSp>
          <p:nvCxnSpPr>
            <p:cNvPr id="219" name="AutoShape 49"/>
            <p:cNvCxnSpPr>
              <a:cxnSpLocks noChangeShapeType="1"/>
              <a:stCxn id="218" idx="3"/>
              <a:endCxn id="199" idx="0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20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221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Higgs bubble expansion</a:t>
              </a:r>
            </a:p>
          </p:txBody>
        </p:sp>
        <p:sp>
          <p:nvSpPr>
            <p:cNvPr id="226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27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228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9" name="TextBox 248"/>
          <p:cNvSpPr txBox="1"/>
          <p:nvPr/>
        </p:nvSpPr>
        <p:spPr>
          <a:xfrm>
            <a:off x="304800" y="1644651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early universe, at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was in a symmetric phase (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= 0)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phase transition at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~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(10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-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10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after big bang)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led to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0 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4993061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p:oleObj spid="_x0000_s4993061" name="Equation" r:id="rId10" imgW="165100" imgH="292100" progId="Equation.DSMT4">
              <p:embed/>
            </p:oleObj>
          </a:graphicData>
        </a:graphic>
      </p:graphicFrame>
      <p:graphicFrame>
        <p:nvGraphicFramePr>
          <p:cNvPr id="4993062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p:oleObj spid="_x0000_s4993062" name="Equation" r:id="rId11" imgW="165100" imgH="292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consists of </a:t>
            </a:r>
            <a:r>
              <a:rPr lang="en-GB" sz="16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24 elementary matter particles and 3 forces </a:t>
            </a:r>
            <a:r>
              <a:rPr lang="en-GB" sz="1600" b="1" kern="0" dirty="0" smtClean="0">
                <a:solidFill>
                  <a:prstClr val="black"/>
                </a:solidFill>
                <a:latin typeface="Trebuchet MS"/>
                <a:cs typeface="Trebuchet MS"/>
              </a:rPr>
              <a:t>with total of 26 parameters</a:t>
            </a:r>
            <a:endParaRPr lang="en-GB" sz="1600" b="1" kern="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GB" sz="3600" kern="0" dirty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</a:p>
        </p:txBody>
      </p:sp>
      <p:pic>
        <p:nvPicPr>
          <p:cNvPr id="53" name="Picture 5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342572"/>
            <a:ext cx="4114800" cy="3991428"/>
          </a:xfrm>
          <a:prstGeom prst="rect">
            <a:avLst/>
          </a:prstGeom>
          <a:effectLst>
            <a:outerShdw blurRad="431800" dist="38100" dir="2700000">
              <a:srgbClr val="000000">
                <a:alpha val="30000"/>
              </a:srgbClr>
            </a:outerShdw>
          </a:effectLst>
        </p:spPr>
      </p:pic>
      <p:sp>
        <p:nvSpPr>
          <p:cNvPr id="54" name="Rectangle 53"/>
          <p:cNvSpPr/>
          <p:nvPr/>
        </p:nvSpPr>
        <p:spPr>
          <a:xfrm>
            <a:off x="4495799" y="1828800"/>
            <a:ext cx="311361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Arial"/>
              <a:buChar char="•"/>
            </a:pP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Above ~100 GeV, electro-magnetic and weak interactions are unified</a:t>
            </a:r>
          </a:p>
          <a:p>
            <a:pPr marL="271463" indent="-271463">
              <a:spcBef>
                <a:spcPts val="1200"/>
              </a:spcBef>
              <a:buFont typeface="Arial"/>
              <a:buChar char="•"/>
            </a:pP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Below 100 GeV, </a:t>
            </a:r>
            <a:r>
              <a:rPr lang="en-US" sz="1800" dirty="0">
                <a:solidFill>
                  <a:srgbClr val="0D00FF"/>
                </a:solidFill>
                <a:latin typeface="Trebuchet MS"/>
                <a:cs typeface="Trebuchet MS"/>
              </a:rPr>
              <a:t>weak interaction </a:t>
            </a: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is weaker than </a:t>
            </a:r>
            <a:r>
              <a:rPr lang="en-US" sz="1800" dirty="0">
                <a:solidFill>
                  <a:srgbClr val="BC010C"/>
                </a:solidFill>
                <a:latin typeface="Trebuchet MS"/>
                <a:cs typeface="Trebuchet MS"/>
              </a:rPr>
              <a:t>electromagnetism</a:t>
            </a:r>
          </a:p>
          <a:p>
            <a:pPr marL="271463" indent="-271463">
              <a:spcBef>
                <a:spcPts val="1200"/>
              </a:spcBef>
              <a:buFont typeface="Arial"/>
              <a:buChar char="•"/>
            </a:pPr>
            <a:r>
              <a:rPr lang="en-US" sz="1800" b="1" i="1" dirty="0">
                <a:solidFill>
                  <a:prstClr val="black"/>
                </a:solidFill>
                <a:latin typeface="Trebuchet MS"/>
                <a:cs typeface="Trebuchet MS"/>
              </a:rPr>
              <a:t>Electroweak interaction</a:t>
            </a:r>
            <a:endParaRPr lang="en-GB" sz="1800" b="1" i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00600" y="4343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</a:rPr>
              <a:t>HERA data from electron–quark scattering into </a:t>
            </a:r>
            <a:r>
              <a:rPr lang="en-GB" sz="1200" i="1" dirty="0" err="1">
                <a:solidFill>
                  <a:prstClr val="black"/>
                </a:solidFill>
              </a:rPr>
              <a:t>e</a:t>
            </a:r>
            <a:r>
              <a:rPr lang="en-GB" sz="1200" dirty="0" err="1">
                <a:solidFill>
                  <a:prstClr val="black"/>
                </a:solidFill>
              </a:rPr>
              <a:t>+</a:t>
            </a:r>
            <a:r>
              <a:rPr lang="en-GB" sz="1200" i="1" dirty="0" err="1">
                <a:solidFill>
                  <a:prstClr val="black"/>
                </a:solidFill>
              </a:rPr>
              <a:t>q</a:t>
            </a:r>
            <a:r>
              <a:rPr lang="en-GB" sz="1200" i="1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prstClr val="black"/>
                </a:solidFill>
              </a:rPr>
              <a:t>(NC = </a:t>
            </a:r>
            <a:r>
              <a:rPr lang="en-GB" sz="1200" i="1" dirty="0" err="1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GB" sz="1200" dirty="0" err="1">
                <a:solidFill>
                  <a:prstClr val="black"/>
                </a:solidFill>
              </a:rPr>
              <a:t>,</a:t>
            </a:r>
            <a:r>
              <a:rPr lang="en-GB" sz="1200" i="1" dirty="0" err="1">
                <a:solidFill>
                  <a:prstClr val="black"/>
                </a:solidFill>
              </a:rPr>
              <a:t>Z</a:t>
            </a:r>
            <a:r>
              <a:rPr lang="en-GB" sz="1200" dirty="0">
                <a:solidFill>
                  <a:prstClr val="black"/>
                </a:solidFill>
              </a:rPr>
              <a:t>) or </a:t>
            </a:r>
            <a:r>
              <a:rPr lang="en-GB" sz="1200" i="1" dirty="0" err="1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GB" sz="1200" dirty="0" err="1">
                <a:solidFill>
                  <a:prstClr val="black"/>
                </a:solidFill>
                <a:latin typeface="Arial"/>
                <a:cs typeface="Arial"/>
              </a:rPr>
              <a:t>+</a:t>
            </a:r>
            <a:r>
              <a:rPr lang="en-GB" sz="1200" i="1" dirty="0" err="1">
                <a:solidFill>
                  <a:prstClr val="black"/>
                </a:solidFill>
                <a:latin typeface="Arial"/>
                <a:cs typeface="Arial"/>
              </a:rPr>
              <a:t>q</a:t>
            </a:r>
            <a:r>
              <a:rPr lang="en-GB" sz="1200" i="1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prstClr val="black"/>
                </a:solidFill>
              </a:rPr>
              <a:t>(CC = </a:t>
            </a:r>
            <a:r>
              <a:rPr lang="en-GB" sz="1200" i="1" dirty="0">
                <a:solidFill>
                  <a:prstClr val="black"/>
                </a:solidFill>
              </a:rPr>
              <a:t>W</a:t>
            </a:r>
            <a:r>
              <a:rPr lang="en-GB" sz="800" i="1" dirty="0">
                <a:solidFill>
                  <a:prstClr val="black"/>
                </a:solidFill>
              </a:rPr>
              <a:t> </a:t>
            </a:r>
            <a:r>
              <a:rPr lang="en-GB" sz="1200" i="1" baseline="30000" dirty="0">
                <a:solidFill>
                  <a:prstClr val="black"/>
                </a:solidFill>
              </a:rPr>
              <a:t>±</a:t>
            </a:r>
            <a:r>
              <a:rPr lang="en-GB" sz="1200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 rot="1998765">
            <a:off x="1115178" y="2121827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rgbClr val="0D00FF"/>
                </a:solidFill>
                <a:latin typeface="Symbol" charset="2"/>
                <a:cs typeface="Symbol" charset="2"/>
              </a:rPr>
              <a:t>g</a:t>
            </a:r>
            <a:r>
              <a:rPr lang="en-GB" sz="1400" dirty="0">
                <a:solidFill>
                  <a:srgbClr val="0D00FF"/>
                </a:solidFill>
                <a:latin typeface="Trebuchet MS"/>
                <a:cs typeface="Trebuchet MS"/>
              </a:rPr>
              <a:t>, </a:t>
            </a:r>
            <a:r>
              <a:rPr lang="en-GB" sz="1400" i="1" dirty="0">
                <a:solidFill>
                  <a:srgbClr val="0D00FF"/>
                </a:solidFill>
                <a:latin typeface="Trebuchet MS"/>
                <a:cs typeface="Trebuchet MS"/>
              </a:rPr>
              <a:t>Z</a:t>
            </a:r>
            <a:r>
              <a:rPr lang="en-GB" sz="1400" dirty="0">
                <a:solidFill>
                  <a:srgbClr val="0D00FF"/>
                </a:solidFill>
                <a:latin typeface="Trebuchet MS"/>
                <a:cs typeface="Trebuchet MS"/>
              </a:rPr>
              <a:t> current</a:t>
            </a:r>
          </a:p>
        </p:txBody>
      </p:sp>
      <p:sp>
        <p:nvSpPr>
          <p:cNvPr id="10" name="TextBox 9"/>
          <p:cNvSpPr txBox="1"/>
          <p:nvPr/>
        </p:nvSpPr>
        <p:spPr>
          <a:xfrm rot="618757">
            <a:off x="950527" y="2654651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solidFill>
                  <a:srgbClr val="FF0000"/>
                </a:solidFill>
                <a:latin typeface="Trebuchet MS"/>
                <a:cs typeface="Trebuchet MS"/>
              </a:rPr>
              <a:t>W</a:t>
            </a:r>
            <a:r>
              <a:rPr lang="en-GB" sz="1400" dirty="0">
                <a:solidFill>
                  <a:srgbClr val="FF0000"/>
                </a:solidFill>
                <a:latin typeface="Trebuchet MS"/>
                <a:cs typeface="Trebuchet MS"/>
              </a:rPr>
              <a:t> current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lum bright="17000"/>
          </a:blip>
          <a:srcRect l="1057" r="33753" b="789"/>
          <a:stretch>
            <a:fillRect/>
          </a:stretch>
        </p:blipFill>
        <p:spPr>
          <a:xfrm>
            <a:off x="1905054" y="2259107"/>
            <a:ext cx="5402859" cy="42995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1549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The LHC proton—proton physics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0" y="2772267"/>
            <a:ext cx="7239000" cy="37047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ts val="600"/>
              </a:spcBef>
            </a:pPr>
            <a:endParaRPr lang="en-GB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Tx/>
              <a:buAutoNum type="arabicPeriod"/>
            </a:pPr>
            <a:r>
              <a:rPr lang="en-GB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Hierarchy in the </a:t>
            </a:r>
            <a:r>
              <a:rPr lang="en-GB" sz="1800" b="1" dirty="0" err="1" smtClean="0">
                <a:solidFill>
                  <a:srgbClr val="BC010C"/>
                </a:solidFill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domain</a:t>
            </a:r>
            <a:r>
              <a:rPr lang="en-GB" sz="14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4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Flavour</a:t>
            </a:r>
            <a:r>
              <a:rPr lang="en-GB" sz="14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200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215"/>
              <a:stretch>
                <a:fillRect/>
              </a:stretch>
            </p:blipFill>
          </mc:Choice>
          <mc:Fallback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33671" y="1555750"/>
            <a:ext cx="5876091" cy="46460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Surpassed Tevatron record of 4.1</a:t>
            </a:r>
            <a:r>
              <a:rPr lang="en-GB" sz="1400" dirty="0" smtClean="0">
                <a:solidFill>
                  <a:srgbClr val="BC010C"/>
                </a:solidFill>
              </a:rPr>
              <a:t>×</a:t>
            </a:r>
            <a:r>
              <a:rPr lang="en-GB" sz="14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10</a:t>
            </a:r>
            <a:r>
              <a:rPr lang="en-GB" sz="1400" i="1" baseline="30000" dirty="0" smtClean="0">
                <a:solidFill>
                  <a:srgbClr val="BC010C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9181" y="1676400"/>
            <a:ext cx="3113619" cy="163993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ATLAS integrated  luminosity in 2011</a:t>
            </a: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Peak </a:t>
            </a:r>
            <a:r>
              <a:rPr lang="en-GB" sz="1400" i="1" dirty="0" smtClean="0">
                <a:solidFill>
                  <a:srgbClr val="BC010C"/>
                </a:solidFill>
              </a:rPr>
              <a:t>L </a:t>
            </a:r>
            <a:r>
              <a:rPr lang="en-GB" sz="1400" dirty="0" smtClean="0">
                <a:solidFill>
                  <a:srgbClr val="BC010C"/>
                </a:solidFill>
              </a:rPr>
              <a:t>= 3.6×10</a:t>
            </a:r>
            <a:r>
              <a:rPr lang="en-GB" sz="1400" baseline="30000" dirty="0" smtClean="0">
                <a:solidFill>
                  <a:srgbClr val="BC010C"/>
                </a:solidFill>
              </a:rPr>
              <a:t>33</a:t>
            </a:r>
            <a:r>
              <a:rPr lang="en-GB" sz="1400" dirty="0" smtClean="0">
                <a:solidFill>
                  <a:srgbClr val="BC010C"/>
                </a:solidFill>
              </a:rPr>
              <a:t> </a:t>
            </a:r>
            <a:r>
              <a:rPr lang="en-GB" sz="1400" dirty="0" err="1" smtClean="0">
                <a:solidFill>
                  <a:srgbClr val="BC010C"/>
                </a:solidFill>
              </a:rPr>
              <a:t>s</a:t>
            </a:r>
            <a:r>
              <a:rPr lang="en-GB" sz="1400" baseline="30000" dirty="0" smtClean="0">
                <a:solidFill>
                  <a:srgbClr val="BC010C"/>
                </a:solidFill>
              </a:rPr>
              <a:t>–1</a:t>
            </a:r>
            <a:r>
              <a:rPr lang="en-GB" sz="1400" dirty="0" smtClean="0">
                <a:solidFill>
                  <a:srgbClr val="BC010C"/>
                </a:solidFill>
              </a:rPr>
              <a:t>cm</a:t>
            </a:r>
            <a:r>
              <a:rPr lang="en-GB" sz="1400" baseline="30000" dirty="0" smtClean="0">
                <a:solidFill>
                  <a:srgbClr val="BC010C"/>
                </a:solidFill>
              </a:rPr>
              <a:t>–2</a:t>
            </a:r>
            <a:r>
              <a:rPr lang="en-GB" sz="1400" dirty="0" smtClean="0">
                <a:solidFill>
                  <a:srgbClr val="BC010C"/>
                </a:solidFill>
              </a:rPr>
              <a:t> </a:t>
            </a:r>
            <a:r>
              <a:rPr lang="en-GB" sz="1100" dirty="0" smtClean="0">
                <a:solidFill>
                  <a:srgbClr val="BC010C"/>
                </a:solidFill>
              </a:rPr>
              <a:t>(Aug)</a:t>
            </a:r>
            <a:endParaRPr lang="en-US" sz="14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Max 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coll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-bunch: 1331 (</a:t>
            </a:r>
            <a:r>
              <a:rPr lang="en-US" sz="1400" dirty="0" err="1" smtClean="0">
                <a:solidFill>
                  <a:srgbClr val="BC010C"/>
                </a:solidFill>
                <a:latin typeface="Symbol" charset="2"/>
                <a:ea typeface="Arial" charset="0"/>
                <a:cs typeface="Symbol" charset="2"/>
              </a:rPr>
              <a:t>D</a:t>
            </a:r>
            <a:r>
              <a:rPr lang="en-US" sz="14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 = 50 ns) </a:t>
            </a:r>
          </a:p>
          <a:p>
            <a:pPr marL="182563" indent="-1825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Weekly record: 580 pb</a:t>
            </a:r>
            <a:r>
              <a:rPr lang="en-US" sz="1400" baseline="300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</a:rPr>
              <a:t>−1 </a:t>
            </a:r>
            <a:r>
              <a:rPr lang="en-GB" sz="1100" dirty="0" smtClean="0">
                <a:solidFill>
                  <a:srgbClr val="BC010C"/>
                </a:solidFill>
              </a:rPr>
              <a:t>(June)</a:t>
            </a:r>
          </a:p>
        </p:txBody>
      </p:sp>
      <p:sp>
        <p:nvSpPr>
          <p:cNvPr id="15" name="Oval 14"/>
          <p:cNvSpPr/>
          <p:nvPr/>
        </p:nvSpPr>
        <p:spPr>
          <a:xfrm>
            <a:off x="4293053" y="2843113"/>
            <a:ext cx="2362200" cy="777354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38" name="Freeform 37"/>
          <p:cNvSpPr/>
          <p:nvPr/>
        </p:nvSpPr>
        <p:spPr>
          <a:xfrm>
            <a:off x="2295219" y="34290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2295219" y="21336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424115" y="3346974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333277" y="2133600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29168" y="18288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37582" y="4267200"/>
            <a:ext cx="60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(</a:t>
            </a: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‘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)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58368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43418" y="4262735"/>
            <a:ext cx="752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e/</a:t>
            </a:r>
            <a:r>
              <a:rPr lang="en-GB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n</a:t>
            </a:r>
            <a:endParaRPr lang="en-GB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28068" y="2738735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Z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0</a:t>
            </a:r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 / W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±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48368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806901" y="3312583"/>
            <a:ext cx="1545167" cy="211667"/>
          </a:xfrm>
          <a:custGeom>
            <a:avLst/>
            <a:gdLst>
              <a:gd name="connsiteX0" fmla="*/ 0 w 1545167"/>
              <a:gd name="connsiteY0" fmla="*/ 116417 h 211667"/>
              <a:gd name="connsiteX1" fmla="*/ 84667 w 1545167"/>
              <a:gd name="connsiteY1" fmla="*/ 42334 h 211667"/>
              <a:gd name="connsiteX2" fmla="*/ 116417 w 1545167"/>
              <a:gd name="connsiteY2" fmla="*/ 21167 h 211667"/>
              <a:gd name="connsiteX3" fmla="*/ 158750 w 1545167"/>
              <a:gd name="connsiteY3" fmla="*/ 52917 h 211667"/>
              <a:gd name="connsiteX4" fmla="*/ 190500 w 1545167"/>
              <a:gd name="connsiteY4" fmla="*/ 116417 h 211667"/>
              <a:gd name="connsiteX5" fmla="*/ 254000 w 1545167"/>
              <a:gd name="connsiteY5" fmla="*/ 158750 h 211667"/>
              <a:gd name="connsiteX6" fmla="*/ 285750 w 1545167"/>
              <a:gd name="connsiteY6" fmla="*/ 148167 h 211667"/>
              <a:gd name="connsiteX7" fmla="*/ 306917 w 1545167"/>
              <a:gd name="connsiteY7" fmla="*/ 116417 h 211667"/>
              <a:gd name="connsiteX8" fmla="*/ 338667 w 1545167"/>
              <a:gd name="connsiteY8" fmla="*/ 84667 h 211667"/>
              <a:gd name="connsiteX9" fmla="*/ 370417 w 1545167"/>
              <a:gd name="connsiteY9" fmla="*/ 21167 h 211667"/>
              <a:gd name="connsiteX10" fmla="*/ 402167 w 1545167"/>
              <a:gd name="connsiteY10" fmla="*/ 0 h 211667"/>
              <a:gd name="connsiteX11" fmla="*/ 433917 w 1545167"/>
              <a:gd name="connsiteY11" fmla="*/ 21167 h 211667"/>
              <a:gd name="connsiteX12" fmla="*/ 476250 w 1545167"/>
              <a:gd name="connsiteY12" fmla="*/ 31750 h 211667"/>
              <a:gd name="connsiteX13" fmla="*/ 518584 w 1545167"/>
              <a:gd name="connsiteY13" fmla="*/ 95250 h 211667"/>
              <a:gd name="connsiteX14" fmla="*/ 529167 w 1545167"/>
              <a:gd name="connsiteY14" fmla="*/ 127000 h 211667"/>
              <a:gd name="connsiteX15" fmla="*/ 592667 w 1545167"/>
              <a:gd name="connsiteY15" fmla="*/ 158750 h 211667"/>
              <a:gd name="connsiteX16" fmla="*/ 624417 w 1545167"/>
              <a:gd name="connsiteY16" fmla="*/ 148167 h 211667"/>
              <a:gd name="connsiteX17" fmla="*/ 645584 w 1545167"/>
              <a:gd name="connsiteY17" fmla="*/ 84667 h 211667"/>
              <a:gd name="connsiteX18" fmla="*/ 656167 w 1545167"/>
              <a:gd name="connsiteY18" fmla="*/ 52917 h 211667"/>
              <a:gd name="connsiteX19" fmla="*/ 719667 w 1545167"/>
              <a:gd name="connsiteY19" fmla="*/ 21167 h 211667"/>
              <a:gd name="connsiteX20" fmla="*/ 793750 w 1545167"/>
              <a:gd name="connsiteY20" fmla="*/ 52917 h 211667"/>
              <a:gd name="connsiteX21" fmla="*/ 814917 w 1545167"/>
              <a:gd name="connsiteY21" fmla="*/ 116417 h 211667"/>
              <a:gd name="connsiteX22" fmla="*/ 825500 w 1545167"/>
              <a:gd name="connsiteY22" fmla="*/ 158750 h 211667"/>
              <a:gd name="connsiteX23" fmla="*/ 889000 w 1545167"/>
              <a:gd name="connsiteY23" fmla="*/ 190500 h 211667"/>
              <a:gd name="connsiteX24" fmla="*/ 931334 w 1545167"/>
              <a:gd name="connsiteY24" fmla="*/ 169334 h 211667"/>
              <a:gd name="connsiteX25" fmla="*/ 941917 w 1545167"/>
              <a:gd name="connsiteY25" fmla="*/ 137584 h 211667"/>
              <a:gd name="connsiteX26" fmla="*/ 963084 w 1545167"/>
              <a:gd name="connsiteY26" fmla="*/ 105834 h 211667"/>
              <a:gd name="connsiteX27" fmla="*/ 1016000 w 1545167"/>
              <a:gd name="connsiteY27" fmla="*/ 21167 h 211667"/>
              <a:gd name="connsiteX28" fmla="*/ 1111250 w 1545167"/>
              <a:gd name="connsiteY28" fmla="*/ 52917 h 211667"/>
              <a:gd name="connsiteX29" fmla="*/ 1121834 w 1545167"/>
              <a:gd name="connsiteY29" fmla="*/ 84667 h 211667"/>
              <a:gd name="connsiteX30" fmla="*/ 1143000 w 1545167"/>
              <a:gd name="connsiteY30" fmla="*/ 116417 h 211667"/>
              <a:gd name="connsiteX31" fmla="*/ 1153584 w 1545167"/>
              <a:gd name="connsiteY31" fmla="*/ 148167 h 211667"/>
              <a:gd name="connsiteX32" fmla="*/ 1206500 w 1545167"/>
              <a:gd name="connsiteY32" fmla="*/ 211667 h 211667"/>
              <a:gd name="connsiteX33" fmla="*/ 1312334 w 1545167"/>
              <a:gd name="connsiteY33" fmla="*/ 179917 h 211667"/>
              <a:gd name="connsiteX34" fmla="*/ 1365250 w 1545167"/>
              <a:gd name="connsiteY34" fmla="*/ 137584 h 211667"/>
              <a:gd name="connsiteX35" fmla="*/ 1397000 w 1545167"/>
              <a:gd name="connsiteY35" fmla="*/ 95250 h 211667"/>
              <a:gd name="connsiteX36" fmla="*/ 1407584 w 1545167"/>
              <a:gd name="connsiteY36" fmla="*/ 63500 h 211667"/>
              <a:gd name="connsiteX37" fmla="*/ 1428750 w 1545167"/>
              <a:gd name="connsiteY37" fmla="*/ 31750 h 211667"/>
              <a:gd name="connsiteX38" fmla="*/ 1502834 w 1545167"/>
              <a:gd name="connsiteY38" fmla="*/ 42334 h 211667"/>
              <a:gd name="connsiteX39" fmla="*/ 1513417 w 1545167"/>
              <a:gd name="connsiteY39" fmla="*/ 74084 h 211667"/>
              <a:gd name="connsiteX40" fmla="*/ 1534584 w 1545167"/>
              <a:gd name="connsiteY40" fmla="*/ 105834 h 211667"/>
              <a:gd name="connsiteX41" fmla="*/ 1545167 w 1545167"/>
              <a:gd name="connsiteY41" fmla="*/ 127000 h 21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45167" h="211667">
                <a:moveTo>
                  <a:pt x="0" y="116417"/>
                </a:moveTo>
                <a:cubicBezTo>
                  <a:pt x="35278" y="63500"/>
                  <a:pt x="10583" y="91723"/>
                  <a:pt x="84667" y="42334"/>
                </a:cubicBezTo>
                <a:lnTo>
                  <a:pt x="116417" y="21167"/>
                </a:lnTo>
                <a:cubicBezTo>
                  <a:pt x="130528" y="31750"/>
                  <a:pt x="146277" y="40444"/>
                  <a:pt x="158750" y="52917"/>
                </a:cubicBezTo>
                <a:cubicBezTo>
                  <a:pt x="208711" y="102878"/>
                  <a:pt x="156068" y="64769"/>
                  <a:pt x="190500" y="116417"/>
                </a:cubicBezTo>
                <a:cubicBezTo>
                  <a:pt x="213150" y="150393"/>
                  <a:pt x="220713" y="147655"/>
                  <a:pt x="254000" y="158750"/>
                </a:cubicBezTo>
                <a:cubicBezTo>
                  <a:pt x="264583" y="155222"/>
                  <a:pt x="277039" y="155136"/>
                  <a:pt x="285750" y="148167"/>
                </a:cubicBezTo>
                <a:cubicBezTo>
                  <a:pt x="295682" y="140221"/>
                  <a:pt x="298774" y="126188"/>
                  <a:pt x="306917" y="116417"/>
                </a:cubicBezTo>
                <a:cubicBezTo>
                  <a:pt x="316499" y="104919"/>
                  <a:pt x="328084" y="95250"/>
                  <a:pt x="338667" y="84667"/>
                </a:cubicBezTo>
                <a:cubicBezTo>
                  <a:pt x="347275" y="58843"/>
                  <a:pt x="349900" y="41684"/>
                  <a:pt x="370417" y="21167"/>
                </a:cubicBezTo>
                <a:cubicBezTo>
                  <a:pt x="379411" y="12173"/>
                  <a:pt x="391584" y="7056"/>
                  <a:pt x="402167" y="0"/>
                </a:cubicBezTo>
                <a:cubicBezTo>
                  <a:pt x="412750" y="7056"/>
                  <a:pt x="422226" y="16156"/>
                  <a:pt x="433917" y="21167"/>
                </a:cubicBezTo>
                <a:cubicBezTo>
                  <a:pt x="447286" y="26897"/>
                  <a:pt x="465304" y="22172"/>
                  <a:pt x="476250" y="31750"/>
                </a:cubicBezTo>
                <a:cubicBezTo>
                  <a:pt x="495395" y="48502"/>
                  <a:pt x="518584" y="95250"/>
                  <a:pt x="518584" y="95250"/>
                </a:cubicBezTo>
                <a:cubicBezTo>
                  <a:pt x="522112" y="105833"/>
                  <a:pt x="522198" y="118289"/>
                  <a:pt x="529167" y="127000"/>
                </a:cubicBezTo>
                <a:cubicBezTo>
                  <a:pt x="544088" y="145652"/>
                  <a:pt x="571751" y="151778"/>
                  <a:pt x="592667" y="158750"/>
                </a:cubicBezTo>
                <a:cubicBezTo>
                  <a:pt x="603250" y="155222"/>
                  <a:pt x="617933" y="157245"/>
                  <a:pt x="624417" y="148167"/>
                </a:cubicBezTo>
                <a:cubicBezTo>
                  <a:pt x="637385" y="130011"/>
                  <a:pt x="638528" y="105834"/>
                  <a:pt x="645584" y="84667"/>
                </a:cubicBezTo>
                <a:cubicBezTo>
                  <a:pt x="649112" y="74084"/>
                  <a:pt x="646885" y="59105"/>
                  <a:pt x="656167" y="52917"/>
                </a:cubicBezTo>
                <a:cubicBezTo>
                  <a:pt x="697199" y="25562"/>
                  <a:pt x="675850" y="35772"/>
                  <a:pt x="719667" y="21167"/>
                </a:cubicBezTo>
                <a:cubicBezTo>
                  <a:pt x="739671" y="26168"/>
                  <a:pt x="780215" y="31261"/>
                  <a:pt x="793750" y="52917"/>
                </a:cubicBezTo>
                <a:cubicBezTo>
                  <a:pt x="805575" y="71837"/>
                  <a:pt x="809506" y="94771"/>
                  <a:pt x="814917" y="116417"/>
                </a:cubicBezTo>
                <a:cubicBezTo>
                  <a:pt x="818445" y="130528"/>
                  <a:pt x="817432" y="146648"/>
                  <a:pt x="825500" y="158750"/>
                </a:cubicBezTo>
                <a:cubicBezTo>
                  <a:pt x="837224" y="176336"/>
                  <a:pt x="870888" y="184463"/>
                  <a:pt x="889000" y="190500"/>
                </a:cubicBezTo>
                <a:cubicBezTo>
                  <a:pt x="903111" y="183445"/>
                  <a:pt x="920178" y="180490"/>
                  <a:pt x="931334" y="169334"/>
                </a:cubicBezTo>
                <a:cubicBezTo>
                  <a:pt x="939222" y="161446"/>
                  <a:pt x="936928" y="147562"/>
                  <a:pt x="941917" y="137584"/>
                </a:cubicBezTo>
                <a:cubicBezTo>
                  <a:pt x="947605" y="126207"/>
                  <a:pt x="956028" y="116417"/>
                  <a:pt x="963084" y="105834"/>
                </a:cubicBezTo>
                <a:cubicBezTo>
                  <a:pt x="988272" y="30267"/>
                  <a:pt x="965686" y="54710"/>
                  <a:pt x="1016000" y="21167"/>
                </a:cubicBezTo>
                <a:cubicBezTo>
                  <a:pt x="1046987" y="26331"/>
                  <a:pt x="1088355" y="24298"/>
                  <a:pt x="1111250" y="52917"/>
                </a:cubicBezTo>
                <a:cubicBezTo>
                  <a:pt x="1118219" y="61628"/>
                  <a:pt x="1116845" y="74689"/>
                  <a:pt x="1121834" y="84667"/>
                </a:cubicBezTo>
                <a:cubicBezTo>
                  <a:pt x="1127522" y="96044"/>
                  <a:pt x="1137312" y="105040"/>
                  <a:pt x="1143000" y="116417"/>
                </a:cubicBezTo>
                <a:cubicBezTo>
                  <a:pt x="1147989" y="126395"/>
                  <a:pt x="1148595" y="138189"/>
                  <a:pt x="1153584" y="148167"/>
                </a:cubicBezTo>
                <a:cubicBezTo>
                  <a:pt x="1168319" y="177638"/>
                  <a:pt x="1183092" y="188259"/>
                  <a:pt x="1206500" y="211667"/>
                </a:cubicBezTo>
                <a:cubicBezTo>
                  <a:pt x="1243720" y="205464"/>
                  <a:pt x="1281570" y="205553"/>
                  <a:pt x="1312334" y="179917"/>
                </a:cubicBezTo>
                <a:cubicBezTo>
                  <a:pt x="1376161" y="126727"/>
                  <a:pt x="1289444" y="162852"/>
                  <a:pt x="1365250" y="137584"/>
                </a:cubicBezTo>
                <a:cubicBezTo>
                  <a:pt x="1375833" y="123473"/>
                  <a:pt x="1388249" y="110565"/>
                  <a:pt x="1397000" y="95250"/>
                </a:cubicBezTo>
                <a:cubicBezTo>
                  <a:pt x="1402535" y="85564"/>
                  <a:pt x="1402595" y="73478"/>
                  <a:pt x="1407584" y="63500"/>
                </a:cubicBezTo>
                <a:cubicBezTo>
                  <a:pt x="1413272" y="52123"/>
                  <a:pt x="1421695" y="42333"/>
                  <a:pt x="1428750" y="31750"/>
                </a:cubicBezTo>
                <a:cubicBezTo>
                  <a:pt x="1453445" y="35278"/>
                  <a:pt x="1480522" y="31178"/>
                  <a:pt x="1502834" y="42334"/>
                </a:cubicBezTo>
                <a:cubicBezTo>
                  <a:pt x="1512812" y="47323"/>
                  <a:pt x="1508428" y="64106"/>
                  <a:pt x="1513417" y="74084"/>
                </a:cubicBezTo>
                <a:cubicBezTo>
                  <a:pt x="1519105" y="85461"/>
                  <a:pt x="1528040" y="94927"/>
                  <a:pt x="1534584" y="105834"/>
                </a:cubicBezTo>
                <a:cubicBezTo>
                  <a:pt x="1538642" y="112598"/>
                  <a:pt x="1541639" y="119945"/>
                  <a:pt x="1545167" y="12700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0368" y="3729335"/>
            <a:ext cx="1671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EDFD1"/>
                </a:solidFill>
                <a:latin typeface="Chalkduster"/>
                <a:cs typeface="Chalkduster"/>
              </a:rPr>
              <a:t>Z’ / W’ ?</a:t>
            </a:r>
            <a:endParaRPr lang="en-GB" baseline="30000" dirty="0">
              <a:solidFill>
                <a:srgbClr val="EEDFD1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1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48368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17" name="Picture 16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752600"/>
            <a:ext cx="4670345" cy="2713672"/>
          </a:xfrm>
          <a:prstGeom prst="rect">
            <a:avLst/>
          </a:prstGeom>
          <a:effectLst>
            <a:outerShdw blurRad="304800" dist="38100" dir="2700000">
              <a:srgbClr val="000000">
                <a:alpha val="43000"/>
              </a:srgbClr>
            </a:outerShdw>
          </a:effectLst>
        </p:spPr>
      </p:pic>
      <p:grpSp>
        <p:nvGrpSpPr>
          <p:cNvPr id="4" name="Group 26"/>
          <p:cNvGrpSpPr/>
          <p:nvPr/>
        </p:nvGrpSpPr>
        <p:grpSpPr>
          <a:xfrm>
            <a:off x="6019800" y="2740679"/>
            <a:ext cx="1828800" cy="1503093"/>
            <a:chOff x="7391400" y="2740679"/>
            <a:chExt cx="1828800" cy="1503093"/>
          </a:xfrm>
        </p:grpSpPr>
        <p:sp>
          <p:nvSpPr>
            <p:cNvPr id="19" name="Oval 18"/>
            <p:cNvSpPr/>
            <p:nvPr/>
          </p:nvSpPr>
          <p:spPr>
            <a:xfrm>
              <a:off x="7391400" y="3514782"/>
              <a:ext cx="1143000" cy="728990"/>
            </a:xfrm>
            <a:prstGeom prst="ellipse">
              <a:avLst/>
            </a:prstGeom>
            <a:noFill/>
            <a:ln w="25400" cap="flat" cmpd="sng" algn="ctr">
              <a:solidFill>
                <a:srgbClr val="D0020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34299" y="2740679"/>
              <a:ext cx="1485901" cy="461665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What’s happening in this tail ?</a:t>
              </a:r>
              <a:endParaRPr lang="en-GB" sz="1200" dirty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22" name="Straight Arrow Connector 21"/>
            <p:cNvCxnSpPr>
              <a:endCxn id="19" idx="0"/>
            </p:cNvCxnSpPr>
            <p:nvPr/>
          </p:nvCxnSpPr>
          <p:spPr>
            <a:xfrm rot="16200000" flipH="1">
              <a:off x="7805313" y="3357195"/>
              <a:ext cx="314380" cy="794"/>
            </a:xfrm>
            <a:prstGeom prst="straightConnector1">
              <a:avLst/>
            </a:prstGeom>
            <a:ln>
              <a:solidFill>
                <a:srgbClr val="D0020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/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mass to search for excess over SM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556260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95% CL lower limit:  </a:t>
            </a:r>
            <a:r>
              <a:rPr lang="en-US" sz="1600" i="1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Z</a:t>
            </a:r>
            <a:r>
              <a:rPr lang="en-US" sz="400" i="1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&gt; 2.5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3800" y="1460956"/>
            <a:ext cx="16002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ATLAS-CONF-2012-129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11685" y="6138332"/>
            <a:ext cx="24111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1800"/>
              </a:spcBef>
            </a:pPr>
            <a:r>
              <a:rPr lang="en-US" sz="1050" baseline="30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05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050" baseline="30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</a:t>
            </a:r>
            <a:r>
              <a:rPr lang="en-US" sz="105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Constructive interference model</a:t>
            </a:r>
            <a:endParaRPr lang="en-US" sz="105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1" name="Picture 10" descr="fig_01-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981" r="3872"/>
              <a:stretch>
                <a:fillRect/>
              </a:stretch>
            </p:blipFill>
          </mc:Choice>
          <mc:Fallback>
            <p:blipFill>
              <a:blip r:embed="rId3"/>
              <a:srcRect l="2981" r="3872"/>
              <a:stretch>
                <a:fillRect/>
              </a:stretch>
            </p:blipFill>
          </mc:Fallback>
        </mc:AlternateContent>
        <p:spPr>
          <a:xfrm>
            <a:off x="56311" y="2372106"/>
            <a:ext cx="4493979" cy="3114294"/>
          </a:xfrm>
          <a:prstGeom prst="rect">
            <a:avLst/>
          </a:prstGeom>
        </p:spPr>
      </p:pic>
      <p:pic>
        <p:nvPicPr>
          <p:cNvPr id="13" name="Picture 12" descr="fig_02-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667" r="3736"/>
              <a:stretch>
                <a:fillRect/>
              </a:stretch>
            </p:blipFill>
          </mc:Choice>
          <mc:Fallback>
            <p:blipFill>
              <a:blip r:embed="rId5"/>
              <a:srcRect l="2667" r="3736"/>
              <a:stretch>
                <a:fillRect/>
              </a:stretch>
            </p:blipFill>
          </mc:Fallback>
        </mc:AlternateContent>
        <p:spPr>
          <a:xfrm>
            <a:off x="4548255" y="2372106"/>
            <a:ext cx="4515689" cy="3114294"/>
          </a:xfrm>
          <a:prstGeom prst="rect">
            <a:avLst/>
          </a:prstGeom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57200" y="1822154"/>
            <a:ext cx="4616182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spectrum</a:t>
            </a:r>
          </a:p>
          <a:p>
            <a:r>
              <a:rPr lang="en-US" sz="1200" b="1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200" b="1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Search for bumps</a:t>
            </a:r>
            <a:endParaRPr lang="en-GB" sz="1200" b="1" baseline="-25000" dirty="0">
              <a:solidFill>
                <a:srgbClr val="BC010C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257800" y="1822154"/>
            <a:ext cx="3697926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dimuon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spectrum</a:t>
            </a:r>
            <a:endParaRPr lang="en-GB" sz="1200" b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54583" cy="6561667"/>
          </a:xfrm>
          <a:prstGeom prst="rect">
            <a:avLst/>
          </a:prstGeom>
          <a:solidFill>
            <a:schemeClr val="tx1">
              <a:alpha val="5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487320"/>
            <a:ext cx="9144000" cy="4761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104773" y="1769261"/>
            <a:ext cx="8810627" cy="4294990"/>
            <a:chOff x="104773" y="1769261"/>
            <a:chExt cx="8810627" cy="4294990"/>
          </a:xfrm>
        </p:grpSpPr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104773" y="1769261"/>
              <a:ext cx="8810627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10000"/>
                </a:lnSpc>
                <a:spcBef>
                  <a:spcPct val="50000"/>
                </a:spcBef>
              </a:pPr>
              <a:r>
                <a:rPr lang="en-US" sz="1800" b="1" dirty="0" smtClean="0">
                  <a:solidFill>
                    <a:prstClr val="black"/>
                  </a:solidFill>
                  <a:effectLst>
                    <a:glow rad="228600">
                      <a:prstClr val="white">
                        <a:alpha val="85000"/>
                      </a:prstClr>
                    </a:glow>
                  </a:effectLst>
                  <a:latin typeface="Trebuchet MS"/>
                  <a:ea typeface="Arial" charset="0"/>
                  <a:cs typeface="Trebuchet MS"/>
                </a:rPr>
                <a:t>The top quark is the heaviest known elementary particle</a:t>
              </a:r>
              <a:endParaRPr lang="en-US" sz="1800" b="1" i="1" baseline="-25000" dirty="0" smtClean="0">
                <a:solidFill>
                  <a:srgbClr val="D00209"/>
                </a:solidFill>
                <a:effectLst>
                  <a:glow rad="228600">
                    <a:prstClr val="white">
                      <a:alpha val="85000"/>
                    </a:prstClr>
                  </a:glow>
                </a:effectLst>
                <a:latin typeface="Trebuchet MS"/>
                <a:ea typeface="Arial" charset="0"/>
                <a:cs typeface="Trebuchet M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2400" y="2264236"/>
              <a:ext cx="5181600" cy="3800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7663" indent="-347663">
                <a:lnSpc>
                  <a:spcPct val="110000"/>
                </a:lnSpc>
                <a:spcBef>
                  <a:spcPts val="156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Almost as heavy as a gold atom…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It is that heavy that it decays to 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bW</a:t>
              </a:r>
              <a:r>
                <a:rPr lang="en-US" sz="800" i="1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+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before it can form hadrons: its lifetime of 5×10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–25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s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(half a 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yoctosecond</a:t>
              </a:r>
              <a:r>
                <a:rPr lang="en-US" sz="1600" i="1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, </a:t>
              </a:r>
              <a:r>
                <a:rPr lang="en-US" sz="1600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t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1.5 GeV) 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is smaller than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hadronization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time: 1/</a:t>
              </a:r>
              <a:r>
                <a:rPr lang="en-US" sz="1600" dirty="0" smtClean="0">
                  <a:solidFill>
                    <a:prstClr val="black"/>
                  </a:solidFill>
                  <a:latin typeface="Symbol" charset="2"/>
                  <a:ea typeface="Arial" charset="0"/>
                  <a:cs typeface="Symbol" charset="2"/>
                </a:rPr>
                <a:t>L</a:t>
              </a:r>
              <a:r>
                <a:rPr lang="en-US" sz="1600" baseline="-25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QCD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~ 3×10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–24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s</a:t>
              </a:r>
              <a:endPara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endParaRP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When a top</a:t>
              </a:r>
              <a:r>
                <a:rPr lang="en-US" sz="1600" i="1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pair is produced at LHC, it can only fly ~0.1 fm within its lifetime, but the typical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hadron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size is 1 fm. At 0.1 fm, QCD is weak due to asymptotic freedom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There are thus no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topponium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bound states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srgbClr val="D00209"/>
                  </a:solidFill>
                  <a:sym typeface="Symbol" charset="2"/>
                </a:rPr>
                <a:t>Top is believed to be preferably involved in reactions with </a:t>
              </a:r>
              <a:r>
                <a:rPr lang="en-US" sz="1600" b="1" dirty="0" smtClean="0">
                  <a:solidFill>
                    <a:srgbClr val="D00209"/>
                  </a:solidFill>
                  <a:sym typeface="Symbol" charset="2"/>
                </a:rPr>
                <a:t>heavy new physics particles</a:t>
              </a:r>
              <a:endPara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385815"/>
            <a:ext cx="3308350" cy="3113741"/>
          </a:xfrm>
          <a:prstGeom prst="rect">
            <a:avLst/>
          </a:prstGeom>
          <a:effectLst>
            <a:outerShdw blurRad="203200" dist="38100" dir="2700000">
              <a:srgbClr val="000000">
                <a:alpha val="18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7010400" y="5499556"/>
            <a:ext cx="20569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© Kurt </a:t>
            </a:r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Riesselmann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Symmetry 04-05-07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6" name="Picture 65" descr="summaryPlotICHEP2012-v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910157"/>
            <a:ext cx="3274481" cy="42620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0" y="1905000"/>
            <a:ext cx="1981200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LHC is </a:t>
            </a:r>
            <a:r>
              <a:rPr lang="en-US" sz="1600" b="1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top factory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583" y="3251537"/>
            <a:ext cx="8064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Semi-leptonic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decay (~30%, 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lep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=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e,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Symbol" charset="2"/>
              </a:rPr>
              <a:t>m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37064" y="2586038"/>
            <a:ext cx="2830513" cy="3281362"/>
            <a:chOff x="2682" y="1720"/>
            <a:chExt cx="1783" cy="2067"/>
          </a:xfrm>
        </p:grpSpPr>
        <p:sp>
          <p:nvSpPr>
            <p:cNvPr id="19" name="Line 34"/>
            <p:cNvSpPr>
              <a:spLocks noChangeShapeType="1"/>
            </p:cNvSpPr>
            <p:nvPr/>
          </p:nvSpPr>
          <p:spPr bwMode="auto">
            <a:xfrm rot="2822672" flipV="1">
              <a:off x="4218" y="2380"/>
              <a:ext cx="175" cy="3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5"/>
            <p:cNvSpPr>
              <a:spLocks noChangeShapeType="1"/>
            </p:cNvSpPr>
            <p:nvPr/>
          </p:nvSpPr>
          <p:spPr bwMode="auto">
            <a:xfrm flipV="1">
              <a:off x="3475" y="2812"/>
              <a:ext cx="255" cy="312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6"/>
            <p:cNvSpPr>
              <a:spLocks noChangeShapeType="1"/>
            </p:cNvSpPr>
            <p:nvPr/>
          </p:nvSpPr>
          <p:spPr bwMode="auto">
            <a:xfrm flipV="1">
              <a:off x="3730" y="2472"/>
              <a:ext cx="86" cy="3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7"/>
            <p:cNvSpPr>
              <a:spLocks noChangeShapeType="1"/>
            </p:cNvSpPr>
            <p:nvPr/>
          </p:nvSpPr>
          <p:spPr bwMode="auto">
            <a:xfrm flipH="1" flipV="1">
              <a:off x="3617" y="2103"/>
              <a:ext cx="199" cy="34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38"/>
            <p:cNvSpPr>
              <a:spLocks noChangeShapeType="1"/>
            </p:cNvSpPr>
            <p:nvPr/>
          </p:nvSpPr>
          <p:spPr bwMode="auto">
            <a:xfrm flipV="1">
              <a:off x="3815" y="2103"/>
              <a:ext cx="199" cy="369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39"/>
            <p:cNvSpPr>
              <a:spLocks noChangeShapeType="1"/>
            </p:cNvSpPr>
            <p:nvPr/>
          </p:nvSpPr>
          <p:spPr bwMode="auto">
            <a:xfrm rot="-862005" flipH="1" flipV="1">
              <a:off x="3587" y="1816"/>
              <a:ext cx="2" cy="2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40"/>
            <p:cNvSpPr>
              <a:spLocks noChangeShapeType="1"/>
            </p:cNvSpPr>
            <p:nvPr/>
          </p:nvSpPr>
          <p:spPr bwMode="auto">
            <a:xfrm rot="20729990" flipV="1">
              <a:off x="3560" y="1720"/>
              <a:ext cx="104" cy="3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Line 41"/>
            <p:cNvSpPr>
              <a:spLocks noChangeShapeType="1"/>
            </p:cNvSpPr>
            <p:nvPr/>
          </p:nvSpPr>
          <p:spPr bwMode="auto">
            <a:xfrm rot="-862783" flipH="1" flipV="1">
              <a:off x="3521" y="1733"/>
              <a:ext cx="38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Line 42"/>
            <p:cNvSpPr>
              <a:spLocks noChangeShapeType="1"/>
            </p:cNvSpPr>
            <p:nvPr/>
          </p:nvSpPr>
          <p:spPr bwMode="auto">
            <a:xfrm rot="-866724" flipH="1" flipV="1">
              <a:off x="3439" y="1768"/>
              <a:ext cx="116" cy="3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Line 43"/>
            <p:cNvSpPr>
              <a:spLocks noChangeShapeType="1"/>
            </p:cNvSpPr>
            <p:nvPr/>
          </p:nvSpPr>
          <p:spPr bwMode="auto">
            <a:xfrm flipV="1">
              <a:off x="4004" y="1877"/>
              <a:ext cx="170" cy="2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Line 44"/>
            <p:cNvSpPr>
              <a:spLocks noChangeShapeType="1"/>
            </p:cNvSpPr>
            <p:nvPr/>
          </p:nvSpPr>
          <p:spPr bwMode="auto">
            <a:xfrm flipV="1">
              <a:off x="4004" y="1735"/>
              <a:ext cx="142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Line 45"/>
            <p:cNvSpPr>
              <a:spLocks noChangeShapeType="1"/>
            </p:cNvSpPr>
            <p:nvPr/>
          </p:nvSpPr>
          <p:spPr bwMode="auto">
            <a:xfrm flipV="1">
              <a:off x="4004" y="1763"/>
              <a:ext cx="85" cy="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1" name="Line 46"/>
            <p:cNvSpPr>
              <a:spLocks noChangeShapeType="1"/>
            </p:cNvSpPr>
            <p:nvPr/>
          </p:nvSpPr>
          <p:spPr bwMode="auto">
            <a:xfrm flipV="1">
              <a:off x="4004" y="1735"/>
              <a:ext cx="28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Line 47"/>
            <p:cNvSpPr>
              <a:spLocks noChangeShapeType="1"/>
            </p:cNvSpPr>
            <p:nvPr/>
          </p:nvSpPr>
          <p:spPr bwMode="auto">
            <a:xfrm flipV="1">
              <a:off x="3730" y="2585"/>
              <a:ext cx="397" cy="22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4" name="Line 48"/>
            <p:cNvSpPr>
              <a:spLocks noChangeShapeType="1"/>
            </p:cNvSpPr>
            <p:nvPr/>
          </p:nvSpPr>
          <p:spPr bwMode="auto">
            <a:xfrm rot="2822672" flipV="1">
              <a:off x="4216" y="2360"/>
              <a:ext cx="100" cy="2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6" name="Line 49"/>
            <p:cNvSpPr>
              <a:spLocks noChangeShapeType="1"/>
            </p:cNvSpPr>
            <p:nvPr/>
          </p:nvSpPr>
          <p:spPr bwMode="auto">
            <a:xfrm rot="2822433" flipV="1">
              <a:off x="4244" y="2260"/>
              <a:ext cx="29" cy="3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50"/>
            <p:cNvSpPr>
              <a:spLocks noChangeShapeType="1"/>
            </p:cNvSpPr>
            <p:nvPr/>
          </p:nvSpPr>
          <p:spPr bwMode="auto">
            <a:xfrm rot="2824369" flipH="1" flipV="1">
              <a:off x="4209" y="2290"/>
              <a:ext cx="42" cy="3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51"/>
            <p:cNvSpPr>
              <a:spLocks noChangeShapeType="1"/>
            </p:cNvSpPr>
            <p:nvPr/>
          </p:nvSpPr>
          <p:spPr bwMode="auto">
            <a:xfrm rot="2819366" flipH="1" flipV="1">
              <a:off x="4145" y="2245"/>
              <a:ext cx="113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Oval 52"/>
            <p:cNvSpPr>
              <a:spLocks noChangeArrowheads="1"/>
            </p:cNvSpPr>
            <p:nvPr/>
          </p:nvSpPr>
          <p:spPr bwMode="auto">
            <a:xfrm>
              <a:off x="4099" y="2553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Oval 53"/>
            <p:cNvSpPr>
              <a:spLocks noChangeArrowheads="1"/>
            </p:cNvSpPr>
            <p:nvPr/>
          </p:nvSpPr>
          <p:spPr bwMode="auto">
            <a:xfrm rot="-872067">
              <a:off x="3589" y="2068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Oval 54"/>
            <p:cNvSpPr>
              <a:spLocks noChangeArrowheads="1"/>
            </p:cNvSpPr>
            <p:nvPr/>
          </p:nvSpPr>
          <p:spPr bwMode="auto">
            <a:xfrm>
              <a:off x="3989" y="2067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Line 55"/>
            <p:cNvSpPr>
              <a:spLocks noChangeShapeType="1"/>
            </p:cNvSpPr>
            <p:nvPr/>
          </p:nvSpPr>
          <p:spPr bwMode="auto">
            <a:xfrm flipV="1">
              <a:off x="3135" y="3124"/>
              <a:ext cx="341" cy="17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3" name="Line 56"/>
            <p:cNvSpPr>
              <a:spLocks noChangeShapeType="1"/>
            </p:cNvSpPr>
            <p:nvPr/>
          </p:nvSpPr>
          <p:spPr bwMode="auto">
            <a:xfrm>
              <a:off x="3475" y="3124"/>
              <a:ext cx="114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 rot="2822672">
              <a:off x="3483" y="3492"/>
              <a:ext cx="212" cy="2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rot="2822672">
              <a:off x="3487" y="3535"/>
              <a:ext cx="253" cy="1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6" name="Line 59"/>
            <p:cNvSpPr>
              <a:spLocks noChangeShapeType="1"/>
            </p:cNvSpPr>
            <p:nvPr/>
          </p:nvSpPr>
          <p:spPr bwMode="auto">
            <a:xfrm rot="2822672">
              <a:off x="3510" y="3555"/>
              <a:ext cx="279" cy="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" name="Line 60"/>
            <p:cNvSpPr>
              <a:spLocks noChangeShapeType="1"/>
            </p:cNvSpPr>
            <p:nvPr/>
          </p:nvSpPr>
          <p:spPr bwMode="auto">
            <a:xfrm rot="2822672">
              <a:off x="3509" y="3580"/>
              <a:ext cx="351" cy="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8" name="Oval 61"/>
            <p:cNvSpPr>
              <a:spLocks noChangeArrowheads="1"/>
            </p:cNvSpPr>
            <p:nvPr/>
          </p:nvSpPr>
          <p:spPr bwMode="auto">
            <a:xfrm>
              <a:off x="3560" y="3436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62"/>
            <p:cNvSpPr>
              <a:spLocks noChangeShapeType="1"/>
            </p:cNvSpPr>
            <p:nvPr/>
          </p:nvSpPr>
          <p:spPr bwMode="auto">
            <a:xfrm flipH="1" flipV="1">
              <a:off x="2682" y="3266"/>
              <a:ext cx="481" cy="28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63"/>
            <p:cNvSpPr>
              <a:spLocks noChangeShapeType="1"/>
            </p:cNvSpPr>
            <p:nvPr/>
          </p:nvSpPr>
          <p:spPr bwMode="auto">
            <a:xfrm flipH="1">
              <a:off x="2852" y="3294"/>
              <a:ext cx="283" cy="283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prstDash val="sysDot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Oval 64"/>
            <p:cNvSpPr>
              <a:spLocks noChangeArrowheads="1"/>
            </p:cNvSpPr>
            <p:nvPr/>
          </p:nvSpPr>
          <p:spPr bwMode="auto">
            <a:xfrm>
              <a:off x="3795" y="2415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Oval 65"/>
            <p:cNvSpPr>
              <a:spLocks noChangeArrowheads="1"/>
            </p:cNvSpPr>
            <p:nvPr/>
          </p:nvSpPr>
          <p:spPr bwMode="auto">
            <a:xfrm>
              <a:off x="3123" y="3261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Oval 66"/>
            <p:cNvSpPr>
              <a:spLocks noChangeArrowheads="1"/>
            </p:cNvSpPr>
            <p:nvPr/>
          </p:nvSpPr>
          <p:spPr bwMode="auto">
            <a:xfrm>
              <a:off x="3710" y="2784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Oval 67"/>
            <p:cNvSpPr>
              <a:spLocks noChangeArrowheads="1"/>
            </p:cNvSpPr>
            <p:nvPr/>
          </p:nvSpPr>
          <p:spPr bwMode="auto">
            <a:xfrm>
              <a:off x="3451" y="3099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pic>
          <p:nvPicPr>
            <p:cNvPr id="55" name="Picture 68" descr="dd00942_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20" y="2861"/>
              <a:ext cx="226" cy="174"/>
            </a:xfrm>
            <a:prstGeom prst="rect">
              <a:avLst/>
            </a:prstGeom>
            <a:noFill/>
          </p:spPr>
        </p:pic>
        <p:graphicFrame>
          <p:nvGraphicFramePr>
            <p:cNvPr id="56" name="Object 69"/>
            <p:cNvGraphicFramePr>
              <a:graphicFrameLocks noChangeAspect="1"/>
            </p:cNvGraphicFramePr>
            <p:nvPr/>
          </p:nvGraphicFramePr>
          <p:xfrm>
            <a:off x="3534" y="2190"/>
            <a:ext cx="131" cy="167"/>
          </p:xfrm>
          <a:graphic>
            <a:graphicData uri="http://schemas.openxmlformats.org/presentationml/2006/ole">
              <p:oleObj spid="_x0000_s5760002" name="Equation" r:id="rId6" imgW="139680" imgH="177480" progId="Equation.DSMT4">
                <p:embed/>
              </p:oleObj>
            </a:graphicData>
          </a:graphic>
        </p:graphicFrame>
        <p:graphicFrame>
          <p:nvGraphicFramePr>
            <p:cNvPr id="57" name="Object 70"/>
            <p:cNvGraphicFramePr>
              <a:graphicFrameLocks noChangeAspect="1"/>
            </p:cNvGraphicFramePr>
            <p:nvPr/>
          </p:nvGraphicFramePr>
          <p:xfrm>
            <a:off x="3968" y="2191"/>
            <a:ext cx="131" cy="167"/>
          </p:xfrm>
          <a:graphic>
            <a:graphicData uri="http://schemas.openxmlformats.org/presentationml/2006/ole">
              <p:oleObj spid="_x0000_s5760003" name="Equation" r:id="rId7" imgW="139680" imgH="177480" progId="Equation.DSMT4">
                <p:embed/>
              </p:oleObj>
            </a:graphicData>
          </a:graphic>
        </p:graphicFrame>
        <p:graphicFrame>
          <p:nvGraphicFramePr>
            <p:cNvPr id="58" name="Object 71"/>
            <p:cNvGraphicFramePr>
              <a:graphicFrameLocks noChangeAspect="1"/>
            </p:cNvGraphicFramePr>
            <p:nvPr/>
          </p:nvGraphicFramePr>
          <p:xfrm>
            <a:off x="4031" y="2645"/>
            <a:ext cx="119" cy="167"/>
          </p:xfrm>
          <a:graphic>
            <a:graphicData uri="http://schemas.openxmlformats.org/presentationml/2006/ole">
              <p:oleObj spid="_x0000_s5760004" name="Equation" r:id="rId8" imgW="126720" imgH="177480" progId="Equation.DSMT4">
                <p:embed/>
              </p:oleObj>
            </a:graphicData>
          </a:graphic>
        </p:graphicFrame>
        <p:graphicFrame>
          <p:nvGraphicFramePr>
            <p:cNvPr id="59" name="Object 72"/>
            <p:cNvGraphicFramePr>
              <a:graphicFrameLocks noChangeAspect="1"/>
            </p:cNvGraphicFramePr>
            <p:nvPr/>
          </p:nvGraphicFramePr>
          <p:xfrm>
            <a:off x="3583" y="3237"/>
            <a:ext cx="119" cy="167"/>
          </p:xfrm>
          <a:graphic>
            <a:graphicData uri="http://schemas.openxmlformats.org/presentationml/2006/ole">
              <p:oleObj spid="_x0000_s5760005" name="Equation" r:id="rId9" imgW="126720" imgH="177480" progId="Equation.DSMT4">
                <p:embed/>
              </p:oleObj>
            </a:graphicData>
          </a:graphic>
        </p:graphicFrame>
        <p:graphicFrame>
          <p:nvGraphicFramePr>
            <p:cNvPr id="60" name="Object 73"/>
            <p:cNvGraphicFramePr>
              <a:graphicFrameLocks noChangeAspect="1"/>
            </p:cNvGraphicFramePr>
            <p:nvPr/>
          </p:nvGraphicFramePr>
          <p:xfrm>
            <a:off x="3581" y="2535"/>
            <a:ext cx="191" cy="155"/>
          </p:xfrm>
          <a:graphic>
            <a:graphicData uri="http://schemas.openxmlformats.org/presentationml/2006/ole">
              <p:oleObj spid="_x0000_s5760006" name="Equation" r:id="rId10" imgW="203040" imgH="164880" progId="Equation.DSMT4">
                <p:embed/>
              </p:oleObj>
            </a:graphicData>
          </a:graphic>
        </p:graphicFrame>
        <p:graphicFrame>
          <p:nvGraphicFramePr>
            <p:cNvPr id="61" name="Object 74"/>
            <p:cNvGraphicFramePr>
              <a:graphicFrameLocks noChangeAspect="1"/>
            </p:cNvGraphicFramePr>
            <p:nvPr/>
          </p:nvGraphicFramePr>
          <p:xfrm>
            <a:off x="3171" y="3039"/>
            <a:ext cx="191" cy="155"/>
          </p:xfrm>
          <a:graphic>
            <a:graphicData uri="http://schemas.openxmlformats.org/presentationml/2006/ole">
              <p:oleObj spid="_x0000_s5760007" name="Equation" r:id="rId11" imgW="203040" imgH="164880" progId="Equation.DSMT4">
                <p:embed/>
              </p:oleObj>
            </a:graphicData>
          </a:graphic>
        </p:graphicFrame>
        <p:graphicFrame>
          <p:nvGraphicFramePr>
            <p:cNvPr id="62" name="Object 75"/>
            <p:cNvGraphicFramePr>
              <a:graphicFrameLocks noChangeAspect="1"/>
            </p:cNvGraphicFramePr>
            <p:nvPr/>
          </p:nvGraphicFramePr>
          <p:xfrm>
            <a:off x="2781" y="3108"/>
            <a:ext cx="119" cy="143"/>
          </p:xfrm>
          <a:graphic>
            <a:graphicData uri="http://schemas.openxmlformats.org/presentationml/2006/ole">
              <p:oleObj spid="_x0000_s5760008" name="Equation" r:id="rId12" imgW="127000" imgH="152400" progId="Equation.DSMT4">
                <p:embed/>
              </p:oleObj>
            </a:graphicData>
          </a:graphic>
        </p:graphicFrame>
        <p:graphicFrame>
          <p:nvGraphicFramePr>
            <p:cNvPr id="63" name="Object 76"/>
            <p:cNvGraphicFramePr>
              <a:graphicFrameLocks noChangeAspect="1"/>
            </p:cNvGraphicFramePr>
            <p:nvPr/>
          </p:nvGraphicFramePr>
          <p:xfrm>
            <a:off x="2931" y="3532"/>
            <a:ext cx="119" cy="131"/>
          </p:xfrm>
          <a:graphic>
            <a:graphicData uri="http://schemas.openxmlformats.org/presentationml/2006/ole">
              <p:oleObj spid="_x0000_s5760009" name="Equation" r:id="rId13" imgW="126720" imgH="139680" progId="Equation.DSMT4">
                <p:embed/>
              </p:oleObj>
            </a:graphicData>
          </a:graphic>
        </p:graphicFrame>
        <p:graphicFrame>
          <p:nvGraphicFramePr>
            <p:cNvPr id="64" name="Object 77"/>
            <p:cNvGraphicFramePr>
              <a:graphicFrameLocks noChangeAspect="1"/>
            </p:cNvGraphicFramePr>
            <p:nvPr/>
          </p:nvGraphicFramePr>
          <p:xfrm>
            <a:off x="3597" y="2714"/>
            <a:ext cx="95" cy="167"/>
          </p:xfrm>
          <a:graphic>
            <a:graphicData uri="http://schemas.openxmlformats.org/presentationml/2006/ole">
              <p:oleObj spid="_x0000_s5760010" name="Equation" r:id="rId14" imgW="101520" imgH="177480" progId="Equation.DSMT4">
                <p:embed/>
              </p:oleObj>
            </a:graphicData>
          </a:graphic>
        </p:graphicFrame>
        <p:graphicFrame>
          <p:nvGraphicFramePr>
            <p:cNvPr id="65" name="Object 78"/>
            <p:cNvGraphicFramePr>
              <a:graphicFrameLocks noChangeAspect="1"/>
            </p:cNvGraphicFramePr>
            <p:nvPr/>
          </p:nvGraphicFramePr>
          <p:xfrm>
            <a:off x="3437" y="2925"/>
            <a:ext cx="95" cy="167"/>
          </p:xfrm>
          <a:graphic>
            <a:graphicData uri="http://schemas.openxmlformats.org/presentationml/2006/ole">
              <p:oleObj spid="_x0000_s5760011" name="Equation" r:id="rId15" imgW="101520" imgH="17748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Picture 15" descr="summaryPlotICHEP2012-v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200400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274481" y="3340098"/>
            <a:ext cx="383119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0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67731" y="1968500"/>
            <a:ext cx="3153833" cy="3063941"/>
          </a:xfrm>
          <a:prstGeom prst="rect">
            <a:avLst/>
          </a:prstGeom>
          <a:effectLst/>
        </p:spPr>
      </p:pic>
      <p:sp>
        <p:nvSpPr>
          <p:cNvPr id="20" name="TextBox 19"/>
          <p:cNvSpPr txBox="1"/>
          <p:nvPr/>
        </p:nvSpPr>
        <p:spPr>
          <a:xfrm>
            <a:off x="1750481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8" name="Picture 17" descr="CMSCombinationTevatron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827" r="2582"/>
              <a:stretch>
                <a:fillRect/>
              </a:stretch>
            </p:blipFill>
          </mc:Choice>
          <mc:Fallback>
            <p:blipFill>
              <a:blip r:embed="rId7"/>
              <a:srcRect l="2827" r="2582"/>
              <a:stretch>
                <a:fillRect/>
              </a:stretch>
            </p:blipFill>
          </mc:Fallback>
        </mc:AlternateContent>
        <p:spPr>
          <a:xfrm>
            <a:off x="3169667" y="2312234"/>
            <a:ext cx="5898070" cy="3859966"/>
          </a:xfrm>
          <a:prstGeom prst="rect">
            <a:avLst/>
          </a:prstGeom>
          <a:effectLst>
            <a:outerShdw blurRad="431800" dist="38100" dir="27000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Picture 15" descr="summaryPlotICHEP2012-v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200400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274481" y="3340098"/>
            <a:ext cx="383119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0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67731" y="1968500"/>
            <a:ext cx="3153833" cy="3063941"/>
          </a:xfrm>
          <a:prstGeom prst="rect">
            <a:avLst/>
          </a:prstGeom>
          <a:effectLst/>
        </p:spPr>
      </p:pic>
      <p:sp>
        <p:nvSpPr>
          <p:cNvPr id="20" name="TextBox 19"/>
          <p:cNvSpPr txBox="1"/>
          <p:nvPr/>
        </p:nvSpPr>
        <p:spPr>
          <a:xfrm>
            <a:off x="1750481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 descr="TopScan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2812"/>
              <a:stretch>
                <a:fillRect/>
              </a:stretch>
            </p:blipFill>
          </mc:Choice>
          <mc:Fallback>
            <p:blipFill>
              <a:blip r:embed="rId7"/>
              <a:srcRect t="2812"/>
              <a:stretch>
                <a:fillRect/>
              </a:stretch>
            </p:blipFill>
          </mc:Fallback>
        </mc:AlternateContent>
        <p:spPr>
          <a:xfrm>
            <a:off x="3169667" y="2312234"/>
            <a:ext cx="5898069" cy="3859966"/>
          </a:xfrm>
          <a:prstGeom prst="rect">
            <a:avLst/>
          </a:prstGeom>
          <a:effectLst>
            <a:outerShdw blurRad="431800" dist="38100" dir="2700000">
              <a:srgbClr val="000000">
                <a:alpha val="60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3167620" y="5924188"/>
            <a:ext cx="1265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Gfitter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arXiv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: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1209.2716 </a:t>
            </a:r>
            <a:endParaRPr lang="en-GB" sz="800" dirty="0" smtClean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3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4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6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8.xml><?xml version="1.0" encoding="utf-8"?>
<a:theme xmlns:a="http://schemas.openxmlformats.org/drawingml/2006/main" name="1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9.xml><?xml version="1.0" encoding="utf-8"?>
<a:theme xmlns:a="http://schemas.openxmlformats.org/drawingml/2006/main" name="4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0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4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3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4.xml><?xml version="1.0" encoding="utf-8"?>
<a:theme xmlns:a="http://schemas.openxmlformats.org/drawingml/2006/main" name="4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5.xml><?xml version="1.0" encoding="utf-8"?>
<a:theme xmlns:a="http://schemas.openxmlformats.org/drawingml/2006/main" name="4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6.xml><?xml version="1.0" encoding="utf-8"?>
<a:theme xmlns:a="http://schemas.openxmlformats.org/drawingml/2006/main" name="4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7.xml><?xml version="1.0" encoding="utf-8"?>
<a:theme xmlns:a="http://schemas.openxmlformats.org/drawingml/2006/main" name="3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8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9.xml><?xml version="1.0" encoding="utf-8"?>
<a:theme xmlns:a="http://schemas.openxmlformats.org/drawingml/2006/main" name="1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0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1.xml><?xml version="1.0" encoding="utf-8"?>
<a:theme xmlns:a="http://schemas.openxmlformats.org/drawingml/2006/main" name="4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2.xml><?xml version="1.0" encoding="utf-8"?>
<a:theme xmlns:a="http://schemas.openxmlformats.org/drawingml/2006/main" name="1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33.xml><?xml version="1.0" encoding="utf-8"?>
<a:theme xmlns:a="http://schemas.openxmlformats.org/drawingml/2006/main" name="5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4.xml><?xml version="1.0" encoding="utf-8"?>
<a:theme xmlns:a="http://schemas.openxmlformats.org/drawingml/2006/main" name="5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3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260778</TotalTime>
  <Words>7695</Words>
  <Application>Microsoft Macintosh PowerPoint</Application>
  <PresentationFormat>Overhead</PresentationFormat>
  <Paragraphs>988</Paragraphs>
  <Slides>108</Slides>
  <Notes>0</Notes>
  <HiddenSlides>0</HiddenSlides>
  <MMClips>1</MMClips>
  <ScaleCrop>false</ScaleCrop>
  <HeadingPairs>
    <vt:vector size="6" baseType="variant">
      <vt:variant>
        <vt:lpstr>Design Template</vt:lpstr>
      </vt:variant>
      <vt:variant>
        <vt:i4>34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43" baseType="lpstr">
      <vt:lpstr>Office Theme</vt:lpstr>
      <vt:lpstr>1_Office Theme</vt:lpstr>
      <vt:lpstr>35_Office Theme</vt:lpstr>
      <vt:lpstr>42_Office Theme</vt:lpstr>
      <vt:lpstr>2_Office Theme</vt:lpstr>
      <vt:lpstr>8_Office Theme</vt:lpstr>
      <vt:lpstr>7_Office Theme</vt:lpstr>
      <vt:lpstr>44_Office Theme</vt:lpstr>
      <vt:lpstr>12_Office Theme</vt:lpstr>
      <vt:lpstr>4_Office Theme</vt:lpstr>
      <vt:lpstr>5_Office Theme</vt:lpstr>
      <vt:lpstr>39_Office Theme</vt:lpstr>
      <vt:lpstr>41_Office Theme</vt:lpstr>
      <vt:lpstr>6_Office Theme</vt:lpstr>
      <vt:lpstr>13_Office Theme</vt:lpstr>
      <vt:lpstr>43_Office Theme</vt:lpstr>
      <vt:lpstr>14_Office Theme</vt:lpstr>
      <vt:lpstr>16_Office Theme</vt:lpstr>
      <vt:lpstr>47_Office Theme</vt:lpstr>
      <vt:lpstr>17_Office Theme</vt:lpstr>
      <vt:lpstr>18_Office Theme</vt:lpstr>
      <vt:lpstr>46_Office Theme</vt:lpstr>
      <vt:lpstr>3_Office Theme</vt:lpstr>
      <vt:lpstr>40_Office Theme</vt:lpstr>
      <vt:lpstr>45_Office Theme</vt:lpstr>
      <vt:lpstr>48_Office Theme</vt:lpstr>
      <vt:lpstr>36_Office Theme</vt:lpstr>
      <vt:lpstr>9_Office Theme</vt:lpstr>
      <vt:lpstr>15_Office Theme</vt:lpstr>
      <vt:lpstr>10_Office Theme</vt:lpstr>
      <vt:lpstr>49_Office Theme</vt:lpstr>
      <vt:lpstr>11_Office Theme</vt:lpstr>
      <vt:lpstr>50_Office Theme</vt:lpstr>
      <vt:lpstr>51_Office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</vt:vector>
  </TitlesOfParts>
  <Manager/>
  <Company>CERN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2513</cp:revision>
  <cp:lastPrinted>2013-01-28T12:14:08Z</cp:lastPrinted>
  <dcterms:created xsi:type="dcterms:W3CDTF">2013-01-27T22:35:52Z</dcterms:created>
  <dcterms:modified xsi:type="dcterms:W3CDTF">2013-01-28T17:22:47Z</dcterms:modified>
  <cp:category/>
</cp:coreProperties>
</file>