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vml" ContentType="application/vnd.openxmlformats-officedocument.vmlDrawi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embeddings/oleObject35.bin" ContentType="application/vnd.openxmlformats-officedocument.oleObject"/>
  <Override PartName="/ppt/embeddings/oleObject36.bin" ContentType="application/vnd.openxmlformats-officedocument.oleObject"/>
  <Override PartName="/ppt/embeddings/oleObject37.bin" ContentType="application/vnd.openxmlformats-officedocument.oleObject"/>
  <Override PartName="/ppt/embeddings/oleObject38.bin" ContentType="application/vnd.openxmlformats-officedocument.oleObject"/>
  <Override PartName="/ppt/embeddings/oleObject39.bin" ContentType="application/vnd.openxmlformats-officedocument.oleObject"/>
  <Override PartName="/ppt/embeddings/oleObject40.bin" ContentType="application/vnd.openxmlformats-officedocument.oleObject"/>
  <Override PartName="/ppt/embeddings/oleObject41.bin" ContentType="application/vnd.openxmlformats-officedocument.oleObject"/>
  <Override PartName="/ppt/embeddings/oleObject42.bin" ContentType="application/vnd.openxmlformats-officedocument.oleObject"/>
  <Override PartName="/ppt/embeddings/oleObject43.bin" ContentType="application/vnd.openxmlformats-officedocument.oleObject"/>
  <Override PartName="/ppt/embeddings/oleObject44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90" r:id="rId3"/>
    <p:sldId id="257" r:id="rId4"/>
    <p:sldId id="261" r:id="rId5"/>
    <p:sldId id="263" r:id="rId6"/>
    <p:sldId id="260" r:id="rId7"/>
    <p:sldId id="258" r:id="rId8"/>
    <p:sldId id="269" r:id="rId9"/>
    <p:sldId id="264" r:id="rId10"/>
    <p:sldId id="259" r:id="rId11"/>
    <p:sldId id="265" r:id="rId12"/>
    <p:sldId id="270" r:id="rId13"/>
    <p:sldId id="268" r:id="rId14"/>
    <p:sldId id="267" r:id="rId15"/>
    <p:sldId id="273" r:id="rId16"/>
    <p:sldId id="275" r:id="rId17"/>
    <p:sldId id="276" r:id="rId18"/>
    <p:sldId id="277" r:id="rId19"/>
    <p:sldId id="278" r:id="rId20"/>
    <p:sldId id="279" r:id="rId21"/>
    <p:sldId id="272" r:id="rId22"/>
    <p:sldId id="281" r:id="rId23"/>
    <p:sldId id="282" r:id="rId24"/>
    <p:sldId id="283" r:id="rId25"/>
    <p:sldId id="284" r:id="rId26"/>
    <p:sldId id="285" r:id="rId27"/>
    <p:sldId id="288" r:id="rId28"/>
    <p:sldId id="286" r:id="rId29"/>
    <p:sldId id="287" r:id="rId30"/>
    <p:sldId id="274" r:id="rId31"/>
    <p:sldId id="289" r:id="rId32"/>
    <p:sldId id="291" r:id="rId33"/>
    <p:sldId id="271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Objects="1">
      <p:cViewPr varScale="1">
        <p:scale>
          <a:sx n="114" d="100"/>
          <a:sy n="114" d="100"/>
        </p:scale>
        <p:origin x="-34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Relationship Id="rId2" Type="http://schemas.openxmlformats.org/officeDocument/2006/relationships/image" Target="../media/image18.emf"/><Relationship Id="rId3" Type="http://schemas.openxmlformats.org/officeDocument/2006/relationships/image" Target="../media/image19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Relationship Id="rId2" Type="http://schemas.openxmlformats.org/officeDocument/2006/relationships/image" Target="../media/image2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4" Type="http://schemas.openxmlformats.org/officeDocument/2006/relationships/image" Target="../media/image28.emf"/><Relationship Id="rId1" Type="http://schemas.openxmlformats.org/officeDocument/2006/relationships/image" Target="../media/image25.emf"/><Relationship Id="rId2" Type="http://schemas.openxmlformats.org/officeDocument/2006/relationships/image" Target="../media/image26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4" Type="http://schemas.openxmlformats.org/officeDocument/2006/relationships/image" Target="../media/image33.emf"/><Relationship Id="rId1" Type="http://schemas.openxmlformats.org/officeDocument/2006/relationships/image" Target="../media/image30.emf"/><Relationship Id="rId2" Type="http://schemas.openxmlformats.org/officeDocument/2006/relationships/image" Target="../media/image31.e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4" Type="http://schemas.openxmlformats.org/officeDocument/2006/relationships/image" Target="../media/image38.emf"/><Relationship Id="rId1" Type="http://schemas.openxmlformats.org/officeDocument/2006/relationships/image" Target="../media/image35.emf"/><Relationship Id="rId2" Type="http://schemas.openxmlformats.org/officeDocument/2006/relationships/image" Target="../media/image36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4" Type="http://schemas.openxmlformats.org/officeDocument/2006/relationships/image" Target="../media/image43.emf"/><Relationship Id="rId1" Type="http://schemas.openxmlformats.org/officeDocument/2006/relationships/image" Target="../media/image40.emf"/><Relationship Id="rId2" Type="http://schemas.openxmlformats.org/officeDocument/2006/relationships/image" Target="../media/image4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Relationship Id="rId2" Type="http://schemas.openxmlformats.org/officeDocument/2006/relationships/image" Target="../media/image47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Relationship Id="rId2" Type="http://schemas.openxmlformats.org/officeDocument/2006/relationships/image" Target="../media/image5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Relationship Id="rId2" Type="http://schemas.openxmlformats.org/officeDocument/2006/relationships/image" Target="../media/image7.emf"/><Relationship Id="rId3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Relationship Id="rId2" Type="http://schemas.openxmlformats.org/officeDocument/2006/relationships/image" Target="../media/image10.emf"/><Relationship Id="rId3" Type="http://schemas.openxmlformats.org/officeDocument/2006/relationships/image" Target="../media/image1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Relationship Id="rId2" Type="http://schemas.openxmlformats.org/officeDocument/2006/relationships/image" Target="../media/image1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BB472-01BC-4745-95BF-C399F30DC070}" type="datetimeFigureOut">
              <a:rPr lang="en-US" smtClean="0"/>
              <a:t>25/03/2011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4D266-B0E6-6345-8BD8-CFCB172A7EF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BB472-01BC-4745-95BF-C399F30DC070}" type="datetimeFigureOut">
              <a:rPr lang="en-US" smtClean="0"/>
              <a:t>25/03/2011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4D266-B0E6-6345-8BD8-CFCB172A7EF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BB472-01BC-4745-95BF-C399F30DC070}" type="datetimeFigureOut">
              <a:rPr lang="en-US" smtClean="0"/>
              <a:t>25/03/2011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4D266-B0E6-6345-8BD8-CFCB172A7EF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BB472-01BC-4745-95BF-C399F30DC070}" type="datetimeFigureOut">
              <a:rPr lang="en-US" smtClean="0"/>
              <a:t>25/03/2011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4D266-B0E6-6345-8BD8-CFCB172A7EF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BB472-01BC-4745-95BF-C399F30DC070}" type="datetimeFigureOut">
              <a:rPr lang="en-US" smtClean="0"/>
              <a:t>25/03/2011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4D266-B0E6-6345-8BD8-CFCB172A7EF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BB472-01BC-4745-95BF-C399F30DC070}" type="datetimeFigureOut">
              <a:rPr lang="en-US" smtClean="0"/>
              <a:t>25/03/2011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4D266-B0E6-6345-8BD8-CFCB172A7EF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BB472-01BC-4745-95BF-C399F30DC070}" type="datetimeFigureOut">
              <a:rPr lang="en-US" smtClean="0"/>
              <a:t>25/03/2011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4D266-B0E6-6345-8BD8-CFCB172A7EF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BB472-01BC-4745-95BF-C399F30DC070}" type="datetimeFigureOut">
              <a:rPr lang="en-US" smtClean="0"/>
              <a:t>25/03/2011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4D266-B0E6-6345-8BD8-CFCB172A7EF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BB472-01BC-4745-95BF-C399F30DC070}" type="datetimeFigureOut">
              <a:rPr lang="en-US" smtClean="0"/>
              <a:t>25/03/2011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4D266-B0E6-6345-8BD8-CFCB172A7EF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BB472-01BC-4745-95BF-C399F30DC070}" type="datetimeFigureOut">
              <a:rPr lang="en-US" smtClean="0"/>
              <a:t>25/03/2011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4D266-B0E6-6345-8BD8-CFCB172A7EF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BB472-01BC-4745-95BF-C399F30DC070}" type="datetimeFigureOut">
              <a:rPr lang="en-US" smtClean="0"/>
              <a:t>25/03/2011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4D266-B0E6-6345-8BD8-CFCB172A7EF3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BB472-01BC-4745-95BF-C399F30DC070}" type="datetimeFigureOut">
              <a:rPr lang="en-US" smtClean="0"/>
              <a:t>25/03/2011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4D266-B0E6-6345-8BD8-CFCB172A7EF3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4" Type="http://schemas.openxmlformats.org/officeDocument/2006/relationships/image" Target="../media/image9.e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4" Type="http://schemas.openxmlformats.org/officeDocument/2006/relationships/image" Target="../media/image15.emf"/><Relationship Id="rId5" Type="http://schemas.openxmlformats.org/officeDocument/2006/relationships/oleObject" Target="../embeddings/oleObject13.bin"/><Relationship Id="rId6" Type="http://schemas.openxmlformats.org/officeDocument/2006/relationships/image" Target="../media/image12.emf"/><Relationship Id="rId7" Type="http://schemas.openxmlformats.org/officeDocument/2006/relationships/oleObject" Target="../embeddings/oleObject14.bin"/><Relationship Id="rId8" Type="http://schemas.openxmlformats.org/officeDocument/2006/relationships/image" Target="../media/image13.emf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4" Type="http://schemas.openxmlformats.org/officeDocument/2006/relationships/image" Target="../media/image15.emf"/><Relationship Id="rId5" Type="http://schemas.openxmlformats.org/officeDocument/2006/relationships/oleObject" Target="../embeddings/oleObject15.bin"/><Relationship Id="rId6" Type="http://schemas.openxmlformats.org/officeDocument/2006/relationships/image" Target="../media/image16.emf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4" Type="http://schemas.openxmlformats.org/officeDocument/2006/relationships/image" Target="../media/image17.emf"/><Relationship Id="rId5" Type="http://schemas.openxmlformats.org/officeDocument/2006/relationships/oleObject" Target="../embeddings/oleObject17.bin"/><Relationship Id="rId6" Type="http://schemas.openxmlformats.org/officeDocument/2006/relationships/image" Target="../media/image18.emf"/><Relationship Id="rId7" Type="http://schemas.openxmlformats.org/officeDocument/2006/relationships/oleObject" Target="../embeddings/oleObject18.bin"/><Relationship Id="rId8" Type="http://schemas.openxmlformats.org/officeDocument/2006/relationships/image" Target="../media/image19.emf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4" Type="http://schemas.openxmlformats.org/officeDocument/2006/relationships/image" Target="../media/image23.emf"/><Relationship Id="rId5" Type="http://schemas.openxmlformats.org/officeDocument/2006/relationships/oleObject" Target="../embeddings/oleObject19.bin"/><Relationship Id="rId6" Type="http://schemas.openxmlformats.org/officeDocument/2006/relationships/image" Target="../media/image20.emf"/><Relationship Id="rId7" Type="http://schemas.openxmlformats.org/officeDocument/2006/relationships/oleObject" Target="../embeddings/oleObject20.bin"/><Relationship Id="rId8" Type="http://schemas.openxmlformats.org/officeDocument/2006/relationships/image" Target="../media/image21.emf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4" Type="http://schemas.openxmlformats.org/officeDocument/2006/relationships/image" Target="../media/image24.emf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25.bin"/><Relationship Id="rId12" Type="http://schemas.openxmlformats.org/officeDocument/2006/relationships/image" Target="../media/image28.emf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29.emf"/><Relationship Id="rId4" Type="http://schemas.openxmlformats.org/officeDocument/2006/relationships/image" Target="../media/image15.emf"/><Relationship Id="rId5" Type="http://schemas.openxmlformats.org/officeDocument/2006/relationships/oleObject" Target="../embeddings/oleObject22.bin"/><Relationship Id="rId6" Type="http://schemas.openxmlformats.org/officeDocument/2006/relationships/image" Target="../media/image25.emf"/><Relationship Id="rId7" Type="http://schemas.openxmlformats.org/officeDocument/2006/relationships/oleObject" Target="../embeddings/oleObject23.bin"/><Relationship Id="rId8" Type="http://schemas.openxmlformats.org/officeDocument/2006/relationships/image" Target="../media/image26.emf"/><Relationship Id="rId9" Type="http://schemas.openxmlformats.org/officeDocument/2006/relationships/oleObject" Target="../embeddings/oleObject24.bin"/><Relationship Id="rId10" Type="http://schemas.openxmlformats.org/officeDocument/2006/relationships/image" Target="../media/image27.emf"/></Relationships>
</file>

<file path=ppt/slides/_rels/slide17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29.bin"/><Relationship Id="rId12" Type="http://schemas.openxmlformats.org/officeDocument/2006/relationships/image" Target="../media/image33.emf"/><Relationship Id="rId1" Type="http://schemas.openxmlformats.org/officeDocument/2006/relationships/vmlDrawing" Target="../drawings/vmlDrawing14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34.emf"/><Relationship Id="rId4" Type="http://schemas.openxmlformats.org/officeDocument/2006/relationships/image" Target="../media/image15.emf"/><Relationship Id="rId5" Type="http://schemas.openxmlformats.org/officeDocument/2006/relationships/oleObject" Target="../embeddings/oleObject26.bin"/><Relationship Id="rId6" Type="http://schemas.openxmlformats.org/officeDocument/2006/relationships/image" Target="../media/image30.emf"/><Relationship Id="rId7" Type="http://schemas.openxmlformats.org/officeDocument/2006/relationships/oleObject" Target="../embeddings/oleObject27.bin"/><Relationship Id="rId8" Type="http://schemas.openxmlformats.org/officeDocument/2006/relationships/image" Target="../media/image31.emf"/><Relationship Id="rId9" Type="http://schemas.openxmlformats.org/officeDocument/2006/relationships/oleObject" Target="../embeddings/oleObject28.bin"/><Relationship Id="rId10" Type="http://schemas.openxmlformats.org/officeDocument/2006/relationships/image" Target="../media/image32.emf"/></Relationships>
</file>

<file path=ppt/slides/_rels/slide18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33.bin"/><Relationship Id="rId12" Type="http://schemas.openxmlformats.org/officeDocument/2006/relationships/image" Target="../media/image38.emf"/><Relationship Id="rId1" Type="http://schemas.openxmlformats.org/officeDocument/2006/relationships/vmlDrawing" Target="../drawings/vmlDrawing15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39.emf"/><Relationship Id="rId4" Type="http://schemas.openxmlformats.org/officeDocument/2006/relationships/image" Target="../media/image15.emf"/><Relationship Id="rId5" Type="http://schemas.openxmlformats.org/officeDocument/2006/relationships/oleObject" Target="../embeddings/oleObject30.bin"/><Relationship Id="rId6" Type="http://schemas.openxmlformats.org/officeDocument/2006/relationships/image" Target="../media/image35.emf"/><Relationship Id="rId7" Type="http://schemas.openxmlformats.org/officeDocument/2006/relationships/oleObject" Target="../embeddings/oleObject31.bin"/><Relationship Id="rId8" Type="http://schemas.openxmlformats.org/officeDocument/2006/relationships/image" Target="../media/image36.emf"/><Relationship Id="rId9" Type="http://schemas.openxmlformats.org/officeDocument/2006/relationships/oleObject" Target="../embeddings/oleObject32.bin"/><Relationship Id="rId10" Type="http://schemas.openxmlformats.org/officeDocument/2006/relationships/image" Target="../media/image37.emf"/></Relationships>
</file>

<file path=ppt/slides/_rels/slide19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37.bin"/><Relationship Id="rId12" Type="http://schemas.openxmlformats.org/officeDocument/2006/relationships/image" Target="../media/image43.emf"/><Relationship Id="rId1" Type="http://schemas.openxmlformats.org/officeDocument/2006/relationships/vmlDrawing" Target="../drawings/vmlDrawing16.vm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44.emf"/><Relationship Id="rId4" Type="http://schemas.openxmlformats.org/officeDocument/2006/relationships/image" Target="../media/image15.emf"/><Relationship Id="rId5" Type="http://schemas.openxmlformats.org/officeDocument/2006/relationships/oleObject" Target="../embeddings/oleObject34.bin"/><Relationship Id="rId6" Type="http://schemas.openxmlformats.org/officeDocument/2006/relationships/image" Target="../media/image40.emf"/><Relationship Id="rId7" Type="http://schemas.openxmlformats.org/officeDocument/2006/relationships/oleObject" Target="../embeddings/oleObject35.bin"/><Relationship Id="rId8" Type="http://schemas.openxmlformats.org/officeDocument/2006/relationships/image" Target="../media/image41.emf"/><Relationship Id="rId9" Type="http://schemas.openxmlformats.org/officeDocument/2006/relationships/oleObject" Target="../embeddings/oleObject36.bin"/><Relationship Id="rId10" Type="http://schemas.openxmlformats.org/officeDocument/2006/relationships/image" Target="../media/image42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twiki.cern.ch/twiki/pub/AtlasProtected/ATLASStatisticsFAQ/PLvsInt.pdf" TargetMode="External"/><Relationship Id="rId4" Type="http://schemas.openxmlformats.org/officeDocument/2006/relationships/oleObject" Target="../embeddings/oleObject38.bin"/><Relationship Id="rId5" Type="http://schemas.openxmlformats.org/officeDocument/2006/relationships/image" Target="../media/image45.emf"/><Relationship Id="rId1" Type="http://schemas.openxmlformats.org/officeDocument/2006/relationships/vmlDrawing" Target="../drawings/vmlDrawing17.vml"/><Relationship Id="rId2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4" Type="http://schemas.openxmlformats.org/officeDocument/2006/relationships/oleObject" Target="../embeddings/oleObject39.bin"/><Relationship Id="rId5" Type="http://schemas.openxmlformats.org/officeDocument/2006/relationships/image" Target="../media/image46.emf"/><Relationship Id="rId6" Type="http://schemas.openxmlformats.org/officeDocument/2006/relationships/oleObject" Target="../embeddings/oleObject40.bin"/><Relationship Id="rId7" Type="http://schemas.openxmlformats.org/officeDocument/2006/relationships/image" Target="../media/image47.emf"/><Relationship Id="rId1" Type="http://schemas.openxmlformats.org/officeDocument/2006/relationships/vmlDrawing" Target="../drawings/vmlDrawing18.vml"/><Relationship Id="rId2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4" Type="http://schemas.openxmlformats.org/officeDocument/2006/relationships/image" Target="../media/image51.emf"/><Relationship Id="rId1" Type="http://schemas.openxmlformats.org/officeDocument/2006/relationships/vmlDrawing" Target="../drawings/vmlDrawing19.vml"/><Relationship Id="rId2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4" Type="http://schemas.openxmlformats.org/officeDocument/2006/relationships/image" Target="../media/image52.emf"/><Relationship Id="rId1" Type="http://schemas.openxmlformats.org/officeDocument/2006/relationships/vmlDrawing" Target="../drawings/vmlDrawing20.vml"/><Relationship Id="rId2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emf"/><Relationship Id="rId3" Type="http://schemas.openxmlformats.org/officeDocument/2006/relationships/image" Target="../media/image53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emf"/><Relationship Id="rId3" Type="http://schemas.openxmlformats.org/officeDocument/2006/relationships/image" Target="../media/image54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3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3.bin"/><Relationship Id="rId4" Type="http://schemas.openxmlformats.org/officeDocument/2006/relationships/image" Target="../media/image55.emf"/><Relationship Id="rId1" Type="http://schemas.openxmlformats.org/officeDocument/2006/relationships/vmlDrawing" Target="../drawings/vmlDrawing21.vml"/><Relationship Id="rId2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arXiv.org/abs/arXiv:1007.1727" TargetMode="External"/><Relationship Id="rId4" Type="http://schemas.openxmlformats.org/officeDocument/2006/relationships/oleObject" Target="../embeddings/oleObject44.bin"/><Relationship Id="rId5" Type="http://schemas.openxmlformats.org/officeDocument/2006/relationships/image" Target="../media/image56.emf"/><Relationship Id="rId1" Type="http://schemas.openxmlformats.org/officeDocument/2006/relationships/vmlDrawing" Target="../drawings/vmlDrawing22.vml"/><Relationship Id="rId2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twiki.cern.ch/twiki/pub/AtlasProtected/ATLASStatisticsFAQ/PLvsInt.pdf" TargetMode="External"/><Relationship Id="rId4" Type="http://schemas.openxmlformats.org/officeDocument/2006/relationships/hyperlink" Target="http://arXiv.org/abs/arXiv:1007.1727" TargetMode="External"/><Relationship Id="rId5" Type="http://schemas.openxmlformats.org/officeDocument/2006/relationships/hyperlink" Target="https://indico.cern.ch/conferenceDisplay.py?confId=131204" TargetMode="External"/><Relationship Id="rId6" Type="http://schemas.openxmlformats.org/officeDocument/2006/relationships/hyperlink" Target="https://indico.cern.ch/conferenceDisplay.py?confId=132499" TargetMode="External"/><Relationship Id="rId7" Type="http://schemas.openxmlformats.org/officeDocument/2006/relationships/hyperlink" Target="https://indico.cern.ch/getFile.py/access?contribId=1&amp;resId=1&amp;materialId=slides&amp;confId=130102" TargetMode="External"/><Relationship Id="rId8" Type="http://schemas.openxmlformats.org/officeDocument/2006/relationships/hyperlink" Target="http://www-d0.fnal.gov/Run2Physics/WWW/results/prelim/HIGGS/H106/H106.pdf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twiki.cern.ch/twiki/pub/AtlasProtected/StatisticsTools/Frequentist_Limit_Recommendation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4.emf"/><Relationship Id="rId5" Type="http://schemas.openxmlformats.org/officeDocument/2006/relationships/oleObject" Target="../embeddings/oleObject3.bin"/><Relationship Id="rId6" Type="http://schemas.openxmlformats.org/officeDocument/2006/relationships/image" Target="../media/image5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4" Type="http://schemas.openxmlformats.org/officeDocument/2006/relationships/image" Target="../media/image6.emf"/><Relationship Id="rId5" Type="http://schemas.openxmlformats.org/officeDocument/2006/relationships/oleObject" Target="../embeddings/oleObject5.bin"/><Relationship Id="rId6" Type="http://schemas.openxmlformats.org/officeDocument/2006/relationships/image" Target="../media/image7.emf"/><Relationship Id="rId7" Type="http://schemas.openxmlformats.org/officeDocument/2006/relationships/oleObject" Target="../embeddings/oleObject6.bin"/><Relationship Id="rId8" Type="http://schemas.openxmlformats.org/officeDocument/2006/relationships/image" Target="../media/image8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4" Type="http://schemas.openxmlformats.org/officeDocument/2006/relationships/image" Target="../media/image8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4" Type="http://schemas.openxmlformats.org/officeDocument/2006/relationships/image" Target="../media/image8.e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4" Type="http://schemas.openxmlformats.org/officeDocument/2006/relationships/image" Target="../media/image9.emf"/><Relationship Id="rId5" Type="http://schemas.openxmlformats.org/officeDocument/2006/relationships/oleObject" Target="../embeddings/oleObject10.bin"/><Relationship Id="rId6" Type="http://schemas.openxmlformats.org/officeDocument/2006/relationships/image" Target="../media/image10.emf"/><Relationship Id="rId7" Type="http://schemas.openxmlformats.org/officeDocument/2006/relationships/oleObject" Target="../embeddings/oleObject11.bin"/><Relationship Id="rId8" Type="http://schemas.openxmlformats.org/officeDocument/2006/relationships/image" Target="../media/image11.e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Easy Limit Statistics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2000" dirty="0" smtClean="0"/>
              <a:t>Andreas Hoecker</a:t>
            </a:r>
          </a:p>
          <a:p>
            <a:r>
              <a:rPr lang="en-GB" sz="2000" dirty="0" smtClean="0"/>
              <a:t>CAT Physics, Mar 25, 2011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Consider Discovery Case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39750" indent="-539750"/>
            <a:r>
              <a:rPr lang="en-GB" sz="2800" dirty="0" smtClean="0"/>
              <a:t>Want to test significance of signal excess</a:t>
            </a:r>
          </a:p>
          <a:p>
            <a:pPr marL="539750" indent="-539750">
              <a:buFont typeface="Lucida Grande"/>
              <a:buChar char="➠"/>
            </a:pPr>
            <a:r>
              <a:rPr lang="en-GB" sz="2800" dirty="0" smtClean="0"/>
              <a:t>Test </a:t>
            </a:r>
            <a:r>
              <a:rPr lang="en-GB" sz="2800" dirty="0" err="1" smtClean="0"/>
              <a:t>p</a:t>
            </a:r>
            <a:r>
              <a:rPr lang="en-GB" sz="2800" dirty="0" smtClean="0"/>
              <a:t>-value of background-only hypothesis</a:t>
            </a:r>
            <a:endParaRPr lang="en-GB" sz="2800" dirty="0"/>
          </a:p>
        </p:txBody>
      </p:sp>
      <p:sp>
        <p:nvSpPr>
          <p:cNvPr id="5" name="Oval 4"/>
          <p:cNvSpPr/>
          <p:nvPr/>
        </p:nvSpPr>
        <p:spPr>
          <a:xfrm>
            <a:off x="5881245" y="3027649"/>
            <a:ext cx="1075264" cy="6096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5485424" y="3865383"/>
            <a:ext cx="24616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If new physics cannot destructively interfere with SM (background), can inject that </a:t>
            </a:r>
            <a:r>
              <a:rPr lang="en-GB" i="1" dirty="0" smtClean="0">
                <a:solidFill>
                  <a:srgbClr val="FF0000"/>
                </a:solidFill>
              </a:rPr>
              <a:t>S </a:t>
            </a:r>
            <a:r>
              <a:rPr lang="en-GB" dirty="0" smtClean="0">
                <a:solidFill>
                  <a:srgbClr val="FF0000"/>
                </a:solidFill>
              </a:rPr>
              <a:t>≥ 0 </a:t>
            </a:r>
            <a:endParaRPr lang="en-GB" dirty="0">
              <a:solidFill>
                <a:srgbClr val="FF0000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2906663"/>
              </p:ext>
            </p:extLst>
          </p:nvPr>
        </p:nvGraphicFramePr>
        <p:xfrm>
          <a:off x="1843088" y="2819400"/>
          <a:ext cx="4953000" cy="95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8" name="Equation" r:id="rId3" imgW="2565400" imgH="508000" progId="Equation.3">
                  <p:embed/>
                </p:oleObj>
              </mc:Choice>
              <mc:Fallback>
                <p:oleObj name="Equation" r:id="rId3" imgW="25654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3088" y="2819400"/>
                        <a:ext cx="4953000" cy="950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 descr="c1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8629" y="2449302"/>
            <a:ext cx="4390707" cy="2973600"/>
          </a:xfrm>
          <a:prstGeom prst="rect">
            <a:avLst/>
          </a:prstGeom>
        </p:spPr>
      </p:pic>
      <p:pic>
        <p:nvPicPr>
          <p:cNvPr id="42" name="Picture 41" descr="c1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336" y="2449302"/>
            <a:ext cx="4390706" cy="29736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953000"/>
          </a:xfrm>
        </p:spPr>
        <p:txBody>
          <a:bodyPr>
            <a:noAutofit/>
          </a:bodyPr>
          <a:lstStyle/>
          <a:p>
            <a:pPr marL="539750" indent="-539750"/>
            <a:r>
              <a:rPr lang="en-GB" sz="2800" dirty="0" smtClean="0"/>
              <a:t>Example: </a:t>
            </a:r>
            <a:r>
              <a:rPr lang="en-GB" sz="2800" i="1" dirty="0" err="1" smtClean="0"/>
              <a:t>N</a:t>
            </a:r>
            <a:r>
              <a:rPr lang="en-GB" sz="2800" baseline="-25000" dirty="0" err="1" smtClean="0"/>
              <a:t>obs</a:t>
            </a:r>
            <a:r>
              <a:rPr lang="en-GB" sz="2800" dirty="0" smtClean="0"/>
              <a:t> = 120, </a:t>
            </a:r>
            <a:r>
              <a:rPr lang="en-GB" sz="2800" i="1" dirty="0" smtClean="0"/>
              <a:t>B</a:t>
            </a:r>
            <a:r>
              <a:rPr lang="en-GB" sz="2800" dirty="0" smtClean="0"/>
              <a:t> = 100 no uncertainty on </a:t>
            </a:r>
            <a:r>
              <a:rPr lang="en-GB" sz="2800" i="1" dirty="0" smtClean="0"/>
              <a:t>B</a:t>
            </a:r>
          </a:p>
          <a:p>
            <a:pPr marL="539750" indent="-539750"/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>
              <a:buNone/>
            </a:pPr>
            <a:endParaRPr lang="en-GB" sz="2800" i="1" dirty="0"/>
          </a:p>
          <a:p>
            <a:pPr marL="539750" indent="-539750">
              <a:buNone/>
            </a:pPr>
            <a:endParaRPr lang="en-GB" sz="1800" i="1" dirty="0" smtClean="0"/>
          </a:p>
          <a:p>
            <a:pPr marL="539750" indent="-539750"/>
            <a:r>
              <a:rPr lang="en-GB" sz="2000" dirty="0" smtClean="0"/>
              <a:t>Injecting </a:t>
            </a:r>
            <a:r>
              <a:rPr lang="en-GB" sz="2000" i="1" dirty="0" smtClean="0"/>
              <a:t>S</a:t>
            </a:r>
            <a:r>
              <a:rPr lang="en-GB" sz="2000" dirty="0" smtClean="0"/>
              <a:t> ≥ 0 information has reduced </a:t>
            </a:r>
            <a:r>
              <a:rPr lang="en-GB" sz="2000" dirty="0" err="1" smtClean="0"/>
              <a:t>p</a:t>
            </a:r>
            <a:r>
              <a:rPr lang="en-GB" sz="2000" dirty="0" smtClean="0"/>
              <a:t>-value by factor of ≈2 and thus enhanced discovery reach </a:t>
            </a:r>
          </a:p>
          <a:p>
            <a:pPr marL="539750" indent="-539750"/>
            <a:r>
              <a:rPr lang="en-GB" sz="2000" i="1" dirty="0" smtClean="0"/>
              <a:t>S</a:t>
            </a:r>
            <a:r>
              <a:rPr lang="en-GB" sz="2000" dirty="0" smtClean="0"/>
              <a:t> &lt; 0 solution represents a dilution of the statistical information in the data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Consider Discovery Case</a:t>
            </a:r>
            <a:endParaRPr lang="en-GB" dirty="0"/>
          </a:p>
        </p:txBody>
      </p:sp>
      <p:cxnSp>
        <p:nvCxnSpPr>
          <p:cNvPr id="15" name="Straight Arrow Connector 14"/>
          <p:cNvCxnSpPr/>
          <p:nvPr/>
        </p:nvCxnSpPr>
        <p:spPr>
          <a:xfrm rot="5400000">
            <a:off x="6775235" y="4533106"/>
            <a:ext cx="99060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Object 3"/>
          <p:cNvGraphicFramePr>
            <a:graphicFrameLocks noChangeAspect="1"/>
          </p:cNvGraphicFramePr>
          <p:nvPr/>
        </p:nvGraphicFramePr>
        <p:xfrm>
          <a:off x="7270750" y="5037138"/>
          <a:ext cx="503238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1" name="Equation" r:id="rId5" imgW="342900" imgH="254000" progId="Equation.DSMT4">
                  <p:embed/>
                </p:oleObj>
              </mc:Choice>
              <mc:Fallback>
                <p:oleObj name="Equation" r:id="rId5" imgW="342900" imgH="2540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70750" y="5037138"/>
                        <a:ext cx="503238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20"/>
          <p:cNvSpPr/>
          <p:nvPr/>
        </p:nvSpPr>
        <p:spPr>
          <a:xfrm>
            <a:off x="2715683" y="2819400"/>
            <a:ext cx="13229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Experiments with </a:t>
            </a:r>
            <a:r>
              <a:rPr lang="en-US" sz="1400" i="1" dirty="0" err="1" smtClean="0">
                <a:solidFill>
                  <a:schemeClr val="accent3">
                    <a:lumMod val="50000"/>
                  </a:schemeClr>
                </a:solidFill>
              </a:rPr>
              <a:t>N</a:t>
            </a:r>
            <a:r>
              <a:rPr lang="en-US" sz="1400" baseline="-25000" dirty="0" err="1" smtClean="0">
                <a:solidFill>
                  <a:schemeClr val="accent3">
                    <a:lumMod val="50000"/>
                  </a:schemeClr>
                </a:solidFill>
              </a:rPr>
              <a:t>obs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 ≤ </a:t>
            </a:r>
            <a:r>
              <a:rPr lang="en-US" sz="1400" i="1" dirty="0" smtClean="0">
                <a:solidFill>
                  <a:schemeClr val="accent3">
                    <a:lumMod val="50000"/>
                  </a:schemeClr>
                </a:solidFill>
              </a:rPr>
              <a:t>B</a:t>
            </a:r>
            <a:endParaRPr lang="en-GB" sz="1400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382684" y="3132469"/>
            <a:ext cx="17822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Toy experiments with |</a:t>
            </a:r>
            <a:r>
              <a:rPr lang="en-US" sz="1400" i="1" dirty="0" err="1" smtClean="0">
                <a:solidFill>
                  <a:schemeClr val="accent3">
                    <a:lumMod val="50000"/>
                  </a:schemeClr>
                </a:solidFill>
              </a:rPr>
              <a:t>N</a:t>
            </a:r>
            <a:r>
              <a:rPr lang="en-US" sz="1400" baseline="-25000" dirty="0" err="1" smtClean="0">
                <a:solidFill>
                  <a:schemeClr val="accent3">
                    <a:lumMod val="50000"/>
                  </a:schemeClr>
                </a:solidFill>
              </a:rPr>
              <a:t>obs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 – </a:t>
            </a:r>
            <a:r>
              <a:rPr lang="en-US" sz="1400" i="1" dirty="0" smtClean="0">
                <a:solidFill>
                  <a:schemeClr val="accent3">
                    <a:lumMod val="50000"/>
                  </a:schemeClr>
                </a:solidFill>
              </a:rPr>
              <a:t>B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| &gt; 20</a:t>
            </a:r>
            <a:endParaRPr lang="en-GB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958851" y="3132469"/>
            <a:ext cx="14647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Experiments with </a:t>
            </a:r>
            <a:r>
              <a:rPr lang="en-US" sz="1400" i="1" dirty="0" err="1" smtClean="0">
                <a:solidFill>
                  <a:schemeClr val="accent3">
                    <a:lumMod val="50000"/>
                  </a:schemeClr>
                </a:solidFill>
              </a:rPr>
              <a:t>N</a:t>
            </a:r>
            <a:r>
              <a:rPr lang="en-US" sz="1400" baseline="-25000" dirty="0" err="1" smtClean="0">
                <a:solidFill>
                  <a:schemeClr val="accent3">
                    <a:lumMod val="50000"/>
                  </a:schemeClr>
                </a:solidFill>
              </a:rPr>
              <a:t>obs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 – </a:t>
            </a:r>
            <a:r>
              <a:rPr lang="en-US" sz="1400" i="1" dirty="0" smtClean="0">
                <a:solidFill>
                  <a:schemeClr val="accent3">
                    <a:lumMod val="50000"/>
                  </a:schemeClr>
                </a:solidFill>
              </a:rPr>
              <a:t>B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 &gt; 20</a:t>
            </a:r>
            <a:endParaRPr lang="en-GB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5" name="Left Brace 34"/>
          <p:cNvSpPr/>
          <p:nvPr/>
        </p:nvSpPr>
        <p:spPr>
          <a:xfrm rot="5400000">
            <a:off x="1769152" y="2775330"/>
            <a:ext cx="222252" cy="1986793"/>
          </a:xfrm>
          <a:prstGeom prst="leftBrace">
            <a:avLst/>
          </a:prstGeom>
          <a:ln w="635" cap="flat" cmpd="sng" algn="ctr">
            <a:solidFill>
              <a:srgbClr val="4F622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/>
          <p:cNvSpPr/>
          <p:nvPr/>
        </p:nvSpPr>
        <p:spPr>
          <a:xfrm>
            <a:off x="8794750" y="5238750"/>
            <a:ext cx="127000" cy="1587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/>
          <p:cNvSpPr/>
          <p:nvPr/>
        </p:nvSpPr>
        <p:spPr>
          <a:xfrm>
            <a:off x="4417480" y="5238750"/>
            <a:ext cx="127000" cy="1587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TextBox 36"/>
          <p:cNvSpPr txBox="1"/>
          <p:nvPr/>
        </p:nvSpPr>
        <p:spPr>
          <a:xfrm>
            <a:off x="8710085" y="5147732"/>
            <a:ext cx="2487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smtClean="0"/>
              <a:t>0</a:t>
            </a:r>
            <a:endParaRPr lang="en-GB" sz="900" dirty="0"/>
          </a:p>
        </p:txBody>
      </p:sp>
      <p:sp>
        <p:nvSpPr>
          <p:cNvPr id="40" name="TextBox 39"/>
          <p:cNvSpPr txBox="1"/>
          <p:nvPr/>
        </p:nvSpPr>
        <p:spPr>
          <a:xfrm>
            <a:off x="4343399" y="5156085"/>
            <a:ext cx="2487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smtClean="0"/>
              <a:t>0</a:t>
            </a:r>
            <a:endParaRPr lang="en-GB" sz="900" dirty="0"/>
          </a:p>
        </p:txBody>
      </p:sp>
      <p:cxnSp>
        <p:nvCxnSpPr>
          <p:cNvPr id="43" name="Straight Arrow Connector 42"/>
          <p:cNvCxnSpPr/>
          <p:nvPr/>
        </p:nvCxnSpPr>
        <p:spPr>
          <a:xfrm rot="5400000">
            <a:off x="2399915" y="4533106"/>
            <a:ext cx="99060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4" name="Object 3"/>
          <p:cNvGraphicFramePr>
            <a:graphicFrameLocks noChangeAspect="1"/>
          </p:cNvGraphicFramePr>
          <p:nvPr/>
        </p:nvGraphicFramePr>
        <p:xfrm>
          <a:off x="2881313" y="5037138"/>
          <a:ext cx="506412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2" name="Equation" r:id="rId7" imgW="342900" imgH="254000" progId="Equation.DSMT4">
                  <p:embed/>
                </p:oleObj>
              </mc:Choice>
              <mc:Fallback>
                <p:oleObj name="Equation" r:id="rId7" imgW="342900" imgH="2540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1313" y="5037138"/>
                        <a:ext cx="506412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0" name="Straight Arrow Connector 49"/>
          <p:cNvCxnSpPr/>
          <p:nvPr/>
        </p:nvCxnSpPr>
        <p:spPr>
          <a:xfrm>
            <a:off x="3799145" y="2993513"/>
            <a:ext cx="271489" cy="2621"/>
          </a:xfrm>
          <a:prstGeom prst="straightConnector1">
            <a:avLst/>
          </a:prstGeom>
          <a:ln w="635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5378451" y="2779187"/>
            <a:ext cx="1510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</a:t>
            </a:r>
            <a:r>
              <a:rPr lang="en-US" baseline="-25000" dirty="0" smtClean="0">
                <a:solidFill>
                  <a:srgbClr val="FF0000"/>
                </a:solidFill>
              </a:rPr>
              <a:t>2-sided</a:t>
            </a:r>
            <a:r>
              <a:rPr lang="en-US" dirty="0" smtClean="0">
                <a:solidFill>
                  <a:srgbClr val="FF0000"/>
                </a:solidFill>
              </a:rPr>
              <a:t> = 0.058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958851" y="2779187"/>
            <a:ext cx="1458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</a:t>
            </a:r>
            <a:r>
              <a:rPr lang="en-US" baseline="-25000" dirty="0">
                <a:solidFill>
                  <a:srgbClr val="FF0000"/>
                </a:solidFill>
              </a:rPr>
              <a:t>1</a:t>
            </a:r>
            <a:r>
              <a:rPr lang="en-US" baseline="-25000" dirty="0" smtClean="0">
                <a:solidFill>
                  <a:srgbClr val="FF0000"/>
                </a:solidFill>
              </a:rPr>
              <a:t>-sided</a:t>
            </a:r>
            <a:r>
              <a:rPr lang="en-US" dirty="0" smtClean="0">
                <a:solidFill>
                  <a:srgbClr val="FF0000"/>
                </a:solidFill>
              </a:rPr>
              <a:t>= 0.028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6" name="Left Brace 55"/>
          <p:cNvSpPr/>
          <p:nvPr/>
        </p:nvSpPr>
        <p:spPr>
          <a:xfrm rot="5400000">
            <a:off x="6129488" y="2775330"/>
            <a:ext cx="222252" cy="1986793"/>
          </a:xfrm>
          <a:prstGeom prst="leftBrace">
            <a:avLst/>
          </a:prstGeom>
          <a:ln w="635" cap="flat" cmpd="sng" algn="ctr">
            <a:solidFill>
              <a:srgbClr val="4F622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 descr="c1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8629" y="2449302"/>
            <a:ext cx="4390707" cy="2973600"/>
          </a:xfrm>
          <a:prstGeom prst="rect">
            <a:avLst/>
          </a:prstGeom>
        </p:spPr>
      </p:pic>
      <p:pic>
        <p:nvPicPr>
          <p:cNvPr id="42" name="Picture 41" descr="c1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336" y="2449302"/>
            <a:ext cx="4390706" cy="29736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953000"/>
          </a:xfrm>
        </p:spPr>
        <p:txBody>
          <a:bodyPr>
            <a:noAutofit/>
          </a:bodyPr>
          <a:lstStyle/>
          <a:p>
            <a:pPr marL="539750" indent="-539750"/>
            <a:r>
              <a:rPr lang="en-GB" sz="2800" dirty="0" smtClean="0"/>
              <a:t>Example: </a:t>
            </a:r>
            <a:r>
              <a:rPr lang="en-GB" sz="2800" i="1" dirty="0" err="1" smtClean="0"/>
              <a:t>N</a:t>
            </a:r>
            <a:r>
              <a:rPr lang="en-GB" sz="2800" baseline="-25000" dirty="0" err="1" smtClean="0"/>
              <a:t>obs</a:t>
            </a:r>
            <a:r>
              <a:rPr lang="en-GB" sz="2800" dirty="0" smtClean="0"/>
              <a:t> = 120, </a:t>
            </a:r>
            <a:r>
              <a:rPr lang="en-GB" sz="2800" i="1" dirty="0" smtClean="0"/>
              <a:t>B</a:t>
            </a:r>
            <a:r>
              <a:rPr lang="en-GB" sz="2800" dirty="0" smtClean="0"/>
              <a:t> = 100 no uncertainty on </a:t>
            </a:r>
            <a:r>
              <a:rPr lang="en-GB" sz="2800" i="1" dirty="0" smtClean="0"/>
              <a:t>B</a:t>
            </a:r>
          </a:p>
          <a:p>
            <a:pPr marL="539750" indent="-539750"/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>
              <a:buNone/>
            </a:pPr>
            <a:endParaRPr lang="en-GB" sz="2800" i="1" dirty="0"/>
          </a:p>
          <a:p>
            <a:pPr marL="539750" indent="-539750">
              <a:buNone/>
            </a:pPr>
            <a:endParaRPr lang="en-GB" sz="1800" i="1" dirty="0" smtClean="0"/>
          </a:p>
          <a:p>
            <a:pPr marL="539750" indent="-539750"/>
            <a:r>
              <a:rPr lang="en-GB" sz="2000" dirty="0" smtClean="0">
                <a:solidFill>
                  <a:srgbClr val="FF0000"/>
                </a:solidFill>
              </a:rPr>
              <a:t>Difference between factor = 2 due to asymmetric Poisson statistics</a:t>
            </a:r>
          </a:p>
          <a:p>
            <a:pPr marL="539750" indent="-539750" defTabSz="96838"/>
            <a:r>
              <a:rPr lang="en-GB" sz="2000" dirty="0" smtClean="0"/>
              <a:t>Compare: 	</a:t>
            </a:r>
            <a:r>
              <a:rPr lang="en-GB" sz="2000" i="1" dirty="0" err="1" smtClean="0"/>
              <a:t>N</a:t>
            </a:r>
            <a:r>
              <a:rPr lang="en-GB" sz="2000" baseline="-25000" dirty="0" err="1" smtClean="0"/>
              <a:t>obs</a:t>
            </a:r>
            <a:r>
              <a:rPr lang="en-GB" sz="2000" dirty="0" smtClean="0"/>
              <a:t> = 1062, </a:t>
            </a:r>
            <a:r>
              <a:rPr lang="en-GB" sz="2000" i="1" dirty="0" smtClean="0"/>
              <a:t>B</a:t>
            </a:r>
            <a:r>
              <a:rPr lang="en-GB" sz="2000" dirty="0" smtClean="0"/>
              <a:t> = 1000 	</a:t>
            </a:r>
            <a:r>
              <a:rPr lang="en-US" sz="2000" dirty="0" err="1" smtClean="0">
                <a:sym typeface="Wingdings"/>
              </a:rPr>
              <a:t></a:t>
            </a:r>
            <a:r>
              <a:rPr lang="en-US" sz="2000" dirty="0" smtClean="0">
                <a:sym typeface="Wingdings"/>
              </a:rPr>
              <a:t> p</a:t>
            </a:r>
            <a:r>
              <a:rPr lang="en-US" sz="2000" baseline="-25000" dirty="0" smtClean="0">
                <a:sym typeface="Wingdings"/>
              </a:rPr>
              <a:t>1-sided</a:t>
            </a:r>
            <a:r>
              <a:rPr lang="en-US" sz="2000" dirty="0" smtClean="0">
                <a:sym typeface="Wingdings"/>
              </a:rPr>
              <a:t> = 0.027, p</a:t>
            </a:r>
            <a:r>
              <a:rPr lang="en-US" sz="2000" baseline="-25000" dirty="0" smtClean="0">
                <a:sym typeface="Wingdings"/>
              </a:rPr>
              <a:t>2-sided</a:t>
            </a:r>
            <a:r>
              <a:rPr lang="en-US" sz="2000" dirty="0" smtClean="0">
                <a:sym typeface="Wingdings"/>
              </a:rPr>
              <a:t> = 0.054 </a:t>
            </a:r>
          </a:p>
          <a:p>
            <a:pPr marL="539750" indent="-539750" defTabSz="96838">
              <a:buNone/>
            </a:pPr>
            <a:r>
              <a:rPr lang="en-US" sz="2000" dirty="0" smtClean="0">
                <a:sym typeface="Wingdings"/>
              </a:rPr>
              <a:t>													</a:t>
            </a:r>
            <a:r>
              <a:rPr lang="en-GB" sz="2000" i="1" dirty="0" err="1" smtClean="0"/>
              <a:t>N</a:t>
            </a:r>
            <a:r>
              <a:rPr lang="en-GB" sz="2000" baseline="-25000" dirty="0" err="1" smtClean="0"/>
              <a:t>obs</a:t>
            </a:r>
            <a:r>
              <a:rPr lang="en-GB" sz="2000" dirty="0" smtClean="0"/>
              <a:t> = 15, 			</a:t>
            </a:r>
            <a:r>
              <a:rPr lang="en-GB" sz="2000" i="1" dirty="0" smtClean="0"/>
              <a:t>B</a:t>
            </a:r>
            <a:r>
              <a:rPr lang="en-GB" sz="2000" dirty="0" smtClean="0"/>
              <a:t> = 9 									</a:t>
            </a:r>
            <a:r>
              <a:rPr lang="en-US" sz="2000" dirty="0" err="1" smtClean="0">
                <a:sym typeface="Wingdings"/>
              </a:rPr>
              <a:t></a:t>
            </a:r>
            <a:r>
              <a:rPr lang="en-US" sz="2000" dirty="0" smtClean="0">
                <a:sym typeface="Wingdings"/>
              </a:rPr>
              <a:t> p</a:t>
            </a:r>
            <a:r>
              <a:rPr lang="en-US" sz="2000" baseline="-25000" dirty="0" smtClean="0">
                <a:sym typeface="Wingdings"/>
              </a:rPr>
              <a:t>1-sided</a:t>
            </a:r>
            <a:r>
              <a:rPr lang="en-US" sz="2000" dirty="0" smtClean="0">
                <a:sym typeface="Wingdings"/>
              </a:rPr>
              <a:t> = 0.041, p</a:t>
            </a:r>
            <a:r>
              <a:rPr lang="en-US" sz="2000" baseline="-25000" dirty="0" smtClean="0">
                <a:sym typeface="Wingdings"/>
              </a:rPr>
              <a:t>2-sided</a:t>
            </a:r>
            <a:r>
              <a:rPr lang="en-US" sz="2000" dirty="0" smtClean="0">
                <a:sym typeface="Wingdings"/>
              </a:rPr>
              <a:t> = 0.096</a:t>
            </a:r>
            <a:endParaRPr lang="en-GB" sz="20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Consider Discovery Case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5378451" y="2779187"/>
            <a:ext cx="1510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</a:t>
            </a:r>
            <a:r>
              <a:rPr lang="en-US" baseline="-25000" dirty="0" smtClean="0">
                <a:solidFill>
                  <a:srgbClr val="FF0000"/>
                </a:solidFill>
              </a:rPr>
              <a:t>2-sided</a:t>
            </a:r>
            <a:r>
              <a:rPr lang="en-US" dirty="0" smtClean="0">
                <a:solidFill>
                  <a:srgbClr val="FF0000"/>
                </a:solidFill>
              </a:rPr>
              <a:t> = 0.058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58851" y="2779187"/>
            <a:ext cx="1458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</a:t>
            </a:r>
            <a:r>
              <a:rPr lang="en-US" baseline="-25000" dirty="0">
                <a:solidFill>
                  <a:srgbClr val="FF0000"/>
                </a:solidFill>
              </a:rPr>
              <a:t>1</a:t>
            </a:r>
            <a:r>
              <a:rPr lang="en-US" baseline="-25000" dirty="0" smtClean="0">
                <a:solidFill>
                  <a:srgbClr val="FF0000"/>
                </a:solidFill>
              </a:rPr>
              <a:t>-sided</a:t>
            </a:r>
            <a:r>
              <a:rPr lang="en-US" dirty="0" smtClean="0">
                <a:solidFill>
                  <a:srgbClr val="FF0000"/>
                </a:solidFill>
              </a:rPr>
              <a:t>= 0.028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rot="5400000">
            <a:off x="6775235" y="4533106"/>
            <a:ext cx="99060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Object 3"/>
          <p:cNvGraphicFramePr>
            <a:graphicFrameLocks noChangeAspect="1"/>
          </p:cNvGraphicFramePr>
          <p:nvPr/>
        </p:nvGraphicFramePr>
        <p:xfrm>
          <a:off x="7270750" y="5037138"/>
          <a:ext cx="503238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4" name="Equation" r:id="rId5" imgW="342900" imgH="254000" progId="Equation.DSMT4">
                  <p:embed/>
                </p:oleObj>
              </mc:Choice>
              <mc:Fallback>
                <p:oleObj name="Equation" r:id="rId5" imgW="342900" imgH="2540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70750" y="5037138"/>
                        <a:ext cx="503238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20"/>
          <p:cNvSpPr/>
          <p:nvPr/>
        </p:nvSpPr>
        <p:spPr>
          <a:xfrm>
            <a:off x="2715683" y="2819400"/>
            <a:ext cx="13229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Experiments with </a:t>
            </a:r>
            <a:r>
              <a:rPr lang="en-US" sz="1400" i="1" dirty="0" err="1" smtClean="0">
                <a:solidFill>
                  <a:schemeClr val="accent3">
                    <a:lumMod val="50000"/>
                  </a:schemeClr>
                </a:solidFill>
              </a:rPr>
              <a:t>N</a:t>
            </a:r>
            <a:r>
              <a:rPr lang="en-US" sz="1400" baseline="-25000" dirty="0" err="1" smtClean="0">
                <a:solidFill>
                  <a:schemeClr val="accent3">
                    <a:lumMod val="50000"/>
                  </a:schemeClr>
                </a:solidFill>
              </a:rPr>
              <a:t>obs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 ≤ </a:t>
            </a:r>
            <a:r>
              <a:rPr lang="en-US" sz="1400" i="1" dirty="0" smtClean="0">
                <a:solidFill>
                  <a:schemeClr val="accent3">
                    <a:lumMod val="50000"/>
                  </a:schemeClr>
                </a:solidFill>
              </a:rPr>
              <a:t>B</a:t>
            </a:r>
            <a:endParaRPr lang="en-GB" sz="1400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382684" y="3132469"/>
            <a:ext cx="17822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Toy experiments with |</a:t>
            </a:r>
            <a:r>
              <a:rPr lang="en-US" sz="1400" i="1" dirty="0" err="1" smtClean="0">
                <a:solidFill>
                  <a:schemeClr val="accent3">
                    <a:lumMod val="50000"/>
                  </a:schemeClr>
                </a:solidFill>
              </a:rPr>
              <a:t>N</a:t>
            </a:r>
            <a:r>
              <a:rPr lang="en-US" sz="1400" baseline="-25000" dirty="0" err="1" smtClean="0">
                <a:solidFill>
                  <a:schemeClr val="accent3">
                    <a:lumMod val="50000"/>
                  </a:schemeClr>
                </a:solidFill>
              </a:rPr>
              <a:t>obs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 – </a:t>
            </a:r>
            <a:r>
              <a:rPr lang="en-US" sz="1400" i="1" dirty="0" smtClean="0">
                <a:solidFill>
                  <a:schemeClr val="accent3">
                    <a:lumMod val="50000"/>
                  </a:schemeClr>
                </a:solidFill>
              </a:rPr>
              <a:t>B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| &gt; 20</a:t>
            </a:r>
            <a:endParaRPr lang="en-GB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958851" y="3132469"/>
            <a:ext cx="14647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Experiments with </a:t>
            </a:r>
            <a:r>
              <a:rPr lang="en-US" sz="1400" i="1" dirty="0" err="1" smtClean="0">
                <a:solidFill>
                  <a:schemeClr val="accent3">
                    <a:lumMod val="50000"/>
                  </a:schemeClr>
                </a:solidFill>
              </a:rPr>
              <a:t>N</a:t>
            </a:r>
            <a:r>
              <a:rPr lang="en-US" sz="1400" baseline="-25000" dirty="0" err="1" smtClean="0">
                <a:solidFill>
                  <a:schemeClr val="accent3">
                    <a:lumMod val="50000"/>
                  </a:schemeClr>
                </a:solidFill>
              </a:rPr>
              <a:t>obs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 – </a:t>
            </a:r>
            <a:r>
              <a:rPr lang="en-US" sz="1400" i="1" dirty="0" smtClean="0">
                <a:solidFill>
                  <a:schemeClr val="accent3">
                    <a:lumMod val="50000"/>
                  </a:schemeClr>
                </a:solidFill>
              </a:rPr>
              <a:t>B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 &gt; 20</a:t>
            </a:r>
            <a:endParaRPr lang="en-GB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8794750" y="5238750"/>
            <a:ext cx="127000" cy="1587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/>
          <p:cNvSpPr/>
          <p:nvPr/>
        </p:nvSpPr>
        <p:spPr>
          <a:xfrm>
            <a:off x="4417480" y="5238750"/>
            <a:ext cx="127000" cy="1587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TextBox 36"/>
          <p:cNvSpPr txBox="1"/>
          <p:nvPr/>
        </p:nvSpPr>
        <p:spPr>
          <a:xfrm>
            <a:off x="8710085" y="5147732"/>
            <a:ext cx="2487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smtClean="0"/>
              <a:t>0</a:t>
            </a:r>
            <a:endParaRPr lang="en-GB" sz="900" dirty="0"/>
          </a:p>
        </p:txBody>
      </p:sp>
      <p:sp>
        <p:nvSpPr>
          <p:cNvPr id="40" name="TextBox 39"/>
          <p:cNvSpPr txBox="1"/>
          <p:nvPr/>
        </p:nvSpPr>
        <p:spPr>
          <a:xfrm>
            <a:off x="4343399" y="5156085"/>
            <a:ext cx="2487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smtClean="0"/>
              <a:t>0</a:t>
            </a:r>
            <a:endParaRPr lang="en-GB" sz="900" dirty="0"/>
          </a:p>
        </p:txBody>
      </p:sp>
      <p:cxnSp>
        <p:nvCxnSpPr>
          <p:cNvPr id="43" name="Straight Arrow Connector 42"/>
          <p:cNvCxnSpPr/>
          <p:nvPr/>
        </p:nvCxnSpPr>
        <p:spPr>
          <a:xfrm rot="5400000">
            <a:off x="2399915" y="4533106"/>
            <a:ext cx="99060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3799145" y="2993513"/>
            <a:ext cx="271489" cy="2621"/>
          </a:xfrm>
          <a:prstGeom prst="straightConnector1">
            <a:avLst/>
          </a:prstGeom>
          <a:ln w="635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5400000" flipH="1" flipV="1">
            <a:off x="1155157" y="4355560"/>
            <a:ext cx="2414080" cy="1"/>
          </a:xfrm>
          <a:prstGeom prst="straightConnector1">
            <a:avLst/>
          </a:prstGeom>
          <a:ln w="63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2362196" y="3175003"/>
            <a:ext cx="3098807" cy="2387598"/>
          </a:xfrm>
          <a:prstGeom prst="straightConnector1">
            <a:avLst/>
          </a:prstGeom>
          <a:ln w="63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Left Brace 31"/>
          <p:cNvSpPr/>
          <p:nvPr/>
        </p:nvSpPr>
        <p:spPr>
          <a:xfrm rot="5400000">
            <a:off x="1769152" y="2775330"/>
            <a:ext cx="222252" cy="1986793"/>
          </a:xfrm>
          <a:prstGeom prst="leftBrace">
            <a:avLst/>
          </a:prstGeom>
          <a:ln w="635" cap="flat" cmpd="sng" algn="ctr">
            <a:solidFill>
              <a:srgbClr val="4F622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Left Brace 32"/>
          <p:cNvSpPr/>
          <p:nvPr/>
        </p:nvSpPr>
        <p:spPr>
          <a:xfrm rot="5400000">
            <a:off x="6129488" y="2775330"/>
            <a:ext cx="222252" cy="1986793"/>
          </a:xfrm>
          <a:prstGeom prst="leftBrace">
            <a:avLst/>
          </a:prstGeom>
          <a:ln w="635" cap="flat" cmpd="sng" algn="ctr">
            <a:solidFill>
              <a:srgbClr val="4F622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Upper Limit Case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>
            <a:normAutofit/>
          </a:bodyPr>
          <a:lstStyle/>
          <a:p>
            <a:pPr marL="539750" indent="-539750"/>
            <a:r>
              <a:rPr lang="en-GB" sz="2800" dirty="0" smtClean="0"/>
              <a:t>No signal excess, want to obtain upper limit</a:t>
            </a:r>
          </a:p>
          <a:p>
            <a:pPr marL="539750" indent="-539750">
              <a:buFont typeface="Lucida Grande"/>
              <a:buChar char="➠"/>
            </a:pPr>
            <a:r>
              <a:rPr lang="en-GB" sz="2800" dirty="0" smtClean="0"/>
              <a:t>Test </a:t>
            </a:r>
            <a:r>
              <a:rPr lang="en-GB" sz="2800" dirty="0" err="1" smtClean="0"/>
              <a:t>p</a:t>
            </a:r>
            <a:r>
              <a:rPr lang="en-GB" sz="2800" dirty="0" smtClean="0"/>
              <a:t>-value of signal + background hypothesis</a:t>
            </a:r>
          </a:p>
          <a:p>
            <a:pPr marL="539750" indent="-539750">
              <a:buFont typeface="Lucida Grande"/>
              <a:buChar char="➠"/>
            </a:pPr>
            <a:endParaRPr lang="en-GB" sz="2800" dirty="0" smtClean="0"/>
          </a:p>
          <a:p>
            <a:pPr marL="539750" indent="-539750">
              <a:buNone/>
            </a:pPr>
            <a:endParaRPr lang="en-GB" sz="2800" dirty="0"/>
          </a:p>
          <a:p>
            <a:pPr marL="539750" indent="-539750">
              <a:buNone/>
            </a:pPr>
            <a:endParaRPr lang="en-GB" sz="2000" dirty="0" smtClean="0"/>
          </a:p>
          <a:p>
            <a:pPr marL="539750" indent="-539750"/>
            <a:r>
              <a:rPr lang="en-GB" sz="2800" dirty="0" smtClean="0"/>
              <a:t>Produce toy experiments with </a:t>
            </a:r>
            <a:r>
              <a:rPr lang="en-GB" sz="2800" i="1" dirty="0">
                <a:latin typeface="Symbol" charset="2"/>
                <a:cs typeface="Symbol" charset="2"/>
              </a:rPr>
              <a:t>m</a:t>
            </a:r>
            <a:r>
              <a:rPr lang="en-GB" sz="2800" i="1" dirty="0" smtClean="0"/>
              <a:t> </a:t>
            </a:r>
            <a:r>
              <a:rPr lang="en-GB" sz="2800" dirty="0" smtClean="0"/>
              <a:t>= </a:t>
            </a:r>
            <a:r>
              <a:rPr lang="en-GB" sz="2800" i="1" dirty="0" err="1" smtClean="0">
                <a:latin typeface="Symbol" charset="2"/>
                <a:cs typeface="Symbol" charset="2"/>
              </a:rPr>
              <a:t>m</a:t>
            </a:r>
            <a:r>
              <a:rPr lang="en-GB" sz="2800" baseline="-25000" dirty="0" err="1" smtClean="0">
                <a:latin typeface="Calibri"/>
                <a:cs typeface="Calibri"/>
              </a:rPr>
              <a:t>hypo</a:t>
            </a:r>
            <a:r>
              <a:rPr lang="en-GB" sz="2800" dirty="0" smtClean="0"/>
              <a:t> (fluctuate </a:t>
            </a:r>
            <a:r>
              <a:rPr lang="en-GB" sz="2800" i="1" dirty="0" err="1" smtClean="0"/>
              <a:t>N</a:t>
            </a:r>
            <a:r>
              <a:rPr lang="en-GB" sz="2800" baseline="-25000" dirty="0" err="1" smtClean="0"/>
              <a:t>obs</a:t>
            </a:r>
            <a:r>
              <a:rPr lang="en-GB" sz="2800" dirty="0" smtClean="0"/>
              <a:t> around </a:t>
            </a:r>
            <a:r>
              <a:rPr lang="en-GB" sz="2800" i="1" dirty="0" err="1" smtClean="0">
                <a:latin typeface="Symbol" charset="2"/>
                <a:cs typeface="Symbol" charset="2"/>
              </a:rPr>
              <a:t>m</a:t>
            </a:r>
            <a:r>
              <a:rPr lang="en-GB" sz="2800" i="1" dirty="0" err="1" smtClean="0">
                <a:cs typeface="Calibri"/>
              </a:rPr>
              <a:t>S</a:t>
            </a:r>
            <a:r>
              <a:rPr lang="en-GB" sz="2800" i="1" dirty="0" smtClean="0">
                <a:cs typeface="Calibri"/>
              </a:rPr>
              <a:t> </a:t>
            </a:r>
            <a:r>
              <a:rPr lang="en-GB" sz="2800" dirty="0" smtClean="0">
                <a:cs typeface="Calibri"/>
              </a:rPr>
              <a:t>+ </a:t>
            </a:r>
            <a:r>
              <a:rPr lang="en-GB" sz="2800" i="1" dirty="0" smtClean="0"/>
              <a:t>B,</a:t>
            </a:r>
            <a:r>
              <a:rPr lang="en-GB" sz="2800" dirty="0" smtClean="0"/>
              <a:t> and fluctuate </a:t>
            </a:r>
            <a:r>
              <a:rPr lang="en-GB" sz="2800" i="1" dirty="0" err="1" smtClean="0">
                <a:latin typeface="Symbol" charset="2"/>
                <a:cs typeface="Symbol" charset="2"/>
              </a:rPr>
              <a:t>q</a:t>
            </a:r>
            <a:r>
              <a:rPr lang="en-GB" sz="1200" i="1" dirty="0" smtClean="0">
                <a:latin typeface="Symbol" charset="2"/>
                <a:cs typeface="Symbol" charset="2"/>
              </a:rPr>
              <a:t> </a:t>
            </a:r>
            <a:r>
              <a:rPr lang="en-GB" sz="2800" dirty="0" smtClean="0"/>
              <a:t>), maximise likelihoods, determine PDF(   </a:t>
            </a:r>
            <a:r>
              <a:rPr lang="en-GB" sz="1400" dirty="0" smtClean="0"/>
              <a:t> </a:t>
            </a:r>
            <a:r>
              <a:rPr lang="en-GB" sz="2800" dirty="0" smtClean="0"/>
              <a:t>|</a:t>
            </a:r>
            <a:r>
              <a:rPr lang="en-GB" sz="2800" i="1" dirty="0" err="1" smtClean="0">
                <a:latin typeface="Symbol" charset="2"/>
                <a:cs typeface="Symbol" charset="2"/>
              </a:rPr>
              <a:t>m</a:t>
            </a:r>
            <a:r>
              <a:rPr lang="en-GB" sz="2800" i="1" dirty="0" err="1" smtClean="0">
                <a:cs typeface="Calibri"/>
              </a:rPr>
              <a:t>S</a:t>
            </a:r>
            <a:r>
              <a:rPr lang="en-GB" sz="2800" i="1" dirty="0" smtClean="0">
                <a:cs typeface="Calibri"/>
              </a:rPr>
              <a:t> </a:t>
            </a:r>
            <a:r>
              <a:rPr lang="en-GB" sz="2800" dirty="0" smtClean="0">
                <a:cs typeface="Calibri"/>
              </a:rPr>
              <a:t>+ </a:t>
            </a:r>
            <a:r>
              <a:rPr lang="en-GB" sz="2800" i="1" dirty="0" smtClean="0"/>
              <a:t>B</a:t>
            </a:r>
            <a:r>
              <a:rPr lang="en-GB" sz="1200" i="1" dirty="0" smtClean="0"/>
              <a:t> </a:t>
            </a:r>
            <a:r>
              <a:rPr lang="en-GB" sz="2800" dirty="0" smtClean="0"/>
              <a:t>) and compute:  </a:t>
            </a:r>
            <a:endParaRPr lang="en-GB" sz="2800" dirty="0"/>
          </a:p>
        </p:txBody>
      </p:sp>
      <p:graphicFrame>
        <p:nvGraphicFramePr>
          <p:cNvPr id="174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9194465"/>
              </p:ext>
            </p:extLst>
          </p:nvPr>
        </p:nvGraphicFramePr>
        <p:xfrm>
          <a:off x="2351088" y="2819400"/>
          <a:ext cx="3748087" cy="95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9" name="Equation" r:id="rId3" imgW="1943100" imgH="508000" progId="Equation.3">
                  <p:embed/>
                </p:oleObj>
              </mc:Choice>
              <mc:Fallback>
                <p:oleObj name="Equation" r:id="rId3" imgW="1943100" imgH="5080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1088" y="2819400"/>
                        <a:ext cx="3748087" cy="950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6551671"/>
              </p:ext>
            </p:extLst>
          </p:nvPr>
        </p:nvGraphicFramePr>
        <p:xfrm>
          <a:off x="1982788" y="5473700"/>
          <a:ext cx="5000625" cy="97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0" name="Equation" r:id="rId5" imgW="2590800" imgH="520700" progId="Equation.3">
                  <p:embed/>
                </p:oleObj>
              </mc:Choice>
              <mc:Fallback>
                <p:oleObj name="Equation" r:id="rId5" imgW="2590800" imgH="5207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2788" y="5473700"/>
                        <a:ext cx="5000625" cy="974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7" name="Object 5"/>
          <p:cNvGraphicFramePr>
            <a:graphicFrameLocks noChangeAspect="1"/>
          </p:cNvGraphicFramePr>
          <p:nvPr/>
        </p:nvGraphicFramePr>
        <p:xfrm>
          <a:off x="5016500" y="4932363"/>
          <a:ext cx="368300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1" name="Equation" r:id="rId7" imgW="190500" imgH="266700" progId="Equation.DSMT4">
                  <p:embed/>
                </p:oleObj>
              </mc:Choice>
              <mc:Fallback>
                <p:oleObj name="Equation" r:id="rId7" imgW="190500" imgH="2667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6500" y="4932363"/>
                        <a:ext cx="368300" cy="498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c1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179" y="2448054"/>
            <a:ext cx="4390706" cy="2973600"/>
          </a:xfrm>
          <a:prstGeom prst="rect">
            <a:avLst/>
          </a:prstGeom>
        </p:spPr>
      </p:pic>
      <p:pic>
        <p:nvPicPr>
          <p:cNvPr id="22" name="Picture 21" descr="c1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6787" y="2449302"/>
            <a:ext cx="4390706" cy="29736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953000"/>
          </a:xfrm>
        </p:spPr>
        <p:txBody>
          <a:bodyPr>
            <a:noAutofit/>
          </a:bodyPr>
          <a:lstStyle/>
          <a:p>
            <a:pPr marL="539750" indent="-539750"/>
            <a:r>
              <a:rPr lang="en-GB" sz="2800" dirty="0" smtClean="0"/>
              <a:t>Example: </a:t>
            </a:r>
            <a:r>
              <a:rPr lang="en-GB" sz="2800" i="1" dirty="0" err="1" smtClean="0"/>
              <a:t>N</a:t>
            </a:r>
            <a:r>
              <a:rPr lang="en-GB" sz="2800" baseline="-25000" dirty="0" err="1" smtClean="0"/>
              <a:t>obs</a:t>
            </a:r>
            <a:r>
              <a:rPr lang="en-GB" sz="2800" dirty="0" smtClean="0"/>
              <a:t> = 100, </a:t>
            </a:r>
            <a:r>
              <a:rPr lang="en-GB" sz="2800" i="1" dirty="0" smtClean="0"/>
              <a:t>B</a:t>
            </a:r>
            <a:r>
              <a:rPr lang="en-GB" sz="2800" dirty="0" smtClean="0"/>
              <a:t> = 100 (no error), </a:t>
            </a:r>
            <a:r>
              <a:rPr lang="en-GB" sz="2800" i="1" dirty="0" err="1" smtClean="0"/>
              <a:t>S</a:t>
            </a:r>
            <a:r>
              <a:rPr lang="en-GB" sz="2800" baseline="-25000" dirty="0" err="1" smtClean="0"/>
              <a:t>hypo</a:t>
            </a:r>
            <a:r>
              <a:rPr lang="en-GB" sz="2800" dirty="0" smtClean="0"/>
              <a:t> = 20</a:t>
            </a:r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>
              <a:buNone/>
            </a:pPr>
            <a:endParaRPr lang="en-GB" sz="2800" i="1" dirty="0"/>
          </a:p>
          <a:p>
            <a:pPr marL="539750" indent="-539750">
              <a:buNone/>
            </a:pPr>
            <a:endParaRPr lang="en-GB" sz="1800" i="1" dirty="0" smtClean="0"/>
          </a:p>
          <a:p>
            <a:pPr marL="539750" indent="-539750"/>
            <a:r>
              <a:rPr lang="en-GB" sz="2800" dirty="0" smtClean="0"/>
              <a:t>Again, injecting </a:t>
            </a:r>
            <a:r>
              <a:rPr lang="en-GB" sz="2800" i="1" dirty="0" smtClean="0"/>
              <a:t>S</a:t>
            </a:r>
            <a:r>
              <a:rPr lang="en-GB" sz="2800" dirty="0" smtClean="0"/>
              <a:t> ≥ 0 information has improved sensitivity of analysis </a:t>
            </a:r>
            <a:r>
              <a:rPr lang="en-GB" sz="2000" dirty="0" smtClean="0"/>
              <a:t>(95% CL limits of 18.1</a:t>
            </a:r>
            <a:r>
              <a:rPr lang="en-GB" sz="2000" baseline="-25000" dirty="0" smtClean="0"/>
              <a:t>1-sided</a:t>
            </a:r>
            <a:r>
              <a:rPr lang="en-GB" sz="2000" dirty="0" smtClean="0"/>
              <a:t> vs. 21.3</a:t>
            </a:r>
            <a:r>
              <a:rPr lang="en-GB" sz="2000" baseline="-25000" dirty="0" smtClean="0"/>
              <a:t>2-sided</a:t>
            </a:r>
            <a:r>
              <a:rPr lang="en-GB" sz="2000" dirty="0" smtClean="0"/>
              <a:t>) </a:t>
            </a:r>
            <a:endParaRPr lang="en-GB" sz="28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Upper Limit Case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7449156" y="2779187"/>
            <a:ext cx="13138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dirty="0" err="1" smtClean="0">
                <a:solidFill>
                  <a:srgbClr val="FF0000"/>
                </a:solidFill>
              </a:rPr>
              <a:t>CL</a:t>
            </a:r>
            <a:r>
              <a:rPr lang="en-US" i="1" baseline="-25000" dirty="0" err="1" smtClean="0">
                <a:solidFill>
                  <a:srgbClr val="FF0000"/>
                </a:solidFill>
              </a:rPr>
              <a:t>s</a:t>
            </a:r>
            <a:r>
              <a:rPr lang="en-US" baseline="-25000" dirty="0" err="1" smtClean="0">
                <a:solidFill>
                  <a:srgbClr val="FF0000"/>
                </a:solidFill>
              </a:rPr>
              <a:t>+</a:t>
            </a:r>
            <a:r>
              <a:rPr lang="en-US" i="1" baseline="-25000" dirty="0" err="1" smtClean="0">
                <a:solidFill>
                  <a:srgbClr val="FF0000"/>
                </a:solidFill>
              </a:rPr>
              <a:t>b</a:t>
            </a:r>
            <a:r>
              <a:rPr lang="en-US" dirty="0" smtClean="0">
                <a:solidFill>
                  <a:srgbClr val="FF0000"/>
                </a:solidFill>
              </a:rPr>
              <a:t>= 0.062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29556" y="2779187"/>
            <a:ext cx="13138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dirty="0" err="1" smtClean="0">
                <a:solidFill>
                  <a:srgbClr val="FF0000"/>
                </a:solidFill>
              </a:rPr>
              <a:t>CL</a:t>
            </a:r>
            <a:r>
              <a:rPr lang="en-US" i="1" baseline="-25000" dirty="0" err="1" smtClean="0">
                <a:solidFill>
                  <a:srgbClr val="FF0000"/>
                </a:solidFill>
              </a:rPr>
              <a:t>s</a:t>
            </a:r>
            <a:r>
              <a:rPr lang="en-US" baseline="-25000" dirty="0" err="1" smtClean="0">
                <a:solidFill>
                  <a:srgbClr val="FF0000"/>
                </a:solidFill>
              </a:rPr>
              <a:t>+</a:t>
            </a:r>
            <a:r>
              <a:rPr lang="en-US" i="1" baseline="-25000" dirty="0" err="1" smtClean="0">
                <a:solidFill>
                  <a:srgbClr val="FF0000"/>
                </a:solidFill>
              </a:rPr>
              <a:t>b</a:t>
            </a:r>
            <a:r>
              <a:rPr lang="en-US" dirty="0" smtClean="0">
                <a:solidFill>
                  <a:srgbClr val="FF0000"/>
                </a:solidFill>
              </a:rPr>
              <a:t>= 0.035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rot="5400000">
            <a:off x="1832239" y="4533106"/>
            <a:ext cx="99060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4579" name="Object 3"/>
          <p:cNvGraphicFramePr>
            <a:graphicFrameLocks noChangeAspect="1"/>
          </p:cNvGraphicFramePr>
          <p:nvPr/>
        </p:nvGraphicFramePr>
        <p:xfrm>
          <a:off x="2220384" y="5042892"/>
          <a:ext cx="522816" cy="3800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8" name="Equation" r:id="rId5" imgW="355600" imgH="266700" progId="Equation.DSMT4">
                  <p:embed/>
                </p:oleObj>
              </mc:Choice>
              <mc:Fallback>
                <p:oleObj name="Equation" r:id="rId5" imgW="355600" imgH="2667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0384" y="5042892"/>
                        <a:ext cx="522816" cy="38001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27"/>
          <p:cNvSpPr/>
          <p:nvPr/>
        </p:nvSpPr>
        <p:spPr>
          <a:xfrm>
            <a:off x="5992284" y="3145366"/>
            <a:ext cx="273896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 smtClean="0">
                <a:solidFill>
                  <a:schemeClr val="accent3">
                    <a:lumMod val="50000"/>
                  </a:schemeClr>
                </a:solidFill>
              </a:rPr>
              <a:t>Exps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 with </a:t>
            </a:r>
            <a:r>
              <a:rPr lang="en-US" sz="1400" i="1" dirty="0" err="1" smtClean="0">
                <a:solidFill>
                  <a:schemeClr val="accent3">
                    <a:lumMod val="50000"/>
                  </a:schemeClr>
                </a:solidFill>
              </a:rPr>
              <a:t>N</a:t>
            </a:r>
            <a:r>
              <a:rPr lang="en-US" sz="1400" baseline="-25000" dirty="0" err="1" smtClean="0">
                <a:solidFill>
                  <a:schemeClr val="accent3">
                    <a:lumMod val="50000"/>
                  </a:schemeClr>
                </a:solidFill>
              </a:rPr>
              <a:t>obs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 ≤ </a:t>
            </a:r>
            <a:r>
              <a:rPr lang="en-US" sz="1400" i="1" dirty="0" smtClean="0">
                <a:solidFill>
                  <a:schemeClr val="accent3">
                    <a:lumMod val="50000"/>
                  </a:schemeClr>
                </a:solidFill>
              </a:rPr>
              <a:t>B</a:t>
            </a:r>
            <a:r>
              <a:rPr lang="en-GB" sz="1400" i="1" dirty="0" smtClean="0">
                <a:solidFill>
                  <a:schemeClr val="accent3">
                    <a:lumMod val="50000"/>
                  </a:schemeClr>
                </a:solidFill>
              </a:rPr>
              <a:t> &amp;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 ≥ </a:t>
            </a:r>
            <a:r>
              <a:rPr lang="en-US" sz="1400" i="1" dirty="0" smtClean="0">
                <a:solidFill>
                  <a:schemeClr val="accent3">
                    <a:lumMod val="50000"/>
                  </a:schemeClr>
                </a:solidFill>
              </a:rPr>
              <a:t>B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 + 2</a:t>
            </a:r>
            <a:r>
              <a:rPr lang="en-US" sz="1400" i="1" dirty="0" smtClean="0">
                <a:solidFill>
                  <a:schemeClr val="accent3">
                    <a:lumMod val="50000"/>
                  </a:schemeClr>
                </a:solidFill>
              </a:rPr>
              <a:t>S</a:t>
            </a:r>
            <a:r>
              <a:rPr lang="en-US" sz="1400" baseline="-25000" dirty="0" smtClean="0">
                <a:solidFill>
                  <a:schemeClr val="accent3">
                    <a:lumMod val="50000"/>
                  </a:schemeClr>
                </a:solidFill>
              </a:rPr>
              <a:t>hypo</a:t>
            </a:r>
            <a:endParaRPr lang="en-GB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9" name="Left Brace 28"/>
          <p:cNvSpPr/>
          <p:nvPr/>
        </p:nvSpPr>
        <p:spPr>
          <a:xfrm rot="5400000">
            <a:off x="5680074" y="4308476"/>
            <a:ext cx="222252" cy="1066800"/>
          </a:xfrm>
          <a:prstGeom prst="leftBrace">
            <a:avLst/>
          </a:prstGeom>
          <a:ln w="635" cap="flat" cmpd="sng" algn="ctr">
            <a:solidFill>
              <a:srgbClr val="4F622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0" name="Elbow Connector 29"/>
          <p:cNvCxnSpPr/>
          <p:nvPr/>
        </p:nvCxnSpPr>
        <p:spPr>
          <a:xfrm rot="16200000" flipH="1">
            <a:off x="5373560" y="4242263"/>
            <a:ext cx="835281" cy="4"/>
          </a:xfrm>
          <a:prstGeom prst="bentConnector3">
            <a:avLst>
              <a:gd name="adj1" fmla="val 50000"/>
            </a:avLst>
          </a:prstGeom>
          <a:ln w="127" cap="flat" cmpd="sng" algn="ctr">
            <a:solidFill>
              <a:srgbClr val="4F6228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1524000" y="3148343"/>
            <a:ext cx="2819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Experiments with </a:t>
            </a:r>
            <a:r>
              <a:rPr lang="en-US" sz="1400" i="1" dirty="0" err="1" smtClean="0">
                <a:solidFill>
                  <a:schemeClr val="accent3">
                    <a:lumMod val="50000"/>
                  </a:schemeClr>
                </a:solidFill>
              </a:rPr>
              <a:t>N</a:t>
            </a:r>
            <a:r>
              <a:rPr lang="en-US" sz="1400" baseline="-25000" dirty="0" err="1" smtClean="0">
                <a:solidFill>
                  <a:schemeClr val="accent3">
                    <a:lumMod val="50000"/>
                  </a:schemeClr>
                </a:solidFill>
              </a:rPr>
              <a:t>obs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 ≤ </a:t>
            </a:r>
            <a:r>
              <a:rPr lang="en-US" sz="1400" i="1" dirty="0">
                <a:solidFill>
                  <a:schemeClr val="accent3">
                    <a:lumMod val="50000"/>
                  </a:schemeClr>
                </a:solidFill>
              </a:rPr>
              <a:t>B</a:t>
            </a:r>
            <a:endParaRPr lang="en-GB" sz="1400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5" name="Left Brace 34"/>
          <p:cNvSpPr/>
          <p:nvPr/>
        </p:nvSpPr>
        <p:spPr>
          <a:xfrm rot="5400000">
            <a:off x="3223946" y="2612227"/>
            <a:ext cx="222252" cy="2016655"/>
          </a:xfrm>
          <a:prstGeom prst="leftBrace">
            <a:avLst/>
          </a:prstGeom>
          <a:ln w="635" cap="flat" cmpd="sng" algn="ctr">
            <a:solidFill>
              <a:srgbClr val="4F622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Arrow Connector 23"/>
          <p:cNvCxnSpPr/>
          <p:nvPr/>
        </p:nvCxnSpPr>
        <p:spPr>
          <a:xfrm rot="5400000">
            <a:off x="6198924" y="4533106"/>
            <a:ext cx="99060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Object 3"/>
          <p:cNvGraphicFramePr>
            <a:graphicFrameLocks noChangeAspect="1"/>
          </p:cNvGraphicFramePr>
          <p:nvPr/>
        </p:nvGraphicFramePr>
        <p:xfrm>
          <a:off x="6587069" y="5042892"/>
          <a:ext cx="522816" cy="3800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9" name="Equation" r:id="rId7" imgW="355600" imgH="266700" progId="Equation.DSMT4">
                  <p:embed/>
                </p:oleObj>
              </mc:Choice>
              <mc:Fallback>
                <p:oleObj name="Equation" r:id="rId7" imgW="355600" imgH="2667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7069" y="5042892"/>
                        <a:ext cx="522816" cy="38001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Left Brace 25"/>
          <p:cNvSpPr/>
          <p:nvPr/>
        </p:nvSpPr>
        <p:spPr>
          <a:xfrm rot="5400000">
            <a:off x="7643546" y="2607999"/>
            <a:ext cx="222252" cy="2016655"/>
          </a:xfrm>
          <a:prstGeom prst="leftBrace">
            <a:avLst/>
          </a:prstGeom>
          <a:ln w="635" cap="flat" cmpd="sng" algn="ctr">
            <a:solidFill>
              <a:srgbClr val="4F622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Nuisance Parameters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r>
              <a:rPr lang="en-GB" sz="2800" dirty="0" smtClean="0"/>
              <a:t>So far only discrete cases considered: nothing else than Poisson probability summation </a:t>
            </a:r>
          </a:p>
          <a:p>
            <a:r>
              <a:rPr lang="en-GB" sz="2800" dirty="0" smtClean="0"/>
              <a:t>The problems come when maximising likelihoods with respect to nuisance parameters</a:t>
            </a:r>
          </a:p>
          <a:p>
            <a:endParaRPr lang="en-GB" sz="2800" dirty="0" smtClean="0"/>
          </a:p>
          <a:p>
            <a:endParaRPr lang="en-GB" sz="2800" dirty="0" smtClean="0"/>
          </a:p>
          <a:p>
            <a:endParaRPr lang="en-GB" sz="1400" dirty="0" smtClean="0"/>
          </a:p>
          <a:p>
            <a:r>
              <a:rPr lang="en-GB" sz="2800" dirty="0" smtClean="0"/>
              <a:t>Additional Gaussian terms make </a:t>
            </a:r>
            <a:r>
              <a:rPr lang="en-GB" sz="2800" i="1" dirty="0" smtClean="0"/>
              <a:t>L </a:t>
            </a:r>
            <a:r>
              <a:rPr lang="en-GB" sz="2800" dirty="0" smtClean="0"/>
              <a:t>continuous</a:t>
            </a:r>
          </a:p>
          <a:p>
            <a:endParaRPr lang="en-GB" sz="2800" dirty="0"/>
          </a:p>
        </p:txBody>
      </p:sp>
      <p:graphicFrame>
        <p:nvGraphicFramePr>
          <p:cNvPr id="3174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0382158"/>
              </p:ext>
            </p:extLst>
          </p:nvPr>
        </p:nvGraphicFramePr>
        <p:xfrm>
          <a:off x="2884488" y="3697288"/>
          <a:ext cx="3749675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7" name="Equation" r:id="rId3" imgW="1943100" imgH="508000" progId="Equation.3">
                  <p:embed/>
                </p:oleObj>
              </mc:Choice>
              <mc:Fallback>
                <p:oleObj name="Equation" r:id="rId3" imgW="1943100" imgH="5080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4488" y="3697288"/>
                        <a:ext cx="3749675" cy="950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c1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251" y="2448054"/>
            <a:ext cx="4392549" cy="297484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953000"/>
          </a:xfrm>
        </p:spPr>
        <p:txBody>
          <a:bodyPr>
            <a:noAutofit/>
          </a:bodyPr>
          <a:lstStyle/>
          <a:p>
            <a:pPr marL="539750" indent="-539750"/>
            <a:r>
              <a:rPr lang="en-GB" sz="2800" dirty="0" smtClean="0"/>
              <a:t>Example: </a:t>
            </a:r>
            <a:r>
              <a:rPr lang="en-GB" sz="2800" i="1" dirty="0" err="1" smtClean="0"/>
              <a:t>N</a:t>
            </a:r>
            <a:r>
              <a:rPr lang="en-GB" sz="2800" baseline="-25000" dirty="0" err="1" smtClean="0"/>
              <a:t>obs</a:t>
            </a:r>
            <a:r>
              <a:rPr lang="en-GB" sz="2800" dirty="0" smtClean="0"/>
              <a:t> = 120, </a:t>
            </a:r>
            <a:r>
              <a:rPr lang="en-GB" sz="2800" i="1" dirty="0" smtClean="0"/>
              <a:t>B</a:t>
            </a:r>
            <a:r>
              <a:rPr lang="en-GB" sz="2800" dirty="0" smtClean="0"/>
              <a:t> = 100 ± 0.1</a:t>
            </a:r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>
              <a:buNone/>
            </a:pPr>
            <a:endParaRPr lang="en-GB" sz="2800" i="1" dirty="0"/>
          </a:p>
          <a:p>
            <a:pPr marL="539750" indent="-539750">
              <a:buNone/>
            </a:pPr>
            <a:endParaRPr lang="en-GB" sz="1800" i="1" dirty="0" smtClean="0"/>
          </a:p>
          <a:p>
            <a:pPr marL="539750" indent="-539750"/>
            <a:r>
              <a:rPr lang="en-GB" sz="2000" dirty="0" smtClean="0"/>
              <a:t>Half of experiments with </a:t>
            </a:r>
            <a:r>
              <a:rPr lang="en-GB" sz="2000" i="1" dirty="0" smtClean="0"/>
              <a:t>q</a:t>
            </a:r>
            <a:r>
              <a:rPr lang="en-GB" sz="2000" baseline="-25000" dirty="0">
                <a:latin typeface="Symbol" charset="2"/>
                <a:cs typeface="Symbol" charset="2"/>
              </a:rPr>
              <a:t>0</a:t>
            </a:r>
            <a:r>
              <a:rPr lang="en-GB" sz="2000" baseline="-25000" dirty="0" smtClean="0"/>
              <a:t>,toy</a:t>
            </a:r>
            <a:r>
              <a:rPr lang="en-GB" sz="2000" dirty="0" smtClean="0"/>
              <a:t> ≈ </a:t>
            </a:r>
            <a:r>
              <a:rPr lang="en-GB" sz="2000" i="1" dirty="0" smtClean="0"/>
              <a:t>q</a:t>
            </a:r>
            <a:r>
              <a:rPr lang="en-GB" sz="2000" baseline="-25000" dirty="0">
                <a:latin typeface="Symbol" charset="2"/>
                <a:cs typeface="Symbol" charset="2"/>
              </a:rPr>
              <a:t>0</a:t>
            </a:r>
            <a:r>
              <a:rPr lang="en-GB" sz="2000" baseline="-25000" dirty="0" smtClean="0"/>
              <a:t>,obs</a:t>
            </a:r>
            <a:r>
              <a:rPr lang="en-GB" sz="2000" dirty="0" smtClean="0"/>
              <a:t> unaccounted in continuous case</a:t>
            </a:r>
          </a:p>
          <a:p>
            <a:pPr marL="539750" indent="-539750"/>
            <a:r>
              <a:rPr lang="en-GB" sz="2000" dirty="0" smtClean="0"/>
              <a:t>This gives a better (!) discovery reach, and also a more stringent upper limit</a:t>
            </a:r>
          </a:p>
        </p:txBody>
      </p:sp>
      <p:pic>
        <p:nvPicPr>
          <p:cNvPr id="42" name="Picture 41" descr="c1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336" y="2449302"/>
            <a:ext cx="4390706" cy="2973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Discovery Case with Error </a:t>
            </a:r>
            <a:r>
              <a:rPr lang="en-GB" dirty="0"/>
              <a:t>o</a:t>
            </a:r>
            <a:r>
              <a:rPr lang="en-GB" dirty="0" smtClean="0"/>
              <a:t>n </a:t>
            </a:r>
            <a:r>
              <a:rPr lang="en-GB" i="1" dirty="0" smtClean="0"/>
              <a:t>B</a:t>
            </a:r>
            <a:endParaRPr lang="en-GB" i="1" dirty="0"/>
          </a:p>
        </p:txBody>
      </p:sp>
      <p:cxnSp>
        <p:nvCxnSpPr>
          <p:cNvPr id="15" name="Straight Arrow Connector 14"/>
          <p:cNvCxnSpPr/>
          <p:nvPr/>
        </p:nvCxnSpPr>
        <p:spPr>
          <a:xfrm rot="5400000">
            <a:off x="6775235" y="4533106"/>
            <a:ext cx="99060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Object 3"/>
          <p:cNvGraphicFramePr>
            <a:graphicFrameLocks noChangeAspect="1"/>
          </p:cNvGraphicFramePr>
          <p:nvPr/>
        </p:nvGraphicFramePr>
        <p:xfrm>
          <a:off x="7237413" y="5037138"/>
          <a:ext cx="504825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9" name="Equation" r:id="rId5" imgW="342900" imgH="254000" progId="Equation.DSMT4">
                  <p:embed/>
                </p:oleObj>
              </mc:Choice>
              <mc:Fallback>
                <p:oleObj name="Equation" r:id="rId5" imgW="342900" imgH="2540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7413" y="5037138"/>
                        <a:ext cx="504825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Rectangle 33"/>
          <p:cNvSpPr/>
          <p:nvPr/>
        </p:nvSpPr>
        <p:spPr>
          <a:xfrm>
            <a:off x="958851" y="3134380"/>
            <a:ext cx="14647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Experiments with</a:t>
            </a:r>
            <a:endParaRPr lang="en-GB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5" name="Left Brace 34"/>
          <p:cNvSpPr/>
          <p:nvPr/>
        </p:nvSpPr>
        <p:spPr>
          <a:xfrm rot="5400000">
            <a:off x="1790318" y="2775330"/>
            <a:ext cx="222252" cy="1986793"/>
          </a:xfrm>
          <a:prstGeom prst="leftBrace">
            <a:avLst/>
          </a:prstGeom>
          <a:ln w="635" cap="flat" cmpd="sng" algn="ctr">
            <a:solidFill>
              <a:srgbClr val="4F622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/>
          <p:cNvSpPr/>
          <p:nvPr/>
        </p:nvSpPr>
        <p:spPr>
          <a:xfrm>
            <a:off x="8794750" y="5238750"/>
            <a:ext cx="127000" cy="1587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/>
          <p:cNvSpPr/>
          <p:nvPr/>
        </p:nvSpPr>
        <p:spPr>
          <a:xfrm>
            <a:off x="4417480" y="5238750"/>
            <a:ext cx="127000" cy="1587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TextBox 36"/>
          <p:cNvSpPr txBox="1"/>
          <p:nvPr/>
        </p:nvSpPr>
        <p:spPr>
          <a:xfrm>
            <a:off x="8710085" y="5147732"/>
            <a:ext cx="2487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smtClean="0"/>
              <a:t>0</a:t>
            </a:r>
            <a:endParaRPr lang="en-GB" sz="900" dirty="0"/>
          </a:p>
        </p:txBody>
      </p:sp>
      <p:sp>
        <p:nvSpPr>
          <p:cNvPr id="40" name="TextBox 39"/>
          <p:cNvSpPr txBox="1"/>
          <p:nvPr/>
        </p:nvSpPr>
        <p:spPr>
          <a:xfrm>
            <a:off x="4343399" y="5156085"/>
            <a:ext cx="2487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smtClean="0"/>
              <a:t>0</a:t>
            </a:r>
            <a:endParaRPr lang="en-GB" sz="900" dirty="0"/>
          </a:p>
        </p:txBody>
      </p:sp>
      <p:cxnSp>
        <p:nvCxnSpPr>
          <p:cNvPr id="43" name="Straight Arrow Connector 42"/>
          <p:cNvCxnSpPr/>
          <p:nvPr/>
        </p:nvCxnSpPr>
        <p:spPr>
          <a:xfrm rot="5400000">
            <a:off x="2399915" y="4533106"/>
            <a:ext cx="99060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4" name="Object 3"/>
          <p:cNvGraphicFramePr>
            <a:graphicFrameLocks noChangeAspect="1"/>
          </p:cNvGraphicFramePr>
          <p:nvPr/>
        </p:nvGraphicFramePr>
        <p:xfrm>
          <a:off x="2881313" y="5037138"/>
          <a:ext cx="506412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0" name="Equation" r:id="rId7" imgW="342900" imgH="254000" progId="Equation.DSMT4">
                  <p:embed/>
                </p:oleObj>
              </mc:Choice>
              <mc:Fallback>
                <p:oleObj name="Equation" r:id="rId7" imgW="342900" imgH="2540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1313" y="5037138"/>
                        <a:ext cx="506412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0" name="Straight Arrow Connector 49"/>
          <p:cNvCxnSpPr/>
          <p:nvPr/>
        </p:nvCxnSpPr>
        <p:spPr>
          <a:xfrm>
            <a:off x="3799145" y="2993513"/>
            <a:ext cx="271489" cy="2621"/>
          </a:xfrm>
          <a:prstGeom prst="straightConnector1">
            <a:avLst/>
          </a:prstGeom>
          <a:ln w="635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5378451" y="2779187"/>
            <a:ext cx="1510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</a:t>
            </a:r>
            <a:r>
              <a:rPr lang="en-US" baseline="-25000" dirty="0" smtClean="0">
                <a:solidFill>
                  <a:srgbClr val="FF0000"/>
                </a:solidFill>
              </a:rPr>
              <a:t>2-sided</a:t>
            </a:r>
            <a:r>
              <a:rPr lang="en-US" dirty="0" smtClean="0">
                <a:solidFill>
                  <a:srgbClr val="FF0000"/>
                </a:solidFill>
              </a:rPr>
              <a:t> = 0.025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958851" y="2779187"/>
            <a:ext cx="1458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</a:t>
            </a:r>
            <a:r>
              <a:rPr lang="en-US" baseline="-25000" dirty="0">
                <a:solidFill>
                  <a:srgbClr val="FF0000"/>
                </a:solidFill>
              </a:rPr>
              <a:t>1</a:t>
            </a:r>
            <a:r>
              <a:rPr lang="en-US" baseline="-25000" dirty="0" smtClean="0">
                <a:solidFill>
                  <a:srgbClr val="FF0000"/>
                </a:solidFill>
              </a:rPr>
              <a:t>-sided</a:t>
            </a:r>
            <a:r>
              <a:rPr lang="en-US" dirty="0" smtClean="0">
                <a:solidFill>
                  <a:srgbClr val="FF0000"/>
                </a:solidFill>
              </a:rPr>
              <a:t>= 0.028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4" name="Left Brace 23"/>
          <p:cNvSpPr/>
          <p:nvPr/>
        </p:nvSpPr>
        <p:spPr>
          <a:xfrm rot="5400000">
            <a:off x="6161237" y="2775330"/>
            <a:ext cx="222252" cy="1986793"/>
          </a:xfrm>
          <a:prstGeom prst="leftBrace">
            <a:avLst/>
          </a:prstGeom>
          <a:ln w="635" cap="flat" cmpd="sng" algn="ctr">
            <a:solidFill>
              <a:srgbClr val="4F622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/>
          <p:cNvSpPr/>
          <p:nvPr/>
        </p:nvSpPr>
        <p:spPr>
          <a:xfrm>
            <a:off x="5393267" y="3134380"/>
            <a:ext cx="14647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Experiments with</a:t>
            </a:r>
            <a:endParaRPr lang="en-GB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34820" name="Object 4"/>
          <p:cNvGraphicFramePr>
            <a:graphicFrameLocks noChangeAspect="1"/>
          </p:cNvGraphicFramePr>
          <p:nvPr/>
        </p:nvGraphicFramePr>
        <p:xfrm>
          <a:off x="1041400" y="3373438"/>
          <a:ext cx="930275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1" name="Equation" r:id="rId9" imgW="787400" imgH="266700" progId="Equation.DSMT4">
                  <p:embed/>
                </p:oleObj>
              </mc:Choice>
              <mc:Fallback>
                <p:oleObj name="Equation" r:id="rId9" imgW="787400" imgH="2667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1400" y="3373438"/>
                        <a:ext cx="930275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1" name="Object 5"/>
          <p:cNvGraphicFramePr>
            <a:graphicFrameLocks noChangeAspect="1"/>
          </p:cNvGraphicFramePr>
          <p:nvPr/>
        </p:nvGraphicFramePr>
        <p:xfrm>
          <a:off x="5473700" y="3378200"/>
          <a:ext cx="93186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2" name="Equation" r:id="rId11" imgW="787400" imgH="266700" progId="Equation.DSMT4">
                  <p:embed/>
                </p:oleObj>
              </mc:Choice>
              <mc:Fallback>
                <p:oleObj name="Equation" r:id="rId11" imgW="787400" imgH="2667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3700" y="3378200"/>
                        <a:ext cx="931863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 descr="c1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251" y="2449302"/>
            <a:ext cx="4392549" cy="297484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953000"/>
          </a:xfrm>
        </p:spPr>
        <p:txBody>
          <a:bodyPr>
            <a:noAutofit/>
          </a:bodyPr>
          <a:lstStyle/>
          <a:p>
            <a:pPr marL="539750" indent="-539750"/>
            <a:r>
              <a:rPr lang="en-GB" sz="2800" dirty="0" smtClean="0"/>
              <a:t>Example: </a:t>
            </a:r>
            <a:r>
              <a:rPr lang="en-GB" sz="2800" i="1" dirty="0" err="1" smtClean="0"/>
              <a:t>N</a:t>
            </a:r>
            <a:r>
              <a:rPr lang="en-GB" sz="2800" baseline="-25000" dirty="0" err="1" smtClean="0"/>
              <a:t>obs</a:t>
            </a:r>
            <a:r>
              <a:rPr lang="en-GB" sz="2800" dirty="0" smtClean="0"/>
              <a:t> = 120, </a:t>
            </a:r>
            <a:r>
              <a:rPr lang="en-GB" sz="2800" i="1" dirty="0" smtClean="0"/>
              <a:t>B</a:t>
            </a:r>
            <a:r>
              <a:rPr lang="en-GB" sz="2800" dirty="0" smtClean="0"/>
              <a:t> = 100 ± 1</a:t>
            </a:r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>
              <a:buNone/>
            </a:pPr>
            <a:endParaRPr lang="en-GB" sz="2800" i="1" dirty="0"/>
          </a:p>
          <a:p>
            <a:pPr marL="539750" indent="-539750">
              <a:buNone/>
            </a:pPr>
            <a:endParaRPr lang="en-GB" sz="1800" i="1" dirty="0" smtClean="0"/>
          </a:p>
          <a:p>
            <a:pPr marL="539750" indent="-539750"/>
            <a:r>
              <a:rPr lang="en-GB" sz="2000" dirty="0" smtClean="0"/>
              <a:t>Half of experiments with </a:t>
            </a:r>
            <a:r>
              <a:rPr lang="en-GB" sz="2000" i="1" dirty="0" smtClean="0"/>
              <a:t>q</a:t>
            </a:r>
            <a:r>
              <a:rPr lang="en-GB" sz="2000" baseline="-25000" dirty="0" smtClean="0">
                <a:latin typeface="Symbol" charset="2"/>
                <a:cs typeface="Symbol" charset="2"/>
              </a:rPr>
              <a:t>0</a:t>
            </a:r>
            <a:r>
              <a:rPr lang="en-GB" sz="2000" baseline="-25000" dirty="0" smtClean="0"/>
              <a:t>,toy</a:t>
            </a:r>
            <a:r>
              <a:rPr lang="en-GB" sz="2000" dirty="0" smtClean="0"/>
              <a:t> ≈ </a:t>
            </a:r>
            <a:r>
              <a:rPr lang="en-GB" sz="2000" i="1" dirty="0" smtClean="0"/>
              <a:t>q</a:t>
            </a:r>
            <a:r>
              <a:rPr lang="en-GB" sz="2000" baseline="-25000" dirty="0" smtClean="0">
                <a:latin typeface="Symbol" charset="2"/>
                <a:cs typeface="Symbol" charset="2"/>
              </a:rPr>
              <a:t>0</a:t>
            </a:r>
            <a:r>
              <a:rPr lang="en-GB" sz="2000" baseline="-25000" dirty="0" smtClean="0"/>
              <a:t>,obs</a:t>
            </a:r>
            <a:r>
              <a:rPr lang="en-GB" sz="2000" dirty="0" smtClean="0"/>
              <a:t> unaccounted in continuous case</a:t>
            </a:r>
          </a:p>
          <a:p>
            <a:pPr marL="539750" indent="-539750"/>
            <a:r>
              <a:rPr lang="en-GB" sz="2000" dirty="0" smtClean="0"/>
              <a:t>With increasing background uncertainty the </a:t>
            </a:r>
            <a:r>
              <a:rPr lang="en-GB" sz="2000" dirty="0" err="1" smtClean="0"/>
              <a:t>p</a:t>
            </a:r>
            <a:r>
              <a:rPr lang="en-GB" sz="2000" dirty="0" smtClean="0"/>
              <a:t>-value gets larger again</a:t>
            </a:r>
          </a:p>
        </p:txBody>
      </p:sp>
      <p:pic>
        <p:nvPicPr>
          <p:cNvPr id="42" name="Picture 41" descr="c1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336" y="2449302"/>
            <a:ext cx="4390706" cy="2973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Discovery Case with Error </a:t>
            </a:r>
            <a:r>
              <a:rPr lang="en-GB" dirty="0"/>
              <a:t>o</a:t>
            </a:r>
            <a:r>
              <a:rPr lang="en-GB" dirty="0" smtClean="0"/>
              <a:t>n </a:t>
            </a:r>
            <a:r>
              <a:rPr lang="en-GB" i="1" dirty="0" smtClean="0"/>
              <a:t>B</a:t>
            </a:r>
            <a:endParaRPr lang="en-GB" i="1" dirty="0"/>
          </a:p>
        </p:txBody>
      </p:sp>
      <p:sp>
        <p:nvSpPr>
          <p:cNvPr id="34" name="Rectangle 33"/>
          <p:cNvSpPr/>
          <p:nvPr/>
        </p:nvSpPr>
        <p:spPr>
          <a:xfrm>
            <a:off x="958851" y="3134380"/>
            <a:ext cx="14647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Experiments with</a:t>
            </a:r>
            <a:endParaRPr lang="en-GB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8794750" y="5238750"/>
            <a:ext cx="127000" cy="1587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/>
          <p:cNvSpPr/>
          <p:nvPr/>
        </p:nvSpPr>
        <p:spPr>
          <a:xfrm>
            <a:off x="4417480" y="5238750"/>
            <a:ext cx="127000" cy="1587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TextBox 36"/>
          <p:cNvSpPr txBox="1"/>
          <p:nvPr/>
        </p:nvSpPr>
        <p:spPr>
          <a:xfrm>
            <a:off x="8710085" y="5147732"/>
            <a:ext cx="2487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smtClean="0"/>
              <a:t>0</a:t>
            </a:r>
            <a:endParaRPr lang="en-GB" sz="900" dirty="0"/>
          </a:p>
        </p:txBody>
      </p:sp>
      <p:sp>
        <p:nvSpPr>
          <p:cNvPr id="40" name="TextBox 39"/>
          <p:cNvSpPr txBox="1"/>
          <p:nvPr/>
        </p:nvSpPr>
        <p:spPr>
          <a:xfrm>
            <a:off x="4343399" y="5156085"/>
            <a:ext cx="2487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smtClean="0"/>
              <a:t>0</a:t>
            </a:r>
            <a:endParaRPr lang="en-GB" sz="900" dirty="0"/>
          </a:p>
        </p:txBody>
      </p:sp>
      <p:cxnSp>
        <p:nvCxnSpPr>
          <p:cNvPr id="43" name="Straight Arrow Connector 42"/>
          <p:cNvCxnSpPr/>
          <p:nvPr/>
        </p:nvCxnSpPr>
        <p:spPr>
          <a:xfrm rot="5400000">
            <a:off x="2399915" y="4533106"/>
            <a:ext cx="99060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3799145" y="2993513"/>
            <a:ext cx="271489" cy="2621"/>
          </a:xfrm>
          <a:prstGeom prst="straightConnector1">
            <a:avLst/>
          </a:prstGeom>
          <a:ln w="635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5378451" y="2779187"/>
            <a:ext cx="1510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</a:t>
            </a:r>
            <a:r>
              <a:rPr lang="en-US" baseline="-25000" dirty="0" smtClean="0">
                <a:solidFill>
                  <a:srgbClr val="FF0000"/>
                </a:solidFill>
              </a:rPr>
              <a:t>2-sided</a:t>
            </a:r>
            <a:r>
              <a:rPr lang="en-US" dirty="0" smtClean="0">
                <a:solidFill>
                  <a:srgbClr val="FF0000"/>
                </a:solidFill>
              </a:rPr>
              <a:t> = 0.025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958851" y="2779187"/>
            <a:ext cx="1458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</a:t>
            </a:r>
            <a:r>
              <a:rPr lang="en-US" baseline="-25000" dirty="0">
                <a:solidFill>
                  <a:srgbClr val="FF0000"/>
                </a:solidFill>
              </a:rPr>
              <a:t>1</a:t>
            </a:r>
            <a:r>
              <a:rPr lang="en-US" baseline="-25000" dirty="0" smtClean="0">
                <a:solidFill>
                  <a:srgbClr val="FF0000"/>
                </a:solidFill>
              </a:rPr>
              <a:t>-sided</a:t>
            </a:r>
            <a:r>
              <a:rPr lang="en-US" dirty="0" smtClean="0">
                <a:solidFill>
                  <a:srgbClr val="FF0000"/>
                </a:solidFill>
              </a:rPr>
              <a:t>= 0.028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393267" y="3134380"/>
            <a:ext cx="14647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Experiments with</a:t>
            </a:r>
            <a:endParaRPr lang="en-GB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7" name="Left Brace 26"/>
          <p:cNvSpPr/>
          <p:nvPr/>
        </p:nvSpPr>
        <p:spPr>
          <a:xfrm rot="5400000">
            <a:off x="1790318" y="2775330"/>
            <a:ext cx="222252" cy="1986793"/>
          </a:xfrm>
          <a:prstGeom prst="leftBrace">
            <a:avLst/>
          </a:prstGeom>
          <a:ln w="635" cap="flat" cmpd="sng" algn="ctr">
            <a:solidFill>
              <a:srgbClr val="4F622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2" name="Straight Arrow Connector 31"/>
          <p:cNvCxnSpPr/>
          <p:nvPr/>
        </p:nvCxnSpPr>
        <p:spPr>
          <a:xfrm rot="5400000">
            <a:off x="6775235" y="4533106"/>
            <a:ext cx="99060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Left Brace 32"/>
          <p:cNvSpPr/>
          <p:nvPr/>
        </p:nvSpPr>
        <p:spPr>
          <a:xfrm rot="5400000">
            <a:off x="6161237" y="2775330"/>
            <a:ext cx="222252" cy="1986793"/>
          </a:xfrm>
          <a:prstGeom prst="leftBrace">
            <a:avLst/>
          </a:prstGeom>
          <a:ln w="635" cap="flat" cmpd="sng" algn="ctr">
            <a:solidFill>
              <a:srgbClr val="4F622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35847" name="Object 7"/>
          <p:cNvGraphicFramePr>
            <a:graphicFrameLocks noChangeAspect="1"/>
          </p:cNvGraphicFramePr>
          <p:nvPr/>
        </p:nvGraphicFramePr>
        <p:xfrm>
          <a:off x="7237413" y="5037138"/>
          <a:ext cx="504825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8" name="Equation" r:id="rId5" imgW="342900" imgH="254000" progId="Equation.DSMT4">
                  <p:embed/>
                </p:oleObj>
              </mc:Choice>
              <mc:Fallback>
                <p:oleObj name="Equation" r:id="rId5" imgW="342900" imgH="25400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7413" y="5037138"/>
                        <a:ext cx="504825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8" name="Object 8"/>
          <p:cNvGraphicFramePr>
            <a:graphicFrameLocks noChangeAspect="1"/>
          </p:cNvGraphicFramePr>
          <p:nvPr/>
        </p:nvGraphicFramePr>
        <p:xfrm>
          <a:off x="2881313" y="5037138"/>
          <a:ext cx="506412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9" name="Equation" r:id="rId7" imgW="342900" imgH="254000" progId="Equation.DSMT4">
                  <p:embed/>
                </p:oleObj>
              </mc:Choice>
              <mc:Fallback>
                <p:oleObj name="Equation" r:id="rId7" imgW="342900" imgH="25400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1313" y="5037138"/>
                        <a:ext cx="506412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9" name="Object 9"/>
          <p:cNvGraphicFramePr>
            <a:graphicFrameLocks noChangeAspect="1"/>
          </p:cNvGraphicFramePr>
          <p:nvPr/>
        </p:nvGraphicFramePr>
        <p:xfrm>
          <a:off x="1041400" y="3373438"/>
          <a:ext cx="930275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70" name="Equation" r:id="rId9" imgW="787400" imgH="266700" progId="Equation.DSMT4">
                  <p:embed/>
                </p:oleObj>
              </mc:Choice>
              <mc:Fallback>
                <p:oleObj name="Equation" r:id="rId9" imgW="787400" imgH="26670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1400" y="3373438"/>
                        <a:ext cx="930275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0" name="Object 10"/>
          <p:cNvGraphicFramePr>
            <a:graphicFrameLocks noChangeAspect="1"/>
          </p:cNvGraphicFramePr>
          <p:nvPr/>
        </p:nvGraphicFramePr>
        <p:xfrm>
          <a:off x="5473700" y="3378200"/>
          <a:ext cx="93186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71" name="Equation" r:id="rId11" imgW="787400" imgH="266700" progId="Equation.DSMT4">
                  <p:embed/>
                </p:oleObj>
              </mc:Choice>
              <mc:Fallback>
                <p:oleObj name="Equation" r:id="rId11" imgW="787400" imgH="266700" progId="Equation.DSMT4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3700" y="3378200"/>
                        <a:ext cx="931863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c1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251" y="2449302"/>
            <a:ext cx="4392549" cy="297484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953000"/>
          </a:xfrm>
        </p:spPr>
        <p:txBody>
          <a:bodyPr>
            <a:noAutofit/>
          </a:bodyPr>
          <a:lstStyle/>
          <a:p>
            <a:pPr marL="539750" indent="-539750"/>
            <a:r>
              <a:rPr lang="en-GB" sz="2800" dirty="0" smtClean="0"/>
              <a:t>Example: </a:t>
            </a:r>
            <a:r>
              <a:rPr lang="en-GB" sz="2800" i="1" dirty="0" err="1" smtClean="0"/>
              <a:t>N</a:t>
            </a:r>
            <a:r>
              <a:rPr lang="en-GB" sz="2800" baseline="-25000" dirty="0" err="1" smtClean="0"/>
              <a:t>obs</a:t>
            </a:r>
            <a:r>
              <a:rPr lang="en-GB" sz="2800" dirty="0" smtClean="0"/>
              <a:t> = 120, </a:t>
            </a:r>
            <a:r>
              <a:rPr lang="en-GB" sz="2800" i="1" dirty="0" smtClean="0"/>
              <a:t>B</a:t>
            </a:r>
            <a:r>
              <a:rPr lang="en-GB" sz="2800" dirty="0" smtClean="0"/>
              <a:t> = 100 ± 5</a:t>
            </a:r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>
              <a:buNone/>
            </a:pPr>
            <a:endParaRPr lang="en-GB" sz="2800" i="1" dirty="0"/>
          </a:p>
          <a:p>
            <a:pPr marL="539750" indent="-539750">
              <a:buNone/>
            </a:pPr>
            <a:endParaRPr lang="en-GB" sz="1800" i="1" dirty="0" smtClean="0"/>
          </a:p>
          <a:p>
            <a:pPr marL="539750" indent="-539750"/>
            <a:r>
              <a:rPr lang="en-GB" sz="2000" dirty="0" smtClean="0"/>
              <a:t>Half of experiments with </a:t>
            </a:r>
            <a:r>
              <a:rPr lang="en-GB" sz="2000" i="1" dirty="0" smtClean="0"/>
              <a:t>q</a:t>
            </a:r>
            <a:r>
              <a:rPr lang="en-GB" sz="2000" baseline="-25000" dirty="0" smtClean="0">
                <a:latin typeface="Symbol" charset="2"/>
                <a:cs typeface="Symbol" charset="2"/>
              </a:rPr>
              <a:t>0</a:t>
            </a:r>
            <a:r>
              <a:rPr lang="en-GB" sz="2000" baseline="-25000" dirty="0" smtClean="0"/>
              <a:t>,toy</a:t>
            </a:r>
            <a:r>
              <a:rPr lang="en-GB" sz="2000" dirty="0" smtClean="0"/>
              <a:t> ≈ </a:t>
            </a:r>
            <a:r>
              <a:rPr lang="en-GB" sz="2000" i="1" dirty="0" smtClean="0"/>
              <a:t>q</a:t>
            </a:r>
            <a:r>
              <a:rPr lang="en-GB" sz="2000" baseline="-25000" dirty="0" smtClean="0">
                <a:latin typeface="Symbol" charset="2"/>
                <a:cs typeface="Symbol" charset="2"/>
              </a:rPr>
              <a:t>0</a:t>
            </a:r>
            <a:r>
              <a:rPr lang="en-GB" sz="2000" baseline="-25000" dirty="0" smtClean="0"/>
              <a:t>,obs</a:t>
            </a:r>
            <a:r>
              <a:rPr lang="en-GB" sz="2000" dirty="0" smtClean="0"/>
              <a:t> unaccounted in continuous case</a:t>
            </a:r>
          </a:p>
          <a:p>
            <a:pPr marL="539750" indent="-539750"/>
            <a:r>
              <a:rPr lang="en-GB" sz="2000" dirty="0" smtClean="0"/>
              <a:t>With increasing background uncertainty the </a:t>
            </a:r>
            <a:r>
              <a:rPr lang="en-GB" sz="2000" dirty="0" err="1" smtClean="0"/>
              <a:t>p</a:t>
            </a:r>
            <a:r>
              <a:rPr lang="en-GB" sz="2000" dirty="0" smtClean="0"/>
              <a:t>-value gets larger again</a:t>
            </a:r>
          </a:p>
        </p:txBody>
      </p:sp>
      <p:pic>
        <p:nvPicPr>
          <p:cNvPr id="42" name="Picture 41" descr="c1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336" y="2449302"/>
            <a:ext cx="4390706" cy="2973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Discovery Case with Error </a:t>
            </a:r>
            <a:r>
              <a:rPr lang="en-GB" dirty="0"/>
              <a:t>o</a:t>
            </a:r>
            <a:r>
              <a:rPr lang="en-GB" dirty="0" smtClean="0"/>
              <a:t>n </a:t>
            </a:r>
            <a:r>
              <a:rPr lang="en-GB" i="1" dirty="0" smtClean="0"/>
              <a:t>B</a:t>
            </a:r>
            <a:endParaRPr lang="en-GB" i="1" dirty="0"/>
          </a:p>
        </p:txBody>
      </p:sp>
      <p:sp>
        <p:nvSpPr>
          <p:cNvPr id="34" name="Rectangle 33"/>
          <p:cNvSpPr/>
          <p:nvPr/>
        </p:nvSpPr>
        <p:spPr>
          <a:xfrm>
            <a:off x="958851" y="3134380"/>
            <a:ext cx="14647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Experiments with</a:t>
            </a:r>
            <a:endParaRPr lang="en-GB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8794750" y="5238750"/>
            <a:ext cx="127000" cy="1587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/>
          <p:cNvSpPr/>
          <p:nvPr/>
        </p:nvSpPr>
        <p:spPr>
          <a:xfrm>
            <a:off x="4417480" y="5238750"/>
            <a:ext cx="127000" cy="1587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TextBox 36"/>
          <p:cNvSpPr txBox="1"/>
          <p:nvPr/>
        </p:nvSpPr>
        <p:spPr>
          <a:xfrm>
            <a:off x="8710085" y="5147732"/>
            <a:ext cx="2487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smtClean="0"/>
              <a:t>0</a:t>
            </a:r>
            <a:endParaRPr lang="en-GB" sz="900" dirty="0"/>
          </a:p>
        </p:txBody>
      </p:sp>
      <p:sp>
        <p:nvSpPr>
          <p:cNvPr id="40" name="TextBox 39"/>
          <p:cNvSpPr txBox="1"/>
          <p:nvPr/>
        </p:nvSpPr>
        <p:spPr>
          <a:xfrm>
            <a:off x="4343399" y="5156085"/>
            <a:ext cx="2487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smtClean="0"/>
              <a:t>0</a:t>
            </a:r>
            <a:endParaRPr lang="en-GB" sz="900" dirty="0"/>
          </a:p>
        </p:txBody>
      </p:sp>
      <p:cxnSp>
        <p:nvCxnSpPr>
          <p:cNvPr id="43" name="Straight Arrow Connector 42"/>
          <p:cNvCxnSpPr/>
          <p:nvPr/>
        </p:nvCxnSpPr>
        <p:spPr>
          <a:xfrm rot="5400000">
            <a:off x="2399915" y="4533106"/>
            <a:ext cx="99060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3799145" y="2993513"/>
            <a:ext cx="271489" cy="2621"/>
          </a:xfrm>
          <a:prstGeom prst="straightConnector1">
            <a:avLst/>
          </a:prstGeom>
          <a:ln w="635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5378451" y="2779187"/>
            <a:ext cx="1510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</a:t>
            </a:r>
            <a:r>
              <a:rPr lang="en-US" baseline="-25000" dirty="0" smtClean="0">
                <a:solidFill>
                  <a:srgbClr val="FF0000"/>
                </a:solidFill>
              </a:rPr>
              <a:t>2-sided</a:t>
            </a:r>
            <a:r>
              <a:rPr lang="en-US" dirty="0" smtClean="0">
                <a:solidFill>
                  <a:srgbClr val="FF0000"/>
                </a:solidFill>
              </a:rPr>
              <a:t> = 0.041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958851" y="2779187"/>
            <a:ext cx="1458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</a:t>
            </a:r>
            <a:r>
              <a:rPr lang="en-US" baseline="-25000" dirty="0">
                <a:solidFill>
                  <a:srgbClr val="FF0000"/>
                </a:solidFill>
              </a:rPr>
              <a:t>1</a:t>
            </a:r>
            <a:r>
              <a:rPr lang="en-US" baseline="-25000" dirty="0" smtClean="0">
                <a:solidFill>
                  <a:srgbClr val="FF0000"/>
                </a:solidFill>
              </a:rPr>
              <a:t>-sided</a:t>
            </a:r>
            <a:r>
              <a:rPr lang="en-US" dirty="0" smtClean="0">
                <a:solidFill>
                  <a:srgbClr val="FF0000"/>
                </a:solidFill>
              </a:rPr>
              <a:t>= 0.028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393267" y="3134380"/>
            <a:ext cx="14647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Experiments with</a:t>
            </a:r>
            <a:endParaRPr lang="en-GB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7" name="Left Brace 26"/>
          <p:cNvSpPr/>
          <p:nvPr/>
        </p:nvSpPr>
        <p:spPr>
          <a:xfrm rot="5400000">
            <a:off x="1790318" y="2775330"/>
            <a:ext cx="222252" cy="1986793"/>
          </a:xfrm>
          <a:prstGeom prst="leftBrace">
            <a:avLst/>
          </a:prstGeom>
          <a:ln w="635" cap="flat" cmpd="sng" algn="ctr">
            <a:solidFill>
              <a:srgbClr val="4F622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2" name="Straight Arrow Connector 31"/>
          <p:cNvCxnSpPr/>
          <p:nvPr/>
        </p:nvCxnSpPr>
        <p:spPr>
          <a:xfrm rot="5400000">
            <a:off x="6775235" y="4533106"/>
            <a:ext cx="99060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Left Brace 32"/>
          <p:cNvSpPr/>
          <p:nvPr/>
        </p:nvSpPr>
        <p:spPr>
          <a:xfrm rot="5400000">
            <a:off x="6161237" y="2775330"/>
            <a:ext cx="222252" cy="1986793"/>
          </a:xfrm>
          <a:prstGeom prst="leftBrace">
            <a:avLst/>
          </a:prstGeom>
          <a:ln w="635" cap="flat" cmpd="sng" algn="ctr">
            <a:solidFill>
              <a:srgbClr val="4F622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36874" name="Object 10"/>
          <p:cNvGraphicFramePr>
            <a:graphicFrameLocks noChangeAspect="1"/>
          </p:cNvGraphicFramePr>
          <p:nvPr/>
        </p:nvGraphicFramePr>
        <p:xfrm>
          <a:off x="7237413" y="5037138"/>
          <a:ext cx="504825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5" name="Equation" r:id="rId5" imgW="342900" imgH="254000" progId="Equation.DSMT4">
                  <p:embed/>
                </p:oleObj>
              </mc:Choice>
              <mc:Fallback>
                <p:oleObj name="Equation" r:id="rId5" imgW="342900" imgH="254000" progId="Equation.DSMT4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7413" y="5037138"/>
                        <a:ext cx="504825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5" name="Object 11"/>
          <p:cNvGraphicFramePr>
            <a:graphicFrameLocks noChangeAspect="1"/>
          </p:cNvGraphicFramePr>
          <p:nvPr/>
        </p:nvGraphicFramePr>
        <p:xfrm>
          <a:off x="2881313" y="5037138"/>
          <a:ext cx="506412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6" name="Equation" r:id="rId7" imgW="342900" imgH="254000" progId="Equation.DSMT4">
                  <p:embed/>
                </p:oleObj>
              </mc:Choice>
              <mc:Fallback>
                <p:oleObj name="Equation" r:id="rId7" imgW="342900" imgH="254000" progId="Equation.DSMT4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1313" y="5037138"/>
                        <a:ext cx="506412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6" name="Object 12"/>
          <p:cNvGraphicFramePr>
            <a:graphicFrameLocks noChangeAspect="1"/>
          </p:cNvGraphicFramePr>
          <p:nvPr/>
        </p:nvGraphicFramePr>
        <p:xfrm>
          <a:off x="1041400" y="3373438"/>
          <a:ext cx="930275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7" name="Equation" r:id="rId9" imgW="787400" imgH="266700" progId="Equation.DSMT4">
                  <p:embed/>
                </p:oleObj>
              </mc:Choice>
              <mc:Fallback>
                <p:oleObj name="Equation" r:id="rId9" imgW="787400" imgH="266700" progId="Equation.DSMT4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1400" y="3373438"/>
                        <a:ext cx="930275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7" name="Object 13"/>
          <p:cNvGraphicFramePr>
            <a:graphicFrameLocks noChangeAspect="1"/>
          </p:cNvGraphicFramePr>
          <p:nvPr/>
        </p:nvGraphicFramePr>
        <p:xfrm>
          <a:off x="5473700" y="3378200"/>
          <a:ext cx="93186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8" name="Equation" r:id="rId11" imgW="787400" imgH="266700" progId="Equation.DSMT4">
                  <p:embed/>
                </p:oleObj>
              </mc:Choice>
              <mc:Fallback>
                <p:oleObj name="Equation" r:id="rId11" imgW="787400" imgH="26670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3700" y="3378200"/>
                        <a:ext cx="931863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c1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251" y="2448054"/>
            <a:ext cx="4392549" cy="297484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953000"/>
          </a:xfrm>
        </p:spPr>
        <p:txBody>
          <a:bodyPr>
            <a:noAutofit/>
          </a:bodyPr>
          <a:lstStyle/>
          <a:p>
            <a:pPr marL="539750" indent="-539750"/>
            <a:r>
              <a:rPr lang="en-GB" sz="2800" dirty="0" smtClean="0"/>
              <a:t>Example: </a:t>
            </a:r>
            <a:r>
              <a:rPr lang="en-GB" sz="2800" i="1" dirty="0" err="1" smtClean="0"/>
              <a:t>N</a:t>
            </a:r>
            <a:r>
              <a:rPr lang="en-GB" sz="2800" baseline="-25000" dirty="0" err="1" smtClean="0"/>
              <a:t>obs</a:t>
            </a:r>
            <a:r>
              <a:rPr lang="en-GB" sz="2800" dirty="0" smtClean="0"/>
              <a:t> = 120, </a:t>
            </a:r>
            <a:r>
              <a:rPr lang="en-GB" sz="2800" i="1" dirty="0" smtClean="0"/>
              <a:t>B</a:t>
            </a:r>
            <a:r>
              <a:rPr lang="en-GB" sz="2800" dirty="0" smtClean="0"/>
              <a:t> = 100 ± 10</a:t>
            </a:r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/>
            <a:endParaRPr lang="en-GB" sz="2800" i="1" dirty="0" smtClean="0"/>
          </a:p>
          <a:p>
            <a:pPr marL="539750" indent="-539750">
              <a:buNone/>
            </a:pPr>
            <a:endParaRPr lang="en-GB" sz="2800" i="1" dirty="0"/>
          </a:p>
          <a:p>
            <a:pPr marL="539750" indent="-539750">
              <a:buNone/>
            </a:pPr>
            <a:endParaRPr lang="en-GB" sz="1800" i="1" dirty="0" smtClean="0"/>
          </a:p>
          <a:p>
            <a:pPr marL="539750" indent="-539750"/>
            <a:r>
              <a:rPr lang="en-GB" sz="2000" dirty="0" smtClean="0"/>
              <a:t>Half of experiments with </a:t>
            </a:r>
            <a:r>
              <a:rPr lang="en-GB" sz="2000" i="1" dirty="0" err="1" smtClean="0"/>
              <a:t>q</a:t>
            </a:r>
            <a:r>
              <a:rPr lang="en-GB" sz="2000" i="1" baseline="-25000" dirty="0" err="1" smtClean="0">
                <a:latin typeface="Symbol" charset="2"/>
                <a:cs typeface="Symbol" charset="2"/>
              </a:rPr>
              <a:t>m</a:t>
            </a:r>
            <a:r>
              <a:rPr lang="en-GB" sz="2000" baseline="-25000" dirty="0" err="1" smtClean="0"/>
              <a:t>,toy</a:t>
            </a:r>
            <a:r>
              <a:rPr lang="en-GB" sz="2000" dirty="0" smtClean="0"/>
              <a:t> ≈ </a:t>
            </a:r>
            <a:r>
              <a:rPr lang="en-GB" sz="2000" i="1" dirty="0" err="1" smtClean="0"/>
              <a:t>q</a:t>
            </a:r>
            <a:r>
              <a:rPr lang="en-GB" sz="2000" i="1" baseline="-25000" dirty="0" err="1" smtClean="0">
                <a:latin typeface="Symbol" charset="2"/>
                <a:cs typeface="Symbol" charset="2"/>
              </a:rPr>
              <a:t>m</a:t>
            </a:r>
            <a:r>
              <a:rPr lang="en-GB" sz="2000" baseline="-25000" dirty="0" err="1" smtClean="0"/>
              <a:t>,obs</a:t>
            </a:r>
            <a:r>
              <a:rPr lang="en-GB" sz="2000" dirty="0" smtClean="0"/>
              <a:t> unaccounted in continuous case</a:t>
            </a:r>
          </a:p>
          <a:p>
            <a:pPr marL="539750" indent="-539750"/>
            <a:r>
              <a:rPr lang="en-GB" sz="2000" dirty="0" smtClean="0"/>
              <a:t>Eventually, the discovery reach becomes worse than in the discrete case</a:t>
            </a:r>
          </a:p>
        </p:txBody>
      </p:sp>
      <p:pic>
        <p:nvPicPr>
          <p:cNvPr id="42" name="Picture 41" descr="c1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336" y="2449302"/>
            <a:ext cx="4390706" cy="2973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Discovery Case with Error </a:t>
            </a:r>
            <a:r>
              <a:rPr lang="en-GB" dirty="0"/>
              <a:t>o</a:t>
            </a:r>
            <a:r>
              <a:rPr lang="en-GB" dirty="0" smtClean="0"/>
              <a:t>n </a:t>
            </a:r>
            <a:r>
              <a:rPr lang="en-GB" i="1" dirty="0" smtClean="0"/>
              <a:t>B</a:t>
            </a:r>
            <a:endParaRPr lang="en-GB" i="1" dirty="0"/>
          </a:p>
        </p:txBody>
      </p:sp>
      <p:sp>
        <p:nvSpPr>
          <p:cNvPr id="34" name="Rectangle 33"/>
          <p:cNvSpPr/>
          <p:nvPr/>
        </p:nvSpPr>
        <p:spPr>
          <a:xfrm>
            <a:off x="958851" y="3134380"/>
            <a:ext cx="14647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Experiments with</a:t>
            </a:r>
            <a:endParaRPr lang="en-GB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8794750" y="5238750"/>
            <a:ext cx="127000" cy="1587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/>
          <p:cNvSpPr/>
          <p:nvPr/>
        </p:nvSpPr>
        <p:spPr>
          <a:xfrm>
            <a:off x="4417480" y="5238750"/>
            <a:ext cx="127000" cy="1587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TextBox 36"/>
          <p:cNvSpPr txBox="1"/>
          <p:nvPr/>
        </p:nvSpPr>
        <p:spPr>
          <a:xfrm>
            <a:off x="8710085" y="5147732"/>
            <a:ext cx="2487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smtClean="0"/>
              <a:t>0</a:t>
            </a:r>
            <a:endParaRPr lang="en-GB" sz="900" dirty="0"/>
          </a:p>
        </p:txBody>
      </p:sp>
      <p:sp>
        <p:nvSpPr>
          <p:cNvPr id="40" name="TextBox 39"/>
          <p:cNvSpPr txBox="1"/>
          <p:nvPr/>
        </p:nvSpPr>
        <p:spPr>
          <a:xfrm>
            <a:off x="4343399" y="5156085"/>
            <a:ext cx="2487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 smtClean="0"/>
              <a:t>0</a:t>
            </a:r>
            <a:endParaRPr lang="en-GB" sz="900" dirty="0"/>
          </a:p>
        </p:txBody>
      </p:sp>
      <p:cxnSp>
        <p:nvCxnSpPr>
          <p:cNvPr id="43" name="Straight Arrow Connector 42"/>
          <p:cNvCxnSpPr/>
          <p:nvPr/>
        </p:nvCxnSpPr>
        <p:spPr>
          <a:xfrm rot="5400000">
            <a:off x="2399915" y="4533106"/>
            <a:ext cx="99060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3799145" y="2993513"/>
            <a:ext cx="271489" cy="2621"/>
          </a:xfrm>
          <a:prstGeom prst="straightConnector1">
            <a:avLst/>
          </a:prstGeom>
          <a:ln w="635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5378451" y="2779187"/>
            <a:ext cx="1510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</a:t>
            </a:r>
            <a:r>
              <a:rPr lang="en-US" baseline="-25000" dirty="0" smtClean="0">
                <a:solidFill>
                  <a:srgbClr val="FF0000"/>
                </a:solidFill>
              </a:rPr>
              <a:t>2-sided</a:t>
            </a:r>
            <a:r>
              <a:rPr lang="en-US" dirty="0" smtClean="0">
                <a:solidFill>
                  <a:srgbClr val="FF0000"/>
                </a:solidFill>
              </a:rPr>
              <a:t> = 0.084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958851" y="2779187"/>
            <a:ext cx="1458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</a:t>
            </a:r>
            <a:r>
              <a:rPr lang="en-US" baseline="-25000" dirty="0">
                <a:solidFill>
                  <a:srgbClr val="FF0000"/>
                </a:solidFill>
              </a:rPr>
              <a:t>1</a:t>
            </a:r>
            <a:r>
              <a:rPr lang="en-US" baseline="-25000" dirty="0" smtClean="0">
                <a:solidFill>
                  <a:srgbClr val="FF0000"/>
                </a:solidFill>
              </a:rPr>
              <a:t>-sided</a:t>
            </a:r>
            <a:r>
              <a:rPr lang="en-US" dirty="0" smtClean="0">
                <a:solidFill>
                  <a:srgbClr val="FF0000"/>
                </a:solidFill>
              </a:rPr>
              <a:t>= 0.028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393267" y="3134380"/>
            <a:ext cx="14647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Experiments with</a:t>
            </a:r>
            <a:endParaRPr lang="en-GB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7" name="Left Brace 26"/>
          <p:cNvSpPr/>
          <p:nvPr/>
        </p:nvSpPr>
        <p:spPr>
          <a:xfrm rot="5400000">
            <a:off x="1790318" y="2775330"/>
            <a:ext cx="222252" cy="1986793"/>
          </a:xfrm>
          <a:prstGeom prst="leftBrace">
            <a:avLst/>
          </a:prstGeom>
          <a:ln w="635" cap="flat" cmpd="sng" algn="ctr">
            <a:solidFill>
              <a:srgbClr val="4F622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2" name="Straight Arrow Connector 31"/>
          <p:cNvCxnSpPr/>
          <p:nvPr/>
        </p:nvCxnSpPr>
        <p:spPr>
          <a:xfrm rot="5400000">
            <a:off x="6775235" y="4533106"/>
            <a:ext cx="990600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Left Brace 32"/>
          <p:cNvSpPr/>
          <p:nvPr/>
        </p:nvSpPr>
        <p:spPr>
          <a:xfrm rot="5400000">
            <a:off x="6161237" y="2775330"/>
            <a:ext cx="222252" cy="1986793"/>
          </a:xfrm>
          <a:prstGeom prst="leftBrace">
            <a:avLst/>
          </a:prstGeom>
          <a:ln w="635" cap="flat" cmpd="sng" algn="ctr">
            <a:solidFill>
              <a:srgbClr val="4F622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37898" name="Object 10"/>
          <p:cNvGraphicFramePr>
            <a:graphicFrameLocks noChangeAspect="1"/>
          </p:cNvGraphicFramePr>
          <p:nvPr/>
        </p:nvGraphicFramePr>
        <p:xfrm>
          <a:off x="7237413" y="5037138"/>
          <a:ext cx="504825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9" name="Equation" r:id="rId5" imgW="342900" imgH="254000" progId="Equation.DSMT4">
                  <p:embed/>
                </p:oleObj>
              </mc:Choice>
              <mc:Fallback>
                <p:oleObj name="Equation" r:id="rId5" imgW="342900" imgH="254000" progId="Equation.DSMT4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7413" y="5037138"/>
                        <a:ext cx="504825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9" name="Object 11"/>
          <p:cNvGraphicFramePr>
            <a:graphicFrameLocks noChangeAspect="1"/>
          </p:cNvGraphicFramePr>
          <p:nvPr/>
        </p:nvGraphicFramePr>
        <p:xfrm>
          <a:off x="2881313" y="5037138"/>
          <a:ext cx="506412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20" name="Equation" r:id="rId7" imgW="342900" imgH="254000" progId="Equation.DSMT4">
                  <p:embed/>
                </p:oleObj>
              </mc:Choice>
              <mc:Fallback>
                <p:oleObj name="Equation" r:id="rId7" imgW="342900" imgH="254000" progId="Equation.DSMT4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1313" y="5037138"/>
                        <a:ext cx="506412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0" name="Object 12"/>
          <p:cNvGraphicFramePr>
            <a:graphicFrameLocks noChangeAspect="1"/>
          </p:cNvGraphicFramePr>
          <p:nvPr/>
        </p:nvGraphicFramePr>
        <p:xfrm>
          <a:off x="1041400" y="3373438"/>
          <a:ext cx="930275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21" name="Equation" r:id="rId9" imgW="787400" imgH="266700" progId="Equation.DSMT4">
                  <p:embed/>
                </p:oleObj>
              </mc:Choice>
              <mc:Fallback>
                <p:oleObj name="Equation" r:id="rId9" imgW="787400" imgH="266700" progId="Equation.DSMT4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1400" y="3373438"/>
                        <a:ext cx="930275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1" name="Object 13"/>
          <p:cNvGraphicFramePr>
            <a:graphicFrameLocks noChangeAspect="1"/>
          </p:cNvGraphicFramePr>
          <p:nvPr/>
        </p:nvGraphicFramePr>
        <p:xfrm>
          <a:off x="5473700" y="3378200"/>
          <a:ext cx="93186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22" name="Equation" r:id="rId11" imgW="787400" imgH="266700" progId="Equation.DSMT4">
                  <p:embed/>
                </p:oleObj>
              </mc:Choice>
              <mc:Fallback>
                <p:oleObj name="Equation" r:id="rId11" imgW="787400" imgH="26670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3700" y="3378200"/>
                        <a:ext cx="931863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Goals</a:t>
            </a:r>
            <a:endParaRPr lang="en-GB" dirty="0"/>
          </a:p>
        </p:txBody>
      </p:sp>
      <p:pic>
        <p:nvPicPr>
          <p:cNvPr id="4" name="Picture 3" descr="c1.pdf"/>
          <p:cNvPicPr>
            <a:picLocks noChangeAspect="1"/>
          </p:cNvPicPr>
          <p:nvPr/>
        </p:nvPicPr>
        <p:blipFill>
          <a:blip r:embed="rId2"/>
          <a:srcRect t="7605"/>
          <a:stretch>
            <a:fillRect/>
          </a:stretch>
        </p:blipFill>
        <p:spPr>
          <a:xfrm>
            <a:off x="4438650" y="1758894"/>
            <a:ext cx="4552950" cy="2848993"/>
          </a:xfrm>
          <a:prstGeom prst="rect">
            <a:avLst/>
          </a:prstGeom>
        </p:spPr>
      </p:pic>
      <p:pic>
        <p:nvPicPr>
          <p:cNvPr id="5" name="Picture 4" descr="c1.pdf"/>
          <p:cNvPicPr>
            <a:picLocks noChangeAspect="1"/>
          </p:cNvPicPr>
          <p:nvPr/>
        </p:nvPicPr>
        <p:blipFill>
          <a:blip r:embed="rId3"/>
          <a:srcRect t="7605"/>
          <a:stretch>
            <a:fillRect/>
          </a:stretch>
        </p:blipFill>
        <p:spPr>
          <a:xfrm>
            <a:off x="0" y="1758894"/>
            <a:ext cx="4552950" cy="2848993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rot="5400000">
            <a:off x="3462868" y="3887817"/>
            <a:ext cx="609600" cy="1588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862833" y="4345017"/>
            <a:ext cx="4898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 dirty="0" err="1" smtClean="0"/>
              <a:t>N</a:t>
            </a:r>
            <a:r>
              <a:rPr lang="en-GB" sz="1400" baseline="-25000" dirty="0" err="1" smtClean="0"/>
              <a:t>obs</a:t>
            </a:r>
            <a:endParaRPr lang="en-GB" sz="1400" baseline="-25000" dirty="0"/>
          </a:p>
        </p:txBody>
      </p:sp>
      <p:sp>
        <p:nvSpPr>
          <p:cNvPr id="9" name="TextBox 8"/>
          <p:cNvSpPr txBox="1"/>
          <p:nvPr/>
        </p:nvSpPr>
        <p:spPr>
          <a:xfrm>
            <a:off x="8349315" y="4345017"/>
            <a:ext cx="4898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 dirty="0" err="1" smtClean="0"/>
              <a:t>N</a:t>
            </a:r>
            <a:r>
              <a:rPr lang="en-GB" sz="1400" baseline="-25000" dirty="0" err="1" smtClean="0"/>
              <a:t>obs</a:t>
            </a:r>
            <a:endParaRPr lang="en-GB" sz="1400" baseline="-25000" dirty="0"/>
          </a:p>
        </p:txBody>
      </p:sp>
      <p:sp>
        <p:nvSpPr>
          <p:cNvPr id="10" name="TextBox 9"/>
          <p:cNvSpPr txBox="1"/>
          <p:nvPr/>
        </p:nvSpPr>
        <p:spPr>
          <a:xfrm>
            <a:off x="3136902" y="2743200"/>
            <a:ext cx="14107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dirty="0" err="1" smtClean="0">
                <a:solidFill>
                  <a:srgbClr val="FF0000"/>
                </a:solidFill>
              </a:rPr>
              <a:t>N</a:t>
            </a:r>
            <a:r>
              <a:rPr lang="en-GB" sz="1600" baseline="-25000" dirty="0" err="1" smtClean="0">
                <a:solidFill>
                  <a:srgbClr val="FF0000"/>
                </a:solidFill>
              </a:rPr>
              <a:t>obs</a:t>
            </a:r>
            <a:r>
              <a:rPr lang="en-GB" sz="1600" dirty="0" smtClean="0">
                <a:solidFill>
                  <a:srgbClr val="FF0000"/>
                </a:solidFill>
              </a:rPr>
              <a:t> for 5</a:t>
            </a:r>
            <a:r>
              <a:rPr lang="en-GB" sz="1600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s</a:t>
            </a:r>
            <a:r>
              <a:rPr lang="en-GB" sz="1600" dirty="0" smtClean="0">
                <a:solidFill>
                  <a:srgbClr val="FF0000"/>
                </a:solidFill>
              </a:rPr>
              <a:t> discovery</a:t>
            </a:r>
          </a:p>
          <a:p>
            <a:r>
              <a:rPr lang="en-GB" sz="1600" i="1" dirty="0" smtClean="0">
                <a:solidFill>
                  <a:srgbClr val="FF0000"/>
                </a:solidFill>
              </a:rPr>
              <a:t>P</a:t>
            </a:r>
            <a:r>
              <a:rPr lang="en-GB" sz="1600" dirty="0" smtClean="0">
                <a:solidFill>
                  <a:srgbClr val="FF0000"/>
                </a:solidFill>
              </a:rPr>
              <a:t> = </a:t>
            </a:r>
            <a:r>
              <a:rPr lang="en-GB" sz="1600" dirty="0" smtClean="0">
                <a:solidFill>
                  <a:srgbClr val="FF0000"/>
                </a:solidFill>
              </a:rPr>
              <a:t>2.8 </a:t>
            </a:r>
            <a:r>
              <a:rPr lang="en-GB" sz="1600" dirty="0" smtClean="0">
                <a:solidFill>
                  <a:srgbClr val="FF0000"/>
                </a:solidFill>
              </a:rPr>
              <a:t>10</a:t>
            </a:r>
            <a:r>
              <a:rPr lang="en-GB" sz="1600" baseline="30000" dirty="0" smtClean="0">
                <a:solidFill>
                  <a:srgbClr val="FF0000"/>
                </a:solidFill>
              </a:rPr>
              <a:t>–7</a:t>
            </a:r>
            <a:endParaRPr lang="en-GB" sz="16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5451" y="1371600"/>
            <a:ext cx="16520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Discovery test</a:t>
            </a:r>
            <a:endParaRPr lang="en-GB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4876800" y="1373217"/>
            <a:ext cx="18188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Upper limit test</a:t>
            </a:r>
            <a:endParaRPr lang="en-GB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1676400" y="1909594"/>
            <a:ext cx="24337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Expected number of events distribution for background-only hypothesis (4)</a:t>
            </a: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93418" y="1909594"/>
            <a:ext cx="2051050" cy="1077218"/>
          </a:xfrm>
          <a:prstGeom prst="rect">
            <a:avLst/>
          </a:prstGeom>
          <a:solidFill>
            <a:srgbClr val="FFFFFF">
              <a:alpha val="85000"/>
            </a:srgbClr>
          </a:solidFill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Expected number of events distribution for sigma + background hypothesis (10)</a:t>
            </a: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rot="5400000">
            <a:off x="5563394" y="3890000"/>
            <a:ext cx="609600" cy="1588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105401" y="2971800"/>
            <a:ext cx="1202266" cy="584776"/>
          </a:xfrm>
          <a:prstGeom prst="rect">
            <a:avLst/>
          </a:prstGeom>
          <a:solidFill>
            <a:srgbClr val="FFFFFF">
              <a:alpha val="82000"/>
            </a:srgbClr>
          </a:solidFill>
        </p:spPr>
        <p:txBody>
          <a:bodyPr wrap="square" rtlCol="0">
            <a:spAutoFit/>
          </a:bodyPr>
          <a:lstStyle/>
          <a:p>
            <a:r>
              <a:rPr lang="en-GB" sz="1600" i="1" dirty="0" err="1" smtClean="0">
                <a:solidFill>
                  <a:srgbClr val="FF0000"/>
                </a:solidFill>
              </a:rPr>
              <a:t>N</a:t>
            </a:r>
            <a:r>
              <a:rPr lang="en-GB" sz="1600" baseline="-25000" dirty="0" err="1" smtClean="0">
                <a:solidFill>
                  <a:srgbClr val="FF0000"/>
                </a:solidFill>
              </a:rPr>
              <a:t>obs</a:t>
            </a:r>
            <a:r>
              <a:rPr lang="en-GB" sz="1600" dirty="0" smtClean="0">
                <a:solidFill>
                  <a:srgbClr val="FF0000"/>
                </a:solidFill>
              </a:rPr>
              <a:t> for 95% upper limit</a:t>
            </a:r>
            <a:endParaRPr lang="en-GB" sz="1600" dirty="0">
              <a:solidFill>
                <a:srgbClr val="FF0000"/>
              </a:solidFill>
            </a:endParaRPr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457200" y="4805194"/>
            <a:ext cx="8686800" cy="1219199"/>
          </a:xfrm>
        </p:spPr>
        <p:txBody>
          <a:bodyPr>
            <a:noAutofit/>
          </a:bodyPr>
          <a:lstStyle/>
          <a:p>
            <a:r>
              <a:rPr lang="en-GB" sz="2400" dirty="0" smtClean="0"/>
              <a:t>In a </a:t>
            </a:r>
            <a:r>
              <a:rPr lang="en-GB" sz="2400" i="1" dirty="0" smtClean="0"/>
              <a:t>discovery test </a:t>
            </a:r>
            <a:r>
              <a:rPr lang="en-GB" sz="2400" dirty="0" smtClean="0"/>
              <a:t>one wants to measure the probability of an upward fluctuation for background only </a:t>
            </a:r>
          </a:p>
          <a:p>
            <a:pPr>
              <a:spcBef>
                <a:spcPts val="1224"/>
              </a:spcBef>
            </a:pPr>
            <a:r>
              <a:rPr lang="en-GB" sz="2400" dirty="0" smtClean="0"/>
              <a:t>In an </a:t>
            </a:r>
            <a:r>
              <a:rPr lang="en-GB" sz="2400" i="1" dirty="0" smtClean="0"/>
              <a:t>upper limit test</a:t>
            </a:r>
            <a:r>
              <a:rPr lang="en-GB" sz="2400" dirty="0" smtClean="0"/>
              <a:t>, one wants to measure the probability of a downward fluctuation of signal + background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rot="5400000">
            <a:off x="1012560" y="3885406"/>
            <a:ext cx="609600" cy="1588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990600" y="3202017"/>
            <a:ext cx="7088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i="1" dirty="0" smtClean="0">
                <a:solidFill>
                  <a:schemeClr val="accent1">
                    <a:lumMod val="50000"/>
                  </a:schemeClr>
                </a:solidFill>
              </a:rPr>
              <a:t>B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 only</a:t>
            </a:r>
            <a:endParaRPr lang="en-GB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rot="5400000">
            <a:off x="6573228" y="3883789"/>
            <a:ext cx="609600" cy="1588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911102" y="3471446"/>
            <a:ext cx="5942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i="1" dirty="0" smtClean="0">
                <a:solidFill>
                  <a:schemeClr val="accent1">
                    <a:lumMod val="50000"/>
                  </a:schemeClr>
                </a:solidFill>
              </a:rPr>
              <a:t>S </a:t>
            </a:r>
            <a:r>
              <a:rPr lang="en-GB" sz="1600" dirty="0" smtClean="0">
                <a:solidFill>
                  <a:schemeClr val="accent1">
                    <a:lumMod val="50000"/>
                  </a:schemeClr>
                </a:solidFill>
              </a:rPr>
              <a:t>+</a:t>
            </a:r>
            <a:r>
              <a:rPr lang="en-GB" sz="1600" i="1" dirty="0" smtClean="0">
                <a:solidFill>
                  <a:schemeClr val="accent1">
                    <a:lumMod val="50000"/>
                  </a:schemeClr>
                </a:solidFill>
              </a:rPr>
              <a:t> B</a:t>
            </a:r>
            <a:endParaRPr lang="en-GB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GB" dirty="0" smtClean="0"/>
              <a:t>Discrete vs. Continues Test Statistics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fontScale="92500" lnSpcReduction="20000"/>
          </a:bodyPr>
          <a:lstStyle/>
          <a:p>
            <a:r>
              <a:rPr lang="en-GB" sz="2800" dirty="0" smtClean="0"/>
              <a:t>To bring discrete and continuous case together for negligible error on </a:t>
            </a:r>
            <a:r>
              <a:rPr lang="en-GB" sz="2800" i="1" dirty="0" smtClean="0"/>
              <a:t>B</a:t>
            </a:r>
            <a:r>
              <a:rPr lang="en-GB" sz="2800" dirty="0" smtClean="0"/>
              <a:t>, compute </a:t>
            </a:r>
            <a:r>
              <a:rPr lang="en-GB" sz="2800" dirty="0" err="1" smtClean="0"/>
              <a:t>p</a:t>
            </a:r>
            <a:r>
              <a:rPr lang="en-GB" sz="2800" dirty="0" smtClean="0"/>
              <a:t>-value as follows:</a:t>
            </a:r>
          </a:p>
          <a:p>
            <a:endParaRPr lang="en-GB" sz="2800" dirty="0" smtClean="0"/>
          </a:p>
          <a:p>
            <a:endParaRPr lang="en-GB" sz="2800" dirty="0" smtClean="0"/>
          </a:p>
          <a:p>
            <a:pPr>
              <a:buNone/>
            </a:pPr>
            <a:endParaRPr lang="en-GB" sz="700" dirty="0" smtClean="0"/>
          </a:p>
          <a:p>
            <a:pPr>
              <a:spcBef>
                <a:spcPts val="1272"/>
              </a:spcBef>
            </a:pPr>
            <a:r>
              <a:rPr lang="en-GB" sz="2800" dirty="0" smtClean="0"/>
              <a:t>In that case, </a:t>
            </a:r>
            <a:r>
              <a:rPr lang="en-GB" sz="2800" dirty="0" err="1" smtClean="0"/>
              <a:t>p</a:t>
            </a:r>
            <a:r>
              <a:rPr lang="en-GB" sz="2800" dirty="0" smtClean="0"/>
              <a:t>-value of previous example decreases from 0.028 to 0.025 </a:t>
            </a:r>
            <a:r>
              <a:rPr lang="en-GB" sz="2000" dirty="0" smtClean="0"/>
              <a:t>(= continuous case with small </a:t>
            </a:r>
            <a:r>
              <a:rPr lang="en-GB" sz="2000" dirty="0" err="1" smtClean="0">
                <a:latin typeface="Symbol" charset="2"/>
                <a:cs typeface="Symbol" charset="2"/>
              </a:rPr>
              <a:t>s</a:t>
            </a:r>
            <a:r>
              <a:rPr lang="en-GB" sz="2000" i="1" baseline="-25000" dirty="0" err="1" smtClean="0"/>
              <a:t>B</a:t>
            </a:r>
            <a:r>
              <a:rPr lang="en-GB" sz="2000" dirty="0" smtClean="0"/>
              <a:t>)</a:t>
            </a:r>
          </a:p>
          <a:p>
            <a:pPr>
              <a:spcBef>
                <a:spcPts val="1272"/>
              </a:spcBef>
            </a:pPr>
            <a:r>
              <a:rPr lang="en-GB" sz="2800" dirty="0" smtClean="0"/>
              <a:t>Justification: discrete case “</a:t>
            </a:r>
            <a:r>
              <a:rPr lang="en-GB" sz="2800" dirty="0" err="1" smtClean="0"/>
              <a:t>overcovers</a:t>
            </a:r>
            <a:r>
              <a:rPr lang="en-GB" sz="2800" dirty="0" smtClean="0"/>
              <a:t>”</a:t>
            </a:r>
          </a:p>
          <a:p>
            <a:pPr>
              <a:spcBef>
                <a:spcPts val="1272"/>
              </a:spcBef>
            </a:pPr>
            <a:r>
              <a:rPr lang="en-GB" sz="2800" dirty="0" smtClean="0"/>
              <a:t>Will get back to coverage later…</a:t>
            </a:r>
          </a:p>
          <a:p>
            <a:pPr>
              <a:spcBef>
                <a:spcPts val="1272"/>
              </a:spcBef>
            </a:pPr>
            <a:r>
              <a:rPr lang="en-GB" sz="2800" dirty="0" smtClean="0"/>
              <a:t>See: </a:t>
            </a:r>
            <a:r>
              <a:rPr lang="en-GB" sz="2800" dirty="0" smtClean="0">
                <a:hlinkClick r:id="rId3"/>
              </a:rPr>
              <a:t>document on discreteness problem (Glen + Eilam)</a:t>
            </a:r>
            <a:endParaRPr lang="en-GB" sz="2800" dirty="0" smtClean="0"/>
          </a:p>
          <a:p>
            <a:pPr marL="0" indent="0">
              <a:spcBef>
                <a:spcPts val="1272"/>
              </a:spcBef>
              <a:buNone/>
            </a:pPr>
            <a:r>
              <a:rPr lang="en-US" sz="1300" dirty="0" smtClean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	           https</a:t>
            </a:r>
            <a:r>
              <a:rPr lang="en-US" sz="1300" dirty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://</a:t>
            </a:r>
            <a:r>
              <a:rPr lang="en-US" sz="1300" dirty="0" err="1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twiki.cern.ch</a:t>
            </a:r>
            <a:r>
              <a:rPr lang="en-US" sz="1300" dirty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/</a:t>
            </a:r>
            <a:r>
              <a:rPr lang="en-US" sz="1300" dirty="0" err="1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twiki</a:t>
            </a:r>
            <a:r>
              <a:rPr lang="en-US" sz="1300" dirty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/pub/</a:t>
            </a:r>
            <a:r>
              <a:rPr lang="en-US" sz="1300" dirty="0" err="1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AtlasProtected</a:t>
            </a:r>
            <a:r>
              <a:rPr lang="en-US" sz="1300" dirty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/</a:t>
            </a:r>
            <a:r>
              <a:rPr lang="en-US" sz="1300" dirty="0" err="1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ATLASStatisticsFAQ</a:t>
            </a:r>
            <a:r>
              <a:rPr lang="en-US" sz="1300" dirty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/</a:t>
            </a:r>
            <a:r>
              <a:rPr lang="en-US" sz="1300" dirty="0" err="1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PLvsInt.pdf</a:t>
            </a:r>
            <a:endParaRPr lang="en-GB" sz="1300" dirty="0" smtClean="0"/>
          </a:p>
          <a:p>
            <a:endParaRPr lang="en-GB" sz="2800" dirty="0"/>
          </a:p>
        </p:txBody>
      </p:sp>
      <p:graphicFrame>
        <p:nvGraphicFramePr>
          <p:cNvPr id="3993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5476273"/>
              </p:ext>
            </p:extLst>
          </p:nvPr>
        </p:nvGraphicFramePr>
        <p:xfrm>
          <a:off x="1514475" y="2572878"/>
          <a:ext cx="5591175" cy="95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5" name="Equation" r:id="rId4" imgW="2895600" imgH="508000" progId="Equation.3">
                  <p:embed/>
                </p:oleObj>
              </mc:Choice>
              <mc:Fallback>
                <p:oleObj name="Equation" r:id="rId4" imgW="2895600" imgH="5080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4475" y="2572878"/>
                        <a:ext cx="5591175" cy="950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7614388" y="2749089"/>
            <a:ext cx="1243312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 </a:t>
            </a:r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is Poisson probability</a:t>
            </a:r>
            <a:endParaRPr lang="en-GB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c1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0555" y="4175760"/>
            <a:ext cx="3960495" cy="26822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Upper Limit with Null Observation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917571" cy="4525963"/>
          </a:xfrm>
        </p:spPr>
        <p:txBody>
          <a:bodyPr>
            <a:normAutofit/>
          </a:bodyPr>
          <a:lstStyle/>
          <a:p>
            <a:r>
              <a:rPr lang="en-GB" sz="2800" dirty="0" smtClean="0"/>
              <a:t>Naïve solution:</a:t>
            </a:r>
            <a:endParaRPr lang="en-GB" sz="2800" i="1" dirty="0" smtClean="0"/>
          </a:p>
          <a:p>
            <a:endParaRPr lang="en-GB" sz="2800" dirty="0" smtClean="0"/>
          </a:p>
          <a:p>
            <a:endParaRPr lang="en-GB" sz="1100" dirty="0"/>
          </a:p>
          <a:p>
            <a:r>
              <a:rPr lang="en-GB" sz="2800" dirty="0" smtClean="0"/>
              <a:t>With new prescription:</a:t>
            </a:r>
          </a:p>
          <a:p>
            <a:pPr>
              <a:buNone/>
            </a:pPr>
            <a:endParaRPr lang="en-GB" sz="2800" dirty="0"/>
          </a:p>
          <a:p>
            <a:pPr>
              <a:buNone/>
            </a:pPr>
            <a:endParaRPr lang="en-GB" sz="1200" dirty="0" smtClean="0"/>
          </a:p>
          <a:p>
            <a:r>
              <a:rPr lang="en-GB" sz="2800" dirty="0" smtClean="0"/>
              <a:t>Example for </a:t>
            </a:r>
          </a:p>
          <a:p>
            <a:pPr>
              <a:buNone/>
            </a:pPr>
            <a:r>
              <a:rPr lang="en-GB" sz="2800" i="1" dirty="0"/>
              <a:t>	</a:t>
            </a:r>
            <a:r>
              <a:rPr lang="en-GB" sz="2400" i="1" dirty="0" err="1" smtClean="0"/>
              <a:t>N</a:t>
            </a:r>
            <a:r>
              <a:rPr lang="en-GB" sz="2400" baseline="-25000" dirty="0" err="1" smtClean="0"/>
              <a:t>obs</a:t>
            </a:r>
            <a:r>
              <a:rPr lang="en-GB" sz="2400" dirty="0" smtClean="0"/>
              <a:t> = 0, </a:t>
            </a:r>
            <a:r>
              <a:rPr lang="en-GB" sz="2400" i="1" dirty="0" smtClean="0"/>
              <a:t>B </a:t>
            </a:r>
            <a:r>
              <a:rPr lang="en-GB" sz="2400" dirty="0" smtClean="0"/>
              <a:t>= 0 ± </a:t>
            </a:r>
            <a:r>
              <a:rPr lang="en-GB" sz="2400" dirty="0" err="1" smtClean="0">
                <a:latin typeface="Symbol" charset="2"/>
                <a:cs typeface="Symbol" charset="2"/>
              </a:rPr>
              <a:t>s(</a:t>
            </a:r>
            <a:r>
              <a:rPr lang="en-GB" sz="2400" i="1" dirty="0" err="1" smtClean="0"/>
              <a:t>B</a:t>
            </a:r>
            <a:r>
              <a:rPr lang="en-GB" sz="600" i="1" dirty="0" smtClean="0"/>
              <a:t> </a:t>
            </a:r>
            <a:r>
              <a:rPr lang="en-GB" sz="2400" dirty="0" smtClean="0"/>
              <a:t>)</a:t>
            </a:r>
            <a:endParaRPr lang="en-GB" sz="2400" dirty="0"/>
          </a:p>
        </p:txBody>
      </p:sp>
      <p:graphicFrame>
        <p:nvGraphicFramePr>
          <p:cNvPr id="31748" name="Object 4"/>
          <p:cNvGraphicFramePr>
            <a:graphicFrameLocks noChangeAspect="1"/>
          </p:cNvGraphicFramePr>
          <p:nvPr/>
        </p:nvGraphicFramePr>
        <p:xfrm>
          <a:off x="4375150" y="1697038"/>
          <a:ext cx="347345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9" name="Equation" r:id="rId4" imgW="1828800" imgH="495300" progId="Equation.3">
                  <p:embed/>
                </p:oleObj>
              </mc:Choice>
              <mc:Fallback>
                <p:oleObj name="Equation" r:id="rId4" imgW="1828800" imgH="4953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5150" y="1697038"/>
                        <a:ext cx="3473450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49" name="Object 5"/>
          <p:cNvGraphicFramePr>
            <a:graphicFrameLocks noChangeAspect="1"/>
          </p:cNvGraphicFramePr>
          <p:nvPr/>
        </p:nvGraphicFramePr>
        <p:xfrm>
          <a:off x="4364567" y="2758018"/>
          <a:ext cx="3594100" cy="12183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0" name="Equation" r:id="rId6" imgW="1892300" imgH="660400" progId="Equation.DSMT4">
                  <p:embed/>
                </p:oleObj>
              </mc:Choice>
              <mc:Fallback>
                <p:oleObj name="Equation" r:id="rId6" imgW="1892300" imgH="6604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4567" y="2758018"/>
                        <a:ext cx="3594100" cy="121833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Straight Arrow Connector 10"/>
          <p:cNvCxnSpPr/>
          <p:nvPr/>
        </p:nvCxnSpPr>
        <p:spPr>
          <a:xfrm>
            <a:off x="4142324" y="6041499"/>
            <a:ext cx="609599" cy="1588"/>
          </a:xfrm>
          <a:prstGeom prst="straightConnector1">
            <a:avLst/>
          </a:prstGeom>
          <a:ln w="63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201336" y="5638397"/>
            <a:ext cx="2286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Discrete limit without background uncertainty</a:t>
            </a:r>
            <a:endParaRPr lang="en-GB" sz="1400" dirty="0">
              <a:solidFill>
                <a:srgbClr val="FF0000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4140205" y="6409797"/>
            <a:ext cx="609599" cy="1588"/>
          </a:xfrm>
          <a:prstGeom prst="straightConnector1">
            <a:avLst/>
          </a:prstGeom>
          <a:ln w="63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2199217" y="6214129"/>
            <a:ext cx="2286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Discrete limit with new prescription</a:t>
            </a:r>
            <a:endParaRPr lang="en-GB" sz="1400" dirty="0">
              <a:solidFill>
                <a:srgbClr val="0000FF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rot="5400000">
            <a:off x="4747685" y="6225648"/>
            <a:ext cx="368298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4913169" y="6413500"/>
            <a:ext cx="194731" cy="1588"/>
          </a:xfrm>
          <a:prstGeom prst="straightConnector1">
            <a:avLst/>
          </a:prstGeom>
          <a:ln w="1651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1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012" y="2931583"/>
            <a:ext cx="5235030" cy="35454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Expected Limits – Median Sensitivity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Prescription to compute “green &amp; yellow bands”</a:t>
            </a:r>
          </a:p>
          <a:p>
            <a:pPr lvl="1"/>
            <a:r>
              <a:rPr lang="en-GB" sz="2400" dirty="0" smtClean="0"/>
              <a:t>Median sensitivity is based on background only hypothesis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0" y="3124200"/>
            <a:ext cx="3505200" cy="3108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 smtClean="0"/>
              <a:t>Create toy experiments where </a:t>
            </a:r>
            <a:r>
              <a:rPr lang="en-GB" i="1" dirty="0" err="1" smtClean="0"/>
              <a:t>N</a:t>
            </a:r>
            <a:r>
              <a:rPr lang="en-GB" baseline="-25000" dirty="0" err="1" smtClean="0"/>
              <a:t>obs</a:t>
            </a:r>
            <a:r>
              <a:rPr lang="en-GB" dirty="0" smtClean="0"/>
              <a:t> fluctuates around </a:t>
            </a:r>
            <a:r>
              <a:rPr lang="en-GB" i="1" dirty="0" smtClean="0"/>
              <a:t>B </a:t>
            </a:r>
            <a:r>
              <a:rPr lang="en-GB" dirty="0" smtClean="0"/>
              <a:t>only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GB" dirty="0" smtClean="0"/>
              <a:t>Scan through </a:t>
            </a:r>
            <a:r>
              <a:rPr lang="en-GB" i="1" dirty="0" err="1" smtClean="0"/>
              <a:t>S</a:t>
            </a:r>
            <a:r>
              <a:rPr lang="en-GB" baseline="-25000" dirty="0" err="1" smtClean="0"/>
              <a:t>hypo</a:t>
            </a:r>
            <a:endParaRPr lang="en-GB" baseline="-25000" dirty="0" smtClean="0"/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GB" dirty="0" smtClean="0"/>
              <a:t>For each toy experiment compute </a:t>
            </a:r>
            <a:r>
              <a:rPr lang="en-GB" dirty="0" err="1" smtClean="0"/>
              <a:t>CL</a:t>
            </a:r>
            <a:r>
              <a:rPr lang="en-GB" i="1" baseline="-25000" dirty="0" err="1" smtClean="0"/>
              <a:t>s</a:t>
            </a:r>
            <a:r>
              <a:rPr lang="en-GB" baseline="-25000" dirty="0" err="1" smtClean="0"/>
              <a:t>+</a:t>
            </a:r>
            <a:r>
              <a:rPr lang="en-GB" i="1" baseline="-25000" dirty="0" err="1" smtClean="0"/>
              <a:t>b</a:t>
            </a:r>
            <a:r>
              <a:rPr lang="en-GB" dirty="0" err="1" smtClean="0"/>
              <a:t>(</a:t>
            </a:r>
            <a:r>
              <a:rPr lang="en-GB" i="1" dirty="0" err="1" smtClean="0"/>
              <a:t>S</a:t>
            </a:r>
            <a:r>
              <a:rPr lang="en-GB" baseline="-25000" dirty="0" err="1" smtClean="0"/>
              <a:t>hypo</a:t>
            </a:r>
            <a:r>
              <a:rPr lang="en-GB" dirty="0" smtClean="0"/>
              <a:t>)                  </a:t>
            </a:r>
            <a:r>
              <a:rPr lang="en-GB" sz="1400" dirty="0" smtClean="0"/>
              <a:t>[from another toy !]</a:t>
            </a:r>
            <a:endParaRPr lang="en-GB" dirty="0" smtClean="0"/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GB" dirty="0" smtClean="0"/>
              <a:t>Determine median and 68%, 95% error bands for </a:t>
            </a:r>
            <a:r>
              <a:rPr lang="en-GB" dirty="0" err="1" smtClean="0"/>
              <a:t>CL</a:t>
            </a:r>
            <a:r>
              <a:rPr lang="en-GB" i="1" baseline="-25000" dirty="0" err="1" smtClean="0"/>
              <a:t>s</a:t>
            </a:r>
            <a:r>
              <a:rPr lang="en-GB" baseline="-25000" dirty="0" err="1" smtClean="0"/>
              <a:t>+</a:t>
            </a:r>
            <a:r>
              <a:rPr lang="en-GB" i="1" baseline="-25000" dirty="0" err="1" smtClean="0"/>
              <a:t>b</a:t>
            </a:r>
            <a:r>
              <a:rPr lang="en-GB" dirty="0" err="1" smtClean="0"/>
              <a:t>(</a:t>
            </a:r>
            <a:r>
              <a:rPr lang="en-GB" i="1" dirty="0" err="1" smtClean="0"/>
              <a:t>S</a:t>
            </a:r>
            <a:r>
              <a:rPr lang="en-GB" baseline="-25000" dirty="0" err="1" smtClean="0"/>
              <a:t>hypo</a:t>
            </a:r>
            <a:r>
              <a:rPr lang="en-GB" dirty="0" smtClean="0"/>
              <a:t>)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GB" dirty="0" smtClean="0"/>
              <a:t>Plot bands and publish yet another limit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914400" y="3420532"/>
            <a:ext cx="43434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4097867" y="3426023"/>
            <a:ext cx="14647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95% CL limit</a:t>
            </a:r>
            <a:endParaRPr lang="en-GB" sz="1400" dirty="0">
              <a:solidFill>
                <a:srgbClr val="FF000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rot="16200000" flipH="1">
            <a:off x="1195306" y="4713104"/>
            <a:ext cx="2585143" cy="1"/>
          </a:xfrm>
          <a:prstGeom prst="straightConnector1">
            <a:avLst/>
          </a:prstGeom>
          <a:ln w="63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489466" y="5635823"/>
            <a:ext cx="23111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Median sensitivity: </a:t>
            </a:r>
            <a:r>
              <a:rPr lang="en-US" sz="1400" i="1" dirty="0" smtClean="0">
                <a:solidFill>
                  <a:srgbClr val="FF0000"/>
                </a:solidFill>
              </a:rPr>
              <a:t>S</a:t>
            </a:r>
            <a:r>
              <a:rPr lang="en-US" sz="1400" baseline="-25000" dirty="0" smtClean="0">
                <a:solidFill>
                  <a:srgbClr val="FF0000"/>
                </a:solidFill>
              </a:rPr>
              <a:t>95</a:t>
            </a:r>
            <a:r>
              <a:rPr lang="en-US" sz="1400" dirty="0" smtClean="0">
                <a:solidFill>
                  <a:srgbClr val="FF0000"/>
                </a:solidFill>
              </a:rPr>
              <a:t> = 18.1</a:t>
            </a:r>
            <a:endParaRPr lang="en-GB" sz="1400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276600" y="4582180"/>
            <a:ext cx="16253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Standard example: </a:t>
            </a:r>
            <a:r>
              <a:rPr lang="en-US" sz="1400" i="1" dirty="0" smtClean="0">
                <a:solidFill>
                  <a:schemeClr val="accent3">
                    <a:lumMod val="50000"/>
                  </a:schemeClr>
                </a:solidFill>
              </a:rPr>
              <a:t>B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 = 100, </a:t>
            </a:r>
            <a:r>
              <a:rPr lang="en-US" sz="1400" dirty="0" err="1" smtClean="0">
                <a:solidFill>
                  <a:schemeClr val="accent3">
                    <a:lumMod val="50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US" sz="1400" dirty="0" err="1" smtClean="0">
                <a:solidFill>
                  <a:schemeClr val="accent3">
                    <a:lumMod val="50000"/>
                  </a:schemeClr>
                </a:solidFill>
              </a:rPr>
              <a:t>(</a:t>
            </a:r>
            <a:r>
              <a:rPr lang="en-US" sz="1400" i="1" dirty="0" err="1" smtClean="0">
                <a:solidFill>
                  <a:schemeClr val="accent3">
                    <a:lumMod val="50000"/>
                  </a:schemeClr>
                </a:solidFill>
              </a:rPr>
              <a:t>B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) = 0 </a:t>
            </a:r>
            <a:endParaRPr lang="en-GB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1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012" y="2931583"/>
            <a:ext cx="5235891" cy="354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Expected Limits – Median Sensitivity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Prescription to compute “green &amp; yellow bands”</a:t>
            </a:r>
          </a:p>
          <a:p>
            <a:pPr lvl="1"/>
            <a:r>
              <a:rPr lang="en-GB" sz="2400" dirty="0" smtClean="0"/>
              <a:t>Median sensitivity is based on background only hypothesis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0" y="3124200"/>
            <a:ext cx="3505200" cy="3108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 smtClean="0"/>
              <a:t>Create toy experiments where </a:t>
            </a:r>
            <a:r>
              <a:rPr lang="en-GB" i="1" dirty="0" err="1" smtClean="0"/>
              <a:t>N</a:t>
            </a:r>
            <a:r>
              <a:rPr lang="en-GB" baseline="-25000" dirty="0" err="1" smtClean="0"/>
              <a:t>obs</a:t>
            </a:r>
            <a:r>
              <a:rPr lang="en-GB" dirty="0" smtClean="0"/>
              <a:t> fluctuates around </a:t>
            </a:r>
            <a:r>
              <a:rPr lang="en-GB" i="1" dirty="0" smtClean="0"/>
              <a:t>B </a:t>
            </a:r>
            <a:r>
              <a:rPr lang="en-GB" dirty="0" smtClean="0"/>
              <a:t>only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GB" dirty="0" smtClean="0"/>
              <a:t>Scan through </a:t>
            </a:r>
            <a:r>
              <a:rPr lang="en-GB" i="1" dirty="0" err="1" smtClean="0"/>
              <a:t>S</a:t>
            </a:r>
            <a:r>
              <a:rPr lang="en-GB" baseline="-25000" dirty="0" err="1" smtClean="0"/>
              <a:t>hypo</a:t>
            </a:r>
            <a:endParaRPr lang="en-GB" baseline="-25000" dirty="0" smtClean="0"/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GB" dirty="0" smtClean="0"/>
              <a:t>For each toy experiment compute </a:t>
            </a:r>
            <a:r>
              <a:rPr lang="en-GB" dirty="0" err="1" smtClean="0"/>
              <a:t>CL</a:t>
            </a:r>
            <a:r>
              <a:rPr lang="en-GB" i="1" baseline="-25000" dirty="0" err="1" smtClean="0"/>
              <a:t>s</a:t>
            </a:r>
            <a:r>
              <a:rPr lang="en-GB" baseline="-25000" dirty="0" err="1" smtClean="0"/>
              <a:t>+</a:t>
            </a:r>
            <a:r>
              <a:rPr lang="en-GB" i="1" baseline="-25000" dirty="0" err="1" smtClean="0"/>
              <a:t>b</a:t>
            </a:r>
            <a:r>
              <a:rPr lang="en-GB" dirty="0" err="1" smtClean="0"/>
              <a:t>(</a:t>
            </a:r>
            <a:r>
              <a:rPr lang="en-GB" i="1" dirty="0" err="1" smtClean="0"/>
              <a:t>S</a:t>
            </a:r>
            <a:r>
              <a:rPr lang="en-GB" baseline="-25000" dirty="0" err="1" smtClean="0"/>
              <a:t>hypo</a:t>
            </a:r>
            <a:r>
              <a:rPr lang="en-GB" dirty="0" smtClean="0"/>
              <a:t>)                  </a:t>
            </a:r>
            <a:r>
              <a:rPr lang="en-GB" sz="1400" dirty="0" smtClean="0"/>
              <a:t>[from another toy !]</a:t>
            </a:r>
            <a:endParaRPr lang="en-GB" dirty="0" smtClean="0"/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GB" dirty="0" smtClean="0"/>
              <a:t>Determine median and 68%, 95% error bands for </a:t>
            </a:r>
            <a:r>
              <a:rPr lang="en-GB" dirty="0" err="1" smtClean="0"/>
              <a:t>CL</a:t>
            </a:r>
            <a:r>
              <a:rPr lang="en-GB" i="1" baseline="-25000" dirty="0" err="1" smtClean="0"/>
              <a:t>s</a:t>
            </a:r>
            <a:r>
              <a:rPr lang="en-GB" baseline="-25000" dirty="0" err="1" smtClean="0"/>
              <a:t>+</a:t>
            </a:r>
            <a:r>
              <a:rPr lang="en-GB" i="1" baseline="-25000" dirty="0" err="1" smtClean="0"/>
              <a:t>b</a:t>
            </a:r>
            <a:r>
              <a:rPr lang="en-GB" dirty="0" err="1" smtClean="0"/>
              <a:t>(</a:t>
            </a:r>
            <a:r>
              <a:rPr lang="en-GB" i="1" dirty="0" err="1" smtClean="0"/>
              <a:t>S</a:t>
            </a:r>
            <a:r>
              <a:rPr lang="en-GB" baseline="-25000" dirty="0" err="1" smtClean="0"/>
              <a:t>hypo</a:t>
            </a:r>
            <a:r>
              <a:rPr lang="en-GB" dirty="0" smtClean="0"/>
              <a:t>)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en-GB" dirty="0" smtClean="0"/>
              <a:t>Plot bands and publish yet another limit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914400" y="3420532"/>
            <a:ext cx="43434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4097867" y="3426023"/>
            <a:ext cx="14647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95% CL limit</a:t>
            </a:r>
            <a:endParaRPr lang="en-GB" sz="1400" dirty="0">
              <a:solidFill>
                <a:srgbClr val="FF000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rot="16200000" flipH="1">
            <a:off x="1198051" y="4715850"/>
            <a:ext cx="2579652" cy="1"/>
          </a:xfrm>
          <a:prstGeom prst="straightConnector1">
            <a:avLst/>
          </a:prstGeom>
          <a:ln w="635" cap="flat" cmpd="sng" algn="ctr">
            <a:solidFill>
              <a:srgbClr val="FF0000"/>
            </a:solidFill>
            <a:prstDash val="dot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718066" y="5635823"/>
            <a:ext cx="23111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Median : </a:t>
            </a:r>
            <a:r>
              <a:rPr lang="en-US" sz="1400" i="1" dirty="0" smtClean="0">
                <a:solidFill>
                  <a:srgbClr val="FF0000"/>
                </a:solidFill>
              </a:rPr>
              <a:t>S</a:t>
            </a:r>
            <a:r>
              <a:rPr lang="en-US" sz="1400" baseline="-25000" dirty="0" smtClean="0">
                <a:solidFill>
                  <a:srgbClr val="FF0000"/>
                </a:solidFill>
              </a:rPr>
              <a:t>95</a:t>
            </a:r>
            <a:r>
              <a:rPr lang="en-US" sz="1400" dirty="0" smtClean="0">
                <a:solidFill>
                  <a:srgbClr val="FF0000"/>
                </a:solidFill>
              </a:rPr>
              <a:t> ≈ 37</a:t>
            </a:r>
            <a:endParaRPr lang="en-GB" sz="1400" dirty="0">
              <a:solidFill>
                <a:srgbClr val="FF0000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rot="5400000">
            <a:off x="2823330" y="4708299"/>
            <a:ext cx="2602517" cy="1588"/>
          </a:xfrm>
          <a:prstGeom prst="straightConnector1">
            <a:avLst/>
          </a:prstGeom>
          <a:ln w="63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276600" y="4582180"/>
            <a:ext cx="1625334" cy="571568"/>
          </a:xfrm>
          <a:prstGeom prst="rect">
            <a:avLst/>
          </a:prstGeom>
          <a:solidFill>
            <a:srgbClr val="FFFFFF"/>
          </a:solidFill>
        </p:spPr>
        <p:txBody>
          <a:bodyPr wrap="square" bIns="93600">
            <a:spAutoFit/>
          </a:bodyPr>
          <a:lstStyle/>
          <a:p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New example: </a:t>
            </a:r>
          </a:p>
          <a:p>
            <a:r>
              <a:rPr lang="en-US" sz="1400" i="1" dirty="0" smtClean="0">
                <a:solidFill>
                  <a:schemeClr val="accent3">
                    <a:lumMod val="50000"/>
                  </a:schemeClr>
                </a:solidFill>
              </a:rPr>
              <a:t>B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 = 100, </a:t>
            </a:r>
            <a:r>
              <a:rPr lang="en-US" sz="1400" dirty="0" err="1" smtClean="0">
                <a:solidFill>
                  <a:schemeClr val="accent3">
                    <a:lumMod val="50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US" sz="1400" dirty="0" err="1" smtClean="0">
                <a:solidFill>
                  <a:schemeClr val="accent3">
                    <a:lumMod val="50000"/>
                  </a:schemeClr>
                </a:solidFill>
              </a:rPr>
              <a:t>(</a:t>
            </a:r>
            <a:r>
              <a:rPr lang="en-US" sz="1400" i="1" dirty="0" err="1" smtClean="0">
                <a:solidFill>
                  <a:schemeClr val="accent3">
                    <a:lumMod val="50000"/>
                  </a:schemeClr>
                </a:solidFill>
              </a:rPr>
              <a:t>B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) = 20 </a:t>
            </a:r>
            <a:endParaRPr lang="en-GB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Being a Good Citizen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r>
              <a:rPr lang="en-GB" sz="2800" dirty="0" smtClean="0"/>
              <a:t>Our </a:t>
            </a:r>
            <a:r>
              <a:rPr lang="en-GB" sz="2800" dirty="0" err="1" smtClean="0"/>
              <a:t>CL</a:t>
            </a:r>
            <a:r>
              <a:rPr lang="en-GB" sz="2800" i="1" baseline="-25000" dirty="0" err="1" smtClean="0"/>
              <a:t>s</a:t>
            </a:r>
            <a:r>
              <a:rPr lang="en-GB" sz="2800" baseline="-25000" dirty="0" err="1" smtClean="0"/>
              <a:t>+</a:t>
            </a:r>
            <a:r>
              <a:rPr lang="en-GB" sz="2800" i="1" baseline="-25000" dirty="0" err="1" smtClean="0"/>
              <a:t>b</a:t>
            </a:r>
            <a:r>
              <a:rPr lang="en-GB" sz="2800" dirty="0" smtClean="0"/>
              <a:t> UL takes benefit from upwards fluctuations in background </a:t>
            </a:r>
            <a:r>
              <a:rPr lang="en-GB" sz="2000" dirty="0" smtClean="0"/>
              <a:t>(remember the </a:t>
            </a:r>
            <a:r>
              <a:rPr lang="en-GB" sz="2000" i="1" dirty="0" err="1" smtClean="0"/>
              <a:t>N</a:t>
            </a:r>
            <a:r>
              <a:rPr lang="en-GB" sz="2000" baseline="-25000" dirty="0" err="1" smtClean="0"/>
              <a:t>obs</a:t>
            </a:r>
            <a:r>
              <a:rPr lang="en-GB" sz="2000" dirty="0" smtClean="0"/>
              <a:t> = 0 case: </a:t>
            </a:r>
            <a:r>
              <a:rPr lang="en-GB" sz="2000" i="1" dirty="0" smtClean="0"/>
              <a:t>S</a:t>
            </a:r>
            <a:r>
              <a:rPr lang="en-GB" sz="2000" baseline="-25000" dirty="0" smtClean="0"/>
              <a:t>95</a:t>
            </a:r>
            <a:r>
              <a:rPr lang="en-GB" sz="2000" dirty="0" smtClean="0"/>
              <a:t> = 2.3 – </a:t>
            </a:r>
            <a:r>
              <a:rPr lang="en-GB" sz="2000" i="1" dirty="0" smtClean="0"/>
              <a:t>B</a:t>
            </a:r>
            <a:r>
              <a:rPr lang="en-GB" sz="2000" dirty="0" smtClean="0"/>
              <a:t>)</a:t>
            </a:r>
            <a:endParaRPr lang="en-GB" sz="2800" dirty="0" smtClean="0"/>
          </a:p>
          <a:p>
            <a:pPr>
              <a:spcBef>
                <a:spcPts val="1224"/>
              </a:spcBef>
              <a:buNone/>
            </a:pPr>
            <a:r>
              <a:rPr lang="en-GB" sz="2000" dirty="0" smtClean="0"/>
              <a:t>	[ Would not be the case for:                                       </a:t>
            </a:r>
            <a:r>
              <a:rPr lang="en-US" sz="2000" dirty="0" err="1" smtClean="0">
                <a:sym typeface="Wingdings"/>
              </a:rPr>
              <a:t></a:t>
            </a:r>
            <a:r>
              <a:rPr lang="en-US" sz="2000" dirty="0" smtClean="0">
                <a:sym typeface="Wingdings"/>
              </a:rPr>
              <a:t> null observation limit increases with </a:t>
            </a:r>
            <a:r>
              <a:rPr lang="en-US" sz="2000" i="1" dirty="0" smtClean="0">
                <a:sym typeface="Wingdings"/>
              </a:rPr>
              <a:t>B</a:t>
            </a:r>
            <a:r>
              <a:rPr lang="en-US" sz="2000" dirty="0" smtClean="0">
                <a:sym typeface="Wingdings"/>
              </a:rPr>
              <a:t> ! ]</a:t>
            </a:r>
            <a:endParaRPr lang="en-GB" sz="2800" dirty="0" smtClean="0"/>
          </a:p>
          <a:p>
            <a:pPr>
              <a:spcBef>
                <a:spcPts val="1872"/>
              </a:spcBef>
            </a:pPr>
            <a:r>
              <a:rPr lang="en-GB" sz="2800" dirty="0" smtClean="0"/>
              <a:t>With some luck, limits (far) better than sensitivity could be obtained</a:t>
            </a:r>
          </a:p>
          <a:p>
            <a:pPr>
              <a:spcBef>
                <a:spcPts val="1872"/>
              </a:spcBef>
            </a:pPr>
            <a:r>
              <a:rPr lang="en-GB" sz="2800" dirty="0" smtClean="0"/>
              <a:t>Discuss two remedies here: </a:t>
            </a:r>
            <a:r>
              <a:rPr lang="en-GB" sz="2800" dirty="0" err="1" smtClean="0"/>
              <a:t>CL</a:t>
            </a:r>
            <a:r>
              <a:rPr lang="en-GB" sz="2800" i="1" baseline="-25000" dirty="0" err="1" smtClean="0"/>
              <a:t>s</a:t>
            </a:r>
            <a:r>
              <a:rPr lang="en-GB" sz="2800" dirty="0" smtClean="0"/>
              <a:t> and PCL</a:t>
            </a:r>
          </a:p>
        </p:txBody>
      </p:sp>
      <p:graphicFrame>
        <p:nvGraphicFramePr>
          <p:cNvPr id="44034" name="Object 2"/>
          <p:cNvGraphicFramePr>
            <a:graphicFrameLocks noChangeAspect="1"/>
          </p:cNvGraphicFramePr>
          <p:nvPr/>
        </p:nvGraphicFramePr>
        <p:xfrm>
          <a:off x="3833285" y="2567515"/>
          <a:ext cx="2151062" cy="4296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0" name="Equation" r:id="rId3" imgW="1358900" imgH="279400" progId="Equation.DSMT4">
                  <p:embed/>
                </p:oleObj>
              </mc:Choice>
              <mc:Fallback>
                <p:oleObj name="Equation" r:id="rId3" imgW="1358900" imgH="2794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3285" y="2567515"/>
                        <a:ext cx="2151062" cy="42969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Modified </a:t>
            </a:r>
            <a:r>
              <a:rPr lang="en-GB" dirty="0" err="1" smtClean="0"/>
              <a:t>Frequentist</a:t>
            </a:r>
            <a:r>
              <a:rPr lang="en-GB" dirty="0" smtClean="0"/>
              <a:t> Method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>
            <a:noAutofit/>
          </a:bodyPr>
          <a:lstStyle/>
          <a:p>
            <a:r>
              <a:rPr lang="en-US" sz="2800" dirty="0" smtClean="0"/>
              <a:t>LEP (A. Read) &amp; Tevatron: </a:t>
            </a:r>
            <a:r>
              <a:rPr lang="en-US" sz="2800" dirty="0" err="1" smtClean="0"/>
              <a:t>CL</a:t>
            </a:r>
            <a:r>
              <a:rPr lang="en-US" sz="2800" i="1" baseline="-25000" dirty="0" err="1" smtClean="0"/>
              <a:t>s</a:t>
            </a:r>
            <a:r>
              <a:rPr lang="en-US" sz="2800" dirty="0" smtClean="0"/>
              <a:t> = </a:t>
            </a:r>
            <a:r>
              <a:rPr lang="en-US" sz="2800" dirty="0" err="1" smtClean="0"/>
              <a:t>CL</a:t>
            </a:r>
            <a:r>
              <a:rPr lang="en-US" sz="2800" i="1" baseline="-25000" dirty="0" err="1" smtClean="0"/>
              <a:t>s</a:t>
            </a:r>
            <a:r>
              <a:rPr lang="en-US" sz="2800" baseline="-25000" dirty="0" err="1" smtClean="0"/>
              <a:t>+</a:t>
            </a:r>
            <a:r>
              <a:rPr lang="en-US" sz="2800" i="1" baseline="-25000" dirty="0" err="1" smtClean="0"/>
              <a:t>b</a:t>
            </a:r>
            <a:r>
              <a:rPr lang="en-US" sz="2800" dirty="0" smtClean="0"/>
              <a:t> / </a:t>
            </a:r>
            <a:r>
              <a:rPr lang="en-US" sz="2800" dirty="0" err="1" smtClean="0"/>
              <a:t>CL</a:t>
            </a:r>
            <a:r>
              <a:rPr lang="en-US" sz="2800" i="1" baseline="-25000" dirty="0" err="1" smtClean="0"/>
              <a:t>b</a:t>
            </a:r>
            <a:r>
              <a:rPr lang="en-US" sz="2800" dirty="0" smtClean="0"/>
              <a:t> , where: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1100" dirty="0" smtClean="0"/>
          </a:p>
          <a:p>
            <a:pPr lvl="1">
              <a:spcBef>
                <a:spcPts val="1176"/>
              </a:spcBef>
            </a:pPr>
            <a:r>
              <a:rPr lang="en-US" sz="2400" dirty="0" smtClean="0"/>
              <a:t>This is not a statistical method in the proper sense: the ratio of two probabilities is not a probability</a:t>
            </a:r>
          </a:p>
          <a:p>
            <a:pPr lvl="1">
              <a:spcBef>
                <a:spcPts val="1176"/>
              </a:spcBef>
            </a:pPr>
            <a:r>
              <a:rPr lang="en-US" sz="2400" dirty="0" smtClean="0"/>
              <a:t>CL</a:t>
            </a:r>
            <a:r>
              <a:rPr lang="en-US" sz="2400" i="1" baseline="-25000" dirty="0" smtClean="0"/>
              <a:t>s</a:t>
            </a:r>
            <a:r>
              <a:rPr lang="en-US" sz="2400" dirty="0" smtClean="0"/>
              <a:t>(</a:t>
            </a:r>
            <a:r>
              <a:rPr lang="en-US" sz="2400" i="1" dirty="0" smtClean="0"/>
              <a:t>S</a:t>
            </a:r>
            <a:r>
              <a:rPr lang="en-US" sz="2400" baseline="-25000" dirty="0" smtClean="0"/>
              <a:t>95,obs</a:t>
            </a:r>
            <a:r>
              <a:rPr lang="en-US" sz="2400" dirty="0" smtClean="0"/>
              <a:t>) = 0.05 determines 95% CL upper limit </a:t>
            </a:r>
            <a:r>
              <a:rPr lang="en-US" sz="2400" i="1" dirty="0" smtClean="0"/>
              <a:t>S</a:t>
            </a:r>
            <a:r>
              <a:rPr lang="en-US" sz="2400" baseline="-25000" dirty="0" smtClean="0"/>
              <a:t>95,obs</a:t>
            </a:r>
            <a:endParaRPr lang="en-US" sz="2400" dirty="0" smtClean="0"/>
          </a:p>
          <a:p>
            <a:pPr lvl="1">
              <a:spcBef>
                <a:spcPts val="1176"/>
              </a:spcBef>
            </a:pPr>
            <a:r>
              <a:rPr lang="en-US" sz="2400" dirty="0" smtClean="0"/>
              <a:t>Dividing by </a:t>
            </a:r>
            <a:r>
              <a:rPr lang="en-US" sz="2400" dirty="0" err="1" smtClean="0"/>
              <a:t>CL</a:t>
            </a:r>
            <a:r>
              <a:rPr lang="en-US" sz="2400" i="1" baseline="-25000" dirty="0" err="1" smtClean="0"/>
              <a:t>b</a:t>
            </a:r>
            <a:r>
              <a:rPr lang="en-US" sz="2400" dirty="0" smtClean="0"/>
              <a:t> is a penalty: in case of a fluctuation away from expected </a:t>
            </a:r>
            <a:r>
              <a:rPr lang="en-US" sz="2400" i="1" dirty="0" smtClean="0"/>
              <a:t>B</a:t>
            </a:r>
            <a:r>
              <a:rPr lang="en-US" sz="2400" dirty="0" smtClean="0"/>
              <a:t>, both </a:t>
            </a:r>
            <a:r>
              <a:rPr lang="en-US" sz="2400" dirty="0" err="1" smtClean="0"/>
              <a:t>CL</a:t>
            </a:r>
            <a:r>
              <a:rPr lang="en-US" sz="2400" i="1" baseline="-25000" dirty="0" err="1" smtClean="0"/>
              <a:t>s</a:t>
            </a:r>
            <a:r>
              <a:rPr lang="en-US" sz="2400" baseline="-25000" dirty="0" err="1" smtClean="0"/>
              <a:t>+</a:t>
            </a:r>
            <a:r>
              <a:rPr lang="en-US" sz="2400" i="1" baseline="-25000" dirty="0" err="1" smtClean="0"/>
              <a:t>b</a:t>
            </a:r>
            <a:r>
              <a:rPr lang="en-US" sz="2400" dirty="0" smtClean="0"/>
              <a:t> and </a:t>
            </a:r>
            <a:r>
              <a:rPr lang="en-US" sz="2400" dirty="0" err="1" smtClean="0"/>
              <a:t>CL</a:t>
            </a:r>
            <a:r>
              <a:rPr lang="en-US" sz="2400" i="1" baseline="-25000" dirty="0" err="1" smtClean="0"/>
              <a:t>b</a:t>
            </a:r>
            <a:r>
              <a:rPr lang="en-US" sz="2400" dirty="0" smtClean="0"/>
              <a:t> will be small, but not </a:t>
            </a:r>
            <a:r>
              <a:rPr lang="en-US" sz="2400" dirty="0" err="1" smtClean="0"/>
              <a:t>CL</a:t>
            </a:r>
            <a:r>
              <a:rPr lang="en-US" sz="2400" baseline="-25000" dirty="0" err="1" smtClean="0"/>
              <a:t>s</a:t>
            </a:r>
            <a:endParaRPr lang="en-US" sz="2400" baseline="-25000" dirty="0" smtClean="0"/>
          </a:p>
          <a:p>
            <a:pPr lvl="1">
              <a:spcBef>
                <a:spcPts val="1176"/>
              </a:spcBef>
            </a:pPr>
            <a:r>
              <a:rPr lang="en-US" sz="2400" dirty="0" err="1" smtClean="0"/>
              <a:t>CL</a:t>
            </a:r>
            <a:r>
              <a:rPr lang="en-US" sz="2400" i="1" baseline="-25000" dirty="0" err="1" smtClean="0"/>
              <a:t>s</a:t>
            </a:r>
            <a:r>
              <a:rPr lang="en-US" sz="2400" dirty="0" smtClean="0"/>
              <a:t> has </a:t>
            </a:r>
            <a:r>
              <a:rPr lang="en-US" sz="2400" dirty="0" err="1" smtClean="0"/>
              <a:t>overcoverage</a:t>
            </a:r>
            <a:r>
              <a:rPr lang="en-US" sz="2400" dirty="0" smtClean="0"/>
              <a:t> in general</a:t>
            </a:r>
            <a:endParaRPr lang="en-US" sz="2400" dirty="0"/>
          </a:p>
        </p:txBody>
      </p:sp>
      <p:graphicFrame>
        <p:nvGraphicFramePr>
          <p:cNvPr id="4505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9998697"/>
              </p:ext>
            </p:extLst>
          </p:nvPr>
        </p:nvGraphicFramePr>
        <p:xfrm>
          <a:off x="2271713" y="2220913"/>
          <a:ext cx="4600338" cy="105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5" name="Equation" r:id="rId3" imgW="2197100" imgH="520700" progId="Equation.3">
                  <p:embed/>
                </p:oleObj>
              </mc:Choice>
              <mc:Fallback>
                <p:oleObj name="Equation" r:id="rId3" imgW="2197100" imgH="5207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1713" y="2220913"/>
                        <a:ext cx="4600338" cy="10564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c1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1673" y="76783"/>
            <a:ext cx="5235030" cy="3545417"/>
          </a:xfrm>
          <a:prstGeom prst="rect">
            <a:avLst/>
          </a:prstGeom>
        </p:spPr>
      </p:pic>
      <p:pic>
        <p:nvPicPr>
          <p:cNvPr id="24" name="Picture 23" descr="c1.pdf"/>
          <p:cNvPicPr>
            <a:picLocks noChangeAspect="1"/>
          </p:cNvPicPr>
          <p:nvPr/>
        </p:nvPicPr>
        <p:blipFill>
          <a:blip r:embed="rId3"/>
          <a:srcRect t="7776"/>
          <a:stretch>
            <a:fillRect/>
          </a:stretch>
        </p:blipFill>
        <p:spPr>
          <a:xfrm>
            <a:off x="3630812" y="3587750"/>
            <a:ext cx="5235891" cy="327025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74637"/>
            <a:ext cx="30480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dirty="0" smtClean="0"/>
              <a:t>	Reuse previous example to illustrate </a:t>
            </a:r>
            <a:r>
              <a:rPr lang="en-US" sz="2800" dirty="0" err="1" smtClean="0"/>
              <a:t>CL</a:t>
            </a:r>
            <a:r>
              <a:rPr lang="en-US" sz="2800" i="1" baseline="-25000" dirty="0" err="1" smtClean="0"/>
              <a:t>s</a:t>
            </a:r>
            <a:endParaRPr lang="en-US" sz="2800" i="1" baseline="-25000" dirty="0" smtClean="0"/>
          </a:p>
          <a:p>
            <a:pPr>
              <a:buNone/>
            </a:pPr>
            <a:endParaRPr lang="en-US" sz="2800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267200" y="565149"/>
            <a:ext cx="43434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7450667" y="570640"/>
            <a:ext cx="14647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95% CL limit</a:t>
            </a:r>
            <a:endParaRPr lang="en-GB" sz="1400" dirty="0">
              <a:solidFill>
                <a:srgbClr val="FF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rot="16200000" flipH="1">
            <a:off x="4550851" y="1860467"/>
            <a:ext cx="2579652" cy="1"/>
          </a:xfrm>
          <a:prstGeom prst="straightConnector1">
            <a:avLst/>
          </a:prstGeom>
          <a:ln w="63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5867400" y="2780440"/>
            <a:ext cx="23111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Median : </a:t>
            </a:r>
            <a:r>
              <a:rPr lang="en-US" sz="1400" i="1" dirty="0" smtClean="0">
                <a:solidFill>
                  <a:srgbClr val="FF0000"/>
                </a:solidFill>
              </a:rPr>
              <a:t>S</a:t>
            </a:r>
            <a:r>
              <a:rPr lang="en-US" sz="1400" baseline="-25000" dirty="0" smtClean="0">
                <a:solidFill>
                  <a:srgbClr val="FF0000"/>
                </a:solidFill>
              </a:rPr>
              <a:t>95</a:t>
            </a:r>
            <a:r>
              <a:rPr lang="en-US" sz="1400" dirty="0" smtClean="0">
                <a:solidFill>
                  <a:srgbClr val="FF0000"/>
                </a:solidFill>
              </a:rPr>
              <a:t> ≈ 18.1</a:t>
            </a:r>
            <a:endParaRPr lang="en-GB" sz="14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927850" y="1726797"/>
            <a:ext cx="1625334" cy="571568"/>
          </a:xfrm>
          <a:prstGeom prst="rect">
            <a:avLst/>
          </a:prstGeom>
          <a:solidFill>
            <a:srgbClr val="FFFFFF"/>
          </a:solidFill>
        </p:spPr>
        <p:txBody>
          <a:bodyPr wrap="square" bIns="93600">
            <a:spAutoFit/>
          </a:bodyPr>
          <a:lstStyle/>
          <a:p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New example: </a:t>
            </a:r>
          </a:p>
          <a:p>
            <a:r>
              <a:rPr lang="en-US" sz="1400" i="1" dirty="0" smtClean="0">
                <a:solidFill>
                  <a:schemeClr val="accent3">
                    <a:lumMod val="50000"/>
                  </a:schemeClr>
                </a:solidFill>
              </a:rPr>
              <a:t>B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 = 100, </a:t>
            </a:r>
            <a:r>
              <a:rPr lang="en-US" sz="1400" dirty="0" err="1" smtClean="0">
                <a:solidFill>
                  <a:schemeClr val="accent3">
                    <a:lumMod val="50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US" sz="1400" dirty="0" err="1" smtClean="0">
                <a:solidFill>
                  <a:schemeClr val="accent3">
                    <a:lumMod val="50000"/>
                  </a:schemeClr>
                </a:solidFill>
              </a:rPr>
              <a:t>(</a:t>
            </a:r>
            <a:r>
              <a:rPr lang="en-US" sz="1400" i="1" dirty="0" err="1" smtClean="0">
                <a:solidFill>
                  <a:schemeClr val="accent3">
                    <a:lumMod val="50000"/>
                  </a:schemeClr>
                </a:solidFill>
              </a:rPr>
              <a:t>B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) = 0</a:t>
            </a:r>
            <a:endParaRPr lang="en-GB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4267200" y="3800397"/>
            <a:ext cx="43434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7450667" y="3805888"/>
            <a:ext cx="14647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95% CL limit</a:t>
            </a:r>
            <a:endParaRPr lang="en-GB" sz="1400" dirty="0">
              <a:solidFill>
                <a:srgbClr val="FF0000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rot="16200000" flipH="1">
            <a:off x="4550851" y="5095715"/>
            <a:ext cx="2579652" cy="1"/>
          </a:xfrm>
          <a:prstGeom prst="straightConnector1">
            <a:avLst/>
          </a:prstGeom>
          <a:ln w="635" cap="flat" cmpd="sng" algn="ctr">
            <a:solidFill>
              <a:srgbClr val="FF0000"/>
            </a:solidFill>
            <a:prstDash val="dot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5638800" y="6015688"/>
            <a:ext cx="18878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solidFill>
                  <a:srgbClr val="FF0000"/>
                </a:solidFill>
              </a:rPr>
              <a:t>Median : </a:t>
            </a:r>
            <a:r>
              <a:rPr lang="en-US" sz="1400" i="1" dirty="0" smtClean="0">
                <a:solidFill>
                  <a:srgbClr val="FF0000"/>
                </a:solidFill>
              </a:rPr>
              <a:t>S</a:t>
            </a:r>
            <a:r>
              <a:rPr lang="en-US" sz="1400" baseline="-25000" dirty="0" smtClean="0">
                <a:solidFill>
                  <a:srgbClr val="FF0000"/>
                </a:solidFill>
              </a:rPr>
              <a:t>95</a:t>
            </a:r>
            <a:r>
              <a:rPr lang="en-US" sz="1400" dirty="0" smtClean="0">
                <a:solidFill>
                  <a:srgbClr val="FF0000"/>
                </a:solidFill>
              </a:rPr>
              <a:t> ≈ 21</a:t>
            </a:r>
            <a:endParaRPr lang="en-GB" sz="1400" dirty="0">
              <a:solidFill>
                <a:srgbClr val="FF0000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rot="5400000">
            <a:off x="4806649" y="5088164"/>
            <a:ext cx="2602517" cy="1588"/>
          </a:xfrm>
          <a:prstGeom prst="straightConnector1">
            <a:avLst/>
          </a:prstGeom>
          <a:ln w="63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6927850" y="4962045"/>
            <a:ext cx="1530350" cy="571568"/>
          </a:xfrm>
          <a:prstGeom prst="rect">
            <a:avLst/>
          </a:prstGeom>
          <a:solidFill>
            <a:srgbClr val="FFFFFF"/>
          </a:solidFill>
        </p:spPr>
        <p:txBody>
          <a:bodyPr wrap="square" bIns="93600">
            <a:spAutoFit/>
          </a:bodyPr>
          <a:lstStyle/>
          <a:p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New example: </a:t>
            </a:r>
          </a:p>
          <a:p>
            <a:r>
              <a:rPr lang="en-US" sz="1400" i="1" dirty="0" smtClean="0">
                <a:solidFill>
                  <a:schemeClr val="accent3">
                    <a:lumMod val="50000"/>
                  </a:schemeClr>
                </a:solidFill>
              </a:rPr>
              <a:t>B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 = 100, </a:t>
            </a:r>
            <a:r>
              <a:rPr lang="en-US" sz="1400" dirty="0" err="1" smtClean="0">
                <a:solidFill>
                  <a:schemeClr val="accent3">
                    <a:lumMod val="50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US" sz="1400" dirty="0" err="1" smtClean="0">
                <a:solidFill>
                  <a:schemeClr val="accent3">
                    <a:lumMod val="50000"/>
                  </a:schemeClr>
                </a:solidFill>
              </a:rPr>
              <a:t>(</a:t>
            </a:r>
            <a:r>
              <a:rPr lang="en-US" sz="1400" i="1" dirty="0" err="1" smtClean="0">
                <a:solidFill>
                  <a:schemeClr val="accent3">
                    <a:lumMod val="50000"/>
                  </a:schemeClr>
                </a:solidFill>
              </a:rPr>
              <a:t>B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) = 0</a:t>
            </a:r>
            <a:endParaRPr lang="en-GB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571999" y="5715000"/>
            <a:ext cx="620445" cy="41767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bIns="93600">
            <a:spAutoFit/>
          </a:bodyPr>
          <a:lstStyle/>
          <a:p>
            <a:pPr algn="ctr"/>
            <a:r>
              <a:rPr lang="en-US" dirty="0" err="1" smtClean="0">
                <a:solidFill>
                  <a:schemeClr val="bg1"/>
                </a:solidFill>
              </a:rPr>
              <a:t>CL</a:t>
            </a:r>
            <a:r>
              <a:rPr lang="en-US" i="1" baseline="-25000" dirty="0" err="1" smtClean="0">
                <a:solidFill>
                  <a:schemeClr val="bg1"/>
                </a:solidFill>
              </a:rPr>
              <a:t>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572000" y="2514600"/>
            <a:ext cx="620445" cy="41767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bIns="93600">
            <a:spAutoFit/>
          </a:bodyPr>
          <a:lstStyle/>
          <a:p>
            <a:pPr algn="ctr"/>
            <a:r>
              <a:rPr lang="en-US" dirty="0" err="1" smtClean="0">
                <a:solidFill>
                  <a:schemeClr val="bg1"/>
                </a:solidFill>
              </a:rPr>
              <a:t>CL</a:t>
            </a:r>
            <a:r>
              <a:rPr lang="en-US" i="1" baseline="-25000" dirty="0" err="1" smtClean="0">
                <a:solidFill>
                  <a:schemeClr val="bg1"/>
                </a:solidFill>
              </a:rPr>
              <a:t>s</a:t>
            </a:r>
            <a:r>
              <a:rPr lang="en-US" baseline="-25000" dirty="0" err="1" smtClean="0">
                <a:solidFill>
                  <a:schemeClr val="bg1"/>
                </a:solidFill>
              </a:rPr>
              <a:t>+</a:t>
            </a:r>
            <a:r>
              <a:rPr lang="en-US" i="1" baseline="-25000" dirty="0" err="1" smtClean="0">
                <a:solidFill>
                  <a:schemeClr val="bg1"/>
                </a:solidFill>
              </a:rPr>
              <a:t>b</a:t>
            </a:r>
            <a:endParaRPr lang="en-GB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1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0812" y="76200"/>
            <a:ext cx="5235891" cy="3546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74637"/>
            <a:ext cx="30480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dirty="0" smtClean="0"/>
              <a:t>	Reuse previous example to illustrate </a:t>
            </a:r>
            <a:r>
              <a:rPr lang="en-US" sz="2800" dirty="0" err="1" smtClean="0"/>
              <a:t>CL</a:t>
            </a:r>
            <a:r>
              <a:rPr lang="en-US" sz="2800" i="1" baseline="-25000" dirty="0" err="1" smtClean="0"/>
              <a:t>s</a:t>
            </a:r>
            <a:endParaRPr lang="en-US" sz="2800" i="1" baseline="-25000" dirty="0" smtClean="0"/>
          </a:p>
          <a:p>
            <a:pPr>
              <a:buNone/>
            </a:pPr>
            <a:endParaRPr lang="en-US" sz="2800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267200" y="565149"/>
            <a:ext cx="43434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7450667" y="570640"/>
            <a:ext cx="14647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95% CL limit</a:t>
            </a:r>
            <a:endParaRPr lang="en-GB" sz="1400" dirty="0">
              <a:solidFill>
                <a:srgbClr val="FF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rot="16200000" flipH="1">
            <a:off x="4550851" y="1860467"/>
            <a:ext cx="2579652" cy="1"/>
          </a:xfrm>
          <a:prstGeom prst="straightConnector1">
            <a:avLst/>
          </a:prstGeom>
          <a:ln w="635" cap="flat" cmpd="sng" algn="ctr">
            <a:solidFill>
              <a:srgbClr val="FF0000"/>
            </a:solidFill>
            <a:prstDash val="dot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6028534" y="2780440"/>
            <a:ext cx="23111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Median : </a:t>
            </a:r>
            <a:r>
              <a:rPr lang="en-US" sz="1400" i="1" dirty="0" smtClean="0">
                <a:solidFill>
                  <a:srgbClr val="FF0000"/>
                </a:solidFill>
              </a:rPr>
              <a:t>S</a:t>
            </a:r>
            <a:r>
              <a:rPr lang="en-US" sz="1400" baseline="-25000" dirty="0" smtClean="0">
                <a:solidFill>
                  <a:srgbClr val="FF0000"/>
                </a:solidFill>
              </a:rPr>
              <a:t>95</a:t>
            </a:r>
            <a:r>
              <a:rPr lang="en-US" sz="1400" dirty="0" smtClean="0">
                <a:solidFill>
                  <a:srgbClr val="FF0000"/>
                </a:solidFill>
              </a:rPr>
              <a:t> ≈ 37</a:t>
            </a:r>
            <a:endParaRPr lang="en-GB" sz="1400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rot="5400000">
            <a:off x="6176130" y="1852916"/>
            <a:ext cx="2602517" cy="1588"/>
          </a:xfrm>
          <a:prstGeom prst="straightConnector1">
            <a:avLst/>
          </a:prstGeom>
          <a:ln w="63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6927850" y="1726797"/>
            <a:ext cx="1625334" cy="571568"/>
          </a:xfrm>
          <a:prstGeom prst="rect">
            <a:avLst/>
          </a:prstGeom>
          <a:solidFill>
            <a:srgbClr val="FFFFFF"/>
          </a:solidFill>
        </p:spPr>
        <p:txBody>
          <a:bodyPr wrap="square" bIns="93600">
            <a:spAutoFit/>
          </a:bodyPr>
          <a:lstStyle/>
          <a:p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New example: </a:t>
            </a:r>
          </a:p>
          <a:p>
            <a:r>
              <a:rPr lang="en-US" sz="1400" i="1" dirty="0" smtClean="0">
                <a:solidFill>
                  <a:schemeClr val="accent3">
                    <a:lumMod val="50000"/>
                  </a:schemeClr>
                </a:solidFill>
              </a:rPr>
              <a:t>B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 = 100, </a:t>
            </a:r>
            <a:r>
              <a:rPr lang="en-US" sz="1400" dirty="0" err="1" smtClean="0">
                <a:solidFill>
                  <a:schemeClr val="accent3">
                    <a:lumMod val="50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US" sz="1400" dirty="0" err="1" smtClean="0">
                <a:solidFill>
                  <a:schemeClr val="accent3">
                    <a:lumMod val="50000"/>
                  </a:schemeClr>
                </a:solidFill>
              </a:rPr>
              <a:t>(</a:t>
            </a:r>
            <a:r>
              <a:rPr lang="en-US" sz="1400" i="1" dirty="0" err="1" smtClean="0">
                <a:solidFill>
                  <a:schemeClr val="accent3">
                    <a:lumMod val="50000"/>
                  </a:schemeClr>
                </a:solidFill>
              </a:rPr>
              <a:t>B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) = 20 </a:t>
            </a:r>
            <a:endParaRPr lang="en-GB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5" name="Picture 14" descr="c1.pdf"/>
          <p:cNvPicPr>
            <a:picLocks noChangeAspect="1"/>
          </p:cNvPicPr>
          <p:nvPr/>
        </p:nvPicPr>
        <p:blipFill>
          <a:blip r:embed="rId3"/>
          <a:srcRect t="7776"/>
          <a:stretch>
            <a:fillRect/>
          </a:stretch>
        </p:blipFill>
        <p:spPr>
          <a:xfrm>
            <a:off x="3630812" y="3587750"/>
            <a:ext cx="5235891" cy="3270250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>
            <a:off x="4267200" y="3800397"/>
            <a:ext cx="43434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402667" y="3805888"/>
            <a:ext cx="14647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95% CL limit</a:t>
            </a:r>
            <a:endParaRPr lang="en-GB" sz="1400" dirty="0">
              <a:solidFill>
                <a:srgbClr val="FF0000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rot="16200000" flipH="1">
            <a:off x="6177775" y="5095716"/>
            <a:ext cx="2579652" cy="1"/>
          </a:xfrm>
          <a:prstGeom prst="straightConnector1">
            <a:avLst/>
          </a:prstGeom>
          <a:ln w="635" cap="flat" cmpd="sng" algn="ctr">
            <a:solidFill>
              <a:srgbClr val="FF0000"/>
            </a:solidFill>
            <a:prstDash val="dot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189399" y="6015688"/>
            <a:ext cx="1887801" cy="307777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r"/>
            <a:r>
              <a:rPr lang="en-US" sz="1400" dirty="0" smtClean="0">
                <a:solidFill>
                  <a:srgbClr val="FF0000"/>
                </a:solidFill>
              </a:rPr>
              <a:t>Median : </a:t>
            </a:r>
            <a:r>
              <a:rPr lang="en-US" sz="1400" i="1" dirty="0" smtClean="0">
                <a:solidFill>
                  <a:srgbClr val="FF0000"/>
                </a:solidFill>
              </a:rPr>
              <a:t>S</a:t>
            </a:r>
            <a:r>
              <a:rPr lang="en-US" sz="1400" baseline="-25000" dirty="0" smtClean="0">
                <a:solidFill>
                  <a:srgbClr val="FF0000"/>
                </a:solidFill>
              </a:rPr>
              <a:t>95</a:t>
            </a:r>
            <a:r>
              <a:rPr lang="en-US" sz="1400" dirty="0" smtClean="0">
                <a:solidFill>
                  <a:srgbClr val="FF0000"/>
                </a:solidFill>
              </a:rPr>
              <a:t> ≈ 44</a:t>
            </a:r>
            <a:endParaRPr lang="en-GB" sz="1400" dirty="0">
              <a:solidFill>
                <a:srgbClr val="FF0000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rot="5400000">
            <a:off x="6787849" y="5088164"/>
            <a:ext cx="2602517" cy="1588"/>
          </a:xfrm>
          <a:prstGeom prst="straightConnector1">
            <a:avLst/>
          </a:prstGeom>
          <a:ln w="63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6927850" y="4962045"/>
            <a:ext cx="1530350" cy="571568"/>
          </a:xfrm>
          <a:prstGeom prst="rect">
            <a:avLst/>
          </a:prstGeom>
          <a:solidFill>
            <a:srgbClr val="FFFFFF"/>
          </a:solidFill>
        </p:spPr>
        <p:txBody>
          <a:bodyPr wrap="square" bIns="93600">
            <a:spAutoFit/>
          </a:bodyPr>
          <a:lstStyle/>
          <a:p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New example: </a:t>
            </a:r>
          </a:p>
          <a:p>
            <a:r>
              <a:rPr lang="en-US" sz="1400" i="1" dirty="0" smtClean="0">
                <a:solidFill>
                  <a:schemeClr val="accent3">
                    <a:lumMod val="50000"/>
                  </a:schemeClr>
                </a:solidFill>
              </a:rPr>
              <a:t>B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 = 100, </a:t>
            </a:r>
            <a:r>
              <a:rPr lang="en-US" sz="1400" dirty="0" err="1" smtClean="0">
                <a:solidFill>
                  <a:schemeClr val="accent3">
                    <a:lumMod val="50000"/>
                  </a:schemeClr>
                </a:solidFill>
                <a:latin typeface="Symbol" charset="2"/>
                <a:cs typeface="Symbol" charset="2"/>
              </a:rPr>
              <a:t>s</a:t>
            </a:r>
            <a:r>
              <a:rPr lang="en-US" sz="1400" dirty="0" err="1" smtClean="0">
                <a:solidFill>
                  <a:schemeClr val="accent3">
                    <a:lumMod val="50000"/>
                  </a:schemeClr>
                </a:solidFill>
              </a:rPr>
              <a:t>(</a:t>
            </a:r>
            <a:r>
              <a:rPr lang="en-US" sz="1400" i="1" dirty="0" err="1" smtClean="0">
                <a:solidFill>
                  <a:schemeClr val="accent3">
                    <a:lumMod val="50000"/>
                  </a:schemeClr>
                </a:solidFill>
              </a:rPr>
              <a:t>B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) = 20 </a:t>
            </a:r>
            <a:endParaRPr lang="en-GB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571999" y="5715000"/>
            <a:ext cx="620445" cy="41767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bIns="93600">
            <a:spAutoFit/>
          </a:bodyPr>
          <a:lstStyle/>
          <a:p>
            <a:pPr algn="ctr"/>
            <a:r>
              <a:rPr lang="en-US" dirty="0" err="1" smtClean="0">
                <a:solidFill>
                  <a:schemeClr val="bg1"/>
                </a:solidFill>
              </a:rPr>
              <a:t>CL</a:t>
            </a:r>
            <a:r>
              <a:rPr lang="en-US" i="1" baseline="-25000" dirty="0" err="1" smtClean="0">
                <a:solidFill>
                  <a:schemeClr val="bg1"/>
                </a:solidFill>
              </a:rPr>
              <a:t>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572000" y="2514600"/>
            <a:ext cx="620445" cy="41767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bIns="93600">
            <a:spAutoFit/>
          </a:bodyPr>
          <a:lstStyle/>
          <a:p>
            <a:pPr algn="ctr"/>
            <a:r>
              <a:rPr lang="en-US" dirty="0" err="1" smtClean="0">
                <a:solidFill>
                  <a:schemeClr val="bg1"/>
                </a:solidFill>
              </a:rPr>
              <a:t>CL</a:t>
            </a:r>
            <a:r>
              <a:rPr lang="en-US" i="1" baseline="-25000" dirty="0" err="1" smtClean="0">
                <a:solidFill>
                  <a:schemeClr val="bg1"/>
                </a:solidFill>
              </a:rPr>
              <a:t>s</a:t>
            </a:r>
            <a:r>
              <a:rPr lang="en-US" baseline="-25000" dirty="0" err="1" smtClean="0">
                <a:solidFill>
                  <a:schemeClr val="bg1"/>
                </a:solidFill>
              </a:rPr>
              <a:t>+</a:t>
            </a:r>
            <a:r>
              <a:rPr lang="en-US" i="1" baseline="-25000" dirty="0" err="1" smtClean="0">
                <a:solidFill>
                  <a:schemeClr val="bg1"/>
                </a:solidFill>
              </a:rPr>
              <a:t>b</a:t>
            </a:r>
            <a:endParaRPr lang="en-GB" dirty="0">
              <a:solidFill>
                <a:schemeClr val="bg1"/>
              </a:solidFill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rot="16200000" flipH="1">
            <a:off x="4550851" y="5095715"/>
            <a:ext cx="2579652" cy="1"/>
          </a:xfrm>
          <a:prstGeom prst="straightConnector1">
            <a:avLst/>
          </a:prstGeom>
          <a:ln w="635" cap="flat" cmpd="sng" algn="ctr">
            <a:solidFill>
              <a:srgbClr val="FF0000"/>
            </a:solidFill>
            <a:prstDash val="dot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Power-Constrained Limit (PCL)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>
            <a:noAutofit/>
          </a:bodyPr>
          <a:lstStyle/>
          <a:p>
            <a:r>
              <a:rPr lang="en-US" sz="2800" dirty="0" smtClean="0"/>
              <a:t>Keep </a:t>
            </a:r>
            <a:r>
              <a:rPr lang="en-US" sz="2800" dirty="0" err="1" smtClean="0"/>
              <a:t>CL</a:t>
            </a:r>
            <a:r>
              <a:rPr lang="en-US" sz="2800" i="1" baseline="-25000" dirty="0" err="1" smtClean="0"/>
              <a:t>s</a:t>
            </a:r>
            <a:r>
              <a:rPr lang="en-US" sz="2800" baseline="-25000" dirty="0" err="1" smtClean="0"/>
              <a:t>+</a:t>
            </a:r>
            <a:r>
              <a:rPr lang="en-US" sz="2800" i="1" baseline="-25000" dirty="0" err="1" smtClean="0"/>
              <a:t>b</a:t>
            </a:r>
            <a:r>
              <a:rPr lang="en-US" sz="2800" dirty="0" smtClean="0"/>
              <a:t> and solve problem of over-exclusion by introducing a “power constraint”</a:t>
            </a:r>
          </a:p>
          <a:p>
            <a:endParaRPr lang="en-US" sz="1100" dirty="0" smtClean="0"/>
          </a:p>
          <a:p>
            <a:pPr lvl="1">
              <a:spcBef>
                <a:spcPts val="1176"/>
              </a:spcBef>
            </a:pPr>
            <a:r>
              <a:rPr lang="en-US" sz="2400" dirty="0" smtClean="0"/>
              <a:t>CL</a:t>
            </a:r>
            <a:r>
              <a:rPr lang="en-US" sz="2400" i="1" baseline="-25000" dirty="0" smtClean="0"/>
              <a:t>s+b</a:t>
            </a:r>
            <a:r>
              <a:rPr lang="en-US" sz="2400" dirty="0" smtClean="0"/>
              <a:t>(</a:t>
            </a:r>
            <a:r>
              <a:rPr lang="en-US" sz="2400" i="1" dirty="0" smtClean="0"/>
              <a:t>S</a:t>
            </a:r>
            <a:r>
              <a:rPr lang="en-US" sz="2400" baseline="-25000" dirty="0" smtClean="0"/>
              <a:t>95</a:t>
            </a:r>
            <a:r>
              <a:rPr lang="en-US" sz="2400" dirty="0" smtClean="0"/>
              <a:t>) = 0.05 determines 95% CL upper limit </a:t>
            </a:r>
            <a:r>
              <a:rPr lang="en-US" sz="2400" i="1" dirty="0" smtClean="0"/>
              <a:t>S</a:t>
            </a:r>
            <a:r>
              <a:rPr lang="en-US" sz="2400" baseline="-25000" dirty="0" smtClean="0"/>
              <a:t>95,obs</a:t>
            </a:r>
            <a:endParaRPr lang="en-US" sz="2400" dirty="0" smtClean="0"/>
          </a:p>
          <a:p>
            <a:pPr lvl="1">
              <a:spcBef>
                <a:spcPts val="1176"/>
              </a:spcBef>
            </a:pPr>
            <a:r>
              <a:rPr lang="en-US" sz="2400" dirty="0" smtClean="0"/>
              <a:t>However, use constraint: </a:t>
            </a:r>
            <a:r>
              <a:rPr lang="en-US" sz="2400" i="1" dirty="0" smtClean="0"/>
              <a:t>S</a:t>
            </a:r>
            <a:r>
              <a:rPr lang="en-US" sz="2400" baseline="-25000" dirty="0" smtClean="0"/>
              <a:t>95,obs</a:t>
            </a:r>
            <a:r>
              <a:rPr lang="en-US" sz="2400" dirty="0" smtClean="0"/>
              <a:t> = Max(</a:t>
            </a:r>
            <a:r>
              <a:rPr lang="en-US" sz="2400" i="1" dirty="0" smtClean="0"/>
              <a:t>S</a:t>
            </a:r>
            <a:r>
              <a:rPr lang="en-US" sz="2400" baseline="-25000" dirty="0" smtClean="0"/>
              <a:t>95,obs</a:t>
            </a:r>
            <a:r>
              <a:rPr lang="en-US" sz="2400" dirty="0" smtClean="0"/>
              <a:t>, </a:t>
            </a:r>
            <a:r>
              <a:rPr lang="en-US" sz="2400" i="1" dirty="0" smtClean="0"/>
              <a:t>S</a:t>
            </a:r>
            <a:r>
              <a:rPr lang="en-US" sz="2400" baseline="-25000" dirty="0" smtClean="0"/>
              <a:t>95,median </a:t>
            </a:r>
            <a:r>
              <a:rPr lang="en-US" sz="2400" dirty="0" smtClean="0"/>
              <a:t>– 1</a:t>
            </a:r>
            <a:r>
              <a:rPr lang="en-US" sz="2400" dirty="0" smtClean="0">
                <a:latin typeface="Symbol" charset="2"/>
                <a:cs typeface="Symbol" charset="2"/>
              </a:rPr>
              <a:t>s</a:t>
            </a:r>
            <a:r>
              <a:rPr lang="en-US" sz="2400" dirty="0"/>
              <a:t>)</a:t>
            </a:r>
            <a:endParaRPr lang="en-US" sz="2400" baseline="-25000" dirty="0" smtClean="0"/>
          </a:p>
          <a:p>
            <a:pPr lvl="1">
              <a:spcBef>
                <a:spcPts val="1176"/>
              </a:spcBef>
            </a:pPr>
            <a:r>
              <a:rPr lang="en-US" sz="2400" dirty="0" smtClean="0"/>
              <a:t>Choice of power constraint is arbitrary, but fixed</a:t>
            </a:r>
          </a:p>
          <a:p>
            <a:pPr lvl="1">
              <a:spcBef>
                <a:spcPts val="1176"/>
              </a:spcBef>
            </a:pPr>
            <a:r>
              <a:rPr lang="en-US" sz="2400" dirty="0" smtClean="0"/>
              <a:t>PCL has advantage of proper coverage, and protects against excluding non-testable hypotheses</a:t>
            </a:r>
          </a:p>
          <a:p>
            <a:pPr lvl="1">
              <a:spcBef>
                <a:spcPts val="1176"/>
              </a:spcBef>
            </a:pPr>
            <a:r>
              <a:rPr lang="en-US" sz="2400" dirty="0" err="1" smtClean="0"/>
              <a:t>CL</a:t>
            </a:r>
            <a:r>
              <a:rPr lang="en-US" sz="2400" i="1" baseline="-25000" dirty="0" err="1" smtClean="0"/>
              <a:t>s</a:t>
            </a:r>
            <a:r>
              <a:rPr lang="en-US" sz="2400" dirty="0" smtClean="0"/>
              <a:t> is also arbitrary and </a:t>
            </a:r>
            <a:r>
              <a:rPr lang="en-US" sz="2400" dirty="0" err="1" smtClean="0"/>
              <a:t>overcovers</a:t>
            </a:r>
            <a:r>
              <a:rPr lang="en-US" sz="2400" dirty="0" smtClean="0"/>
              <a:t>, but has advantage of being smooth </a:t>
            </a:r>
            <a:r>
              <a:rPr lang="en-US" sz="2400" dirty="0" err="1" smtClean="0">
                <a:sym typeface="Wingdings"/>
              </a:rPr>
              <a:t></a:t>
            </a:r>
            <a:r>
              <a:rPr lang="en-US" sz="2400" dirty="0" smtClean="0">
                <a:sym typeface="Wingdings"/>
              </a:rPr>
              <a:t> may appear less </a:t>
            </a:r>
            <a:r>
              <a:rPr lang="en-US" sz="2400" i="1" dirty="0" smtClean="0">
                <a:sym typeface="Wingdings"/>
              </a:rPr>
              <a:t>ad hoc </a:t>
            </a:r>
            <a:r>
              <a:rPr lang="en-US" sz="2400" dirty="0" smtClean="0">
                <a:sym typeface="Wingdings"/>
              </a:rPr>
              <a:t>to non-experts</a:t>
            </a:r>
            <a:r>
              <a:rPr lang="en-US" sz="2400" dirty="0" smtClean="0"/>
              <a:t>       </a:t>
            </a:r>
            <a:r>
              <a:rPr lang="en-US" sz="1800" dirty="0" smtClean="0"/>
              <a:t>(at conferences)</a:t>
            </a:r>
          </a:p>
          <a:p>
            <a:pPr lvl="1">
              <a:spcBef>
                <a:spcPts val="1176"/>
              </a:spcBef>
            </a:pPr>
            <a:endParaRPr lang="en-US" sz="24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Remark on Coverage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5029200"/>
          </a:xfrm>
        </p:spPr>
        <p:txBody>
          <a:bodyPr>
            <a:noAutofit/>
          </a:bodyPr>
          <a:lstStyle/>
          <a:p>
            <a:r>
              <a:rPr lang="en-GB" sz="2800" dirty="0" smtClean="0"/>
              <a:t>“</a:t>
            </a:r>
            <a:r>
              <a:rPr lang="en-GB" sz="2800" dirty="0" err="1" smtClean="0"/>
              <a:t>CL</a:t>
            </a:r>
            <a:r>
              <a:rPr lang="en-GB" sz="2800" i="1" baseline="-25000" dirty="0" err="1" smtClean="0"/>
              <a:t>s</a:t>
            </a:r>
            <a:r>
              <a:rPr lang="en-GB" sz="2800" baseline="-25000" dirty="0" err="1" smtClean="0"/>
              <a:t>+</a:t>
            </a:r>
            <a:r>
              <a:rPr lang="en-GB" sz="2800" i="1" baseline="-25000" dirty="0" err="1" smtClean="0"/>
              <a:t>b</a:t>
            </a:r>
            <a:r>
              <a:rPr lang="en-GB" sz="2800" dirty="0" smtClean="0"/>
              <a:t>, if obtained from toy experiments has correct coverage”. Correct ? No !</a:t>
            </a:r>
          </a:p>
          <a:p>
            <a:pPr marL="900113" lvl="1" indent="-442913">
              <a:spcBef>
                <a:spcPts val="1680"/>
              </a:spcBef>
            </a:pPr>
            <a:r>
              <a:rPr lang="en-GB" sz="2000" dirty="0" smtClean="0"/>
              <a:t>It only has proper coverage if the nuisance parameters used to create the toys correspond to the truth</a:t>
            </a:r>
          </a:p>
          <a:p>
            <a:pPr marL="900113" lvl="1" indent="-442913">
              <a:spcBef>
                <a:spcPts val="1080"/>
              </a:spcBef>
            </a:pPr>
            <a:r>
              <a:rPr lang="en-GB" sz="2000" dirty="0" smtClean="0"/>
              <a:t>This assumption can only be wrong</a:t>
            </a:r>
          </a:p>
          <a:p>
            <a:pPr marL="900113" lvl="1" indent="-442913">
              <a:spcBef>
                <a:spcPts val="1080"/>
              </a:spcBef>
            </a:pPr>
            <a:r>
              <a:rPr lang="en-GB" sz="2000" dirty="0" smtClean="0"/>
              <a:t>Limits obtained will depend on </a:t>
            </a:r>
            <a:r>
              <a:rPr lang="en-GB" sz="2000" i="1" dirty="0" err="1" smtClean="0">
                <a:latin typeface="Symbol" charset="2"/>
                <a:cs typeface="Symbol" charset="2"/>
              </a:rPr>
              <a:t>q</a:t>
            </a:r>
            <a:r>
              <a:rPr lang="en-GB" sz="2000" baseline="-25000" dirty="0" err="1" smtClean="0">
                <a:latin typeface="Calibri"/>
                <a:cs typeface="Calibri"/>
              </a:rPr>
              <a:t>truth</a:t>
            </a:r>
            <a:r>
              <a:rPr lang="en-GB" sz="2000" dirty="0" smtClean="0"/>
              <a:t> values used</a:t>
            </a:r>
          </a:p>
          <a:p>
            <a:pPr marL="900113" lvl="1" indent="-442913">
              <a:spcBef>
                <a:spcPts val="1080"/>
              </a:spcBef>
            </a:pPr>
            <a:r>
              <a:rPr lang="en-GB" sz="2000" dirty="0" smtClean="0"/>
              <a:t>Custom but not unique choice is to use best fit values </a:t>
            </a:r>
            <a:r>
              <a:rPr lang="en-GB" sz="2000" i="1" dirty="0" err="1" smtClean="0">
                <a:latin typeface="Symbol" charset="2"/>
                <a:cs typeface="Symbol" charset="2"/>
              </a:rPr>
              <a:t>q</a:t>
            </a:r>
            <a:r>
              <a:rPr lang="en-GB" sz="2000" baseline="-25000" dirty="0" err="1" smtClean="0">
                <a:cs typeface="Calibri"/>
              </a:rPr>
              <a:t>fit</a:t>
            </a:r>
            <a:endParaRPr lang="en-GB" sz="2000" dirty="0" smtClean="0"/>
          </a:p>
          <a:p>
            <a:pPr marL="900113" lvl="1" indent="-442913">
              <a:spcBef>
                <a:spcPts val="1080"/>
              </a:spcBef>
            </a:pPr>
            <a:r>
              <a:rPr lang="en-GB" sz="2000" dirty="0" smtClean="0"/>
              <a:t>A conservative limit should include </a:t>
            </a:r>
            <a:r>
              <a:rPr lang="en-GB" sz="2000" i="1" dirty="0" err="1" smtClean="0">
                <a:latin typeface="Symbol" charset="2"/>
                <a:cs typeface="Symbol" charset="2"/>
              </a:rPr>
              <a:t>q</a:t>
            </a:r>
            <a:r>
              <a:rPr lang="en-GB" sz="2000" baseline="-25000" dirty="0" err="1">
                <a:cs typeface="Calibri"/>
              </a:rPr>
              <a:t>truth</a:t>
            </a:r>
            <a:r>
              <a:rPr lang="en-GB" sz="2000" i="1" dirty="0" smtClean="0">
                <a:latin typeface="Symbol" charset="2"/>
                <a:cs typeface="Symbol" charset="2"/>
              </a:rPr>
              <a:t> </a:t>
            </a:r>
            <a:r>
              <a:rPr lang="en-GB" sz="2000" dirty="0" smtClean="0"/>
              <a:t>variations, but full </a:t>
            </a:r>
            <a:r>
              <a:rPr lang="en-GB" sz="2000" dirty="0" err="1" smtClean="0"/>
              <a:t>Neyman</a:t>
            </a:r>
            <a:r>
              <a:rPr lang="en-GB" sz="2000" dirty="0" smtClean="0"/>
              <a:t> construction impossible because </a:t>
            </a:r>
            <a:r>
              <a:rPr lang="en-GB" sz="2000" i="1" dirty="0" err="1" smtClean="0">
                <a:latin typeface="Symbol" charset="2"/>
                <a:cs typeface="Symbol" charset="2"/>
              </a:rPr>
              <a:t>q</a:t>
            </a:r>
            <a:r>
              <a:rPr lang="en-GB" sz="2000" baseline="-25000" dirty="0" err="1" smtClean="0">
                <a:cs typeface="Calibri"/>
              </a:rPr>
              <a:t>truth</a:t>
            </a:r>
            <a:r>
              <a:rPr lang="en-GB" sz="2000" dirty="0" smtClean="0">
                <a:cs typeface="Calibri"/>
              </a:rPr>
              <a:t> unbound</a:t>
            </a:r>
          </a:p>
          <a:p>
            <a:pPr marL="900113" lvl="1" indent="-442913">
              <a:spcBef>
                <a:spcPts val="1080"/>
              </a:spcBef>
            </a:pPr>
            <a:r>
              <a:rPr lang="en-GB" sz="2000" dirty="0" smtClean="0">
                <a:cs typeface="Calibri"/>
              </a:rPr>
              <a:t>Try </a:t>
            </a:r>
            <a:r>
              <a:rPr lang="en-GB" sz="2000" i="1" dirty="0" smtClean="0">
                <a:cs typeface="Calibri"/>
              </a:rPr>
              <a:t>ad hoc</a:t>
            </a:r>
            <a:r>
              <a:rPr lang="en-GB" sz="2000" dirty="0" smtClean="0">
                <a:cs typeface="Calibri"/>
              </a:rPr>
              <a:t> variation </a:t>
            </a:r>
            <a:r>
              <a:rPr lang="en-GB" sz="2000" i="1" dirty="0" err="1" smtClean="0">
                <a:latin typeface="Symbol" charset="2"/>
                <a:cs typeface="Symbol" charset="2"/>
              </a:rPr>
              <a:t>q</a:t>
            </a:r>
            <a:r>
              <a:rPr lang="en-GB" sz="2000" baseline="-25000" dirty="0" err="1" smtClean="0">
                <a:cs typeface="Calibri"/>
              </a:rPr>
              <a:t>truth</a:t>
            </a:r>
            <a:r>
              <a:rPr lang="en-GB" sz="2000" i="1" dirty="0" smtClean="0">
                <a:latin typeface="Symbol" charset="2"/>
                <a:cs typeface="Symbol" charset="2"/>
              </a:rPr>
              <a:t> = </a:t>
            </a:r>
            <a:r>
              <a:rPr lang="en-GB" sz="2000" i="1" dirty="0" err="1" smtClean="0">
                <a:latin typeface="Symbol" charset="2"/>
                <a:cs typeface="Symbol" charset="2"/>
              </a:rPr>
              <a:t>q</a:t>
            </a:r>
            <a:r>
              <a:rPr lang="en-GB" sz="2000" baseline="-25000" dirty="0" err="1" smtClean="0">
                <a:cs typeface="Calibri"/>
              </a:rPr>
              <a:t>fit</a:t>
            </a:r>
            <a:r>
              <a:rPr lang="en-GB" sz="2000" i="1" dirty="0" smtClean="0">
                <a:latin typeface="Symbol" charset="2"/>
                <a:cs typeface="Symbol" charset="2"/>
              </a:rPr>
              <a:t> </a:t>
            </a:r>
            <a:r>
              <a:rPr lang="en-GB" sz="2000" dirty="0" smtClean="0">
                <a:cs typeface="Calibri"/>
              </a:rPr>
              <a:t>± 1</a:t>
            </a:r>
            <a:r>
              <a:rPr lang="en-GB" sz="2000" dirty="0" smtClean="0">
                <a:latin typeface="Symbol" charset="2"/>
                <a:cs typeface="Symbol" charset="2"/>
              </a:rPr>
              <a:t>s</a:t>
            </a:r>
            <a:r>
              <a:rPr lang="en-GB" sz="2000" dirty="0" smtClean="0">
                <a:cs typeface="Calibri"/>
              </a:rPr>
              <a:t> and </a:t>
            </a:r>
            <a:r>
              <a:rPr lang="en-GB" sz="2000" dirty="0" err="1" smtClean="0">
                <a:cs typeface="Calibri"/>
              </a:rPr>
              <a:t>redetermine</a:t>
            </a:r>
            <a:r>
              <a:rPr lang="en-GB" sz="2000" dirty="0" smtClean="0">
                <a:cs typeface="Calibri"/>
              </a:rPr>
              <a:t> limits</a:t>
            </a:r>
          </a:p>
          <a:p>
            <a:pPr marL="900113" lvl="1" indent="-442913">
              <a:spcBef>
                <a:spcPts val="1080"/>
              </a:spcBef>
              <a:buFont typeface="Arial"/>
              <a:buChar char="➠"/>
            </a:pPr>
            <a:r>
              <a:rPr lang="en-GB" sz="2000" dirty="0" smtClean="0">
                <a:solidFill>
                  <a:srgbClr val="FF0000"/>
                </a:solidFill>
                <a:cs typeface="Calibri"/>
              </a:rPr>
              <a:t>Effect on standard example very small</a:t>
            </a:r>
            <a:r>
              <a:rPr lang="en-GB" sz="1600" dirty="0" smtClean="0">
                <a:solidFill>
                  <a:srgbClr val="FF0000"/>
                </a:solidFill>
                <a:cs typeface="Calibri"/>
              </a:rPr>
              <a:t> (</a:t>
            </a:r>
            <a:r>
              <a:rPr lang="en-GB" sz="1600" i="1" dirty="0" err="1" smtClean="0">
                <a:solidFill>
                  <a:srgbClr val="FF0000"/>
                </a:solidFill>
                <a:cs typeface="Calibri"/>
              </a:rPr>
              <a:t>N</a:t>
            </a:r>
            <a:r>
              <a:rPr lang="en-GB" sz="1600" baseline="-25000" dirty="0" err="1" smtClean="0">
                <a:solidFill>
                  <a:srgbClr val="FF0000"/>
                </a:solidFill>
                <a:cs typeface="Calibri"/>
              </a:rPr>
              <a:t>obs</a:t>
            </a:r>
            <a:r>
              <a:rPr lang="en-GB" sz="1600" dirty="0" smtClean="0">
                <a:solidFill>
                  <a:srgbClr val="FF0000"/>
                </a:solidFill>
                <a:cs typeface="Calibri"/>
              </a:rPr>
              <a:t> = 100, </a:t>
            </a:r>
            <a:r>
              <a:rPr lang="en-GB" sz="1600" i="1" dirty="0" smtClean="0">
                <a:solidFill>
                  <a:srgbClr val="FF0000"/>
                </a:solidFill>
                <a:cs typeface="Calibri"/>
              </a:rPr>
              <a:t>B</a:t>
            </a:r>
            <a:r>
              <a:rPr lang="en-GB" sz="1600" dirty="0" smtClean="0">
                <a:solidFill>
                  <a:srgbClr val="FF0000"/>
                </a:solidFill>
                <a:cs typeface="Calibri"/>
              </a:rPr>
              <a:t> = 100 ± 20)</a:t>
            </a:r>
            <a:r>
              <a:rPr lang="en-GB" sz="2000" dirty="0" smtClean="0">
                <a:solidFill>
                  <a:srgbClr val="FF0000"/>
                </a:solidFill>
                <a:cs typeface="Calibri"/>
              </a:rPr>
              <a:t>: </a:t>
            </a:r>
            <a:r>
              <a:rPr lang="en-GB" sz="2000" dirty="0" smtClean="0">
                <a:solidFill>
                  <a:srgbClr val="FF0000"/>
                </a:solidFill>
                <a:latin typeface="Symbol" charset="2"/>
                <a:cs typeface="Symbol" charset="2"/>
              </a:rPr>
              <a:t>D</a:t>
            </a:r>
            <a:r>
              <a:rPr lang="en-GB" sz="2000" i="1" dirty="0" smtClean="0">
                <a:solidFill>
                  <a:srgbClr val="FF0000"/>
                </a:solidFill>
                <a:cs typeface="Calibri"/>
              </a:rPr>
              <a:t>S</a:t>
            </a:r>
            <a:r>
              <a:rPr lang="en-GB" sz="2000" baseline="-25000" dirty="0" smtClean="0">
                <a:solidFill>
                  <a:srgbClr val="FF0000"/>
                </a:solidFill>
                <a:cs typeface="Calibri"/>
              </a:rPr>
              <a:t>95</a:t>
            </a:r>
            <a:r>
              <a:rPr lang="en-GB" sz="2000" dirty="0" smtClean="0">
                <a:solidFill>
                  <a:srgbClr val="FF0000"/>
                </a:solidFill>
                <a:cs typeface="Calibri"/>
              </a:rPr>
              <a:t> = 1.3%</a:t>
            </a:r>
            <a:endParaRPr lang="en-GB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Funny Parameters</a:t>
            </a:r>
            <a:endParaRPr lang="en-GB" dirty="0"/>
          </a:p>
        </p:txBody>
      </p:sp>
      <p:graphicFrame>
        <p:nvGraphicFramePr>
          <p:cNvPr id="512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093149"/>
              </p:ext>
            </p:extLst>
          </p:nvPr>
        </p:nvGraphicFramePr>
        <p:xfrm>
          <a:off x="185738" y="1990725"/>
          <a:ext cx="8853487" cy="325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Equation" r:id="rId3" imgW="5156200" imgH="1955800" progId="Equation.3">
                  <p:embed/>
                </p:oleObj>
              </mc:Choice>
              <mc:Fallback>
                <p:oleObj name="Equation" r:id="rId3" imgW="5156200" imgH="19558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738" y="1990725"/>
                        <a:ext cx="8853487" cy="3255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to Generate Toy Experiments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59800" cy="5105400"/>
          </a:xfrm>
        </p:spPr>
        <p:txBody>
          <a:bodyPr>
            <a:noAutofit/>
          </a:bodyPr>
          <a:lstStyle/>
          <a:p>
            <a:r>
              <a:rPr lang="en-GB" sz="2800" dirty="0" smtClean="0"/>
              <a:t>The way how toy experiments are generated matters</a:t>
            </a:r>
          </a:p>
          <a:p>
            <a:r>
              <a:rPr lang="en-GB" sz="2800" dirty="0" smtClean="0"/>
              <a:t>To obtain upper limit for given signal hypothesis:</a:t>
            </a:r>
          </a:p>
          <a:p>
            <a:pPr marL="971550" lvl="1" indent="-514350">
              <a:spcBef>
                <a:spcPts val="1800"/>
              </a:spcBef>
              <a:buFont typeface="+mj-lt"/>
              <a:buAutoNum type="arabicPeriod"/>
            </a:pPr>
            <a:r>
              <a:rPr lang="en-GB" sz="2000" dirty="0" smtClean="0"/>
              <a:t>Compute observed test statistics in data</a:t>
            </a:r>
          </a:p>
          <a:p>
            <a:pPr marL="971550" lvl="1" indent="-514350">
              <a:spcBef>
                <a:spcPts val="1800"/>
              </a:spcBef>
              <a:buFont typeface="+mj-lt"/>
              <a:buAutoNum type="arabicPeriod"/>
            </a:pPr>
            <a:r>
              <a:rPr lang="en-GB" sz="2000" dirty="0" smtClean="0"/>
              <a:t>Generate for toy {</a:t>
            </a:r>
            <a:r>
              <a:rPr lang="en-GB" sz="2000" i="1" dirty="0" err="1" smtClean="0"/>
              <a:t>i</a:t>
            </a:r>
            <a:r>
              <a:rPr lang="en-GB" sz="900" i="1" dirty="0" smtClean="0"/>
              <a:t> </a:t>
            </a:r>
            <a:r>
              <a:rPr lang="en-GB" sz="2000" dirty="0" smtClean="0"/>
              <a:t>} </a:t>
            </a:r>
            <a:r>
              <a:rPr lang="en-GB" sz="2000" i="1" dirty="0" err="1" smtClean="0"/>
              <a:t>N</a:t>
            </a:r>
            <a:r>
              <a:rPr lang="en-GB" sz="2000" baseline="-25000" dirty="0" err="1" smtClean="0"/>
              <a:t>obs,</a:t>
            </a:r>
            <a:r>
              <a:rPr lang="en-GB" sz="2000" i="1" baseline="-25000" dirty="0" err="1" smtClean="0"/>
              <a:t>i</a:t>
            </a:r>
            <a:r>
              <a:rPr lang="en-GB" sz="2000" dirty="0" smtClean="0"/>
              <a:t> around expected background + signal hypothesis using best fit values for nuisance parameters (</a:t>
            </a:r>
            <a:r>
              <a:rPr lang="en-GB" sz="2000" dirty="0" err="1" smtClean="0"/>
              <a:t>unsmeared</a:t>
            </a:r>
            <a:r>
              <a:rPr lang="en-GB" sz="2000" dirty="0" smtClean="0"/>
              <a:t>!)</a:t>
            </a:r>
          </a:p>
          <a:p>
            <a:pPr marL="971550" lvl="1" indent="-514350">
              <a:spcBef>
                <a:spcPts val="1800"/>
              </a:spcBef>
              <a:buFont typeface="+mj-lt"/>
              <a:buAutoNum type="arabicPeriod"/>
            </a:pPr>
            <a:r>
              <a:rPr lang="en-GB" sz="2000" dirty="0" smtClean="0"/>
              <a:t>Generate Gaussian-smeared nuisance parameters </a:t>
            </a:r>
            <a:r>
              <a:rPr lang="en-GB" sz="2000" i="1" dirty="0" err="1" smtClean="0">
                <a:latin typeface="Symbol" charset="2"/>
                <a:cs typeface="Symbol" charset="2"/>
              </a:rPr>
              <a:t>q</a:t>
            </a:r>
            <a:r>
              <a:rPr lang="en-GB" sz="2000" i="1" baseline="-25000" dirty="0" err="1" smtClean="0"/>
              <a:t>i</a:t>
            </a:r>
            <a:r>
              <a:rPr lang="en-GB" sz="2000" dirty="0" smtClean="0"/>
              <a:t> around best fit values for hypothesis (“unconditional ensemble”)</a:t>
            </a:r>
          </a:p>
          <a:p>
            <a:pPr marL="971550" lvl="1" indent="-514350">
              <a:spcBef>
                <a:spcPts val="1800"/>
              </a:spcBef>
              <a:buFont typeface="+mj-lt"/>
              <a:buAutoNum type="arabicPeriod"/>
            </a:pPr>
            <a:r>
              <a:rPr lang="en-GB" sz="2000" dirty="0" smtClean="0"/>
              <a:t>Compute test statistics using </a:t>
            </a:r>
            <a:r>
              <a:rPr lang="en-GB" sz="2000" i="1" dirty="0" err="1" smtClean="0"/>
              <a:t>N</a:t>
            </a:r>
            <a:r>
              <a:rPr lang="en-GB" sz="2000" baseline="-25000" dirty="0" err="1" smtClean="0"/>
              <a:t>obs,</a:t>
            </a:r>
            <a:r>
              <a:rPr lang="en-GB" sz="2000" i="1" baseline="-25000" dirty="0" err="1" smtClean="0"/>
              <a:t>i</a:t>
            </a:r>
            <a:r>
              <a:rPr lang="en-GB" sz="2000" dirty="0" smtClean="0"/>
              <a:t> and smeared </a:t>
            </a:r>
            <a:r>
              <a:rPr lang="en-GB" sz="2000" i="1" dirty="0" err="1" smtClean="0">
                <a:latin typeface="Symbol" charset="2"/>
                <a:cs typeface="Symbol" charset="2"/>
              </a:rPr>
              <a:t>q</a:t>
            </a:r>
            <a:r>
              <a:rPr lang="en-GB" sz="2000" i="1" baseline="-25000" dirty="0" err="1" smtClean="0"/>
              <a:t>i</a:t>
            </a:r>
            <a:r>
              <a:rPr lang="en-GB" sz="2000" i="1" baseline="-25000" dirty="0" smtClean="0"/>
              <a:t> </a:t>
            </a:r>
            <a:r>
              <a:rPr lang="en-GB" sz="2000" dirty="0" smtClean="0"/>
              <a:t>, representing the measurements of that toy experiment</a:t>
            </a:r>
          </a:p>
          <a:p>
            <a:pPr marL="971550" lvl="1" indent="-514350">
              <a:spcBef>
                <a:spcPts val="1800"/>
              </a:spcBef>
              <a:buFont typeface="+mj-lt"/>
              <a:buAutoNum type="arabicPeriod"/>
            </a:pPr>
            <a:r>
              <a:rPr lang="en-GB" sz="2000" dirty="0" smtClean="0"/>
              <a:t>Count how often toy test statistics is larger or equal than data test statistics and compute </a:t>
            </a:r>
            <a:r>
              <a:rPr lang="en-GB" sz="2000" dirty="0" err="1" smtClean="0"/>
              <a:t>CL</a:t>
            </a:r>
            <a:r>
              <a:rPr lang="en-GB" sz="2000" i="1" baseline="-25000" dirty="0" err="1" smtClean="0"/>
              <a:t>s</a:t>
            </a:r>
            <a:r>
              <a:rPr lang="en-GB" sz="2000" baseline="-25000" dirty="0" err="1" smtClean="0"/>
              <a:t>+</a:t>
            </a:r>
            <a:r>
              <a:rPr lang="en-GB" sz="2000" i="1" baseline="-25000" dirty="0" err="1" smtClean="0"/>
              <a:t>b</a:t>
            </a:r>
            <a:endParaRPr lang="en-GB" sz="2000" i="1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Short Cuts – Asymptotic Behaviour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Autofit/>
          </a:bodyPr>
          <a:lstStyle/>
          <a:p>
            <a:pPr>
              <a:spcBef>
                <a:spcPts val="1368"/>
              </a:spcBef>
            </a:pPr>
            <a:r>
              <a:rPr lang="en-GB" sz="2800" dirty="0" smtClean="0"/>
              <a:t>One could not want to bother with toys and use “</a:t>
            </a:r>
            <a:r>
              <a:rPr lang="en-GB" sz="2800" dirty="0" err="1" smtClean="0"/>
              <a:t>Wilk’s</a:t>
            </a:r>
            <a:r>
              <a:rPr lang="en-GB" sz="2800" dirty="0" smtClean="0"/>
              <a:t> theorem” instead, </a:t>
            </a:r>
            <a:r>
              <a:rPr lang="en-GB" sz="2800" dirty="0" err="1" smtClean="0"/>
              <a:t>ie</a:t>
            </a:r>
            <a:r>
              <a:rPr lang="en-GB" sz="2800" dirty="0" smtClean="0"/>
              <a:t>, postulate:                  </a:t>
            </a:r>
            <a:r>
              <a:rPr lang="en-GB" sz="1800" dirty="0" smtClean="0"/>
              <a:t> </a:t>
            </a:r>
            <a:r>
              <a:rPr lang="en-GB" sz="2800" dirty="0" smtClean="0"/>
              <a:t>            </a:t>
            </a:r>
            <a:r>
              <a:rPr lang="en-GB" sz="1200" dirty="0" smtClean="0"/>
              <a:t> </a:t>
            </a:r>
            <a:r>
              <a:rPr lang="en-GB" sz="2800" dirty="0" smtClean="0"/>
              <a:t>,                and compute </a:t>
            </a:r>
            <a:r>
              <a:rPr lang="en-GB" sz="2800" dirty="0" err="1" smtClean="0"/>
              <a:t>CL</a:t>
            </a:r>
            <a:r>
              <a:rPr lang="en-GB" sz="2800" i="1" baseline="-25000" dirty="0" err="1" smtClean="0"/>
              <a:t>s</a:t>
            </a:r>
            <a:r>
              <a:rPr lang="en-GB" sz="2800" baseline="-25000" dirty="0" err="1" smtClean="0"/>
              <a:t>+</a:t>
            </a:r>
            <a:r>
              <a:rPr lang="en-GB" sz="2800" i="1" baseline="-25000" dirty="0" err="1" smtClean="0"/>
              <a:t>b</a:t>
            </a:r>
            <a:r>
              <a:rPr lang="en-GB" sz="2800" dirty="0" err="1" smtClean="0"/>
              <a:t>(</a:t>
            </a:r>
            <a:r>
              <a:rPr lang="en-GB" sz="2800" i="1" dirty="0" err="1" smtClean="0">
                <a:latin typeface="Symbol" charset="2"/>
                <a:cs typeface="Symbol" charset="2"/>
              </a:rPr>
              <a:t>m</a:t>
            </a:r>
            <a:r>
              <a:rPr lang="en-GB" sz="2800" dirty="0" smtClean="0"/>
              <a:t>) = TMath::Prob(</a:t>
            </a:r>
            <a:r>
              <a:rPr lang="en-GB" sz="2800" dirty="0" smtClean="0">
                <a:latin typeface="Symbol" charset="2"/>
                <a:cs typeface="Symbol" charset="2"/>
              </a:rPr>
              <a:t>Dc</a:t>
            </a:r>
            <a:r>
              <a:rPr lang="en-GB" sz="2800" baseline="30000" dirty="0" smtClean="0"/>
              <a:t>2</a:t>
            </a:r>
            <a:r>
              <a:rPr lang="en-GB" sz="2800" dirty="0" smtClean="0"/>
              <a:t>(</a:t>
            </a:r>
            <a:r>
              <a:rPr lang="en-GB" sz="2800" i="1" dirty="0" smtClean="0">
                <a:latin typeface="Symbol" charset="2"/>
                <a:cs typeface="Symbol" charset="2"/>
              </a:rPr>
              <a:t>m</a:t>
            </a:r>
            <a:r>
              <a:rPr lang="en-GB" sz="2800" dirty="0" smtClean="0"/>
              <a:t>), 1)</a:t>
            </a:r>
          </a:p>
          <a:p>
            <a:pPr lvl="1">
              <a:spcBef>
                <a:spcPts val="1368"/>
              </a:spcBef>
            </a:pPr>
            <a:r>
              <a:rPr lang="en-GB" sz="2400" dirty="0" smtClean="0"/>
              <a:t>Usually not good in presence of small numbers</a:t>
            </a:r>
          </a:p>
          <a:p>
            <a:pPr lvl="1">
              <a:spcBef>
                <a:spcPts val="1368"/>
              </a:spcBef>
            </a:pPr>
            <a:r>
              <a:rPr lang="en-GB" sz="2400" dirty="0" smtClean="0"/>
              <a:t>Should preferably not be used for the observed limit or small evidence </a:t>
            </a:r>
            <a:r>
              <a:rPr lang="en-GB" sz="2400" dirty="0" err="1" smtClean="0"/>
              <a:t>p</a:t>
            </a:r>
            <a:r>
              <a:rPr lang="en-GB" sz="2400" dirty="0" smtClean="0"/>
              <a:t>-value</a:t>
            </a:r>
          </a:p>
          <a:p>
            <a:pPr lvl="1">
              <a:spcBef>
                <a:spcPts val="1368"/>
              </a:spcBef>
            </a:pPr>
            <a:r>
              <a:rPr lang="en-GB" sz="2400" dirty="0" smtClean="0"/>
              <a:t>For 5</a:t>
            </a:r>
            <a:r>
              <a:rPr lang="en-GB" sz="2400" dirty="0" smtClean="0">
                <a:latin typeface="Symbol" charset="2"/>
                <a:cs typeface="Symbol" charset="2"/>
              </a:rPr>
              <a:t>s</a:t>
            </a:r>
            <a:r>
              <a:rPr lang="en-GB" sz="2400" dirty="0" smtClean="0"/>
              <a:t> discovery, one would need at least 10M toys to see a few events, impractical</a:t>
            </a:r>
          </a:p>
          <a:p>
            <a:pPr lvl="1">
              <a:spcBef>
                <a:spcPts val="1368"/>
              </a:spcBef>
            </a:pPr>
            <a:r>
              <a:rPr lang="en-GB" sz="2400" dirty="0" smtClean="0"/>
              <a:t>Could be used to derive median sensitivity and error bands, which may be necessary in case of very complex, CPU-intensive fits</a:t>
            </a:r>
            <a:endParaRPr lang="en-GB" dirty="0" smtClean="0"/>
          </a:p>
        </p:txBody>
      </p:sp>
      <p:graphicFrame>
        <p:nvGraphicFramePr>
          <p:cNvPr id="50178" name="Object 2"/>
          <p:cNvGraphicFramePr>
            <a:graphicFrameLocks noChangeAspect="1"/>
          </p:cNvGraphicFramePr>
          <p:nvPr/>
        </p:nvGraphicFramePr>
        <p:xfrm>
          <a:off x="5507566" y="2063750"/>
          <a:ext cx="2482850" cy="56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4" name="Equation" r:id="rId3" imgW="1181100" imgH="279400" progId="Equation.DSMT4">
                  <p:embed/>
                </p:oleObj>
              </mc:Choice>
              <mc:Fallback>
                <p:oleObj name="Equation" r:id="rId3" imgW="1181100" imgH="2794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7566" y="2063750"/>
                        <a:ext cx="2482850" cy="569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Short Cuts – Asymptotic Behaviour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Autofit/>
          </a:bodyPr>
          <a:lstStyle/>
          <a:p>
            <a:pPr>
              <a:spcBef>
                <a:spcPts val="1368"/>
              </a:spcBef>
            </a:pPr>
            <a:r>
              <a:rPr lang="en-GB" sz="2800" dirty="0" smtClean="0"/>
              <a:t>The test statistics      has well defined asymptotic behaviour for sufficiently large data samples</a:t>
            </a:r>
          </a:p>
          <a:p>
            <a:pPr lvl="1">
              <a:spcBef>
                <a:spcPts val="1368"/>
              </a:spcBef>
            </a:pPr>
            <a:r>
              <a:rPr lang="en-GB" sz="2400" dirty="0" smtClean="0"/>
              <a:t>Asymptotic PDF for given </a:t>
            </a:r>
            <a:r>
              <a:rPr lang="en-GB" sz="2400" i="1" dirty="0" err="1" smtClean="0">
                <a:latin typeface="Symbol" charset="2"/>
                <a:cs typeface="Symbol" charset="2"/>
              </a:rPr>
              <a:t>m</a:t>
            </a:r>
            <a:r>
              <a:rPr lang="en-GB" sz="2400" dirty="0" smtClean="0"/>
              <a:t> hypothesis known analytically</a:t>
            </a:r>
          </a:p>
          <a:p>
            <a:pPr lvl="1">
              <a:spcBef>
                <a:spcPts val="1368"/>
              </a:spcBef>
            </a:pPr>
            <a:r>
              <a:rPr lang="en-GB" sz="2400" dirty="0" smtClean="0"/>
              <a:t>PDF requires standard deviation of floating signal strength parameter, which can be obtained for given </a:t>
            </a:r>
            <a:r>
              <a:rPr lang="en-GB" sz="2400" i="1" dirty="0" err="1" smtClean="0">
                <a:latin typeface="Symbol" charset="2"/>
                <a:cs typeface="Symbol" charset="2"/>
              </a:rPr>
              <a:t>m</a:t>
            </a:r>
            <a:endParaRPr lang="en-GB" sz="2400" i="1" dirty="0" smtClean="0">
              <a:latin typeface="Symbol" charset="2"/>
              <a:cs typeface="Symbol" charset="2"/>
            </a:endParaRPr>
          </a:p>
          <a:p>
            <a:pPr lvl="1">
              <a:spcBef>
                <a:spcPts val="1368"/>
              </a:spcBef>
            </a:pPr>
            <a:r>
              <a:rPr lang="en-GB" sz="2400" dirty="0" smtClean="0">
                <a:latin typeface="Calibri"/>
                <a:cs typeface="Calibri"/>
              </a:rPr>
              <a:t>Very useful for expected limit (“yellow &amp; green band”) computation</a:t>
            </a:r>
          </a:p>
          <a:p>
            <a:pPr lvl="1">
              <a:spcBef>
                <a:spcPts val="1368"/>
              </a:spcBef>
            </a:pPr>
            <a:r>
              <a:rPr lang="en-GB" sz="2400" dirty="0" smtClean="0"/>
              <a:t>This is nicely described in </a:t>
            </a:r>
            <a:r>
              <a:rPr lang="en-GB" sz="2400" dirty="0" smtClean="0">
                <a:hlinkClick r:id="rId3"/>
              </a:rPr>
              <a:t>G. Cowan et al. </a:t>
            </a:r>
            <a:r>
              <a:rPr lang="en-US" sz="2400" dirty="0" smtClean="0">
                <a:hlinkClick r:id="rId3"/>
              </a:rPr>
              <a:t>arXiv:</a:t>
            </a:r>
            <a:r>
              <a:rPr lang="en-US" sz="2400" dirty="0" smtClean="0">
                <a:hlinkClick r:id="rId3"/>
              </a:rPr>
              <a:t>1007.1727</a:t>
            </a:r>
            <a:endParaRPr lang="en-US" sz="2400" dirty="0" smtClean="0"/>
          </a:p>
          <a:p>
            <a:pPr marL="712788" lvl="1" indent="3230563">
              <a:spcBef>
                <a:spcPts val="672"/>
              </a:spcBef>
              <a:buNone/>
            </a:pPr>
            <a:r>
              <a:rPr lang="en-US" sz="1200" dirty="0" smtClean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http</a:t>
            </a:r>
            <a:r>
              <a:rPr lang="en-US" sz="1200" dirty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://</a:t>
            </a:r>
            <a:r>
              <a:rPr lang="en-US" sz="1200" dirty="0" err="1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arXiv.org</a:t>
            </a:r>
            <a:r>
              <a:rPr lang="en-US" sz="1200" dirty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/abs/arXiv:1007.1727</a:t>
            </a:r>
            <a:endParaRPr lang="en-GB" sz="1200" dirty="0" smtClean="0"/>
          </a:p>
        </p:txBody>
      </p:sp>
      <p:graphicFrame>
        <p:nvGraphicFramePr>
          <p:cNvPr id="50178" name="Object 2"/>
          <p:cNvGraphicFramePr>
            <a:graphicFrameLocks noChangeAspect="1"/>
          </p:cNvGraphicFramePr>
          <p:nvPr/>
        </p:nvGraphicFramePr>
        <p:xfrm>
          <a:off x="3450166" y="1665817"/>
          <a:ext cx="400050" cy="54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3" name="Equation" r:id="rId4" imgW="190500" imgH="266700" progId="Equation.DSMT4">
                  <p:embed/>
                </p:oleObj>
              </mc:Choice>
              <mc:Fallback>
                <p:oleObj name="Equation" r:id="rId4" imgW="190500" imgH="2667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0166" y="1665817"/>
                        <a:ext cx="400050" cy="544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References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24744"/>
            <a:ext cx="8610600" cy="5472608"/>
          </a:xfrm>
        </p:spPr>
        <p:txBody>
          <a:bodyPr>
            <a:noAutofit/>
          </a:bodyPr>
          <a:lstStyle/>
          <a:p>
            <a:pPr>
              <a:spcBef>
                <a:spcPts val="672"/>
              </a:spcBef>
            </a:pPr>
            <a:r>
              <a:rPr lang="en-GB" sz="2400" dirty="0" smtClean="0">
                <a:hlinkClick r:id="rId2"/>
              </a:rPr>
              <a:t>ATLAS </a:t>
            </a:r>
            <a:r>
              <a:rPr lang="en-GB" sz="2400" dirty="0" smtClean="0">
                <a:hlinkClick r:id="rId2"/>
              </a:rPr>
              <a:t>SCs Frequentist </a:t>
            </a:r>
            <a:r>
              <a:rPr lang="en-GB" sz="2400" dirty="0" smtClean="0">
                <a:hlinkClick r:id="rId2"/>
              </a:rPr>
              <a:t>Limit </a:t>
            </a:r>
            <a:r>
              <a:rPr lang="en-GB" sz="2400" dirty="0" smtClean="0">
                <a:hlinkClick r:id="rId2"/>
              </a:rPr>
              <a:t>Recommendation</a:t>
            </a:r>
            <a:endParaRPr lang="en-GB" sz="2400" dirty="0" smtClean="0"/>
          </a:p>
          <a:p>
            <a:pPr marL="0" indent="0" defTabSz="357188">
              <a:spcBef>
                <a:spcPts val="672"/>
              </a:spcBef>
              <a:buNone/>
            </a:pPr>
            <a:r>
              <a:rPr lang="en-US" sz="1200" dirty="0" smtClean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	https</a:t>
            </a:r>
            <a:r>
              <a:rPr lang="en-US" sz="1200" dirty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://</a:t>
            </a:r>
            <a:r>
              <a:rPr lang="en-US" sz="1200" dirty="0" err="1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twiki.cern.ch</a:t>
            </a:r>
            <a:r>
              <a:rPr lang="en-US" sz="1200" dirty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/</a:t>
            </a:r>
            <a:r>
              <a:rPr lang="en-US" sz="1200" dirty="0" err="1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twiki</a:t>
            </a:r>
            <a:r>
              <a:rPr lang="en-US" sz="1200" dirty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/pub/</a:t>
            </a:r>
            <a:r>
              <a:rPr lang="en-US" sz="1200" dirty="0" err="1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AtlasProtected</a:t>
            </a:r>
            <a:r>
              <a:rPr lang="en-US" sz="1200" dirty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/</a:t>
            </a:r>
            <a:r>
              <a:rPr lang="en-US" sz="1200" dirty="0" err="1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StatisticsTools</a:t>
            </a:r>
            <a:r>
              <a:rPr lang="en-US" sz="1200" dirty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/</a:t>
            </a:r>
            <a:r>
              <a:rPr lang="en-US" sz="1200" dirty="0" err="1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Frequentist_Limit_Recommendation.pdf</a:t>
            </a:r>
            <a:endParaRPr lang="en-GB" sz="1200" dirty="0" smtClean="0"/>
          </a:p>
          <a:p>
            <a:pPr>
              <a:spcBef>
                <a:spcPts val="1200"/>
              </a:spcBef>
            </a:pPr>
            <a:r>
              <a:rPr lang="en-GB" sz="2400" dirty="0" smtClean="0">
                <a:hlinkClick r:id="rId3"/>
              </a:rPr>
              <a:t>Document on discreteness problem (Glen + Eilam</a:t>
            </a:r>
            <a:r>
              <a:rPr lang="en-GB" sz="2400" dirty="0" smtClean="0">
                <a:hlinkClick r:id="rId3"/>
              </a:rPr>
              <a:t>)</a:t>
            </a:r>
            <a:endParaRPr lang="en-GB" sz="2400" dirty="0" smtClean="0"/>
          </a:p>
          <a:p>
            <a:pPr marL="0" indent="0" defTabSz="357188">
              <a:spcBef>
                <a:spcPts val="672"/>
              </a:spcBef>
              <a:buNone/>
            </a:pPr>
            <a:r>
              <a:rPr lang="en-US" sz="1200" dirty="0" smtClean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	https</a:t>
            </a:r>
            <a:r>
              <a:rPr lang="en-US" sz="1200" dirty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://</a:t>
            </a:r>
            <a:r>
              <a:rPr lang="en-US" sz="1200" dirty="0" err="1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twiki.cern.ch</a:t>
            </a:r>
            <a:r>
              <a:rPr lang="en-US" sz="1200" dirty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/</a:t>
            </a:r>
            <a:r>
              <a:rPr lang="en-US" sz="1200" dirty="0" err="1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twiki</a:t>
            </a:r>
            <a:r>
              <a:rPr lang="en-US" sz="1200" dirty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/pub/</a:t>
            </a:r>
            <a:r>
              <a:rPr lang="en-US" sz="1200" dirty="0" err="1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AtlasProtected</a:t>
            </a:r>
            <a:r>
              <a:rPr lang="en-US" sz="1200" dirty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/</a:t>
            </a:r>
            <a:r>
              <a:rPr lang="en-US" sz="1200" dirty="0" err="1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ATLASStatisticsFAQ</a:t>
            </a:r>
            <a:r>
              <a:rPr lang="en-US" sz="1200" dirty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/</a:t>
            </a:r>
            <a:r>
              <a:rPr lang="en-US" sz="1200" dirty="0" err="1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PLvsInt.pdf</a:t>
            </a:r>
            <a:endParaRPr lang="en-GB" sz="1200" dirty="0" smtClean="0"/>
          </a:p>
          <a:p>
            <a:pPr>
              <a:spcBef>
                <a:spcPts val="1200"/>
              </a:spcBef>
            </a:pPr>
            <a:r>
              <a:rPr lang="en-GB" sz="2400" dirty="0" smtClean="0">
                <a:hlinkClick r:id="rId4"/>
              </a:rPr>
              <a:t>Paper on asymptotic formulas </a:t>
            </a:r>
            <a:r>
              <a:rPr lang="en-US" sz="2400" dirty="0" smtClean="0">
                <a:hlinkClick r:id="rId4"/>
              </a:rPr>
              <a:t>(G. Cowan et al)</a:t>
            </a:r>
            <a:r>
              <a:rPr lang="en-GB" sz="2400" dirty="0" smtClean="0"/>
              <a:t> </a:t>
            </a:r>
            <a:endParaRPr lang="en-GB" sz="2400" dirty="0" smtClean="0"/>
          </a:p>
          <a:p>
            <a:pPr marL="0" indent="0" defTabSz="357188">
              <a:spcBef>
                <a:spcPts val="672"/>
              </a:spcBef>
              <a:buNone/>
            </a:pPr>
            <a:r>
              <a:rPr lang="en-US" sz="1200" dirty="0" smtClean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	http</a:t>
            </a:r>
            <a:r>
              <a:rPr lang="en-US" sz="1200" dirty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://</a:t>
            </a:r>
            <a:r>
              <a:rPr lang="en-US" sz="1200" dirty="0" err="1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arXiv.org</a:t>
            </a:r>
            <a:r>
              <a:rPr lang="en-US" sz="1200" dirty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/abs/arXiv:</a:t>
            </a:r>
            <a:r>
              <a:rPr lang="en-US" sz="1200" dirty="0" smtClean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1007.1727</a:t>
            </a:r>
            <a:endParaRPr lang="en-GB" sz="2800" dirty="0" smtClean="0"/>
          </a:p>
          <a:p>
            <a:pPr>
              <a:spcBef>
                <a:spcPts val="1200"/>
              </a:spcBef>
            </a:pPr>
            <a:r>
              <a:rPr lang="en-GB" sz="2400" dirty="0" smtClean="0">
                <a:hlinkClick r:id="rId5"/>
              </a:rPr>
              <a:t>1</a:t>
            </a:r>
            <a:r>
              <a:rPr lang="en-GB" sz="2400" baseline="30000" dirty="0" smtClean="0">
                <a:hlinkClick r:id="rId5"/>
              </a:rPr>
              <a:t>st</a:t>
            </a:r>
            <a:r>
              <a:rPr lang="en-GB" sz="2400" dirty="0" smtClean="0">
                <a:hlinkClick r:id="rId5"/>
              </a:rPr>
              <a:t> ATLAS Physics &amp; Statistics meeting</a:t>
            </a:r>
            <a:r>
              <a:rPr lang="en-US" sz="2400" dirty="0" smtClean="0">
                <a:hlinkClick r:id="rId5"/>
              </a:rPr>
              <a:t>, Mar 15, </a:t>
            </a:r>
            <a:r>
              <a:rPr lang="en-US" sz="2400" dirty="0" smtClean="0">
                <a:hlinkClick r:id="rId5"/>
              </a:rPr>
              <a:t>2011</a:t>
            </a:r>
            <a:endParaRPr lang="en-US" sz="2400" dirty="0" smtClean="0"/>
          </a:p>
          <a:p>
            <a:pPr marL="0" indent="0" defTabSz="357188">
              <a:spcBef>
                <a:spcPts val="672"/>
              </a:spcBef>
              <a:buNone/>
            </a:pPr>
            <a:r>
              <a:rPr lang="en-US" sz="1200" dirty="0" smtClean="0"/>
              <a:t>	https</a:t>
            </a:r>
            <a:r>
              <a:rPr lang="en-US" sz="1200" dirty="0"/>
              <a:t>://</a:t>
            </a:r>
            <a:r>
              <a:rPr lang="en-US" sz="1200" dirty="0" err="1"/>
              <a:t>indico.cern.ch</a:t>
            </a:r>
            <a:r>
              <a:rPr lang="en-US" sz="1200" dirty="0"/>
              <a:t>/</a:t>
            </a:r>
            <a:r>
              <a:rPr lang="en-US" sz="1200" dirty="0" err="1"/>
              <a:t>conferenceDisplay.py?confId</a:t>
            </a:r>
            <a:r>
              <a:rPr lang="en-US" sz="1200" dirty="0"/>
              <a:t>=131204</a:t>
            </a:r>
            <a:endParaRPr lang="en-GB" sz="1200" dirty="0" smtClean="0"/>
          </a:p>
          <a:p>
            <a:pPr>
              <a:spcBef>
                <a:spcPts val="1200"/>
              </a:spcBef>
            </a:pPr>
            <a:r>
              <a:rPr lang="en-GB" sz="2400" dirty="0" smtClean="0">
                <a:hlinkClick r:id="rId6"/>
              </a:rPr>
              <a:t>ATLAS Physics &amp; Statistics workshop, April 15, </a:t>
            </a:r>
            <a:r>
              <a:rPr lang="en-GB" sz="2400" dirty="0" smtClean="0">
                <a:hlinkClick r:id="rId6"/>
              </a:rPr>
              <a:t>2011</a:t>
            </a:r>
            <a:endParaRPr lang="en-GB" sz="2400" dirty="0" smtClean="0"/>
          </a:p>
          <a:p>
            <a:pPr marL="0" indent="0" defTabSz="357188">
              <a:spcBef>
                <a:spcPts val="672"/>
              </a:spcBef>
              <a:buNone/>
            </a:pPr>
            <a:r>
              <a:rPr lang="en-US" sz="1200" dirty="0" smtClean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	https</a:t>
            </a:r>
            <a:r>
              <a:rPr lang="en-US" sz="1200" dirty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://</a:t>
            </a:r>
            <a:r>
              <a:rPr lang="en-US" sz="1200" dirty="0" err="1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indico.cern.ch</a:t>
            </a:r>
            <a:r>
              <a:rPr lang="en-US" sz="1200" dirty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/</a:t>
            </a:r>
            <a:r>
              <a:rPr lang="en-US" sz="1200" dirty="0" err="1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conferenceDisplay.py?confId</a:t>
            </a:r>
            <a:r>
              <a:rPr lang="en-US" sz="1200" dirty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=132499</a:t>
            </a:r>
            <a:endParaRPr lang="en-GB" sz="1200" dirty="0" smtClean="0"/>
          </a:p>
          <a:p>
            <a:pPr>
              <a:spcBef>
                <a:spcPts val="1200"/>
              </a:spcBef>
            </a:pPr>
            <a:r>
              <a:rPr lang="en-GB" sz="2400" dirty="0" smtClean="0">
                <a:hlinkClick r:id="rId7"/>
              </a:rPr>
              <a:t>Nicolas Berger’s asymptotic behaviour study for </a:t>
            </a:r>
            <a:r>
              <a:rPr lang="en-GB" sz="2400" i="1" dirty="0" smtClean="0">
                <a:hlinkClick r:id="rId7"/>
              </a:rPr>
              <a:t>H</a:t>
            </a:r>
            <a:r>
              <a:rPr lang="en-GB" sz="2400" dirty="0" smtClean="0">
                <a:latin typeface="Symbol" charset="2"/>
                <a:cs typeface="Symbol" charset="2"/>
                <a:hlinkClick r:id="rId7"/>
              </a:rPr>
              <a:t>®</a:t>
            </a:r>
            <a:r>
              <a:rPr lang="en-GB" sz="2400" i="1" dirty="0" smtClean="0">
                <a:latin typeface="Symbol" charset="2"/>
                <a:cs typeface="Symbol" charset="2"/>
                <a:hlinkClick r:id="rId7"/>
              </a:rPr>
              <a:t>gg</a:t>
            </a:r>
            <a:endParaRPr lang="en-GB" sz="2400" i="1" dirty="0" smtClean="0">
              <a:latin typeface="Symbol" charset="2"/>
              <a:cs typeface="Symbol" charset="2"/>
            </a:endParaRPr>
          </a:p>
          <a:p>
            <a:pPr marL="0" indent="0">
              <a:spcBef>
                <a:spcPts val="672"/>
              </a:spcBef>
              <a:buNone/>
              <a:tabLst>
                <a:tab pos="357188" algn="l"/>
              </a:tabLst>
            </a:pPr>
            <a:r>
              <a:rPr lang="en-US" sz="1200" dirty="0" smtClean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	https</a:t>
            </a:r>
            <a:r>
              <a:rPr lang="en-US" sz="1200" dirty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://</a:t>
            </a:r>
            <a:r>
              <a:rPr lang="en-US" sz="1200" dirty="0" err="1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indico.cern.ch</a:t>
            </a:r>
            <a:r>
              <a:rPr lang="en-US" sz="1200" dirty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/</a:t>
            </a:r>
            <a:r>
              <a:rPr lang="en-US" sz="1200" dirty="0" err="1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getFile.py</a:t>
            </a:r>
            <a:r>
              <a:rPr lang="en-US" sz="1200" dirty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/</a:t>
            </a:r>
            <a:r>
              <a:rPr lang="en-US" sz="1200" dirty="0" err="1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access?contribId</a:t>
            </a:r>
            <a:r>
              <a:rPr lang="en-US" sz="1200" dirty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=1&amp;resId=1&amp;materialId=</a:t>
            </a:r>
            <a:r>
              <a:rPr lang="en-US" sz="1200" dirty="0" err="1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slides&amp;confId</a:t>
            </a:r>
            <a:r>
              <a:rPr lang="en-US" sz="1200" dirty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=</a:t>
            </a:r>
            <a:r>
              <a:rPr lang="en-US" sz="1200" dirty="0" smtClean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130102</a:t>
            </a:r>
            <a:endParaRPr lang="en-GB" sz="2800" i="1" dirty="0" smtClean="0">
              <a:latin typeface="Symbol" charset="2"/>
              <a:cs typeface="Symbol" charset="2"/>
            </a:endParaRPr>
          </a:p>
          <a:p>
            <a:pPr>
              <a:spcBef>
                <a:spcPts val="1200"/>
              </a:spcBef>
            </a:pPr>
            <a:r>
              <a:rPr lang="en-GB" sz="2400" dirty="0" smtClean="0">
                <a:hlinkClick r:id="rId8"/>
              </a:rPr>
              <a:t>Most recent CDF + D0 Higgs combination </a:t>
            </a:r>
            <a:r>
              <a:rPr lang="en-GB" sz="2400" dirty="0" smtClean="0">
                <a:hlinkClick r:id="rId8"/>
              </a:rPr>
              <a:t>paper</a:t>
            </a:r>
            <a:endParaRPr lang="en-GB" sz="2400" dirty="0" smtClean="0"/>
          </a:p>
          <a:p>
            <a:pPr marL="0" indent="0" defTabSz="357188">
              <a:spcBef>
                <a:spcPts val="672"/>
              </a:spcBef>
              <a:buNone/>
            </a:pPr>
            <a:r>
              <a:rPr lang="en-US" sz="1200" dirty="0" smtClean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	http</a:t>
            </a:r>
            <a:r>
              <a:rPr lang="en-US" sz="1200" dirty="0">
                <a:solidFill>
                  <a:srgbClr val="000000"/>
                </a:solidFill>
                <a:latin typeface="Lucida Grande"/>
                <a:ea typeface="Lucida Grande"/>
                <a:cs typeface="Lucida Grande"/>
              </a:rPr>
              <a:t>://www-d0.fnal.gov/Run2Physics/WWW/results/prelim/HIGGS/H106/H106.pdf</a:t>
            </a:r>
            <a:endParaRPr lang="en-GB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Likelihood Function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19199"/>
          </a:xfrm>
        </p:spPr>
        <p:txBody>
          <a:bodyPr>
            <a:noAutofit/>
          </a:bodyPr>
          <a:lstStyle/>
          <a:p>
            <a:r>
              <a:rPr lang="en-GB" sz="2800" i="1" dirty="0" smtClean="0"/>
              <a:t>L</a:t>
            </a:r>
            <a:r>
              <a:rPr lang="en-GB" sz="2800" dirty="0" smtClean="0"/>
              <a:t> can be very simple, </a:t>
            </a:r>
            <a:r>
              <a:rPr lang="en-GB" sz="2800" dirty="0" err="1" smtClean="0"/>
              <a:t>eg</a:t>
            </a:r>
            <a:r>
              <a:rPr lang="en-GB" sz="2800" dirty="0" smtClean="0"/>
              <a:t>, for a counting experiment:</a:t>
            </a:r>
          </a:p>
          <a:p>
            <a:pPr lvl="1">
              <a:spcBef>
                <a:spcPts val="2280"/>
              </a:spcBef>
            </a:pPr>
            <a:r>
              <a:rPr lang="en-GB" sz="2000" dirty="0" smtClean="0"/>
              <a:t>Number counting:</a:t>
            </a:r>
          </a:p>
          <a:p>
            <a:pPr lvl="1"/>
            <a:endParaRPr lang="en-GB" sz="2000" dirty="0" smtClean="0"/>
          </a:p>
          <a:p>
            <a:pPr lvl="1"/>
            <a:endParaRPr lang="en-GB" sz="2000" dirty="0" smtClean="0"/>
          </a:p>
          <a:p>
            <a:pPr lvl="1"/>
            <a:endParaRPr lang="en-GB" sz="2000" dirty="0" smtClean="0"/>
          </a:p>
          <a:p>
            <a:pPr lvl="1"/>
            <a:r>
              <a:rPr lang="en-GB" sz="2000" dirty="0" smtClean="0"/>
              <a:t>Number counting with background uncertainty </a:t>
            </a:r>
            <a:r>
              <a:rPr lang="en-GB" sz="2000" dirty="0" smtClean="0"/>
              <a:t>(</a:t>
            </a:r>
            <a:r>
              <a:rPr lang="en-GB" sz="2000" dirty="0" smtClean="0"/>
              <a:t>nuisance parameter)</a:t>
            </a:r>
          </a:p>
          <a:p>
            <a:pPr lvl="1"/>
            <a:endParaRPr lang="en-GB" sz="2000" dirty="0" smtClean="0"/>
          </a:p>
          <a:p>
            <a:pPr lvl="1"/>
            <a:endParaRPr lang="en-GB" sz="2000" dirty="0" smtClean="0"/>
          </a:p>
          <a:p>
            <a:pPr lvl="1"/>
            <a:endParaRPr lang="en-GB" sz="2000" dirty="0" smtClean="0"/>
          </a:p>
          <a:p>
            <a:pPr lvl="1"/>
            <a:r>
              <a:rPr lang="en-GB" sz="2000" dirty="0" smtClean="0"/>
              <a:t>Signal prediction (expected numbers of events) usually also has nuisance parameters: cross section, selection efficiency, luminosity uncertainties, etc.</a:t>
            </a:r>
          </a:p>
        </p:txBody>
      </p:sp>
      <p:graphicFrame>
        <p:nvGraphicFramePr>
          <p:cNvPr id="2048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8881947"/>
              </p:ext>
            </p:extLst>
          </p:nvPr>
        </p:nvGraphicFramePr>
        <p:xfrm>
          <a:off x="1714500" y="2808288"/>
          <a:ext cx="4095750" cy="903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5" name="Equation" r:id="rId3" imgW="2120900" imgH="482600" progId="Equation.3">
                  <p:embed/>
                </p:oleObj>
              </mc:Choice>
              <mc:Fallback>
                <p:oleObj name="Equation" r:id="rId3" imgW="2120900" imgH="482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500" y="2808288"/>
                        <a:ext cx="4095750" cy="903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525715"/>
              </p:ext>
            </p:extLst>
          </p:nvPr>
        </p:nvGraphicFramePr>
        <p:xfrm>
          <a:off x="1460348" y="4291013"/>
          <a:ext cx="6915150" cy="903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6" name="Equation" r:id="rId5" imgW="3581400" imgH="482600" progId="Equation.3">
                  <p:embed/>
                </p:oleObj>
              </mc:Choice>
              <mc:Fallback>
                <p:oleObj name="Equation" r:id="rId5" imgW="3581400" imgH="4826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0348" y="4291013"/>
                        <a:ext cx="6915150" cy="903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Likelihood Function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19199"/>
          </a:xfrm>
        </p:spPr>
        <p:txBody>
          <a:bodyPr>
            <a:noAutofit/>
          </a:bodyPr>
          <a:lstStyle/>
          <a:p>
            <a:r>
              <a:rPr lang="en-GB" sz="2800" i="1" dirty="0" smtClean="0"/>
              <a:t>L</a:t>
            </a:r>
            <a:r>
              <a:rPr lang="en-GB" sz="2800" dirty="0" smtClean="0"/>
              <a:t> can be very simple, </a:t>
            </a:r>
            <a:r>
              <a:rPr lang="en-GB" sz="2800" dirty="0" err="1" smtClean="0"/>
              <a:t>eg</a:t>
            </a:r>
            <a:r>
              <a:rPr lang="en-GB" sz="2800" dirty="0" smtClean="0"/>
              <a:t>, for a counting experiment: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2286000"/>
            <a:ext cx="8686800" cy="29718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GB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can also be complex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lang="en-GB" sz="2000" dirty="0" smtClean="0"/>
              <a:t>Several distinct signal and background contributions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lang="en-GB" sz="2000" dirty="0" smtClean="0"/>
              <a:t>S</a:t>
            </a:r>
            <a:r>
              <a:rPr kumimoji="0" lang="en-GB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everal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discriminating variables (use product of </a:t>
            </a:r>
            <a:r>
              <a:rPr kumimoji="0" lang="en-GB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PDFs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lang="en-GB" sz="2000" dirty="0" smtClean="0"/>
              <a:t>Some variables may have event-by-event scaling factors</a:t>
            </a: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lang="en-GB" sz="2000" noProof="0" dirty="0" smtClean="0"/>
              <a:t>Signal, background and PDF shape parameters may be </a:t>
            </a:r>
            <a:r>
              <a:rPr lang="en-GB" sz="2000" dirty="0" smtClean="0"/>
              <a:t>floating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Physical</a:t>
            </a:r>
            <a:r>
              <a:rPr kumimoji="0" lang="en-GB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parameters may be number of events but also signal properties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lang="en-GB" sz="2000" baseline="0" dirty="0" smtClean="0"/>
              <a:t>Likelihood</a:t>
            </a:r>
            <a:r>
              <a:rPr lang="en-GB" sz="2000" dirty="0" smtClean="0"/>
              <a:t> may be split into categories with different subpopulations of events with common and non-common parameters</a:t>
            </a: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5257800"/>
            <a:ext cx="8458200" cy="144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GB" sz="2400" dirty="0" smtClean="0">
                <a:solidFill>
                  <a:schemeClr val="accent1">
                    <a:lumMod val="75000"/>
                  </a:schemeClr>
                </a:solidFill>
              </a:rPr>
              <a:t>Most ATLAS search analyses so far dealt with counting likelihoods in presence of signal cross section and efficiency uncertainties, as well as background abundance uncertainties</a:t>
            </a:r>
            <a:endParaRPr kumimoji="0" lang="en-GB" sz="2400" b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One-sided Test Statistics</a:t>
            </a:r>
            <a:endParaRPr lang="en-GB" dirty="0"/>
          </a:p>
        </p:txBody>
      </p:sp>
      <p:graphicFrame>
        <p:nvGraphicFramePr>
          <p:cNvPr id="512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2061988"/>
              </p:ext>
            </p:extLst>
          </p:nvPr>
        </p:nvGraphicFramePr>
        <p:xfrm>
          <a:off x="2503488" y="3721100"/>
          <a:ext cx="4071937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5" name="Equation" r:id="rId3" imgW="2108200" imgH="495300" progId="Equation.3">
                  <p:embed/>
                </p:oleObj>
              </mc:Choice>
              <mc:Fallback>
                <p:oleObj name="Equation" r:id="rId3" imgW="2108200" imgH="4953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3488" y="3721100"/>
                        <a:ext cx="4071937" cy="927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62000" y="4876800"/>
            <a:ext cx="838200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60363">
              <a:buFont typeface="Arial"/>
              <a:buChar char="•"/>
            </a:pPr>
            <a:r>
              <a:rPr lang="en-GB" sz="2400" dirty="0" smtClean="0"/>
              <a:t>Large values of      correspond to increasing disagreement between data and hypothesis </a:t>
            </a:r>
            <a:r>
              <a:rPr lang="en-GB" sz="2400" i="1" dirty="0" err="1" smtClean="0">
                <a:latin typeface="Symbol" charset="2"/>
                <a:cs typeface="Symbol" charset="2"/>
              </a:rPr>
              <a:t>m</a:t>
            </a:r>
            <a:endParaRPr lang="en-GB" sz="2400" i="1" dirty="0" smtClean="0">
              <a:latin typeface="Symbol" charset="2"/>
              <a:cs typeface="Symbol" charset="2"/>
            </a:endParaRPr>
          </a:p>
          <a:p>
            <a:pPr marL="360363" indent="-360363">
              <a:spcBef>
                <a:spcPts val="1200"/>
              </a:spcBef>
              <a:buFont typeface="Arial"/>
              <a:buChar char="•"/>
            </a:pPr>
            <a:r>
              <a:rPr lang="en-GB" sz="2400" dirty="0" smtClean="0"/>
              <a:t>This test statistics behaves asymptotically similar to a </a:t>
            </a:r>
            <a:r>
              <a:rPr lang="en-GB" sz="2400" dirty="0" smtClean="0">
                <a:latin typeface="Symbol" charset="2"/>
                <a:cs typeface="Symbol" charset="2"/>
              </a:rPr>
              <a:t>c</a:t>
            </a:r>
            <a:r>
              <a:rPr lang="en-GB" sz="2400" baseline="30000" dirty="0" smtClean="0"/>
              <a:t>2</a:t>
            </a:r>
            <a:r>
              <a:rPr lang="en-GB" sz="2400" dirty="0" smtClean="0"/>
              <a:t> for large data samples and Gaussian nuisance parameters</a:t>
            </a:r>
            <a:endParaRPr lang="en-GB" sz="2400" dirty="0"/>
          </a:p>
        </p:txBody>
      </p:sp>
      <p:graphicFrame>
        <p:nvGraphicFramePr>
          <p:cNvPr id="18437" name="Object 5"/>
          <p:cNvGraphicFramePr>
            <a:graphicFrameLocks noChangeAspect="1"/>
          </p:cNvGraphicFramePr>
          <p:nvPr/>
        </p:nvGraphicFramePr>
        <p:xfrm>
          <a:off x="3115735" y="4932754"/>
          <a:ext cx="345017" cy="4830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6" name="Equation" r:id="rId5" imgW="190500" imgH="266700" progId="Equation.DSMT4">
                  <p:embed/>
                </p:oleObj>
              </mc:Choice>
              <mc:Fallback>
                <p:oleObj name="Equation" r:id="rId5" imgW="190500" imgH="2667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5735" y="4932754"/>
                        <a:ext cx="345017" cy="4830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7666517"/>
              </p:ext>
            </p:extLst>
          </p:nvPr>
        </p:nvGraphicFramePr>
        <p:xfrm>
          <a:off x="812800" y="1524000"/>
          <a:ext cx="7185025" cy="197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7" name="Equation" r:id="rId7" imgW="3721100" imgH="1054100" progId="Equation.3">
                  <p:embed/>
                </p:oleObj>
              </mc:Choice>
              <mc:Fallback>
                <p:oleObj name="Equation" r:id="rId7" imgW="3721100" imgH="10541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800" y="1524000"/>
                        <a:ext cx="7185025" cy="1973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One-sided Test Statistics</a:t>
            </a:r>
            <a:endParaRPr lang="en-GB" dirty="0"/>
          </a:p>
        </p:txBody>
      </p:sp>
      <p:sp>
        <p:nvSpPr>
          <p:cNvPr id="5" name="Oval 4"/>
          <p:cNvSpPr/>
          <p:nvPr/>
        </p:nvSpPr>
        <p:spPr>
          <a:xfrm>
            <a:off x="5270500" y="1894417"/>
            <a:ext cx="1202798" cy="1240366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5181600" y="32766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“ratio of likelihoods”, why ?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400" y="3733800"/>
            <a:ext cx="8610600" cy="2898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Why not simply using </a:t>
            </a:r>
            <a:r>
              <a:rPr lang="en-GB" sz="2400" i="1" dirty="0" err="1" smtClean="0"/>
              <a:t>L</a:t>
            </a:r>
            <a:r>
              <a:rPr lang="en-GB" sz="2400" dirty="0" err="1" smtClean="0"/>
              <a:t>(</a:t>
            </a:r>
            <a:r>
              <a:rPr lang="en-GB" sz="2400" i="1" dirty="0" err="1" smtClean="0">
                <a:latin typeface="Symbol" charset="2"/>
                <a:cs typeface="Symbol" charset="2"/>
              </a:rPr>
              <a:t>m</a:t>
            </a:r>
            <a:r>
              <a:rPr lang="en-GB" sz="2400" dirty="0" err="1" smtClean="0"/>
              <a:t>,</a:t>
            </a:r>
            <a:r>
              <a:rPr lang="en-GB" sz="2400" i="1" dirty="0" err="1" smtClean="0">
                <a:latin typeface="Symbol" charset="2"/>
                <a:cs typeface="Symbol" charset="2"/>
              </a:rPr>
              <a:t>q</a:t>
            </a:r>
            <a:r>
              <a:rPr lang="en-GB" i="1" dirty="0" smtClean="0">
                <a:latin typeface="Symbol" charset="2"/>
                <a:cs typeface="Symbol" charset="2"/>
              </a:rPr>
              <a:t> </a:t>
            </a:r>
            <a:r>
              <a:rPr lang="en-GB" sz="2400" dirty="0" smtClean="0"/>
              <a:t>) as test statistics ?</a:t>
            </a:r>
          </a:p>
          <a:p>
            <a:pPr marL="265113" indent="-265113">
              <a:spcBef>
                <a:spcPts val="1200"/>
              </a:spcBef>
              <a:buFont typeface="Arial"/>
              <a:buChar char="•"/>
            </a:pPr>
            <a:r>
              <a:rPr lang="en-GB" sz="2000" dirty="0" smtClean="0"/>
              <a:t>The number of degrees of freedom of the fit would be </a:t>
            </a:r>
            <a:r>
              <a:rPr lang="en-GB" sz="2000" i="1" dirty="0" err="1" smtClean="0"/>
              <a:t>N</a:t>
            </a:r>
            <a:r>
              <a:rPr lang="en-GB" sz="2000" i="1" baseline="-25000" dirty="0" err="1" smtClean="0">
                <a:latin typeface="Symbol" charset="2"/>
                <a:cs typeface="Symbol" charset="2"/>
              </a:rPr>
              <a:t>q</a:t>
            </a:r>
            <a:r>
              <a:rPr lang="en-GB" sz="2000" i="1" baseline="-25000" dirty="0" smtClean="0">
                <a:latin typeface="Symbol" charset="2"/>
                <a:cs typeface="Symbol" charset="2"/>
              </a:rPr>
              <a:t> </a:t>
            </a:r>
            <a:r>
              <a:rPr lang="en-GB" sz="2000" dirty="0" smtClean="0"/>
              <a:t>+</a:t>
            </a:r>
            <a:r>
              <a:rPr lang="en-GB" sz="1400" dirty="0" smtClean="0"/>
              <a:t> </a:t>
            </a:r>
            <a:r>
              <a:rPr lang="en-GB" sz="2000" dirty="0" smtClean="0"/>
              <a:t>1</a:t>
            </a:r>
            <a:r>
              <a:rPr lang="en-GB" sz="2000" i="1" baseline="-25000" dirty="0" smtClean="0">
                <a:latin typeface="Symbol" charset="2"/>
                <a:cs typeface="Symbol" charset="2"/>
              </a:rPr>
              <a:t>m</a:t>
            </a:r>
          </a:p>
          <a:p>
            <a:pPr marL="265113" indent="-265113">
              <a:spcBef>
                <a:spcPts val="200"/>
              </a:spcBef>
              <a:buFont typeface="Arial"/>
              <a:buChar char="•"/>
            </a:pPr>
            <a:r>
              <a:rPr lang="en-GB" sz="2000" dirty="0" smtClean="0"/>
              <a:t>However, we are </a:t>
            </a:r>
            <a:r>
              <a:rPr lang="en-GB" sz="2000" b="1" dirty="0" smtClean="0"/>
              <a:t>not </a:t>
            </a:r>
            <a:r>
              <a:rPr lang="en-GB" sz="2000" dirty="0" smtClean="0"/>
              <a:t>interested in the values of </a:t>
            </a:r>
            <a:r>
              <a:rPr lang="en-GB" sz="2000" i="1" dirty="0" err="1" smtClean="0">
                <a:latin typeface="Symbol" charset="2"/>
                <a:cs typeface="Symbol" charset="2"/>
              </a:rPr>
              <a:t>q</a:t>
            </a:r>
            <a:r>
              <a:rPr lang="en-GB" sz="2000" dirty="0" smtClean="0">
                <a:latin typeface="Calibri"/>
                <a:cs typeface="Calibri"/>
              </a:rPr>
              <a:t>  </a:t>
            </a:r>
            <a:r>
              <a:rPr lang="en-GB" sz="1600" dirty="0" smtClean="0">
                <a:latin typeface="Calibri"/>
                <a:cs typeface="Calibri"/>
              </a:rPr>
              <a:t>(</a:t>
            </a:r>
            <a:r>
              <a:rPr lang="en-US" sz="1600" dirty="0" err="1" smtClean="0">
                <a:latin typeface="Calibri"/>
                <a:cs typeface="Calibri"/>
                <a:sym typeface="Wingdings"/>
              </a:rPr>
              <a:t></a:t>
            </a:r>
            <a:r>
              <a:rPr lang="en-US" sz="1600" dirty="0" smtClean="0">
                <a:latin typeface="Calibri"/>
                <a:cs typeface="Calibri"/>
                <a:sym typeface="Wingdings"/>
              </a:rPr>
              <a:t> they are </a:t>
            </a:r>
            <a:r>
              <a:rPr lang="en-US" sz="1600" i="1" dirty="0" smtClean="0">
                <a:latin typeface="Calibri"/>
                <a:cs typeface="Calibri"/>
                <a:sym typeface="Wingdings"/>
              </a:rPr>
              <a:t>nuisance </a:t>
            </a:r>
            <a:r>
              <a:rPr lang="en-US" sz="1600" dirty="0" smtClean="0">
                <a:latin typeface="Calibri"/>
                <a:cs typeface="Calibri"/>
                <a:sym typeface="Wingdings"/>
              </a:rPr>
              <a:t>!)</a:t>
            </a:r>
            <a:endParaRPr lang="en-GB" sz="2000" dirty="0" smtClean="0"/>
          </a:p>
          <a:p>
            <a:pPr marL="265113" indent="-265113">
              <a:spcBef>
                <a:spcPts val="200"/>
              </a:spcBef>
              <a:buFont typeface="Arial"/>
              <a:buChar char="•"/>
            </a:pPr>
            <a:r>
              <a:rPr lang="en-GB" sz="2000" dirty="0" smtClean="0"/>
              <a:t>Additional degrees of freedom dilute interesting information on </a:t>
            </a:r>
            <a:r>
              <a:rPr lang="en-GB" sz="2000" i="1" dirty="0" err="1" smtClean="0">
                <a:latin typeface="Symbol" charset="2"/>
                <a:cs typeface="Symbol" charset="2"/>
              </a:rPr>
              <a:t>m</a:t>
            </a:r>
            <a:endParaRPr lang="en-GB" sz="2000" dirty="0" smtClean="0"/>
          </a:p>
          <a:p>
            <a:pPr marL="265113" indent="-265113">
              <a:spcBef>
                <a:spcPts val="200"/>
              </a:spcBef>
              <a:buFont typeface="Arial"/>
              <a:buChar char="•"/>
            </a:pPr>
            <a:r>
              <a:rPr lang="en-GB" sz="2000" dirty="0" smtClean="0"/>
              <a:t>The “profile likelihood” (= ratio of maximum likelihoods) concentrates the information on what we are interested in</a:t>
            </a:r>
          </a:p>
          <a:p>
            <a:pPr marL="265113" indent="-265113">
              <a:spcBef>
                <a:spcPts val="200"/>
              </a:spcBef>
              <a:buFont typeface="Arial"/>
              <a:buChar char="•"/>
            </a:pPr>
            <a:r>
              <a:rPr lang="en-GB" sz="2000" dirty="0" smtClean="0"/>
              <a:t>It is just as we usually do for chi-squared: </a:t>
            </a:r>
            <a:r>
              <a:rPr lang="en-GB" sz="2000" dirty="0" smtClean="0">
                <a:latin typeface="Symbol" charset="2"/>
                <a:cs typeface="Symbol" charset="2"/>
              </a:rPr>
              <a:t>Dc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(</a:t>
            </a:r>
            <a:r>
              <a:rPr lang="en-GB" sz="2000" i="1" dirty="0" smtClean="0"/>
              <a:t>m</a:t>
            </a:r>
            <a:r>
              <a:rPr lang="en-GB" sz="2000" dirty="0" smtClean="0"/>
              <a:t>) = </a:t>
            </a:r>
            <a:r>
              <a:rPr lang="en-GB" sz="2000" dirty="0" smtClean="0">
                <a:latin typeface="Symbol" charset="2"/>
                <a:cs typeface="Symbol" charset="2"/>
              </a:rPr>
              <a:t>c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(</a:t>
            </a:r>
            <a:r>
              <a:rPr lang="en-GB" sz="2000" i="1" dirty="0" smtClean="0"/>
              <a:t>m,</a:t>
            </a:r>
            <a:r>
              <a:rPr lang="en-GB" sz="2000" i="1" dirty="0" smtClean="0">
                <a:latin typeface="Symbol" charset="2"/>
                <a:cs typeface="Symbol" charset="2"/>
              </a:rPr>
              <a:t>q</a:t>
            </a:r>
            <a:r>
              <a:rPr lang="en-GB" sz="2000" baseline="-25000" dirty="0" smtClean="0">
                <a:latin typeface="Calibri"/>
                <a:cs typeface="Calibri"/>
              </a:rPr>
              <a:t>best’</a:t>
            </a:r>
            <a:r>
              <a:rPr lang="en-GB" sz="1200" i="1" dirty="0" smtClean="0">
                <a:latin typeface="Symbol" charset="2"/>
                <a:cs typeface="Symbol" charset="2"/>
              </a:rPr>
              <a:t> </a:t>
            </a:r>
            <a:r>
              <a:rPr lang="en-GB" sz="2000" dirty="0" smtClean="0"/>
              <a:t>) – </a:t>
            </a:r>
            <a:r>
              <a:rPr lang="en-GB" sz="2000" dirty="0" smtClean="0">
                <a:latin typeface="Symbol" charset="2"/>
                <a:cs typeface="Symbol" charset="2"/>
              </a:rPr>
              <a:t>c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(</a:t>
            </a:r>
            <a:r>
              <a:rPr lang="en-GB" sz="2000" i="1" dirty="0" smtClean="0"/>
              <a:t>m</a:t>
            </a:r>
            <a:r>
              <a:rPr lang="en-GB" sz="2000" baseline="-25000" dirty="0" smtClean="0"/>
              <a:t>best</a:t>
            </a:r>
            <a:r>
              <a:rPr lang="en-GB" sz="2000" dirty="0" smtClean="0"/>
              <a:t>, </a:t>
            </a:r>
            <a:r>
              <a:rPr lang="en-GB" sz="2000" i="1" dirty="0" err="1" smtClean="0">
                <a:latin typeface="Symbol" charset="2"/>
                <a:cs typeface="Symbol" charset="2"/>
              </a:rPr>
              <a:t>q</a:t>
            </a:r>
            <a:r>
              <a:rPr lang="en-GB" sz="2000" baseline="-25000" dirty="0" err="1" smtClean="0"/>
              <a:t>best</a:t>
            </a:r>
            <a:r>
              <a:rPr lang="en-GB" sz="2000" dirty="0" smtClean="0"/>
              <a:t>)</a:t>
            </a:r>
          </a:p>
          <a:p>
            <a:pPr marL="265113" indent="-265113">
              <a:spcBef>
                <a:spcPts val="200"/>
              </a:spcBef>
              <a:buFont typeface="Arial"/>
              <a:buChar char="•"/>
            </a:pPr>
            <a:r>
              <a:rPr lang="en-GB" sz="2000" i="1" dirty="0" err="1" smtClean="0"/>
              <a:t>N</a:t>
            </a:r>
            <a:r>
              <a:rPr lang="en-GB" sz="2000" baseline="-25000" dirty="0" err="1" smtClean="0"/>
              <a:t>d.o.f</a:t>
            </a:r>
            <a:r>
              <a:rPr lang="en-GB" sz="2000" baseline="-25000" dirty="0" smtClean="0"/>
              <a:t>.</a:t>
            </a:r>
            <a:r>
              <a:rPr lang="en-GB" sz="2000" dirty="0" smtClean="0"/>
              <a:t> of </a:t>
            </a:r>
            <a:r>
              <a:rPr lang="en-GB" sz="2000" dirty="0" smtClean="0">
                <a:latin typeface="Symbol" charset="2"/>
                <a:cs typeface="Symbol" charset="2"/>
              </a:rPr>
              <a:t>Dc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(</a:t>
            </a:r>
            <a:r>
              <a:rPr lang="en-GB" sz="2000" i="1" dirty="0" smtClean="0"/>
              <a:t>m</a:t>
            </a:r>
            <a:r>
              <a:rPr lang="en-GB" sz="2000" dirty="0" smtClean="0"/>
              <a:t>) is 1, and value of </a:t>
            </a:r>
            <a:r>
              <a:rPr lang="en-GB" sz="2000" dirty="0" smtClean="0">
                <a:latin typeface="Symbol" charset="2"/>
                <a:cs typeface="Symbol" charset="2"/>
              </a:rPr>
              <a:t>c</a:t>
            </a:r>
            <a:r>
              <a:rPr lang="en-GB" sz="2000" baseline="30000" dirty="0" smtClean="0"/>
              <a:t>2</a:t>
            </a:r>
            <a:r>
              <a:rPr lang="en-GB" sz="2000" dirty="0" smtClean="0"/>
              <a:t>(</a:t>
            </a:r>
            <a:r>
              <a:rPr lang="en-GB" sz="2000" i="1" dirty="0" smtClean="0"/>
              <a:t>m</a:t>
            </a:r>
            <a:r>
              <a:rPr lang="en-GB" sz="2000" baseline="-25000" dirty="0" smtClean="0"/>
              <a:t>best</a:t>
            </a:r>
            <a:r>
              <a:rPr lang="en-GB" sz="2000" dirty="0" smtClean="0"/>
              <a:t>, </a:t>
            </a:r>
            <a:r>
              <a:rPr lang="en-GB" sz="2000" i="1" dirty="0" err="1" smtClean="0">
                <a:latin typeface="Symbol" charset="2"/>
                <a:cs typeface="Symbol" charset="2"/>
              </a:rPr>
              <a:t>q</a:t>
            </a:r>
            <a:r>
              <a:rPr lang="en-GB" sz="2000" baseline="-25000" dirty="0" err="1" smtClean="0"/>
              <a:t>best</a:t>
            </a:r>
            <a:r>
              <a:rPr lang="en-GB" sz="2000" dirty="0" smtClean="0"/>
              <a:t>) measures “Goodness-of-fit”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5790554"/>
              </p:ext>
            </p:extLst>
          </p:nvPr>
        </p:nvGraphicFramePr>
        <p:xfrm>
          <a:off x="812800" y="1524000"/>
          <a:ext cx="7185025" cy="197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2" name="Equation" r:id="rId3" imgW="3721100" imgH="1054100" progId="Equation.3">
                  <p:embed/>
                </p:oleObj>
              </mc:Choice>
              <mc:Fallback>
                <p:oleObj name="Equation" r:id="rId3" imgW="3721100" imgH="1054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800" y="1524000"/>
                        <a:ext cx="7185025" cy="1973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One-sided Test Statistics</a:t>
            </a:r>
            <a:endParaRPr lang="en-GB" dirty="0"/>
          </a:p>
        </p:txBody>
      </p:sp>
      <p:sp>
        <p:nvSpPr>
          <p:cNvPr id="5" name="Oval 4"/>
          <p:cNvSpPr/>
          <p:nvPr/>
        </p:nvSpPr>
        <p:spPr>
          <a:xfrm>
            <a:off x="6629400" y="2188634"/>
            <a:ext cx="1456349" cy="6096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6256864" y="2930553"/>
            <a:ext cx="2461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“one-sided” upper limit condition, why ?</a:t>
            </a:r>
            <a:endParaRPr lang="en-GB" dirty="0">
              <a:solidFill>
                <a:srgbClr val="FF0000"/>
              </a:solidFill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5790554"/>
              </p:ext>
            </p:extLst>
          </p:nvPr>
        </p:nvGraphicFramePr>
        <p:xfrm>
          <a:off x="812800" y="1524000"/>
          <a:ext cx="7185025" cy="197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3" name="Equation" r:id="rId3" imgW="3721100" imgH="1054100" progId="Equation.3">
                  <p:embed/>
                </p:oleObj>
              </mc:Choice>
              <mc:Fallback>
                <p:oleObj name="Equation" r:id="rId3" imgW="3721100" imgH="1054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800" y="1524000"/>
                        <a:ext cx="7185025" cy="1973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Consider Discovery Case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77200" cy="4525963"/>
          </a:xfrm>
        </p:spPr>
        <p:txBody>
          <a:bodyPr>
            <a:normAutofit/>
          </a:bodyPr>
          <a:lstStyle/>
          <a:p>
            <a:pPr marL="539750" indent="-539750"/>
            <a:r>
              <a:rPr lang="en-GB" sz="2800" dirty="0" smtClean="0"/>
              <a:t>Want to test significance of signal excess</a:t>
            </a:r>
          </a:p>
          <a:p>
            <a:pPr marL="539750" indent="-539750">
              <a:buFont typeface="Lucida Grande"/>
              <a:buChar char="➠"/>
            </a:pPr>
            <a:r>
              <a:rPr lang="en-GB" sz="2800" dirty="0" smtClean="0"/>
              <a:t>Test </a:t>
            </a:r>
            <a:r>
              <a:rPr lang="en-GB" sz="2800" dirty="0" err="1" smtClean="0"/>
              <a:t>p</a:t>
            </a:r>
            <a:r>
              <a:rPr lang="en-GB" sz="2800" dirty="0" smtClean="0"/>
              <a:t>-value of background-only hypothesis</a:t>
            </a:r>
          </a:p>
          <a:p>
            <a:pPr marL="539750" indent="-539750">
              <a:buFont typeface="Lucida Grande"/>
              <a:buChar char="➠"/>
            </a:pPr>
            <a:endParaRPr lang="en-GB" sz="2800" dirty="0" smtClean="0"/>
          </a:p>
          <a:p>
            <a:pPr marL="539750" indent="-539750">
              <a:buNone/>
            </a:pPr>
            <a:endParaRPr lang="en-GB" sz="2800" dirty="0"/>
          </a:p>
          <a:p>
            <a:pPr marL="539750" indent="-539750">
              <a:buNone/>
            </a:pPr>
            <a:endParaRPr lang="en-GB" sz="2000" dirty="0" smtClean="0"/>
          </a:p>
          <a:p>
            <a:pPr marL="539750" indent="-539750"/>
            <a:r>
              <a:rPr lang="en-GB" sz="2800" dirty="0" smtClean="0"/>
              <a:t>Produce toy experiments with </a:t>
            </a:r>
            <a:r>
              <a:rPr lang="en-GB" sz="2800" i="1" dirty="0">
                <a:latin typeface="Symbol" charset="2"/>
                <a:cs typeface="Symbol" charset="2"/>
              </a:rPr>
              <a:t>m</a:t>
            </a:r>
            <a:r>
              <a:rPr lang="en-GB" sz="2800" i="1" dirty="0" smtClean="0"/>
              <a:t> </a:t>
            </a:r>
            <a:r>
              <a:rPr lang="en-GB" sz="2800" dirty="0" smtClean="0"/>
              <a:t>= 0 (fluctuate </a:t>
            </a:r>
            <a:r>
              <a:rPr lang="en-GB" sz="2800" i="1" dirty="0" err="1" smtClean="0"/>
              <a:t>N</a:t>
            </a:r>
            <a:r>
              <a:rPr lang="en-GB" sz="2800" baseline="-25000" dirty="0" err="1" smtClean="0"/>
              <a:t>obs</a:t>
            </a:r>
            <a:r>
              <a:rPr lang="en-GB" sz="2800" dirty="0" smtClean="0"/>
              <a:t> around </a:t>
            </a:r>
            <a:r>
              <a:rPr lang="en-GB" sz="2800" i="1" dirty="0" smtClean="0"/>
              <a:t>B,</a:t>
            </a:r>
            <a:r>
              <a:rPr lang="en-GB" sz="2800" dirty="0" smtClean="0"/>
              <a:t> and fluctuate </a:t>
            </a:r>
            <a:r>
              <a:rPr lang="en-GB" sz="2800" i="1" dirty="0" err="1" smtClean="0">
                <a:latin typeface="Symbol" charset="2"/>
                <a:cs typeface="Symbol" charset="2"/>
              </a:rPr>
              <a:t>q</a:t>
            </a:r>
            <a:r>
              <a:rPr lang="en-GB" sz="1200" i="1" dirty="0" smtClean="0">
                <a:latin typeface="Symbol" charset="2"/>
                <a:cs typeface="Symbol" charset="2"/>
              </a:rPr>
              <a:t> </a:t>
            </a:r>
            <a:r>
              <a:rPr lang="en-GB" sz="2800" dirty="0" smtClean="0"/>
              <a:t>), maximise both likelihoods, determine PDF(   </a:t>
            </a:r>
            <a:r>
              <a:rPr lang="en-GB" sz="1200" dirty="0" smtClean="0"/>
              <a:t> </a:t>
            </a:r>
            <a:r>
              <a:rPr lang="en-GB" sz="2800" dirty="0" smtClean="0"/>
              <a:t>|</a:t>
            </a:r>
            <a:r>
              <a:rPr lang="en-GB" sz="2800" i="1" dirty="0" smtClean="0"/>
              <a:t>B</a:t>
            </a:r>
            <a:r>
              <a:rPr lang="en-GB" sz="1800" i="1" dirty="0" smtClean="0"/>
              <a:t> </a:t>
            </a:r>
            <a:r>
              <a:rPr lang="en-GB" sz="2800" dirty="0" smtClean="0"/>
              <a:t>) and compute:  </a:t>
            </a:r>
            <a:endParaRPr lang="en-GB" sz="2800" dirty="0"/>
          </a:p>
        </p:txBody>
      </p:sp>
      <p:graphicFrame>
        <p:nvGraphicFramePr>
          <p:cNvPr id="174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7257991"/>
              </p:ext>
            </p:extLst>
          </p:nvPr>
        </p:nvGraphicFramePr>
        <p:xfrm>
          <a:off x="1843088" y="2819400"/>
          <a:ext cx="4953000" cy="95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4" name="Equation" r:id="rId3" imgW="2565400" imgH="508000" progId="Equation.3">
                  <p:embed/>
                </p:oleObj>
              </mc:Choice>
              <mc:Fallback>
                <p:oleObj name="Equation" r:id="rId3" imgW="2565400" imgH="5080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3088" y="2819400"/>
                        <a:ext cx="4953000" cy="950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4569570"/>
              </p:ext>
            </p:extLst>
          </p:nvPr>
        </p:nvGraphicFramePr>
        <p:xfrm>
          <a:off x="1612900" y="5475288"/>
          <a:ext cx="5983288" cy="97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5" name="Equation" r:id="rId5" imgW="3098800" imgH="520700" progId="Equation.3">
                  <p:embed/>
                </p:oleObj>
              </mc:Choice>
              <mc:Fallback>
                <p:oleObj name="Equation" r:id="rId5" imgW="3098800" imgH="5207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2900" y="5475288"/>
                        <a:ext cx="5983288" cy="974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7" name="Object 5"/>
          <p:cNvGraphicFramePr>
            <a:graphicFrameLocks noChangeAspect="1"/>
          </p:cNvGraphicFramePr>
          <p:nvPr/>
        </p:nvGraphicFramePr>
        <p:xfrm>
          <a:off x="5084234" y="4948240"/>
          <a:ext cx="34290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6" name="Equation" r:id="rId7" imgW="177800" imgH="241300" progId="Equation.DSMT4">
                  <p:embed/>
                </p:oleObj>
              </mc:Choice>
              <mc:Fallback>
                <p:oleObj name="Equation" r:id="rId7" imgW="177800" imgH="2413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4234" y="4948240"/>
                        <a:ext cx="342900" cy="450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2372</TotalTime>
  <Words>2160</Words>
  <Application>Microsoft Macintosh PowerPoint</Application>
  <PresentationFormat>On-screen Show (4:3)</PresentationFormat>
  <Paragraphs>331</Paragraphs>
  <Slides>33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Office Theme</vt:lpstr>
      <vt:lpstr>Microsoft Equation</vt:lpstr>
      <vt:lpstr>Equation</vt:lpstr>
      <vt:lpstr>Easy Limit Statistics</vt:lpstr>
      <vt:lpstr>The Goals</vt:lpstr>
      <vt:lpstr>Funny Parameters</vt:lpstr>
      <vt:lpstr>Likelihood Function</vt:lpstr>
      <vt:lpstr>Likelihood Function</vt:lpstr>
      <vt:lpstr>One-sided Test Statistics</vt:lpstr>
      <vt:lpstr>One-sided Test Statistics</vt:lpstr>
      <vt:lpstr>One-sided Test Statistics</vt:lpstr>
      <vt:lpstr>Consider Discovery Case</vt:lpstr>
      <vt:lpstr>Consider Discovery Case</vt:lpstr>
      <vt:lpstr>Consider Discovery Case</vt:lpstr>
      <vt:lpstr>Consider Discovery Case</vt:lpstr>
      <vt:lpstr>Upper Limit Case</vt:lpstr>
      <vt:lpstr>Upper Limit Case</vt:lpstr>
      <vt:lpstr>Nuisance Parameters</vt:lpstr>
      <vt:lpstr>Discovery Case with Error on B</vt:lpstr>
      <vt:lpstr>Discovery Case with Error on B</vt:lpstr>
      <vt:lpstr>Discovery Case with Error on B</vt:lpstr>
      <vt:lpstr>Discovery Case with Error on B</vt:lpstr>
      <vt:lpstr>Discrete vs. Continues Test Statistics</vt:lpstr>
      <vt:lpstr>Upper Limit with Null Observation</vt:lpstr>
      <vt:lpstr>Expected Limits – Median Sensitivity</vt:lpstr>
      <vt:lpstr>Expected Limits – Median Sensitivity</vt:lpstr>
      <vt:lpstr>Being a Good Citizen</vt:lpstr>
      <vt:lpstr>Modified Frequentist Method</vt:lpstr>
      <vt:lpstr>PowerPoint Presentation</vt:lpstr>
      <vt:lpstr>PowerPoint Presentation</vt:lpstr>
      <vt:lpstr>Power-Constrained Limit (PCL)</vt:lpstr>
      <vt:lpstr>Remark on Coverage</vt:lpstr>
      <vt:lpstr>How to Generate Toy Experiments</vt:lpstr>
      <vt:lpstr>Short Cuts – Asymptotic Behaviour </vt:lpstr>
      <vt:lpstr>Short Cuts – Asymptotic Behaviour </vt:lpstr>
      <vt:lpstr>References</vt:lpstr>
    </vt:vector>
  </TitlesOfParts>
  <Company>CERN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Limit Setting</dc:title>
  <dc:creator>Andreas Hoecker</dc:creator>
  <cp:lastModifiedBy>Andreas Hoecker</cp:lastModifiedBy>
  <cp:revision>83</cp:revision>
  <cp:lastPrinted>2011-03-25T23:07:40Z</cp:lastPrinted>
  <dcterms:created xsi:type="dcterms:W3CDTF">2011-03-23T19:49:39Z</dcterms:created>
  <dcterms:modified xsi:type="dcterms:W3CDTF">2011-03-25T23:51:22Z</dcterms:modified>
</cp:coreProperties>
</file>