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media/image26.jpg" ContentType="image/tiff"/>
  <Override PartName="/ppt/charts/chart1.xml" ContentType="application/vnd.openxmlformats-officedocument.drawingml.char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65" r:id="rId3"/>
  </p:sldMasterIdLst>
  <p:notesMasterIdLst>
    <p:notesMasterId r:id="rId58"/>
  </p:notesMasterIdLst>
  <p:sldIdLst>
    <p:sldId id="2147377055" r:id="rId4"/>
    <p:sldId id="2147377125" r:id="rId5"/>
    <p:sldId id="2147377126" r:id="rId6"/>
    <p:sldId id="2147377127" r:id="rId7"/>
    <p:sldId id="2147377128" r:id="rId8"/>
    <p:sldId id="2446" r:id="rId9"/>
    <p:sldId id="2147377130" r:id="rId10"/>
    <p:sldId id="2147377131" r:id="rId11"/>
    <p:sldId id="2147377132" r:id="rId12"/>
    <p:sldId id="2147377573" r:id="rId13"/>
    <p:sldId id="2839" r:id="rId14"/>
    <p:sldId id="2147377549" r:id="rId15"/>
    <p:sldId id="2147377550" r:id="rId16"/>
    <p:sldId id="2147377553" r:id="rId17"/>
    <p:sldId id="2147377555" r:id="rId18"/>
    <p:sldId id="2147377577" r:id="rId19"/>
    <p:sldId id="2147377510" r:id="rId20"/>
    <p:sldId id="1598" r:id="rId21"/>
    <p:sldId id="1610" r:id="rId22"/>
    <p:sldId id="2724" r:id="rId23"/>
    <p:sldId id="2147377571" r:id="rId24"/>
    <p:sldId id="2759" r:id="rId25"/>
    <p:sldId id="1646" r:id="rId26"/>
    <p:sldId id="2147377519" r:id="rId27"/>
    <p:sldId id="2147377542" r:id="rId28"/>
    <p:sldId id="2147377572" r:id="rId29"/>
    <p:sldId id="2147377194" r:id="rId30"/>
    <p:sldId id="2147377527" r:id="rId31"/>
    <p:sldId id="2147377528" r:id="rId32"/>
    <p:sldId id="2147377529" r:id="rId33"/>
    <p:sldId id="2147377533" r:id="rId34"/>
    <p:sldId id="2147377546" r:id="rId35"/>
    <p:sldId id="2147377532" r:id="rId36"/>
    <p:sldId id="2147377537" r:id="rId37"/>
    <p:sldId id="2147377545" r:id="rId38"/>
    <p:sldId id="2147377559" r:id="rId39"/>
    <p:sldId id="2147377538" r:id="rId40"/>
    <p:sldId id="2147377574" r:id="rId41"/>
    <p:sldId id="2147377576" r:id="rId42"/>
    <p:sldId id="2147377534" r:id="rId43"/>
    <p:sldId id="2147377556" r:id="rId44"/>
    <p:sldId id="2147377558" r:id="rId45"/>
    <p:sldId id="2147377539" r:id="rId46"/>
    <p:sldId id="2147377541" r:id="rId47"/>
    <p:sldId id="2147377567" r:id="rId48"/>
    <p:sldId id="2147377562" r:id="rId49"/>
    <p:sldId id="2147377569" r:id="rId50"/>
    <p:sldId id="2147377267" r:id="rId51"/>
    <p:sldId id="2147377570" r:id="rId52"/>
    <p:sldId id="2147377578" r:id="rId53"/>
    <p:sldId id="2147377509" r:id="rId54"/>
    <p:sldId id="2147377524" r:id="rId55"/>
    <p:sldId id="2147377525" r:id="rId56"/>
    <p:sldId id="2147377543" r:id="rId57"/>
  </p:sldIdLst>
  <p:sldSz cx="12192000" cy="6858000"/>
  <p:notesSz cx="6858000" cy="9144000"/>
  <p:defaultText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B80BC"/>
    <a:srgbClr val="84A2B3"/>
    <a:srgbClr val="0052A4"/>
    <a:srgbClr val="171912"/>
    <a:srgbClr val="528974"/>
    <a:srgbClr val="7D6781"/>
    <a:srgbClr val="B793B9"/>
    <a:srgbClr val="63A489"/>
    <a:srgbClr val="85DAB2"/>
    <a:srgbClr val="2633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900"/>
    <p:restoredTop sz="95574"/>
  </p:normalViewPr>
  <p:slideViewPr>
    <p:cSldViewPr snapToGrid="0">
      <p:cViewPr varScale="1">
        <p:scale>
          <a:sx n="97" d="100"/>
          <a:sy n="97" d="100"/>
        </p:scale>
        <p:origin x="208" y="2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notesMaster" Target="notesMasters/notesMaster1.xml"/><Relationship Id="rId5" Type="http://schemas.openxmlformats.org/officeDocument/2006/relationships/slide" Target="slides/slide2.xml"/><Relationship Id="rId61" Type="http://schemas.openxmlformats.org/officeDocument/2006/relationships/theme" Target="theme/theme1.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presProps" Target="presProp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s>
</file>

<file path=ppt/charts/_rels/chart1.xml.rels><?xml version="1.0" encoding="UTF-8" standalone="yes"?>
<Relationships xmlns="http://schemas.openxmlformats.org/package/2006/relationships"><Relationship Id="rId2" Type="http://schemas.openxmlformats.org/officeDocument/2006/relationships/oleObject" Target="file:////cern.ch\dfs\Users\j\jenni\Desktop\totcom&amp;exp.xls"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6.051802100702245E-2"/>
          <c:y val="6.8085739282589694E-2"/>
          <c:w val="0.71610169491525422"/>
          <c:h val="0.81074766355142236"/>
        </c:manualLayout>
      </c:layout>
      <c:barChart>
        <c:barDir val="col"/>
        <c:grouping val="stacked"/>
        <c:varyColors val="0"/>
        <c:ser>
          <c:idx val="1"/>
          <c:order val="0"/>
          <c:tx>
            <c:v>MoU (475 MCHF)</c:v>
          </c:tx>
          <c:spPr>
            <a:solidFill>
              <a:srgbClr val="1F497D">
                <a:lumMod val="40000"/>
                <a:lumOff val="60000"/>
              </a:srgbClr>
            </a:solidFill>
            <a:ln w="12700">
              <a:noFill/>
              <a:prstDash val="solid"/>
            </a:ln>
          </c:spPr>
          <c:invertIfNegative val="0"/>
          <c:cat>
            <c:numRef>
              <c:f>'Total exp'!$D$4:$S$4</c:f>
              <c:numCache>
                <c:formatCode>General</c:formatCode>
                <c:ptCount val="16"/>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numCache>
            </c:numRef>
          </c:cat>
          <c:val>
            <c:numRef>
              <c:f>'Total exp'!$D$5:$S$5</c:f>
              <c:numCache>
                <c:formatCode>General</c:formatCode>
                <c:ptCount val="16"/>
                <c:pt idx="0">
                  <c:v>3</c:v>
                </c:pt>
                <c:pt idx="1">
                  <c:v>12.2</c:v>
                </c:pt>
                <c:pt idx="2">
                  <c:v>32.300000000000004</c:v>
                </c:pt>
                <c:pt idx="3">
                  <c:v>70.3</c:v>
                </c:pt>
                <c:pt idx="4">
                  <c:v>146.9</c:v>
                </c:pt>
                <c:pt idx="5">
                  <c:v>239.9</c:v>
                </c:pt>
                <c:pt idx="6">
                  <c:v>318.29999999999899</c:v>
                </c:pt>
                <c:pt idx="7">
                  <c:v>382.29999999999899</c:v>
                </c:pt>
                <c:pt idx="8">
                  <c:v>430.69999999999993</c:v>
                </c:pt>
                <c:pt idx="9">
                  <c:v>466.19999999999993</c:v>
                </c:pt>
                <c:pt idx="10">
                  <c:v>474.69999999999993</c:v>
                </c:pt>
                <c:pt idx="11">
                  <c:v>474.69999999999993</c:v>
                </c:pt>
                <c:pt idx="12">
                  <c:v>474.69999999999993</c:v>
                </c:pt>
                <c:pt idx="13">
                  <c:v>474.69999999999993</c:v>
                </c:pt>
                <c:pt idx="14">
                  <c:v>474.69999999999993</c:v>
                </c:pt>
                <c:pt idx="15">
                  <c:v>474.7</c:v>
                </c:pt>
              </c:numCache>
            </c:numRef>
          </c:val>
          <c:extLst>
            <c:ext xmlns:c16="http://schemas.microsoft.com/office/drawing/2014/chart" uri="{C3380CC4-5D6E-409C-BE32-E72D297353CC}">
              <c16:uniqueId val="{00000000-F0B1-1E4E-BFBF-A8FE4F776A25}"/>
            </c:ext>
          </c:extLst>
        </c:ser>
        <c:ser>
          <c:idx val="2"/>
          <c:order val="1"/>
          <c:tx>
            <c:v>CtC (72 MCHF)</c:v>
          </c:tx>
          <c:spPr>
            <a:solidFill>
              <a:srgbClr val="FFC000"/>
            </a:solidFill>
            <a:ln w="12700">
              <a:noFill/>
              <a:prstDash val="solid"/>
            </a:ln>
          </c:spPr>
          <c:invertIfNegative val="0"/>
          <c:cat>
            <c:numRef>
              <c:f>'Total exp'!$D$4:$S$4</c:f>
              <c:numCache>
                <c:formatCode>General</c:formatCode>
                <c:ptCount val="16"/>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numCache>
            </c:numRef>
          </c:cat>
          <c:val>
            <c:numRef>
              <c:f>'Total exp'!$D$6:$S$6</c:f>
              <c:numCache>
                <c:formatCode>General</c:formatCode>
                <c:ptCount val="16"/>
                <c:pt idx="7">
                  <c:v>14.6</c:v>
                </c:pt>
                <c:pt idx="8">
                  <c:v>35.200000000000003</c:v>
                </c:pt>
                <c:pt idx="9">
                  <c:v>55.900000000000006</c:v>
                </c:pt>
                <c:pt idx="10">
                  <c:v>67.5</c:v>
                </c:pt>
                <c:pt idx="11">
                  <c:v>71.900000000000006</c:v>
                </c:pt>
                <c:pt idx="12">
                  <c:v>72.600000000000009</c:v>
                </c:pt>
                <c:pt idx="13">
                  <c:v>72.600000000000009</c:v>
                </c:pt>
                <c:pt idx="14">
                  <c:v>72.600000000000009</c:v>
                </c:pt>
                <c:pt idx="15">
                  <c:v>72.600000000000009</c:v>
                </c:pt>
              </c:numCache>
            </c:numRef>
          </c:val>
          <c:extLst>
            <c:ext xmlns:c16="http://schemas.microsoft.com/office/drawing/2014/chart" uri="{C3380CC4-5D6E-409C-BE32-E72D297353CC}">
              <c16:uniqueId val="{00000001-F0B1-1E4E-BFBF-A8FE4F776A25}"/>
            </c:ext>
          </c:extLst>
        </c:ser>
        <c:dLbls>
          <c:showLegendKey val="0"/>
          <c:showVal val="0"/>
          <c:showCatName val="0"/>
          <c:showSerName val="0"/>
          <c:showPercent val="0"/>
          <c:showBubbleSize val="0"/>
        </c:dLbls>
        <c:gapWidth val="150"/>
        <c:overlap val="100"/>
        <c:axId val="398653696"/>
        <c:axId val="400109952"/>
      </c:barChart>
      <c:lineChart>
        <c:grouping val="standard"/>
        <c:varyColors val="0"/>
        <c:ser>
          <c:idx val="0"/>
          <c:order val="2"/>
          <c:tx>
            <c:v>Payments (MoU &amp; CtC)</c:v>
          </c:tx>
          <c:spPr>
            <a:ln w="38100">
              <a:solidFill>
                <a:srgbClr val="FF0000"/>
              </a:solidFill>
              <a:prstDash val="solid"/>
            </a:ln>
          </c:spPr>
          <c:marker>
            <c:symbol val="diamond"/>
            <c:size val="9"/>
            <c:spPr>
              <a:solidFill>
                <a:srgbClr val="FF0000"/>
              </a:solidFill>
              <a:ln>
                <a:solidFill>
                  <a:srgbClr val="FF0000"/>
                </a:solidFill>
                <a:prstDash val="solid"/>
              </a:ln>
            </c:spPr>
          </c:marker>
          <c:val>
            <c:numRef>
              <c:f>'Total exp'!$D$7:$S$7</c:f>
              <c:numCache>
                <c:formatCode>General</c:formatCode>
                <c:ptCount val="16"/>
                <c:pt idx="0">
                  <c:v>3.1</c:v>
                </c:pt>
                <c:pt idx="1">
                  <c:v>14.8</c:v>
                </c:pt>
                <c:pt idx="2">
                  <c:v>29.4</c:v>
                </c:pt>
                <c:pt idx="3">
                  <c:v>61.5</c:v>
                </c:pt>
                <c:pt idx="4">
                  <c:v>105.4</c:v>
                </c:pt>
                <c:pt idx="5">
                  <c:v>159.60000000000002</c:v>
                </c:pt>
                <c:pt idx="6">
                  <c:v>222.60000000000002</c:v>
                </c:pt>
                <c:pt idx="7">
                  <c:v>299.8</c:v>
                </c:pt>
                <c:pt idx="8">
                  <c:v>360.20000000000005</c:v>
                </c:pt>
                <c:pt idx="9">
                  <c:v>416.90000000000003</c:v>
                </c:pt>
                <c:pt idx="10">
                  <c:v>476.20000000000005</c:v>
                </c:pt>
                <c:pt idx="11">
                  <c:v>510.40000000000003</c:v>
                </c:pt>
                <c:pt idx="12">
                  <c:v>529</c:v>
                </c:pt>
                <c:pt idx="13">
                  <c:v>534.4</c:v>
                </c:pt>
              </c:numCache>
            </c:numRef>
          </c:val>
          <c:smooth val="0"/>
          <c:extLst>
            <c:ext xmlns:c16="http://schemas.microsoft.com/office/drawing/2014/chart" uri="{C3380CC4-5D6E-409C-BE32-E72D297353CC}">
              <c16:uniqueId val="{00000002-F0B1-1E4E-BFBF-A8FE4F776A25}"/>
            </c:ext>
          </c:extLst>
        </c:ser>
        <c:dLbls>
          <c:showLegendKey val="0"/>
          <c:showVal val="0"/>
          <c:showCatName val="0"/>
          <c:showSerName val="0"/>
          <c:showPercent val="0"/>
          <c:showBubbleSize val="0"/>
        </c:dLbls>
        <c:marker val="1"/>
        <c:smooth val="0"/>
        <c:axId val="398653696"/>
        <c:axId val="400109952"/>
      </c:lineChart>
      <c:catAx>
        <c:axId val="398653696"/>
        <c:scaling>
          <c:orientation val="minMax"/>
        </c:scaling>
        <c:delete val="0"/>
        <c:axPos val="b"/>
        <c:numFmt formatCode="General" sourceLinked="1"/>
        <c:majorTickMark val="out"/>
        <c:minorTickMark val="none"/>
        <c:tickLblPos val="nextTo"/>
        <c:spPr>
          <a:ln w="3175">
            <a:solidFill>
              <a:srgbClr val="000000"/>
            </a:solidFill>
            <a:prstDash val="solid"/>
          </a:ln>
        </c:spPr>
        <c:txPr>
          <a:bodyPr rot="0" vert="horz"/>
          <a:lstStyle/>
          <a:p>
            <a:pPr>
              <a:defRPr/>
            </a:pPr>
            <a:endParaRPr lang="en-US"/>
          </a:p>
        </c:txPr>
        <c:crossAx val="400109952"/>
        <c:crosses val="autoZero"/>
        <c:auto val="1"/>
        <c:lblAlgn val="ctr"/>
        <c:lblOffset val="100"/>
        <c:tickLblSkip val="1"/>
        <c:tickMarkSkip val="1"/>
        <c:noMultiLvlLbl val="0"/>
      </c:catAx>
      <c:valAx>
        <c:axId val="400109952"/>
        <c:scaling>
          <c:orientation val="minMax"/>
          <c:max val="550"/>
          <c:min val="0"/>
        </c:scaling>
        <c:delete val="0"/>
        <c:axPos val="l"/>
        <c:majorGridlines>
          <c:spPr>
            <a:ln w="3175">
              <a:solidFill>
                <a:srgbClr val="000000"/>
              </a:solidFill>
              <a:prstDash val="solid"/>
            </a:ln>
          </c:spPr>
        </c:majorGridlines>
        <c:numFmt formatCode="General" sourceLinked="1"/>
        <c:majorTickMark val="out"/>
        <c:minorTickMark val="none"/>
        <c:tickLblPos val="nextTo"/>
        <c:spPr>
          <a:ln w="3175">
            <a:solidFill>
              <a:srgbClr val="000000"/>
            </a:solidFill>
            <a:prstDash val="solid"/>
          </a:ln>
        </c:spPr>
        <c:txPr>
          <a:bodyPr rot="0" vert="horz"/>
          <a:lstStyle/>
          <a:p>
            <a:pPr>
              <a:defRPr/>
            </a:pPr>
            <a:endParaRPr lang="en-US"/>
          </a:p>
        </c:txPr>
        <c:crossAx val="398653696"/>
        <c:crosses val="autoZero"/>
        <c:crossBetween val="between"/>
        <c:majorUnit val="50"/>
      </c:valAx>
      <c:spPr>
        <a:noFill/>
        <a:ln w="12700">
          <a:solidFill>
            <a:srgbClr val="808080"/>
          </a:solidFill>
          <a:prstDash val="solid"/>
        </a:ln>
      </c:spPr>
    </c:plotArea>
    <c:legend>
      <c:legendPos val="r"/>
      <c:layout>
        <c:manualLayout>
          <c:xMode val="edge"/>
          <c:yMode val="edge"/>
          <c:x val="7.8309268965949322E-2"/>
          <c:y val="0.10606504265091865"/>
          <c:w val="0.22777078056632261"/>
          <c:h val="0.16355140186916287"/>
        </c:manualLayout>
      </c:layout>
      <c:overlay val="0"/>
      <c:spPr>
        <a:solidFill>
          <a:srgbClr val="FFFFFF"/>
        </a:solidFill>
        <a:ln w="3175">
          <a:solidFill>
            <a:srgbClr val="000000"/>
          </a:solidFill>
          <a:prstDash val="solid"/>
        </a:ln>
      </c:spPr>
    </c:legend>
    <c:plotVisOnly val="1"/>
    <c:dispBlanksAs val="gap"/>
    <c:showDLblsOverMax val="0"/>
  </c:chart>
  <c:spPr>
    <a:noFill/>
    <a:ln w="3175">
      <a:noFill/>
      <a:prstDash val="solid"/>
    </a:ln>
  </c:spPr>
  <c:txPr>
    <a:bodyPr/>
    <a:lstStyle/>
    <a:p>
      <a:pPr>
        <a:defRPr sz="1400" b="0" i="0" u="none" strike="noStrike" baseline="0">
          <a:solidFill>
            <a:srgbClr val="000000"/>
          </a:solidFill>
          <a:latin typeface="Helvetica" pitchFamily="2" charset="0"/>
          <a:ea typeface="Arial"/>
          <a:cs typeface="Arial"/>
        </a:defRPr>
      </a:pPr>
      <a:endParaRPr lang="en-US"/>
    </a:p>
  </c:txPr>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9EF4F6-FE73-F445-9B98-9D00D43DE1F8}" type="datetimeFigureOut">
              <a:rPr lang="en-CH" smtClean="0"/>
              <a:t>05.02.2026</a:t>
            </a:fld>
            <a:endParaRPr lang="en-C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5470D8-E1B8-DB49-8B68-D2DFBCE4A473}" type="slidenum">
              <a:rPr lang="en-CH" smtClean="0"/>
              <a:t>‹#›</a:t>
            </a:fld>
            <a:endParaRPr lang="en-CH"/>
          </a:p>
        </p:txBody>
      </p:sp>
    </p:spTree>
    <p:extLst>
      <p:ext uri="{BB962C8B-B14F-4D97-AF65-F5344CB8AC3E}">
        <p14:creationId xmlns:p14="http://schemas.microsoft.com/office/powerpoint/2010/main" val="37743003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8B69CE-D8F1-958D-3616-61800E91CA2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CH"/>
          </a:p>
        </p:txBody>
      </p:sp>
      <p:sp>
        <p:nvSpPr>
          <p:cNvPr id="3" name="Subtitle 2">
            <a:extLst>
              <a:ext uri="{FF2B5EF4-FFF2-40B4-BE49-F238E27FC236}">
                <a16:creationId xmlns:a16="http://schemas.microsoft.com/office/drawing/2014/main" id="{237BF01A-9475-70BC-798C-31B63E0E21F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CH"/>
          </a:p>
        </p:txBody>
      </p:sp>
      <p:sp>
        <p:nvSpPr>
          <p:cNvPr id="4" name="Date Placeholder 3">
            <a:extLst>
              <a:ext uri="{FF2B5EF4-FFF2-40B4-BE49-F238E27FC236}">
                <a16:creationId xmlns:a16="http://schemas.microsoft.com/office/drawing/2014/main" id="{2209EE31-5C26-49EB-3633-BD57292EE361}"/>
              </a:ext>
            </a:extLst>
          </p:cNvPr>
          <p:cNvSpPr>
            <a:spLocks noGrp="1"/>
          </p:cNvSpPr>
          <p:nvPr>
            <p:ph type="dt" sz="half" idx="10"/>
          </p:nvPr>
        </p:nvSpPr>
        <p:spPr/>
        <p:txBody>
          <a:bodyPr/>
          <a:lstStyle/>
          <a:p>
            <a:fld id="{395ABAD8-CF37-E340-9539-DCD161283E58}" type="datetimeFigureOut">
              <a:rPr lang="en-CH" smtClean="0"/>
              <a:t>05.02.2026</a:t>
            </a:fld>
            <a:endParaRPr lang="en-CH"/>
          </a:p>
        </p:txBody>
      </p:sp>
      <p:sp>
        <p:nvSpPr>
          <p:cNvPr id="5" name="Footer Placeholder 4">
            <a:extLst>
              <a:ext uri="{FF2B5EF4-FFF2-40B4-BE49-F238E27FC236}">
                <a16:creationId xmlns:a16="http://schemas.microsoft.com/office/drawing/2014/main" id="{64FBAD56-53AF-EA6B-14AB-6276DFF58A02}"/>
              </a:ext>
            </a:extLst>
          </p:cNvPr>
          <p:cNvSpPr>
            <a:spLocks noGrp="1"/>
          </p:cNvSpPr>
          <p:nvPr>
            <p:ph type="ftr" sz="quarter" idx="11"/>
          </p:nvPr>
        </p:nvSpPr>
        <p:spPr/>
        <p:txBody>
          <a:bodyPr/>
          <a:lstStyle/>
          <a:p>
            <a:endParaRPr lang="en-CH"/>
          </a:p>
        </p:txBody>
      </p:sp>
      <p:sp>
        <p:nvSpPr>
          <p:cNvPr id="6" name="Slide Number Placeholder 5">
            <a:extLst>
              <a:ext uri="{FF2B5EF4-FFF2-40B4-BE49-F238E27FC236}">
                <a16:creationId xmlns:a16="http://schemas.microsoft.com/office/drawing/2014/main" id="{BC9F5391-9284-4623-7FDE-716FF68BA971}"/>
              </a:ext>
            </a:extLst>
          </p:cNvPr>
          <p:cNvSpPr>
            <a:spLocks noGrp="1"/>
          </p:cNvSpPr>
          <p:nvPr>
            <p:ph type="sldNum" sz="quarter" idx="12"/>
          </p:nvPr>
        </p:nvSpPr>
        <p:spPr/>
        <p:txBody>
          <a:bodyPr/>
          <a:lstStyle/>
          <a:p>
            <a:fld id="{F51D8B95-7E6D-004C-9A4D-E8452912A9B2}" type="slidenum">
              <a:rPr lang="en-CH" smtClean="0"/>
              <a:t>‹#›</a:t>
            </a:fld>
            <a:endParaRPr lang="en-CH"/>
          </a:p>
        </p:txBody>
      </p:sp>
    </p:spTree>
    <p:extLst>
      <p:ext uri="{BB962C8B-B14F-4D97-AF65-F5344CB8AC3E}">
        <p14:creationId xmlns:p14="http://schemas.microsoft.com/office/powerpoint/2010/main" val="26922635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ACBD1-2953-DB48-4257-59311C8A1122}"/>
              </a:ext>
            </a:extLst>
          </p:cNvPr>
          <p:cNvSpPr>
            <a:spLocks noGrp="1"/>
          </p:cNvSpPr>
          <p:nvPr>
            <p:ph type="title"/>
          </p:nvPr>
        </p:nvSpPr>
        <p:spPr/>
        <p:txBody>
          <a:bodyPr/>
          <a:lstStyle/>
          <a:p>
            <a:r>
              <a:rPr lang="en-GB"/>
              <a:t>Click to edit Master title style</a:t>
            </a:r>
            <a:endParaRPr lang="en-CH"/>
          </a:p>
        </p:txBody>
      </p:sp>
      <p:sp>
        <p:nvSpPr>
          <p:cNvPr id="3" name="Vertical Text Placeholder 2">
            <a:extLst>
              <a:ext uri="{FF2B5EF4-FFF2-40B4-BE49-F238E27FC236}">
                <a16:creationId xmlns:a16="http://schemas.microsoft.com/office/drawing/2014/main" id="{A7821E5B-5C0F-4981-AC40-E9CDFDC5298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4" name="Date Placeholder 3">
            <a:extLst>
              <a:ext uri="{FF2B5EF4-FFF2-40B4-BE49-F238E27FC236}">
                <a16:creationId xmlns:a16="http://schemas.microsoft.com/office/drawing/2014/main" id="{09C21A18-74A7-8315-60DE-451D00253434}"/>
              </a:ext>
            </a:extLst>
          </p:cNvPr>
          <p:cNvSpPr>
            <a:spLocks noGrp="1"/>
          </p:cNvSpPr>
          <p:nvPr>
            <p:ph type="dt" sz="half" idx="10"/>
          </p:nvPr>
        </p:nvSpPr>
        <p:spPr/>
        <p:txBody>
          <a:bodyPr/>
          <a:lstStyle/>
          <a:p>
            <a:fld id="{395ABAD8-CF37-E340-9539-DCD161283E58}" type="datetimeFigureOut">
              <a:rPr lang="en-CH" smtClean="0"/>
              <a:t>05.02.2026</a:t>
            </a:fld>
            <a:endParaRPr lang="en-CH"/>
          </a:p>
        </p:txBody>
      </p:sp>
      <p:sp>
        <p:nvSpPr>
          <p:cNvPr id="5" name="Footer Placeholder 4">
            <a:extLst>
              <a:ext uri="{FF2B5EF4-FFF2-40B4-BE49-F238E27FC236}">
                <a16:creationId xmlns:a16="http://schemas.microsoft.com/office/drawing/2014/main" id="{5E74B0C1-699E-5688-B893-3205A617522E}"/>
              </a:ext>
            </a:extLst>
          </p:cNvPr>
          <p:cNvSpPr>
            <a:spLocks noGrp="1"/>
          </p:cNvSpPr>
          <p:nvPr>
            <p:ph type="ftr" sz="quarter" idx="11"/>
          </p:nvPr>
        </p:nvSpPr>
        <p:spPr/>
        <p:txBody>
          <a:bodyPr/>
          <a:lstStyle/>
          <a:p>
            <a:endParaRPr lang="en-CH"/>
          </a:p>
        </p:txBody>
      </p:sp>
      <p:sp>
        <p:nvSpPr>
          <p:cNvPr id="6" name="Slide Number Placeholder 5">
            <a:extLst>
              <a:ext uri="{FF2B5EF4-FFF2-40B4-BE49-F238E27FC236}">
                <a16:creationId xmlns:a16="http://schemas.microsoft.com/office/drawing/2014/main" id="{9AC517FE-1E71-BAEF-40BA-4FE79690EB9C}"/>
              </a:ext>
            </a:extLst>
          </p:cNvPr>
          <p:cNvSpPr>
            <a:spLocks noGrp="1"/>
          </p:cNvSpPr>
          <p:nvPr>
            <p:ph type="sldNum" sz="quarter" idx="12"/>
          </p:nvPr>
        </p:nvSpPr>
        <p:spPr/>
        <p:txBody>
          <a:bodyPr/>
          <a:lstStyle/>
          <a:p>
            <a:fld id="{F51D8B95-7E6D-004C-9A4D-E8452912A9B2}" type="slidenum">
              <a:rPr lang="en-CH" smtClean="0"/>
              <a:t>‹#›</a:t>
            </a:fld>
            <a:endParaRPr lang="en-CH"/>
          </a:p>
        </p:txBody>
      </p:sp>
    </p:spTree>
    <p:extLst>
      <p:ext uri="{BB962C8B-B14F-4D97-AF65-F5344CB8AC3E}">
        <p14:creationId xmlns:p14="http://schemas.microsoft.com/office/powerpoint/2010/main" val="18286715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061E7D2-AAEA-22D5-16BE-767FE0788104}"/>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CH"/>
          </a:p>
        </p:txBody>
      </p:sp>
      <p:sp>
        <p:nvSpPr>
          <p:cNvPr id="3" name="Vertical Text Placeholder 2">
            <a:extLst>
              <a:ext uri="{FF2B5EF4-FFF2-40B4-BE49-F238E27FC236}">
                <a16:creationId xmlns:a16="http://schemas.microsoft.com/office/drawing/2014/main" id="{6F04BBF6-EDB1-DCFB-EE2D-7A3B659FDEF1}"/>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4" name="Date Placeholder 3">
            <a:extLst>
              <a:ext uri="{FF2B5EF4-FFF2-40B4-BE49-F238E27FC236}">
                <a16:creationId xmlns:a16="http://schemas.microsoft.com/office/drawing/2014/main" id="{2F956CB5-B3B5-D726-FFCE-DF826207C618}"/>
              </a:ext>
            </a:extLst>
          </p:cNvPr>
          <p:cNvSpPr>
            <a:spLocks noGrp="1"/>
          </p:cNvSpPr>
          <p:nvPr>
            <p:ph type="dt" sz="half" idx="10"/>
          </p:nvPr>
        </p:nvSpPr>
        <p:spPr/>
        <p:txBody>
          <a:bodyPr/>
          <a:lstStyle/>
          <a:p>
            <a:fld id="{395ABAD8-CF37-E340-9539-DCD161283E58}" type="datetimeFigureOut">
              <a:rPr lang="en-CH" smtClean="0"/>
              <a:t>05.02.2026</a:t>
            </a:fld>
            <a:endParaRPr lang="en-CH"/>
          </a:p>
        </p:txBody>
      </p:sp>
      <p:sp>
        <p:nvSpPr>
          <p:cNvPr id="5" name="Footer Placeholder 4">
            <a:extLst>
              <a:ext uri="{FF2B5EF4-FFF2-40B4-BE49-F238E27FC236}">
                <a16:creationId xmlns:a16="http://schemas.microsoft.com/office/drawing/2014/main" id="{ACA9AC9E-5DE8-022D-0AEB-D4049A9021B8}"/>
              </a:ext>
            </a:extLst>
          </p:cNvPr>
          <p:cNvSpPr>
            <a:spLocks noGrp="1"/>
          </p:cNvSpPr>
          <p:nvPr>
            <p:ph type="ftr" sz="quarter" idx="11"/>
          </p:nvPr>
        </p:nvSpPr>
        <p:spPr/>
        <p:txBody>
          <a:bodyPr/>
          <a:lstStyle/>
          <a:p>
            <a:endParaRPr lang="en-CH"/>
          </a:p>
        </p:txBody>
      </p:sp>
      <p:sp>
        <p:nvSpPr>
          <p:cNvPr id="6" name="Slide Number Placeholder 5">
            <a:extLst>
              <a:ext uri="{FF2B5EF4-FFF2-40B4-BE49-F238E27FC236}">
                <a16:creationId xmlns:a16="http://schemas.microsoft.com/office/drawing/2014/main" id="{A4379CFA-1E3C-4C69-B711-F27237E5E783}"/>
              </a:ext>
            </a:extLst>
          </p:cNvPr>
          <p:cNvSpPr>
            <a:spLocks noGrp="1"/>
          </p:cNvSpPr>
          <p:nvPr>
            <p:ph type="sldNum" sz="quarter" idx="12"/>
          </p:nvPr>
        </p:nvSpPr>
        <p:spPr/>
        <p:txBody>
          <a:bodyPr/>
          <a:lstStyle/>
          <a:p>
            <a:fld id="{F51D8B95-7E6D-004C-9A4D-E8452912A9B2}" type="slidenum">
              <a:rPr lang="en-CH" smtClean="0"/>
              <a:t>‹#›</a:t>
            </a:fld>
            <a:endParaRPr lang="en-CH"/>
          </a:p>
        </p:txBody>
      </p:sp>
    </p:spTree>
    <p:extLst>
      <p:ext uri="{BB962C8B-B14F-4D97-AF65-F5344CB8AC3E}">
        <p14:creationId xmlns:p14="http://schemas.microsoft.com/office/powerpoint/2010/main" val="20672675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9329563" y="6545798"/>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a:p>
        </p:txBody>
      </p:sp>
    </p:spTree>
    <p:extLst>
      <p:ext uri="{BB962C8B-B14F-4D97-AF65-F5344CB8AC3E}">
        <p14:creationId xmlns:p14="http://schemas.microsoft.com/office/powerpoint/2010/main" val="15186559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9329563" y="6545798"/>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a:p>
        </p:txBody>
      </p:sp>
    </p:spTree>
    <p:extLst>
      <p:ext uri="{BB962C8B-B14F-4D97-AF65-F5344CB8AC3E}">
        <p14:creationId xmlns:p14="http://schemas.microsoft.com/office/powerpoint/2010/main" val="5520325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62AD7-5F7A-E55E-A05C-A7C406BB1820}"/>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03EC073A-9FA7-FC8D-F8AD-D7D2F7ECDA5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D6115B5-E6A1-AFD0-A3DE-20F07DE7BD9D}"/>
              </a:ext>
            </a:extLst>
          </p:cNvPr>
          <p:cNvSpPr>
            <a:spLocks noGrp="1"/>
          </p:cNvSpPr>
          <p:nvPr>
            <p:ph type="dt" sz="half" idx="10"/>
          </p:nvPr>
        </p:nvSpPr>
        <p:spPr/>
        <p:txBody>
          <a:bodyPr/>
          <a:lstStyle/>
          <a:p>
            <a:fld id="{1CFA982F-2A00-F640-BED8-DEE48AD224CA}" type="datetimeFigureOut">
              <a:rPr lang="en-GB" smtClean="0"/>
              <a:t>07/02/2026</a:t>
            </a:fld>
            <a:endParaRPr lang="en-GB"/>
          </a:p>
        </p:txBody>
      </p:sp>
      <p:sp>
        <p:nvSpPr>
          <p:cNvPr id="5" name="Footer Placeholder 4">
            <a:extLst>
              <a:ext uri="{FF2B5EF4-FFF2-40B4-BE49-F238E27FC236}">
                <a16:creationId xmlns:a16="http://schemas.microsoft.com/office/drawing/2014/main" id="{310A992F-0435-6DD5-82D0-FBD284751A6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632BCB5-003F-5FEB-755D-AB97F0584DE5}"/>
              </a:ext>
            </a:extLst>
          </p:cNvPr>
          <p:cNvSpPr>
            <a:spLocks noGrp="1"/>
          </p:cNvSpPr>
          <p:nvPr>
            <p:ph type="sldNum" sz="quarter" idx="12"/>
          </p:nvPr>
        </p:nvSpPr>
        <p:spPr/>
        <p:txBody>
          <a:bodyPr/>
          <a:lstStyle/>
          <a:p>
            <a:fld id="{24671B3E-D059-054D-9549-0104F4D68FE0}" type="slidenum">
              <a:rPr lang="en-GB" smtClean="0"/>
              <a:t>‹#›</a:t>
            </a:fld>
            <a:endParaRPr lang="en-GB"/>
          </a:p>
        </p:txBody>
      </p:sp>
    </p:spTree>
    <p:extLst>
      <p:ext uri="{BB962C8B-B14F-4D97-AF65-F5344CB8AC3E}">
        <p14:creationId xmlns:p14="http://schemas.microsoft.com/office/powerpoint/2010/main" val="3038045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9329563" y="6545798"/>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40831530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9329563" y="6545798"/>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366203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4AD6B-FEC8-94EB-9B18-444AE39506A5}"/>
              </a:ext>
            </a:extLst>
          </p:cNvPr>
          <p:cNvSpPr>
            <a:spLocks noGrp="1"/>
          </p:cNvSpPr>
          <p:nvPr>
            <p:ph type="title"/>
          </p:nvPr>
        </p:nvSpPr>
        <p:spPr/>
        <p:txBody>
          <a:bodyPr/>
          <a:lstStyle/>
          <a:p>
            <a:r>
              <a:rPr lang="en-GB"/>
              <a:t>Click to edit Master title style</a:t>
            </a:r>
            <a:endParaRPr lang="en-CH"/>
          </a:p>
        </p:txBody>
      </p:sp>
      <p:sp>
        <p:nvSpPr>
          <p:cNvPr id="3" name="Content Placeholder 2">
            <a:extLst>
              <a:ext uri="{FF2B5EF4-FFF2-40B4-BE49-F238E27FC236}">
                <a16:creationId xmlns:a16="http://schemas.microsoft.com/office/drawing/2014/main" id="{455B33ED-26CB-CFB9-032D-166A549758E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4" name="Date Placeholder 3">
            <a:extLst>
              <a:ext uri="{FF2B5EF4-FFF2-40B4-BE49-F238E27FC236}">
                <a16:creationId xmlns:a16="http://schemas.microsoft.com/office/drawing/2014/main" id="{8E4D9A13-7CBB-03DA-A112-5DC3A29FD581}"/>
              </a:ext>
            </a:extLst>
          </p:cNvPr>
          <p:cNvSpPr>
            <a:spLocks noGrp="1"/>
          </p:cNvSpPr>
          <p:nvPr>
            <p:ph type="dt" sz="half" idx="10"/>
          </p:nvPr>
        </p:nvSpPr>
        <p:spPr/>
        <p:txBody>
          <a:bodyPr/>
          <a:lstStyle/>
          <a:p>
            <a:fld id="{395ABAD8-CF37-E340-9539-DCD161283E58}" type="datetimeFigureOut">
              <a:rPr lang="en-CH" smtClean="0"/>
              <a:t>05.02.2026</a:t>
            </a:fld>
            <a:endParaRPr lang="en-CH"/>
          </a:p>
        </p:txBody>
      </p:sp>
      <p:sp>
        <p:nvSpPr>
          <p:cNvPr id="5" name="Footer Placeholder 4">
            <a:extLst>
              <a:ext uri="{FF2B5EF4-FFF2-40B4-BE49-F238E27FC236}">
                <a16:creationId xmlns:a16="http://schemas.microsoft.com/office/drawing/2014/main" id="{9357C891-104B-7BFC-0624-1C068A234D34}"/>
              </a:ext>
            </a:extLst>
          </p:cNvPr>
          <p:cNvSpPr>
            <a:spLocks noGrp="1"/>
          </p:cNvSpPr>
          <p:nvPr>
            <p:ph type="ftr" sz="quarter" idx="11"/>
          </p:nvPr>
        </p:nvSpPr>
        <p:spPr/>
        <p:txBody>
          <a:bodyPr/>
          <a:lstStyle/>
          <a:p>
            <a:endParaRPr lang="en-CH"/>
          </a:p>
        </p:txBody>
      </p:sp>
      <p:sp>
        <p:nvSpPr>
          <p:cNvPr id="6" name="Slide Number Placeholder 5">
            <a:extLst>
              <a:ext uri="{FF2B5EF4-FFF2-40B4-BE49-F238E27FC236}">
                <a16:creationId xmlns:a16="http://schemas.microsoft.com/office/drawing/2014/main" id="{771329C2-D7C8-AC09-6ADC-B01EBC4A6E23}"/>
              </a:ext>
            </a:extLst>
          </p:cNvPr>
          <p:cNvSpPr>
            <a:spLocks noGrp="1"/>
          </p:cNvSpPr>
          <p:nvPr>
            <p:ph type="sldNum" sz="quarter" idx="12"/>
          </p:nvPr>
        </p:nvSpPr>
        <p:spPr/>
        <p:txBody>
          <a:bodyPr/>
          <a:lstStyle/>
          <a:p>
            <a:fld id="{F51D8B95-7E6D-004C-9A4D-E8452912A9B2}" type="slidenum">
              <a:rPr lang="en-CH" smtClean="0"/>
              <a:t>‹#›</a:t>
            </a:fld>
            <a:endParaRPr lang="en-CH"/>
          </a:p>
        </p:txBody>
      </p:sp>
    </p:spTree>
    <p:extLst>
      <p:ext uri="{BB962C8B-B14F-4D97-AF65-F5344CB8AC3E}">
        <p14:creationId xmlns:p14="http://schemas.microsoft.com/office/powerpoint/2010/main" val="1964690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6C36E-4A20-6CE2-0A90-6447BCAF1D7F}"/>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CH"/>
          </a:p>
        </p:txBody>
      </p:sp>
      <p:sp>
        <p:nvSpPr>
          <p:cNvPr id="3" name="Text Placeholder 2">
            <a:extLst>
              <a:ext uri="{FF2B5EF4-FFF2-40B4-BE49-F238E27FC236}">
                <a16:creationId xmlns:a16="http://schemas.microsoft.com/office/drawing/2014/main" id="{D2DFEB7D-77C5-A080-53F6-A36624CEE3F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C577EDC-9A9D-905F-F3D2-20030DE43DDE}"/>
              </a:ext>
            </a:extLst>
          </p:cNvPr>
          <p:cNvSpPr>
            <a:spLocks noGrp="1"/>
          </p:cNvSpPr>
          <p:nvPr>
            <p:ph type="dt" sz="half" idx="10"/>
          </p:nvPr>
        </p:nvSpPr>
        <p:spPr/>
        <p:txBody>
          <a:bodyPr/>
          <a:lstStyle/>
          <a:p>
            <a:fld id="{395ABAD8-CF37-E340-9539-DCD161283E58}" type="datetimeFigureOut">
              <a:rPr lang="en-CH" smtClean="0"/>
              <a:t>05.02.2026</a:t>
            </a:fld>
            <a:endParaRPr lang="en-CH"/>
          </a:p>
        </p:txBody>
      </p:sp>
      <p:sp>
        <p:nvSpPr>
          <p:cNvPr id="5" name="Footer Placeholder 4">
            <a:extLst>
              <a:ext uri="{FF2B5EF4-FFF2-40B4-BE49-F238E27FC236}">
                <a16:creationId xmlns:a16="http://schemas.microsoft.com/office/drawing/2014/main" id="{D4AA3EAA-D61C-0AA0-F5B2-B8E011BA80C4}"/>
              </a:ext>
            </a:extLst>
          </p:cNvPr>
          <p:cNvSpPr>
            <a:spLocks noGrp="1"/>
          </p:cNvSpPr>
          <p:nvPr>
            <p:ph type="ftr" sz="quarter" idx="11"/>
          </p:nvPr>
        </p:nvSpPr>
        <p:spPr/>
        <p:txBody>
          <a:bodyPr/>
          <a:lstStyle/>
          <a:p>
            <a:endParaRPr lang="en-CH"/>
          </a:p>
        </p:txBody>
      </p:sp>
      <p:sp>
        <p:nvSpPr>
          <p:cNvPr id="6" name="Slide Number Placeholder 5">
            <a:extLst>
              <a:ext uri="{FF2B5EF4-FFF2-40B4-BE49-F238E27FC236}">
                <a16:creationId xmlns:a16="http://schemas.microsoft.com/office/drawing/2014/main" id="{45389618-5832-2C91-11C9-E4028B1360A6}"/>
              </a:ext>
            </a:extLst>
          </p:cNvPr>
          <p:cNvSpPr>
            <a:spLocks noGrp="1"/>
          </p:cNvSpPr>
          <p:nvPr>
            <p:ph type="sldNum" sz="quarter" idx="12"/>
          </p:nvPr>
        </p:nvSpPr>
        <p:spPr/>
        <p:txBody>
          <a:bodyPr/>
          <a:lstStyle/>
          <a:p>
            <a:fld id="{F51D8B95-7E6D-004C-9A4D-E8452912A9B2}" type="slidenum">
              <a:rPr lang="en-CH" smtClean="0"/>
              <a:t>‹#›</a:t>
            </a:fld>
            <a:endParaRPr lang="en-CH"/>
          </a:p>
        </p:txBody>
      </p:sp>
    </p:spTree>
    <p:extLst>
      <p:ext uri="{BB962C8B-B14F-4D97-AF65-F5344CB8AC3E}">
        <p14:creationId xmlns:p14="http://schemas.microsoft.com/office/powerpoint/2010/main" val="1999792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F62FB-AB63-1B7C-95CE-FA325119FE1B}"/>
              </a:ext>
            </a:extLst>
          </p:cNvPr>
          <p:cNvSpPr>
            <a:spLocks noGrp="1"/>
          </p:cNvSpPr>
          <p:nvPr>
            <p:ph type="title"/>
          </p:nvPr>
        </p:nvSpPr>
        <p:spPr/>
        <p:txBody>
          <a:bodyPr/>
          <a:lstStyle/>
          <a:p>
            <a:r>
              <a:rPr lang="en-GB"/>
              <a:t>Click to edit Master title style</a:t>
            </a:r>
            <a:endParaRPr lang="en-CH"/>
          </a:p>
        </p:txBody>
      </p:sp>
      <p:sp>
        <p:nvSpPr>
          <p:cNvPr id="3" name="Content Placeholder 2">
            <a:extLst>
              <a:ext uri="{FF2B5EF4-FFF2-40B4-BE49-F238E27FC236}">
                <a16:creationId xmlns:a16="http://schemas.microsoft.com/office/drawing/2014/main" id="{BEFF3BF5-4D90-A094-3E21-E6987D6EB251}"/>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4" name="Content Placeholder 3">
            <a:extLst>
              <a:ext uri="{FF2B5EF4-FFF2-40B4-BE49-F238E27FC236}">
                <a16:creationId xmlns:a16="http://schemas.microsoft.com/office/drawing/2014/main" id="{EC98EEEF-6933-7778-AF18-5E6605030D4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5" name="Date Placeholder 4">
            <a:extLst>
              <a:ext uri="{FF2B5EF4-FFF2-40B4-BE49-F238E27FC236}">
                <a16:creationId xmlns:a16="http://schemas.microsoft.com/office/drawing/2014/main" id="{22981C67-85AD-3311-541D-35FF77C71BB8}"/>
              </a:ext>
            </a:extLst>
          </p:cNvPr>
          <p:cNvSpPr>
            <a:spLocks noGrp="1"/>
          </p:cNvSpPr>
          <p:nvPr>
            <p:ph type="dt" sz="half" idx="10"/>
          </p:nvPr>
        </p:nvSpPr>
        <p:spPr/>
        <p:txBody>
          <a:bodyPr/>
          <a:lstStyle/>
          <a:p>
            <a:fld id="{395ABAD8-CF37-E340-9539-DCD161283E58}" type="datetimeFigureOut">
              <a:rPr lang="en-CH" smtClean="0"/>
              <a:t>05.02.2026</a:t>
            </a:fld>
            <a:endParaRPr lang="en-CH"/>
          </a:p>
        </p:txBody>
      </p:sp>
      <p:sp>
        <p:nvSpPr>
          <p:cNvPr id="6" name="Footer Placeholder 5">
            <a:extLst>
              <a:ext uri="{FF2B5EF4-FFF2-40B4-BE49-F238E27FC236}">
                <a16:creationId xmlns:a16="http://schemas.microsoft.com/office/drawing/2014/main" id="{FD861B39-E8C5-96D9-F8AF-8268E2D4FB03}"/>
              </a:ext>
            </a:extLst>
          </p:cNvPr>
          <p:cNvSpPr>
            <a:spLocks noGrp="1"/>
          </p:cNvSpPr>
          <p:nvPr>
            <p:ph type="ftr" sz="quarter" idx="11"/>
          </p:nvPr>
        </p:nvSpPr>
        <p:spPr/>
        <p:txBody>
          <a:bodyPr/>
          <a:lstStyle/>
          <a:p>
            <a:endParaRPr lang="en-CH"/>
          </a:p>
        </p:txBody>
      </p:sp>
      <p:sp>
        <p:nvSpPr>
          <p:cNvPr id="7" name="Slide Number Placeholder 6">
            <a:extLst>
              <a:ext uri="{FF2B5EF4-FFF2-40B4-BE49-F238E27FC236}">
                <a16:creationId xmlns:a16="http://schemas.microsoft.com/office/drawing/2014/main" id="{2234D9A7-858E-8B34-D1E2-C60EF1800A69}"/>
              </a:ext>
            </a:extLst>
          </p:cNvPr>
          <p:cNvSpPr>
            <a:spLocks noGrp="1"/>
          </p:cNvSpPr>
          <p:nvPr>
            <p:ph type="sldNum" sz="quarter" idx="12"/>
          </p:nvPr>
        </p:nvSpPr>
        <p:spPr/>
        <p:txBody>
          <a:bodyPr/>
          <a:lstStyle/>
          <a:p>
            <a:fld id="{F51D8B95-7E6D-004C-9A4D-E8452912A9B2}" type="slidenum">
              <a:rPr lang="en-CH" smtClean="0"/>
              <a:t>‹#›</a:t>
            </a:fld>
            <a:endParaRPr lang="en-CH"/>
          </a:p>
        </p:txBody>
      </p:sp>
    </p:spTree>
    <p:extLst>
      <p:ext uri="{BB962C8B-B14F-4D97-AF65-F5344CB8AC3E}">
        <p14:creationId xmlns:p14="http://schemas.microsoft.com/office/powerpoint/2010/main" val="11208059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C966B-7C0E-1AE9-8E39-2AA70ADB50C2}"/>
              </a:ext>
            </a:extLst>
          </p:cNvPr>
          <p:cNvSpPr>
            <a:spLocks noGrp="1"/>
          </p:cNvSpPr>
          <p:nvPr>
            <p:ph type="title"/>
          </p:nvPr>
        </p:nvSpPr>
        <p:spPr>
          <a:xfrm>
            <a:off x="839788" y="365125"/>
            <a:ext cx="10515600" cy="1325563"/>
          </a:xfrm>
        </p:spPr>
        <p:txBody>
          <a:bodyPr/>
          <a:lstStyle/>
          <a:p>
            <a:r>
              <a:rPr lang="en-GB"/>
              <a:t>Click to edit Master title style</a:t>
            </a:r>
            <a:endParaRPr lang="en-CH"/>
          </a:p>
        </p:txBody>
      </p:sp>
      <p:sp>
        <p:nvSpPr>
          <p:cNvPr id="3" name="Text Placeholder 2">
            <a:extLst>
              <a:ext uri="{FF2B5EF4-FFF2-40B4-BE49-F238E27FC236}">
                <a16:creationId xmlns:a16="http://schemas.microsoft.com/office/drawing/2014/main" id="{BE3F0283-8EA5-5913-ED77-0079497170C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7239A3A-E502-FFDA-FB91-CC1ACDC8CC5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5" name="Text Placeholder 4">
            <a:extLst>
              <a:ext uri="{FF2B5EF4-FFF2-40B4-BE49-F238E27FC236}">
                <a16:creationId xmlns:a16="http://schemas.microsoft.com/office/drawing/2014/main" id="{BF40FB4F-CC17-FE55-F1D0-08BE92A077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BABF77C-802D-3931-624D-048EB2C5204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7" name="Date Placeholder 6">
            <a:extLst>
              <a:ext uri="{FF2B5EF4-FFF2-40B4-BE49-F238E27FC236}">
                <a16:creationId xmlns:a16="http://schemas.microsoft.com/office/drawing/2014/main" id="{480703C1-B4F3-7933-CF15-3A9056BA0799}"/>
              </a:ext>
            </a:extLst>
          </p:cNvPr>
          <p:cNvSpPr>
            <a:spLocks noGrp="1"/>
          </p:cNvSpPr>
          <p:nvPr>
            <p:ph type="dt" sz="half" idx="10"/>
          </p:nvPr>
        </p:nvSpPr>
        <p:spPr/>
        <p:txBody>
          <a:bodyPr/>
          <a:lstStyle/>
          <a:p>
            <a:fld id="{395ABAD8-CF37-E340-9539-DCD161283E58}" type="datetimeFigureOut">
              <a:rPr lang="en-CH" smtClean="0"/>
              <a:t>05.02.2026</a:t>
            </a:fld>
            <a:endParaRPr lang="en-CH"/>
          </a:p>
        </p:txBody>
      </p:sp>
      <p:sp>
        <p:nvSpPr>
          <p:cNvPr id="8" name="Footer Placeholder 7">
            <a:extLst>
              <a:ext uri="{FF2B5EF4-FFF2-40B4-BE49-F238E27FC236}">
                <a16:creationId xmlns:a16="http://schemas.microsoft.com/office/drawing/2014/main" id="{8313B9C7-5B3C-4256-B705-7E641E1A8669}"/>
              </a:ext>
            </a:extLst>
          </p:cNvPr>
          <p:cNvSpPr>
            <a:spLocks noGrp="1"/>
          </p:cNvSpPr>
          <p:nvPr>
            <p:ph type="ftr" sz="quarter" idx="11"/>
          </p:nvPr>
        </p:nvSpPr>
        <p:spPr/>
        <p:txBody>
          <a:bodyPr/>
          <a:lstStyle/>
          <a:p>
            <a:endParaRPr lang="en-CH"/>
          </a:p>
        </p:txBody>
      </p:sp>
      <p:sp>
        <p:nvSpPr>
          <p:cNvPr id="9" name="Slide Number Placeholder 8">
            <a:extLst>
              <a:ext uri="{FF2B5EF4-FFF2-40B4-BE49-F238E27FC236}">
                <a16:creationId xmlns:a16="http://schemas.microsoft.com/office/drawing/2014/main" id="{0C66B963-CB4C-F4F3-A0FF-C05F8774494A}"/>
              </a:ext>
            </a:extLst>
          </p:cNvPr>
          <p:cNvSpPr>
            <a:spLocks noGrp="1"/>
          </p:cNvSpPr>
          <p:nvPr>
            <p:ph type="sldNum" sz="quarter" idx="12"/>
          </p:nvPr>
        </p:nvSpPr>
        <p:spPr/>
        <p:txBody>
          <a:bodyPr/>
          <a:lstStyle/>
          <a:p>
            <a:fld id="{F51D8B95-7E6D-004C-9A4D-E8452912A9B2}" type="slidenum">
              <a:rPr lang="en-CH" smtClean="0"/>
              <a:t>‹#›</a:t>
            </a:fld>
            <a:endParaRPr lang="en-CH"/>
          </a:p>
        </p:txBody>
      </p:sp>
    </p:spTree>
    <p:extLst>
      <p:ext uri="{BB962C8B-B14F-4D97-AF65-F5344CB8AC3E}">
        <p14:creationId xmlns:p14="http://schemas.microsoft.com/office/powerpoint/2010/main" val="7917879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D1BBB-549A-5A9A-34E9-7AE884B14788}"/>
              </a:ext>
            </a:extLst>
          </p:cNvPr>
          <p:cNvSpPr>
            <a:spLocks noGrp="1"/>
          </p:cNvSpPr>
          <p:nvPr>
            <p:ph type="title"/>
          </p:nvPr>
        </p:nvSpPr>
        <p:spPr/>
        <p:txBody>
          <a:bodyPr/>
          <a:lstStyle/>
          <a:p>
            <a:r>
              <a:rPr lang="en-GB"/>
              <a:t>Click to edit Master title style</a:t>
            </a:r>
            <a:endParaRPr lang="en-CH"/>
          </a:p>
        </p:txBody>
      </p:sp>
      <p:sp>
        <p:nvSpPr>
          <p:cNvPr id="3" name="Date Placeholder 2">
            <a:extLst>
              <a:ext uri="{FF2B5EF4-FFF2-40B4-BE49-F238E27FC236}">
                <a16:creationId xmlns:a16="http://schemas.microsoft.com/office/drawing/2014/main" id="{CDD1DF56-C8D5-A3FC-959A-7DFE00B0D3D9}"/>
              </a:ext>
            </a:extLst>
          </p:cNvPr>
          <p:cNvSpPr>
            <a:spLocks noGrp="1"/>
          </p:cNvSpPr>
          <p:nvPr>
            <p:ph type="dt" sz="half" idx="10"/>
          </p:nvPr>
        </p:nvSpPr>
        <p:spPr/>
        <p:txBody>
          <a:bodyPr/>
          <a:lstStyle/>
          <a:p>
            <a:fld id="{395ABAD8-CF37-E340-9539-DCD161283E58}" type="datetimeFigureOut">
              <a:rPr lang="en-CH" smtClean="0"/>
              <a:t>05.02.2026</a:t>
            </a:fld>
            <a:endParaRPr lang="en-CH"/>
          </a:p>
        </p:txBody>
      </p:sp>
      <p:sp>
        <p:nvSpPr>
          <p:cNvPr id="4" name="Footer Placeholder 3">
            <a:extLst>
              <a:ext uri="{FF2B5EF4-FFF2-40B4-BE49-F238E27FC236}">
                <a16:creationId xmlns:a16="http://schemas.microsoft.com/office/drawing/2014/main" id="{65F93265-F32A-A6D5-50F6-46A4D40B9B98}"/>
              </a:ext>
            </a:extLst>
          </p:cNvPr>
          <p:cNvSpPr>
            <a:spLocks noGrp="1"/>
          </p:cNvSpPr>
          <p:nvPr>
            <p:ph type="ftr" sz="quarter" idx="11"/>
          </p:nvPr>
        </p:nvSpPr>
        <p:spPr/>
        <p:txBody>
          <a:bodyPr/>
          <a:lstStyle/>
          <a:p>
            <a:endParaRPr lang="en-CH"/>
          </a:p>
        </p:txBody>
      </p:sp>
      <p:sp>
        <p:nvSpPr>
          <p:cNvPr id="5" name="Slide Number Placeholder 4">
            <a:extLst>
              <a:ext uri="{FF2B5EF4-FFF2-40B4-BE49-F238E27FC236}">
                <a16:creationId xmlns:a16="http://schemas.microsoft.com/office/drawing/2014/main" id="{788A87B4-68EB-751A-DDA0-029E91717093}"/>
              </a:ext>
            </a:extLst>
          </p:cNvPr>
          <p:cNvSpPr>
            <a:spLocks noGrp="1"/>
          </p:cNvSpPr>
          <p:nvPr>
            <p:ph type="sldNum" sz="quarter" idx="12"/>
          </p:nvPr>
        </p:nvSpPr>
        <p:spPr/>
        <p:txBody>
          <a:bodyPr/>
          <a:lstStyle/>
          <a:p>
            <a:fld id="{F51D8B95-7E6D-004C-9A4D-E8452912A9B2}" type="slidenum">
              <a:rPr lang="en-CH" smtClean="0"/>
              <a:t>‹#›</a:t>
            </a:fld>
            <a:endParaRPr lang="en-CH"/>
          </a:p>
        </p:txBody>
      </p:sp>
    </p:spTree>
    <p:extLst>
      <p:ext uri="{BB962C8B-B14F-4D97-AF65-F5344CB8AC3E}">
        <p14:creationId xmlns:p14="http://schemas.microsoft.com/office/powerpoint/2010/main" val="1373561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AAF4A75-3A5B-BE63-E639-77E512C93A02}"/>
              </a:ext>
            </a:extLst>
          </p:cNvPr>
          <p:cNvSpPr>
            <a:spLocks noGrp="1"/>
          </p:cNvSpPr>
          <p:nvPr>
            <p:ph type="dt" sz="half" idx="10"/>
          </p:nvPr>
        </p:nvSpPr>
        <p:spPr/>
        <p:txBody>
          <a:bodyPr/>
          <a:lstStyle/>
          <a:p>
            <a:fld id="{395ABAD8-CF37-E340-9539-DCD161283E58}" type="datetimeFigureOut">
              <a:rPr lang="en-CH" smtClean="0"/>
              <a:t>05.02.2026</a:t>
            </a:fld>
            <a:endParaRPr lang="en-CH"/>
          </a:p>
        </p:txBody>
      </p:sp>
      <p:sp>
        <p:nvSpPr>
          <p:cNvPr id="3" name="Footer Placeholder 2">
            <a:extLst>
              <a:ext uri="{FF2B5EF4-FFF2-40B4-BE49-F238E27FC236}">
                <a16:creationId xmlns:a16="http://schemas.microsoft.com/office/drawing/2014/main" id="{A4205CC6-A064-3638-4D32-5E337FA9ECBB}"/>
              </a:ext>
            </a:extLst>
          </p:cNvPr>
          <p:cNvSpPr>
            <a:spLocks noGrp="1"/>
          </p:cNvSpPr>
          <p:nvPr>
            <p:ph type="ftr" sz="quarter" idx="11"/>
          </p:nvPr>
        </p:nvSpPr>
        <p:spPr/>
        <p:txBody>
          <a:bodyPr/>
          <a:lstStyle/>
          <a:p>
            <a:endParaRPr lang="en-CH"/>
          </a:p>
        </p:txBody>
      </p:sp>
      <p:sp>
        <p:nvSpPr>
          <p:cNvPr id="4" name="Slide Number Placeholder 3">
            <a:extLst>
              <a:ext uri="{FF2B5EF4-FFF2-40B4-BE49-F238E27FC236}">
                <a16:creationId xmlns:a16="http://schemas.microsoft.com/office/drawing/2014/main" id="{DAF7BCA1-7BCD-B6C8-A720-30AD7295BD38}"/>
              </a:ext>
            </a:extLst>
          </p:cNvPr>
          <p:cNvSpPr>
            <a:spLocks noGrp="1"/>
          </p:cNvSpPr>
          <p:nvPr>
            <p:ph type="sldNum" sz="quarter" idx="12"/>
          </p:nvPr>
        </p:nvSpPr>
        <p:spPr/>
        <p:txBody>
          <a:bodyPr/>
          <a:lstStyle/>
          <a:p>
            <a:fld id="{F51D8B95-7E6D-004C-9A4D-E8452912A9B2}" type="slidenum">
              <a:rPr lang="en-CH" smtClean="0"/>
              <a:t>‹#›</a:t>
            </a:fld>
            <a:endParaRPr lang="en-CH"/>
          </a:p>
        </p:txBody>
      </p:sp>
    </p:spTree>
    <p:extLst>
      <p:ext uri="{BB962C8B-B14F-4D97-AF65-F5344CB8AC3E}">
        <p14:creationId xmlns:p14="http://schemas.microsoft.com/office/powerpoint/2010/main" val="948399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0B09F-4AD8-6E14-6C7B-E0A19DF93F2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CH"/>
          </a:p>
        </p:txBody>
      </p:sp>
      <p:sp>
        <p:nvSpPr>
          <p:cNvPr id="3" name="Content Placeholder 2">
            <a:extLst>
              <a:ext uri="{FF2B5EF4-FFF2-40B4-BE49-F238E27FC236}">
                <a16:creationId xmlns:a16="http://schemas.microsoft.com/office/drawing/2014/main" id="{B404A4CF-0113-B36F-F5A0-DC9CA4D6277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4" name="Text Placeholder 3">
            <a:extLst>
              <a:ext uri="{FF2B5EF4-FFF2-40B4-BE49-F238E27FC236}">
                <a16:creationId xmlns:a16="http://schemas.microsoft.com/office/drawing/2014/main" id="{FF1030C5-2140-DB77-62F1-727A94B695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CA6EE8A-DA49-EECD-EF53-590DB0D36023}"/>
              </a:ext>
            </a:extLst>
          </p:cNvPr>
          <p:cNvSpPr>
            <a:spLocks noGrp="1"/>
          </p:cNvSpPr>
          <p:nvPr>
            <p:ph type="dt" sz="half" idx="10"/>
          </p:nvPr>
        </p:nvSpPr>
        <p:spPr/>
        <p:txBody>
          <a:bodyPr/>
          <a:lstStyle/>
          <a:p>
            <a:fld id="{395ABAD8-CF37-E340-9539-DCD161283E58}" type="datetimeFigureOut">
              <a:rPr lang="en-CH" smtClean="0"/>
              <a:t>05.02.2026</a:t>
            </a:fld>
            <a:endParaRPr lang="en-CH"/>
          </a:p>
        </p:txBody>
      </p:sp>
      <p:sp>
        <p:nvSpPr>
          <p:cNvPr id="6" name="Footer Placeholder 5">
            <a:extLst>
              <a:ext uri="{FF2B5EF4-FFF2-40B4-BE49-F238E27FC236}">
                <a16:creationId xmlns:a16="http://schemas.microsoft.com/office/drawing/2014/main" id="{22FFC573-B9B2-1EAC-D39A-28476E08B978}"/>
              </a:ext>
            </a:extLst>
          </p:cNvPr>
          <p:cNvSpPr>
            <a:spLocks noGrp="1"/>
          </p:cNvSpPr>
          <p:nvPr>
            <p:ph type="ftr" sz="quarter" idx="11"/>
          </p:nvPr>
        </p:nvSpPr>
        <p:spPr/>
        <p:txBody>
          <a:bodyPr/>
          <a:lstStyle/>
          <a:p>
            <a:endParaRPr lang="en-CH"/>
          </a:p>
        </p:txBody>
      </p:sp>
      <p:sp>
        <p:nvSpPr>
          <p:cNvPr id="7" name="Slide Number Placeholder 6">
            <a:extLst>
              <a:ext uri="{FF2B5EF4-FFF2-40B4-BE49-F238E27FC236}">
                <a16:creationId xmlns:a16="http://schemas.microsoft.com/office/drawing/2014/main" id="{8E3B4E0C-2CD0-18E5-D30B-EBA3A05B1587}"/>
              </a:ext>
            </a:extLst>
          </p:cNvPr>
          <p:cNvSpPr>
            <a:spLocks noGrp="1"/>
          </p:cNvSpPr>
          <p:nvPr>
            <p:ph type="sldNum" sz="quarter" idx="12"/>
          </p:nvPr>
        </p:nvSpPr>
        <p:spPr/>
        <p:txBody>
          <a:bodyPr/>
          <a:lstStyle/>
          <a:p>
            <a:fld id="{F51D8B95-7E6D-004C-9A4D-E8452912A9B2}" type="slidenum">
              <a:rPr lang="en-CH" smtClean="0"/>
              <a:t>‹#›</a:t>
            </a:fld>
            <a:endParaRPr lang="en-CH"/>
          </a:p>
        </p:txBody>
      </p:sp>
    </p:spTree>
    <p:extLst>
      <p:ext uri="{BB962C8B-B14F-4D97-AF65-F5344CB8AC3E}">
        <p14:creationId xmlns:p14="http://schemas.microsoft.com/office/powerpoint/2010/main" val="24350724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4CAFC-9C70-A801-2AEB-E0E76069773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CH"/>
          </a:p>
        </p:txBody>
      </p:sp>
      <p:sp>
        <p:nvSpPr>
          <p:cNvPr id="3" name="Picture Placeholder 2">
            <a:extLst>
              <a:ext uri="{FF2B5EF4-FFF2-40B4-BE49-F238E27FC236}">
                <a16:creationId xmlns:a16="http://schemas.microsoft.com/office/drawing/2014/main" id="{FE0AE338-09FF-5547-7B04-034DDAEDB2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H"/>
          </a:p>
        </p:txBody>
      </p:sp>
      <p:sp>
        <p:nvSpPr>
          <p:cNvPr id="4" name="Text Placeholder 3">
            <a:extLst>
              <a:ext uri="{FF2B5EF4-FFF2-40B4-BE49-F238E27FC236}">
                <a16:creationId xmlns:a16="http://schemas.microsoft.com/office/drawing/2014/main" id="{23556425-E101-D015-AB4A-464C0767BB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0F80FB6-FA6A-A8C9-575D-461FF6C218DC}"/>
              </a:ext>
            </a:extLst>
          </p:cNvPr>
          <p:cNvSpPr>
            <a:spLocks noGrp="1"/>
          </p:cNvSpPr>
          <p:nvPr>
            <p:ph type="dt" sz="half" idx="10"/>
          </p:nvPr>
        </p:nvSpPr>
        <p:spPr/>
        <p:txBody>
          <a:bodyPr/>
          <a:lstStyle/>
          <a:p>
            <a:fld id="{395ABAD8-CF37-E340-9539-DCD161283E58}" type="datetimeFigureOut">
              <a:rPr lang="en-CH" smtClean="0"/>
              <a:t>05.02.2026</a:t>
            </a:fld>
            <a:endParaRPr lang="en-CH"/>
          </a:p>
        </p:txBody>
      </p:sp>
      <p:sp>
        <p:nvSpPr>
          <p:cNvPr id="6" name="Footer Placeholder 5">
            <a:extLst>
              <a:ext uri="{FF2B5EF4-FFF2-40B4-BE49-F238E27FC236}">
                <a16:creationId xmlns:a16="http://schemas.microsoft.com/office/drawing/2014/main" id="{BA429168-D844-2F3C-D8C7-A9CEA77601B1}"/>
              </a:ext>
            </a:extLst>
          </p:cNvPr>
          <p:cNvSpPr>
            <a:spLocks noGrp="1"/>
          </p:cNvSpPr>
          <p:nvPr>
            <p:ph type="ftr" sz="quarter" idx="11"/>
          </p:nvPr>
        </p:nvSpPr>
        <p:spPr/>
        <p:txBody>
          <a:bodyPr/>
          <a:lstStyle/>
          <a:p>
            <a:endParaRPr lang="en-CH"/>
          </a:p>
        </p:txBody>
      </p:sp>
      <p:sp>
        <p:nvSpPr>
          <p:cNvPr id="7" name="Slide Number Placeholder 6">
            <a:extLst>
              <a:ext uri="{FF2B5EF4-FFF2-40B4-BE49-F238E27FC236}">
                <a16:creationId xmlns:a16="http://schemas.microsoft.com/office/drawing/2014/main" id="{26C2487A-A715-09CA-3E76-A1263AF0BEE5}"/>
              </a:ext>
            </a:extLst>
          </p:cNvPr>
          <p:cNvSpPr>
            <a:spLocks noGrp="1"/>
          </p:cNvSpPr>
          <p:nvPr>
            <p:ph type="sldNum" sz="quarter" idx="12"/>
          </p:nvPr>
        </p:nvSpPr>
        <p:spPr/>
        <p:txBody>
          <a:bodyPr/>
          <a:lstStyle/>
          <a:p>
            <a:fld id="{F51D8B95-7E6D-004C-9A4D-E8452912A9B2}" type="slidenum">
              <a:rPr lang="en-CH" smtClean="0"/>
              <a:t>‹#›</a:t>
            </a:fld>
            <a:endParaRPr lang="en-CH"/>
          </a:p>
        </p:txBody>
      </p:sp>
    </p:spTree>
    <p:extLst>
      <p:ext uri="{BB962C8B-B14F-4D97-AF65-F5344CB8AC3E}">
        <p14:creationId xmlns:p14="http://schemas.microsoft.com/office/powerpoint/2010/main" val="1532733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767E12-E55F-8C82-2DE0-740272FB737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CH"/>
          </a:p>
        </p:txBody>
      </p:sp>
      <p:sp>
        <p:nvSpPr>
          <p:cNvPr id="3" name="Text Placeholder 2">
            <a:extLst>
              <a:ext uri="{FF2B5EF4-FFF2-40B4-BE49-F238E27FC236}">
                <a16:creationId xmlns:a16="http://schemas.microsoft.com/office/drawing/2014/main" id="{45AD5E5B-A6FA-5F2C-F336-80DAE77895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4" name="Date Placeholder 3">
            <a:extLst>
              <a:ext uri="{FF2B5EF4-FFF2-40B4-BE49-F238E27FC236}">
                <a16:creationId xmlns:a16="http://schemas.microsoft.com/office/drawing/2014/main" id="{BFBF5688-4736-329C-784B-CCFFAF6B06C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95ABAD8-CF37-E340-9539-DCD161283E58}" type="datetimeFigureOut">
              <a:rPr lang="en-CH" smtClean="0"/>
              <a:t>05.02.2026</a:t>
            </a:fld>
            <a:endParaRPr lang="en-CH"/>
          </a:p>
        </p:txBody>
      </p:sp>
      <p:sp>
        <p:nvSpPr>
          <p:cNvPr id="5" name="Footer Placeholder 4">
            <a:extLst>
              <a:ext uri="{FF2B5EF4-FFF2-40B4-BE49-F238E27FC236}">
                <a16:creationId xmlns:a16="http://schemas.microsoft.com/office/drawing/2014/main" id="{4F07949E-A745-6DB6-ED1E-4CA832BE0A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CH"/>
          </a:p>
        </p:txBody>
      </p:sp>
      <p:sp>
        <p:nvSpPr>
          <p:cNvPr id="6" name="Slide Number Placeholder 5">
            <a:extLst>
              <a:ext uri="{FF2B5EF4-FFF2-40B4-BE49-F238E27FC236}">
                <a16:creationId xmlns:a16="http://schemas.microsoft.com/office/drawing/2014/main" id="{F38CB550-942E-01EE-5917-13A5540459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51D8B95-7E6D-004C-9A4D-E8452912A9B2}" type="slidenum">
              <a:rPr lang="en-CH" smtClean="0"/>
              <a:t>‹#›</a:t>
            </a:fld>
            <a:endParaRPr lang="en-CH"/>
          </a:p>
        </p:txBody>
      </p:sp>
    </p:spTree>
    <p:extLst>
      <p:ext uri="{BB962C8B-B14F-4D97-AF65-F5344CB8AC3E}">
        <p14:creationId xmlns:p14="http://schemas.microsoft.com/office/powerpoint/2010/main" val="2296514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Rectangle 14"/>
          <p:cNvSpPr/>
          <p:nvPr userDrawn="1"/>
        </p:nvSpPr>
        <p:spPr>
          <a:xfrm>
            <a:off x="1" y="1124744"/>
            <a:ext cx="12192000" cy="542400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solidFill>
                <a:prstClr val="white"/>
              </a:solidFill>
            </a:endParaRPr>
          </a:p>
        </p:txBody>
      </p:sp>
      <p:sp>
        <p:nvSpPr>
          <p:cNvPr id="6" name="Slide Number Placeholder 6"/>
          <p:cNvSpPr>
            <a:spLocks noGrp="1"/>
          </p:cNvSpPr>
          <p:nvPr>
            <p:ph type="sldNum" sz="quarter" idx="4"/>
          </p:nvPr>
        </p:nvSpPr>
        <p:spPr>
          <a:xfrm>
            <a:off x="9329563" y="6545798"/>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a:p>
        </p:txBody>
      </p:sp>
      <p:cxnSp>
        <p:nvCxnSpPr>
          <p:cNvPr id="3" name="Straight Connector 2"/>
          <p:cNvCxnSpPr/>
          <p:nvPr userDrawn="1"/>
        </p:nvCxnSpPr>
        <p:spPr>
          <a:xfrm>
            <a:off x="719403" y="908720"/>
            <a:ext cx="11472598" cy="0"/>
          </a:xfrm>
          <a:prstGeom prst="line">
            <a:avLst/>
          </a:prstGeom>
          <a:ln w="635">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497723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8" r:id="rId3"/>
  </p:sldLayoutIdLst>
  <p:hf hdr="0" ftr="0" dt="0"/>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Rectangle 14"/>
          <p:cNvSpPr/>
          <p:nvPr userDrawn="1"/>
        </p:nvSpPr>
        <p:spPr>
          <a:xfrm>
            <a:off x="1" y="1124744"/>
            <a:ext cx="12192000" cy="542400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solidFill>
                <a:prstClr val="white"/>
              </a:solidFill>
            </a:endParaRPr>
          </a:p>
        </p:txBody>
      </p:sp>
      <p:sp>
        <p:nvSpPr>
          <p:cNvPr id="6" name="Slide Number Placeholder 6"/>
          <p:cNvSpPr>
            <a:spLocks noGrp="1"/>
          </p:cNvSpPr>
          <p:nvPr>
            <p:ph type="sldNum" sz="quarter" idx="4"/>
          </p:nvPr>
        </p:nvSpPr>
        <p:spPr>
          <a:xfrm>
            <a:off x="9329563" y="6545798"/>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cxnSp>
        <p:nvCxnSpPr>
          <p:cNvPr id="3" name="Straight Connector 2"/>
          <p:cNvCxnSpPr/>
          <p:nvPr userDrawn="1"/>
        </p:nvCxnSpPr>
        <p:spPr>
          <a:xfrm>
            <a:off x="719403" y="908720"/>
            <a:ext cx="11472598" cy="0"/>
          </a:xfrm>
          <a:prstGeom prst="line">
            <a:avLst/>
          </a:prstGeom>
          <a:ln w="635">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36717805"/>
      </p:ext>
    </p:extLst>
  </p:cSld>
  <p:clrMap bg1="lt1" tx1="dk1" bg2="lt2" tx2="dk2" accent1="accent1" accent2="accent2" accent3="accent3" accent4="accent4" accent5="accent5" accent6="accent6" hlink="hlink" folHlink="folHlink"/>
  <p:sldLayoutIdLst>
    <p:sldLayoutId id="2147483666" r:id="rId1"/>
    <p:sldLayoutId id="2147483667" r:id="rId2"/>
  </p:sldLayoutIdLst>
  <p:hf hdr="0" ftr="0" dt="0"/>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andreas.hoecker@cern.ch" TargetMode="External"/><Relationship Id="rId2" Type="http://schemas.openxmlformats.org/officeDocument/2006/relationships/image" Target="../media/image1.ti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0.emf"/><Relationship Id="rId7" Type="http://schemas.openxmlformats.org/officeDocument/2006/relationships/image" Target="../media/image14.emf"/><Relationship Id="rId2" Type="http://schemas.openxmlformats.org/officeDocument/2006/relationships/image" Target="../media/image8.jpeg"/><Relationship Id="rId1" Type="http://schemas.openxmlformats.org/officeDocument/2006/relationships/slideLayout" Target="../slideLayouts/slideLayout13.xml"/><Relationship Id="rId6" Type="http://schemas.openxmlformats.org/officeDocument/2006/relationships/image" Target="../media/image13.emf"/><Relationship Id="rId5" Type="http://schemas.openxmlformats.org/officeDocument/2006/relationships/image" Target="../media/image12.emf"/><Relationship Id="rId4" Type="http://schemas.openxmlformats.org/officeDocument/2006/relationships/image" Target="../media/image11.emf"/></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13.xml"/><Relationship Id="rId4" Type="http://schemas.openxmlformats.org/officeDocument/2006/relationships/hyperlink" Target="https://timeline.web.cern.ch/timeline-header/89"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e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png"/><Relationship Id="rId1" Type="http://schemas.openxmlformats.org/officeDocument/2006/relationships/slideLayout" Target="../slideLayouts/slideLayout13.xml"/><Relationship Id="rId6" Type="http://schemas.openxmlformats.org/officeDocument/2006/relationships/image" Target="../media/image26.jpg"/><Relationship Id="rId5" Type="http://schemas.openxmlformats.org/officeDocument/2006/relationships/image" Target="../media/image25.jpg"/><Relationship Id="rId4" Type="http://schemas.openxmlformats.org/officeDocument/2006/relationships/image" Target="../media/image24.jpg"/></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atlaspo.cern.ch/public/ATLASMap/" TargetMode="External"/><Relationship Id="rId1" Type="http://schemas.openxmlformats.org/officeDocument/2006/relationships/slideLayout" Target="../slideLayouts/slideLayout13.xml"/><Relationship Id="rId5" Type="http://schemas.openxmlformats.org/officeDocument/2006/relationships/image" Target="../media/image29.png"/><Relationship Id="rId4" Type="http://schemas.openxmlformats.org/officeDocument/2006/relationships/image" Target="../media/image28.jpg"/></Relationships>
</file>

<file path=ppt/slides/_rels/slide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0.png"/><Relationship Id="rId1" Type="http://schemas.openxmlformats.org/officeDocument/2006/relationships/slideLayout" Target="../slideLayouts/slideLayout13.xml"/><Relationship Id="rId4" Type="http://schemas.openxmlformats.org/officeDocument/2006/relationships/image" Target="../media/image31.jpeg"/></Relationships>
</file>

<file path=ppt/slides/_rels/slide2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2.png"/><Relationship Id="rId1" Type="http://schemas.openxmlformats.org/officeDocument/2006/relationships/slideLayout" Target="../slideLayouts/slideLayout13.xml"/><Relationship Id="rId5" Type="http://schemas.openxmlformats.org/officeDocument/2006/relationships/hyperlink" Target="http://atlas.web.cern.ch/Atlas/GROUPS/PHYSICS/PAPERS/HIGG-2018-29/" TargetMode="External"/><Relationship Id="rId4" Type="http://schemas.openxmlformats.org/officeDocument/2006/relationships/image" Target="../media/image33.emf"/></Relationships>
</file>

<file path=ppt/slides/_rels/slide27.xml.rels><?xml version="1.0" encoding="UTF-8" standalone="yes"?>
<Relationships xmlns="http://schemas.openxmlformats.org/package/2006/relationships"><Relationship Id="rId3" Type="http://schemas.openxmlformats.org/officeDocument/2006/relationships/hyperlink" Target="https://atlas.web.cern.ch/Atlas/GROUPS/PHYSICS/PAPERS/FTAG-2023-05/" TargetMode="External"/><Relationship Id="rId2" Type="http://schemas.openxmlformats.org/officeDocument/2006/relationships/image" Target="../media/image34.emf"/><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13.xml"/><Relationship Id="rId5" Type="http://schemas.openxmlformats.org/officeDocument/2006/relationships/image" Target="../media/image38.png"/><Relationship Id="rId4" Type="http://schemas.openxmlformats.org/officeDocument/2006/relationships/image" Target="../media/image37.png"/></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3.xml"/><Relationship Id="rId4" Type="http://schemas.microsoft.com/office/2007/relationships/hdphoto" Target="../media/hdphoto3.wdp"/></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42.gif"/><Relationship Id="rId2" Type="http://schemas.openxmlformats.org/officeDocument/2006/relationships/image" Target="../media/image41.jpe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43.jpe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9.emf"/><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9.emf"/><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3.xml"/><Relationship Id="rId4" Type="http://schemas.microsoft.com/office/2007/relationships/hdphoto" Target="../media/hdphoto4.wdp"/></Relationships>
</file>

<file path=ppt/slides/_rels/slide41.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8" Type="http://schemas.openxmlformats.org/officeDocument/2006/relationships/image" Target="../media/image56.jpeg"/><Relationship Id="rId3" Type="http://schemas.openxmlformats.org/officeDocument/2006/relationships/image" Target="../media/image51.jpeg"/><Relationship Id="rId7" Type="http://schemas.openxmlformats.org/officeDocument/2006/relationships/image" Target="../media/image55.jpeg"/><Relationship Id="rId2" Type="http://schemas.openxmlformats.org/officeDocument/2006/relationships/image" Target="../media/image50.jpeg"/><Relationship Id="rId1" Type="http://schemas.openxmlformats.org/officeDocument/2006/relationships/slideLayout" Target="../slideLayouts/slideLayout13.xml"/><Relationship Id="rId6" Type="http://schemas.openxmlformats.org/officeDocument/2006/relationships/image" Target="../media/image54.jpeg"/><Relationship Id="rId5" Type="http://schemas.openxmlformats.org/officeDocument/2006/relationships/image" Target="../media/image53.jpeg"/><Relationship Id="rId10" Type="http://schemas.openxmlformats.org/officeDocument/2006/relationships/image" Target="../media/image58.jpeg"/><Relationship Id="rId4" Type="http://schemas.openxmlformats.org/officeDocument/2006/relationships/image" Target="../media/image52.jpeg"/><Relationship Id="rId9" Type="http://schemas.openxmlformats.org/officeDocument/2006/relationships/image" Target="../media/image57.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hyperlink" Target="https://cds.cern.ch/record/2950671" TargetMode="External"/><Relationship Id="rId2" Type="http://schemas.openxmlformats.org/officeDocument/2006/relationships/image" Target="../media/image59.jpeg"/><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hyperlink" Target="https://arxiv.org/abs/2505.00272" TargetMode="External"/><Relationship Id="rId2" Type="http://schemas.openxmlformats.org/officeDocument/2006/relationships/image" Target="../media/image59.jpeg"/><Relationship Id="rId1" Type="http://schemas.openxmlformats.org/officeDocument/2006/relationships/slideLayout" Target="../slideLayouts/slideLayout13.xml"/><Relationship Id="rId4" Type="http://schemas.openxmlformats.org/officeDocument/2006/relationships/hyperlink" Target="https://arxiv.org/abs/2505.00274"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image" Target="../media/image5.emf"/></Relationships>
</file>

<file path=ppt/slides/_rels/slide50.xml.rels><?xml version="1.0" encoding="UTF-8" standalone="yes"?>
<Relationships xmlns="http://schemas.openxmlformats.org/package/2006/relationships"><Relationship Id="rId3" Type="http://schemas.openxmlformats.org/officeDocument/2006/relationships/hyperlink" Target="https://arxiv.org/abs/2505.00272" TargetMode="External"/><Relationship Id="rId2" Type="http://schemas.openxmlformats.org/officeDocument/2006/relationships/image" Target="../media/image59.jpeg"/><Relationship Id="rId1" Type="http://schemas.openxmlformats.org/officeDocument/2006/relationships/slideLayout" Target="../slideLayouts/slideLayout13.xml"/><Relationship Id="rId4" Type="http://schemas.openxmlformats.org/officeDocument/2006/relationships/hyperlink" Target="https://arxiv.org/abs/2505.00274" TargetMode="External"/></Relationships>
</file>

<file path=ppt/slides/_rels/slide51.xml.rels><?xml version="1.0" encoding="UTF-8" standalone="yes"?>
<Relationships xmlns="http://schemas.openxmlformats.org/package/2006/relationships"><Relationship Id="rId2" Type="http://schemas.openxmlformats.org/officeDocument/2006/relationships/image" Target="../media/image1.tif"/><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9.emf"/><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F6C1EEF-653A-C4E6-C16C-E0FFC10D7829}"/>
              </a:ext>
            </a:extLst>
          </p:cNvPr>
          <p:cNvPicPr>
            <a:picLocks noChangeAspect="1"/>
          </p:cNvPicPr>
          <p:nvPr/>
        </p:nvPicPr>
        <p:blipFill>
          <a:blip r:embed="rId2"/>
          <a:srcRect t="5569" r="50"/>
          <a:stretch>
            <a:fillRect/>
          </a:stretch>
        </p:blipFill>
        <p:spPr>
          <a:xfrm>
            <a:off x="0" y="0"/>
            <a:ext cx="12192000" cy="6858000"/>
          </a:xfrm>
          <a:prstGeom prst="rect">
            <a:avLst/>
          </a:prstGeom>
        </p:spPr>
      </p:pic>
      <p:sp>
        <p:nvSpPr>
          <p:cNvPr id="12" name="TextBox 11">
            <a:extLst>
              <a:ext uri="{FF2B5EF4-FFF2-40B4-BE49-F238E27FC236}">
                <a16:creationId xmlns:a16="http://schemas.microsoft.com/office/drawing/2014/main" id="{DB938B92-5450-95EF-9B3C-DD068F03F89F}"/>
              </a:ext>
            </a:extLst>
          </p:cNvPr>
          <p:cNvSpPr txBox="1"/>
          <p:nvPr/>
        </p:nvSpPr>
        <p:spPr>
          <a:xfrm>
            <a:off x="438539" y="639470"/>
            <a:ext cx="8387409" cy="2431435"/>
          </a:xfrm>
          <a:prstGeom prst="rect">
            <a:avLst/>
          </a:prstGeom>
          <a:noFill/>
        </p:spPr>
        <p:txBody>
          <a:bodyPr wrap="square" rtlCol="0">
            <a:spAutoFit/>
          </a:bodyPr>
          <a:lstStyle/>
          <a:p>
            <a:pPr defTabSz="457200" fontAlgn="base">
              <a:spcBef>
                <a:spcPct val="0"/>
              </a:spcBef>
              <a:spcAft>
                <a:spcPct val="0"/>
              </a:spcAft>
              <a:defRPr/>
            </a:pPr>
            <a:r>
              <a:rPr lang="en-US" sz="4000" b="1" dirty="0">
                <a:solidFill>
                  <a:schemeClr val="bg1"/>
                </a:solidFill>
                <a:latin typeface="Helvetica" pitchFamily="2" charset="0"/>
                <a:ea typeface="Open Sans" panose="020B0606030504020204" pitchFamily="34" charset="0"/>
                <a:cs typeface="Open Sans" panose="020B0606030504020204" pitchFamily="34" charset="0"/>
              </a:rPr>
              <a:t>The ATLAS Experiment at CERN — </a:t>
            </a:r>
            <a:r>
              <a:rPr lang="en-US" sz="3600" b="1" dirty="0">
                <a:solidFill>
                  <a:schemeClr val="bg1"/>
                </a:solidFill>
                <a:latin typeface="Helvetica" pitchFamily="2" charset="0"/>
                <a:ea typeface="Open Sans" panose="020B0606030504020204" pitchFamily="34" charset="0"/>
                <a:cs typeface="Open Sans" panose="020B0606030504020204" pitchFamily="34" charset="0"/>
              </a:rPr>
              <a:t>Lessons from a Large International Research              Collaboration</a:t>
            </a:r>
            <a:endParaRPr lang="en-US" sz="3200" dirty="0">
              <a:solidFill>
                <a:schemeClr val="bg1"/>
              </a:solidFill>
              <a:latin typeface="Helvetica" pitchFamily="2" charset="0"/>
              <a:ea typeface="Open Sans" panose="020B0606030504020204" pitchFamily="34" charset="0"/>
              <a:cs typeface="Open Sans" panose="020B0606030504020204" pitchFamily="34" charset="0"/>
            </a:endParaRPr>
          </a:p>
        </p:txBody>
      </p:sp>
      <p:sp>
        <p:nvSpPr>
          <p:cNvPr id="3" name="TextBox 2">
            <a:extLst>
              <a:ext uri="{FF2B5EF4-FFF2-40B4-BE49-F238E27FC236}">
                <a16:creationId xmlns:a16="http://schemas.microsoft.com/office/drawing/2014/main" id="{02CF2450-3307-BC0E-77DB-246D1419399D}"/>
              </a:ext>
            </a:extLst>
          </p:cNvPr>
          <p:cNvSpPr txBox="1"/>
          <p:nvPr/>
        </p:nvSpPr>
        <p:spPr>
          <a:xfrm>
            <a:off x="438541" y="5030856"/>
            <a:ext cx="4304910" cy="1169551"/>
          </a:xfrm>
          <a:prstGeom prst="rect">
            <a:avLst/>
          </a:prstGeom>
          <a:noFill/>
        </p:spPr>
        <p:txBody>
          <a:bodyPr wrap="square" rtlCol="0">
            <a:spAutoFit/>
          </a:bodyPr>
          <a:lstStyle/>
          <a:p>
            <a:pPr defTabSz="457200" fontAlgn="base">
              <a:spcBef>
                <a:spcPts val="3000"/>
              </a:spcBef>
              <a:spcAft>
                <a:spcPct val="0"/>
              </a:spcAft>
              <a:defRPr/>
            </a:pPr>
            <a:r>
              <a:rPr lang="en-GB" sz="1600" dirty="0">
                <a:solidFill>
                  <a:schemeClr val="bg1"/>
                </a:solidFill>
                <a:latin typeface="Helvetica" pitchFamily="2" charset="0"/>
                <a:ea typeface="Open Sans" panose="020B0606030504020204" pitchFamily="34" charset="0"/>
                <a:cs typeface="Open Sans" panose="020B0606030504020204" pitchFamily="34" charset="0"/>
                <a:sym typeface="Wingdings" pitchFamily="2" charset="2"/>
              </a:rPr>
              <a:t>Andreas Hoecker (CERN) &lt;</a:t>
            </a:r>
            <a:r>
              <a:rPr lang="en-GB" sz="1400" dirty="0">
                <a:solidFill>
                  <a:schemeClr val="bg1"/>
                </a:solidFill>
                <a:latin typeface="Helvetica" pitchFamily="2" charset="0"/>
                <a:ea typeface="Open Sans" panose="020B0606030504020204" pitchFamily="34" charset="0"/>
                <a:cs typeface="Open Sans" panose="020B0606030504020204" pitchFamily="34" charset="0"/>
                <a:sym typeface="Wingdings" pitchFamily="2" charset="2"/>
                <a:hlinkClick r:id="rId3">
                  <a:extLst>
                    <a:ext uri="{A12FA001-AC4F-418D-AE19-62706E023703}">
                      <ahyp:hlinkClr xmlns:ahyp="http://schemas.microsoft.com/office/drawing/2018/hyperlinkcolor" val="tx"/>
                    </a:ext>
                  </a:extLst>
                </a:hlinkClick>
              </a:rPr>
              <a:t>andreas.hoecker@cern.ch</a:t>
            </a:r>
            <a:r>
              <a:rPr lang="en-GB" sz="1400" dirty="0">
                <a:solidFill>
                  <a:schemeClr val="bg1"/>
                </a:solidFill>
                <a:latin typeface="Helvetica" pitchFamily="2" charset="0"/>
                <a:ea typeface="Open Sans" panose="020B0606030504020204" pitchFamily="34" charset="0"/>
                <a:cs typeface="Open Sans" panose="020B0606030504020204" pitchFamily="34" charset="0"/>
                <a:sym typeface="Wingdings" pitchFamily="2" charset="2"/>
              </a:rPr>
              <a:t> &gt;</a:t>
            </a:r>
          </a:p>
          <a:p>
            <a:pPr defTabSz="457200" fontAlgn="base">
              <a:spcBef>
                <a:spcPts val="1200"/>
              </a:spcBef>
              <a:spcAft>
                <a:spcPct val="0"/>
              </a:spcAft>
              <a:defRPr/>
            </a:pPr>
            <a:r>
              <a:rPr lang="en-GB" sz="1400" i="1" dirty="0">
                <a:solidFill>
                  <a:schemeClr val="bg1"/>
                </a:solidFill>
                <a:latin typeface="Helvetica" pitchFamily="2" charset="0"/>
                <a:ea typeface="Open Sans" panose="020B0606030504020204" pitchFamily="34" charset="0"/>
                <a:cs typeface="Open Sans" panose="020B0606030504020204" pitchFamily="34" charset="0"/>
                <a:sym typeface="Wingdings" pitchFamily="2" charset="2"/>
              </a:rPr>
              <a:t>International Open-Source LLM Builders Summit, EPFL, 9 Feb 2026</a:t>
            </a:r>
            <a:endParaRPr lang="en-GB" sz="1400" dirty="0">
              <a:solidFill>
                <a:schemeClr val="bg1"/>
              </a:solidFill>
              <a:latin typeface="Helvetica" pitchFamily="2" charset="0"/>
              <a:ea typeface="Open Sans" panose="020B0606030504020204" pitchFamily="34" charset="0"/>
              <a:cs typeface="Open Sans" panose="020B0606030504020204" pitchFamily="34" charset="0"/>
              <a:sym typeface="Wingdings" pitchFamily="2" charset="2"/>
            </a:endParaRPr>
          </a:p>
        </p:txBody>
      </p:sp>
    </p:spTree>
    <p:extLst>
      <p:ext uri="{BB962C8B-B14F-4D97-AF65-F5344CB8AC3E}">
        <p14:creationId xmlns:p14="http://schemas.microsoft.com/office/powerpoint/2010/main" val="2812717154"/>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BD3CDE-9BFD-CF98-1896-0F206E08000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DAD12438-7059-1144-F355-7075473736CE}"/>
              </a:ext>
            </a:extLst>
          </p:cNvPr>
          <p:cNvSpPr/>
          <p:nvPr/>
        </p:nvSpPr>
        <p:spPr>
          <a:xfrm>
            <a:off x="0" y="0"/>
            <a:ext cx="12192000" cy="6858000"/>
          </a:xfrm>
          <a:prstGeom prst="rect">
            <a:avLst/>
          </a:prstGeom>
          <a:solidFill>
            <a:schemeClr val="tx1"/>
          </a:solidFill>
          <a:ln>
            <a:solidFill>
              <a:schemeClr val="tx1"/>
            </a:solidFill>
          </a:ln>
        </p:spPr>
        <p:txBody>
          <a:bodyPr wrap="square" rtlCol="0" anchor="ctr">
            <a:spAutoFit/>
          </a:bodyPr>
          <a:lstStyle/>
          <a:p>
            <a:pPr algn="ctr"/>
            <a:endParaRPr lang="en-CH" sz="1600">
              <a:latin typeface="Helvetica Light" charset="0"/>
              <a:ea typeface="Helvetica Light" charset="0"/>
              <a:cs typeface="Helvetica Light" charset="0"/>
            </a:endParaRPr>
          </a:p>
        </p:txBody>
      </p:sp>
      <p:sp>
        <p:nvSpPr>
          <p:cNvPr id="2" name="Slide Number Placeholder 1">
            <a:extLst>
              <a:ext uri="{FF2B5EF4-FFF2-40B4-BE49-F238E27FC236}">
                <a16:creationId xmlns:a16="http://schemas.microsoft.com/office/drawing/2014/main" id="{9300C221-07CE-5F7A-CFEC-2311AF331F4A}"/>
              </a:ext>
            </a:extLst>
          </p:cNvPr>
          <p:cNvSpPr>
            <a:spLocks noGrp="1"/>
          </p:cNvSpPr>
          <p:nvPr>
            <p:ph type="sldNum" sz="quarter" idx="4"/>
          </p:nvPr>
        </p:nvSpPr>
        <p:spPr/>
        <p:txBody>
          <a:bodyPr/>
          <a:lstStyle/>
          <a:p>
            <a:pPr>
              <a:defRPr/>
            </a:pPr>
            <a:fld id="{611C2F03-9E95-40C9-A99F-3C4F7EE8CF2A}" type="slidenum">
              <a:rPr lang="en-GB" smtClean="0"/>
              <a:pPr>
                <a:defRPr/>
              </a:pPr>
              <a:t>10</a:t>
            </a:fld>
            <a:endParaRPr lang="en-GB"/>
          </a:p>
        </p:txBody>
      </p:sp>
      <p:pic>
        <p:nvPicPr>
          <p:cNvPr id="8194" name="Picture 2">
            <a:extLst>
              <a:ext uri="{FF2B5EF4-FFF2-40B4-BE49-F238E27FC236}">
                <a16:creationId xmlns:a16="http://schemas.microsoft.com/office/drawing/2014/main" id="{E154AC38-5C2B-150D-99C9-D06A9F7F18E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945"/>
          <a:stretch/>
        </p:blipFill>
        <p:spPr bwMode="auto">
          <a:xfrm>
            <a:off x="-14506" y="445"/>
            <a:ext cx="8839851" cy="682213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AE8BB0A3-0BF0-5ADB-62BB-647D014CE2BB}"/>
              </a:ext>
            </a:extLst>
          </p:cNvPr>
          <p:cNvSpPr txBox="1"/>
          <p:nvPr/>
        </p:nvSpPr>
        <p:spPr>
          <a:xfrm>
            <a:off x="7838542" y="464025"/>
            <a:ext cx="4063266" cy="461665"/>
          </a:xfrm>
          <a:prstGeom prst="rect">
            <a:avLst/>
          </a:prstGeom>
          <a:noFill/>
        </p:spPr>
        <p:txBody>
          <a:bodyPr wrap="square" rtlCol="0">
            <a:spAutoFit/>
          </a:bodyPr>
          <a:lstStyle/>
          <a:p>
            <a:pPr indent="424250" defTabSz="430225" fontAlgn="base">
              <a:spcBef>
                <a:spcPct val="0"/>
              </a:spcBef>
              <a:spcAft>
                <a:spcPct val="0"/>
              </a:spcAft>
              <a:defRPr/>
            </a:pPr>
            <a:r>
              <a:rPr lang="de-DE" sz="2400" b="1">
                <a:solidFill>
                  <a:schemeClr val="bg1"/>
                </a:solidFill>
                <a:latin typeface="Helvetica" pitchFamily="2" charset="0"/>
                <a:ea typeface="Trebuchet MS" pitchFamily="-84" charset="0"/>
                <a:cs typeface="Helvetica Light"/>
              </a:rPr>
              <a:t>The Standard Model</a:t>
            </a:r>
            <a:endParaRPr lang="de-DE" sz="2400">
              <a:solidFill>
                <a:schemeClr val="bg1"/>
              </a:solidFill>
              <a:latin typeface="Helvetica Light" pitchFamily="2" charset="0"/>
              <a:ea typeface="Trebuchet MS" pitchFamily="-84" charset="0"/>
              <a:cs typeface="Helvetica Light"/>
            </a:endParaRPr>
          </a:p>
        </p:txBody>
      </p:sp>
      <p:sp>
        <p:nvSpPr>
          <p:cNvPr id="10" name="Rectangle 9">
            <a:extLst>
              <a:ext uri="{FF2B5EF4-FFF2-40B4-BE49-F238E27FC236}">
                <a16:creationId xmlns:a16="http://schemas.microsoft.com/office/drawing/2014/main" id="{89C1FE3D-A43B-D5B1-FDB3-6E44AFF01AB0}"/>
              </a:ext>
            </a:extLst>
          </p:cNvPr>
          <p:cNvSpPr/>
          <p:nvPr/>
        </p:nvSpPr>
        <p:spPr>
          <a:xfrm>
            <a:off x="8456959" y="1081249"/>
            <a:ext cx="3107422" cy="1077218"/>
          </a:xfrm>
          <a:prstGeom prst="rect">
            <a:avLst/>
          </a:prstGeom>
        </p:spPr>
        <p:txBody>
          <a:bodyPr wrap="square">
            <a:spAutoFit/>
          </a:bodyPr>
          <a:lstStyle/>
          <a:p>
            <a:pPr defTabSz="457200" fontAlgn="base">
              <a:spcBef>
                <a:spcPts val="1800"/>
              </a:spcBef>
              <a:spcAft>
                <a:spcPct val="0"/>
              </a:spcAft>
              <a:defRPr/>
            </a:pPr>
            <a:r>
              <a:rPr lang="en-GB" sz="1600">
                <a:solidFill>
                  <a:schemeClr val="bg1"/>
                </a:solidFill>
                <a:latin typeface="Helvetica" pitchFamily="2" charset="0"/>
              </a:rPr>
              <a:t>… should not only work today, but also describe the history of the universe since the Big Bang 13.8 billion years ago</a:t>
            </a:r>
          </a:p>
        </p:txBody>
      </p:sp>
      <p:sp>
        <p:nvSpPr>
          <p:cNvPr id="8" name="TextBox 7">
            <a:extLst>
              <a:ext uri="{FF2B5EF4-FFF2-40B4-BE49-F238E27FC236}">
                <a16:creationId xmlns:a16="http://schemas.microsoft.com/office/drawing/2014/main" id="{07A616D2-82EA-89F8-6998-D9609A3BD760}"/>
              </a:ext>
            </a:extLst>
          </p:cNvPr>
          <p:cNvSpPr txBox="1"/>
          <p:nvPr/>
        </p:nvSpPr>
        <p:spPr>
          <a:xfrm rot="18200517">
            <a:off x="2724575" y="4023977"/>
            <a:ext cx="798617" cy="253916"/>
          </a:xfrm>
          <a:prstGeom prst="rect">
            <a:avLst/>
          </a:prstGeom>
          <a:noFill/>
        </p:spPr>
        <p:txBody>
          <a:bodyPr wrap="none" rtlCol="0">
            <a:spAutoFit/>
          </a:bodyPr>
          <a:lstStyle/>
          <a:p>
            <a:pPr>
              <a:spcBef>
                <a:spcPts val="3000"/>
              </a:spcBef>
            </a:pPr>
            <a:r>
              <a:rPr lang="en-CH" sz="1050">
                <a:solidFill>
                  <a:schemeClr val="bg1"/>
                </a:solidFill>
                <a:latin typeface="Helvetica Light" charset="0"/>
                <a:ea typeface="Helvetica Light" charset="0"/>
                <a:cs typeface="Helvetica Light" charset="0"/>
                <a:sym typeface="Wingdings" pitchFamily="2" charset="2"/>
              </a:rPr>
              <a:t>T = 10</a:t>
            </a:r>
            <a:r>
              <a:rPr lang="en-CH" sz="1050" baseline="30000">
                <a:solidFill>
                  <a:schemeClr val="bg1"/>
                </a:solidFill>
                <a:latin typeface="Helvetica Light" charset="0"/>
                <a:ea typeface="Helvetica Light" charset="0"/>
                <a:cs typeface="Helvetica Light" charset="0"/>
                <a:sym typeface="Wingdings" pitchFamily="2" charset="2"/>
              </a:rPr>
              <a:t>12</a:t>
            </a:r>
            <a:r>
              <a:rPr lang="en-CH" sz="1050">
                <a:solidFill>
                  <a:schemeClr val="bg1"/>
                </a:solidFill>
                <a:latin typeface="Helvetica Light" charset="0"/>
                <a:ea typeface="Helvetica Light" charset="0"/>
                <a:cs typeface="Helvetica Light" charset="0"/>
                <a:sym typeface="Wingdings" pitchFamily="2" charset="2"/>
              </a:rPr>
              <a:t> K</a:t>
            </a:r>
          </a:p>
        </p:txBody>
      </p:sp>
      <p:sp>
        <p:nvSpPr>
          <p:cNvPr id="11" name="TextBox 10">
            <a:extLst>
              <a:ext uri="{FF2B5EF4-FFF2-40B4-BE49-F238E27FC236}">
                <a16:creationId xmlns:a16="http://schemas.microsoft.com/office/drawing/2014/main" id="{3284A9AC-6DC2-24EC-CE6D-14C9E0B5E486}"/>
              </a:ext>
            </a:extLst>
          </p:cNvPr>
          <p:cNvSpPr txBox="1"/>
          <p:nvPr/>
        </p:nvSpPr>
        <p:spPr>
          <a:xfrm rot="17756662">
            <a:off x="3666099" y="4162729"/>
            <a:ext cx="748923" cy="253916"/>
          </a:xfrm>
          <a:prstGeom prst="rect">
            <a:avLst/>
          </a:prstGeom>
          <a:noFill/>
        </p:spPr>
        <p:txBody>
          <a:bodyPr wrap="none" rtlCol="0">
            <a:spAutoFit/>
          </a:bodyPr>
          <a:lstStyle/>
          <a:p>
            <a:pPr>
              <a:spcBef>
                <a:spcPts val="3000"/>
              </a:spcBef>
            </a:pPr>
            <a:r>
              <a:rPr lang="en-CH" sz="1050">
                <a:solidFill>
                  <a:schemeClr val="bg1"/>
                </a:solidFill>
                <a:latin typeface="Helvetica Light" charset="0"/>
                <a:ea typeface="Helvetica Light" charset="0"/>
                <a:cs typeface="Helvetica Light" charset="0"/>
                <a:sym typeface="Wingdings" pitchFamily="2" charset="2"/>
              </a:rPr>
              <a:t>T = 10</a:t>
            </a:r>
            <a:r>
              <a:rPr lang="en-CH" sz="1050" baseline="30000">
                <a:solidFill>
                  <a:schemeClr val="bg1"/>
                </a:solidFill>
                <a:latin typeface="Helvetica Light" charset="0"/>
                <a:ea typeface="Helvetica Light" charset="0"/>
                <a:cs typeface="Helvetica Light" charset="0"/>
                <a:sym typeface="Wingdings" pitchFamily="2" charset="2"/>
              </a:rPr>
              <a:t>9</a:t>
            </a:r>
            <a:r>
              <a:rPr lang="en-CH" sz="1050">
                <a:solidFill>
                  <a:schemeClr val="bg1"/>
                </a:solidFill>
                <a:latin typeface="Helvetica Light" charset="0"/>
                <a:ea typeface="Helvetica Light" charset="0"/>
                <a:cs typeface="Helvetica Light" charset="0"/>
                <a:sym typeface="Wingdings" pitchFamily="2" charset="2"/>
              </a:rPr>
              <a:t> K</a:t>
            </a:r>
          </a:p>
        </p:txBody>
      </p:sp>
      <p:sp>
        <p:nvSpPr>
          <p:cNvPr id="12" name="TextBox 11">
            <a:extLst>
              <a:ext uri="{FF2B5EF4-FFF2-40B4-BE49-F238E27FC236}">
                <a16:creationId xmlns:a16="http://schemas.microsoft.com/office/drawing/2014/main" id="{AC9E6FA7-4248-2000-2BCE-AB0D728B9705}"/>
              </a:ext>
            </a:extLst>
          </p:cNvPr>
          <p:cNvSpPr txBox="1"/>
          <p:nvPr/>
        </p:nvSpPr>
        <p:spPr>
          <a:xfrm rot="17565350">
            <a:off x="4614169" y="4383369"/>
            <a:ext cx="849913" cy="253916"/>
          </a:xfrm>
          <a:prstGeom prst="rect">
            <a:avLst/>
          </a:prstGeom>
          <a:noFill/>
        </p:spPr>
        <p:txBody>
          <a:bodyPr wrap="none" rtlCol="0">
            <a:spAutoFit/>
          </a:bodyPr>
          <a:lstStyle/>
          <a:p>
            <a:pPr>
              <a:spcBef>
                <a:spcPts val="3000"/>
              </a:spcBef>
            </a:pPr>
            <a:r>
              <a:rPr lang="en-CH" sz="1050">
                <a:solidFill>
                  <a:schemeClr val="bg1"/>
                </a:solidFill>
                <a:latin typeface="Helvetica Light" charset="0"/>
                <a:ea typeface="Helvetica Light" charset="0"/>
                <a:cs typeface="Helvetica Light" charset="0"/>
                <a:sym typeface="Wingdings" pitchFamily="2" charset="2"/>
              </a:rPr>
              <a:t>T = 4000 K</a:t>
            </a:r>
          </a:p>
        </p:txBody>
      </p:sp>
      <p:sp>
        <p:nvSpPr>
          <p:cNvPr id="13" name="TextBox 12">
            <a:extLst>
              <a:ext uri="{FF2B5EF4-FFF2-40B4-BE49-F238E27FC236}">
                <a16:creationId xmlns:a16="http://schemas.microsoft.com/office/drawing/2014/main" id="{7A234F90-ADDB-3DD9-5961-6E5335928550}"/>
              </a:ext>
            </a:extLst>
          </p:cNvPr>
          <p:cNvSpPr txBox="1"/>
          <p:nvPr/>
        </p:nvSpPr>
        <p:spPr>
          <a:xfrm rot="17432857">
            <a:off x="5861950" y="4500692"/>
            <a:ext cx="699230" cy="253916"/>
          </a:xfrm>
          <a:prstGeom prst="rect">
            <a:avLst/>
          </a:prstGeom>
          <a:noFill/>
        </p:spPr>
        <p:txBody>
          <a:bodyPr wrap="none" rtlCol="0">
            <a:spAutoFit/>
          </a:bodyPr>
          <a:lstStyle/>
          <a:p>
            <a:pPr>
              <a:spcBef>
                <a:spcPts val="3000"/>
              </a:spcBef>
            </a:pPr>
            <a:r>
              <a:rPr lang="en-CH" sz="1050">
                <a:solidFill>
                  <a:schemeClr val="bg1"/>
                </a:solidFill>
                <a:latin typeface="Helvetica Light" charset="0"/>
                <a:ea typeface="Helvetica Light" charset="0"/>
                <a:cs typeface="Helvetica Light" charset="0"/>
                <a:sym typeface="Wingdings" pitchFamily="2" charset="2"/>
              </a:rPr>
              <a:t>T = 60 K</a:t>
            </a:r>
          </a:p>
        </p:txBody>
      </p:sp>
      <p:sp>
        <p:nvSpPr>
          <p:cNvPr id="15" name="Rectangle 14">
            <a:extLst>
              <a:ext uri="{FF2B5EF4-FFF2-40B4-BE49-F238E27FC236}">
                <a16:creationId xmlns:a16="http://schemas.microsoft.com/office/drawing/2014/main" id="{8DDF9540-2341-9D3A-07B9-29C847B0888A}"/>
              </a:ext>
            </a:extLst>
          </p:cNvPr>
          <p:cNvSpPr/>
          <p:nvPr/>
        </p:nvSpPr>
        <p:spPr>
          <a:xfrm rot="17531065">
            <a:off x="6356426" y="5226724"/>
            <a:ext cx="1263182" cy="338554"/>
          </a:xfrm>
          <a:prstGeom prst="rect">
            <a:avLst/>
          </a:prstGeom>
          <a:solidFill>
            <a:schemeClr val="tx1"/>
          </a:solidFill>
          <a:ln>
            <a:noFill/>
          </a:ln>
        </p:spPr>
        <p:txBody>
          <a:bodyPr wrap="square" rtlCol="0" anchor="ctr">
            <a:spAutoFit/>
          </a:bodyPr>
          <a:lstStyle/>
          <a:p>
            <a:pPr algn="l"/>
            <a:endParaRPr lang="en-CH" sz="1600">
              <a:latin typeface="Helvetica" pitchFamily="2" charset="0"/>
            </a:endParaRPr>
          </a:p>
        </p:txBody>
      </p:sp>
      <p:sp>
        <p:nvSpPr>
          <p:cNvPr id="14" name="TextBox 13">
            <a:extLst>
              <a:ext uri="{FF2B5EF4-FFF2-40B4-BE49-F238E27FC236}">
                <a16:creationId xmlns:a16="http://schemas.microsoft.com/office/drawing/2014/main" id="{AC060CD5-294C-DCC7-4409-79ED614DFB1F}"/>
              </a:ext>
            </a:extLst>
          </p:cNvPr>
          <p:cNvSpPr txBox="1"/>
          <p:nvPr/>
        </p:nvSpPr>
        <p:spPr>
          <a:xfrm rot="17365661">
            <a:off x="6714276" y="4958167"/>
            <a:ext cx="761747" cy="261610"/>
          </a:xfrm>
          <a:prstGeom prst="rect">
            <a:avLst/>
          </a:prstGeom>
          <a:noFill/>
        </p:spPr>
        <p:txBody>
          <a:bodyPr wrap="none" rtlCol="0">
            <a:spAutoFit/>
          </a:bodyPr>
          <a:lstStyle/>
          <a:p>
            <a:pPr>
              <a:spcBef>
                <a:spcPts val="3000"/>
              </a:spcBef>
            </a:pPr>
            <a:r>
              <a:rPr lang="en-CH" sz="1100">
                <a:solidFill>
                  <a:schemeClr val="bg1"/>
                </a:solidFill>
                <a:latin typeface="Helvetica Light" charset="0"/>
                <a:ea typeface="Helvetica Light" charset="0"/>
                <a:cs typeface="Helvetica Light" charset="0"/>
                <a:sym typeface="Wingdings" pitchFamily="2" charset="2"/>
              </a:rPr>
              <a:t>T = 2.7 K</a:t>
            </a:r>
          </a:p>
        </p:txBody>
      </p:sp>
      <p:sp>
        <p:nvSpPr>
          <p:cNvPr id="16" name="TextBox 15">
            <a:extLst>
              <a:ext uri="{FF2B5EF4-FFF2-40B4-BE49-F238E27FC236}">
                <a16:creationId xmlns:a16="http://schemas.microsoft.com/office/drawing/2014/main" id="{392B4DCD-A9D2-BD55-6479-B78F48E2840D}"/>
              </a:ext>
            </a:extLst>
          </p:cNvPr>
          <p:cNvSpPr txBox="1"/>
          <p:nvPr/>
        </p:nvSpPr>
        <p:spPr>
          <a:xfrm rot="18486189">
            <a:off x="1854857" y="3852107"/>
            <a:ext cx="798617" cy="253916"/>
          </a:xfrm>
          <a:prstGeom prst="rect">
            <a:avLst/>
          </a:prstGeom>
          <a:noFill/>
        </p:spPr>
        <p:txBody>
          <a:bodyPr wrap="none" rtlCol="0">
            <a:spAutoFit/>
          </a:bodyPr>
          <a:lstStyle/>
          <a:p>
            <a:pPr>
              <a:spcBef>
                <a:spcPts val="3000"/>
              </a:spcBef>
            </a:pPr>
            <a:r>
              <a:rPr lang="en-CH" sz="1050">
                <a:solidFill>
                  <a:schemeClr val="bg1"/>
                </a:solidFill>
                <a:latin typeface="Helvetica Light" charset="0"/>
                <a:ea typeface="Helvetica Light" charset="0"/>
                <a:cs typeface="Helvetica Light" charset="0"/>
                <a:sym typeface="Wingdings" pitchFamily="2" charset="2"/>
              </a:rPr>
              <a:t>T = 10</a:t>
            </a:r>
            <a:r>
              <a:rPr lang="en-CH" sz="1050" baseline="30000">
                <a:solidFill>
                  <a:schemeClr val="bg1"/>
                </a:solidFill>
                <a:latin typeface="Helvetica Light" charset="0"/>
                <a:ea typeface="Helvetica Light" charset="0"/>
                <a:cs typeface="Helvetica Light" charset="0"/>
                <a:sym typeface="Wingdings" pitchFamily="2" charset="2"/>
              </a:rPr>
              <a:t>15</a:t>
            </a:r>
            <a:r>
              <a:rPr lang="en-CH" sz="1050">
                <a:solidFill>
                  <a:schemeClr val="bg1"/>
                </a:solidFill>
                <a:latin typeface="Helvetica Light" charset="0"/>
                <a:ea typeface="Helvetica Light" charset="0"/>
                <a:cs typeface="Helvetica Light" charset="0"/>
                <a:sym typeface="Wingdings" pitchFamily="2" charset="2"/>
              </a:rPr>
              <a:t> K</a:t>
            </a:r>
          </a:p>
        </p:txBody>
      </p:sp>
      <p:sp>
        <p:nvSpPr>
          <p:cNvPr id="18" name="Rectangle 17">
            <a:extLst>
              <a:ext uri="{FF2B5EF4-FFF2-40B4-BE49-F238E27FC236}">
                <a16:creationId xmlns:a16="http://schemas.microsoft.com/office/drawing/2014/main" id="{85A32687-2EA6-A915-F419-DC5EA8FFA7F2}"/>
              </a:ext>
            </a:extLst>
          </p:cNvPr>
          <p:cNvSpPr/>
          <p:nvPr/>
        </p:nvSpPr>
        <p:spPr>
          <a:xfrm rot="17992585">
            <a:off x="1896301" y="3519734"/>
            <a:ext cx="115325" cy="338554"/>
          </a:xfrm>
          <a:prstGeom prst="rect">
            <a:avLst/>
          </a:prstGeom>
          <a:solidFill>
            <a:srgbClr val="00101E"/>
          </a:solidFill>
          <a:ln>
            <a:solidFill>
              <a:srgbClr val="00101E"/>
            </a:solidFill>
          </a:ln>
        </p:spPr>
        <p:txBody>
          <a:bodyPr wrap="square" rtlCol="0" anchor="ctr">
            <a:spAutoFit/>
          </a:bodyPr>
          <a:lstStyle/>
          <a:p>
            <a:pPr algn="l"/>
            <a:endParaRPr lang="en-CH" sz="1600">
              <a:latin typeface="Helvetica" pitchFamily="2" charset="0"/>
            </a:endParaRPr>
          </a:p>
        </p:txBody>
      </p:sp>
      <p:sp>
        <p:nvSpPr>
          <p:cNvPr id="17" name="TextBox 16">
            <a:extLst>
              <a:ext uri="{FF2B5EF4-FFF2-40B4-BE49-F238E27FC236}">
                <a16:creationId xmlns:a16="http://schemas.microsoft.com/office/drawing/2014/main" id="{B1F2C3CF-4369-2588-50CB-6A42BFEF86AF}"/>
              </a:ext>
            </a:extLst>
          </p:cNvPr>
          <p:cNvSpPr txBox="1"/>
          <p:nvPr/>
        </p:nvSpPr>
        <p:spPr>
          <a:xfrm rot="18321497">
            <a:off x="1789563" y="3589532"/>
            <a:ext cx="314510" cy="184666"/>
          </a:xfrm>
          <a:prstGeom prst="rect">
            <a:avLst/>
          </a:prstGeom>
          <a:noFill/>
        </p:spPr>
        <p:txBody>
          <a:bodyPr wrap="none" rtlCol="0">
            <a:spAutoFit/>
          </a:bodyPr>
          <a:lstStyle/>
          <a:p>
            <a:pPr>
              <a:spcBef>
                <a:spcPts val="3000"/>
              </a:spcBef>
            </a:pPr>
            <a:r>
              <a:rPr lang="en-CH" sz="600">
                <a:solidFill>
                  <a:srgbClr val="FCFAB5"/>
                </a:solidFill>
                <a:latin typeface="Helvetica" pitchFamily="2" charset="0"/>
                <a:ea typeface="Helvetica Light" charset="0"/>
                <a:cs typeface="Helvetica Light" charset="0"/>
                <a:sym typeface="Wingdings" pitchFamily="2" charset="2"/>
              </a:rPr>
              <a:t>–12</a:t>
            </a:r>
          </a:p>
        </p:txBody>
      </p:sp>
      <p:sp>
        <p:nvSpPr>
          <p:cNvPr id="19" name="Rectangle 18">
            <a:extLst>
              <a:ext uri="{FF2B5EF4-FFF2-40B4-BE49-F238E27FC236}">
                <a16:creationId xmlns:a16="http://schemas.microsoft.com/office/drawing/2014/main" id="{61C9617B-AC98-9D3C-5AC9-BB99FDF151A7}"/>
              </a:ext>
            </a:extLst>
          </p:cNvPr>
          <p:cNvSpPr/>
          <p:nvPr/>
        </p:nvSpPr>
        <p:spPr>
          <a:xfrm rot="17992585">
            <a:off x="3658240" y="3845442"/>
            <a:ext cx="68211" cy="338554"/>
          </a:xfrm>
          <a:prstGeom prst="rect">
            <a:avLst/>
          </a:prstGeom>
          <a:solidFill>
            <a:srgbClr val="00101E"/>
          </a:solidFill>
          <a:ln>
            <a:solidFill>
              <a:schemeClr val="tx1"/>
            </a:solidFill>
          </a:ln>
        </p:spPr>
        <p:txBody>
          <a:bodyPr wrap="square" rtlCol="0" anchor="ctr">
            <a:spAutoFit/>
          </a:bodyPr>
          <a:lstStyle/>
          <a:p>
            <a:pPr algn="l"/>
            <a:endParaRPr lang="en-CH" sz="1600">
              <a:latin typeface="Helvetica" pitchFamily="2" charset="0"/>
            </a:endParaRPr>
          </a:p>
        </p:txBody>
      </p:sp>
      <p:sp>
        <p:nvSpPr>
          <p:cNvPr id="4" name="Rectangle 3">
            <a:extLst>
              <a:ext uri="{FF2B5EF4-FFF2-40B4-BE49-F238E27FC236}">
                <a16:creationId xmlns:a16="http://schemas.microsoft.com/office/drawing/2014/main" id="{2D1E0F7F-2B33-A816-C9BC-66273735D3E1}"/>
              </a:ext>
            </a:extLst>
          </p:cNvPr>
          <p:cNvSpPr/>
          <p:nvPr/>
        </p:nvSpPr>
        <p:spPr>
          <a:xfrm rot="17992585">
            <a:off x="1536731" y="3641288"/>
            <a:ext cx="115325" cy="95445"/>
          </a:xfrm>
          <a:prstGeom prst="rect">
            <a:avLst/>
          </a:prstGeom>
          <a:solidFill>
            <a:srgbClr val="00101E"/>
          </a:solidFill>
          <a:ln>
            <a:solidFill>
              <a:srgbClr val="00101E"/>
            </a:solidFill>
          </a:ln>
        </p:spPr>
        <p:txBody>
          <a:bodyPr wrap="square" rtlCol="0" anchor="ctr">
            <a:spAutoFit/>
          </a:bodyPr>
          <a:lstStyle/>
          <a:p>
            <a:pPr algn="l"/>
            <a:endParaRPr lang="en-CH" sz="1600">
              <a:latin typeface="Helvetica" pitchFamily="2" charset="0"/>
            </a:endParaRPr>
          </a:p>
        </p:txBody>
      </p:sp>
      <p:sp>
        <p:nvSpPr>
          <p:cNvPr id="5" name="TextBox 4">
            <a:extLst>
              <a:ext uri="{FF2B5EF4-FFF2-40B4-BE49-F238E27FC236}">
                <a16:creationId xmlns:a16="http://schemas.microsoft.com/office/drawing/2014/main" id="{F951B504-DDE7-F561-FA19-7F38427B6D63}"/>
              </a:ext>
            </a:extLst>
          </p:cNvPr>
          <p:cNvSpPr txBox="1"/>
          <p:nvPr/>
        </p:nvSpPr>
        <p:spPr>
          <a:xfrm>
            <a:off x="198874" y="2503015"/>
            <a:ext cx="2042547" cy="630942"/>
          </a:xfrm>
          <a:prstGeom prst="rect">
            <a:avLst/>
          </a:prstGeom>
          <a:solidFill>
            <a:schemeClr val="tx1">
              <a:alpha val="71000"/>
            </a:schemeClr>
          </a:solidFill>
        </p:spPr>
        <p:txBody>
          <a:bodyPr wrap="none" rtlCol="0">
            <a:spAutoFit/>
          </a:bodyPr>
          <a:lstStyle/>
          <a:p>
            <a:pPr marL="0" algn="ctr">
              <a:spcBef>
                <a:spcPts val="3000"/>
              </a:spcBef>
            </a:pPr>
            <a:r>
              <a:rPr lang="en-GB" sz="1600" b="1">
                <a:solidFill>
                  <a:srgbClr val="FFFF00"/>
                </a:solidFill>
                <a:latin typeface="Helvetica" pitchFamily="2" charset="0"/>
                <a:ea typeface="Helvetica Light" charset="0"/>
                <a:cs typeface="Helvetica Light" charset="0"/>
                <a:sym typeface="Wingdings" pitchFamily="2" charset="2"/>
              </a:rPr>
              <a:t>matter ~ antimatter</a:t>
            </a:r>
          </a:p>
          <a:p>
            <a:pPr marL="0" algn="ctr">
              <a:spcBef>
                <a:spcPts val="600"/>
              </a:spcBef>
            </a:pPr>
            <a:r>
              <a:rPr lang="en-GB" sz="1400" b="1">
                <a:solidFill>
                  <a:srgbClr val="FFFF00"/>
                </a:solidFill>
                <a:latin typeface="Symbol" pitchFamily="2" charset="2"/>
                <a:ea typeface="Helvetica Light" charset="0"/>
                <a:cs typeface="Helvetica Light" charset="0"/>
                <a:sym typeface="Wingdings" pitchFamily="2" charset="2"/>
              </a:rPr>
              <a:t>®</a:t>
            </a:r>
            <a:r>
              <a:rPr lang="en-GB" sz="1400" b="1">
                <a:solidFill>
                  <a:srgbClr val="FFFF00"/>
                </a:solidFill>
                <a:latin typeface="Helvetica" pitchFamily="2" charset="0"/>
                <a:ea typeface="Helvetica Light" charset="0"/>
                <a:cs typeface="Helvetica Light" charset="0"/>
                <a:sym typeface="Wingdings" pitchFamily="2" charset="2"/>
              </a:rPr>
              <a:t> annihilation</a:t>
            </a:r>
          </a:p>
        </p:txBody>
      </p:sp>
      <p:sp>
        <p:nvSpPr>
          <p:cNvPr id="6" name="TextBox 5">
            <a:extLst>
              <a:ext uri="{FF2B5EF4-FFF2-40B4-BE49-F238E27FC236}">
                <a16:creationId xmlns:a16="http://schemas.microsoft.com/office/drawing/2014/main" id="{3DFE835F-42A3-ACA4-C09A-A8595D7D0E89}"/>
              </a:ext>
            </a:extLst>
          </p:cNvPr>
          <p:cNvSpPr txBox="1"/>
          <p:nvPr/>
        </p:nvSpPr>
        <p:spPr>
          <a:xfrm>
            <a:off x="4704463" y="2503015"/>
            <a:ext cx="1912704" cy="338554"/>
          </a:xfrm>
          <a:prstGeom prst="rect">
            <a:avLst/>
          </a:prstGeom>
          <a:solidFill>
            <a:schemeClr val="tx1">
              <a:alpha val="71000"/>
            </a:schemeClr>
          </a:solidFill>
        </p:spPr>
        <p:txBody>
          <a:bodyPr wrap="none" rtlCol="0">
            <a:spAutoFit/>
          </a:bodyPr>
          <a:lstStyle/>
          <a:p>
            <a:pPr marL="0" algn="ctr">
              <a:spcBef>
                <a:spcPts val="3000"/>
              </a:spcBef>
            </a:pPr>
            <a:r>
              <a:rPr lang="en-GB" sz="1600" b="1">
                <a:solidFill>
                  <a:srgbClr val="FFFF00"/>
                </a:solidFill>
                <a:latin typeface="Helvetica" pitchFamily="2" charset="0"/>
                <a:ea typeface="Helvetica Light" charset="0"/>
                <a:cs typeface="Helvetica Light" charset="0"/>
                <a:sym typeface="Wingdings" pitchFamily="2" charset="2"/>
              </a:rPr>
              <a:t>(very little) matter</a:t>
            </a:r>
          </a:p>
        </p:txBody>
      </p:sp>
      <p:sp>
        <p:nvSpPr>
          <p:cNvPr id="7" name="Rectangle 6">
            <a:extLst>
              <a:ext uri="{FF2B5EF4-FFF2-40B4-BE49-F238E27FC236}">
                <a16:creationId xmlns:a16="http://schemas.microsoft.com/office/drawing/2014/main" id="{289BB1C0-4757-642B-C80C-E27AF80F8B3E}"/>
              </a:ext>
            </a:extLst>
          </p:cNvPr>
          <p:cNvSpPr/>
          <p:nvPr/>
        </p:nvSpPr>
        <p:spPr>
          <a:xfrm>
            <a:off x="8456959" y="2503015"/>
            <a:ext cx="3357878" cy="584775"/>
          </a:xfrm>
          <a:prstGeom prst="rect">
            <a:avLst/>
          </a:prstGeom>
        </p:spPr>
        <p:txBody>
          <a:bodyPr wrap="square">
            <a:spAutoFit/>
          </a:bodyPr>
          <a:lstStyle/>
          <a:p>
            <a:pPr defTabSz="457200" fontAlgn="base">
              <a:spcBef>
                <a:spcPts val="1800"/>
              </a:spcBef>
              <a:spcAft>
                <a:spcPct val="0"/>
              </a:spcAft>
              <a:defRPr/>
            </a:pPr>
            <a:r>
              <a:rPr lang="en-GB" sz="1600" dirty="0">
                <a:solidFill>
                  <a:srgbClr val="FFFF00"/>
                </a:solidFill>
                <a:latin typeface="Helvetica" pitchFamily="2" charset="0"/>
              </a:rPr>
              <a:t>But why is there only matter left in the universe?</a:t>
            </a:r>
          </a:p>
        </p:txBody>
      </p:sp>
      <p:sp>
        <p:nvSpPr>
          <p:cNvPr id="20" name="Rounded Rectangle 19">
            <a:extLst>
              <a:ext uri="{FF2B5EF4-FFF2-40B4-BE49-F238E27FC236}">
                <a16:creationId xmlns:a16="http://schemas.microsoft.com/office/drawing/2014/main" id="{AF1FFF8A-7920-10DA-80B6-B9B3DCD22B17}"/>
              </a:ext>
            </a:extLst>
          </p:cNvPr>
          <p:cNvSpPr/>
          <p:nvPr/>
        </p:nvSpPr>
        <p:spPr>
          <a:xfrm>
            <a:off x="91026" y="3281337"/>
            <a:ext cx="7701845" cy="911128"/>
          </a:xfrm>
          <a:prstGeom prst="roundRect">
            <a:avLst>
              <a:gd name="adj" fmla="val 0"/>
            </a:avLst>
          </a:prstGeom>
          <a:solidFill>
            <a:schemeClr val="tx1">
              <a:alpha val="67000"/>
            </a:schemeClr>
          </a:solidFill>
        </p:spPr>
        <p:txBody>
          <a:bodyPr wrap="square" rtlCol="0" anchor="ctr">
            <a:spAutoFit/>
          </a:bodyPr>
          <a:lstStyle/>
          <a:p>
            <a:pPr algn="l"/>
            <a:endParaRPr lang="en-CH" sz="1600">
              <a:latin typeface="Helvetica" pitchFamily="2" charset="0"/>
            </a:endParaRPr>
          </a:p>
        </p:txBody>
      </p:sp>
      <p:sp>
        <p:nvSpPr>
          <p:cNvPr id="21" name="TextBox 20">
            <a:extLst>
              <a:ext uri="{FF2B5EF4-FFF2-40B4-BE49-F238E27FC236}">
                <a16:creationId xmlns:a16="http://schemas.microsoft.com/office/drawing/2014/main" id="{1C6B62E5-821F-CAA5-F084-0C308F9DB3D6}"/>
              </a:ext>
            </a:extLst>
          </p:cNvPr>
          <p:cNvSpPr txBox="1"/>
          <p:nvPr/>
        </p:nvSpPr>
        <p:spPr>
          <a:xfrm>
            <a:off x="2836471" y="3555098"/>
            <a:ext cx="2388795" cy="338554"/>
          </a:xfrm>
          <a:prstGeom prst="rect">
            <a:avLst/>
          </a:prstGeom>
          <a:solidFill>
            <a:schemeClr val="tx1">
              <a:alpha val="71000"/>
            </a:schemeClr>
          </a:solidFill>
        </p:spPr>
        <p:txBody>
          <a:bodyPr wrap="none" rtlCol="0">
            <a:spAutoFit/>
          </a:bodyPr>
          <a:lstStyle/>
          <a:p>
            <a:pPr marL="0">
              <a:spcBef>
                <a:spcPts val="3000"/>
              </a:spcBef>
            </a:pPr>
            <a:r>
              <a:rPr lang="en-CH" sz="1600" b="1">
                <a:solidFill>
                  <a:srgbClr val="FFFF00"/>
                </a:solidFill>
                <a:latin typeface="Helvetica" pitchFamily="2" charset="0"/>
                <a:ea typeface="Helvetica Light" charset="0"/>
                <a:cs typeface="Helvetica Light" charset="0"/>
                <a:sym typeface="Wingdings" pitchFamily="2" charset="2"/>
              </a:rPr>
              <a:t>invisible “dark” matter</a:t>
            </a:r>
          </a:p>
        </p:txBody>
      </p:sp>
      <p:sp>
        <p:nvSpPr>
          <p:cNvPr id="23" name="Rectangle 22">
            <a:extLst>
              <a:ext uri="{FF2B5EF4-FFF2-40B4-BE49-F238E27FC236}">
                <a16:creationId xmlns:a16="http://schemas.microsoft.com/office/drawing/2014/main" id="{243BFC26-AB27-12D7-2E6F-436862BE6902}"/>
              </a:ext>
            </a:extLst>
          </p:cNvPr>
          <p:cNvSpPr/>
          <p:nvPr/>
        </p:nvSpPr>
        <p:spPr>
          <a:xfrm>
            <a:off x="8456959" y="4370048"/>
            <a:ext cx="3357878" cy="584775"/>
          </a:xfrm>
          <a:prstGeom prst="rect">
            <a:avLst/>
          </a:prstGeom>
        </p:spPr>
        <p:txBody>
          <a:bodyPr wrap="square">
            <a:spAutoFit/>
          </a:bodyPr>
          <a:lstStyle/>
          <a:p>
            <a:pPr defTabSz="457200" fontAlgn="base">
              <a:spcBef>
                <a:spcPts val="1800"/>
              </a:spcBef>
              <a:spcAft>
                <a:spcPct val="0"/>
              </a:spcAft>
              <a:defRPr/>
            </a:pPr>
            <a:r>
              <a:rPr lang="en-GB" sz="1600" dirty="0">
                <a:solidFill>
                  <a:srgbClr val="FFFF00"/>
                </a:solidFill>
                <a:latin typeface="Helvetica" pitchFamily="2" charset="0"/>
              </a:rPr>
              <a:t>And how do elementary particles obtain mass?  </a:t>
            </a:r>
            <a:endParaRPr lang="en-GB" sz="1200" dirty="0">
              <a:solidFill>
                <a:srgbClr val="FFFF00"/>
              </a:solidFill>
              <a:latin typeface="Helvetica" pitchFamily="2" charset="0"/>
            </a:endParaRPr>
          </a:p>
        </p:txBody>
      </p:sp>
      <p:sp>
        <p:nvSpPr>
          <p:cNvPr id="24" name="Rectangle 23">
            <a:extLst>
              <a:ext uri="{FF2B5EF4-FFF2-40B4-BE49-F238E27FC236}">
                <a16:creationId xmlns:a16="http://schemas.microsoft.com/office/drawing/2014/main" id="{39BC4320-6996-4C9E-7A27-3DE7B6F8ED66}"/>
              </a:ext>
            </a:extLst>
          </p:cNvPr>
          <p:cNvSpPr/>
          <p:nvPr/>
        </p:nvSpPr>
        <p:spPr>
          <a:xfrm>
            <a:off x="8456959" y="3309010"/>
            <a:ext cx="3357878" cy="830997"/>
          </a:xfrm>
          <a:prstGeom prst="rect">
            <a:avLst/>
          </a:prstGeom>
        </p:spPr>
        <p:txBody>
          <a:bodyPr wrap="square">
            <a:spAutoFit/>
          </a:bodyPr>
          <a:lstStyle/>
          <a:p>
            <a:pPr defTabSz="457200" fontAlgn="base">
              <a:spcBef>
                <a:spcPts val="1800"/>
              </a:spcBef>
              <a:spcAft>
                <a:spcPct val="0"/>
              </a:spcAft>
              <a:defRPr/>
            </a:pPr>
            <a:r>
              <a:rPr lang="en-GB" sz="1600" dirty="0">
                <a:solidFill>
                  <a:srgbClr val="FFFF00"/>
                </a:solidFill>
                <a:latin typeface="Helvetica" pitchFamily="2" charset="0"/>
              </a:rPr>
              <a:t>And what is the origin of the huge quantity of </a:t>
            </a:r>
            <a:r>
              <a:rPr lang="en-GB" sz="1600" i="1" dirty="0">
                <a:solidFill>
                  <a:srgbClr val="FFFF00"/>
                </a:solidFill>
                <a:latin typeface="Helvetica" pitchFamily="2" charset="0"/>
              </a:rPr>
              <a:t>dark matter </a:t>
            </a:r>
            <a:r>
              <a:rPr lang="en-GB" sz="1600" dirty="0">
                <a:solidFill>
                  <a:srgbClr val="FFFF00"/>
                </a:solidFill>
                <a:latin typeface="Helvetica" pitchFamily="2" charset="0"/>
              </a:rPr>
              <a:t>(5 times more than the baryonic matter)?</a:t>
            </a:r>
          </a:p>
        </p:txBody>
      </p:sp>
      <p:sp>
        <p:nvSpPr>
          <p:cNvPr id="22" name="Rectangle 21">
            <a:extLst>
              <a:ext uri="{FF2B5EF4-FFF2-40B4-BE49-F238E27FC236}">
                <a16:creationId xmlns:a16="http://schemas.microsoft.com/office/drawing/2014/main" id="{0A6292C9-245C-47F3-1549-B8D357816974}"/>
              </a:ext>
            </a:extLst>
          </p:cNvPr>
          <p:cNvSpPr/>
          <p:nvPr/>
        </p:nvSpPr>
        <p:spPr>
          <a:xfrm>
            <a:off x="8456959" y="5213986"/>
            <a:ext cx="3357878" cy="1077218"/>
          </a:xfrm>
          <a:prstGeom prst="rect">
            <a:avLst/>
          </a:prstGeom>
        </p:spPr>
        <p:txBody>
          <a:bodyPr wrap="square">
            <a:spAutoFit/>
          </a:bodyPr>
          <a:lstStyle/>
          <a:p>
            <a:pPr defTabSz="457200" fontAlgn="base">
              <a:spcBef>
                <a:spcPts val="1800"/>
              </a:spcBef>
              <a:spcAft>
                <a:spcPct val="0"/>
              </a:spcAft>
              <a:defRPr/>
            </a:pPr>
            <a:r>
              <a:rPr lang="en-GB" sz="1600" dirty="0">
                <a:solidFill>
                  <a:srgbClr val="FFFF00"/>
                </a:solidFill>
                <a:latin typeface="Helvetica" pitchFamily="2" charset="0"/>
              </a:rPr>
              <a:t>We do not know why the laws and parameters of physics are set in a way to permit complex chemistry and life</a:t>
            </a:r>
          </a:p>
        </p:txBody>
      </p:sp>
    </p:spTree>
    <p:extLst>
      <p:ext uri="{BB962C8B-B14F-4D97-AF65-F5344CB8AC3E}">
        <p14:creationId xmlns:p14="http://schemas.microsoft.com/office/powerpoint/2010/main" val="3471928763"/>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42E6DB9-13E8-9146-EC94-F174007F52AF}"/>
              </a:ext>
            </a:extLst>
          </p:cNvPr>
          <p:cNvSpPr/>
          <p:nvPr/>
        </p:nvSpPr>
        <p:spPr>
          <a:xfrm>
            <a:off x="11287125" y="-16292"/>
            <a:ext cx="942978" cy="6874292"/>
          </a:xfrm>
          <a:prstGeom prst="rect">
            <a:avLst/>
          </a:prstGeom>
          <a:solidFill>
            <a:srgbClr val="41729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a:ln>
                <a:noFill/>
              </a:ln>
              <a:solidFill>
                <a:srgbClr val="0057A6"/>
              </a:solidFill>
              <a:effectLst/>
              <a:uLnTx/>
              <a:uFillTx/>
              <a:latin typeface="Arial" panose="020B0604020202020204"/>
              <a:ea typeface="+mn-ea"/>
              <a:cs typeface="+mn-cs"/>
            </a:endParaRPr>
          </a:p>
        </p:txBody>
      </p:sp>
      <p:sp>
        <p:nvSpPr>
          <p:cNvPr id="13" name="Slide Number Placeholder 5">
            <a:extLst>
              <a:ext uri="{FF2B5EF4-FFF2-40B4-BE49-F238E27FC236}">
                <a16:creationId xmlns:a16="http://schemas.microsoft.com/office/drawing/2014/main" id="{F0397EB1-DC8F-2D43-8EBB-6B1A157AECB3}"/>
              </a:ext>
            </a:extLst>
          </p:cNvPr>
          <p:cNvSpPr>
            <a:spLocks noGrp="1"/>
          </p:cNvSpPr>
          <p:nvPr>
            <p:ph type="sldNum" sz="quarter" idx="4"/>
          </p:nvPr>
        </p:nvSpPr>
        <p:spPr>
          <a:xfrm>
            <a:off x="9138835" y="6545798"/>
            <a:ext cx="2677001" cy="365125"/>
          </a:xfrm>
        </p:spPr>
        <p:txBody>
          <a:bodyPr/>
          <a:lstStyle/>
          <a:p>
            <a:pPr defTabSz="457200" fontAlgn="base">
              <a:spcBef>
                <a:spcPct val="0"/>
              </a:spcBef>
              <a:spcAft>
                <a:spcPct val="0"/>
              </a:spcAft>
              <a:defRPr/>
            </a:pPr>
            <a:fld id="{611C2F03-9E95-40C9-A99F-3C4F7EE8CF2A}" type="slidenum">
              <a:rPr lang="en-GB">
                <a:solidFill>
                  <a:srgbClr val="000000">
                    <a:lumMod val="50000"/>
                    <a:lumOff val="50000"/>
                  </a:srgbClr>
                </a:solidFill>
              </a:rPr>
              <a:pPr defTabSz="457200" fontAlgn="base">
                <a:spcBef>
                  <a:spcPct val="0"/>
                </a:spcBef>
                <a:spcAft>
                  <a:spcPct val="0"/>
                </a:spcAft>
                <a:defRPr/>
              </a:pPr>
              <a:t>11</a:t>
            </a:fld>
            <a:endParaRPr lang="en-GB">
              <a:solidFill>
                <a:srgbClr val="000000">
                  <a:lumMod val="50000"/>
                  <a:lumOff val="50000"/>
                </a:srgbClr>
              </a:solidFill>
            </a:endParaRPr>
          </a:p>
        </p:txBody>
      </p:sp>
      <p:pic>
        <p:nvPicPr>
          <p:cNvPr id="21" name="Espace réservé du contenu 10">
            <a:extLst>
              <a:ext uri="{FF2B5EF4-FFF2-40B4-BE49-F238E27FC236}">
                <a16:creationId xmlns:a16="http://schemas.microsoft.com/office/drawing/2014/main" id="{24A98C3D-D453-7740-8D31-FD9814512172}"/>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t="6174"/>
          <a:stretch>
            <a:fillRect/>
          </a:stretch>
        </p:blipFill>
        <p:spPr>
          <a:xfrm>
            <a:off x="2375" y="-16292"/>
            <a:ext cx="12227728" cy="6874292"/>
          </a:xfrm>
          <a:prstGeom prst="rect">
            <a:avLst/>
          </a:prstGeom>
        </p:spPr>
      </p:pic>
      <p:sp>
        <p:nvSpPr>
          <p:cNvPr id="5" name="Rectangle 4">
            <a:extLst>
              <a:ext uri="{FF2B5EF4-FFF2-40B4-BE49-F238E27FC236}">
                <a16:creationId xmlns:a16="http://schemas.microsoft.com/office/drawing/2014/main" id="{7BBA6203-E48C-2037-C568-1A0FEE301F52}"/>
              </a:ext>
            </a:extLst>
          </p:cNvPr>
          <p:cNvSpPr/>
          <p:nvPr/>
        </p:nvSpPr>
        <p:spPr>
          <a:xfrm>
            <a:off x="-1" y="0"/>
            <a:ext cx="9912627" cy="1471613"/>
          </a:xfrm>
          <a:prstGeom prst="rect">
            <a:avLst/>
          </a:prstGeom>
          <a:solidFill>
            <a:srgbClr val="263337">
              <a:alpha val="51000"/>
            </a:srgbClr>
          </a:solidFill>
        </p:spPr>
        <p:txBody>
          <a:bodyPr wrap="square" rtlCol="0" anchor="ctr">
            <a:spAutoFit/>
          </a:bodyPr>
          <a:lstStyle/>
          <a:p>
            <a:pPr algn="l"/>
            <a:endParaRPr lang="en-GB" sz="1600" dirty="0">
              <a:latin typeface="Helvetica" pitchFamily="2" charset="0"/>
            </a:endParaRPr>
          </a:p>
        </p:txBody>
      </p:sp>
      <p:sp>
        <p:nvSpPr>
          <p:cNvPr id="3" name="Text Box 5">
            <a:extLst>
              <a:ext uri="{FF2B5EF4-FFF2-40B4-BE49-F238E27FC236}">
                <a16:creationId xmlns:a16="http://schemas.microsoft.com/office/drawing/2014/main" id="{694D1D04-A7CB-02D7-19B8-03E2B8D1616A}"/>
              </a:ext>
            </a:extLst>
          </p:cNvPr>
          <p:cNvSpPr txBox="1">
            <a:spLocks noChangeArrowheads="1"/>
          </p:cNvSpPr>
          <p:nvPr/>
        </p:nvSpPr>
        <p:spPr bwMode="auto">
          <a:xfrm>
            <a:off x="212754" y="150743"/>
            <a:ext cx="9501089" cy="1202994"/>
          </a:xfrm>
          <a:prstGeom prst="rect">
            <a:avLst/>
          </a:prstGeom>
          <a:noFill/>
          <a:ln w="9525">
            <a:noFill/>
            <a:miter lim="800000"/>
            <a:headEnd/>
            <a:tailEnd/>
          </a:ln>
          <a:effectLst/>
        </p:spPr>
        <p:txBody>
          <a:bodyPr wrap="square" tIns="108000" bIns="108000">
            <a:prstTxWarp prst="textNoShape">
              <a:avLst/>
            </a:prstTxWarp>
            <a:spAutoFit/>
          </a:bodyPr>
          <a:lstStyle/>
          <a:p>
            <a:r>
              <a:rPr lang="en-US" sz="3200" b="1" dirty="0">
                <a:solidFill>
                  <a:schemeClr val="bg1"/>
                </a:solidFill>
                <a:latin typeface="Helvetica" pitchFamily="2" charset="0"/>
                <a:ea typeface="Helvetica Light" charset="0"/>
                <a:cs typeface="Helvetica Light" charset="0"/>
              </a:rPr>
              <a:t>Exploring physics near the Big Bang requires a huge accelerator</a:t>
            </a:r>
          </a:p>
        </p:txBody>
      </p:sp>
    </p:spTree>
    <p:extLst>
      <p:ext uri="{BB962C8B-B14F-4D97-AF65-F5344CB8AC3E}">
        <p14:creationId xmlns:p14="http://schemas.microsoft.com/office/powerpoint/2010/main" val="2007443285"/>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1B8E86-FEA0-4508-3E06-81E08050CCD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5C21390-E4DB-DED5-7376-D3042B46C401}"/>
              </a:ext>
            </a:extLst>
          </p:cNvPr>
          <p:cNvSpPr/>
          <p:nvPr/>
        </p:nvSpPr>
        <p:spPr>
          <a:xfrm>
            <a:off x="11287125" y="-16292"/>
            <a:ext cx="942978" cy="6874292"/>
          </a:xfrm>
          <a:prstGeom prst="rect">
            <a:avLst/>
          </a:prstGeom>
          <a:solidFill>
            <a:srgbClr val="41729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a:ln>
                <a:noFill/>
              </a:ln>
              <a:solidFill>
                <a:srgbClr val="0057A6"/>
              </a:solidFill>
              <a:effectLst/>
              <a:uLnTx/>
              <a:uFillTx/>
              <a:latin typeface="Arial" panose="020B0604020202020204"/>
              <a:ea typeface="+mn-ea"/>
              <a:cs typeface="+mn-cs"/>
            </a:endParaRPr>
          </a:p>
        </p:txBody>
      </p:sp>
      <p:sp>
        <p:nvSpPr>
          <p:cNvPr id="13" name="Slide Number Placeholder 5">
            <a:extLst>
              <a:ext uri="{FF2B5EF4-FFF2-40B4-BE49-F238E27FC236}">
                <a16:creationId xmlns:a16="http://schemas.microsoft.com/office/drawing/2014/main" id="{714FCA69-8613-ECDC-4A3D-0417D5DC6735}"/>
              </a:ext>
            </a:extLst>
          </p:cNvPr>
          <p:cNvSpPr>
            <a:spLocks noGrp="1"/>
          </p:cNvSpPr>
          <p:nvPr>
            <p:ph type="sldNum" sz="quarter" idx="4"/>
          </p:nvPr>
        </p:nvSpPr>
        <p:spPr>
          <a:xfrm>
            <a:off x="9138835" y="6545798"/>
            <a:ext cx="2677001" cy="365125"/>
          </a:xfrm>
        </p:spPr>
        <p:txBody>
          <a:bodyPr/>
          <a:lstStyle/>
          <a:p>
            <a:pPr defTabSz="457200" fontAlgn="base">
              <a:spcBef>
                <a:spcPct val="0"/>
              </a:spcBef>
              <a:spcAft>
                <a:spcPct val="0"/>
              </a:spcAft>
              <a:defRPr/>
            </a:pPr>
            <a:fld id="{611C2F03-9E95-40C9-A99F-3C4F7EE8CF2A}" type="slidenum">
              <a:rPr lang="en-GB">
                <a:solidFill>
                  <a:srgbClr val="000000">
                    <a:lumMod val="50000"/>
                    <a:lumOff val="50000"/>
                  </a:srgbClr>
                </a:solidFill>
              </a:rPr>
              <a:pPr defTabSz="457200" fontAlgn="base">
                <a:spcBef>
                  <a:spcPct val="0"/>
                </a:spcBef>
                <a:spcAft>
                  <a:spcPct val="0"/>
                </a:spcAft>
                <a:defRPr/>
              </a:pPr>
              <a:t>12</a:t>
            </a:fld>
            <a:endParaRPr lang="en-GB">
              <a:solidFill>
                <a:srgbClr val="000000">
                  <a:lumMod val="50000"/>
                  <a:lumOff val="50000"/>
                </a:srgbClr>
              </a:solidFill>
            </a:endParaRPr>
          </a:p>
        </p:txBody>
      </p:sp>
      <p:pic>
        <p:nvPicPr>
          <p:cNvPr id="21" name="Espace réservé du contenu 10">
            <a:extLst>
              <a:ext uri="{FF2B5EF4-FFF2-40B4-BE49-F238E27FC236}">
                <a16:creationId xmlns:a16="http://schemas.microsoft.com/office/drawing/2014/main" id="{DD0646F8-18C9-CD9E-3FB1-134132A68DE5}"/>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t="6174"/>
          <a:stretch>
            <a:fillRect/>
          </a:stretch>
        </p:blipFill>
        <p:spPr>
          <a:xfrm>
            <a:off x="2375" y="-16292"/>
            <a:ext cx="12227728" cy="6874292"/>
          </a:xfrm>
          <a:prstGeom prst="rect">
            <a:avLst/>
          </a:prstGeom>
        </p:spPr>
      </p:pic>
      <p:sp>
        <p:nvSpPr>
          <p:cNvPr id="5" name="Rectangle 4">
            <a:extLst>
              <a:ext uri="{FF2B5EF4-FFF2-40B4-BE49-F238E27FC236}">
                <a16:creationId xmlns:a16="http://schemas.microsoft.com/office/drawing/2014/main" id="{B4BC1E8F-1F44-C09B-ACFE-94E104F1419A}"/>
              </a:ext>
            </a:extLst>
          </p:cNvPr>
          <p:cNvSpPr/>
          <p:nvPr/>
        </p:nvSpPr>
        <p:spPr>
          <a:xfrm>
            <a:off x="0" y="0"/>
            <a:ext cx="8695292" cy="1471613"/>
          </a:xfrm>
          <a:prstGeom prst="rect">
            <a:avLst/>
          </a:prstGeom>
          <a:solidFill>
            <a:srgbClr val="263337">
              <a:alpha val="51000"/>
            </a:srgbClr>
          </a:solidFill>
        </p:spPr>
        <p:txBody>
          <a:bodyPr wrap="none" rtlCol="0" anchor="ctr">
            <a:spAutoFit/>
          </a:bodyPr>
          <a:lstStyle/>
          <a:p>
            <a:pPr algn="l"/>
            <a:endParaRPr lang="en-GB" sz="1600" dirty="0">
              <a:latin typeface="Helvetica" pitchFamily="2" charset="0"/>
            </a:endParaRPr>
          </a:p>
        </p:txBody>
      </p:sp>
      <p:sp>
        <p:nvSpPr>
          <p:cNvPr id="7" name="Rectangle 6">
            <a:extLst>
              <a:ext uri="{FF2B5EF4-FFF2-40B4-BE49-F238E27FC236}">
                <a16:creationId xmlns:a16="http://schemas.microsoft.com/office/drawing/2014/main" id="{91ADECF4-C0C1-B245-6CBC-E33532FBC76F}"/>
              </a:ext>
            </a:extLst>
          </p:cNvPr>
          <p:cNvSpPr/>
          <p:nvPr/>
        </p:nvSpPr>
        <p:spPr>
          <a:xfrm>
            <a:off x="8695293" y="0"/>
            <a:ext cx="3534811" cy="6858000"/>
          </a:xfrm>
          <a:prstGeom prst="rect">
            <a:avLst/>
          </a:prstGeom>
          <a:solidFill>
            <a:srgbClr val="1C446B">
              <a:alpha val="7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a:ln>
                <a:noFill/>
              </a:ln>
              <a:solidFill>
                <a:srgbClr val="0057A6"/>
              </a:solidFill>
              <a:effectLst/>
              <a:uLnTx/>
              <a:uFillTx/>
              <a:latin typeface="Arial" panose="020B0604020202020204"/>
              <a:ea typeface="+mn-ea"/>
              <a:cs typeface="+mn-cs"/>
            </a:endParaRPr>
          </a:p>
        </p:txBody>
      </p:sp>
      <p:sp>
        <p:nvSpPr>
          <p:cNvPr id="6" name="Espace réservé du contenu 2">
            <a:extLst>
              <a:ext uri="{FF2B5EF4-FFF2-40B4-BE49-F238E27FC236}">
                <a16:creationId xmlns:a16="http://schemas.microsoft.com/office/drawing/2014/main" id="{E4959768-B952-AE34-9E05-E7A3DC45BE28}"/>
              </a:ext>
            </a:extLst>
          </p:cNvPr>
          <p:cNvSpPr txBox="1">
            <a:spLocks/>
          </p:cNvSpPr>
          <p:nvPr/>
        </p:nvSpPr>
        <p:spPr>
          <a:xfrm>
            <a:off x="8988228" y="2716791"/>
            <a:ext cx="3094104" cy="2797408"/>
          </a:xfrm>
          <a:prstGeom prst="rect">
            <a:avLst/>
          </a:prstGeom>
        </p:spPr>
        <p:txBody>
          <a:bodyPr vert="horz" wrap="square" lIns="0" tIns="0" rIns="0" bIns="0" rtlCol="0">
            <a:normAutofit lnSpcReduction="10000"/>
          </a:bodyPr>
          <a:lstStyle>
            <a:lvl1pPr marL="0" indent="0" algn="l" defTabSz="914400" rtl="0" eaLnBrk="1" latinLnBrk="0" hangingPunct="1">
              <a:lnSpc>
                <a:spcPct val="90000"/>
              </a:lnSpc>
              <a:spcBef>
                <a:spcPts val="1000"/>
              </a:spcBef>
              <a:buFont typeface="Arial"/>
              <a:buNone/>
              <a:defRPr sz="2800" kern="1200">
                <a:solidFill>
                  <a:schemeClr val="accent6"/>
                </a:solidFill>
                <a:latin typeface="+mn-lt"/>
                <a:ea typeface="+mn-ea"/>
                <a:cs typeface="+mn-cs"/>
              </a:defRPr>
            </a:lvl1pPr>
            <a:lvl2pPr marL="800100" indent="-342900" algn="l" defTabSz="914400" rtl="0" eaLnBrk="1" latinLnBrk="0" hangingPunct="1">
              <a:lnSpc>
                <a:spcPct val="90000"/>
              </a:lnSpc>
              <a:spcBef>
                <a:spcPts val="500"/>
              </a:spcBef>
              <a:buFont typeface="Arial" charset="0"/>
              <a:buChar char="•"/>
              <a:defRPr sz="2400" kern="1200">
                <a:solidFill>
                  <a:schemeClr val="accent6"/>
                </a:solidFill>
                <a:latin typeface="+mn-lt"/>
                <a:ea typeface="+mn-ea"/>
                <a:cs typeface="+mn-cs"/>
              </a:defRPr>
            </a:lvl2pPr>
            <a:lvl3pPr marL="1257300" indent="-342900" algn="l" defTabSz="914400" rtl="0" eaLnBrk="1" latinLnBrk="0" hangingPunct="1">
              <a:lnSpc>
                <a:spcPct val="90000"/>
              </a:lnSpc>
              <a:spcBef>
                <a:spcPts val="500"/>
              </a:spcBef>
              <a:buFont typeface="Arial"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lnSpc>
                <a:spcPct val="100000"/>
              </a:lnSpc>
              <a:spcBef>
                <a:spcPts val="1800"/>
              </a:spcBef>
              <a:buFont typeface="Arial" charset="0"/>
              <a:buChar char="•"/>
            </a:pPr>
            <a:r>
              <a:rPr lang="en-GB" sz="1800" dirty="0">
                <a:solidFill>
                  <a:srgbClr val="FFFFFF"/>
                </a:solidFill>
                <a:latin typeface="Helvetica" pitchFamily="2" charset="0"/>
                <a:ea typeface="Arial" charset="0"/>
                <a:cs typeface="Arial" charset="0"/>
              </a:rPr>
              <a:t>27 km underground accelerator and collider </a:t>
            </a:r>
          </a:p>
          <a:p>
            <a:pPr marL="342900" indent="-342900">
              <a:lnSpc>
                <a:spcPct val="100000"/>
              </a:lnSpc>
              <a:spcBef>
                <a:spcPts val="1800"/>
              </a:spcBef>
              <a:buFont typeface="Arial" charset="0"/>
              <a:buChar char="•"/>
            </a:pPr>
            <a:r>
              <a:rPr lang="en-GB" sz="1800" dirty="0">
                <a:solidFill>
                  <a:srgbClr val="FFFFFF"/>
                </a:solidFill>
                <a:latin typeface="Helvetica" pitchFamily="2" charset="0"/>
                <a:ea typeface="Arial" charset="0"/>
                <a:cs typeface="Arial" charset="0"/>
              </a:rPr>
              <a:t>Superconducting magnets </a:t>
            </a:r>
            <a:r>
              <a:rPr lang="en-GB" sz="1500" dirty="0">
                <a:solidFill>
                  <a:srgbClr val="FFFFFF"/>
                </a:solidFill>
                <a:latin typeface="Helvetica" pitchFamily="2" charset="0"/>
                <a:ea typeface="Arial" charset="0"/>
                <a:cs typeface="Arial" charset="0"/>
              </a:rPr>
              <a:t>(1.9 K = –271.3 °C)</a:t>
            </a:r>
            <a:r>
              <a:rPr lang="en-GB" sz="1800" dirty="0">
                <a:solidFill>
                  <a:srgbClr val="FFFFFF"/>
                </a:solidFill>
                <a:latin typeface="Helvetica" pitchFamily="2" charset="0"/>
                <a:ea typeface="Arial" charset="0"/>
                <a:cs typeface="Arial" charset="0"/>
              </a:rPr>
              <a:t> steer the particles around the ring</a:t>
            </a:r>
          </a:p>
          <a:p>
            <a:pPr marL="342900" indent="-342900">
              <a:lnSpc>
                <a:spcPct val="100000"/>
              </a:lnSpc>
              <a:spcBef>
                <a:spcPts val="1800"/>
              </a:spcBef>
              <a:buFont typeface="Arial" charset="0"/>
              <a:buChar char="•"/>
            </a:pPr>
            <a:r>
              <a:rPr lang="en-GB" sz="1800" dirty="0">
                <a:solidFill>
                  <a:srgbClr val="FFFFFF"/>
                </a:solidFill>
                <a:latin typeface="Helvetica" pitchFamily="2" charset="0"/>
                <a:ea typeface="Arial" charset="0"/>
                <a:cs typeface="Arial" charset="0"/>
              </a:rPr>
              <a:t>Proton and ions are accelerated to multi-TeV scale energies before they collide</a:t>
            </a:r>
          </a:p>
        </p:txBody>
      </p:sp>
      <p:sp>
        <p:nvSpPr>
          <p:cNvPr id="3" name="Text Box 5">
            <a:extLst>
              <a:ext uri="{FF2B5EF4-FFF2-40B4-BE49-F238E27FC236}">
                <a16:creationId xmlns:a16="http://schemas.microsoft.com/office/drawing/2014/main" id="{80D89F8F-5B7E-D11C-6557-8E33DBFBBD6D}"/>
              </a:ext>
            </a:extLst>
          </p:cNvPr>
          <p:cNvSpPr txBox="1">
            <a:spLocks noChangeArrowheads="1"/>
          </p:cNvSpPr>
          <p:nvPr/>
        </p:nvSpPr>
        <p:spPr bwMode="auto">
          <a:xfrm>
            <a:off x="212753" y="150743"/>
            <a:ext cx="9434829" cy="1202994"/>
          </a:xfrm>
          <a:prstGeom prst="rect">
            <a:avLst/>
          </a:prstGeom>
          <a:noFill/>
          <a:ln w="9525">
            <a:noFill/>
            <a:miter lim="800000"/>
            <a:headEnd/>
            <a:tailEnd/>
          </a:ln>
          <a:effectLst/>
        </p:spPr>
        <p:txBody>
          <a:bodyPr wrap="square" tIns="108000" bIns="108000">
            <a:prstTxWarp prst="textNoShape">
              <a:avLst/>
            </a:prstTxWarp>
            <a:spAutoFit/>
          </a:bodyPr>
          <a:lstStyle/>
          <a:p>
            <a:r>
              <a:rPr lang="en-US" sz="3200" b="1" dirty="0">
                <a:solidFill>
                  <a:schemeClr val="bg1"/>
                </a:solidFill>
                <a:latin typeface="Helvetica" pitchFamily="2" charset="0"/>
                <a:ea typeface="Helvetica Light" charset="0"/>
                <a:cs typeface="Helvetica Light" charset="0"/>
              </a:rPr>
              <a:t>Exploring physics near the Big Bang requires a huge accelerator</a:t>
            </a:r>
          </a:p>
        </p:txBody>
      </p:sp>
      <p:sp>
        <p:nvSpPr>
          <p:cNvPr id="9" name="Text Box 5">
            <a:extLst>
              <a:ext uri="{FF2B5EF4-FFF2-40B4-BE49-F238E27FC236}">
                <a16:creationId xmlns:a16="http://schemas.microsoft.com/office/drawing/2014/main" id="{CB7624BF-A3A4-9992-CEE2-0603262BF7C7}"/>
              </a:ext>
            </a:extLst>
          </p:cNvPr>
          <p:cNvSpPr txBox="1">
            <a:spLocks noChangeArrowheads="1"/>
          </p:cNvSpPr>
          <p:nvPr/>
        </p:nvSpPr>
        <p:spPr bwMode="auto">
          <a:xfrm>
            <a:off x="8851071" y="1460874"/>
            <a:ext cx="3231262" cy="1079884"/>
          </a:xfrm>
          <a:prstGeom prst="rect">
            <a:avLst/>
          </a:prstGeom>
          <a:noFill/>
          <a:ln w="9525">
            <a:noFill/>
            <a:miter lim="800000"/>
            <a:headEnd/>
            <a:tailEnd/>
          </a:ln>
          <a:effectLst/>
        </p:spPr>
        <p:txBody>
          <a:bodyPr wrap="square" tIns="108000" bIns="108000">
            <a:prstTxWarp prst="textNoShape">
              <a:avLst/>
            </a:prstTxWarp>
            <a:spAutoFit/>
          </a:bodyPr>
          <a:lstStyle/>
          <a:p>
            <a:r>
              <a:rPr lang="en-US" sz="2800" b="1" dirty="0">
                <a:solidFill>
                  <a:schemeClr val="bg1"/>
                </a:solidFill>
                <a:latin typeface="Helvetica" pitchFamily="2" charset="0"/>
                <a:ea typeface="Helvetica Light" charset="0"/>
                <a:cs typeface="Helvetica Light" charset="0"/>
              </a:rPr>
              <a:t>Large Hadron Collider (LHC)</a:t>
            </a:r>
          </a:p>
        </p:txBody>
      </p:sp>
    </p:spTree>
    <p:extLst>
      <p:ext uri="{BB962C8B-B14F-4D97-AF65-F5344CB8AC3E}">
        <p14:creationId xmlns:p14="http://schemas.microsoft.com/office/powerpoint/2010/main" val="600746657"/>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CD1F8-CC31-92D8-0AD1-EF3634108F3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487847A-30B8-73E4-0E2A-FC49EAADCA4A}"/>
              </a:ext>
            </a:extLst>
          </p:cNvPr>
          <p:cNvSpPr/>
          <p:nvPr/>
        </p:nvSpPr>
        <p:spPr>
          <a:xfrm>
            <a:off x="11287125" y="-16292"/>
            <a:ext cx="942978" cy="6874292"/>
          </a:xfrm>
          <a:prstGeom prst="rect">
            <a:avLst/>
          </a:prstGeom>
          <a:solidFill>
            <a:srgbClr val="41729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a:ln>
                <a:noFill/>
              </a:ln>
              <a:solidFill>
                <a:srgbClr val="0057A6"/>
              </a:solidFill>
              <a:effectLst/>
              <a:uLnTx/>
              <a:uFillTx/>
              <a:latin typeface="Arial" panose="020B0604020202020204"/>
              <a:ea typeface="+mn-ea"/>
              <a:cs typeface="+mn-cs"/>
            </a:endParaRPr>
          </a:p>
        </p:txBody>
      </p:sp>
      <p:sp>
        <p:nvSpPr>
          <p:cNvPr id="13" name="Slide Number Placeholder 5">
            <a:extLst>
              <a:ext uri="{FF2B5EF4-FFF2-40B4-BE49-F238E27FC236}">
                <a16:creationId xmlns:a16="http://schemas.microsoft.com/office/drawing/2014/main" id="{13586432-FAB9-1772-0382-47A86483CA58}"/>
              </a:ext>
            </a:extLst>
          </p:cNvPr>
          <p:cNvSpPr>
            <a:spLocks noGrp="1"/>
          </p:cNvSpPr>
          <p:nvPr>
            <p:ph type="sldNum" sz="quarter" idx="4"/>
          </p:nvPr>
        </p:nvSpPr>
        <p:spPr>
          <a:xfrm>
            <a:off x="9138835" y="6545798"/>
            <a:ext cx="2677001" cy="365125"/>
          </a:xfrm>
        </p:spPr>
        <p:txBody>
          <a:bodyPr/>
          <a:lstStyle/>
          <a:p>
            <a:pPr defTabSz="457200" fontAlgn="base">
              <a:spcBef>
                <a:spcPct val="0"/>
              </a:spcBef>
              <a:spcAft>
                <a:spcPct val="0"/>
              </a:spcAft>
              <a:defRPr/>
            </a:pPr>
            <a:fld id="{611C2F03-9E95-40C9-A99F-3C4F7EE8CF2A}" type="slidenum">
              <a:rPr lang="en-GB">
                <a:solidFill>
                  <a:srgbClr val="000000">
                    <a:lumMod val="50000"/>
                    <a:lumOff val="50000"/>
                  </a:srgbClr>
                </a:solidFill>
              </a:rPr>
              <a:pPr defTabSz="457200" fontAlgn="base">
                <a:spcBef>
                  <a:spcPct val="0"/>
                </a:spcBef>
                <a:spcAft>
                  <a:spcPct val="0"/>
                </a:spcAft>
                <a:defRPr/>
              </a:pPr>
              <a:t>13</a:t>
            </a:fld>
            <a:endParaRPr lang="en-GB">
              <a:solidFill>
                <a:srgbClr val="000000">
                  <a:lumMod val="50000"/>
                  <a:lumOff val="50000"/>
                </a:srgbClr>
              </a:solidFill>
            </a:endParaRPr>
          </a:p>
        </p:txBody>
      </p:sp>
      <p:pic>
        <p:nvPicPr>
          <p:cNvPr id="2" name="Picture 1">
            <a:extLst>
              <a:ext uri="{FF2B5EF4-FFF2-40B4-BE49-F238E27FC236}">
                <a16:creationId xmlns:a16="http://schemas.microsoft.com/office/drawing/2014/main" id="{50C661B6-2D8A-05A3-C132-3578466703FB}"/>
              </a:ext>
            </a:extLst>
          </p:cNvPr>
          <p:cNvPicPr>
            <a:picLocks noChangeAspect="1"/>
          </p:cNvPicPr>
          <p:nvPr/>
        </p:nvPicPr>
        <p:blipFill rotWithShape="1">
          <a:blip r:embed="rId2">
            <a:extLst>
              <a:ext uri="{28A0092B-C50C-407E-A947-70E740481C1C}">
                <a14:useLocalDpi xmlns:a14="http://schemas.microsoft.com/office/drawing/2010/main"/>
              </a:ext>
            </a:extLst>
          </a:blip>
          <a:srcRect b="6754"/>
          <a:stretch>
            <a:fillRect/>
          </a:stretch>
        </p:blipFill>
        <p:spPr>
          <a:xfrm>
            <a:off x="-17638" y="1"/>
            <a:ext cx="12209637" cy="6858000"/>
          </a:xfrm>
          <a:prstGeom prst="rect">
            <a:avLst/>
          </a:prstGeom>
        </p:spPr>
      </p:pic>
      <p:sp>
        <p:nvSpPr>
          <p:cNvPr id="5" name="Rectangle 4">
            <a:extLst>
              <a:ext uri="{FF2B5EF4-FFF2-40B4-BE49-F238E27FC236}">
                <a16:creationId xmlns:a16="http://schemas.microsoft.com/office/drawing/2014/main" id="{8A17AAF0-3BC2-1154-EA46-BCF136210A65}"/>
              </a:ext>
            </a:extLst>
          </p:cNvPr>
          <p:cNvSpPr/>
          <p:nvPr/>
        </p:nvSpPr>
        <p:spPr>
          <a:xfrm>
            <a:off x="0" y="0"/>
            <a:ext cx="9965634" cy="1471613"/>
          </a:xfrm>
          <a:prstGeom prst="rect">
            <a:avLst/>
          </a:prstGeom>
          <a:solidFill>
            <a:srgbClr val="263337">
              <a:alpha val="62000"/>
            </a:srgbClr>
          </a:solidFill>
        </p:spPr>
        <p:txBody>
          <a:bodyPr wrap="square" rtlCol="0" anchor="ctr">
            <a:spAutoFit/>
          </a:bodyPr>
          <a:lstStyle/>
          <a:p>
            <a:pPr algn="l"/>
            <a:endParaRPr lang="en-GB" sz="1600" dirty="0">
              <a:latin typeface="Helvetica" pitchFamily="2" charset="0"/>
            </a:endParaRPr>
          </a:p>
        </p:txBody>
      </p:sp>
      <p:sp>
        <p:nvSpPr>
          <p:cNvPr id="3" name="Text Box 5">
            <a:extLst>
              <a:ext uri="{FF2B5EF4-FFF2-40B4-BE49-F238E27FC236}">
                <a16:creationId xmlns:a16="http://schemas.microsoft.com/office/drawing/2014/main" id="{31C97C6F-99EC-9CE0-A5C6-49A0392A225B}"/>
              </a:ext>
            </a:extLst>
          </p:cNvPr>
          <p:cNvSpPr txBox="1">
            <a:spLocks noChangeArrowheads="1"/>
          </p:cNvSpPr>
          <p:nvPr/>
        </p:nvSpPr>
        <p:spPr bwMode="auto">
          <a:xfrm>
            <a:off x="212753" y="150743"/>
            <a:ext cx="9752881" cy="1202994"/>
          </a:xfrm>
          <a:prstGeom prst="rect">
            <a:avLst/>
          </a:prstGeom>
          <a:noFill/>
          <a:ln w="9525">
            <a:noFill/>
            <a:miter lim="800000"/>
            <a:headEnd/>
            <a:tailEnd/>
          </a:ln>
          <a:effectLst/>
        </p:spPr>
        <p:txBody>
          <a:bodyPr wrap="square" tIns="108000" bIns="108000">
            <a:prstTxWarp prst="textNoShape">
              <a:avLst/>
            </a:prstTxWarp>
            <a:spAutoFit/>
          </a:bodyPr>
          <a:lstStyle/>
          <a:p>
            <a:r>
              <a:rPr lang="en-US" sz="3200" b="1" dirty="0">
                <a:solidFill>
                  <a:schemeClr val="bg1"/>
                </a:solidFill>
                <a:latin typeface="Helvetica" pitchFamily="2" charset="0"/>
                <a:ea typeface="Helvetica Light" charset="0"/>
                <a:cs typeface="Helvetica Light" charset="0"/>
              </a:rPr>
              <a:t>Exploring physics near the Big Bang requires a huge accelerator and gigantic particle detectors</a:t>
            </a:r>
          </a:p>
        </p:txBody>
      </p:sp>
      <p:pic>
        <p:nvPicPr>
          <p:cNvPr id="8" name="Picture 7">
            <a:extLst>
              <a:ext uri="{FF2B5EF4-FFF2-40B4-BE49-F238E27FC236}">
                <a16:creationId xmlns:a16="http://schemas.microsoft.com/office/drawing/2014/main" id="{2417990F-65D5-313C-93B8-C41C85186EB9}"/>
              </a:ext>
            </a:extLst>
          </p:cNvPr>
          <p:cNvPicPr>
            <a:picLocks noChangeAspect="1"/>
          </p:cNvPicPr>
          <p:nvPr/>
        </p:nvPicPr>
        <p:blipFill rotWithShape="1">
          <a:blip r:embed="rId3">
            <a:extLst>
              <a:ext uri="{28A0092B-C50C-407E-A947-70E740481C1C}">
                <a14:useLocalDpi xmlns:a14="http://schemas.microsoft.com/office/drawing/2010/main"/>
              </a:ext>
            </a:extLst>
          </a:blip>
          <a:srcRect t="36576" b="32613"/>
          <a:stretch/>
        </p:blipFill>
        <p:spPr>
          <a:xfrm>
            <a:off x="212753" y="5845227"/>
            <a:ext cx="1977081" cy="862030"/>
          </a:xfrm>
          <a:prstGeom prst="rect">
            <a:avLst/>
          </a:prstGeom>
        </p:spPr>
      </p:pic>
    </p:spTree>
    <p:extLst>
      <p:ext uri="{BB962C8B-B14F-4D97-AF65-F5344CB8AC3E}">
        <p14:creationId xmlns:p14="http://schemas.microsoft.com/office/powerpoint/2010/main" val="4048209484"/>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F1F328-A622-43D0-A25D-3CE2A883BCD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4356EFE-2948-0734-0AAC-B399681B2831}"/>
              </a:ext>
            </a:extLst>
          </p:cNvPr>
          <p:cNvSpPr/>
          <p:nvPr/>
        </p:nvSpPr>
        <p:spPr>
          <a:xfrm>
            <a:off x="11287125" y="-16292"/>
            <a:ext cx="942978" cy="6874292"/>
          </a:xfrm>
          <a:prstGeom prst="rect">
            <a:avLst/>
          </a:prstGeom>
          <a:solidFill>
            <a:srgbClr val="41729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a:ln>
                <a:noFill/>
              </a:ln>
              <a:solidFill>
                <a:srgbClr val="0057A6"/>
              </a:solidFill>
              <a:effectLst/>
              <a:uLnTx/>
              <a:uFillTx/>
              <a:latin typeface="Arial" panose="020B0604020202020204"/>
              <a:ea typeface="+mn-ea"/>
              <a:cs typeface="+mn-cs"/>
            </a:endParaRPr>
          </a:p>
        </p:txBody>
      </p:sp>
      <p:sp>
        <p:nvSpPr>
          <p:cNvPr id="13" name="Slide Number Placeholder 5">
            <a:extLst>
              <a:ext uri="{FF2B5EF4-FFF2-40B4-BE49-F238E27FC236}">
                <a16:creationId xmlns:a16="http://schemas.microsoft.com/office/drawing/2014/main" id="{D08AF8AD-A8CD-6652-B7F4-458B39EE0485}"/>
              </a:ext>
            </a:extLst>
          </p:cNvPr>
          <p:cNvSpPr>
            <a:spLocks noGrp="1"/>
          </p:cNvSpPr>
          <p:nvPr>
            <p:ph type="sldNum" sz="quarter" idx="4"/>
          </p:nvPr>
        </p:nvSpPr>
        <p:spPr>
          <a:xfrm>
            <a:off x="9138835" y="6545798"/>
            <a:ext cx="2677001" cy="365125"/>
          </a:xfrm>
        </p:spPr>
        <p:txBody>
          <a:bodyPr/>
          <a:lstStyle/>
          <a:p>
            <a:pPr defTabSz="457200" fontAlgn="base">
              <a:spcBef>
                <a:spcPct val="0"/>
              </a:spcBef>
              <a:spcAft>
                <a:spcPct val="0"/>
              </a:spcAft>
              <a:defRPr/>
            </a:pPr>
            <a:fld id="{611C2F03-9E95-40C9-A99F-3C4F7EE8CF2A}" type="slidenum">
              <a:rPr lang="en-GB">
                <a:solidFill>
                  <a:srgbClr val="000000">
                    <a:lumMod val="50000"/>
                    <a:lumOff val="50000"/>
                  </a:srgbClr>
                </a:solidFill>
              </a:rPr>
              <a:pPr defTabSz="457200" fontAlgn="base">
                <a:spcBef>
                  <a:spcPct val="0"/>
                </a:spcBef>
                <a:spcAft>
                  <a:spcPct val="0"/>
                </a:spcAft>
                <a:defRPr/>
              </a:pPr>
              <a:t>14</a:t>
            </a:fld>
            <a:endParaRPr lang="en-GB">
              <a:solidFill>
                <a:srgbClr val="000000">
                  <a:lumMod val="50000"/>
                  <a:lumOff val="50000"/>
                </a:srgbClr>
              </a:solidFill>
            </a:endParaRPr>
          </a:p>
        </p:txBody>
      </p:sp>
      <p:pic>
        <p:nvPicPr>
          <p:cNvPr id="2" name="Picture 1">
            <a:extLst>
              <a:ext uri="{FF2B5EF4-FFF2-40B4-BE49-F238E27FC236}">
                <a16:creationId xmlns:a16="http://schemas.microsoft.com/office/drawing/2014/main" id="{6B065E28-2B46-0A89-E248-034086E8CC05}"/>
              </a:ext>
            </a:extLst>
          </p:cNvPr>
          <p:cNvPicPr>
            <a:picLocks noChangeAspect="1"/>
          </p:cNvPicPr>
          <p:nvPr/>
        </p:nvPicPr>
        <p:blipFill rotWithShape="1">
          <a:blip r:embed="rId2">
            <a:extLst>
              <a:ext uri="{28A0092B-C50C-407E-A947-70E740481C1C}">
                <a14:useLocalDpi xmlns:a14="http://schemas.microsoft.com/office/drawing/2010/main"/>
              </a:ext>
            </a:extLst>
          </a:blip>
          <a:srcRect b="6754"/>
          <a:stretch>
            <a:fillRect/>
          </a:stretch>
        </p:blipFill>
        <p:spPr>
          <a:xfrm>
            <a:off x="-17638" y="1"/>
            <a:ext cx="12209637" cy="6858000"/>
          </a:xfrm>
          <a:prstGeom prst="rect">
            <a:avLst/>
          </a:prstGeom>
        </p:spPr>
      </p:pic>
      <p:sp>
        <p:nvSpPr>
          <p:cNvPr id="9" name="Rectangle 8">
            <a:extLst>
              <a:ext uri="{FF2B5EF4-FFF2-40B4-BE49-F238E27FC236}">
                <a16:creationId xmlns:a16="http://schemas.microsoft.com/office/drawing/2014/main" id="{FB5B3A25-C41E-BD56-988C-8F69C5A53585}"/>
              </a:ext>
            </a:extLst>
          </p:cNvPr>
          <p:cNvSpPr/>
          <p:nvPr/>
        </p:nvSpPr>
        <p:spPr>
          <a:xfrm>
            <a:off x="2478156" y="2491409"/>
            <a:ext cx="7164261" cy="2054087"/>
          </a:xfrm>
          <a:prstGeom prst="rect">
            <a:avLst/>
          </a:prstGeom>
          <a:solidFill>
            <a:schemeClr val="bg1">
              <a:alpha val="96000"/>
            </a:schemeClr>
          </a:solidFill>
          <a:ln>
            <a:noFill/>
          </a:ln>
        </p:spPr>
        <p:txBody>
          <a:bodyPr wrap="square" rtlCol="0" anchor="ctr">
            <a:spAutoFit/>
          </a:bodyPr>
          <a:lstStyle/>
          <a:p>
            <a:pPr algn="l"/>
            <a:endParaRPr lang="en-GB" sz="1600" dirty="0">
              <a:latin typeface="Helvetica" pitchFamily="2" charset="0"/>
            </a:endParaRPr>
          </a:p>
        </p:txBody>
      </p:sp>
      <p:sp>
        <p:nvSpPr>
          <p:cNvPr id="7" name="Rectangle 6">
            <a:extLst>
              <a:ext uri="{FF2B5EF4-FFF2-40B4-BE49-F238E27FC236}">
                <a16:creationId xmlns:a16="http://schemas.microsoft.com/office/drawing/2014/main" id="{25076244-0504-CFB3-96CD-EE2DE13A31A5}"/>
              </a:ext>
            </a:extLst>
          </p:cNvPr>
          <p:cNvSpPr/>
          <p:nvPr/>
        </p:nvSpPr>
        <p:spPr>
          <a:xfrm>
            <a:off x="0" y="0"/>
            <a:ext cx="9965634" cy="1471613"/>
          </a:xfrm>
          <a:prstGeom prst="rect">
            <a:avLst/>
          </a:prstGeom>
          <a:solidFill>
            <a:srgbClr val="263337">
              <a:alpha val="62000"/>
            </a:srgbClr>
          </a:solidFill>
        </p:spPr>
        <p:txBody>
          <a:bodyPr wrap="square" rtlCol="0" anchor="ctr">
            <a:spAutoFit/>
          </a:bodyPr>
          <a:lstStyle/>
          <a:p>
            <a:pPr algn="l"/>
            <a:endParaRPr lang="en-GB" sz="1600" dirty="0">
              <a:latin typeface="Helvetica" pitchFamily="2" charset="0"/>
            </a:endParaRPr>
          </a:p>
        </p:txBody>
      </p:sp>
      <p:sp>
        <p:nvSpPr>
          <p:cNvPr id="8" name="Text Box 5">
            <a:extLst>
              <a:ext uri="{FF2B5EF4-FFF2-40B4-BE49-F238E27FC236}">
                <a16:creationId xmlns:a16="http://schemas.microsoft.com/office/drawing/2014/main" id="{CB2E6138-CB55-1214-6FEC-A1E4034356F1}"/>
              </a:ext>
            </a:extLst>
          </p:cNvPr>
          <p:cNvSpPr txBox="1">
            <a:spLocks noChangeArrowheads="1"/>
          </p:cNvSpPr>
          <p:nvPr/>
        </p:nvSpPr>
        <p:spPr bwMode="auto">
          <a:xfrm>
            <a:off x="212753" y="150743"/>
            <a:ext cx="9752881" cy="1202994"/>
          </a:xfrm>
          <a:prstGeom prst="rect">
            <a:avLst/>
          </a:prstGeom>
          <a:noFill/>
          <a:ln w="9525">
            <a:noFill/>
            <a:miter lim="800000"/>
            <a:headEnd/>
            <a:tailEnd/>
          </a:ln>
          <a:effectLst/>
        </p:spPr>
        <p:txBody>
          <a:bodyPr wrap="square" tIns="108000" bIns="108000">
            <a:prstTxWarp prst="textNoShape">
              <a:avLst/>
            </a:prstTxWarp>
            <a:spAutoFit/>
          </a:bodyPr>
          <a:lstStyle/>
          <a:p>
            <a:r>
              <a:rPr lang="en-US" sz="3200" b="1" dirty="0">
                <a:solidFill>
                  <a:schemeClr val="bg1"/>
                </a:solidFill>
                <a:latin typeface="Helvetica" pitchFamily="2" charset="0"/>
                <a:ea typeface="Helvetica Light" charset="0"/>
                <a:cs typeface="Helvetica Light" charset="0"/>
              </a:rPr>
              <a:t>Exploring physics near the Big Bang requires a huge accelerator and gigantic particle detectors</a:t>
            </a:r>
          </a:p>
        </p:txBody>
      </p:sp>
      <p:sp>
        <p:nvSpPr>
          <p:cNvPr id="10" name="TextBox 9">
            <a:extLst>
              <a:ext uri="{FF2B5EF4-FFF2-40B4-BE49-F238E27FC236}">
                <a16:creationId xmlns:a16="http://schemas.microsoft.com/office/drawing/2014/main" id="{05A50D38-33E6-019E-B714-E4BAACE0AB19}"/>
              </a:ext>
            </a:extLst>
          </p:cNvPr>
          <p:cNvSpPr txBox="1"/>
          <p:nvPr/>
        </p:nvSpPr>
        <p:spPr>
          <a:xfrm>
            <a:off x="3046250" y="2709987"/>
            <a:ext cx="6866377" cy="1569660"/>
          </a:xfrm>
          <a:prstGeom prst="rect">
            <a:avLst/>
          </a:prstGeom>
          <a:noFill/>
        </p:spPr>
        <p:txBody>
          <a:bodyPr wrap="square" rtlCol="0">
            <a:spAutoFit/>
          </a:bodyPr>
          <a:lstStyle/>
          <a:p>
            <a:pPr marL="0" algn="l">
              <a:spcBef>
                <a:spcPts val="3000"/>
              </a:spcBef>
            </a:pPr>
            <a:r>
              <a:rPr lang="en-GB" sz="3200" b="1" dirty="0">
                <a:solidFill>
                  <a:schemeClr val="accent1">
                    <a:lumMod val="75000"/>
                  </a:schemeClr>
                </a:solidFill>
                <a:latin typeface="Helvetica" pitchFamily="2" charset="0"/>
                <a:ea typeface="Helvetica Light" charset="0"/>
                <a:cs typeface="Helvetica Light" charset="0"/>
                <a:sym typeface="Wingdings" pitchFamily="2" charset="2"/>
              </a:rPr>
              <a:t>Making this possible rests on sustained and focused international collaboration</a:t>
            </a:r>
          </a:p>
        </p:txBody>
      </p:sp>
      <p:pic>
        <p:nvPicPr>
          <p:cNvPr id="12" name="Picture 11">
            <a:extLst>
              <a:ext uri="{FF2B5EF4-FFF2-40B4-BE49-F238E27FC236}">
                <a16:creationId xmlns:a16="http://schemas.microsoft.com/office/drawing/2014/main" id="{A8C93D80-1312-B8C1-B60C-9591E81558E3}"/>
              </a:ext>
            </a:extLst>
          </p:cNvPr>
          <p:cNvPicPr>
            <a:picLocks noChangeAspect="1"/>
          </p:cNvPicPr>
          <p:nvPr/>
        </p:nvPicPr>
        <p:blipFill rotWithShape="1">
          <a:blip r:embed="rId3">
            <a:extLst>
              <a:ext uri="{28A0092B-C50C-407E-A947-70E740481C1C}">
                <a14:useLocalDpi xmlns:a14="http://schemas.microsoft.com/office/drawing/2010/main"/>
              </a:ext>
            </a:extLst>
          </a:blip>
          <a:srcRect t="36576" b="32613"/>
          <a:stretch/>
        </p:blipFill>
        <p:spPr>
          <a:xfrm>
            <a:off x="212753" y="5845227"/>
            <a:ext cx="1977081" cy="862030"/>
          </a:xfrm>
          <a:prstGeom prst="rect">
            <a:avLst/>
          </a:prstGeom>
        </p:spPr>
      </p:pic>
    </p:spTree>
    <p:extLst>
      <p:ext uri="{BB962C8B-B14F-4D97-AF65-F5344CB8AC3E}">
        <p14:creationId xmlns:p14="http://schemas.microsoft.com/office/powerpoint/2010/main" val="1828397931"/>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96D523-BB02-993B-DD57-81283F7289C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B4710CF-8C53-F974-2FD0-D2EECCA100DB}"/>
              </a:ext>
            </a:extLst>
          </p:cNvPr>
          <p:cNvSpPr/>
          <p:nvPr/>
        </p:nvSpPr>
        <p:spPr>
          <a:xfrm>
            <a:off x="11287125" y="-16292"/>
            <a:ext cx="942978" cy="6874292"/>
          </a:xfrm>
          <a:prstGeom prst="rect">
            <a:avLst/>
          </a:prstGeom>
          <a:solidFill>
            <a:srgbClr val="41729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a:ln>
                <a:noFill/>
              </a:ln>
              <a:solidFill>
                <a:srgbClr val="0057A6"/>
              </a:solidFill>
              <a:effectLst/>
              <a:uLnTx/>
              <a:uFillTx/>
              <a:latin typeface="Arial" panose="020B0604020202020204"/>
              <a:ea typeface="+mn-ea"/>
              <a:cs typeface="+mn-cs"/>
            </a:endParaRPr>
          </a:p>
        </p:txBody>
      </p:sp>
      <p:sp>
        <p:nvSpPr>
          <p:cNvPr id="13" name="Slide Number Placeholder 5">
            <a:extLst>
              <a:ext uri="{FF2B5EF4-FFF2-40B4-BE49-F238E27FC236}">
                <a16:creationId xmlns:a16="http://schemas.microsoft.com/office/drawing/2014/main" id="{E77AF9D6-8552-F23B-DCAE-56C77DA71811}"/>
              </a:ext>
            </a:extLst>
          </p:cNvPr>
          <p:cNvSpPr>
            <a:spLocks noGrp="1"/>
          </p:cNvSpPr>
          <p:nvPr>
            <p:ph type="sldNum" sz="quarter" idx="4"/>
          </p:nvPr>
        </p:nvSpPr>
        <p:spPr>
          <a:xfrm>
            <a:off x="9138835" y="6386774"/>
            <a:ext cx="2677001" cy="365125"/>
          </a:xfrm>
        </p:spPr>
        <p:txBody>
          <a:bodyPr/>
          <a:lstStyle/>
          <a:p>
            <a:pPr defTabSz="457200" fontAlgn="base">
              <a:spcBef>
                <a:spcPct val="0"/>
              </a:spcBef>
              <a:spcAft>
                <a:spcPct val="0"/>
              </a:spcAft>
              <a:defRPr/>
            </a:pPr>
            <a:fld id="{611C2F03-9E95-40C9-A99F-3C4F7EE8CF2A}" type="slidenum">
              <a:rPr lang="en-GB">
                <a:solidFill>
                  <a:srgbClr val="000000">
                    <a:lumMod val="50000"/>
                    <a:lumOff val="50000"/>
                  </a:srgbClr>
                </a:solidFill>
              </a:rPr>
              <a:pPr defTabSz="457200" fontAlgn="base">
                <a:spcBef>
                  <a:spcPct val="0"/>
                </a:spcBef>
                <a:spcAft>
                  <a:spcPct val="0"/>
                </a:spcAft>
                <a:defRPr/>
              </a:pPr>
              <a:t>15</a:t>
            </a:fld>
            <a:endParaRPr lang="en-GB">
              <a:solidFill>
                <a:srgbClr val="000000">
                  <a:lumMod val="50000"/>
                  <a:lumOff val="50000"/>
                </a:srgbClr>
              </a:solidFill>
            </a:endParaRPr>
          </a:p>
        </p:txBody>
      </p:sp>
      <p:pic>
        <p:nvPicPr>
          <p:cNvPr id="2" name="Picture 1">
            <a:extLst>
              <a:ext uri="{FF2B5EF4-FFF2-40B4-BE49-F238E27FC236}">
                <a16:creationId xmlns:a16="http://schemas.microsoft.com/office/drawing/2014/main" id="{79BCF5DF-0CB5-4EA3-EFEB-42A865F7C24C}"/>
              </a:ext>
            </a:extLst>
          </p:cNvPr>
          <p:cNvPicPr>
            <a:picLocks noChangeAspect="1"/>
          </p:cNvPicPr>
          <p:nvPr/>
        </p:nvPicPr>
        <p:blipFill rotWithShape="1">
          <a:blip r:embed="rId2">
            <a:extLst>
              <a:ext uri="{28A0092B-C50C-407E-A947-70E740481C1C}">
                <a14:useLocalDpi xmlns:a14="http://schemas.microsoft.com/office/drawing/2010/main"/>
              </a:ext>
            </a:extLst>
          </a:blip>
          <a:srcRect b="6754"/>
          <a:stretch>
            <a:fillRect/>
          </a:stretch>
        </p:blipFill>
        <p:spPr>
          <a:xfrm>
            <a:off x="-17638" y="1"/>
            <a:ext cx="12209637" cy="6858000"/>
          </a:xfrm>
          <a:prstGeom prst="rect">
            <a:avLst/>
          </a:prstGeom>
        </p:spPr>
      </p:pic>
      <p:sp>
        <p:nvSpPr>
          <p:cNvPr id="33" name="Rectangle 32">
            <a:extLst>
              <a:ext uri="{FF2B5EF4-FFF2-40B4-BE49-F238E27FC236}">
                <a16:creationId xmlns:a16="http://schemas.microsoft.com/office/drawing/2014/main" id="{26ACC27F-A9BB-F219-8387-CAA950C28E31}"/>
              </a:ext>
            </a:extLst>
          </p:cNvPr>
          <p:cNvSpPr/>
          <p:nvPr/>
        </p:nvSpPr>
        <p:spPr>
          <a:xfrm>
            <a:off x="2478156" y="2491409"/>
            <a:ext cx="7164261" cy="2054087"/>
          </a:xfrm>
          <a:prstGeom prst="rect">
            <a:avLst/>
          </a:prstGeom>
          <a:solidFill>
            <a:schemeClr val="bg1">
              <a:alpha val="96000"/>
            </a:schemeClr>
          </a:solidFill>
          <a:ln>
            <a:noFill/>
          </a:ln>
        </p:spPr>
        <p:txBody>
          <a:bodyPr wrap="square" rtlCol="0" anchor="ctr">
            <a:spAutoFit/>
          </a:bodyPr>
          <a:lstStyle/>
          <a:p>
            <a:pPr algn="l"/>
            <a:endParaRPr lang="en-GB" sz="1600" dirty="0">
              <a:latin typeface="Helvetica" pitchFamily="2" charset="0"/>
            </a:endParaRPr>
          </a:p>
        </p:txBody>
      </p:sp>
      <p:sp>
        <p:nvSpPr>
          <p:cNvPr id="7" name="Rectangle 6">
            <a:extLst>
              <a:ext uri="{FF2B5EF4-FFF2-40B4-BE49-F238E27FC236}">
                <a16:creationId xmlns:a16="http://schemas.microsoft.com/office/drawing/2014/main" id="{BE88F923-9BBB-8A81-18F6-F986755081F2}"/>
              </a:ext>
            </a:extLst>
          </p:cNvPr>
          <p:cNvSpPr/>
          <p:nvPr/>
        </p:nvSpPr>
        <p:spPr>
          <a:xfrm>
            <a:off x="0" y="0"/>
            <a:ext cx="9965634" cy="1471613"/>
          </a:xfrm>
          <a:prstGeom prst="rect">
            <a:avLst/>
          </a:prstGeom>
          <a:solidFill>
            <a:srgbClr val="263337">
              <a:alpha val="62000"/>
            </a:srgbClr>
          </a:solidFill>
        </p:spPr>
        <p:txBody>
          <a:bodyPr wrap="square" rtlCol="0" anchor="ctr">
            <a:spAutoFit/>
          </a:bodyPr>
          <a:lstStyle/>
          <a:p>
            <a:pPr algn="l"/>
            <a:endParaRPr lang="en-GB" sz="1600" dirty="0">
              <a:latin typeface="Helvetica" pitchFamily="2" charset="0"/>
            </a:endParaRPr>
          </a:p>
        </p:txBody>
      </p:sp>
      <p:sp>
        <p:nvSpPr>
          <p:cNvPr id="8" name="Text Box 5">
            <a:extLst>
              <a:ext uri="{FF2B5EF4-FFF2-40B4-BE49-F238E27FC236}">
                <a16:creationId xmlns:a16="http://schemas.microsoft.com/office/drawing/2014/main" id="{49B87DB0-B295-270C-7680-CFCED2BA4661}"/>
              </a:ext>
            </a:extLst>
          </p:cNvPr>
          <p:cNvSpPr txBox="1">
            <a:spLocks noChangeArrowheads="1"/>
          </p:cNvSpPr>
          <p:nvPr/>
        </p:nvSpPr>
        <p:spPr bwMode="auto">
          <a:xfrm>
            <a:off x="212753" y="150743"/>
            <a:ext cx="9752881" cy="1202994"/>
          </a:xfrm>
          <a:prstGeom prst="rect">
            <a:avLst/>
          </a:prstGeom>
          <a:noFill/>
          <a:ln w="9525">
            <a:noFill/>
            <a:miter lim="800000"/>
            <a:headEnd/>
            <a:tailEnd/>
          </a:ln>
          <a:effectLst/>
        </p:spPr>
        <p:txBody>
          <a:bodyPr wrap="square" tIns="108000" bIns="108000">
            <a:prstTxWarp prst="textNoShape">
              <a:avLst/>
            </a:prstTxWarp>
            <a:spAutoFit/>
          </a:bodyPr>
          <a:lstStyle/>
          <a:p>
            <a:r>
              <a:rPr lang="en-US" sz="3200" b="1" dirty="0">
                <a:solidFill>
                  <a:schemeClr val="bg1"/>
                </a:solidFill>
                <a:latin typeface="Helvetica" pitchFamily="2" charset="0"/>
                <a:ea typeface="Helvetica Light" charset="0"/>
                <a:cs typeface="Helvetica Light" charset="0"/>
              </a:rPr>
              <a:t>Exploring physics near the Big Bang requires a huge accelerator and gigantic particle detectors</a:t>
            </a:r>
          </a:p>
        </p:txBody>
      </p:sp>
      <p:grpSp>
        <p:nvGrpSpPr>
          <p:cNvPr id="18" name="Group 17">
            <a:extLst>
              <a:ext uri="{FF2B5EF4-FFF2-40B4-BE49-F238E27FC236}">
                <a16:creationId xmlns:a16="http://schemas.microsoft.com/office/drawing/2014/main" id="{DF46C546-D51D-3C8B-2AAD-464AEB92B72B}"/>
              </a:ext>
            </a:extLst>
          </p:cNvPr>
          <p:cNvGrpSpPr/>
          <p:nvPr/>
        </p:nvGrpSpPr>
        <p:grpSpPr>
          <a:xfrm>
            <a:off x="463826" y="3962402"/>
            <a:ext cx="11198087" cy="2736574"/>
            <a:chOff x="463826" y="4121426"/>
            <a:chExt cx="11198087" cy="2736574"/>
          </a:xfrm>
        </p:grpSpPr>
        <p:sp>
          <p:nvSpPr>
            <p:cNvPr id="19" name="Rectangle 18">
              <a:extLst>
                <a:ext uri="{FF2B5EF4-FFF2-40B4-BE49-F238E27FC236}">
                  <a16:creationId xmlns:a16="http://schemas.microsoft.com/office/drawing/2014/main" id="{704F09B7-DAF9-9F1E-9FCC-C89E9310AC4E}"/>
                </a:ext>
              </a:extLst>
            </p:cNvPr>
            <p:cNvSpPr/>
            <p:nvPr/>
          </p:nvSpPr>
          <p:spPr>
            <a:xfrm>
              <a:off x="463826" y="4121426"/>
              <a:ext cx="11198087" cy="2736574"/>
            </a:xfrm>
            <a:prstGeom prst="rect">
              <a:avLst/>
            </a:prstGeom>
            <a:solidFill>
              <a:schemeClr val="bg1"/>
            </a:solidFill>
            <a:ln w="3175">
              <a:solidFill>
                <a:schemeClr val="bg1">
                  <a:lumMod val="50000"/>
                </a:schemeClr>
              </a:solidFill>
              <a:prstDash val="sysDot"/>
            </a:ln>
          </p:spPr>
          <p:txBody>
            <a:bodyPr wrap="none" rtlCol="0" anchor="ctr">
              <a:spAutoFit/>
            </a:bodyPr>
            <a:lstStyle/>
            <a:p>
              <a:pPr algn="l"/>
              <a:endParaRPr lang="en-GB" sz="1600" dirty="0">
                <a:latin typeface="Helvetica" pitchFamily="2" charset="0"/>
              </a:endParaRPr>
            </a:p>
          </p:txBody>
        </p:sp>
        <p:grpSp>
          <p:nvGrpSpPr>
            <p:cNvPr id="20" name="Group 19">
              <a:extLst>
                <a:ext uri="{FF2B5EF4-FFF2-40B4-BE49-F238E27FC236}">
                  <a16:creationId xmlns:a16="http://schemas.microsoft.com/office/drawing/2014/main" id="{150BD94B-82CA-3523-2968-AAA06E6F25BC}"/>
                </a:ext>
              </a:extLst>
            </p:cNvPr>
            <p:cNvGrpSpPr/>
            <p:nvPr/>
          </p:nvGrpSpPr>
          <p:grpSpPr>
            <a:xfrm>
              <a:off x="677612" y="4307037"/>
              <a:ext cx="10814846" cy="2368399"/>
              <a:chOff x="677612" y="4307037"/>
              <a:chExt cx="10814846" cy="2368399"/>
            </a:xfrm>
          </p:grpSpPr>
          <p:pic>
            <p:nvPicPr>
              <p:cNvPr id="21" name="Picture 20">
                <a:extLst>
                  <a:ext uri="{FF2B5EF4-FFF2-40B4-BE49-F238E27FC236}">
                    <a16:creationId xmlns:a16="http://schemas.microsoft.com/office/drawing/2014/main" id="{AB2C6A69-818C-A847-2307-FFC276DC635D}"/>
                  </a:ext>
                </a:extLst>
              </p:cNvPr>
              <p:cNvPicPr>
                <a:picLocks noChangeAspect="1"/>
              </p:cNvPicPr>
              <p:nvPr/>
            </p:nvPicPr>
            <p:blipFill>
              <a:blip r:embed="rId3"/>
              <a:stretch>
                <a:fillRect/>
              </a:stretch>
            </p:blipFill>
            <p:spPr>
              <a:xfrm>
                <a:off x="677612" y="4307041"/>
                <a:ext cx="1673628" cy="2368395"/>
              </a:xfrm>
              <a:prstGeom prst="rect">
                <a:avLst/>
              </a:prstGeom>
              <a:ln>
                <a:solidFill>
                  <a:schemeClr val="bg1">
                    <a:lumMod val="50000"/>
                  </a:schemeClr>
                </a:solidFill>
              </a:ln>
            </p:spPr>
          </p:pic>
          <p:pic>
            <p:nvPicPr>
              <p:cNvPr id="22" name="Picture 21">
                <a:extLst>
                  <a:ext uri="{FF2B5EF4-FFF2-40B4-BE49-F238E27FC236}">
                    <a16:creationId xmlns:a16="http://schemas.microsoft.com/office/drawing/2014/main" id="{961081AD-9D86-D0C9-A2F8-92ED254D17DF}"/>
                  </a:ext>
                </a:extLst>
              </p:cNvPr>
              <p:cNvPicPr>
                <a:picLocks noChangeAspect="1"/>
              </p:cNvPicPr>
              <p:nvPr/>
            </p:nvPicPr>
            <p:blipFill>
              <a:blip r:embed="rId4"/>
              <a:stretch>
                <a:fillRect/>
              </a:stretch>
            </p:blipFill>
            <p:spPr>
              <a:xfrm>
                <a:off x="3128966" y="4307038"/>
                <a:ext cx="1673628" cy="2368395"/>
              </a:xfrm>
              <a:prstGeom prst="rect">
                <a:avLst/>
              </a:prstGeom>
              <a:ln>
                <a:solidFill>
                  <a:schemeClr val="bg1">
                    <a:lumMod val="50000"/>
                  </a:schemeClr>
                </a:solidFill>
              </a:ln>
            </p:spPr>
          </p:pic>
          <p:pic>
            <p:nvPicPr>
              <p:cNvPr id="23" name="Picture 22">
                <a:extLst>
                  <a:ext uri="{FF2B5EF4-FFF2-40B4-BE49-F238E27FC236}">
                    <a16:creationId xmlns:a16="http://schemas.microsoft.com/office/drawing/2014/main" id="{01099C98-05D0-685F-B4B8-85CB9D8D5CE7}"/>
                  </a:ext>
                </a:extLst>
              </p:cNvPr>
              <p:cNvPicPr>
                <a:picLocks noChangeAspect="1"/>
              </p:cNvPicPr>
              <p:nvPr/>
            </p:nvPicPr>
            <p:blipFill>
              <a:blip r:embed="rId5"/>
              <a:stretch>
                <a:fillRect/>
              </a:stretch>
            </p:blipFill>
            <p:spPr>
              <a:xfrm>
                <a:off x="5580320" y="4307038"/>
                <a:ext cx="1673628" cy="2368395"/>
              </a:xfrm>
              <a:prstGeom prst="rect">
                <a:avLst/>
              </a:prstGeom>
              <a:ln>
                <a:solidFill>
                  <a:schemeClr val="bg1">
                    <a:lumMod val="50000"/>
                  </a:schemeClr>
                </a:solidFill>
              </a:ln>
            </p:spPr>
          </p:pic>
          <p:pic>
            <p:nvPicPr>
              <p:cNvPr id="24" name="Picture 23">
                <a:extLst>
                  <a:ext uri="{FF2B5EF4-FFF2-40B4-BE49-F238E27FC236}">
                    <a16:creationId xmlns:a16="http://schemas.microsoft.com/office/drawing/2014/main" id="{6E39FAF6-AFC0-77AF-28DB-CF1E8B3B7CE9}"/>
                  </a:ext>
                </a:extLst>
              </p:cNvPr>
              <p:cNvPicPr>
                <a:picLocks noChangeAspect="1"/>
              </p:cNvPicPr>
              <p:nvPr/>
            </p:nvPicPr>
            <p:blipFill>
              <a:blip r:embed="rId6"/>
              <a:stretch>
                <a:fillRect/>
              </a:stretch>
            </p:blipFill>
            <p:spPr>
              <a:xfrm>
                <a:off x="7373654" y="4307037"/>
                <a:ext cx="1673628" cy="2368395"/>
              </a:xfrm>
              <a:prstGeom prst="rect">
                <a:avLst/>
              </a:prstGeom>
              <a:ln>
                <a:solidFill>
                  <a:schemeClr val="bg1">
                    <a:lumMod val="50000"/>
                  </a:schemeClr>
                </a:solidFill>
              </a:ln>
            </p:spPr>
          </p:pic>
          <p:pic>
            <p:nvPicPr>
              <p:cNvPr id="25" name="Picture 24">
                <a:extLst>
                  <a:ext uri="{FF2B5EF4-FFF2-40B4-BE49-F238E27FC236}">
                    <a16:creationId xmlns:a16="http://schemas.microsoft.com/office/drawing/2014/main" id="{D8B23BBF-107D-DEE0-FBEE-304ADCE62D49}"/>
                  </a:ext>
                </a:extLst>
              </p:cNvPr>
              <p:cNvPicPr>
                <a:picLocks noChangeAspect="1"/>
              </p:cNvPicPr>
              <p:nvPr/>
            </p:nvPicPr>
            <p:blipFill>
              <a:blip r:embed="rId7"/>
              <a:stretch>
                <a:fillRect/>
              </a:stretch>
            </p:blipFill>
            <p:spPr>
              <a:xfrm>
                <a:off x="9818830" y="4307037"/>
                <a:ext cx="1673628" cy="2368395"/>
              </a:xfrm>
              <a:prstGeom prst="rect">
                <a:avLst/>
              </a:prstGeom>
              <a:ln>
                <a:solidFill>
                  <a:schemeClr val="bg1">
                    <a:lumMod val="50000"/>
                  </a:schemeClr>
                </a:solidFill>
              </a:ln>
            </p:spPr>
          </p:pic>
          <p:sp>
            <p:nvSpPr>
              <p:cNvPr id="26" name="TextBox 25">
                <a:extLst>
                  <a:ext uri="{FF2B5EF4-FFF2-40B4-BE49-F238E27FC236}">
                    <a16:creationId xmlns:a16="http://schemas.microsoft.com/office/drawing/2014/main" id="{601752ED-E210-DE4E-A7AF-07F3D83FF029}"/>
                  </a:ext>
                </a:extLst>
              </p:cNvPr>
              <p:cNvSpPr txBox="1"/>
              <p:nvPr/>
            </p:nvSpPr>
            <p:spPr>
              <a:xfrm>
                <a:off x="2519530" y="5307995"/>
                <a:ext cx="441146" cy="400110"/>
              </a:xfrm>
              <a:prstGeom prst="rect">
                <a:avLst/>
              </a:prstGeom>
              <a:noFill/>
            </p:spPr>
            <p:txBody>
              <a:bodyPr wrap="none" rtlCol="0">
                <a:spAutoFit/>
              </a:bodyPr>
              <a:lstStyle/>
              <a:p>
                <a:pPr marL="0" algn="l">
                  <a:spcBef>
                    <a:spcPts val="3000"/>
                  </a:spcBef>
                </a:pPr>
                <a:r>
                  <a:rPr lang="en-GB" sz="2000" dirty="0">
                    <a:solidFill>
                      <a:schemeClr val="tx1">
                        <a:lumMod val="50000"/>
                        <a:lumOff val="50000"/>
                      </a:schemeClr>
                    </a:solidFill>
                    <a:latin typeface="Helvetica" pitchFamily="2" charset="0"/>
                    <a:ea typeface="Helvetica Light" charset="0"/>
                    <a:cs typeface="Helvetica Light" charset="0"/>
                    <a:sym typeface="Wingdings" pitchFamily="2" charset="2"/>
                  </a:rPr>
                  <a:t>…</a:t>
                </a:r>
              </a:p>
            </p:txBody>
          </p:sp>
          <p:sp>
            <p:nvSpPr>
              <p:cNvPr id="27" name="TextBox 26">
                <a:extLst>
                  <a:ext uri="{FF2B5EF4-FFF2-40B4-BE49-F238E27FC236}">
                    <a16:creationId xmlns:a16="http://schemas.microsoft.com/office/drawing/2014/main" id="{C2C7E4BF-6ABE-51D3-28E5-5C9DFD563C14}"/>
                  </a:ext>
                </a:extLst>
              </p:cNvPr>
              <p:cNvSpPr txBox="1"/>
              <p:nvPr/>
            </p:nvSpPr>
            <p:spPr>
              <a:xfrm>
                <a:off x="4970884" y="5291180"/>
                <a:ext cx="441146" cy="400110"/>
              </a:xfrm>
              <a:prstGeom prst="rect">
                <a:avLst/>
              </a:prstGeom>
              <a:noFill/>
            </p:spPr>
            <p:txBody>
              <a:bodyPr wrap="none" rtlCol="0">
                <a:spAutoFit/>
              </a:bodyPr>
              <a:lstStyle/>
              <a:p>
                <a:pPr marL="0" algn="l">
                  <a:spcBef>
                    <a:spcPts val="3000"/>
                  </a:spcBef>
                </a:pPr>
                <a:r>
                  <a:rPr lang="en-GB" sz="2000" dirty="0">
                    <a:solidFill>
                      <a:schemeClr val="tx1">
                        <a:lumMod val="50000"/>
                        <a:lumOff val="50000"/>
                      </a:schemeClr>
                    </a:solidFill>
                    <a:latin typeface="Helvetica" pitchFamily="2" charset="0"/>
                    <a:ea typeface="Helvetica Light" charset="0"/>
                    <a:cs typeface="Helvetica Light" charset="0"/>
                    <a:sym typeface="Wingdings" pitchFamily="2" charset="2"/>
                  </a:rPr>
                  <a:t>…</a:t>
                </a:r>
              </a:p>
            </p:txBody>
          </p:sp>
          <p:sp>
            <p:nvSpPr>
              <p:cNvPr id="28" name="TextBox 27">
                <a:extLst>
                  <a:ext uri="{FF2B5EF4-FFF2-40B4-BE49-F238E27FC236}">
                    <a16:creationId xmlns:a16="http://schemas.microsoft.com/office/drawing/2014/main" id="{4D4541C4-C4A2-F02E-F07A-DAE82F031DC5}"/>
                  </a:ext>
                </a:extLst>
              </p:cNvPr>
              <p:cNvSpPr txBox="1"/>
              <p:nvPr/>
            </p:nvSpPr>
            <p:spPr>
              <a:xfrm>
                <a:off x="9243104" y="5291179"/>
                <a:ext cx="441146" cy="400110"/>
              </a:xfrm>
              <a:prstGeom prst="rect">
                <a:avLst/>
              </a:prstGeom>
              <a:noFill/>
            </p:spPr>
            <p:txBody>
              <a:bodyPr wrap="none" rtlCol="0">
                <a:spAutoFit/>
              </a:bodyPr>
              <a:lstStyle/>
              <a:p>
                <a:pPr marL="0" algn="l">
                  <a:spcBef>
                    <a:spcPts val="3000"/>
                  </a:spcBef>
                </a:pPr>
                <a:r>
                  <a:rPr lang="en-GB" sz="2000" dirty="0">
                    <a:solidFill>
                      <a:schemeClr val="tx1">
                        <a:lumMod val="50000"/>
                        <a:lumOff val="50000"/>
                      </a:schemeClr>
                    </a:solidFill>
                    <a:latin typeface="Helvetica" pitchFamily="2" charset="0"/>
                    <a:ea typeface="Helvetica Light" charset="0"/>
                    <a:cs typeface="Helvetica Light" charset="0"/>
                    <a:sym typeface="Wingdings" pitchFamily="2" charset="2"/>
                  </a:rPr>
                  <a:t>…</a:t>
                </a:r>
              </a:p>
            </p:txBody>
          </p:sp>
        </p:grpSp>
      </p:grpSp>
      <p:sp>
        <p:nvSpPr>
          <p:cNvPr id="29" name="TextBox 28">
            <a:extLst>
              <a:ext uri="{FF2B5EF4-FFF2-40B4-BE49-F238E27FC236}">
                <a16:creationId xmlns:a16="http://schemas.microsoft.com/office/drawing/2014/main" id="{98A02ABD-94EF-8165-73BD-DFD658EED368}"/>
              </a:ext>
            </a:extLst>
          </p:cNvPr>
          <p:cNvSpPr txBox="1"/>
          <p:nvPr/>
        </p:nvSpPr>
        <p:spPr>
          <a:xfrm>
            <a:off x="948846" y="6363223"/>
            <a:ext cx="3602841" cy="276999"/>
          </a:xfrm>
          <a:prstGeom prst="rect">
            <a:avLst/>
          </a:prstGeom>
          <a:solidFill>
            <a:schemeClr val="bg1">
              <a:lumMod val="95000"/>
            </a:schemeClr>
          </a:solidFill>
        </p:spPr>
        <p:txBody>
          <a:bodyPr wrap="square" rtlCol="0">
            <a:spAutoFit/>
          </a:bodyPr>
          <a:lstStyle/>
          <a:p>
            <a:pPr marL="0" algn="ctr">
              <a:spcBef>
                <a:spcPts val="3000"/>
              </a:spcBef>
            </a:pPr>
            <a:r>
              <a:rPr lang="en-GB" sz="1200" dirty="0">
                <a:solidFill>
                  <a:prstClr val="black"/>
                </a:solidFill>
                <a:latin typeface="Helvetica" pitchFamily="2" charset="0"/>
                <a:ea typeface="Helvetica Light" charset="0"/>
                <a:cs typeface="Helvetica Light" charset="0"/>
                <a:sym typeface="Wingdings" pitchFamily="2" charset="2"/>
              </a:rPr>
              <a:t>Observation of Higgs boson (2012), 17k citations</a:t>
            </a:r>
          </a:p>
        </p:txBody>
      </p:sp>
      <p:sp>
        <p:nvSpPr>
          <p:cNvPr id="30" name="TextBox 29">
            <a:extLst>
              <a:ext uri="{FF2B5EF4-FFF2-40B4-BE49-F238E27FC236}">
                <a16:creationId xmlns:a16="http://schemas.microsoft.com/office/drawing/2014/main" id="{5E2058D1-80A3-0B50-8B0D-133E8A37CE17}"/>
              </a:ext>
            </a:extLst>
          </p:cNvPr>
          <p:cNvSpPr txBox="1"/>
          <p:nvPr/>
        </p:nvSpPr>
        <p:spPr>
          <a:xfrm>
            <a:off x="6003148" y="6363223"/>
            <a:ext cx="2625298" cy="276999"/>
          </a:xfrm>
          <a:prstGeom prst="rect">
            <a:avLst/>
          </a:prstGeom>
          <a:solidFill>
            <a:schemeClr val="bg1">
              <a:lumMod val="95000"/>
            </a:schemeClr>
          </a:solidFill>
        </p:spPr>
        <p:txBody>
          <a:bodyPr wrap="square" rtlCol="0">
            <a:spAutoFit/>
          </a:bodyPr>
          <a:lstStyle/>
          <a:p>
            <a:pPr marL="0" algn="ctr">
              <a:spcBef>
                <a:spcPts val="3000"/>
              </a:spcBef>
            </a:pPr>
            <a:r>
              <a:rPr lang="en-GB" sz="1200" dirty="0">
                <a:solidFill>
                  <a:prstClr val="black"/>
                </a:solidFill>
                <a:latin typeface="Helvetica" pitchFamily="2" charset="0"/>
                <a:ea typeface="Helvetica Light" charset="0"/>
                <a:cs typeface="Helvetica Light" charset="0"/>
                <a:sym typeface="Wingdings" pitchFamily="2" charset="2"/>
              </a:rPr>
              <a:t>2932 authors in alphabetical order</a:t>
            </a:r>
          </a:p>
        </p:txBody>
      </p:sp>
      <p:sp>
        <p:nvSpPr>
          <p:cNvPr id="31" name="TextBox 30">
            <a:extLst>
              <a:ext uri="{FF2B5EF4-FFF2-40B4-BE49-F238E27FC236}">
                <a16:creationId xmlns:a16="http://schemas.microsoft.com/office/drawing/2014/main" id="{601BD1D5-0C35-2DB4-8122-3D98B7B7BEDF}"/>
              </a:ext>
            </a:extLst>
          </p:cNvPr>
          <p:cNvSpPr txBox="1"/>
          <p:nvPr/>
        </p:nvSpPr>
        <p:spPr>
          <a:xfrm>
            <a:off x="9717925" y="6357945"/>
            <a:ext cx="1888907" cy="282277"/>
          </a:xfrm>
          <a:prstGeom prst="rect">
            <a:avLst/>
          </a:prstGeom>
          <a:solidFill>
            <a:schemeClr val="bg1">
              <a:lumMod val="95000"/>
            </a:schemeClr>
          </a:solidFill>
        </p:spPr>
        <p:txBody>
          <a:bodyPr wrap="square" rtlCol="0">
            <a:spAutoFit/>
          </a:bodyPr>
          <a:lstStyle/>
          <a:p>
            <a:pPr marL="0" algn="ctr">
              <a:spcBef>
                <a:spcPts val="3000"/>
              </a:spcBef>
            </a:pPr>
            <a:r>
              <a:rPr lang="en-GB" sz="1200" dirty="0">
                <a:solidFill>
                  <a:prstClr val="black"/>
                </a:solidFill>
                <a:latin typeface="Helvetica" pitchFamily="2" charset="0"/>
                <a:ea typeface="Helvetica Light" charset="0"/>
                <a:cs typeface="Helvetica Light" charset="0"/>
                <a:sym typeface="Wingdings" pitchFamily="2" charset="2"/>
              </a:rPr>
              <a:t>250 institutes worldwide</a:t>
            </a:r>
          </a:p>
        </p:txBody>
      </p:sp>
      <p:sp>
        <p:nvSpPr>
          <p:cNvPr id="35" name="TextBox 34">
            <a:extLst>
              <a:ext uri="{FF2B5EF4-FFF2-40B4-BE49-F238E27FC236}">
                <a16:creationId xmlns:a16="http://schemas.microsoft.com/office/drawing/2014/main" id="{B91BDE3A-7639-166B-D3E9-00078C55D0E8}"/>
              </a:ext>
            </a:extLst>
          </p:cNvPr>
          <p:cNvSpPr txBox="1"/>
          <p:nvPr/>
        </p:nvSpPr>
        <p:spPr>
          <a:xfrm>
            <a:off x="3046250" y="2709987"/>
            <a:ext cx="6772580" cy="1077218"/>
          </a:xfrm>
          <a:prstGeom prst="rect">
            <a:avLst/>
          </a:prstGeom>
          <a:noFill/>
        </p:spPr>
        <p:txBody>
          <a:bodyPr wrap="square" rtlCol="0">
            <a:spAutoFit/>
          </a:bodyPr>
          <a:lstStyle/>
          <a:p>
            <a:pPr marL="0" algn="l">
              <a:spcBef>
                <a:spcPts val="3000"/>
              </a:spcBef>
            </a:pPr>
            <a:r>
              <a:rPr lang="en-GB" sz="3200" b="1" dirty="0">
                <a:solidFill>
                  <a:schemeClr val="accent1">
                    <a:lumMod val="75000"/>
                  </a:schemeClr>
                </a:solidFill>
                <a:latin typeface="Helvetica" pitchFamily="2" charset="0"/>
                <a:ea typeface="Helvetica Light" charset="0"/>
                <a:cs typeface="Helvetica Light" charset="0"/>
                <a:sym typeface="Wingdings" pitchFamily="2" charset="2"/>
              </a:rPr>
              <a:t>And embracing collective  authorship on publications</a:t>
            </a:r>
          </a:p>
        </p:txBody>
      </p:sp>
    </p:spTree>
    <p:extLst>
      <p:ext uri="{BB962C8B-B14F-4D97-AF65-F5344CB8AC3E}">
        <p14:creationId xmlns:p14="http://schemas.microsoft.com/office/powerpoint/2010/main" val="1091950180"/>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96145-7CF9-6468-C522-E04E86AECAE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A93EC94-41F5-1D3C-640D-ED713EF2C530}"/>
              </a:ext>
            </a:extLst>
          </p:cNvPr>
          <p:cNvSpPr/>
          <p:nvPr/>
        </p:nvSpPr>
        <p:spPr>
          <a:xfrm>
            <a:off x="11287125" y="-16292"/>
            <a:ext cx="942978" cy="6874292"/>
          </a:xfrm>
          <a:prstGeom prst="rect">
            <a:avLst/>
          </a:prstGeom>
          <a:solidFill>
            <a:srgbClr val="41729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a:ln>
                <a:noFill/>
              </a:ln>
              <a:solidFill>
                <a:srgbClr val="0057A6"/>
              </a:solidFill>
              <a:effectLst/>
              <a:uLnTx/>
              <a:uFillTx/>
              <a:latin typeface="Arial" panose="020B0604020202020204"/>
              <a:ea typeface="+mn-ea"/>
              <a:cs typeface="+mn-cs"/>
            </a:endParaRPr>
          </a:p>
        </p:txBody>
      </p:sp>
      <p:pic>
        <p:nvPicPr>
          <p:cNvPr id="2" name="Picture 1">
            <a:extLst>
              <a:ext uri="{FF2B5EF4-FFF2-40B4-BE49-F238E27FC236}">
                <a16:creationId xmlns:a16="http://schemas.microsoft.com/office/drawing/2014/main" id="{FCC5A019-87F3-6470-BE0F-0C5BA5037C3A}"/>
              </a:ext>
            </a:extLst>
          </p:cNvPr>
          <p:cNvPicPr>
            <a:picLocks noChangeAspect="1"/>
          </p:cNvPicPr>
          <p:nvPr/>
        </p:nvPicPr>
        <p:blipFill rotWithShape="1">
          <a:blip r:embed="rId2">
            <a:extLst>
              <a:ext uri="{28A0092B-C50C-407E-A947-70E740481C1C}">
                <a14:useLocalDpi xmlns:a14="http://schemas.microsoft.com/office/drawing/2010/main"/>
              </a:ext>
            </a:extLst>
          </a:blip>
          <a:srcRect b="6754"/>
          <a:stretch>
            <a:fillRect/>
          </a:stretch>
        </p:blipFill>
        <p:spPr>
          <a:xfrm>
            <a:off x="-17638" y="1"/>
            <a:ext cx="12209637" cy="6858000"/>
          </a:xfrm>
          <a:prstGeom prst="rect">
            <a:avLst/>
          </a:prstGeom>
        </p:spPr>
      </p:pic>
      <p:sp>
        <p:nvSpPr>
          <p:cNvPr id="33" name="Rectangle 32">
            <a:extLst>
              <a:ext uri="{FF2B5EF4-FFF2-40B4-BE49-F238E27FC236}">
                <a16:creationId xmlns:a16="http://schemas.microsoft.com/office/drawing/2014/main" id="{75453C58-7510-9774-C8F8-16F3AB1A67C8}"/>
              </a:ext>
            </a:extLst>
          </p:cNvPr>
          <p:cNvSpPr/>
          <p:nvPr/>
        </p:nvSpPr>
        <p:spPr>
          <a:xfrm>
            <a:off x="2478156" y="2491409"/>
            <a:ext cx="7164261" cy="2054087"/>
          </a:xfrm>
          <a:prstGeom prst="rect">
            <a:avLst/>
          </a:prstGeom>
          <a:solidFill>
            <a:schemeClr val="bg1">
              <a:alpha val="96000"/>
            </a:schemeClr>
          </a:solidFill>
          <a:ln>
            <a:noFill/>
          </a:ln>
        </p:spPr>
        <p:txBody>
          <a:bodyPr wrap="square" rtlCol="0" anchor="ctr">
            <a:spAutoFit/>
          </a:bodyPr>
          <a:lstStyle/>
          <a:p>
            <a:pPr algn="l"/>
            <a:endParaRPr lang="en-GB" sz="1600" dirty="0">
              <a:latin typeface="Helvetica" pitchFamily="2" charset="0"/>
            </a:endParaRPr>
          </a:p>
        </p:txBody>
      </p:sp>
      <p:sp>
        <p:nvSpPr>
          <p:cNvPr id="7" name="Rectangle 6">
            <a:extLst>
              <a:ext uri="{FF2B5EF4-FFF2-40B4-BE49-F238E27FC236}">
                <a16:creationId xmlns:a16="http://schemas.microsoft.com/office/drawing/2014/main" id="{B86D0CCB-DEEE-3FBE-43EE-27DD0B49E3A4}"/>
              </a:ext>
            </a:extLst>
          </p:cNvPr>
          <p:cNvSpPr/>
          <p:nvPr/>
        </p:nvSpPr>
        <p:spPr>
          <a:xfrm>
            <a:off x="0" y="0"/>
            <a:ext cx="9965634" cy="1471613"/>
          </a:xfrm>
          <a:prstGeom prst="rect">
            <a:avLst/>
          </a:prstGeom>
          <a:solidFill>
            <a:srgbClr val="263337">
              <a:alpha val="62000"/>
            </a:srgbClr>
          </a:solidFill>
        </p:spPr>
        <p:txBody>
          <a:bodyPr wrap="square" rtlCol="0" anchor="ctr">
            <a:spAutoFit/>
          </a:bodyPr>
          <a:lstStyle/>
          <a:p>
            <a:pPr algn="l"/>
            <a:endParaRPr lang="en-GB" sz="1600" dirty="0">
              <a:latin typeface="Helvetica" pitchFamily="2" charset="0"/>
            </a:endParaRPr>
          </a:p>
        </p:txBody>
      </p:sp>
      <p:sp>
        <p:nvSpPr>
          <p:cNvPr id="8" name="Text Box 5">
            <a:extLst>
              <a:ext uri="{FF2B5EF4-FFF2-40B4-BE49-F238E27FC236}">
                <a16:creationId xmlns:a16="http://schemas.microsoft.com/office/drawing/2014/main" id="{95C5806D-D7A3-7F35-B86F-F65C4C66C7B3}"/>
              </a:ext>
            </a:extLst>
          </p:cNvPr>
          <p:cNvSpPr txBox="1">
            <a:spLocks noChangeArrowheads="1"/>
          </p:cNvSpPr>
          <p:nvPr/>
        </p:nvSpPr>
        <p:spPr bwMode="auto">
          <a:xfrm>
            <a:off x="212753" y="150743"/>
            <a:ext cx="9752881" cy="1202994"/>
          </a:xfrm>
          <a:prstGeom prst="rect">
            <a:avLst/>
          </a:prstGeom>
          <a:noFill/>
          <a:ln w="9525">
            <a:noFill/>
            <a:miter lim="800000"/>
            <a:headEnd/>
            <a:tailEnd/>
          </a:ln>
          <a:effectLst/>
        </p:spPr>
        <p:txBody>
          <a:bodyPr wrap="square" tIns="108000" bIns="108000">
            <a:prstTxWarp prst="textNoShape">
              <a:avLst/>
            </a:prstTxWarp>
            <a:spAutoFit/>
          </a:bodyPr>
          <a:lstStyle/>
          <a:p>
            <a:r>
              <a:rPr lang="en-US" sz="3200" b="1" dirty="0">
                <a:solidFill>
                  <a:schemeClr val="bg1"/>
                </a:solidFill>
                <a:latin typeface="Helvetica" pitchFamily="2" charset="0"/>
                <a:ea typeface="Helvetica Light" charset="0"/>
                <a:cs typeface="Helvetica Light" charset="0"/>
              </a:rPr>
              <a:t>Exploring physics near the Big Bang requires a huge accelerator and gigantic particle detectors</a:t>
            </a:r>
          </a:p>
        </p:txBody>
      </p:sp>
      <p:sp>
        <p:nvSpPr>
          <p:cNvPr id="3" name="TextBox 2">
            <a:extLst>
              <a:ext uri="{FF2B5EF4-FFF2-40B4-BE49-F238E27FC236}">
                <a16:creationId xmlns:a16="http://schemas.microsoft.com/office/drawing/2014/main" id="{C67EADE9-82F4-C635-483C-6B896CEBCDBD}"/>
              </a:ext>
            </a:extLst>
          </p:cNvPr>
          <p:cNvSpPr txBox="1"/>
          <p:nvPr/>
        </p:nvSpPr>
        <p:spPr>
          <a:xfrm>
            <a:off x="3046250" y="2709987"/>
            <a:ext cx="6349541" cy="1569660"/>
          </a:xfrm>
          <a:prstGeom prst="rect">
            <a:avLst/>
          </a:prstGeom>
          <a:noFill/>
        </p:spPr>
        <p:txBody>
          <a:bodyPr wrap="square" rtlCol="0">
            <a:spAutoFit/>
          </a:bodyPr>
          <a:lstStyle/>
          <a:p>
            <a:pPr marL="0" algn="l">
              <a:spcBef>
                <a:spcPts val="3000"/>
              </a:spcBef>
            </a:pPr>
            <a:r>
              <a:rPr lang="en-GB" sz="3200" b="1" dirty="0">
                <a:solidFill>
                  <a:schemeClr val="accent1">
                    <a:lumMod val="75000"/>
                  </a:schemeClr>
                </a:solidFill>
                <a:latin typeface="Helvetica" pitchFamily="2" charset="0"/>
                <a:ea typeface="Helvetica Light" charset="0"/>
                <a:cs typeface="Helvetica Light" charset="0"/>
                <a:sym typeface="Wingdings" pitchFamily="2" charset="2"/>
              </a:rPr>
              <a:t>As well as a strong international hub for large-scale experiments: CERN</a:t>
            </a:r>
          </a:p>
        </p:txBody>
      </p:sp>
    </p:spTree>
    <p:extLst>
      <p:ext uri="{BB962C8B-B14F-4D97-AF65-F5344CB8AC3E}">
        <p14:creationId xmlns:p14="http://schemas.microsoft.com/office/powerpoint/2010/main" val="3710663351"/>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47BA0F-3412-53B4-BEFC-5BB295BEDC1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9D1BA1C-4C43-3279-B9E5-235D597AF17B}"/>
              </a:ext>
            </a:extLst>
          </p:cNvPr>
          <p:cNvSpPr>
            <a:spLocks noGrp="1"/>
          </p:cNvSpPr>
          <p:nvPr>
            <p:ph type="sldNum" sz="quarter" idx="4"/>
          </p:nvPr>
        </p:nvSpPr>
        <p:spPr/>
        <p:txBody>
          <a:bodyPr/>
          <a:lstStyle/>
          <a:p>
            <a:pPr>
              <a:defRPr/>
            </a:pPr>
            <a:fld id="{611C2F03-9E95-40C9-A99F-3C4F7EE8CF2A}" type="slidenum">
              <a:rPr lang="en-GB" smtClean="0"/>
              <a:pPr>
                <a:defRPr/>
              </a:pPr>
              <a:t>17</a:t>
            </a:fld>
            <a:endParaRPr lang="en-GB"/>
          </a:p>
        </p:txBody>
      </p:sp>
      <p:sp>
        <p:nvSpPr>
          <p:cNvPr id="3" name="TextBox 2">
            <a:extLst>
              <a:ext uri="{FF2B5EF4-FFF2-40B4-BE49-F238E27FC236}">
                <a16:creationId xmlns:a16="http://schemas.microsoft.com/office/drawing/2014/main" id="{38CE621A-C4C4-8592-A37D-39E073B7E350}"/>
              </a:ext>
            </a:extLst>
          </p:cNvPr>
          <p:cNvSpPr txBox="1"/>
          <p:nvPr/>
        </p:nvSpPr>
        <p:spPr>
          <a:xfrm>
            <a:off x="214938" y="264651"/>
            <a:ext cx="11305525" cy="523220"/>
          </a:xfrm>
          <a:prstGeom prst="rect">
            <a:avLst/>
          </a:prstGeom>
          <a:noFill/>
        </p:spPr>
        <p:txBody>
          <a:bodyPr wrap="square" rtlCol="0">
            <a:spAutoFit/>
          </a:bodyPr>
          <a:lstStyle/>
          <a:p>
            <a:pPr lvl="0" indent="424250" defTabSz="430225"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CERN — Science for peace</a:t>
            </a:r>
          </a:p>
        </p:txBody>
      </p:sp>
      <p:sp>
        <p:nvSpPr>
          <p:cNvPr id="5" name="Rectangle 4">
            <a:extLst>
              <a:ext uri="{FF2B5EF4-FFF2-40B4-BE49-F238E27FC236}">
                <a16:creationId xmlns:a16="http://schemas.microsoft.com/office/drawing/2014/main" id="{E0123E2B-29BA-97D1-5418-A70267A8C237}"/>
              </a:ext>
            </a:extLst>
          </p:cNvPr>
          <p:cNvSpPr/>
          <p:nvPr/>
        </p:nvSpPr>
        <p:spPr>
          <a:xfrm>
            <a:off x="623288" y="1106030"/>
            <a:ext cx="9077925" cy="2523768"/>
          </a:xfrm>
          <a:prstGeom prst="rect">
            <a:avLst/>
          </a:prstGeom>
        </p:spPr>
        <p:txBody>
          <a:bodyPr wrap="square">
            <a:spAutoFit/>
          </a:bodyPr>
          <a:lstStyle/>
          <a:p>
            <a:pPr defTabSz="457200" fontAlgn="base">
              <a:spcBef>
                <a:spcPts val="2400"/>
              </a:spcBef>
              <a:spcAft>
                <a:spcPct val="0"/>
              </a:spcAft>
              <a:defRPr/>
            </a:pPr>
            <a:r>
              <a:rPr lang="en-GB" sz="1600" b="1" dirty="0">
                <a:solidFill>
                  <a:srgbClr val="000000"/>
                </a:solidFill>
                <a:latin typeface="Helvetica" pitchFamily="2" charset="0"/>
              </a:rPr>
              <a:t>Objective: Creation of a powerful and competitive infrastructure for fundamental           research in nuclear / particle physics in Europe        </a:t>
            </a:r>
          </a:p>
          <a:p>
            <a:pPr defTabSz="457200" fontAlgn="base">
              <a:spcBef>
                <a:spcPts val="2400"/>
              </a:spcBef>
              <a:spcAft>
                <a:spcPct val="0"/>
              </a:spcAft>
              <a:defRPr/>
            </a:pPr>
            <a:r>
              <a:rPr lang="en-GB" sz="1600" b="1" dirty="0">
                <a:solidFill>
                  <a:srgbClr val="000000"/>
                </a:solidFill>
                <a:latin typeface="Helvetica" pitchFamily="2" charset="0"/>
              </a:rPr>
              <a:t>1952: Creation of a Council: "Conseil </a:t>
            </a:r>
            <a:r>
              <a:rPr lang="en-GB" sz="1600" b="1" dirty="0" err="1">
                <a:solidFill>
                  <a:srgbClr val="000000"/>
                </a:solidFill>
                <a:latin typeface="Helvetica" pitchFamily="2" charset="0"/>
              </a:rPr>
              <a:t>Européen</a:t>
            </a:r>
            <a:r>
              <a:rPr lang="en-GB" sz="1600" b="1" dirty="0">
                <a:solidFill>
                  <a:srgbClr val="000000"/>
                </a:solidFill>
                <a:latin typeface="Helvetica" pitchFamily="2" charset="0"/>
              </a:rPr>
              <a:t> pour la Recherche </a:t>
            </a:r>
            <a:r>
              <a:rPr lang="en-GB" sz="1600" b="1" dirty="0" err="1">
                <a:solidFill>
                  <a:srgbClr val="000000"/>
                </a:solidFill>
                <a:latin typeface="Helvetica" pitchFamily="2" charset="0"/>
              </a:rPr>
              <a:t>Nucléaire</a:t>
            </a:r>
            <a:r>
              <a:rPr lang="en-GB" sz="1600" b="1" dirty="0">
                <a:solidFill>
                  <a:srgbClr val="000000"/>
                </a:solidFill>
                <a:latin typeface="Helvetica" pitchFamily="2" charset="0"/>
              </a:rPr>
              <a:t>“ (CERN)</a:t>
            </a:r>
          </a:p>
          <a:p>
            <a:pPr lvl="1" defTabSz="457200" fontAlgn="base">
              <a:spcBef>
                <a:spcPts val="1200"/>
              </a:spcBef>
              <a:spcAft>
                <a:spcPct val="0"/>
              </a:spcAft>
              <a:defRPr/>
            </a:pPr>
            <a:r>
              <a:rPr lang="en-GB" sz="1400" dirty="0">
                <a:solidFill>
                  <a:srgbClr val="000000"/>
                </a:solidFill>
                <a:latin typeface="Helvetica" pitchFamily="2" charset="0"/>
              </a:rPr>
              <a:t>Belgium, Denmark, France, West Germany, Greece, Italy, The Netherlands, Norway, Sweden, Switzerland, United Kingdom, Yugoslavia</a:t>
            </a:r>
          </a:p>
          <a:p>
            <a:pPr defTabSz="457200" fontAlgn="base">
              <a:spcBef>
                <a:spcPts val="2400"/>
              </a:spcBef>
              <a:spcAft>
                <a:spcPct val="0"/>
              </a:spcAft>
              <a:defRPr/>
            </a:pPr>
            <a:r>
              <a:rPr lang="en-GB" sz="1600" b="1" dirty="0">
                <a:solidFill>
                  <a:srgbClr val="000000"/>
                </a:solidFill>
                <a:latin typeface="Helvetica" pitchFamily="2" charset="0"/>
              </a:rPr>
              <a:t>Coming into force of the convention on 29 September 1954: Foundation as "Organisation </a:t>
            </a:r>
            <a:r>
              <a:rPr lang="en-GB" sz="1600" b="1" dirty="0" err="1">
                <a:solidFill>
                  <a:srgbClr val="000000"/>
                </a:solidFill>
                <a:latin typeface="Helvetica" pitchFamily="2" charset="0"/>
              </a:rPr>
              <a:t>Européenne</a:t>
            </a:r>
            <a:r>
              <a:rPr lang="en-GB" sz="1600" b="1" dirty="0">
                <a:solidFill>
                  <a:srgbClr val="000000"/>
                </a:solidFill>
                <a:latin typeface="Helvetica" pitchFamily="2" charset="0"/>
              </a:rPr>
              <a:t> pour la Recherche </a:t>
            </a:r>
            <a:r>
              <a:rPr lang="en-GB" sz="1600" b="1" dirty="0" err="1">
                <a:solidFill>
                  <a:srgbClr val="000000"/>
                </a:solidFill>
                <a:latin typeface="Helvetica" pitchFamily="2" charset="0"/>
              </a:rPr>
              <a:t>Nucléaire</a:t>
            </a:r>
            <a:r>
              <a:rPr lang="en-GB" sz="1600" b="1" dirty="0">
                <a:solidFill>
                  <a:srgbClr val="000000"/>
                </a:solidFill>
                <a:latin typeface="Helvetica" pitchFamily="2" charset="0"/>
              </a:rPr>
              <a:t>“</a:t>
            </a:r>
          </a:p>
        </p:txBody>
      </p:sp>
      <p:pic>
        <p:nvPicPr>
          <p:cNvPr id="4" name="Picture 3">
            <a:extLst>
              <a:ext uri="{FF2B5EF4-FFF2-40B4-BE49-F238E27FC236}">
                <a16:creationId xmlns:a16="http://schemas.microsoft.com/office/drawing/2014/main" id="{0534005B-0422-7D0D-5E89-C65D32DD2BDF}"/>
              </a:ext>
            </a:extLst>
          </p:cNvPr>
          <p:cNvPicPr>
            <a:picLocks noChangeAspect="1" noChangeArrowheads="1"/>
          </p:cNvPicPr>
          <p:nvPr/>
        </p:nvPicPr>
        <p:blipFill rotWithShape="1">
          <a:blip r:embed="rId2">
            <a:extLst>
              <a:ext uri="{28A0092B-C50C-407E-A947-70E740481C1C}">
                <a14:useLocalDpi xmlns:a14="http://schemas.microsoft.com/office/drawing/2010/main"/>
              </a:ext>
            </a:extLst>
          </a:blip>
          <a:srcRect l="23945" t="2637" r="23759" b="2394"/>
          <a:stretch/>
        </p:blipFill>
        <p:spPr bwMode="auto">
          <a:xfrm>
            <a:off x="10890073" y="211311"/>
            <a:ext cx="1086989" cy="109664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1D14E681-60B9-1B63-EC77-AF8CB98BA099}"/>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61545" y="4147312"/>
            <a:ext cx="11305524" cy="2175382"/>
          </a:xfrm>
          <a:prstGeom prst="rect">
            <a:avLst/>
          </a:prstGeom>
        </p:spPr>
      </p:pic>
      <p:sp>
        <p:nvSpPr>
          <p:cNvPr id="12" name="Rectangle 11">
            <a:extLst>
              <a:ext uri="{FF2B5EF4-FFF2-40B4-BE49-F238E27FC236}">
                <a16:creationId xmlns:a16="http://schemas.microsoft.com/office/drawing/2014/main" id="{E70C436C-7FCE-4477-9691-C9418325EB89}"/>
              </a:ext>
            </a:extLst>
          </p:cNvPr>
          <p:cNvSpPr/>
          <p:nvPr/>
        </p:nvSpPr>
        <p:spPr>
          <a:xfrm>
            <a:off x="3257422" y="4436566"/>
            <a:ext cx="8606658" cy="461665"/>
          </a:xfrm>
          <a:prstGeom prst="rect">
            <a:avLst/>
          </a:prstGeom>
        </p:spPr>
        <p:txBody>
          <a:bodyPr wrap="square">
            <a:spAutoFit/>
          </a:bodyPr>
          <a:lstStyle/>
          <a:p>
            <a:pPr algn="r"/>
            <a:r>
              <a:rPr lang="en-US" sz="1200" dirty="0">
                <a:latin typeface="Helvetica Light" panose="020B0403020202020204" pitchFamily="34" charset="0"/>
              </a:rPr>
              <a:t>“Panorama” photograph taken around 1954 of the site that would become the CERN laboratory</a:t>
            </a:r>
          </a:p>
          <a:p>
            <a:pPr algn="r"/>
            <a:r>
              <a:rPr lang="en-US" altLang="en-US" sz="1200" dirty="0">
                <a:latin typeface="Helvetica Light" panose="020B0403020202020204" pitchFamily="34" charset="0"/>
              </a:rPr>
              <a:t>Find more on CERN’s history here: </a:t>
            </a:r>
            <a:r>
              <a:rPr lang="en-US" altLang="en-US" sz="1200" dirty="0">
                <a:latin typeface="Helvetica Light" panose="020B0403020202020204" pitchFamily="34" charset="0"/>
                <a:hlinkClick r:id="rId4"/>
              </a:rPr>
              <a:t>https://timeline.web.cern.ch/timeline-header/89</a:t>
            </a:r>
            <a:r>
              <a:rPr lang="en-US" altLang="en-US" sz="1200" dirty="0">
                <a:latin typeface="Helvetica Light" panose="020B0403020202020204" pitchFamily="34" charset="0"/>
              </a:rPr>
              <a:t> </a:t>
            </a:r>
          </a:p>
        </p:txBody>
      </p:sp>
    </p:spTree>
    <p:extLst>
      <p:ext uri="{BB962C8B-B14F-4D97-AF65-F5344CB8AC3E}">
        <p14:creationId xmlns:p14="http://schemas.microsoft.com/office/powerpoint/2010/main" val="3724750326"/>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5358D72-FE55-0A40-9C73-C02BB8D4B072}"/>
              </a:ext>
            </a:extLst>
          </p:cNvPr>
          <p:cNvSpPr/>
          <p:nvPr/>
        </p:nvSpPr>
        <p:spPr>
          <a:xfrm>
            <a:off x="0" y="0"/>
            <a:ext cx="12192000" cy="6858000"/>
          </a:xfrm>
          <a:prstGeom prst="rect">
            <a:avLst/>
          </a:prstGeom>
          <a:solidFill>
            <a:schemeClr val="tx1"/>
          </a:solidFill>
          <a:ln>
            <a:solidFill>
              <a:schemeClr val="tx1"/>
            </a:solidFill>
          </a:ln>
        </p:spPr>
        <p:txBody>
          <a:bodyPr wrap="square" rtlCol="0" anchor="ctr">
            <a:spAutoFit/>
          </a:bodyPr>
          <a:lstStyle/>
          <a:p>
            <a:pPr algn="ctr"/>
            <a:endParaRPr lang="en-CH" sz="1600" dirty="0">
              <a:solidFill>
                <a:srgbClr val="000000"/>
              </a:solidFill>
              <a:latin typeface="Helvetica Light" charset="0"/>
              <a:ea typeface="Helvetica Light" charset="0"/>
              <a:cs typeface="Helvetica Light" charset="0"/>
            </a:endParaRPr>
          </a:p>
        </p:txBody>
      </p:sp>
      <p:sp>
        <p:nvSpPr>
          <p:cNvPr id="2" name="Slide Number Placeholder 1">
            <a:extLst>
              <a:ext uri="{FF2B5EF4-FFF2-40B4-BE49-F238E27FC236}">
                <a16:creationId xmlns:a16="http://schemas.microsoft.com/office/drawing/2014/main" id="{93792BBD-E550-814A-878A-17BFA3265C43}"/>
              </a:ext>
            </a:extLst>
          </p:cNvPr>
          <p:cNvSpPr>
            <a:spLocks noGrp="1"/>
          </p:cNvSpPr>
          <p:nvPr>
            <p:ph type="sldNum" sz="quarter" idx="4"/>
          </p:nvPr>
        </p:nvSpPr>
        <p:spPr/>
        <p:txBody>
          <a:bodyPr/>
          <a:lstStyle/>
          <a:p>
            <a:pPr>
              <a:defRPr/>
            </a:pPr>
            <a:fld id="{611C2F03-9E95-40C9-A99F-3C4F7EE8CF2A}" type="slidenum">
              <a:rPr lang="en-GB">
                <a:solidFill>
                  <a:srgbClr val="000000">
                    <a:lumMod val="50000"/>
                    <a:lumOff val="50000"/>
                  </a:srgbClr>
                </a:solidFill>
              </a:rPr>
              <a:pPr>
                <a:defRPr/>
              </a:pPr>
              <a:t>18</a:t>
            </a:fld>
            <a:endParaRPr lang="en-GB" dirty="0">
              <a:solidFill>
                <a:srgbClr val="000000">
                  <a:lumMod val="50000"/>
                  <a:lumOff val="50000"/>
                </a:srgbClr>
              </a:solidFill>
            </a:endParaRPr>
          </a:p>
        </p:txBody>
      </p:sp>
      <p:pic>
        <p:nvPicPr>
          <p:cNvPr id="3074" name="Picture 2">
            <a:extLst>
              <a:ext uri="{FF2B5EF4-FFF2-40B4-BE49-F238E27FC236}">
                <a16:creationId xmlns:a16="http://schemas.microsoft.com/office/drawing/2014/main" id="{947BCE31-73B5-7647-9BB4-C168D1175714}"/>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23450" y="1181443"/>
            <a:ext cx="6068998" cy="427674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306375CB-DB38-BB47-AF62-C79F2D3B877F}"/>
              </a:ext>
            </a:extLst>
          </p:cNvPr>
          <p:cNvSpPr/>
          <p:nvPr/>
        </p:nvSpPr>
        <p:spPr>
          <a:xfrm>
            <a:off x="755210" y="5562245"/>
            <a:ext cx="5486542" cy="461665"/>
          </a:xfrm>
          <a:prstGeom prst="rect">
            <a:avLst/>
          </a:prstGeom>
        </p:spPr>
        <p:txBody>
          <a:bodyPr wrap="square">
            <a:spAutoFit/>
          </a:bodyPr>
          <a:lstStyle/>
          <a:p>
            <a:r>
              <a:rPr lang="en-GB" sz="1200" dirty="0">
                <a:solidFill>
                  <a:srgbClr val="FFFFFF"/>
                </a:solidFill>
                <a:latin typeface="Helvetica Light" panose="020B0403020202020204" pitchFamily="34" charset="0"/>
              </a:rPr>
              <a:t>On 17 May 1954, the first shovel of earth was dug on the </a:t>
            </a:r>
            <a:r>
              <a:rPr lang="en-GB" sz="1200" dirty="0" err="1">
                <a:solidFill>
                  <a:srgbClr val="FFFFFF"/>
                </a:solidFill>
                <a:latin typeface="Helvetica Light" panose="020B0403020202020204" pitchFamily="34" charset="0"/>
              </a:rPr>
              <a:t>Meyrin</a:t>
            </a:r>
            <a:r>
              <a:rPr lang="en-GB" sz="1200" dirty="0">
                <a:solidFill>
                  <a:srgbClr val="FFFFFF"/>
                </a:solidFill>
                <a:latin typeface="Helvetica Light" panose="020B0403020202020204" pitchFamily="34" charset="0"/>
              </a:rPr>
              <a:t> site in Switzerland under the eyes of Geneva officials and members of CERN staff</a:t>
            </a:r>
            <a:endParaRPr lang="en-CH" sz="1200" dirty="0">
              <a:solidFill>
                <a:srgbClr val="FFFFFF"/>
              </a:solidFill>
              <a:latin typeface="Helvetica Light" panose="020B0403020202020204" pitchFamily="34" charset="0"/>
            </a:endParaRPr>
          </a:p>
        </p:txBody>
      </p:sp>
      <p:pic>
        <p:nvPicPr>
          <p:cNvPr id="6" name="Picture 5">
            <a:extLst>
              <a:ext uri="{FF2B5EF4-FFF2-40B4-BE49-F238E27FC236}">
                <a16:creationId xmlns:a16="http://schemas.microsoft.com/office/drawing/2014/main" id="{594AAC1C-2D05-A446-B1EA-1F041614192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036483" y="1175953"/>
            <a:ext cx="4282237" cy="4282237"/>
          </a:xfrm>
          <a:prstGeom prst="rect">
            <a:avLst/>
          </a:prstGeom>
        </p:spPr>
      </p:pic>
      <p:sp>
        <p:nvSpPr>
          <p:cNvPr id="7" name="Rectangle 6">
            <a:extLst>
              <a:ext uri="{FF2B5EF4-FFF2-40B4-BE49-F238E27FC236}">
                <a16:creationId xmlns:a16="http://schemas.microsoft.com/office/drawing/2014/main" id="{B78B8056-F965-7840-9A71-FA71590B1A7C}"/>
              </a:ext>
            </a:extLst>
          </p:cNvPr>
          <p:cNvSpPr/>
          <p:nvPr/>
        </p:nvSpPr>
        <p:spPr>
          <a:xfrm>
            <a:off x="6954594" y="5548597"/>
            <a:ext cx="4568840" cy="276999"/>
          </a:xfrm>
          <a:prstGeom prst="rect">
            <a:avLst/>
          </a:prstGeom>
        </p:spPr>
        <p:txBody>
          <a:bodyPr wrap="square">
            <a:spAutoFit/>
          </a:bodyPr>
          <a:lstStyle/>
          <a:p>
            <a:r>
              <a:rPr lang="en-GB" sz="1200" dirty="0">
                <a:solidFill>
                  <a:srgbClr val="FFFFFF"/>
                </a:solidFill>
                <a:latin typeface="Helvetica Light" panose="020B0403020202020204" pitchFamily="34" charset="0"/>
              </a:rPr>
              <a:t>Aerial view of the 25 GeV </a:t>
            </a:r>
            <a:r>
              <a:rPr lang="en-GB" sz="1200" dirty="0" err="1">
                <a:solidFill>
                  <a:srgbClr val="FFFFFF"/>
                </a:solidFill>
                <a:latin typeface="Helvetica Light" panose="020B0403020202020204" pitchFamily="34" charset="0"/>
              </a:rPr>
              <a:t>Protron</a:t>
            </a:r>
            <a:r>
              <a:rPr lang="en-GB" sz="1200" dirty="0">
                <a:solidFill>
                  <a:srgbClr val="FFFFFF"/>
                </a:solidFill>
                <a:latin typeface="Helvetica Light" panose="020B0403020202020204" pitchFamily="34" charset="0"/>
              </a:rPr>
              <a:t> Synchrotron at CERN in 1965 </a:t>
            </a:r>
            <a:endParaRPr lang="en-CH" sz="1200" dirty="0">
              <a:solidFill>
                <a:srgbClr val="FFFFFF"/>
              </a:solidFill>
              <a:latin typeface="Helvetica Light" panose="020B0403020202020204" pitchFamily="34" charset="0"/>
            </a:endParaRPr>
          </a:p>
        </p:txBody>
      </p:sp>
    </p:spTree>
    <p:extLst>
      <p:ext uri="{BB962C8B-B14F-4D97-AF65-F5344CB8AC3E}">
        <p14:creationId xmlns:p14="http://schemas.microsoft.com/office/powerpoint/2010/main" val="2520092029"/>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8579D44-097E-D9B5-72BC-BD8940433804}"/>
              </a:ext>
            </a:extLst>
          </p:cNvPr>
          <p:cNvPicPr>
            <a:picLocks noChangeAspect="1"/>
          </p:cNvPicPr>
          <p:nvPr/>
        </p:nvPicPr>
        <p:blipFill rotWithShape="1">
          <a:blip r:embed="rId2">
            <a:extLst>
              <a:ext uri="{28A0092B-C50C-407E-A947-70E740481C1C}">
                <a14:useLocalDpi xmlns:a14="http://schemas.microsoft.com/office/drawing/2010/main"/>
              </a:ext>
            </a:extLst>
          </a:blip>
          <a:srcRect b="5898"/>
          <a:stretch>
            <a:fillRect/>
          </a:stretch>
        </p:blipFill>
        <p:spPr>
          <a:xfrm>
            <a:off x="0" y="-1"/>
            <a:ext cx="12192000" cy="6858001"/>
          </a:xfrm>
          <a:prstGeom prst="rect">
            <a:avLst/>
          </a:prstGeom>
        </p:spPr>
      </p:pic>
      <p:sp>
        <p:nvSpPr>
          <p:cNvPr id="2" name="Slide Number Placeholder 1">
            <a:extLst>
              <a:ext uri="{FF2B5EF4-FFF2-40B4-BE49-F238E27FC236}">
                <a16:creationId xmlns:a16="http://schemas.microsoft.com/office/drawing/2014/main" id="{C12C2DB7-BAD7-A74A-B726-F8D21B5C8060}"/>
              </a:ext>
            </a:extLst>
          </p:cNvPr>
          <p:cNvSpPr>
            <a:spLocks noGrp="1"/>
          </p:cNvSpPr>
          <p:nvPr>
            <p:ph type="sldNum" sz="quarter" idx="4"/>
          </p:nvPr>
        </p:nvSpPr>
        <p:spPr/>
        <p:txBody>
          <a:bodyPr/>
          <a:lstStyle/>
          <a:p>
            <a:pPr>
              <a:defRPr/>
            </a:pPr>
            <a:fld id="{611C2F03-9E95-40C9-A99F-3C4F7EE8CF2A}" type="slidenum">
              <a:rPr lang="en-GB" smtClean="0"/>
              <a:pPr>
                <a:defRPr/>
              </a:pPr>
              <a:t>19</a:t>
            </a:fld>
            <a:endParaRPr lang="en-GB" dirty="0"/>
          </a:p>
        </p:txBody>
      </p:sp>
      <p:sp>
        <p:nvSpPr>
          <p:cNvPr id="5" name="Rectangle 4">
            <a:extLst>
              <a:ext uri="{FF2B5EF4-FFF2-40B4-BE49-F238E27FC236}">
                <a16:creationId xmlns:a16="http://schemas.microsoft.com/office/drawing/2014/main" id="{6CEDC204-31EB-5E42-BEE7-CAC734A587E5}"/>
              </a:ext>
            </a:extLst>
          </p:cNvPr>
          <p:cNvSpPr/>
          <p:nvPr/>
        </p:nvSpPr>
        <p:spPr>
          <a:xfrm>
            <a:off x="619487" y="594032"/>
            <a:ext cx="9232360" cy="523220"/>
          </a:xfrm>
          <a:prstGeom prst="rect">
            <a:avLst/>
          </a:prstGeom>
          <a:noFill/>
          <a:ln>
            <a:noFill/>
          </a:ln>
        </p:spPr>
        <p:txBody>
          <a:bodyPr wrap="square" rtlCol="0" anchor="ctr">
            <a:spAutoFit/>
          </a:bodyPr>
          <a:lstStyle/>
          <a:p>
            <a:pPr defTabSz="457200" fontAlgn="base">
              <a:spcBef>
                <a:spcPct val="0"/>
              </a:spcBef>
              <a:spcAft>
                <a:spcPct val="0"/>
              </a:spcAft>
              <a:defRPr/>
            </a:pPr>
            <a:r>
              <a:rPr lang="en-US" sz="2800" b="1" dirty="0">
                <a:solidFill>
                  <a:schemeClr val="bg1"/>
                </a:solidFill>
                <a:latin typeface="Helvetica" pitchFamily="2" charset="0"/>
                <a:ea typeface="Helvetica Light" charset="0"/>
                <a:cs typeface="Helvetica Light" charset="0"/>
              </a:rPr>
              <a:t>CERN today</a:t>
            </a:r>
          </a:p>
        </p:txBody>
      </p:sp>
    </p:spTree>
    <p:extLst>
      <p:ext uri="{BB962C8B-B14F-4D97-AF65-F5344CB8AC3E}">
        <p14:creationId xmlns:p14="http://schemas.microsoft.com/office/powerpoint/2010/main" val="1596122498"/>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3AA8EC-2F5E-615D-8A64-A848E6ACFA0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12BAD86-3FC2-25AF-FFE6-A0BDD0B442E4}"/>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1C2F03-9E95-40C9-A99F-3C4F7EE8CF2A}" type="slidenum">
              <a:rPr kumimoji="0" lang="en-GB" sz="1400" b="0" i="0" u="none" strike="noStrike" kern="1200" cap="none" spc="0" normalizeH="0" baseline="0" noProof="0">
                <a:ln>
                  <a:noFill/>
                </a:ln>
                <a:solidFill>
                  <a:srgbClr val="000000">
                    <a:lumMod val="50000"/>
                    <a:lumOff val="50000"/>
                  </a:srgbClr>
                </a:solidFill>
                <a:effectLst/>
                <a:uLnTx/>
                <a:uFillTx/>
                <a:latin typeface="Helvetica Light"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400" b="0" i="0" u="none" strike="noStrike" kern="1200" cap="none" spc="0" normalizeH="0" baseline="0" noProof="0">
              <a:ln>
                <a:noFill/>
              </a:ln>
              <a:solidFill>
                <a:srgbClr val="000000">
                  <a:lumMod val="50000"/>
                  <a:lumOff val="50000"/>
                </a:srgbClr>
              </a:solidFill>
              <a:effectLst/>
              <a:uLnTx/>
              <a:uFillTx/>
              <a:latin typeface="Helvetica Light" charset="0"/>
            </a:endParaRPr>
          </a:p>
        </p:txBody>
      </p:sp>
      <p:sp>
        <p:nvSpPr>
          <p:cNvPr id="3" name="TextBox 2">
            <a:extLst>
              <a:ext uri="{FF2B5EF4-FFF2-40B4-BE49-F238E27FC236}">
                <a16:creationId xmlns:a16="http://schemas.microsoft.com/office/drawing/2014/main" id="{006EA425-E5B8-B025-FC50-B86B1F855386}"/>
              </a:ext>
            </a:extLst>
          </p:cNvPr>
          <p:cNvSpPr txBox="1"/>
          <p:nvPr/>
        </p:nvSpPr>
        <p:spPr>
          <a:xfrm>
            <a:off x="214938" y="264651"/>
            <a:ext cx="11305525" cy="523220"/>
          </a:xfrm>
          <a:prstGeom prst="rect">
            <a:avLst/>
          </a:prstGeom>
          <a:noFill/>
        </p:spPr>
        <p:txBody>
          <a:bodyPr wrap="square" rtlCol="0">
            <a:spAutoFit/>
          </a:bodyPr>
          <a:lstStyle/>
          <a:p>
            <a:pPr marL="0" marR="0" lvl="0" indent="424250" algn="l" defTabSz="430225" rtl="0" eaLnBrk="1" fontAlgn="base" latinLnBrk="0" hangingPunct="1">
              <a:lnSpc>
                <a:spcPct val="100000"/>
              </a:lnSpc>
              <a:spcBef>
                <a:spcPct val="0"/>
              </a:spcBef>
              <a:spcAft>
                <a:spcPct val="0"/>
              </a:spcAft>
              <a:buClrTx/>
              <a:buSzTx/>
              <a:buFontTx/>
              <a:buNone/>
              <a:tabLst/>
              <a:defRPr/>
            </a:pPr>
            <a:r>
              <a:rPr kumimoji="0" lang="en-GB" sz="2800" b="1" i="0" u="none" strike="noStrike" kern="1200" cap="none" spc="0" normalizeH="0" baseline="0" noProof="0">
                <a:ln>
                  <a:noFill/>
                </a:ln>
                <a:solidFill>
                  <a:srgbClr val="0D7FBF"/>
                </a:solidFill>
                <a:effectLst/>
                <a:uLnTx/>
                <a:uFillTx/>
                <a:latin typeface="Helvetica" pitchFamily="2" charset="0"/>
                <a:ea typeface="Trebuchet MS" pitchFamily="-84" charset="0"/>
                <a:cs typeface="Helvetica Light"/>
              </a:rPr>
              <a:t>It’s all made of a handful of particles and forces</a:t>
            </a:r>
          </a:p>
        </p:txBody>
      </p:sp>
      <p:sp>
        <p:nvSpPr>
          <p:cNvPr id="20" name="Rectangle 19">
            <a:extLst>
              <a:ext uri="{FF2B5EF4-FFF2-40B4-BE49-F238E27FC236}">
                <a16:creationId xmlns:a16="http://schemas.microsoft.com/office/drawing/2014/main" id="{D7C27CE1-FF74-2AC5-762F-D4119B424545}"/>
              </a:ext>
            </a:extLst>
          </p:cNvPr>
          <p:cNvSpPr/>
          <p:nvPr/>
        </p:nvSpPr>
        <p:spPr>
          <a:xfrm>
            <a:off x="641953" y="1147461"/>
            <a:ext cx="11550047" cy="338554"/>
          </a:xfrm>
          <a:prstGeom prst="rect">
            <a:avLst/>
          </a:prstGeom>
        </p:spPr>
        <p:txBody>
          <a:bodyPr wrap="square">
            <a:spAutoFit/>
          </a:bodyPr>
          <a:lstStyle/>
          <a:p>
            <a:pPr lvl="0" defTabSz="457200" fontAlgn="base">
              <a:spcBef>
                <a:spcPts val="1800"/>
              </a:spcBef>
              <a:spcAft>
                <a:spcPct val="0"/>
              </a:spcAft>
              <a:defRPr/>
            </a:pPr>
            <a:r>
              <a:rPr lang="en-GB" sz="1600" b="1">
                <a:solidFill>
                  <a:srgbClr val="000000"/>
                </a:solidFill>
                <a:latin typeface="Helvetica" pitchFamily="2" charset="0"/>
              </a:rPr>
              <a:t>The sub-atomic structure of matter </a:t>
            </a:r>
            <a:r>
              <a:rPr lang="en-GB" sz="1400">
                <a:solidFill>
                  <a:srgbClr val="000000"/>
                </a:solidFill>
                <a:latin typeface="Helvetica" pitchFamily="2" charset="0"/>
              </a:rPr>
              <a:t>(a very simplified picture)</a:t>
            </a:r>
            <a:endParaRPr lang="en-GB" sz="1600">
              <a:solidFill>
                <a:srgbClr val="000000"/>
              </a:solidFill>
              <a:latin typeface="Helvetica" pitchFamily="2" charset="0"/>
            </a:endParaRPr>
          </a:p>
        </p:txBody>
      </p:sp>
      <p:pic>
        <p:nvPicPr>
          <p:cNvPr id="5" name="Picture 4">
            <a:extLst>
              <a:ext uri="{FF2B5EF4-FFF2-40B4-BE49-F238E27FC236}">
                <a16:creationId xmlns:a16="http://schemas.microsoft.com/office/drawing/2014/main" id="{7F3B4574-86DA-8D70-69A8-9C0FF1D88EA1}"/>
              </a:ext>
            </a:extLst>
          </p:cNvPr>
          <p:cNvPicPr>
            <a:picLocks noChangeAspect="1"/>
          </p:cNvPicPr>
          <p:nvPr/>
        </p:nvPicPr>
        <p:blipFill>
          <a:blip r:embed="rId2"/>
          <a:stretch>
            <a:fillRect/>
          </a:stretch>
        </p:blipFill>
        <p:spPr>
          <a:xfrm>
            <a:off x="1931990" y="1652272"/>
            <a:ext cx="8084850" cy="2805918"/>
          </a:xfrm>
          <a:prstGeom prst="rect">
            <a:avLst/>
          </a:prstGeom>
        </p:spPr>
      </p:pic>
      <p:sp>
        <p:nvSpPr>
          <p:cNvPr id="7" name="Rectangle 6">
            <a:extLst>
              <a:ext uri="{FF2B5EF4-FFF2-40B4-BE49-F238E27FC236}">
                <a16:creationId xmlns:a16="http://schemas.microsoft.com/office/drawing/2014/main" id="{05932C05-C727-8E34-395D-17031EDF3E3F}"/>
              </a:ext>
            </a:extLst>
          </p:cNvPr>
          <p:cNvSpPr/>
          <p:nvPr/>
        </p:nvSpPr>
        <p:spPr>
          <a:xfrm>
            <a:off x="591667" y="4897824"/>
            <a:ext cx="10928796" cy="1061829"/>
          </a:xfrm>
          <a:prstGeom prst="rect">
            <a:avLst/>
          </a:prstGeom>
        </p:spPr>
        <p:txBody>
          <a:bodyPr wrap="square">
            <a:spAutoFit/>
          </a:bodyPr>
          <a:lstStyle/>
          <a:p>
            <a:pPr lvl="0" defTabSz="457200" fontAlgn="base">
              <a:spcBef>
                <a:spcPts val="1800"/>
              </a:spcBef>
              <a:spcAft>
                <a:spcPct val="0"/>
              </a:spcAft>
              <a:defRPr/>
            </a:pPr>
            <a:r>
              <a:rPr lang="en-GB" sz="1600" b="1" dirty="0">
                <a:solidFill>
                  <a:srgbClr val="000000"/>
                </a:solidFill>
                <a:latin typeface="Helvetica" pitchFamily="2" charset="0"/>
              </a:rPr>
              <a:t>The universe is a strange place</a:t>
            </a:r>
            <a:endParaRPr lang="en-GB" sz="1600" b="1" dirty="0">
              <a:solidFill>
                <a:schemeClr val="tx1">
                  <a:lumMod val="75000"/>
                  <a:lumOff val="25000"/>
                </a:schemeClr>
              </a:solidFill>
              <a:latin typeface="Helvetica" pitchFamily="2" charset="0"/>
            </a:endParaRPr>
          </a:p>
          <a:p>
            <a:pPr marL="285750" lvl="0" indent="-285750" defTabSz="457200" fontAlgn="base">
              <a:spcBef>
                <a:spcPts val="1200"/>
              </a:spcBef>
              <a:spcAft>
                <a:spcPct val="0"/>
              </a:spcAft>
              <a:buFont typeface="Arial" panose="020B0604020202020204" pitchFamily="34" charset="0"/>
              <a:buChar char="•"/>
              <a:defRPr/>
            </a:pPr>
            <a:r>
              <a:rPr lang="en-GB" sz="1600" dirty="0">
                <a:solidFill>
                  <a:srgbClr val="000000"/>
                </a:solidFill>
                <a:latin typeface="Helvetica" pitchFamily="2" charset="0"/>
              </a:rPr>
              <a:t>Elementary particles are point-like — with no spatial extent at all </a:t>
            </a:r>
            <a:r>
              <a:rPr lang="en-GB" sz="1400" dirty="0">
                <a:solidFill>
                  <a:srgbClr val="000000"/>
                </a:solidFill>
                <a:latin typeface="Helvetica" pitchFamily="2" charset="0"/>
              </a:rPr>
              <a:t>(this is likely not true)</a:t>
            </a:r>
          </a:p>
          <a:p>
            <a:pPr marL="285750" lvl="0" indent="-285750" defTabSz="457200" fontAlgn="base">
              <a:spcBef>
                <a:spcPts val="600"/>
              </a:spcBef>
              <a:spcAft>
                <a:spcPct val="0"/>
              </a:spcAft>
              <a:buFont typeface="Arial" panose="020B0604020202020204" pitchFamily="34" charset="0"/>
              <a:buChar char="•"/>
              <a:defRPr/>
            </a:pPr>
            <a:r>
              <a:rPr lang="en-GB" sz="1600" dirty="0">
                <a:solidFill>
                  <a:srgbClr val="000000"/>
                </a:solidFill>
                <a:latin typeface="Helvetica" pitchFamily="2" charset="0"/>
              </a:rPr>
              <a:t>Without some remarkable mechanism at play, elementary particles would have no mass </a:t>
            </a:r>
            <a:r>
              <a:rPr lang="en-GB" sz="1400" dirty="0">
                <a:solidFill>
                  <a:srgbClr val="000000"/>
                </a:solidFill>
                <a:latin typeface="Helvetica" pitchFamily="2" charset="0"/>
              </a:rPr>
              <a:t>(except for spin-zero particles)</a:t>
            </a:r>
          </a:p>
        </p:txBody>
      </p:sp>
    </p:spTree>
    <p:extLst>
      <p:ext uri="{BB962C8B-B14F-4D97-AF65-F5344CB8AC3E}">
        <p14:creationId xmlns:p14="http://schemas.microsoft.com/office/powerpoint/2010/main" val="2738919322"/>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C4FC8B6-0CD1-C5AA-C27B-7127782A91BC}"/>
              </a:ext>
            </a:extLst>
          </p:cNvPr>
          <p:cNvSpPr>
            <a:spLocks noGrp="1"/>
          </p:cNvSpPr>
          <p:nvPr>
            <p:ph type="sldNum" sz="quarter" idx="4"/>
          </p:nvPr>
        </p:nvSpPr>
        <p:spPr/>
        <p:txBody>
          <a:bodyPr/>
          <a:lstStyle/>
          <a:p>
            <a:pPr>
              <a:defRPr/>
            </a:pPr>
            <a:fld id="{611C2F03-9E95-40C9-A99F-3C4F7EE8CF2A}" type="slidenum">
              <a:rPr lang="en-GB" smtClean="0"/>
              <a:pPr>
                <a:defRPr/>
              </a:pPr>
              <a:t>20</a:t>
            </a:fld>
            <a:endParaRPr lang="en-GB" dirty="0"/>
          </a:p>
        </p:txBody>
      </p:sp>
      <p:pic>
        <p:nvPicPr>
          <p:cNvPr id="6" name="Picture 5">
            <a:extLst>
              <a:ext uri="{FF2B5EF4-FFF2-40B4-BE49-F238E27FC236}">
                <a16:creationId xmlns:a16="http://schemas.microsoft.com/office/drawing/2014/main" id="{21056891-61E0-2ADD-315F-1B0439EFDA58}"/>
              </a:ext>
            </a:extLst>
          </p:cNvPr>
          <p:cNvPicPr>
            <a:picLocks noChangeAspect="1"/>
          </p:cNvPicPr>
          <p:nvPr/>
        </p:nvPicPr>
        <p:blipFill>
          <a:blip r:embed="rId2"/>
          <a:srcRect t="5843"/>
          <a:stretch>
            <a:fillRect/>
          </a:stretch>
        </p:blipFill>
        <p:spPr>
          <a:xfrm>
            <a:off x="1" y="-1"/>
            <a:ext cx="12192000" cy="6858001"/>
          </a:xfrm>
          <a:prstGeom prst="rect">
            <a:avLst/>
          </a:prstGeom>
        </p:spPr>
      </p:pic>
      <p:sp>
        <p:nvSpPr>
          <p:cNvPr id="8" name="Rectangle 7">
            <a:extLst>
              <a:ext uri="{FF2B5EF4-FFF2-40B4-BE49-F238E27FC236}">
                <a16:creationId xmlns:a16="http://schemas.microsoft.com/office/drawing/2014/main" id="{5A0A957D-FC91-63BC-EC24-21A63D8CAB80}"/>
              </a:ext>
            </a:extLst>
          </p:cNvPr>
          <p:cNvSpPr/>
          <p:nvPr/>
        </p:nvSpPr>
        <p:spPr>
          <a:xfrm>
            <a:off x="7663226" y="3956766"/>
            <a:ext cx="2677001" cy="400110"/>
          </a:xfrm>
          <a:prstGeom prst="rect">
            <a:avLst/>
          </a:prstGeom>
          <a:noFill/>
          <a:ln>
            <a:noFill/>
          </a:ln>
        </p:spPr>
        <p:txBody>
          <a:bodyPr wrap="square" rtlCol="0" anchor="ctr">
            <a:spAutoFit/>
          </a:bodyPr>
          <a:lstStyle/>
          <a:p>
            <a:pPr defTabSz="457200" fontAlgn="base">
              <a:spcBef>
                <a:spcPct val="0"/>
              </a:spcBef>
              <a:spcAft>
                <a:spcPct val="0"/>
              </a:spcAft>
              <a:defRPr/>
            </a:pPr>
            <a:r>
              <a:rPr lang="en-GB" sz="2000" b="1" dirty="0">
                <a:solidFill>
                  <a:schemeClr val="bg1"/>
                </a:solidFill>
                <a:latin typeface="Helvetica" pitchFamily="2" charset="0"/>
                <a:ea typeface="Helvetica Light" charset="0"/>
                <a:cs typeface="Helvetica Light" charset="0"/>
              </a:rPr>
              <a:t>ATLAS Experiment</a:t>
            </a:r>
          </a:p>
        </p:txBody>
      </p:sp>
      <p:sp>
        <p:nvSpPr>
          <p:cNvPr id="3" name="Rectangle 2">
            <a:extLst>
              <a:ext uri="{FF2B5EF4-FFF2-40B4-BE49-F238E27FC236}">
                <a16:creationId xmlns:a16="http://schemas.microsoft.com/office/drawing/2014/main" id="{71448324-795B-265F-33D1-318CE6FBF79A}"/>
              </a:ext>
            </a:extLst>
          </p:cNvPr>
          <p:cNvSpPr/>
          <p:nvPr/>
        </p:nvSpPr>
        <p:spPr>
          <a:xfrm>
            <a:off x="619487" y="594032"/>
            <a:ext cx="9232360" cy="523220"/>
          </a:xfrm>
          <a:prstGeom prst="rect">
            <a:avLst/>
          </a:prstGeom>
          <a:noFill/>
          <a:ln>
            <a:noFill/>
          </a:ln>
        </p:spPr>
        <p:txBody>
          <a:bodyPr wrap="square" rtlCol="0" anchor="ctr">
            <a:spAutoFit/>
          </a:bodyPr>
          <a:lstStyle/>
          <a:p>
            <a:pPr defTabSz="457200" fontAlgn="base">
              <a:spcBef>
                <a:spcPct val="0"/>
              </a:spcBef>
              <a:spcAft>
                <a:spcPct val="0"/>
              </a:spcAft>
              <a:defRPr/>
            </a:pPr>
            <a:r>
              <a:rPr lang="en-US" sz="2800" b="1" dirty="0">
                <a:solidFill>
                  <a:schemeClr val="bg1"/>
                </a:solidFill>
                <a:latin typeface="Helvetica" pitchFamily="2" charset="0"/>
                <a:ea typeface="Helvetica Light" charset="0"/>
                <a:cs typeface="Helvetica Light" charset="0"/>
              </a:rPr>
              <a:t>CERN today</a:t>
            </a:r>
          </a:p>
        </p:txBody>
      </p:sp>
    </p:spTree>
    <p:extLst>
      <p:ext uri="{BB962C8B-B14F-4D97-AF65-F5344CB8AC3E}">
        <p14:creationId xmlns:p14="http://schemas.microsoft.com/office/powerpoint/2010/main" val="4227652397"/>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F2FAE6-8E64-E3F9-B59F-5CACA965982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07B8D7A-1A05-CC09-A4BF-72B3C6FE0D7D}"/>
              </a:ext>
            </a:extLst>
          </p:cNvPr>
          <p:cNvSpPr>
            <a:spLocks noGrp="1"/>
          </p:cNvSpPr>
          <p:nvPr>
            <p:ph type="sldNum" sz="quarter" idx="4"/>
          </p:nvPr>
        </p:nvSpPr>
        <p:spPr>
          <a:xfrm>
            <a:off x="53029" y="6545798"/>
            <a:ext cx="2844800" cy="365125"/>
          </a:xfrm>
        </p:spPr>
        <p:txBody>
          <a:bodyPr/>
          <a:lstStyle/>
          <a:p>
            <a:pPr algn="l">
              <a:defRPr/>
            </a:pPr>
            <a:fld id="{611C2F03-9E95-40C9-A99F-3C4F7EE8CF2A}" type="slidenum">
              <a:rPr lang="en-GB" smtClean="0"/>
              <a:pPr algn="l">
                <a:defRPr/>
              </a:pPr>
              <a:t>21</a:t>
            </a:fld>
            <a:endParaRPr lang="en-GB"/>
          </a:p>
        </p:txBody>
      </p:sp>
      <p:sp>
        <p:nvSpPr>
          <p:cNvPr id="3" name="TextBox 2">
            <a:extLst>
              <a:ext uri="{FF2B5EF4-FFF2-40B4-BE49-F238E27FC236}">
                <a16:creationId xmlns:a16="http://schemas.microsoft.com/office/drawing/2014/main" id="{F29427A1-EC9F-280E-2D33-DB84ED63BF62}"/>
              </a:ext>
            </a:extLst>
          </p:cNvPr>
          <p:cNvSpPr txBox="1"/>
          <p:nvPr/>
        </p:nvSpPr>
        <p:spPr>
          <a:xfrm>
            <a:off x="214938" y="264651"/>
            <a:ext cx="11305525" cy="523220"/>
          </a:xfrm>
          <a:prstGeom prst="rect">
            <a:avLst/>
          </a:prstGeom>
          <a:noFill/>
        </p:spPr>
        <p:txBody>
          <a:bodyPr wrap="square" rtlCol="0">
            <a:spAutoFit/>
          </a:bodyPr>
          <a:lstStyle/>
          <a:p>
            <a:pPr indent="450850" defTabSz="457200" fontAlgn="base">
              <a:spcBef>
                <a:spcPct val="0"/>
              </a:spcBef>
              <a:spcAft>
                <a:spcPct val="0"/>
              </a:spcAft>
              <a:defRPr/>
            </a:pPr>
            <a:r>
              <a:rPr lang="en-US" sz="2800" b="1" dirty="0">
                <a:solidFill>
                  <a:srgbClr val="0052A4"/>
                </a:solidFill>
                <a:latin typeface="Helvetica" pitchFamily="2" charset="0"/>
                <a:ea typeface="Trebuchet MS" pitchFamily="-84" charset="0"/>
                <a:cs typeface="Helvetica Light"/>
              </a:rPr>
              <a:t>CERN today — the world’s largest centre for particle physics</a:t>
            </a:r>
          </a:p>
        </p:txBody>
      </p:sp>
      <p:sp>
        <p:nvSpPr>
          <p:cNvPr id="8" name="AutoShape 3">
            <a:extLst>
              <a:ext uri="{FF2B5EF4-FFF2-40B4-BE49-F238E27FC236}">
                <a16:creationId xmlns:a16="http://schemas.microsoft.com/office/drawing/2014/main" id="{C95C902E-FFCA-4A11-8157-7F0F590A0861}"/>
              </a:ext>
            </a:extLst>
          </p:cNvPr>
          <p:cNvSpPr>
            <a:spLocks noChangeAspect="1" noChangeArrowheads="1" noTextEdit="1"/>
          </p:cNvSpPr>
          <p:nvPr/>
        </p:nvSpPr>
        <p:spPr bwMode="auto">
          <a:xfrm>
            <a:off x="2585795" y="1603222"/>
            <a:ext cx="6707775" cy="3314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33A0"/>
              </a:solidFill>
              <a:latin typeface="Helvetica" pitchFamily="2" charset="0"/>
            </a:endParaRPr>
          </a:p>
        </p:txBody>
      </p:sp>
      <p:sp>
        <p:nvSpPr>
          <p:cNvPr id="9" name="ZoneTexte 15">
            <a:extLst>
              <a:ext uri="{FF2B5EF4-FFF2-40B4-BE49-F238E27FC236}">
                <a16:creationId xmlns:a16="http://schemas.microsoft.com/office/drawing/2014/main" id="{CB50F57C-7977-F5E5-D67D-2D019AF10D60}"/>
              </a:ext>
            </a:extLst>
          </p:cNvPr>
          <p:cNvSpPr txBox="1"/>
          <p:nvPr/>
        </p:nvSpPr>
        <p:spPr>
          <a:xfrm>
            <a:off x="777540" y="1311565"/>
            <a:ext cx="3364356" cy="1161459"/>
          </a:xfrm>
          <a:prstGeom prst="rect">
            <a:avLst/>
          </a:prstGeom>
          <a:noFill/>
        </p:spPr>
        <p:txBody>
          <a:bodyPr wrap="square" lIns="0" tIns="0" rIns="0" bIns="0" rtlCol="0">
            <a:noAutofit/>
          </a:bodyPr>
          <a:lstStyle/>
          <a:p>
            <a:r>
              <a:rPr lang="en-GB" b="1" dirty="0">
                <a:solidFill>
                  <a:srgbClr val="0033A0"/>
                </a:solidFill>
                <a:latin typeface="Helvetica" pitchFamily="2" charset="0"/>
              </a:rPr>
              <a:t>25 </a:t>
            </a:r>
            <a:r>
              <a:rPr lang="en-GB" dirty="0">
                <a:solidFill>
                  <a:srgbClr val="0033A0"/>
                </a:solidFill>
                <a:latin typeface="Helvetica" pitchFamily="2" charset="0"/>
                <a:ea typeface="Arial" charset="0"/>
                <a:cs typeface="Arial" charset="0"/>
              </a:rPr>
              <a:t>Member States</a:t>
            </a:r>
          </a:p>
          <a:p>
            <a:pPr>
              <a:spcBef>
                <a:spcPts val="600"/>
              </a:spcBef>
            </a:pPr>
            <a:r>
              <a:rPr lang="en-GB" sz="1000" dirty="0">
                <a:solidFill>
                  <a:srgbClr val="0033A0"/>
                </a:solidFill>
                <a:latin typeface="Helvetica" pitchFamily="2" charset="0"/>
              </a:rPr>
              <a:t>Austria – Belgium – Bulgaria – Czech Republic </a:t>
            </a:r>
            <a:br>
              <a:rPr lang="en-GB" sz="1000" dirty="0">
                <a:solidFill>
                  <a:srgbClr val="0033A0"/>
                </a:solidFill>
                <a:latin typeface="Helvetica" pitchFamily="2" charset="0"/>
              </a:rPr>
            </a:br>
            <a:r>
              <a:rPr lang="en-GB" sz="1000" dirty="0">
                <a:solidFill>
                  <a:srgbClr val="0033A0"/>
                </a:solidFill>
                <a:latin typeface="Helvetica" pitchFamily="2" charset="0"/>
              </a:rPr>
              <a:t>Denmark – Estonia – Finland – France – Germany        Greece – Hungary – Israel </a:t>
            </a:r>
            <a:r>
              <a:rPr lang="en-GB" sz="1000" dirty="0">
                <a:solidFill>
                  <a:srgbClr val="0055A0"/>
                </a:solidFill>
                <a:latin typeface="Helvetica" pitchFamily="2" charset="0"/>
              </a:rPr>
              <a:t>–</a:t>
            </a:r>
            <a:r>
              <a:rPr lang="en-GB" sz="1000" dirty="0">
                <a:solidFill>
                  <a:srgbClr val="0033A0"/>
                </a:solidFill>
                <a:latin typeface="Helvetica" pitchFamily="2" charset="0"/>
              </a:rPr>
              <a:t> Italy – Netherlands             Norway – Poland – Portugal – Romania – Serbia            Slovakia – Slovenia – Spain – Sweden – Switzerland  United Kingdom</a:t>
            </a:r>
            <a:endParaRPr lang="en-GB" sz="1600" dirty="0">
              <a:solidFill>
                <a:srgbClr val="0033A0"/>
              </a:solidFill>
              <a:latin typeface="Helvetica" pitchFamily="2" charset="0"/>
              <a:ea typeface="Arial" charset="0"/>
              <a:cs typeface="Arial" charset="0"/>
            </a:endParaRPr>
          </a:p>
        </p:txBody>
      </p:sp>
      <p:sp>
        <p:nvSpPr>
          <p:cNvPr id="10" name="ZoneTexte 15">
            <a:extLst>
              <a:ext uri="{FF2B5EF4-FFF2-40B4-BE49-F238E27FC236}">
                <a16:creationId xmlns:a16="http://schemas.microsoft.com/office/drawing/2014/main" id="{B2EA3D0F-17FC-8D53-2630-14C0F050A9BB}"/>
              </a:ext>
            </a:extLst>
          </p:cNvPr>
          <p:cNvSpPr txBox="1"/>
          <p:nvPr/>
        </p:nvSpPr>
        <p:spPr>
          <a:xfrm>
            <a:off x="460098" y="2572915"/>
            <a:ext cx="3489050" cy="2278623"/>
          </a:xfrm>
          <a:prstGeom prst="rect">
            <a:avLst/>
          </a:prstGeom>
          <a:noFill/>
        </p:spPr>
        <p:txBody>
          <a:bodyPr wrap="square" lIns="324000" rIns="72000" rtlCol="0">
            <a:noAutofit/>
          </a:bodyPr>
          <a:lstStyle/>
          <a:p>
            <a:pPr marL="450850" indent="-450850"/>
            <a:endParaRPr lang="en-GB" sz="900" b="1" dirty="0">
              <a:solidFill>
                <a:srgbClr val="6698CB"/>
              </a:solidFill>
              <a:latin typeface="Helvetica" pitchFamily="2" charset="0"/>
              <a:ea typeface="Arial" charset="0"/>
              <a:cs typeface="Arial" charset="0"/>
            </a:endParaRPr>
          </a:p>
          <a:p>
            <a:r>
              <a:rPr lang="en-GB" sz="1600" b="1" dirty="0">
                <a:solidFill>
                  <a:srgbClr val="5B80BC"/>
                </a:solidFill>
                <a:latin typeface="Helvetica" pitchFamily="2" charset="0"/>
                <a:ea typeface="Arial" charset="0"/>
                <a:cs typeface="Arial" charset="0"/>
              </a:rPr>
              <a:t>10</a:t>
            </a:r>
            <a:r>
              <a:rPr lang="en-GB" sz="1600" dirty="0">
                <a:solidFill>
                  <a:srgbClr val="5B80BC"/>
                </a:solidFill>
                <a:latin typeface="Helvetica" pitchFamily="2" charset="0"/>
                <a:ea typeface="Arial" charset="0"/>
                <a:cs typeface="Arial" charset="0"/>
              </a:rPr>
              <a:t> Associate Member States</a:t>
            </a:r>
          </a:p>
          <a:p>
            <a:pPr>
              <a:spcBef>
                <a:spcPts val="600"/>
              </a:spcBef>
            </a:pPr>
            <a:r>
              <a:rPr lang="en-GB" sz="1000" dirty="0">
                <a:solidFill>
                  <a:srgbClr val="5B80BC"/>
                </a:solidFill>
                <a:latin typeface="Helvetica" pitchFamily="2" charset="0"/>
              </a:rPr>
              <a:t>Brazil – Croatia – Cyprus – India – Ireland – Latvia   Lithuania – Pakistan </a:t>
            </a:r>
            <a:r>
              <a:rPr kumimoji="0" lang="en-GB" sz="1000" b="0" i="0" u="none" strike="noStrike" kern="1200" cap="none" spc="0" normalizeH="0" baseline="0" noProof="0" dirty="0">
                <a:ln>
                  <a:noFill/>
                </a:ln>
                <a:solidFill>
                  <a:srgbClr val="5B80BC"/>
                </a:solidFill>
                <a:effectLst/>
                <a:uLnTx/>
                <a:uFillTx/>
                <a:latin typeface="Helvetica" pitchFamily="2" charset="0"/>
                <a:ea typeface="+mn-ea"/>
                <a:cs typeface="+mn-cs"/>
              </a:rPr>
              <a:t>–</a:t>
            </a:r>
            <a:r>
              <a:rPr lang="en-GB" sz="1000" dirty="0">
                <a:solidFill>
                  <a:srgbClr val="5B80BC"/>
                </a:solidFill>
                <a:latin typeface="Helvetica" pitchFamily="2" charset="0"/>
              </a:rPr>
              <a:t> Türkiye – Ukraine</a:t>
            </a:r>
          </a:p>
          <a:p>
            <a:endParaRPr lang="en-GB" sz="1000" b="1" dirty="0">
              <a:solidFill>
                <a:srgbClr val="2F2F2F"/>
              </a:solidFill>
              <a:latin typeface="Helvetica" pitchFamily="2" charset="0"/>
              <a:ea typeface="Arial" charset="0"/>
              <a:cs typeface="Arial" charset="0"/>
            </a:endParaRPr>
          </a:p>
          <a:p>
            <a:r>
              <a:rPr lang="en-GB" sz="1600" b="1" dirty="0">
                <a:solidFill>
                  <a:srgbClr val="84A2B3"/>
                </a:solidFill>
                <a:latin typeface="Helvetica" pitchFamily="2" charset="0"/>
                <a:ea typeface="Arial" charset="0"/>
                <a:cs typeface="Arial" charset="0"/>
              </a:rPr>
              <a:t>6</a:t>
            </a:r>
            <a:r>
              <a:rPr lang="en-GB" sz="1600" dirty="0">
                <a:solidFill>
                  <a:srgbClr val="84A2B3"/>
                </a:solidFill>
                <a:latin typeface="Helvetica" pitchFamily="2" charset="0"/>
                <a:ea typeface="Arial" charset="0"/>
                <a:cs typeface="Arial" charset="0"/>
              </a:rPr>
              <a:t> Observers</a:t>
            </a:r>
          </a:p>
          <a:p>
            <a:pPr>
              <a:spcBef>
                <a:spcPts val="600"/>
              </a:spcBef>
            </a:pPr>
            <a:r>
              <a:rPr lang="en-GB" sz="1000" dirty="0">
                <a:solidFill>
                  <a:srgbClr val="84A2B3"/>
                </a:solidFill>
                <a:latin typeface="Helvetica" pitchFamily="2" charset="0"/>
              </a:rPr>
              <a:t>Japan – JINR (suspended) – USA</a:t>
            </a:r>
          </a:p>
          <a:p>
            <a:r>
              <a:rPr lang="en-GB" sz="1000" dirty="0">
                <a:solidFill>
                  <a:srgbClr val="84A2B3"/>
                </a:solidFill>
                <a:latin typeface="Helvetica" pitchFamily="2" charset="0"/>
              </a:rPr>
              <a:t>European Union – UNESCO</a:t>
            </a:r>
          </a:p>
          <a:p>
            <a:r>
              <a:rPr lang="en-GB" sz="1000" dirty="0">
                <a:solidFill>
                  <a:srgbClr val="A8CEE3"/>
                </a:solidFill>
                <a:latin typeface="Helvetica" pitchFamily="2" charset="0"/>
              </a:rPr>
              <a:t> </a:t>
            </a:r>
          </a:p>
        </p:txBody>
      </p:sp>
      <p:sp>
        <p:nvSpPr>
          <p:cNvPr id="11" name="Rectangle 10">
            <a:extLst>
              <a:ext uri="{FF2B5EF4-FFF2-40B4-BE49-F238E27FC236}">
                <a16:creationId xmlns:a16="http://schemas.microsoft.com/office/drawing/2014/main" id="{77644E68-69D3-D7CE-540B-B1EA612B7566}"/>
              </a:ext>
            </a:extLst>
          </p:cNvPr>
          <p:cNvSpPr/>
          <p:nvPr/>
        </p:nvSpPr>
        <p:spPr>
          <a:xfrm>
            <a:off x="9050715" y="5635707"/>
            <a:ext cx="2799968" cy="1046073"/>
          </a:xfrm>
          <a:prstGeom prst="rect">
            <a:avLst/>
          </a:prstGeom>
          <a:solidFill>
            <a:srgbClr val="0052A4"/>
          </a:solidFill>
          <a:ln w="12700" cap="flat" cmpd="sng" algn="ctr">
            <a:noFill/>
            <a:prstDash val="solid"/>
            <a:miter lim="800000"/>
          </a:ln>
          <a:effectLst/>
        </p:spPr>
        <p:txBody>
          <a:bodyPr rtlCol="0" anchor="ctr"/>
          <a:lstStyle/>
          <a:p>
            <a:pPr algn="ctr">
              <a:defRPr/>
            </a:pPr>
            <a:endParaRPr lang="en-GB" kern="0" dirty="0">
              <a:solidFill>
                <a:srgbClr val="FFFFFF"/>
              </a:solidFill>
              <a:latin typeface="Helvetica" pitchFamily="2" charset="0"/>
            </a:endParaRPr>
          </a:p>
        </p:txBody>
      </p:sp>
      <p:sp>
        <p:nvSpPr>
          <p:cNvPr id="12" name="ZoneTexte 2">
            <a:extLst>
              <a:ext uri="{FF2B5EF4-FFF2-40B4-BE49-F238E27FC236}">
                <a16:creationId xmlns:a16="http://schemas.microsoft.com/office/drawing/2014/main" id="{A3A28FBE-6545-D69F-EDB3-24FCFB6B5B3D}"/>
              </a:ext>
            </a:extLst>
          </p:cNvPr>
          <p:cNvSpPr txBox="1"/>
          <p:nvPr/>
        </p:nvSpPr>
        <p:spPr>
          <a:xfrm>
            <a:off x="9107909" y="5748548"/>
            <a:ext cx="2701847" cy="837858"/>
          </a:xfrm>
          <a:prstGeom prst="rect">
            <a:avLst/>
          </a:prstGeom>
          <a:noFill/>
        </p:spPr>
        <p:txBody>
          <a:bodyPr wrap="square" rtlCol="0">
            <a:spAutoFit/>
          </a:bodyPr>
          <a:lstStyle/>
          <a:p>
            <a:pPr marL="171450" indent="-171450">
              <a:lnSpc>
                <a:spcPct val="80000"/>
              </a:lnSpc>
              <a:buSzPct val="65000"/>
              <a:defRPr/>
            </a:pPr>
            <a:r>
              <a:rPr lang="en-GB" sz="1500" kern="0" dirty="0">
                <a:solidFill>
                  <a:srgbClr val="FFFFFF"/>
                </a:solidFill>
                <a:effectLst>
                  <a:outerShdw sx="1000" sy="1000" algn="ctr" rotWithShape="0">
                    <a:srgbClr val="0033A0"/>
                  </a:outerShdw>
                </a:effectLst>
                <a:latin typeface="Helvetica" pitchFamily="2" charset="0"/>
              </a:rPr>
              <a:t>Very successful: </a:t>
            </a:r>
            <a:r>
              <a:rPr lang="en-GB" sz="1500" b="1" kern="0" dirty="0">
                <a:solidFill>
                  <a:srgbClr val="FFFFFF"/>
                </a:solidFill>
                <a:effectLst>
                  <a:outerShdw sx="1000" sy="1000" algn="ctr" rotWithShape="0">
                    <a:srgbClr val="0033A0"/>
                  </a:outerShdw>
                </a:effectLst>
                <a:latin typeface="Helvetica" pitchFamily="2" charset="0"/>
              </a:rPr>
              <a:t>CERN </a:t>
            </a:r>
          </a:p>
          <a:p>
            <a:pPr marL="171450" indent="-171450">
              <a:lnSpc>
                <a:spcPct val="80000"/>
              </a:lnSpc>
              <a:buSzPct val="65000"/>
              <a:defRPr/>
            </a:pPr>
            <a:r>
              <a:rPr lang="en-GB" sz="1500" b="1" kern="0" dirty="0">
                <a:solidFill>
                  <a:srgbClr val="FFFFFF"/>
                </a:solidFill>
                <a:effectLst>
                  <a:outerShdw sx="1000" sy="1000" algn="ctr" rotWithShape="0">
                    <a:srgbClr val="0033A0"/>
                  </a:outerShdw>
                </a:effectLst>
                <a:latin typeface="Helvetica" pitchFamily="2" charset="0"/>
              </a:rPr>
              <a:t>Summer Student </a:t>
            </a:r>
          </a:p>
          <a:p>
            <a:pPr marL="171450" indent="-171450">
              <a:lnSpc>
                <a:spcPct val="80000"/>
              </a:lnSpc>
              <a:buSzPct val="65000"/>
              <a:defRPr/>
            </a:pPr>
            <a:r>
              <a:rPr lang="en-GB" sz="1500" b="1" kern="0" dirty="0">
                <a:solidFill>
                  <a:srgbClr val="FFFFFF"/>
                </a:solidFill>
                <a:effectLst>
                  <a:outerShdw sx="1000" sy="1000" algn="ctr" rotWithShape="0">
                    <a:srgbClr val="0033A0"/>
                  </a:outerShdw>
                </a:effectLst>
                <a:latin typeface="Helvetica" pitchFamily="2" charset="0"/>
              </a:rPr>
              <a:t>Programme</a:t>
            </a:r>
            <a:r>
              <a:rPr lang="en-GB" sz="1500" kern="0" dirty="0">
                <a:solidFill>
                  <a:srgbClr val="FFFFFF"/>
                </a:solidFill>
                <a:effectLst>
                  <a:outerShdw sx="1000" sy="1000" algn="ctr" rotWithShape="0">
                    <a:srgbClr val="0033A0"/>
                  </a:outerShdw>
                </a:effectLst>
                <a:latin typeface="Helvetica" pitchFamily="2" charset="0"/>
              </a:rPr>
              <a:t>, open to Non-</a:t>
            </a:r>
          </a:p>
          <a:p>
            <a:pPr marL="171450" indent="-171450">
              <a:lnSpc>
                <a:spcPct val="80000"/>
              </a:lnSpc>
              <a:buSzPct val="65000"/>
              <a:defRPr/>
            </a:pPr>
            <a:r>
              <a:rPr lang="en-GB" sz="1500" kern="0" dirty="0">
                <a:solidFill>
                  <a:srgbClr val="FFFFFF"/>
                </a:solidFill>
                <a:effectLst>
                  <a:outerShdw sx="1000" sy="1000" algn="ctr" rotWithShape="0">
                    <a:srgbClr val="0033A0"/>
                  </a:outerShdw>
                </a:effectLst>
                <a:latin typeface="Helvetica" pitchFamily="2" charset="0"/>
              </a:rPr>
              <a:t>Member States</a:t>
            </a:r>
          </a:p>
        </p:txBody>
      </p:sp>
      <p:sp>
        <p:nvSpPr>
          <p:cNvPr id="13" name="TextBox 12">
            <a:extLst>
              <a:ext uri="{FF2B5EF4-FFF2-40B4-BE49-F238E27FC236}">
                <a16:creationId xmlns:a16="http://schemas.microsoft.com/office/drawing/2014/main" id="{7655315F-47AD-221C-9269-3EF94CFF7777}"/>
              </a:ext>
            </a:extLst>
          </p:cNvPr>
          <p:cNvSpPr txBox="1"/>
          <p:nvPr/>
        </p:nvSpPr>
        <p:spPr>
          <a:xfrm>
            <a:off x="704353" y="5127735"/>
            <a:ext cx="6681731" cy="1259812"/>
          </a:xfrm>
          <a:prstGeom prst="rect">
            <a:avLst/>
          </a:prstGeom>
          <a:noFill/>
        </p:spPr>
        <p:txBody>
          <a:bodyPr wrap="none" rtlCol="0" anchor="t" anchorCtr="0">
            <a:noAutofit/>
          </a:bodyPr>
          <a:lstStyle/>
          <a:p>
            <a:r>
              <a:rPr lang="en-GB" sz="1600" dirty="0">
                <a:solidFill>
                  <a:srgbClr val="2F2F2F"/>
                </a:solidFill>
                <a:latin typeface="Helvetica" pitchFamily="2" charset="0"/>
              </a:rPr>
              <a:t>Around 50 Cooperation Agreements with non-Member States and Territories</a:t>
            </a:r>
          </a:p>
          <a:p>
            <a:pPr>
              <a:spcBef>
                <a:spcPts val="600"/>
              </a:spcBef>
            </a:pPr>
            <a:r>
              <a:rPr lang="en-GB" sz="1000" dirty="0">
                <a:solidFill>
                  <a:srgbClr val="2F2F2F"/>
                </a:solidFill>
                <a:latin typeface="Helvetica" pitchFamily="2" charset="0"/>
              </a:rPr>
              <a:t>Albania – Algeria – </a:t>
            </a:r>
            <a:r>
              <a:rPr lang="en-GB" sz="1000" dirty="0">
                <a:latin typeface="Helvetica" pitchFamily="2" charset="0"/>
              </a:rPr>
              <a:t>Argentina</a:t>
            </a:r>
            <a:r>
              <a:rPr lang="en-GB" sz="1000" dirty="0">
                <a:solidFill>
                  <a:srgbClr val="2F2F2F"/>
                </a:solidFill>
                <a:latin typeface="Helvetica" pitchFamily="2" charset="0"/>
              </a:rPr>
              <a:t> – Armenia – Australia – Azerbaijan – Bangladesh – Belarus – Bolivia</a:t>
            </a:r>
            <a:br>
              <a:rPr lang="en-GB" sz="1000" dirty="0">
                <a:solidFill>
                  <a:srgbClr val="2F2F2F"/>
                </a:solidFill>
                <a:latin typeface="Helvetica" pitchFamily="2" charset="0"/>
              </a:rPr>
            </a:br>
            <a:r>
              <a:rPr lang="en-GB" sz="1000" dirty="0">
                <a:solidFill>
                  <a:srgbClr val="2F2F2F"/>
                </a:solidFill>
                <a:latin typeface="Helvetica" pitchFamily="2" charset="0"/>
              </a:rPr>
              <a:t>Bosnia and Herzegovina –  Brazil – Canada – Chile – Colombia – Costa Rica – Ecuador – Egypt – Georgia – Iceland</a:t>
            </a:r>
          </a:p>
          <a:p>
            <a:r>
              <a:rPr lang="en-GB" sz="1000" dirty="0">
                <a:solidFill>
                  <a:srgbClr val="2F2F2F"/>
                </a:solidFill>
                <a:latin typeface="Helvetica" pitchFamily="2" charset="0"/>
              </a:rPr>
              <a:t>Iran – Jordan – Kazakhstan – Latvia – Lebanon – Malta – Mexico – Mongolia – Montenegro – Morocco – Nepal  </a:t>
            </a:r>
          </a:p>
          <a:p>
            <a:r>
              <a:rPr lang="en-GB" sz="1000" dirty="0">
                <a:latin typeface="Helvetica" pitchFamily="2" charset="0"/>
              </a:rPr>
              <a:t>New Zealand – North Macedonia – Palestine – Paraguay – People's Republic of China – Peru – Philippines – Qatar</a:t>
            </a:r>
          </a:p>
          <a:p>
            <a:r>
              <a:rPr lang="en-GB" sz="1000" dirty="0">
                <a:solidFill>
                  <a:srgbClr val="2F2F2F"/>
                </a:solidFill>
                <a:latin typeface="Helvetica" pitchFamily="2" charset="0"/>
              </a:rPr>
              <a:t>Republic of Korea – Saudi Arabia – Sri Lanka – </a:t>
            </a:r>
            <a:r>
              <a:rPr lang="en-GB" sz="1000" dirty="0">
                <a:latin typeface="Helvetica" pitchFamily="2" charset="0"/>
              </a:rPr>
              <a:t>South Africa </a:t>
            </a:r>
            <a:r>
              <a:rPr lang="en-GB" sz="1000" dirty="0">
                <a:solidFill>
                  <a:srgbClr val="2F2F2F"/>
                </a:solidFill>
                <a:latin typeface="Helvetica" pitchFamily="2" charset="0"/>
              </a:rPr>
              <a:t>– Thailand – Tunisia – United Arab Emirates – Vietnam</a:t>
            </a:r>
            <a:endParaRPr lang="en-GB" dirty="0">
              <a:solidFill>
                <a:srgbClr val="2F2F2F"/>
              </a:solidFill>
              <a:latin typeface="Helvetica" pitchFamily="2" charset="0"/>
              <a:ea typeface="Arial" charset="0"/>
              <a:cs typeface="Arial" charset="0"/>
            </a:endParaRPr>
          </a:p>
        </p:txBody>
      </p:sp>
      <p:sp>
        <p:nvSpPr>
          <p:cNvPr id="14" name="Rectangle 13">
            <a:extLst>
              <a:ext uri="{FF2B5EF4-FFF2-40B4-BE49-F238E27FC236}">
                <a16:creationId xmlns:a16="http://schemas.microsoft.com/office/drawing/2014/main" id="{58B5AD3F-1795-7B69-D120-64AE2C71F3F8}"/>
              </a:ext>
            </a:extLst>
          </p:cNvPr>
          <p:cNvSpPr/>
          <p:nvPr/>
        </p:nvSpPr>
        <p:spPr>
          <a:xfrm>
            <a:off x="9056561" y="4210817"/>
            <a:ext cx="2794122" cy="1360182"/>
          </a:xfrm>
          <a:prstGeom prst="rect">
            <a:avLst/>
          </a:prstGeom>
          <a:solidFill>
            <a:srgbClr val="0052A4"/>
          </a:solidFill>
          <a:ln w="12700" cap="flat" cmpd="sng" algn="ctr">
            <a:noFill/>
            <a:prstDash val="solid"/>
            <a:miter lim="800000"/>
          </a:ln>
          <a:effectLst/>
        </p:spPr>
        <p:txBody>
          <a:bodyPr rtlCol="0" anchor="ctr"/>
          <a:lstStyle/>
          <a:p>
            <a:pPr algn="ctr">
              <a:defRPr/>
            </a:pPr>
            <a:endParaRPr lang="en-GB" kern="0" dirty="0">
              <a:solidFill>
                <a:srgbClr val="FFFFFF"/>
              </a:solidFill>
              <a:latin typeface="Helvetica" pitchFamily="2" charset="0"/>
            </a:endParaRPr>
          </a:p>
        </p:txBody>
      </p:sp>
      <p:sp>
        <p:nvSpPr>
          <p:cNvPr id="15" name="ZoneTexte 2">
            <a:extLst>
              <a:ext uri="{FF2B5EF4-FFF2-40B4-BE49-F238E27FC236}">
                <a16:creationId xmlns:a16="http://schemas.microsoft.com/office/drawing/2014/main" id="{8A7FDB41-CB39-031F-C542-F877D64CB332}"/>
              </a:ext>
            </a:extLst>
          </p:cNvPr>
          <p:cNvSpPr txBox="1"/>
          <p:nvPr/>
        </p:nvSpPr>
        <p:spPr>
          <a:xfrm>
            <a:off x="9107908" y="4320814"/>
            <a:ext cx="2777868" cy="1243097"/>
          </a:xfrm>
          <a:prstGeom prst="rect">
            <a:avLst/>
          </a:prstGeom>
          <a:noFill/>
        </p:spPr>
        <p:txBody>
          <a:bodyPr wrap="square" rtlCol="0">
            <a:spAutoFit/>
          </a:bodyPr>
          <a:lstStyle/>
          <a:p>
            <a:pPr marL="171450" indent="-171450">
              <a:lnSpc>
                <a:spcPct val="80000"/>
              </a:lnSpc>
              <a:spcBef>
                <a:spcPct val="20000"/>
              </a:spcBef>
              <a:buSzPct val="65000"/>
              <a:defRPr/>
            </a:pPr>
            <a:r>
              <a:rPr lang="en-GB" sz="1500" dirty="0">
                <a:solidFill>
                  <a:srgbClr val="FFFFFF"/>
                </a:solidFill>
                <a:effectLst>
                  <a:outerShdw sx="1000" sy="1000" algn="ctr" rotWithShape="0">
                    <a:srgbClr val="0033A0"/>
                  </a:outerShdw>
                </a:effectLst>
                <a:latin typeface="Helvetica" pitchFamily="2" charset="0"/>
              </a:rPr>
              <a:t>As of </a:t>
            </a:r>
            <a:r>
              <a:rPr lang="en-GB" sz="1500" dirty="0">
                <a:solidFill>
                  <a:srgbClr val="FFFFFF"/>
                </a:solidFill>
                <a:latin typeface="Helvetica" pitchFamily="2" charset="0"/>
              </a:rPr>
              <a:t>31 December 2023</a:t>
            </a:r>
            <a:endParaRPr lang="en-GB" sz="1500" dirty="0">
              <a:solidFill>
                <a:srgbClr val="FFFFFF"/>
              </a:solidFill>
              <a:effectLst>
                <a:outerShdw sx="1000" sy="1000" algn="ctr" rotWithShape="0">
                  <a:srgbClr val="0033A0"/>
                </a:outerShdw>
              </a:effectLst>
              <a:latin typeface="Helvetica" pitchFamily="2" charset="0"/>
            </a:endParaRPr>
          </a:p>
          <a:p>
            <a:pPr marL="171450" indent="-171450">
              <a:lnSpc>
                <a:spcPct val="80000"/>
              </a:lnSpc>
              <a:spcBef>
                <a:spcPct val="20000"/>
              </a:spcBef>
              <a:buSzPct val="65000"/>
              <a:defRPr/>
            </a:pPr>
            <a:r>
              <a:rPr lang="en-GB" sz="1500" dirty="0">
                <a:solidFill>
                  <a:srgbClr val="FFFFFF"/>
                </a:solidFill>
                <a:effectLst>
                  <a:outerShdw sx="1000" sy="1000" algn="ctr" rotWithShape="0">
                    <a:srgbClr val="0033A0"/>
                  </a:outerShdw>
                </a:effectLst>
                <a:latin typeface="Helvetica" pitchFamily="2" charset="0"/>
              </a:rPr>
              <a:t>Employees:</a:t>
            </a:r>
          </a:p>
          <a:p>
            <a:pPr marL="171450" indent="-171450">
              <a:lnSpc>
                <a:spcPct val="80000"/>
              </a:lnSpc>
              <a:spcBef>
                <a:spcPct val="20000"/>
              </a:spcBef>
              <a:buSzPct val="65000"/>
              <a:defRPr/>
            </a:pPr>
            <a:r>
              <a:rPr lang="en-GB" sz="1500" b="1" dirty="0">
                <a:solidFill>
                  <a:srgbClr val="FFFFFF"/>
                </a:solidFill>
                <a:effectLst>
                  <a:outerShdw sx="1000" sy="1000" algn="ctr" rotWithShape="0">
                    <a:srgbClr val="0033A0"/>
                  </a:outerShdw>
                </a:effectLst>
                <a:latin typeface="Helvetica" pitchFamily="2" charset="0"/>
              </a:rPr>
              <a:t>2,666 </a:t>
            </a:r>
            <a:r>
              <a:rPr lang="en-GB" sz="1500" dirty="0">
                <a:solidFill>
                  <a:srgbClr val="FFFFFF"/>
                </a:solidFill>
                <a:effectLst>
                  <a:outerShdw sx="1000" sy="1000" algn="ctr" rotWithShape="0">
                    <a:srgbClr val="0033A0"/>
                  </a:outerShdw>
                </a:effectLst>
                <a:latin typeface="Helvetica" pitchFamily="2" charset="0"/>
              </a:rPr>
              <a:t>staff, </a:t>
            </a:r>
            <a:r>
              <a:rPr lang="en-GB" sz="1500" b="1" dirty="0">
                <a:solidFill>
                  <a:srgbClr val="FFFFFF"/>
                </a:solidFill>
                <a:effectLst>
                  <a:outerShdw sx="1000" sy="1000" algn="ctr" rotWithShape="0">
                    <a:srgbClr val="0033A0"/>
                  </a:outerShdw>
                </a:effectLst>
                <a:latin typeface="Helvetica" pitchFamily="2" charset="0"/>
              </a:rPr>
              <a:t>1,002</a:t>
            </a:r>
            <a:r>
              <a:rPr lang="en-GB" sz="1500" dirty="0">
                <a:solidFill>
                  <a:srgbClr val="FFFFFF"/>
                </a:solidFill>
                <a:effectLst>
                  <a:outerShdw sx="1000" sy="1000" algn="ctr" rotWithShape="0">
                    <a:srgbClr val="0033A0"/>
                  </a:outerShdw>
                </a:effectLst>
                <a:latin typeface="Helvetica" pitchFamily="2" charset="0"/>
              </a:rPr>
              <a:t> </a:t>
            </a:r>
            <a:r>
              <a:rPr lang="en-GB" sz="1500" dirty="0">
                <a:solidFill>
                  <a:srgbClr val="FFFFFF"/>
                </a:solidFill>
                <a:latin typeface="Helvetica" pitchFamily="2" charset="0"/>
              </a:rPr>
              <a:t>graduates</a:t>
            </a:r>
          </a:p>
          <a:p>
            <a:pPr marL="171450" indent="-171450">
              <a:lnSpc>
                <a:spcPct val="80000"/>
              </a:lnSpc>
              <a:spcBef>
                <a:spcPct val="20000"/>
              </a:spcBef>
              <a:buSzPct val="65000"/>
              <a:defRPr/>
            </a:pPr>
            <a:r>
              <a:rPr lang="en-GB" sz="1500" dirty="0">
                <a:solidFill>
                  <a:srgbClr val="FFFFFF"/>
                </a:solidFill>
                <a:latin typeface="Helvetica" pitchFamily="2" charset="0"/>
              </a:rPr>
              <a:t>Associates:</a:t>
            </a:r>
            <a:r>
              <a:rPr lang="en-GB" sz="1500" b="1" dirty="0">
                <a:solidFill>
                  <a:srgbClr val="FFFFFF"/>
                </a:solidFill>
                <a:effectLst>
                  <a:outerShdw sx="1000" sy="1000" algn="ctr" rotWithShape="0">
                    <a:srgbClr val="0033A0"/>
                  </a:outerShdw>
                </a:effectLst>
                <a:latin typeface="Helvetica" pitchFamily="2" charset="0"/>
              </a:rPr>
              <a:t> </a:t>
            </a:r>
          </a:p>
          <a:p>
            <a:pPr marL="171450" indent="-171450">
              <a:lnSpc>
                <a:spcPct val="80000"/>
              </a:lnSpc>
              <a:spcBef>
                <a:spcPct val="20000"/>
              </a:spcBef>
              <a:buSzPct val="65000"/>
              <a:defRPr/>
            </a:pPr>
            <a:r>
              <a:rPr lang="en-GB" sz="1500" b="1" dirty="0">
                <a:solidFill>
                  <a:srgbClr val="FFFFFF"/>
                </a:solidFill>
                <a:effectLst>
                  <a:outerShdw sx="1000" sy="1000" algn="ctr" rotWithShape="0">
                    <a:srgbClr val="0033A0"/>
                  </a:outerShdw>
                </a:effectLst>
                <a:latin typeface="Helvetica" pitchFamily="2" charset="0"/>
              </a:rPr>
              <a:t>12,370 </a:t>
            </a:r>
            <a:r>
              <a:rPr lang="en-GB" sz="1500" dirty="0">
                <a:solidFill>
                  <a:srgbClr val="FFFFFF"/>
                </a:solidFill>
                <a:effectLst>
                  <a:outerShdw sx="1000" sy="1000" algn="ctr" rotWithShape="0">
                    <a:srgbClr val="0033A0"/>
                  </a:outerShdw>
                </a:effectLst>
                <a:latin typeface="Helvetica" pitchFamily="2" charset="0"/>
              </a:rPr>
              <a:t>users, </a:t>
            </a:r>
            <a:r>
              <a:rPr lang="en-GB" sz="1500" b="1" dirty="0">
                <a:solidFill>
                  <a:srgbClr val="FFFFFF"/>
                </a:solidFill>
                <a:effectLst>
                  <a:outerShdw sx="1000" sy="1000" algn="ctr" rotWithShape="0">
                    <a:srgbClr val="0033A0"/>
                  </a:outerShdw>
                </a:effectLst>
                <a:latin typeface="Helvetica" pitchFamily="2" charset="0"/>
              </a:rPr>
              <a:t>1,513 </a:t>
            </a:r>
            <a:r>
              <a:rPr lang="en-GB" sz="1500" dirty="0">
                <a:solidFill>
                  <a:srgbClr val="FFFFFF"/>
                </a:solidFill>
                <a:effectLst>
                  <a:outerShdw sx="1000" sy="1000" algn="ctr" rotWithShape="0">
                    <a:srgbClr val="0033A0"/>
                  </a:outerShdw>
                </a:effectLst>
                <a:latin typeface="Helvetica" pitchFamily="2" charset="0"/>
              </a:rPr>
              <a:t>others</a:t>
            </a:r>
          </a:p>
        </p:txBody>
      </p:sp>
      <p:pic>
        <p:nvPicPr>
          <p:cNvPr id="16" name="Picture 15">
            <a:extLst>
              <a:ext uri="{FF2B5EF4-FFF2-40B4-BE49-F238E27FC236}">
                <a16:creationId xmlns:a16="http://schemas.microsoft.com/office/drawing/2014/main" id="{8CE60888-1F72-9A4A-C35C-91309BFAD7DE}"/>
              </a:ext>
            </a:extLst>
          </p:cNvPr>
          <p:cNvPicPr>
            <a:picLocks noChangeAspect="1"/>
          </p:cNvPicPr>
          <p:nvPr/>
        </p:nvPicPr>
        <p:blipFill>
          <a:blip r:embed="rId2"/>
          <a:stretch>
            <a:fillRect/>
          </a:stretch>
        </p:blipFill>
        <p:spPr>
          <a:xfrm>
            <a:off x="4354892" y="1159958"/>
            <a:ext cx="5613400" cy="3581400"/>
          </a:xfrm>
          <a:prstGeom prst="rect">
            <a:avLst/>
          </a:prstGeom>
        </p:spPr>
      </p:pic>
      <p:sp>
        <p:nvSpPr>
          <p:cNvPr id="17" name="TextBox 16">
            <a:extLst>
              <a:ext uri="{FF2B5EF4-FFF2-40B4-BE49-F238E27FC236}">
                <a16:creationId xmlns:a16="http://schemas.microsoft.com/office/drawing/2014/main" id="{43453AB7-8FC2-0353-5FB3-E72907E16671}"/>
              </a:ext>
            </a:extLst>
          </p:cNvPr>
          <p:cNvSpPr txBox="1"/>
          <p:nvPr/>
        </p:nvSpPr>
        <p:spPr>
          <a:xfrm>
            <a:off x="5109343" y="2321510"/>
            <a:ext cx="3967753" cy="461665"/>
          </a:xfrm>
          <a:prstGeom prst="rect">
            <a:avLst/>
          </a:prstGeom>
          <a:solidFill>
            <a:schemeClr val="bg1">
              <a:alpha val="82000"/>
            </a:schemeClr>
          </a:solidFill>
        </p:spPr>
        <p:txBody>
          <a:bodyPr wrap="none" rtlCol="0">
            <a:spAutoFit/>
          </a:bodyPr>
          <a:lstStyle/>
          <a:p>
            <a:pPr algn="ctr">
              <a:spcBef>
                <a:spcPts val="3000"/>
              </a:spcBef>
            </a:pPr>
            <a:r>
              <a:rPr lang="en-GB" sz="2400" dirty="0">
                <a:solidFill>
                  <a:srgbClr val="0052A4"/>
                </a:solidFill>
                <a:latin typeface="Helvetica" pitchFamily="2" charset="0"/>
                <a:ea typeface="Helvetica Light" charset="0"/>
                <a:cs typeface="Helvetica Light" charset="0"/>
                <a:sym typeface="Wingdings" pitchFamily="2" charset="2"/>
              </a:rPr>
              <a:t>CERN – Science for Peace</a:t>
            </a:r>
          </a:p>
        </p:txBody>
      </p:sp>
      <p:pic>
        <p:nvPicPr>
          <p:cNvPr id="18" name="Picture 17">
            <a:extLst>
              <a:ext uri="{FF2B5EF4-FFF2-40B4-BE49-F238E27FC236}">
                <a16:creationId xmlns:a16="http://schemas.microsoft.com/office/drawing/2014/main" id="{AB571D60-FF7C-B4EB-711F-D6E8D8821017}"/>
              </a:ext>
            </a:extLst>
          </p:cNvPr>
          <p:cNvPicPr>
            <a:picLocks noChangeAspect="1" noChangeArrowheads="1"/>
          </p:cNvPicPr>
          <p:nvPr/>
        </p:nvPicPr>
        <p:blipFill rotWithShape="1">
          <a:blip r:embed="rId3">
            <a:extLst>
              <a:ext uri="{28A0092B-C50C-407E-A947-70E740481C1C}">
                <a14:useLocalDpi xmlns:a14="http://schemas.microsoft.com/office/drawing/2010/main"/>
              </a:ext>
            </a:extLst>
          </a:blip>
          <a:srcRect l="23945" t="2637" r="23759" b="2394"/>
          <a:stretch/>
        </p:blipFill>
        <p:spPr bwMode="auto">
          <a:xfrm>
            <a:off x="10722767" y="1315915"/>
            <a:ext cx="1086989" cy="10966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966595"/>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74B23A-9177-D58C-51EF-129E5A7A9499}"/>
            </a:ext>
          </a:extLst>
        </p:cNvPr>
        <p:cNvGrpSpPr/>
        <p:nvPr/>
      </p:nvGrpSpPr>
      <p:grpSpPr>
        <a:xfrm>
          <a:off x="0" y="0"/>
          <a:ext cx="0" cy="0"/>
          <a:chOff x="0" y="0"/>
          <a:chExt cx="0" cy="0"/>
        </a:xfrm>
      </p:grpSpPr>
      <p:sp>
        <p:nvSpPr>
          <p:cNvPr id="29" name="Rectangle 28">
            <a:extLst>
              <a:ext uri="{FF2B5EF4-FFF2-40B4-BE49-F238E27FC236}">
                <a16:creationId xmlns:a16="http://schemas.microsoft.com/office/drawing/2014/main" id="{01C829CE-5ABB-D024-E27B-9FE7F614390C}"/>
              </a:ext>
            </a:extLst>
          </p:cNvPr>
          <p:cNvSpPr/>
          <p:nvPr/>
        </p:nvSpPr>
        <p:spPr>
          <a:xfrm>
            <a:off x="10569958" y="3259723"/>
            <a:ext cx="1348202" cy="338554"/>
          </a:xfrm>
          <a:prstGeom prst="rect">
            <a:avLst/>
          </a:prstGeom>
          <a:solidFill>
            <a:srgbClr val="3D7B96"/>
          </a:solidFill>
          <a:ln>
            <a:solidFill>
              <a:schemeClr val="tx1"/>
            </a:solidFill>
          </a:ln>
        </p:spPr>
        <p:txBody>
          <a:bodyPr wrap="square" rtlCol="0" anchor="ctr">
            <a:spAutoFit/>
          </a:bodyPr>
          <a:lstStyle/>
          <a:p>
            <a:pPr algn="ctr"/>
            <a:endParaRPr lang="en-CH" sz="1600">
              <a:latin typeface="Helvetica Light" charset="0"/>
              <a:ea typeface="Helvetica Light" charset="0"/>
              <a:cs typeface="Helvetica Light" charset="0"/>
            </a:endParaRPr>
          </a:p>
        </p:txBody>
      </p:sp>
      <p:sp>
        <p:nvSpPr>
          <p:cNvPr id="35" name="Rectangle 34">
            <a:extLst>
              <a:ext uri="{FF2B5EF4-FFF2-40B4-BE49-F238E27FC236}">
                <a16:creationId xmlns:a16="http://schemas.microsoft.com/office/drawing/2014/main" id="{EA43AAAA-121E-BF9F-CBBB-D94BC34DDE65}"/>
              </a:ext>
            </a:extLst>
          </p:cNvPr>
          <p:cNvSpPr/>
          <p:nvPr/>
        </p:nvSpPr>
        <p:spPr>
          <a:xfrm>
            <a:off x="8681007" y="0"/>
            <a:ext cx="3588337" cy="6858000"/>
          </a:xfrm>
          <a:prstGeom prst="rect">
            <a:avLst/>
          </a:prstGeom>
          <a:solidFill>
            <a:srgbClr val="35748C"/>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a:ln>
                <a:noFill/>
              </a:ln>
              <a:solidFill>
                <a:srgbClr val="0057A6"/>
              </a:solidFill>
              <a:effectLst/>
              <a:uLnTx/>
              <a:uFillTx/>
              <a:latin typeface="Arial" panose="020B0604020202020204"/>
              <a:ea typeface="+mn-ea"/>
              <a:cs typeface="+mn-cs"/>
            </a:endParaRPr>
          </a:p>
        </p:txBody>
      </p:sp>
      <p:sp>
        <p:nvSpPr>
          <p:cNvPr id="4" name="Footer Placeholder 4">
            <a:extLst>
              <a:ext uri="{FF2B5EF4-FFF2-40B4-BE49-F238E27FC236}">
                <a16:creationId xmlns:a16="http://schemas.microsoft.com/office/drawing/2014/main" id="{00478852-9BBB-D37B-D8C1-63D5D7096B2A}"/>
              </a:ext>
            </a:extLst>
          </p:cNvPr>
          <p:cNvSpPr txBox="1">
            <a:spLocks/>
          </p:cNvSpPr>
          <p:nvPr/>
        </p:nvSpPr>
        <p:spPr>
          <a:xfrm>
            <a:off x="1230089" y="6440401"/>
            <a:ext cx="4114800" cy="246511"/>
          </a:xfrm>
          <a:prstGeom prst="rect">
            <a:avLst/>
          </a:prstGeom>
        </p:spPr>
        <p:txBody>
          <a:bodyPr/>
          <a:lst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a:t>Presentation</a:t>
            </a:r>
          </a:p>
        </p:txBody>
      </p:sp>
      <p:pic>
        <p:nvPicPr>
          <p:cNvPr id="6" name="Picture 5">
            <a:extLst>
              <a:ext uri="{FF2B5EF4-FFF2-40B4-BE49-F238E27FC236}">
                <a16:creationId xmlns:a16="http://schemas.microsoft.com/office/drawing/2014/main" id="{16A4F2FF-1897-3441-4CE8-42DCC7478E7C}"/>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r="-3765"/>
          <a:stretch/>
        </p:blipFill>
        <p:spPr>
          <a:xfrm>
            <a:off x="-10880" y="0"/>
            <a:ext cx="11150708" cy="6858000"/>
          </a:xfrm>
          <a:prstGeom prst="rect">
            <a:avLst/>
          </a:prstGeom>
        </p:spPr>
      </p:pic>
      <p:grpSp>
        <p:nvGrpSpPr>
          <p:cNvPr id="9" name="Group 8">
            <a:extLst>
              <a:ext uri="{FF2B5EF4-FFF2-40B4-BE49-F238E27FC236}">
                <a16:creationId xmlns:a16="http://schemas.microsoft.com/office/drawing/2014/main" id="{A41EBF38-433E-0ED5-EAEF-75DD56F973AB}"/>
              </a:ext>
            </a:extLst>
          </p:cNvPr>
          <p:cNvGrpSpPr/>
          <p:nvPr/>
        </p:nvGrpSpPr>
        <p:grpSpPr>
          <a:xfrm>
            <a:off x="4879560" y="547142"/>
            <a:ext cx="684915" cy="445262"/>
            <a:chOff x="4069826" y="1931507"/>
            <a:chExt cx="684915" cy="445262"/>
          </a:xfrm>
        </p:grpSpPr>
        <p:sp>
          <p:nvSpPr>
            <p:cNvPr id="10" name="TextBox 9">
              <a:extLst>
                <a:ext uri="{FF2B5EF4-FFF2-40B4-BE49-F238E27FC236}">
                  <a16:creationId xmlns:a16="http://schemas.microsoft.com/office/drawing/2014/main" id="{E1D3C9E2-D6BA-2919-D260-813579BD04A5}"/>
                </a:ext>
              </a:extLst>
            </p:cNvPr>
            <p:cNvSpPr txBox="1"/>
            <p:nvPr/>
          </p:nvSpPr>
          <p:spPr>
            <a:xfrm>
              <a:off x="4069826" y="1931507"/>
              <a:ext cx="684915" cy="400110"/>
            </a:xfrm>
            <a:prstGeom prst="rect">
              <a:avLst/>
            </a:prstGeom>
            <a:noFill/>
          </p:spPr>
          <p:txBody>
            <a:bodyPr wrap="square" rtlCol="0">
              <a:spAutoFit/>
            </a:bodyPr>
            <a:lstStyle/>
            <a:p>
              <a:pPr algn="ctr"/>
              <a:r>
                <a:rPr lang="en-US" sz="2000" b="1" dirty="0">
                  <a:solidFill>
                    <a:schemeClr val="bg1"/>
                  </a:solidFill>
                </a:rPr>
                <a:t>CMS</a:t>
              </a:r>
            </a:p>
          </p:txBody>
        </p:sp>
        <p:sp>
          <p:nvSpPr>
            <p:cNvPr id="11" name="Triangle 10">
              <a:extLst>
                <a:ext uri="{FF2B5EF4-FFF2-40B4-BE49-F238E27FC236}">
                  <a16:creationId xmlns:a16="http://schemas.microsoft.com/office/drawing/2014/main" id="{C76F1898-6582-BE35-0F28-D64C80462DEE}"/>
                </a:ext>
              </a:extLst>
            </p:cNvPr>
            <p:cNvSpPr>
              <a:spLocks noChangeAspect="1"/>
            </p:cNvSpPr>
            <p:nvPr/>
          </p:nvSpPr>
          <p:spPr>
            <a:xfrm flipV="1">
              <a:off x="4354500" y="2304769"/>
              <a:ext cx="103483" cy="72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p>
          </p:txBody>
        </p:sp>
      </p:grpSp>
      <p:grpSp>
        <p:nvGrpSpPr>
          <p:cNvPr id="12" name="Group 11">
            <a:extLst>
              <a:ext uri="{FF2B5EF4-FFF2-40B4-BE49-F238E27FC236}">
                <a16:creationId xmlns:a16="http://schemas.microsoft.com/office/drawing/2014/main" id="{B04907F3-4528-11DA-AECB-19FE6E7EA964}"/>
              </a:ext>
            </a:extLst>
          </p:cNvPr>
          <p:cNvGrpSpPr/>
          <p:nvPr/>
        </p:nvGrpSpPr>
        <p:grpSpPr>
          <a:xfrm>
            <a:off x="3391823" y="4980764"/>
            <a:ext cx="1474440" cy="597801"/>
            <a:chOff x="2833888" y="5365076"/>
            <a:chExt cx="1474440" cy="597801"/>
          </a:xfrm>
        </p:grpSpPr>
        <p:sp>
          <p:nvSpPr>
            <p:cNvPr id="13" name="Triangle 12">
              <a:extLst>
                <a:ext uri="{FF2B5EF4-FFF2-40B4-BE49-F238E27FC236}">
                  <a16:creationId xmlns:a16="http://schemas.microsoft.com/office/drawing/2014/main" id="{32C9BB5A-604B-BB0F-6DB7-AA574A220141}"/>
                </a:ext>
              </a:extLst>
            </p:cNvPr>
            <p:cNvSpPr>
              <a:spLocks noChangeAspect="1"/>
            </p:cNvSpPr>
            <p:nvPr/>
          </p:nvSpPr>
          <p:spPr>
            <a:xfrm flipV="1">
              <a:off x="3519613" y="5890877"/>
              <a:ext cx="103483" cy="72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TextBox 13">
              <a:extLst>
                <a:ext uri="{FF2B5EF4-FFF2-40B4-BE49-F238E27FC236}">
                  <a16:creationId xmlns:a16="http://schemas.microsoft.com/office/drawing/2014/main" id="{90D12D42-33B2-90B7-B776-5B6DBE95F3D6}"/>
                </a:ext>
              </a:extLst>
            </p:cNvPr>
            <p:cNvSpPr txBox="1"/>
            <p:nvPr/>
          </p:nvSpPr>
          <p:spPr>
            <a:xfrm>
              <a:off x="2833888" y="5365076"/>
              <a:ext cx="1474440" cy="584775"/>
            </a:xfrm>
            <a:prstGeom prst="rect">
              <a:avLst/>
            </a:prstGeom>
            <a:noFill/>
          </p:spPr>
          <p:txBody>
            <a:bodyPr wrap="square" rtlCol="0">
              <a:spAutoFit/>
            </a:bodyPr>
            <a:lstStyle/>
            <a:p>
              <a:pPr algn="ctr"/>
              <a:r>
                <a:rPr lang="en-US" sz="3200" b="1" dirty="0">
                  <a:solidFill>
                    <a:schemeClr val="bg1"/>
                  </a:solidFill>
                </a:rPr>
                <a:t>ATLAS</a:t>
              </a:r>
            </a:p>
          </p:txBody>
        </p:sp>
      </p:grpSp>
      <p:grpSp>
        <p:nvGrpSpPr>
          <p:cNvPr id="15" name="Group 14">
            <a:extLst>
              <a:ext uri="{FF2B5EF4-FFF2-40B4-BE49-F238E27FC236}">
                <a16:creationId xmlns:a16="http://schemas.microsoft.com/office/drawing/2014/main" id="{D2350C1F-0629-F213-D46C-8BD087F0AEA6}"/>
              </a:ext>
            </a:extLst>
          </p:cNvPr>
          <p:cNvGrpSpPr/>
          <p:nvPr/>
        </p:nvGrpSpPr>
        <p:grpSpPr>
          <a:xfrm>
            <a:off x="6046703" y="5570555"/>
            <a:ext cx="744403" cy="414338"/>
            <a:chOff x="4973280" y="5801366"/>
            <a:chExt cx="744403" cy="667295"/>
          </a:xfrm>
        </p:grpSpPr>
        <p:sp>
          <p:nvSpPr>
            <p:cNvPr id="16" name="Triangle 15">
              <a:extLst>
                <a:ext uri="{FF2B5EF4-FFF2-40B4-BE49-F238E27FC236}">
                  <a16:creationId xmlns:a16="http://schemas.microsoft.com/office/drawing/2014/main" id="{9C4F8FE7-E9E7-BC79-BD0B-6B590E066B4D}"/>
                </a:ext>
              </a:extLst>
            </p:cNvPr>
            <p:cNvSpPr>
              <a:spLocks noChangeAspect="1"/>
            </p:cNvSpPr>
            <p:nvPr/>
          </p:nvSpPr>
          <p:spPr>
            <a:xfrm rot="10800000" flipV="1">
              <a:off x="5292594" y="5801366"/>
              <a:ext cx="103483" cy="72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p>
          </p:txBody>
        </p:sp>
        <p:sp>
          <p:nvSpPr>
            <p:cNvPr id="17" name="TextBox 16">
              <a:extLst>
                <a:ext uri="{FF2B5EF4-FFF2-40B4-BE49-F238E27FC236}">
                  <a16:creationId xmlns:a16="http://schemas.microsoft.com/office/drawing/2014/main" id="{B3C77EEE-1E10-9508-F1B7-07FE61845DEE}"/>
                </a:ext>
              </a:extLst>
            </p:cNvPr>
            <p:cNvSpPr txBox="1"/>
            <p:nvPr/>
          </p:nvSpPr>
          <p:spPr>
            <a:xfrm>
              <a:off x="4973280" y="5824280"/>
              <a:ext cx="744403" cy="644381"/>
            </a:xfrm>
            <a:prstGeom prst="rect">
              <a:avLst/>
            </a:prstGeom>
            <a:noFill/>
          </p:spPr>
          <p:txBody>
            <a:bodyPr wrap="square" rtlCol="0">
              <a:spAutoFit/>
            </a:bodyPr>
            <a:lstStyle/>
            <a:p>
              <a:pPr algn="ctr"/>
              <a:r>
                <a:rPr lang="en-US" sz="2000" b="1" dirty="0">
                  <a:solidFill>
                    <a:schemeClr val="bg1"/>
                  </a:solidFill>
                </a:rPr>
                <a:t>LHCb</a:t>
              </a:r>
            </a:p>
          </p:txBody>
        </p:sp>
      </p:grpSp>
      <p:grpSp>
        <p:nvGrpSpPr>
          <p:cNvPr id="20" name="Group 19">
            <a:extLst>
              <a:ext uri="{FF2B5EF4-FFF2-40B4-BE49-F238E27FC236}">
                <a16:creationId xmlns:a16="http://schemas.microsoft.com/office/drawing/2014/main" id="{D124E5F5-9E9D-B8D7-0C77-DBC84F549E3E}"/>
              </a:ext>
            </a:extLst>
          </p:cNvPr>
          <p:cNvGrpSpPr/>
          <p:nvPr/>
        </p:nvGrpSpPr>
        <p:grpSpPr>
          <a:xfrm>
            <a:off x="1835183" y="4868114"/>
            <a:ext cx="894376" cy="443350"/>
            <a:chOff x="1688068" y="5274592"/>
            <a:chExt cx="894376" cy="443350"/>
          </a:xfrm>
        </p:grpSpPr>
        <p:sp>
          <p:nvSpPr>
            <p:cNvPr id="21" name="Triangle 20">
              <a:extLst>
                <a:ext uri="{FF2B5EF4-FFF2-40B4-BE49-F238E27FC236}">
                  <a16:creationId xmlns:a16="http://schemas.microsoft.com/office/drawing/2014/main" id="{85174EB1-0AF7-1AEA-F238-010062A69379}"/>
                </a:ext>
              </a:extLst>
            </p:cNvPr>
            <p:cNvSpPr>
              <a:spLocks noChangeAspect="1"/>
            </p:cNvSpPr>
            <p:nvPr/>
          </p:nvSpPr>
          <p:spPr>
            <a:xfrm rot="10800000" flipV="1">
              <a:off x="2086788" y="5274592"/>
              <a:ext cx="103483" cy="72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p>
          </p:txBody>
        </p:sp>
        <p:sp>
          <p:nvSpPr>
            <p:cNvPr id="22" name="TextBox 21">
              <a:extLst>
                <a:ext uri="{FF2B5EF4-FFF2-40B4-BE49-F238E27FC236}">
                  <a16:creationId xmlns:a16="http://schemas.microsoft.com/office/drawing/2014/main" id="{5149AF91-52E1-104F-AFC3-B38AC16FC3EE}"/>
                </a:ext>
              </a:extLst>
            </p:cNvPr>
            <p:cNvSpPr txBox="1"/>
            <p:nvPr/>
          </p:nvSpPr>
          <p:spPr>
            <a:xfrm>
              <a:off x="1688068" y="5317832"/>
              <a:ext cx="894376" cy="400110"/>
            </a:xfrm>
            <a:prstGeom prst="rect">
              <a:avLst/>
            </a:prstGeom>
            <a:noFill/>
          </p:spPr>
          <p:txBody>
            <a:bodyPr wrap="square" rtlCol="0">
              <a:spAutoFit/>
            </a:bodyPr>
            <a:lstStyle/>
            <a:p>
              <a:pPr algn="ctr"/>
              <a:r>
                <a:rPr lang="en-US" sz="2000" b="1">
                  <a:solidFill>
                    <a:schemeClr val="bg1"/>
                  </a:solidFill>
                </a:rPr>
                <a:t>ALICE</a:t>
              </a:r>
            </a:p>
          </p:txBody>
        </p:sp>
      </p:grpSp>
      <p:grpSp>
        <p:nvGrpSpPr>
          <p:cNvPr id="34" name="Group 33">
            <a:extLst>
              <a:ext uri="{FF2B5EF4-FFF2-40B4-BE49-F238E27FC236}">
                <a16:creationId xmlns:a16="http://schemas.microsoft.com/office/drawing/2014/main" id="{AAD52B71-A442-8E00-6F7C-39D22301733D}"/>
              </a:ext>
            </a:extLst>
          </p:cNvPr>
          <p:cNvGrpSpPr/>
          <p:nvPr/>
        </p:nvGrpSpPr>
        <p:grpSpPr>
          <a:xfrm>
            <a:off x="8247860" y="1018872"/>
            <a:ext cx="3670300" cy="1066801"/>
            <a:chOff x="7802563" y="1018871"/>
            <a:chExt cx="3670300" cy="1066801"/>
          </a:xfrm>
        </p:grpSpPr>
        <p:pic>
          <p:nvPicPr>
            <p:cNvPr id="19" name="Picture 18">
              <a:extLst>
                <a:ext uri="{FF2B5EF4-FFF2-40B4-BE49-F238E27FC236}">
                  <a16:creationId xmlns:a16="http://schemas.microsoft.com/office/drawing/2014/main" id="{48A418CC-86EF-4045-61EF-C7D1E7DBB4C2}"/>
                </a:ext>
              </a:extLst>
            </p:cNvPr>
            <p:cNvPicPr>
              <a:picLocks noChangeAspect="1"/>
            </p:cNvPicPr>
            <p:nvPr/>
          </p:nvPicPr>
          <p:blipFill>
            <a:blip r:embed="rId3"/>
            <a:stretch>
              <a:fillRect/>
            </a:stretch>
          </p:blipFill>
          <p:spPr>
            <a:xfrm>
              <a:off x="7802563" y="1018872"/>
              <a:ext cx="3670300" cy="1066800"/>
            </a:xfrm>
            <a:prstGeom prst="rect">
              <a:avLst/>
            </a:prstGeom>
            <a:ln w="76200">
              <a:solidFill>
                <a:schemeClr val="bg1"/>
              </a:solidFill>
            </a:ln>
          </p:spPr>
        </p:pic>
        <p:sp>
          <p:nvSpPr>
            <p:cNvPr id="25" name="ZoneTexte 45">
              <a:extLst>
                <a:ext uri="{FF2B5EF4-FFF2-40B4-BE49-F238E27FC236}">
                  <a16:creationId xmlns:a16="http://schemas.microsoft.com/office/drawing/2014/main" id="{E90A2085-C261-0244-2C06-31F817D3746D}"/>
                </a:ext>
              </a:extLst>
            </p:cNvPr>
            <p:cNvSpPr txBox="1"/>
            <p:nvPr/>
          </p:nvSpPr>
          <p:spPr>
            <a:xfrm>
              <a:off x="10814438" y="1018871"/>
              <a:ext cx="658425" cy="271473"/>
            </a:xfrm>
            <a:prstGeom prst="rect">
              <a:avLst/>
            </a:prstGeom>
            <a:solidFill>
              <a:schemeClr val="tx1"/>
            </a:solidFill>
          </p:spPr>
          <p:txBody>
            <a:bodyPr wrap="square" rtlCol="0">
              <a:spAutoFit/>
            </a:bodyPr>
            <a:lstStyle/>
            <a:p>
              <a:pPr algn="ctr"/>
              <a:r>
                <a:rPr lang="en-US" sz="1100" b="1" dirty="0">
                  <a:solidFill>
                    <a:schemeClr val="bg1"/>
                  </a:solidFill>
                  <a:latin typeface="Arial" charset="0"/>
                  <a:ea typeface="Arial" charset="0"/>
                  <a:cs typeface="Arial" charset="0"/>
                </a:rPr>
                <a:t>ATLAS</a:t>
              </a:r>
            </a:p>
          </p:txBody>
        </p:sp>
      </p:grpSp>
      <p:grpSp>
        <p:nvGrpSpPr>
          <p:cNvPr id="7" name="Group 6">
            <a:extLst>
              <a:ext uri="{FF2B5EF4-FFF2-40B4-BE49-F238E27FC236}">
                <a16:creationId xmlns:a16="http://schemas.microsoft.com/office/drawing/2014/main" id="{34DE1347-49F3-61A7-1370-3FBBE7568200}"/>
              </a:ext>
            </a:extLst>
          </p:cNvPr>
          <p:cNvGrpSpPr/>
          <p:nvPr/>
        </p:nvGrpSpPr>
        <p:grpSpPr>
          <a:xfrm>
            <a:off x="8247860" y="3605764"/>
            <a:ext cx="3670300" cy="1066801"/>
            <a:chOff x="7802563" y="3605763"/>
            <a:chExt cx="3670300" cy="1066801"/>
          </a:xfrm>
        </p:grpSpPr>
        <p:pic>
          <p:nvPicPr>
            <p:cNvPr id="23" name="Picture 22">
              <a:extLst>
                <a:ext uri="{FF2B5EF4-FFF2-40B4-BE49-F238E27FC236}">
                  <a16:creationId xmlns:a16="http://schemas.microsoft.com/office/drawing/2014/main" id="{94ABAF34-79D8-BBFC-2074-021FA2DFDF34}"/>
                </a:ext>
              </a:extLst>
            </p:cNvPr>
            <p:cNvPicPr>
              <a:picLocks noChangeAspect="1"/>
            </p:cNvPicPr>
            <p:nvPr/>
          </p:nvPicPr>
          <p:blipFill>
            <a:blip r:embed="rId4"/>
            <a:stretch>
              <a:fillRect/>
            </a:stretch>
          </p:blipFill>
          <p:spPr>
            <a:xfrm>
              <a:off x="7802563" y="3605764"/>
              <a:ext cx="3670300" cy="1066800"/>
            </a:xfrm>
            <a:prstGeom prst="rect">
              <a:avLst/>
            </a:prstGeom>
            <a:ln w="12700">
              <a:solidFill>
                <a:schemeClr val="bg1"/>
              </a:solidFill>
            </a:ln>
          </p:spPr>
        </p:pic>
        <p:sp>
          <p:nvSpPr>
            <p:cNvPr id="26" name="ZoneTexte 45">
              <a:extLst>
                <a:ext uri="{FF2B5EF4-FFF2-40B4-BE49-F238E27FC236}">
                  <a16:creationId xmlns:a16="http://schemas.microsoft.com/office/drawing/2014/main" id="{D65A570B-9DF7-F6CA-C088-28C05A35E0D0}"/>
                </a:ext>
              </a:extLst>
            </p:cNvPr>
            <p:cNvSpPr txBox="1"/>
            <p:nvPr/>
          </p:nvSpPr>
          <p:spPr>
            <a:xfrm>
              <a:off x="10814437" y="3605763"/>
              <a:ext cx="658425" cy="261610"/>
            </a:xfrm>
            <a:prstGeom prst="rect">
              <a:avLst/>
            </a:prstGeom>
            <a:solidFill>
              <a:schemeClr val="tx1"/>
            </a:solidFill>
          </p:spPr>
          <p:txBody>
            <a:bodyPr wrap="square" rtlCol="0">
              <a:spAutoFit/>
            </a:bodyPr>
            <a:lstStyle/>
            <a:p>
              <a:pPr algn="ctr"/>
              <a:r>
                <a:rPr lang="en-US" sz="1100" b="1">
                  <a:solidFill>
                    <a:schemeClr val="bg1"/>
                  </a:solidFill>
                  <a:latin typeface="Arial" charset="0"/>
                  <a:ea typeface="Arial" charset="0"/>
                  <a:cs typeface="Arial" charset="0"/>
                </a:rPr>
                <a:t>ALICE</a:t>
              </a:r>
            </a:p>
          </p:txBody>
        </p:sp>
      </p:grpSp>
      <p:grpSp>
        <p:nvGrpSpPr>
          <p:cNvPr id="8" name="Group 7">
            <a:extLst>
              <a:ext uri="{FF2B5EF4-FFF2-40B4-BE49-F238E27FC236}">
                <a16:creationId xmlns:a16="http://schemas.microsoft.com/office/drawing/2014/main" id="{A0A59B15-9108-B510-3CCB-E1DA15C677AB}"/>
              </a:ext>
            </a:extLst>
          </p:cNvPr>
          <p:cNvGrpSpPr/>
          <p:nvPr/>
        </p:nvGrpSpPr>
        <p:grpSpPr>
          <a:xfrm>
            <a:off x="8247860" y="2312318"/>
            <a:ext cx="3670300" cy="1066801"/>
            <a:chOff x="7802563" y="2312317"/>
            <a:chExt cx="3670300" cy="1066801"/>
          </a:xfrm>
        </p:grpSpPr>
        <p:pic>
          <p:nvPicPr>
            <p:cNvPr id="24" name="Picture 23">
              <a:extLst>
                <a:ext uri="{FF2B5EF4-FFF2-40B4-BE49-F238E27FC236}">
                  <a16:creationId xmlns:a16="http://schemas.microsoft.com/office/drawing/2014/main" id="{7B3EC066-8DB6-C45A-F793-79DB410079C1}"/>
                </a:ext>
              </a:extLst>
            </p:cNvPr>
            <p:cNvPicPr>
              <a:picLocks noChangeAspect="1"/>
            </p:cNvPicPr>
            <p:nvPr/>
          </p:nvPicPr>
          <p:blipFill>
            <a:blip r:embed="rId5"/>
            <a:stretch>
              <a:fillRect/>
            </a:stretch>
          </p:blipFill>
          <p:spPr>
            <a:xfrm>
              <a:off x="7802563" y="2312318"/>
              <a:ext cx="3670300" cy="1066800"/>
            </a:xfrm>
            <a:prstGeom prst="rect">
              <a:avLst/>
            </a:prstGeom>
            <a:ln w="12700">
              <a:solidFill>
                <a:schemeClr val="bg1"/>
              </a:solidFill>
            </a:ln>
          </p:spPr>
        </p:pic>
        <p:sp>
          <p:nvSpPr>
            <p:cNvPr id="27" name="ZoneTexte 47">
              <a:extLst>
                <a:ext uri="{FF2B5EF4-FFF2-40B4-BE49-F238E27FC236}">
                  <a16:creationId xmlns:a16="http://schemas.microsoft.com/office/drawing/2014/main" id="{785DBCD4-58A1-D2CC-8D9F-A7D4A43A805B}"/>
                </a:ext>
              </a:extLst>
            </p:cNvPr>
            <p:cNvSpPr txBox="1"/>
            <p:nvPr/>
          </p:nvSpPr>
          <p:spPr>
            <a:xfrm>
              <a:off x="10814437" y="2312317"/>
              <a:ext cx="658425" cy="261610"/>
            </a:xfrm>
            <a:prstGeom prst="rect">
              <a:avLst/>
            </a:prstGeom>
            <a:solidFill>
              <a:schemeClr val="tx1"/>
            </a:solidFill>
          </p:spPr>
          <p:txBody>
            <a:bodyPr wrap="square" rtlCol="0">
              <a:spAutoFit/>
            </a:bodyPr>
            <a:lstStyle/>
            <a:p>
              <a:pPr algn="ctr"/>
              <a:r>
                <a:rPr lang="en-US" sz="1100" b="1">
                  <a:solidFill>
                    <a:schemeClr val="bg1"/>
                  </a:solidFill>
                  <a:latin typeface="Arial" charset="0"/>
                  <a:ea typeface="Arial" charset="0"/>
                  <a:cs typeface="Arial" charset="0"/>
                </a:rPr>
                <a:t>CMS</a:t>
              </a:r>
            </a:p>
          </p:txBody>
        </p:sp>
      </p:grpSp>
      <p:grpSp>
        <p:nvGrpSpPr>
          <p:cNvPr id="3" name="Group 2">
            <a:extLst>
              <a:ext uri="{FF2B5EF4-FFF2-40B4-BE49-F238E27FC236}">
                <a16:creationId xmlns:a16="http://schemas.microsoft.com/office/drawing/2014/main" id="{6C98DEDA-70C4-F682-04C6-F57DBCB95BCE}"/>
              </a:ext>
            </a:extLst>
          </p:cNvPr>
          <p:cNvGrpSpPr/>
          <p:nvPr/>
        </p:nvGrpSpPr>
        <p:grpSpPr>
          <a:xfrm>
            <a:off x="8247860" y="4899211"/>
            <a:ext cx="3670300" cy="1066800"/>
            <a:chOff x="7802563" y="4899211"/>
            <a:chExt cx="3670300" cy="1066800"/>
          </a:xfrm>
        </p:grpSpPr>
        <p:pic>
          <p:nvPicPr>
            <p:cNvPr id="18" name="Picture 17">
              <a:extLst>
                <a:ext uri="{FF2B5EF4-FFF2-40B4-BE49-F238E27FC236}">
                  <a16:creationId xmlns:a16="http://schemas.microsoft.com/office/drawing/2014/main" id="{F8BE47CA-D6EC-A351-09A9-9BB94F830D9A}"/>
                </a:ext>
              </a:extLst>
            </p:cNvPr>
            <p:cNvPicPr>
              <a:picLocks noChangeAspect="1"/>
            </p:cNvPicPr>
            <p:nvPr/>
          </p:nvPicPr>
          <p:blipFill>
            <a:blip r:embed="rId6"/>
            <a:stretch>
              <a:fillRect/>
            </a:stretch>
          </p:blipFill>
          <p:spPr>
            <a:xfrm>
              <a:off x="7802563" y="4899211"/>
              <a:ext cx="3670300" cy="1066800"/>
            </a:xfrm>
            <a:prstGeom prst="rect">
              <a:avLst/>
            </a:prstGeom>
            <a:ln w="12700">
              <a:solidFill>
                <a:schemeClr val="bg1"/>
              </a:solidFill>
            </a:ln>
          </p:spPr>
        </p:pic>
        <p:sp>
          <p:nvSpPr>
            <p:cNvPr id="28" name="ZoneTexte 48">
              <a:extLst>
                <a:ext uri="{FF2B5EF4-FFF2-40B4-BE49-F238E27FC236}">
                  <a16:creationId xmlns:a16="http://schemas.microsoft.com/office/drawing/2014/main" id="{1C49CF7F-DC1F-3DF3-B61A-C71D9331D659}"/>
                </a:ext>
              </a:extLst>
            </p:cNvPr>
            <p:cNvSpPr txBox="1"/>
            <p:nvPr/>
          </p:nvSpPr>
          <p:spPr>
            <a:xfrm>
              <a:off x="10830615" y="4899211"/>
              <a:ext cx="642248" cy="261610"/>
            </a:xfrm>
            <a:prstGeom prst="rect">
              <a:avLst/>
            </a:prstGeom>
            <a:solidFill>
              <a:schemeClr val="tx1"/>
            </a:solidFill>
          </p:spPr>
          <p:txBody>
            <a:bodyPr wrap="square" rtlCol="0">
              <a:spAutoFit/>
            </a:bodyPr>
            <a:lstStyle/>
            <a:p>
              <a:pPr algn="ctr"/>
              <a:r>
                <a:rPr lang="en-US" sz="1100" b="1" err="1">
                  <a:solidFill>
                    <a:schemeClr val="bg1"/>
                  </a:solidFill>
                  <a:latin typeface="Arial" charset="0"/>
                  <a:ea typeface="Arial" charset="0"/>
                  <a:cs typeface="Arial" charset="0"/>
                </a:rPr>
                <a:t>LHCb</a:t>
              </a:r>
              <a:endParaRPr lang="en-US" sz="1100" b="1">
                <a:solidFill>
                  <a:schemeClr val="bg1"/>
                </a:solidFill>
                <a:latin typeface="Arial" charset="0"/>
                <a:ea typeface="Arial" charset="0"/>
                <a:cs typeface="Arial" charset="0"/>
              </a:endParaRPr>
            </a:p>
          </p:txBody>
        </p:sp>
      </p:grpSp>
      <p:sp>
        <p:nvSpPr>
          <p:cNvPr id="2" name="TextBox 1">
            <a:extLst>
              <a:ext uri="{FF2B5EF4-FFF2-40B4-BE49-F238E27FC236}">
                <a16:creationId xmlns:a16="http://schemas.microsoft.com/office/drawing/2014/main" id="{ACEA2B88-48B8-8E11-6B77-51FE509AE085}"/>
              </a:ext>
            </a:extLst>
          </p:cNvPr>
          <p:cNvSpPr txBox="1"/>
          <p:nvPr/>
        </p:nvSpPr>
        <p:spPr>
          <a:xfrm>
            <a:off x="2301090" y="2073883"/>
            <a:ext cx="604653" cy="338554"/>
          </a:xfrm>
          <a:prstGeom prst="rect">
            <a:avLst/>
          </a:prstGeom>
          <a:noFill/>
        </p:spPr>
        <p:txBody>
          <a:bodyPr wrap="none" rtlCol="0">
            <a:spAutoFit/>
          </a:bodyPr>
          <a:lstStyle/>
          <a:p>
            <a:pPr>
              <a:spcBef>
                <a:spcPts val="3000"/>
              </a:spcBef>
            </a:pPr>
            <a:r>
              <a:rPr lang="en-CH" sz="1600" b="1">
                <a:solidFill>
                  <a:srgbClr val="FFFF00"/>
                </a:solidFill>
                <a:latin typeface="Helvetica" pitchFamily="2" charset="0"/>
                <a:ea typeface="Helvetica Light" charset="0"/>
                <a:cs typeface="Helvetica Light" charset="0"/>
                <a:sym typeface="Wingdings" pitchFamily="2" charset="2"/>
              </a:rPr>
              <a:t>LHC</a:t>
            </a:r>
          </a:p>
        </p:txBody>
      </p:sp>
      <p:sp>
        <p:nvSpPr>
          <p:cNvPr id="30" name="TextBox 29">
            <a:extLst>
              <a:ext uri="{FF2B5EF4-FFF2-40B4-BE49-F238E27FC236}">
                <a16:creationId xmlns:a16="http://schemas.microsoft.com/office/drawing/2014/main" id="{404C7516-71F7-DDDD-3E44-5ED5650CA0F4}"/>
              </a:ext>
            </a:extLst>
          </p:cNvPr>
          <p:cNvSpPr txBox="1"/>
          <p:nvPr/>
        </p:nvSpPr>
        <p:spPr>
          <a:xfrm>
            <a:off x="4512146" y="4242978"/>
            <a:ext cx="593432" cy="338554"/>
          </a:xfrm>
          <a:prstGeom prst="rect">
            <a:avLst/>
          </a:prstGeom>
          <a:noFill/>
        </p:spPr>
        <p:txBody>
          <a:bodyPr wrap="none" rtlCol="0">
            <a:spAutoFit/>
          </a:bodyPr>
          <a:lstStyle/>
          <a:p>
            <a:pPr>
              <a:spcBef>
                <a:spcPts val="3000"/>
              </a:spcBef>
            </a:pPr>
            <a:r>
              <a:rPr lang="en-CH" sz="1600" b="1" dirty="0">
                <a:solidFill>
                  <a:srgbClr val="FFFF00"/>
                </a:solidFill>
                <a:latin typeface="Helvetica" pitchFamily="2" charset="0"/>
                <a:ea typeface="Helvetica Light" charset="0"/>
                <a:cs typeface="Helvetica Light" charset="0"/>
                <a:sym typeface="Wingdings" pitchFamily="2" charset="2"/>
              </a:rPr>
              <a:t>SPS</a:t>
            </a:r>
          </a:p>
        </p:txBody>
      </p:sp>
      <p:sp>
        <p:nvSpPr>
          <p:cNvPr id="32" name="TextBox 31">
            <a:extLst>
              <a:ext uri="{FF2B5EF4-FFF2-40B4-BE49-F238E27FC236}">
                <a16:creationId xmlns:a16="http://schemas.microsoft.com/office/drawing/2014/main" id="{D0CF2EDD-8072-3684-280B-DDCDBF6EBA75}"/>
              </a:ext>
            </a:extLst>
          </p:cNvPr>
          <p:cNvSpPr txBox="1"/>
          <p:nvPr/>
        </p:nvSpPr>
        <p:spPr>
          <a:xfrm>
            <a:off x="4443948" y="6113156"/>
            <a:ext cx="457176" cy="338554"/>
          </a:xfrm>
          <a:prstGeom prst="rect">
            <a:avLst/>
          </a:prstGeom>
          <a:noFill/>
        </p:spPr>
        <p:txBody>
          <a:bodyPr wrap="none" rtlCol="0">
            <a:spAutoFit/>
          </a:bodyPr>
          <a:lstStyle/>
          <a:p>
            <a:pPr>
              <a:spcBef>
                <a:spcPts val="3000"/>
              </a:spcBef>
            </a:pPr>
            <a:r>
              <a:rPr lang="en-CH" sz="1600" b="1" dirty="0">
                <a:solidFill>
                  <a:srgbClr val="FFFF00"/>
                </a:solidFill>
                <a:latin typeface="Helvetica" pitchFamily="2" charset="0"/>
                <a:ea typeface="Helvetica Light" charset="0"/>
                <a:cs typeface="Helvetica Light" charset="0"/>
                <a:sym typeface="Wingdings" pitchFamily="2" charset="2"/>
              </a:rPr>
              <a:t>PS</a:t>
            </a:r>
          </a:p>
        </p:txBody>
      </p:sp>
      <p:cxnSp>
        <p:nvCxnSpPr>
          <p:cNvPr id="5" name="Straight Connector 4">
            <a:extLst>
              <a:ext uri="{FF2B5EF4-FFF2-40B4-BE49-F238E27FC236}">
                <a16:creationId xmlns:a16="http://schemas.microsoft.com/office/drawing/2014/main" id="{5EC6654D-A06A-0B51-F4B0-91B98C0F14D2}"/>
              </a:ext>
            </a:extLst>
          </p:cNvPr>
          <p:cNvCxnSpPr>
            <a:stCxn id="32" idx="1"/>
          </p:cNvCxnSpPr>
          <p:nvPr/>
        </p:nvCxnSpPr>
        <p:spPr>
          <a:xfrm flipH="1" flipV="1">
            <a:off x="3864054" y="6073255"/>
            <a:ext cx="579895" cy="209179"/>
          </a:xfrm>
          <a:prstGeom prst="line">
            <a:avLst/>
          </a:prstGeom>
          <a:ln w="3175">
            <a:solidFill>
              <a:srgbClr val="FFFF00"/>
            </a:solidFill>
          </a:ln>
          <a:effectLst/>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EA970AE9-C733-C771-E468-E1F8659C6D5D}"/>
              </a:ext>
            </a:extLst>
          </p:cNvPr>
          <p:cNvSpPr txBox="1"/>
          <p:nvPr/>
        </p:nvSpPr>
        <p:spPr>
          <a:xfrm>
            <a:off x="210751" y="167737"/>
            <a:ext cx="3422732" cy="523220"/>
          </a:xfrm>
          <a:prstGeom prst="rect">
            <a:avLst/>
          </a:prstGeom>
          <a:noFill/>
        </p:spPr>
        <p:txBody>
          <a:bodyPr wrap="none" rtlCol="0">
            <a:spAutoFit/>
          </a:bodyPr>
          <a:lstStyle/>
          <a:p>
            <a:pPr>
              <a:spcBef>
                <a:spcPts val="3000"/>
              </a:spcBef>
            </a:pPr>
            <a:r>
              <a:rPr lang="en-CH" sz="2800" b="1" dirty="0">
                <a:solidFill>
                  <a:schemeClr val="bg1"/>
                </a:solidFill>
                <a:latin typeface="Helvetica" pitchFamily="2" charset="0"/>
                <a:ea typeface="Helvetica Light" charset="0"/>
                <a:cs typeface="Helvetica Light" charset="0"/>
                <a:sym typeface="Wingdings" pitchFamily="2" charset="2"/>
              </a:rPr>
              <a:t>LHC and Detectors</a:t>
            </a:r>
          </a:p>
        </p:txBody>
      </p:sp>
      <p:sp>
        <p:nvSpPr>
          <p:cNvPr id="36" name="TextBox 35">
            <a:extLst>
              <a:ext uri="{FF2B5EF4-FFF2-40B4-BE49-F238E27FC236}">
                <a16:creationId xmlns:a16="http://schemas.microsoft.com/office/drawing/2014/main" id="{F3C93B2F-5C4F-927C-5432-C0FE1ACC7626}"/>
              </a:ext>
            </a:extLst>
          </p:cNvPr>
          <p:cNvSpPr txBox="1"/>
          <p:nvPr/>
        </p:nvSpPr>
        <p:spPr>
          <a:xfrm>
            <a:off x="210751" y="6322335"/>
            <a:ext cx="5765800" cy="369332"/>
          </a:xfrm>
          <a:prstGeom prst="rect">
            <a:avLst/>
          </a:prstGeom>
          <a:noFill/>
        </p:spPr>
        <p:txBody>
          <a:bodyPr wrap="square">
            <a:spAutoFit/>
          </a:bodyPr>
          <a:lstStyle/>
          <a:p>
            <a:pPr>
              <a:spcBef>
                <a:spcPts val="1200"/>
              </a:spcBef>
            </a:pPr>
            <a:r>
              <a:rPr lang="en-CH" b="1" dirty="0">
                <a:solidFill>
                  <a:schemeClr val="bg1"/>
                </a:solidFill>
                <a:latin typeface="Helvetica" pitchFamily="2" charset="0"/>
                <a:ea typeface="Helvetica Light" charset="0"/>
                <a:cs typeface="Helvetica Light" charset="0"/>
                <a:sym typeface="Wingdings" pitchFamily="2" charset="2"/>
              </a:rPr>
              <a:t>Aerial view</a:t>
            </a:r>
          </a:p>
        </p:txBody>
      </p:sp>
    </p:spTree>
    <p:extLst>
      <p:ext uri="{BB962C8B-B14F-4D97-AF65-F5344CB8AC3E}">
        <p14:creationId xmlns:p14="http://schemas.microsoft.com/office/powerpoint/2010/main" val="1743785303"/>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par>
                                <p:cTn id="15" presetID="10"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par>
                                <p:cTn id="22" presetID="10" presetClass="entr" presetSubtype="0" fill="hold"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500"/>
                                        <p:tgtEl>
                                          <p:spTgt spid="20"/>
                                        </p:tgtEl>
                                      </p:cBhvr>
                                    </p:animEffect>
                                  </p:childTnLst>
                                </p:cTn>
                              </p:par>
                            </p:childTnLst>
                          </p:cTn>
                        </p:par>
                        <p:par>
                          <p:cTn id="25" fill="hold">
                            <p:stCondLst>
                              <p:cond delay="1500"/>
                            </p:stCondLst>
                            <p:childTnLst>
                              <p:par>
                                <p:cTn id="26" presetID="10" presetClass="entr" presetSubtype="0" fill="hold" nodeType="after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500"/>
                                        <p:tgtEl>
                                          <p:spTgt spid="3"/>
                                        </p:tgtEl>
                                      </p:cBhvr>
                                    </p:animEffect>
                                  </p:childTnLst>
                                </p:cTn>
                              </p:par>
                              <p:par>
                                <p:cTn id="29" presetID="10" presetClass="entr" presetSubtype="0"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55B2F1D-8C7F-F246-A782-8743BDC8628A}"/>
              </a:ext>
            </a:extLst>
          </p:cNvPr>
          <p:cNvSpPr/>
          <p:nvPr/>
        </p:nvSpPr>
        <p:spPr>
          <a:xfrm>
            <a:off x="359570" y="3259723"/>
            <a:ext cx="11472863" cy="338554"/>
          </a:xfrm>
          <a:prstGeom prst="rect">
            <a:avLst/>
          </a:prstGeom>
          <a:solidFill>
            <a:schemeClr val="bg1"/>
          </a:solidFill>
          <a:ln>
            <a:solidFill>
              <a:schemeClr val="bg1"/>
            </a:solidFill>
          </a:ln>
        </p:spPr>
        <p:txBody>
          <a:bodyPr rtlCol="0" anchor="ctr">
            <a:spAutoFit/>
          </a:bodyPr>
          <a:lstStyle/>
          <a:p>
            <a:pPr algn="ctr"/>
            <a:endParaRPr lang="en-CH" sz="1600" dirty="0">
              <a:latin typeface="Helvetica Light" charset="0"/>
              <a:ea typeface="Helvetica Light" charset="0"/>
              <a:cs typeface="Helvetica Light" charset="0"/>
            </a:endParaRPr>
          </a:p>
        </p:txBody>
      </p:sp>
      <p:sp>
        <p:nvSpPr>
          <p:cNvPr id="2" name="Slide Number Placeholder 1">
            <a:extLst>
              <a:ext uri="{FF2B5EF4-FFF2-40B4-BE49-F238E27FC236}">
                <a16:creationId xmlns:a16="http://schemas.microsoft.com/office/drawing/2014/main" id="{BD0F32CE-DABF-1E47-AEE8-0EE0A2F534D7}"/>
              </a:ext>
            </a:extLst>
          </p:cNvPr>
          <p:cNvSpPr>
            <a:spLocks noGrp="1"/>
          </p:cNvSpPr>
          <p:nvPr>
            <p:ph type="sldNum" sz="quarter" idx="4"/>
          </p:nvPr>
        </p:nvSpPr>
        <p:spPr/>
        <p:txBody>
          <a:bodyPr/>
          <a:lstStyle/>
          <a:p>
            <a:pPr>
              <a:defRPr/>
            </a:pPr>
            <a:fld id="{611C2F03-9E95-40C9-A99F-3C4F7EE8CF2A}" type="slidenum">
              <a:rPr lang="en-GB" smtClean="0"/>
              <a:pPr>
                <a:defRPr/>
              </a:pPr>
              <a:t>23</a:t>
            </a:fld>
            <a:endParaRPr lang="en-GB" dirty="0"/>
          </a:p>
        </p:txBody>
      </p:sp>
      <p:sp>
        <p:nvSpPr>
          <p:cNvPr id="21" name="Rectangle 20">
            <a:extLst>
              <a:ext uri="{FF2B5EF4-FFF2-40B4-BE49-F238E27FC236}">
                <a16:creationId xmlns:a16="http://schemas.microsoft.com/office/drawing/2014/main" id="{8D3EB953-11FC-6244-9801-9070E55AA4A9}"/>
              </a:ext>
            </a:extLst>
          </p:cNvPr>
          <p:cNvSpPr/>
          <p:nvPr/>
        </p:nvSpPr>
        <p:spPr>
          <a:xfrm>
            <a:off x="8108513" y="4689596"/>
            <a:ext cx="1344256" cy="338554"/>
          </a:xfrm>
          <a:prstGeom prst="rect">
            <a:avLst/>
          </a:prstGeom>
          <a:solidFill>
            <a:schemeClr val="bg1"/>
          </a:solidFill>
          <a:ln>
            <a:solidFill>
              <a:schemeClr val="bg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23" name="TextBox 22">
            <a:extLst>
              <a:ext uri="{FF2B5EF4-FFF2-40B4-BE49-F238E27FC236}">
                <a16:creationId xmlns:a16="http://schemas.microsoft.com/office/drawing/2014/main" id="{0E103CE9-68AF-A44B-B59E-075366753FB5}"/>
              </a:ext>
            </a:extLst>
          </p:cNvPr>
          <p:cNvSpPr txBox="1"/>
          <p:nvPr/>
        </p:nvSpPr>
        <p:spPr>
          <a:xfrm>
            <a:off x="359570" y="6224406"/>
            <a:ext cx="4674678" cy="253916"/>
          </a:xfrm>
          <a:prstGeom prst="rect">
            <a:avLst/>
          </a:prstGeom>
          <a:noFill/>
        </p:spPr>
        <p:txBody>
          <a:bodyPr wrap="none" rtlCol="0">
            <a:spAutoFit/>
          </a:bodyPr>
          <a:lstStyle/>
          <a:p>
            <a:pPr>
              <a:spcBef>
                <a:spcPts val="3000"/>
              </a:spcBef>
            </a:pPr>
            <a:r>
              <a:rPr lang="en-CH" sz="1050" dirty="0">
                <a:solidFill>
                  <a:schemeClr val="tx1">
                    <a:lumMod val="50000"/>
                    <a:lumOff val="50000"/>
                  </a:schemeClr>
                </a:solidFill>
                <a:latin typeface="Helvetica Light" charset="0"/>
                <a:ea typeface="Helvetica Light" charset="0"/>
                <a:cs typeface="Helvetica Light" charset="0"/>
                <a:sym typeface="Wingdings" pitchFamily="2" charset="2"/>
              </a:rPr>
              <a:t>Try the intereactive ATLAS map: </a:t>
            </a:r>
            <a:r>
              <a:rPr lang="en-GB" sz="1050" dirty="0">
                <a:solidFill>
                  <a:schemeClr val="tx1">
                    <a:lumMod val="50000"/>
                    <a:lumOff val="50000"/>
                  </a:schemeClr>
                </a:solidFill>
                <a:latin typeface="Helvetica Light" charset="0"/>
                <a:ea typeface="Helvetica Light" charset="0"/>
                <a:cs typeface="Helvetica Light" charset="0"/>
                <a:sym typeface="Wingdings" pitchFamily="2" charset="2"/>
                <a:hlinkClick r:id="rId2"/>
              </a:rPr>
              <a:t>https://atlaspo.cern.ch/public/ATLASMap/</a:t>
            </a:r>
            <a:r>
              <a:rPr lang="en-GB" sz="1050" dirty="0">
                <a:solidFill>
                  <a:schemeClr val="tx1">
                    <a:lumMod val="50000"/>
                    <a:lumOff val="50000"/>
                  </a:schemeClr>
                </a:solidFill>
                <a:latin typeface="Helvetica Light" charset="0"/>
                <a:ea typeface="Helvetica Light" charset="0"/>
                <a:cs typeface="Helvetica Light" charset="0"/>
                <a:sym typeface="Wingdings" pitchFamily="2" charset="2"/>
              </a:rPr>
              <a:t> </a:t>
            </a:r>
            <a:endParaRPr lang="en-CH" sz="1050" dirty="0">
              <a:solidFill>
                <a:schemeClr val="tx1">
                  <a:lumMod val="50000"/>
                  <a:lumOff val="50000"/>
                </a:schemeClr>
              </a:solidFill>
              <a:latin typeface="Helvetica Light" charset="0"/>
              <a:ea typeface="Helvetica Light" charset="0"/>
              <a:cs typeface="Helvetica Light" charset="0"/>
              <a:sym typeface="Wingdings" pitchFamily="2" charset="2"/>
            </a:endParaRPr>
          </a:p>
        </p:txBody>
      </p:sp>
      <p:sp>
        <p:nvSpPr>
          <p:cNvPr id="7" name="Rectangle 6">
            <a:extLst>
              <a:ext uri="{FF2B5EF4-FFF2-40B4-BE49-F238E27FC236}">
                <a16:creationId xmlns:a16="http://schemas.microsoft.com/office/drawing/2014/main" id="{43EB8ABA-9F4E-F2AE-8333-56EBB7898D07}"/>
              </a:ext>
            </a:extLst>
          </p:cNvPr>
          <p:cNvSpPr/>
          <p:nvPr/>
        </p:nvSpPr>
        <p:spPr>
          <a:xfrm>
            <a:off x="8108514" y="437820"/>
            <a:ext cx="810587" cy="338554"/>
          </a:xfrm>
          <a:prstGeom prst="rect">
            <a:avLst/>
          </a:prstGeom>
          <a:solidFill>
            <a:schemeClr val="bg1"/>
          </a:solidFill>
          <a:ln>
            <a:solidFill>
              <a:schemeClr val="bg1"/>
            </a:solidFill>
          </a:ln>
        </p:spPr>
        <p:txBody>
          <a:bodyPr rtlCol="0" anchor="ctr">
            <a:spAutoFit/>
          </a:bodyPr>
          <a:lstStyle/>
          <a:p>
            <a:pPr algn="ctr"/>
            <a:endParaRPr lang="en-CH" sz="1600" dirty="0">
              <a:latin typeface="Helvetica Light" charset="0"/>
              <a:ea typeface="Helvetica Light" charset="0"/>
              <a:cs typeface="Helvetica Light" charset="0"/>
            </a:endParaRPr>
          </a:p>
        </p:txBody>
      </p:sp>
      <p:pic>
        <p:nvPicPr>
          <p:cNvPr id="10" name="Picture 9">
            <a:extLst>
              <a:ext uri="{FF2B5EF4-FFF2-40B4-BE49-F238E27FC236}">
                <a16:creationId xmlns:a16="http://schemas.microsoft.com/office/drawing/2014/main" id="{A09AC24A-4A55-DAFF-B910-23797CD95AFB}"/>
              </a:ext>
            </a:extLst>
          </p:cNvPr>
          <p:cNvPicPr>
            <a:picLocks noChangeAspect="1"/>
          </p:cNvPicPr>
          <p:nvPr/>
        </p:nvPicPr>
        <p:blipFill>
          <a:blip r:embed="rId3">
            <a:alphaModFix/>
          </a:blip>
          <a:srcRect/>
          <a:stretch/>
        </p:blipFill>
        <p:spPr>
          <a:xfrm>
            <a:off x="380376" y="476292"/>
            <a:ext cx="8026884" cy="5587200"/>
          </a:xfrm>
          <a:prstGeom prst="rect">
            <a:avLst/>
          </a:prstGeom>
        </p:spPr>
      </p:pic>
      <p:sp>
        <p:nvSpPr>
          <p:cNvPr id="9" name="Rectangle 8">
            <a:extLst>
              <a:ext uri="{FF2B5EF4-FFF2-40B4-BE49-F238E27FC236}">
                <a16:creationId xmlns:a16="http://schemas.microsoft.com/office/drawing/2014/main" id="{5EBD1D92-E577-508F-A08F-6FC749565E07}"/>
              </a:ext>
            </a:extLst>
          </p:cNvPr>
          <p:cNvSpPr/>
          <p:nvPr/>
        </p:nvSpPr>
        <p:spPr>
          <a:xfrm>
            <a:off x="7397152" y="4488193"/>
            <a:ext cx="2055617" cy="538338"/>
          </a:xfrm>
          <a:prstGeom prst="rect">
            <a:avLst/>
          </a:prstGeom>
          <a:solidFill>
            <a:schemeClr val="bg1"/>
          </a:solidFill>
        </p:spPr>
        <p:txBody>
          <a:bodyPr wrap="none" rtlCol="0" anchor="ctr">
            <a:spAutoFit/>
          </a:bodyPr>
          <a:lstStyle/>
          <a:p>
            <a:pPr algn="l"/>
            <a:endParaRPr lang="en-GB" sz="1600" dirty="0">
              <a:latin typeface="Helvetica" pitchFamily="2" charset="0"/>
            </a:endParaRPr>
          </a:p>
        </p:txBody>
      </p:sp>
      <p:sp>
        <p:nvSpPr>
          <p:cNvPr id="4" name="TextBox 3">
            <a:extLst>
              <a:ext uri="{FF2B5EF4-FFF2-40B4-BE49-F238E27FC236}">
                <a16:creationId xmlns:a16="http://schemas.microsoft.com/office/drawing/2014/main" id="{814D59A4-F24D-0F90-BA6A-1AC2D7811B6D}"/>
              </a:ext>
            </a:extLst>
          </p:cNvPr>
          <p:cNvSpPr txBox="1"/>
          <p:nvPr/>
        </p:nvSpPr>
        <p:spPr>
          <a:xfrm>
            <a:off x="3154390" y="5547569"/>
            <a:ext cx="3276599" cy="276999"/>
          </a:xfrm>
          <a:prstGeom prst="rect">
            <a:avLst/>
          </a:prstGeom>
          <a:solidFill>
            <a:schemeClr val="bg1"/>
          </a:solidFill>
        </p:spPr>
        <p:txBody>
          <a:bodyPr wrap="square" rtlCol="0">
            <a:spAutoFit/>
          </a:bodyPr>
          <a:lstStyle/>
          <a:p>
            <a:pPr>
              <a:spcBef>
                <a:spcPts val="3000"/>
              </a:spcBef>
            </a:pPr>
            <a:r>
              <a:rPr lang="en-CH" sz="1200" i="1" dirty="0">
                <a:solidFill>
                  <a:schemeClr val="bg1"/>
                </a:solidFill>
                <a:latin typeface="Calibri" panose="020F0502020204030204" pitchFamily="34" charset="0"/>
                <a:ea typeface="Helvetica Light" charset="0"/>
                <a:cs typeface="Calibri" panose="020F0502020204030204" pitchFamily="34" charset="0"/>
                <a:sym typeface="Wingdings" pitchFamily="2" charset="2"/>
              </a:rPr>
              <a:t>177 institutions (248 institutes) from 41 countries</a:t>
            </a:r>
          </a:p>
        </p:txBody>
      </p:sp>
      <p:sp>
        <p:nvSpPr>
          <p:cNvPr id="11" name="Rectangle 10">
            <a:extLst>
              <a:ext uri="{FF2B5EF4-FFF2-40B4-BE49-F238E27FC236}">
                <a16:creationId xmlns:a16="http://schemas.microsoft.com/office/drawing/2014/main" id="{E8BC3096-0E3C-162F-2677-F88FB6D29E3E}"/>
              </a:ext>
            </a:extLst>
          </p:cNvPr>
          <p:cNvSpPr/>
          <p:nvPr/>
        </p:nvSpPr>
        <p:spPr>
          <a:xfrm>
            <a:off x="7790092" y="1159358"/>
            <a:ext cx="306220" cy="3938613"/>
          </a:xfrm>
          <a:prstGeom prst="rect">
            <a:avLst/>
          </a:prstGeom>
          <a:solidFill>
            <a:schemeClr val="bg1"/>
          </a:solidFill>
          <a:ln>
            <a:noFill/>
          </a:ln>
        </p:spPr>
        <p:txBody>
          <a:bodyPr wrap="square" rtlCol="0" anchor="ctr">
            <a:spAutoFit/>
          </a:bodyPr>
          <a:lstStyle/>
          <a:p>
            <a:pPr algn="ctr"/>
            <a:endParaRPr lang="en-GB" sz="1600" dirty="0">
              <a:latin typeface="Helvetica Light" charset="0"/>
              <a:ea typeface="Helvetica Light" charset="0"/>
              <a:cs typeface="Helvetica Light" charset="0"/>
            </a:endParaRPr>
          </a:p>
        </p:txBody>
      </p:sp>
      <p:sp>
        <p:nvSpPr>
          <p:cNvPr id="20" name="Rectangle 19">
            <a:extLst>
              <a:ext uri="{FF2B5EF4-FFF2-40B4-BE49-F238E27FC236}">
                <a16:creationId xmlns:a16="http://schemas.microsoft.com/office/drawing/2014/main" id="{27B891D6-B8ED-8E4B-B117-FE4672FF93D4}"/>
              </a:ext>
            </a:extLst>
          </p:cNvPr>
          <p:cNvSpPr/>
          <p:nvPr/>
        </p:nvSpPr>
        <p:spPr>
          <a:xfrm>
            <a:off x="7912881" y="3460875"/>
            <a:ext cx="4050516" cy="1323439"/>
          </a:xfrm>
          <a:prstGeom prst="rect">
            <a:avLst/>
          </a:prstGeom>
          <a:solidFill>
            <a:schemeClr val="bg1"/>
          </a:solidFill>
        </p:spPr>
        <p:txBody>
          <a:bodyPr wrap="square">
            <a:spAutoFit/>
          </a:bodyPr>
          <a:lstStyle/>
          <a:p>
            <a:pPr defTabSz="457200" fontAlgn="base">
              <a:spcBef>
                <a:spcPts val="1200"/>
              </a:spcBef>
              <a:spcAft>
                <a:spcPct val="0"/>
              </a:spcAft>
              <a:defRPr/>
            </a:pPr>
            <a:r>
              <a:rPr lang="en-GB" sz="1400" dirty="0">
                <a:latin typeface="Helvetica" pitchFamily="2" charset="0"/>
              </a:rPr>
              <a:t>248 Institutes from 41 countries </a:t>
            </a:r>
            <a:r>
              <a:rPr lang="en-GB" sz="1200" dirty="0">
                <a:latin typeface="Helvetica" pitchFamily="2" charset="0"/>
              </a:rPr>
              <a:t>(&gt;100 nationalities) </a:t>
            </a:r>
            <a:endParaRPr lang="en-GB" sz="1400" dirty="0">
              <a:latin typeface="Helvetica" pitchFamily="2" charset="0"/>
            </a:endParaRPr>
          </a:p>
          <a:p>
            <a:pPr marL="285750" indent="-285750" defTabSz="457200" fontAlgn="base">
              <a:spcBef>
                <a:spcPts val="1200"/>
              </a:spcBef>
              <a:spcAft>
                <a:spcPct val="0"/>
              </a:spcAft>
              <a:buFont typeface="System Font Regular"/>
              <a:buChar char="–"/>
              <a:defRPr/>
            </a:pPr>
            <a:r>
              <a:rPr lang="en-GB" sz="1400" dirty="0">
                <a:latin typeface="Helvetica" pitchFamily="2" charset="0"/>
              </a:rPr>
              <a:t>2900 scientific authors</a:t>
            </a:r>
          </a:p>
          <a:p>
            <a:pPr marL="285750" indent="-285750" defTabSz="457200" fontAlgn="base">
              <a:spcAft>
                <a:spcPct val="0"/>
              </a:spcAft>
              <a:buFont typeface="System Font Regular"/>
              <a:buChar char="–"/>
              <a:defRPr/>
            </a:pPr>
            <a:r>
              <a:rPr lang="en-GB" sz="1400" b="1" dirty="0">
                <a:latin typeface="Helvetica" pitchFamily="2" charset="0"/>
              </a:rPr>
              <a:t>1200 physics PhD students</a:t>
            </a:r>
          </a:p>
          <a:p>
            <a:pPr marL="285750" indent="-285750" defTabSz="457200" fontAlgn="base">
              <a:spcAft>
                <a:spcPct val="0"/>
              </a:spcAft>
              <a:buFont typeface="System Font Regular"/>
              <a:buChar char="–"/>
              <a:defRPr/>
            </a:pPr>
            <a:r>
              <a:rPr lang="en-GB" sz="1400" b="1" dirty="0">
                <a:latin typeface="Helvetica" pitchFamily="2" charset="0"/>
              </a:rPr>
              <a:t>1300 engineers and technicians</a:t>
            </a:r>
          </a:p>
          <a:p>
            <a:pPr marL="285750" indent="-285750" defTabSz="457200" fontAlgn="base">
              <a:spcAft>
                <a:spcPct val="0"/>
              </a:spcAft>
              <a:buFont typeface="System Font Regular"/>
              <a:buChar char="–"/>
              <a:defRPr/>
            </a:pPr>
            <a:r>
              <a:rPr lang="en-GB" sz="1400" dirty="0">
                <a:latin typeface="Helvetica" pitchFamily="2" charset="0"/>
              </a:rPr>
              <a:t>6000 members </a:t>
            </a:r>
          </a:p>
        </p:txBody>
      </p:sp>
      <p:sp>
        <p:nvSpPr>
          <p:cNvPr id="6" name="Rectangle 5">
            <a:extLst>
              <a:ext uri="{FF2B5EF4-FFF2-40B4-BE49-F238E27FC236}">
                <a16:creationId xmlns:a16="http://schemas.microsoft.com/office/drawing/2014/main" id="{89C937F6-F02B-27EB-05F5-8BE87948158F}"/>
              </a:ext>
            </a:extLst>
          </p:cNvPr>
          <p:cNvSpPr/>
          <p:nvPr/>
        </p:nvSpPr>
        <p:spPr>
          <a:xfrm>
            <a:off x="8294914" y="776374"/>
            <a:ext cx="3897086" cy="281717"/>
          </a:xfrm>
          <a:prstGeom prst="rect">
            <a:avLst/>
          </a:prstGeom>
          <a:solidFill>
            <a:schemeClr val="bg1"/>
          </a:solidFill>
          <a:ln>
            <a:noFill/>
          </a:ln>
        </p:spPr>
        <p:txBody>
          <a:bodyPr rtlCol="0" anchor="ctr">
            <a:spAutoFit/>
          </a:bodyPr>
          <a:lstStyle/>
          <a:p>
            <a:pPr algn="ctr"/>
            <a:endParaRPr lang="en-GB" sz="1600" dirty="0">
              <a:latin typeface="Helvetica Light" charset="0"/>
              <a:ea typeface="Helvetica Light" charset="0"/>
              <a:cs typeface="Helvetica Light" charset="0"/>
            </a:endParaRPr>
          </a:p>
        </p:txBody>
      </p:sp>
      <p:pic>
        <p:nvPicPr>
          <p:cNvPr id="8" name="Picture 7">
            <a:extLst>
              <a:ext uri="{FF2B5EF4-FFF2-40B4-BE49-F238E27FC236}">
                <a16:creationId xmlns:a16="http://schemas.microsoft.com/office/drawing/2014/main" id="{31487F69-0D9D-E930-852D-A74571FC3DAA}"/>
              </a:ext>
            </a:extLst>
          </p:cNvPr>
          <p:cNvPicPr>
            <a:picLocks noChangeAspect="1"/>
          </p:cNvPicPr>
          <p:nvPr/>
        </p:nvPicPr>
        <p:blipFill>
          <a:blip r:embed="rId4"/>
          <a:stretch>
            <a:fillRect/>
          </a:stretch>
        </p:blipFill>
        <p:spPr>
          <a:xfrm>
            <a:off x="7982009" y="1272923"/>
            <a:ext cx="4065689" cy="2108603"/>
          </a:xfrm>
          <a:prstGeom prst="rect">
            <a:avLst/>
          </a:prstGeom>
        </p:spPr>
      </p:pic>
      <p:pic>
        <p:nvPicPr>
          <p:cNvPr id="25" name="Picture 24">
            <a:extLst>
              <a:ext uri="{FF2B5EF4-FFF2-40B4-BE49-F238E27FC236}">
                <a16:creationId xmlns:a16="http://schemas.microsoft.com/office/drawing/2014/main" id="{C5B55262-8BC1-E947-BE4C-A3908309939F}"/>
              </a:ext>
            </a:extLst>
          </p:cNvPr>
          <p:cNvPicPr>
            <a:picLocks noChangeAspect="1"/>
          </p:cNvPicPr>
          <p:nvPr/>
        </p:nvPicPr>
        <p:blipFill>
          <a:blip r:embed="rId5"/>
          <a:stretch>
            <a:fillRect/>
          </a:stretch>
        </p:blipFill>
        <p:spPr>
          <a:xfrm>
            <a:off x="10488767" y="357561"/>
            <a:ext cx="1281280" cy="523219"/>
          </a:xfrm>
          <a:prstGeom prst="rect">
            <a:avLst/>
          </a:prstGeom>
        </p:spPr>
      </p:pic>
      <p:sp>
        <p:nvSpPr>
          <p:cNvPr id="12" name="Rectangle 11">
            <a:extLst>
              <a:ext uri="{FF2B5EF4-FFF2-40B4-BE49-F238E27FC236}">
                <a16:creationId xmlns:a16="http://schemas.microsoft.com/office/drawing/2014/main" id="{0F75B03E-CA99-18F5-1830-8AFF7A17D0F8}"/>
              </a:ext>
            </a:extLst>
          </p:cNvPr>
          <p:cNvSpPr/>
          <p:nvPr/>
        </p:nvSpPr>
        <p:spPr>
          <a:xfrm flipV="1">
            <a:off x="7410793" y="5481890"/>
            <a:ext cx="1156086" cy="742515"/>
          </a:xfrm>
          <a:prstGeom prst="rect">
            <a:avLst/>
          </a:prstGeom>
          <a:solidFill>
            <a:schemeClr val="bg1"/>
          </a:solidFill>
          <a:ln>
            <a:noFill/>
          </a:ln>
        </p:spPr>
        <p:txBody>
          <a:bodyPr wrap="square" rtlCol="0" anchor="ctr">
            <a:spAutoFit/>
          </a:bodyPr>
          <a:lstStyle/>
          <a:p>
            <a:pPr algn="ctr"/>
            <a:endParaRPr lang="en-GB" sz="1600" dirty="0">
              <a:latin typeface="Helvetica Light" charset="0"/>
              <a:ea typeface="Helvetica Light" charset="0"/>
              <a:cs typeface="Helvetica Light" charset="0"/>
            </a:endParaRPr>
          </a:p>
        </p:txBody>
      </p:sp>
    </p:spTree>
    <p:extLst>
      <p:ext uri="{BB962C8B-B14F-4D97-AF65-F5344CB8AC3E}">
        <p14:creationId xmlns:p14="http://schemas.microsoft.com/office/powerpoint/2010/main" val="3015228340"/>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0B928-2E78-B0FF-37B3-24E734EF493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1FA1C23-ACF3-5E10-B708-AEA8FA250303}"/>
              </a:ext>
            </a:extLst>
          </p:cNvPr>
          <p:cNvSpPr>
            <a:spLocks noGrp="1"/>
          </p:cNvSpPr>
          <p:nvPr>
            <p:ph type="sldNum" sz="quarter" idx="4"/>
          </p:nvPr>
        </p:nvSpPr>
        <p:spPr/>
        <p:txBody>
          <a:bodyPr/>
          <a:lstStyle/>
          <a:p>
            <a:pPr>
              <a:defRPr/>
            </a:pPr>
            <a:fld id="{611C2F03-9E95-40C9-A99F-3C4F7EE8CF2A}" type="slidenum">
              <a:rPr lang="en-GB" smtClean="0"/>
              <a:pPr>
                <a:defRPr/>
              </a:pPr>
              <a:t>24</a:t>
            </a:fld>
            <a:endParaRPr lang="en-GB"/>
          </a:p>
        </p:txBody>
      </p:sp>
      <p:sp>
        <p:nvSpPr>
          <p:cNvPr id="3" name="TextBox 2">
            <a:extLst>
              <a:ext uri="{FF2B5EF4-FFF2-40B4-BE49-F238E27FC236}">
                <a16:creationId xmlns:a16="http://schemas.microsoft.com/office/drawing/2014/main" id="{C402EDB6-BF00-FCA2-4A6D-2ADA2A24C914}"/>
              </a:ext>
            </a:extLst>
          </p:cNvPr>
          <p:cNvSpPr txBox="1"/>
          <p:nvPr/>
        </p:nvSpPr>
        <p:spPr>
          <a:xfrm>
            <a:off x="214938" y="264651"/>
            <a:ext cx="11305525" cy="523220"/>
          </a:xfrm>
          <a:prstGeom prst="rect">
            <a:avLst/>
          </a:prstGeom>
          <a:noFill/>
        </p:spPr>
        <p:txBody>
          <a:bodyPr wrap="square" rtlCol="0">
            <a:spAutoFit/>
          </a:bodyPr>
          <a:lstStyle/>
          <a:p>
            <a:pPr indent="450850" defTabSz="457200"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The ATLAS Detector</a:t>
            </a:r>
            <a:endParaRPr lang="en-US" sz="2800" dirty="0">
              <a:solidFill>
                <a:srgbClr val="0D7FBF"/>
              </a:solidFill>
              <a:latin typeface="Helvetica" pitchFamily="2" charset="0"/>
              <a:ea typeface="Trebuchet MS" pitchFamily="-84" charset="0"/>
              <a:cs typeface="Helvetica Light"/>
            </a:endParaRPr>
          </a:p>
        </p:txBody>
      </p:sp>
      <p:pic>
        <p:nvPicPr>
          <p:cNvPr id="4" name="Picture 3">
            <a:extLst>
              <a:ext uri="{FF2B5EF4-FFF2-40B4-BE49-F238E27FC236}">
                <a16:creationId xmlns:a16="http://schemas.microsoft.com/office/drawing/2014/main" id="{2BAF0212-F038-D8E5-7439-436E2703608D}"/>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contrast="13000"/>
                    </a14:imgEffect>
                  </a14:imgLayer>
                </a14:imgProps>
              </a:ext>
            </a:extLst>
          </a:blip>
          <a:stretch>
            <a:fillRect/>
          </a:stretch>
        </p:blipFill>
        <p:spPr>
          <a:xfrm>
            <a:off x="291238" y="1140955"/>
            <a:ext cx="8027477" cy="4712012"/>
          </a:xfrm>
          <a:prstGeom prst="rect">
            <a:avLst/>
          </a:prstGeom>
        </p:spPr>
      </p:pic>
      <p:sp>
        <p:nvSpPr>
          <p:cNvPr id="5" name="Text Box 5">
            <a:extLst>
              <a:ext uri="{FF2B5EF4-FFF2-40B4-BE49-F238E27FC236}">
                <a16:creationId xmlns:a16="http://schemas.microsoft.com/office/drawing/2014/main" id="{D4D48032-BA5E-478F-6E6E-84E248A78FF5}"/>
              </a:ext>
            </a:extLst>
          </p:cNvPr>
          <p:cNvSpPr txBox="1">
            <a:spLocks noChangeArrowheads="1"/>
          </p:cNvSpPr>
          <p:nvPr/>
        </p:nvSpPr>
        <p:spPr bwMode="auto">
          <a:xfrm>
            <a:off x="8811594" y="1469841"/>
            <a:ext cx="3089168" cy="48167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de-DE" sz="1400" dirty="0">
                <a:latin typeface="Helvetica" pitchFamily="2" charset="0"/>
              </a:rPr>
              <a:t>Axial field provided by </a:t>
            </a:r>
            <a:r>
              <a:rPr lang="de-DE" sz="1400" b="1" dirty="0">
                <a:latin typeface="Helvetica" pitchFamily="2" charset="0"/>
              </a:rPr>
              <a:t>solenoid</a:t>
            </a:r>
            <a:endParaRPr lang="en-US" sz="1400" b="1" dirty="0">
              <a:latin typeface="Helvetica" pitchFamily="2" charset="0"/>
            </a:endParaRPr>
          </a:p>
          <a:p>
            <a:r>
              <a:rPr lang="en-US" sz="1400" dirty="0">
                <a:latin typeface="Helvetica" pitchFamily="2" charset="0"/>
              </a:rPr>
              <a:t>(2 T) in central region (momentum measurement) </a:t>
            </a:r>
          </a:p>
          <a:p>
            <a:pPr>
              <a:spcBef>
                <a:spcPts val="1800"/>
              </a:spcBef>
            </a:pPr>
            <a:r>
              <a:rPr lang="en-US" sz="1400" dirty="0">
                <a:latin typeface="Helvetica" pitchFamily="2" charset="0"/>
              </a:rPr>
              <a:t>High resolution silicon </a:t>
            </a:r>
            <a:r>
              <a:rPr lang="en-US" sz="1400" b="1" dirty="0">
                <a:latin typeface="Helvetica" pitchFamily="2" charset="0"/>
              </a:rPr>
              <a:t>detectors</a:t>
            </a:r>
            <a:r>
              <a:rPr lang="en-US" sz="1400" dirty="0">
                <a:latin typeface="Helvetica" pitchFamily="2" charset="0"/>
              </a:rPr>
              <a:t>: </a:t>
            </a:r>
          </a:p>
          <a:p>
            <a:pPr marL="228600" indent="-228600">
              <a:spcBef>
                <a:spcPts val="600"/>
              </a:spcBef>
              <a:buFont typeface="Arial" panose="020B0604020202020204" pitchFamily="34" charset="0"/>
              <a:buChar char="•"/>
            </a:pPr>
            <a:r>
              <a:rPr lang="en-US" sz="1200" dirty="0">
                <a:latin typeface="Helvetica" pitchFamily="2" charset="0"/>
              </a:rPr>
              <a:t>100 Mio. channels (50 µm x 250 µm)</a:t>
            </a:r>
          </a:p>
          <a:p>
            <a:pPr marL="228600" indent="-228600">
              <a:spcBef>
                <a:spcPts val="600"/>
              </a:spcBef>
              <a:buFont typeface="Arial" panose="020B0604020202020204" pitchFamily="34" charset="0"/>
              <a:buChar char="•"/>
            </a:pPr>
            <a:r>
              <a:rPr lang="en-US" sz="1200" dirty="0">
                <a:latin typeface="Helvetica" pitchFamily="2" charset="0"/>
              </a:rPr>
              <a:t>6 Mio. channels (80 µm x 12 cm) </a:t>
            </a:r>
          </a:p>
          <a:p>
            <a:pPr>
              <a:spcBef>
                <a:spcPts val="600"/>
              </a:spcBef>
            </a:pPr>
            <a:r>
              <a:rPr lang="en-US" sz="1400" dirty="0">
                <a:latin typeface="Helvetica" pitchFamily="2" charset="0"/>
              </a:rPr>
              <a:t>spatial resolution ~15 µm (in azimuthal direction)</a:t>
            </a:r>
          </a:p>
          <a:p>
            <a:pPr lvl="0">
              <a:spcBef>
                <a:spcPts val="1800"/>
              </a:spcBef>
            </a:pPr>
            <a:r>
              <a:rPr lang="en-US" sz="1400" dirty="0">
                <a:solidFill>
                  <a:srgbClr val="000000"/>
                </a:solidFill>
                <a:latin typeface="Helvetica" pitchFamily="2" charset="0"/>
                <a:ea typeface="+mn-ea"/>
                <a:cs typeface="+mn-cs"/>
              </a:rPr>
              <a:t>Energy measurement down to 1</a:t>
            </a:r>
            <a:r>
              <a:rPr lang="en-US" sz="1400" b="1" baseline="30000" dirty="0">
                <a:solidFill>
                  <a:srgbClr val="000000"/>
                </a:solidFill>
                <a:latin typeface="Helvetica" pitchFamily="2" charset="0"/>
                <a:ea typeface="+mn-ea"/>
                <a:cs typeface="+mn-cs"/>
              </a:rPr>
              <a:t>o</a:t>
            </a:r>
            <a:r>
              <a:rPr lang="en-US" sz="1400" dirty="0">
                <a:solidFill>
                  <a:srgbClr val="000000"/>
                </a:solidFill>
                <a:latin typeface="Helvetica" pitchFamily="2" charset="0"/>
                <a:ea typeface="+mn-ea"/>
                <a:cs typeface="+mn-cs"/>
              </a:rPr>
              <a:t>     to the beam line with a </a:t>
            </a:r>
            <a:r>
              <a:rPr lang="en-US" sz="1400" b="1" dirty="0">
                <a:solidFill>
                  <a:srgbClr val="000000"/>
                </a:solidFill>
                <a:latin typeface="Helvetica" pitchFamily="2" charset="0"/>
                <a:ea typeface="+mn-ea"/>
                <a:cs typeface="+mn-cs"/>
              </a:rPr>
              <a:t>calorimeter system</a:t>
            </a:r>
          </a:p>
          <a:p>
            <a:pPr lvl="0">
              <a:spcBef>
                <a:spcPts val="1800"/>
              </a:spcBef>
            </a:pPr>
            <a:r>
              <a:rPr lang="en-US" sz="1400" dirty="0">
                <a:solidFill>
                  <a:srgbClr val="000000"/>
                </a:solidFill>
                <a:latin typeface="Helvetica" pitchFamily="2" charset="0"/>
                <a:ea typeface="+mn-ea"/>
                <a:cs typeface="+mn-cs"/>
              </a:rPr>
              <a:t>Independent </a:t>
            </a:r>
            <a:r>
              <a:rPr lang="en-US" sz="1400" b="1" dirty="0">
                <a:solidFill>
                  <a:srgbClr val="000000"/>
                </a:solidFill>
                <a:latin typeface="Helvetica" pitchFamily="2" charset="0"/>
                <a:ea typeface="+mn-ea"/>
                <a:cs typeface="+mn-cs"/>
              </a:rPr>
              <a:t>muon spectrometer </a:t>
            </a:r>
            <a:r>
              <a:rPr lang="en-US" sz="1200" dirty="0">
                <a:solidFill>
                  <a:srgbClr val="000000"/>
                </a:solidFill>
                <a:latin typeface="Helvetica" pitchFamily="2" charset="0"/>
                <a:ea typeface="+mn-ea"/>
                <a:cs typeface="+mn-cs"/>
              </a:rPr>
              <a:t>(superconducting toroidal magnet system)</a:t>
            </a:r>
          </a:p>
          <a:p>
            <a:pPr lvl="0">
              <a:spcBef>
                <a:spcPts val="1800"/>
              </a:spcBef>
            </a:pPr>
            <a:r>
              <a:rPr lang="en-US" sz="1400" b="1" dirty="0">
                <a:solidFill>
                  <a:srgbClr val="000000"/>
                </a:solidFill>
                <a:latin typeface="Helvetica" pitchFamily="2" charset="0"/>
                <a:ea typeface="+mn-ea"/>
                <a:cs typeface="+mn-cs"/>
              </a:rPr>
              <a:t>Ultra-fast custom electronics and high-performance computers filter </a:t>
            </a:r>
            <a:r>
              <a:rPr lang="en-US" sz="1400" dirty="0">
                <a:solidFill>
                  <a:srgbClr val="000000"/>
                </a:solidFill>
                <a:latin typeface="Helvetica" pitchFamily="2" charset="0"/>
                <a:ea typeface="+mn-ea"/>
                <a:cs typeface="+mn-cs"/>
              </a:rPr>
              <a:t>the collisions: only 1 out of 20,000 collisions is kept </a:t>
            </a:r>
          </a:p>
        </p:txBody>
      </p:sp>
      <p:sp>
        <p:nvSpPr>
          <p:cNvPr id="6" name="Rectangle 5">
            <a:extLst>
              <a:ext uri="{FF2B5EF4-FFF2-40B4-BE49-F238E27FC236}">
                <a16:creationId xmlns:a16="http://schemas.microsoft.com/office/drawing/2014/main" id="{76728F46-BE17-8E30-6151-2068A34BCB55}"/>
              </a:ext>
            </a:extLst>
          </p:cNvPr>
          <p:cNvSpPr/>
          <p:nvPr/>
        </p:nvSpPr>
        <p:spPr>
          <a:xfrm>
            <a:off x="4177613" y="6407298"/>
            <a:ext cx="3295710" cy="276999"/>
          </a:xfrm>
          <a:prstGeom prst="rect">
            <a:avLst/>
          </a:prstGeom>
        </p:spPr>
        <p:txBody>
          <a:bodyPr wrap="none">
            <a:spAutoFit/>
          </a:bodyPr>
          <a:lstStyle/>
          <a:p>
            <a:r>
              <a:rPr lang="en-US" sz="1200" dirty="0">
                <a:solidFill>
                  <a:srgbClr val="000000"/>
                </a:solidFill>
                <a:latin typeface="Helvetica" pitchFamily="2" charset="0"/>
              </a:rPr>
              <a:t>25 m diameter, 44 m long, 7000 tons weight ~</a:t>
            </a:r>
            <a:endParaRPr lang="en-CH" sz="1200" dirty="0"/>
          </a:p>
        </p:txBody>
      </p:sp>
      <p:pic>
        <p:nvPicPr>
          <p:cNvPr id="7" name="Picture 6">
            <a:extLst>
              <a:ext uri="{FF2B5EF4-FFF2-40B4-BE49-F238E27FC236}">
                <a16:creationId xmlns:a16="http://schemas.microsoft.com/office/drawing/2014/main" id="{E3046731-6EA3-691C-ABBA-130A16CDB1B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524986" y="5939336"/>
            <a:ext cx="694416" cy="694416"/>
          </a:xfrm>
          <a:prstGeom prst="rect">
            <a:avLst/>
          </a:prstGeom>
        </p:spPr>
      </p:pic>
    </p:spTree>
    <p:extLst>
      <p:ext uri="{BB962C8B-B14F-4D97-AF65-F5344CB8AC3E}">
        <p14:creationId xmlns:p14="http://schemas.microsoft.com/office/powerpoint/2010/main" val="1337048562"/>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CB245C6-4E4D-FD7A-8DE8-E774126FAFE9}"/>
              </a:ext>
            </a:extLst>
          </p:cNvPr>
          <p:cNvSpPr>
            <a:spLocks noGrp="1"/>
          </p:cNvSpPr>
          <p:nvPr>
            <p:ph type="sldNum" sz="quarter" idx="4"/>
          </p:nvPr>
        </p:nvSpPr>
        <p:spPr/>
        <p:txBody>
          <a:bodyPr/>
          <a:lstStyle/>
          <a:p>
            <a:pPr>
              <a:defRPr/>
            </a:pPr>
            <a:fld id="{611C2F03-9E95-40C9-A99F-3C4F7EE8CF2A}" type="slidenum">
              <a:rPr lang="en-GB" smtClean="0"/>
              <a:pPr>
                <a:defRPr/>
              </a:pPr>
              <a:t>25</a:t>
            </a:fld>
            <a:endParaRPr lang="en-GB"/>
          </a:p>
        </p:txBody>
      </p:sp>
      <p:sp>
        <p:nvSpPr>
          <p:cNvPr id="4" name="Rectangle 3">
            <a:extLst>
              <a:ext uri="{FF2B5EF4-FFF2-40B4-BE49-F238E27FC236}">
                <a16:creationId xmlns:a16="http://schemas.microsoft.com/office/drawing/2014/main" id="{8A84305A-892A-B109-F2C9-8120D6B165A4}"/>
              </a:ext>
            </a:extLst>
          </p:cNvPr>
          <p:cNvSpPr/>
          <p:nvPr/>
        </p:nvSpPr>
        <p:spPr>
          <a:xfrm>
            <a:off x="0" y="0"/>
            <a:ext cx="12192000"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pic>
        <p:nvPicPr>
          <p:cNvPr id="5" name="Picture 2">
            <a:extLst>
              <a:ext uri="{FF2B5EF4-FFF2-40B4-BE49-F238E27FC236}">
                <a16:creationId xmlns:a16="http://schemas.microsoft.com/office/drawing/2014/main" id="{84CE183D-9F32-4479-346C-A2B64A0DF36D}"/>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470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897731" y="0"/>
            <a:ext cx="10396537"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210E4C6-7256-9BCF-D008-ADAA158ECCAB}"/>
              </a:ext>
            </a:extLst>
          </p:cNvPr>
          <p:cNvSpPr txBox="1"/>
          <p:nvPr/>
        </p:nvSpPr>
        <p:spPr>
          <a:xfrm>
            <a:off x="7421829" y="6556511"/>
            <a:ext cx="3815468" cy="253916"/>
          </a:xfrm>
          <a:prstGeom prst="rect">
            <a:avLst/>
          </a:prstGeom>
          <a:noFill/>
        </p:spPr>
        <p:txBody>
          <a:bodyPr wrap="none" rtlCol="0">
            <a:spAutoFit/>
          </a:bodyPr>
          <a:lstStyle/>
          <a:p>
            <a:pPr marL="0">
              <a:spcBef>
                <a:spcPts val="3000"/>
              </a:spcBef>
            </a:pPr>
            <a:r>
              <a:rPr lang="en-CH" sz="1050" dirty="0">
                <a:solidFill>
                  <a:schemeClr val="bg1"/>
                </a:solidFill>
                <a:latin typeface="Helvetica Light" charset="0"/>
                <a:ea typeface="Helvetica Light" charset="0"/>
                <a:cs typeface="Helvetica Light" charset="0"/>
                <a:sym typeface="Wingdings" pitchFamily="2" charset="2"/>
              </a:rPr>
              <a:t>A Higgs boson to 2e2µ plus a Z boson to 2µ candidate event</a:t>
            </a:r>
          </a:p>
        </p:txBody>
      </p:sp>
    </p:spTree>
    <p:extLst>
      <p:ext uri="{BB962C8B-B14F-4D97-AF65-F5344CB8AC3E}">
        <p14:creationId xmlns:p14="http://schemas.microsoft.com/office/powerpoint/2010/main" val="336390148"/>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06F462-EBFA-322E-D599-4CDBF67605E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68C97AA-BC05-557C-5D17-EA0A07F40E94}"/>
              </a:ext>
            </a:extLst>
          </p:cNvPr>
          <p:cNvSpPr>
            <a:spLocks noGrp="1"/>
          </p:cNvSpPr>
          <p:nvPr>
            <p:ph type="sldNum" sz="quarter" idx="4"/>
          </p:nvPr>
        </p:nvSpPr>
        <p:spPr/>
        <p:txBody>
          <a:bodyPr/>
          <a:lstStyle/>
          <a:p>
            <a:pPr>
              <a:defRPr/>
            </a:pPr>
            <a:fld id="{611C2F03-9E95-40C9-A99F-3C4F7EE8CF2A}" type="slidenum">
              <a:rPr lang="en-GB" smtClean="0"/>
              <a:pPr>
                <a:defRPr/>
              </a:pPr>
              <a:t>26</a:t>
            </a:fld>
            <a:endParaRPr lang="en-GB"/>
          </a:p>
        </p:txBody>
      </p:sp>
      <p:sp>
        <p:nvSpPr>
          <p:cNvPr id="4" name="Rectangle 3">
            <a:extLst>
              <a:ext uri="{FF2B5EF4-FFF2-40B4-BE49-F238E27FC236}">
                <a16:creationId xmlns:a16="http://schemas.microsoft.com/office/drawing/2014/main" id="{FC65D37C-7A93-546F-180F-1566CBF039B4}"/>
              </a:ext>
            </a:extLst>
          </p:cNvPr>
          <p:cNvSpPr/>
          <p:nvPr/>
        </p:nvSpPr>
        <p:spPr>
          <a:xfrm>
            <a:off x="0" y="0"/>
            <a:ext cx="12192000"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pic>
        <p:nvPicPr>
          <p:cNvPr id="5" name="Picture 2">
            <a:extLst>
              <a:ext uri="{FF2B5EF4-FFF2-40B4-BE49-F238E27FC236}">
                <a16:creationId xmlns:a16="http://schemas.microsoft.com/office/drawing/2014/main" id="{8F4235F1-5D67-C45D-CF0D-4738EFA20066}"/>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470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897731" y="0"/>
            <a:ext cx="10396537"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le 2">
            <a:extLst>
              <a:ext uri="{FF2B5EF4-FFF2-40B4-BE49-F238E27FC236}">
                <a16:creationId xmlns:a16="http://schemas.microsoft.com/office/drawing/2014/main" id="{696B8EA2-3688-9131-D894-E7AAD614DF2C}"/>
              </a:ext>
            </a:extLst>
          </p:cNvPr>
          <p:cNvSpPr/>
          <p:nvPr/>
        </p:nvSpPr>
        <p:spPr>
          <a:xfrm>
            <a:off x="7891119" y="2692400"/>
            <a:ext cx="4330700" cy="4203784"/>
          </a:xfrm>
          <a:prstGeom prst="roundRect">
            <a:avLst>
              <a:gd name="adj" fmla="val 1260"/>
            </a:avLst>
          </a:prstGeom>
          <a:solidFill>
            <a:schemeClr val="bg1"/>
          </a:solidFill>
          <a:ln w="3175">
            <a:solidFill>
              <a:schemeClr val="bg1">
                <a:lumMod val="50000"/>
              </a:schemeClr>
            </a:solidFill>
          </a:ln>
        </p:spPr>
        <p:txBody>
          <a:bodyPr rtlCol="0" anchor="ctr">
            <a:spAutoFit/>
          </a:bodyPr>
          <a:lstStyle/>
          <a:p>
            <a:pPr algn="ctr"/>
            <a:endParaRPr lang="en-GB" sz="1600" dirty="0">
              <a:latin typeface="Helvetica Light" charset="0"/>
              <a:ea typeface="Helvetica Light" charset="0"/>
              <a:cs typeface="Helvetica Light" charset="0"/>
            </a:endParaRPr>
          </a:p>
        </p:txBody>
      </p:sp>
      <p:pic>
        <p:nvPicPr>
          <p:cNvPr id="7" name="Picture 6">
            <a:extLst>
              <a:ext uri="{FF2B5EF4-FFF2-40B4-BE49-F238E27FC236}">
                <a16:creationId xmlns:a16="http://schemas.microsoft.com/office/drawing/2014/main" id="{4C3E1952-AB3D-6D5A-35EF-6711DE6BC7DF}"/>
              </a:ext>
            </a:extLst>
          </p:cNvPr>
          <p:cNvPicPr>
            <a:picLocks noChangeAspect="1"/>
          </p:cNvPicPr>
          <p:nvPr/>
        </p:nvPicPr>
        <p:blipFill>
          <a:blip r:embed="rId4">
            <a:alphaModFix/>
          </a:blip>
          <a:stretch>
            <a:fillRect/>
          </a:stretch>
        </p:blipFill>
        <p:spPr>
          <a:xfrm>
            <a:off x="7964379" y="2815435"/>
            <a:ext cx="4147903" cy="3979645"/>
          </a:xfrm>
          <a:prstGeom prst="rect">
            <a:avLst/>
          </a:prstGeom>
        </p:spPr>
      </p:pic>
      <p:sp>
        <p:nvSpPr>
          <p:cNvPr id="8" name="Rectangle 7">
            <a:extLst>
              <a:ext uri="{FF2B5EF4-FFF2-40B4-BE49-F238E27FC236}">
                <a16:creationId xmlns:a16="http://schemas.microsoft.com/office/drawing/2014/main" id="{9EAF48F1-CBC2-5A24-5975-1448CBED4DA2}"/>
              </a:ext>
            </a:extLst>
          </p:cNvPr>
          <p:cNvSpPr/>
          <p:nvPr/>
        </p:nvSpPr>
        <p:spPr>
          <a:xfrm>
            <a:off x="10145742" y="2777831"/>
            <a:ext cx="1863010" cy="246221"/>
          </a:xfrm>
          <a:prstGeom prst="rect">
            <a:avLst/>
          </a:prstGeom>
        </p:spPr>
        <p:txBody>
          <a:bodyPr wrap="none">
            <a:spAutoFit/>
          </a:bodyPr>
          <a:lstStyle/>
          <a:p>
            <a:pPr algn="r"/>
            <a:r>
              <a:rPr lang="en-GB" sz="1000" dirty="0">
                <a:latin typeface="Helvetica" pitchFamily="2" charset="0"/>
                <a:hlinkClick r:id="rId5"/>
              </a:rPr>
              <a:t>Eur. Phys. J. C 80 (2020) 942</a:t>
            </a:r>
            <a:endParaRPr lang="en-CH" sz="1000" dirty="0">
              <a:latin typeface="Helvetica" pitchFamily="2" charset="0"/>
            </a:endParaRPr>
          </a:p>
        </p:txBody>
      </p:sp>
      <p:sp>
        <p:nvSpPr>
          <p:cNvPr id="9" name="TextBox 8">
            <a:extLst>
              <a:ext uri="{FF2B5EF4-FFF2-40B4-BE49-F238E27FC236}">
                <a16:creationId xmlns:a16="http://schemas.microsoft.com/office/drawing/2014/main" id="{010E365F-14BE-9981-9881-56FA3931EDA3}"/>
              </a:ext>
            </a:extLst>
          </p:cNvPr>
          <p:cNvSpPr txBox="1"/>
          <p:nvPr/>
        </p:nvSpPr>
        <p:spPr>
          <a:xfrm>
            <a:off x="10385656" y="4249728"/>
            <a:ext cx="968620" cy="738664"/>
          </a:xfrm>
          <a:prstGeom prst="rect">
            <a:avLst/>
          </a:prstGeom>
          <a:noFill/>
        </p:spPr>
        <p:txBody>
          <a:bodyPr wrap="square" rtlCol="0">
            <a:spAutoFit/>
          </a:bodyPr>
          <a:lstStyle/>
          <a:p>
            <a:pPr marL="0" algn="l">
              <a:spcBef>
                <a:spcPts val="3000"/>
              </a:spcBef>
            </a:pPr>
            <a:r>
              <a:rPr lang="en-GB" sz="1400" dirty="0">
                <a:solidFill>
                  <a:srgbClr val="0070C0"/>
                </a:solidFill>
                <a:latin typeface="Helvetica" pitchFamily="2" charset="0"/>
                <a:ea typeface="Helvetica Light" charset="0"/>
                <a:cs typeface="Helvetica Light" charset="0"/>
                <a:sym typeface="Wingdings" pitchFamily="2" charset="2"/>
              </a:rPr>
              <a:t>The Higgs boson</a:t>
            </a:r>
          </a:p>
        </p:txBody>
      </p:sp>
    </p:spTree>
    <p:extLst>
      <p:ext uri="{BB962C8B-B14F-4D97-AF65-F5344CB8AC3E}">
        <p14:creationId xmlns:p14="http://schemas.microsoft.com/office/powerpoint/2010/main" val="4214083241"/>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600F3-72B9-BB4B-62AF-8BF1E4A0540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389BA8C-470F-7BBF-1A29-9370E31D3E17}"/>
              </a:ext>
            </a:extLst>
          </p:cNvPr>
          <p:cNvSpPr txBox="1"/>
          <p:nvPr/>
        </p:nvSpPr>
        <p:spPr>
          <a:xfrm>
            <a:off x="623283" y="1108786"/>
            <a:ext cx="11568717" cy="646331"/>
          </a:xfrm>
          <a:prstGeom prst="rect">
            <a:avLst/>
          </a:prstGeom>
          <a:noFill/>
        </p:spPr>
        <p:txBody>
          <a:bodyPr wrap="square" rtlCol="0">
            <a:spAutoFit/>
          </a:bodyPr>
          <a:lstStyle/>
          <a:p>
            <a:pPr>
              <a:spcBef>
                <a:spcPts val="1100"/>
              </a:spcBef>
            </a:pPr>
            <a:r>
              <a:rPr lang="en-GB" dirty="0">
                <a:solidFill>
                  <a:prstClr val="black"/>
                </a:solidFill>
                <a:latin typeface="Helvetica" pitchFamily="2" charset="0"/>
                <a:ea typeface="Helvetica Light" charset="0"/>
                <a:cs typeface="Helvetica Light" charset="0"/>
                <a:sym typeface="Wingdings" pitchFamily="2" charset="2"/>
              </a:rPr>
              <a:t>Neural networks have been used in particle physics since the 1990s; boosted decision trees since the 2000s</a:t>
            </a:r>
          </a:p>
          <a:p>
            <a:r>
              <a:rPr lang="en-GB" dirty="0">
                <a:solidFill>
                  <a:prstClr val="black"/>
                </a:solidFill>
                <a:latin typeface="Helvetica" pitchFamily="2" charset="0"/>
                <a:ea typeface="Helvetica Light" charset="0"/>
                <a:cs typeface="Helvetica Light" charset="0"/>
                <a:sym typeface="Wingdings" pitchFamily="2" charset="2"/>
              </a:rPr>
              <a:t>GNNs with Transformers are currently among the most performing ML algorithms </a:t>
            </a:r>
            <a:r>
              <a:rPr lang="en-GB" sz="1600" dirty="0">
                <a:solidFill>
                  <a:prstClr val="black"/>
                </a:solidFill>
                <a:latin typeface="Helvetica" pitchFamily="2" charset="0"/>
                <a:ea typeface="Helvetica Light" charset="0"/>
                <a:cs typeface="Helvetica Light" charset="0"/>
                <a:sym typeface="Wingdings" pitchFamily="2" charset="2"/>
              </a:rPr>
              <a:t>(but much smaller than LLMs)</a:t>
            </a:r>
            <a:endParaRPr lang="en-GB" dirty="0">
              <a:solidFill>
                <a:prstClr val="black"/>
              </a:solidFill>
              <a:latin typeface="Helvetica" pitchFamily="2" charset="0"/>
              <a:ea typeface="Helvetica Light" charset="0"/>
              <a:cs typeface="Helvetica Light" charset="0"/>
              <a:sym typeface="Wingdings" pitchFamily="2" charset="2"/>
            </a:endParaRPr>
          </a:p>
        </p:txBody>
      </p:sp>
      <p:sp>
        <p:nvSpPr>
          <p:cNvPr id="4" name="TextBox 3">
            <a:extLst>
              <a:ext uri="{FF2B5EF4-FFF2-40B4-BE49-F238E27FC236}">
                <a16:creationId xmlns:a16="http://schemas.microsoft.com/office/drawing/2014/main" id="{3A306DE2-309D-0D1A-6D8A-75CCF8B62A4B}"/>
              </a:ext>
            </a:extLst>
          </p:cNvPr>
          <p:cNvSpPr txBox="1"/>
          <p:nvPr/>
        </p:nvSpPr>
        <p:spPr>
          <a:xfrm>
            <a:off x="214938" y="264651"/>
            <a:ext cx="11305525" cy="523220"/>
          </a:xfrm>
          <a:prstGeom prst="rect">
            <a:avLst/>
          </a:prstGeom>
          <a:noFill/>
        </p:spPr>
        <p:txBody>
          <a:bodyPr wrap="square" rtlCol="0">
            <a:spAutoFit/>
          </a:bodyPr>
          <a:lstStyle/>
          <a:p>
            <a:pPr lvl="0" indent="424250" defTabSz="430225"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Particle reconstruction / tagging — eldorado for modern ML</a:t>
            </a:r>
            <a:endParaRPr lang="en-US" sz="2800" dirty="0">
              <a:solidFill>
                <a:srgbClr val="0D7FBF"/>
              </a:solidFill>
              <a:latin typeface="Helvetica Light" pitchFamily="2" charset="0"/>
              <a:ea typeface="Trebuchet MS" pitchFamily="-84" charset="0"/>
              <a:cs typeface="Helvetica Light"/>
            </a:endParaRPr>
          </a:p>
        </p:txBody>
      </p:sp>
      <p:grpSp>
        <p:nvGrpSpPr>
          <p:cNvPr id="16" name="Group 15">
            <a:extLst>
              <a:ext uri="{FF2B5EF4-FFF2-40B4-BE49-F238E27FC236}">
                <a16:creationId xmlns:a16="http://schemas.microsoft.com/office/drawing/2014/main" id="{29CAF30C-9F3B-2774-419C-6FBE79820F65}"/>
              </a:ext>
            </a:extLst>
          </p:cNvPr>
          <p:cNvGrpSpPr/>
          <p:nvPr/>
        </p:nvGrpSpPr>
        <p:grpSpPr>
          <a:xfrm>
            <a:off x="728688" y="2080207"/>
            <a:ext cx="10831531" cy="4182580"/>
            <a:chOff x="688932" y="2584429"/>
            <a:chExt cx="10831531" cy="4182580"/>
          </a:xfrm>
        </p:grpSpPr>
        <p:grpSp>
          <p:nvGrpSpPr>
            <p:cNvPr id="5" name="Group 4">
              <a:extLst>
                <a:ext uri="{FF2B5EF4-FFF2-40B4-BE49-F238E27FC236}">
                  <a16:creationId xmlns:a16="http://schemas.microsoft.com/office/drawing/2014/main" id="{A64A72B9-9AA1-00AB-814F-05A07F0E7E7D}"/>
                </a:ext>
              </a:extLst>
            </p:cNvPr>
            <p:cNvGrpSpPr/>
            <p:nvPr/>
          </p:nvGrpSpPr>
          <p:grpSpPr>
            <a:xfrm>
              <a:off x="830257" y="2622007"/>
              <a:ext cx="10440697" cy="4145002"/>
              <a:chOff x="880361" y="2534325"/>
              <a:chExt cx="10440697" cy="4145002"/>
            </a:xfrm>
          </p:grpSpPr>
          <p:pic>
            <p:nvPicPr>
              <p:cNvPr id="7" name="Picture 6">
                <a:extLst>
                  <a:ext uri="{FF2B5EF4-FFF2-40B4-BE49-F238E27FC236}">
                    <a16:creationId xmlns:a16="http://schemas.microsoft.com/office/drawing/2014/main" id="{45B08561-D905-AE26-D5B0-126F760B2FD2}"/>
                  </a:ext>
                </a:extLst>
              </p:cNvPr>
              <p:cNvPicPr>
                <a:picLocks noChangeAspect="1"/>
              </p:cNvPicPr>
              <p:nvPr/>
            </p:nvPicPr>
            <p:blipFill>
              <a:blip r:embed="rId2"/>
              <a:stretch>
                <a:fillRect/>
              </a:stretch>
            </p:blipFill>
            <p:spPr>
              <a:xfrm>
                <a:off x="987216" y="2534325"/>
                <a:ext cx="9948005" cy="4145002"/>
              </a:xfrm>
              <a:prstGeom prst="rect">
                <a:avLst/>
              </a:prstGeom>
            </p:spPr>
          </p:pic>
          <p:sp>
            <p:nvSpPr>
              <p:cNvPr id="6" name="TextBox 5">
                <a:extLst>
                  <a:ext uri="{FF2B5EF4-FFF2-40B4-BE49-F238E27FC236}">
                    <a16:creationId xmlns:a16="http://schemas.microsoft.com/office/drawing/2014/main" id="{5E88CF83-CFDA-7BEE-7D0B-BA8F8A10AC1D}"/>
                  </a:ext>
                </a:extLst>
              </p:cNvPr>
              <p:cNvSpPr txBox="1"/>
              <p:nvPr/>
            </p:nvSpPr>
            <p:spPr>
              <a:xfrm>
                <a:off x="4429148" y="5669399"/>
                <a:ext cx="2601532" cy="461665"/>
              </a:xfrm>
              <a:prstGeom prst="rect">
                <a:avLst/>
              </a:prstGeom>
              <a:noFill/>
            </p:spPr>
            <p:txBody>
              <a:bodyPr wrap="square">
                <a:spAutoFit/>
              </a:bodyPr>
              <a:lstStyle/>
              <a:p>
                <a:pPr>
                  <a:buNone/>
                </a:pPr>
                <a:r>
                  <a:rPr lang="en-GB" sz="1200" dirty="0">
                    <a:solidFill>
                      <a:schemeClr val="accent5">
                        <a:lumMod val="50000"/>
                      </a:schemeClr>
                    </a:solidFill>
                    <a:latin typeface="Helvetica" pitchFamily="2" charset="0"/>
                  </a:rPr>
                  <a:t>1. J</a:t>
                </a:r>
                <a:r>
                  <a:rPr lang="en-GB" sz="1200" dirty="0">
                    <a:solidFill>
                      <a:schemeClr val="accent5">
                        <a:lumMod val="50000"/>
                      </a:schemeClr>
                    </a:solidFill>
                    <a:effectLst/>
                    <a:latin typeface="Helvetica" pitchFamily="2" charset="0"/>
                  </a:rPr>
                  <a:t>et features</a:t>
                </a:r>
                <a:r>
                  <a:rPr lang="en-GB" sz="1200" dirty="0">
                    <a:solidFill>
                      <a:schemeClr val="accent5">
                        <a:lumMod val="50000"/>
                      </a:schemeClr>
                    </a:solidFill>
                    <a:latin typeface="Helvetica" pitchFamily="2" charset="0"/>
                  </a:rPr>
                  <a:t> </a:t>
                </a:r>
                <a:r>
                  <a:rPr lang="en-GB" sz="1200" dirty="0">
                    <a:solidFill>
                      <a:schemeClr val="accent5">
                        <a:lumMod val="50000"/>
                      </a:schemeClr>
                    </a:solidFill>
                    <a:effectLst/>
                    <a:latin typeface="Helvetica" pitchFamily="2" charset="0"/>
                  </a:rPr>
                  <a:t>are copied for each track associated with the jet</a:t>
                </a:r>
              </a:p>
            </p:txBody>
          </p:sp>
          <p:sp>
            <p:nvSpPr>
              <p:cNvPr id="9" name="TextBox 8">
                <a:extLst>
                  <a:ext uri="{FF2B5EF4-FFF2-40B4-BE49-F238E27FC236}">
                    <a16:creationId xmlns:a16="http://schemas.microsoft.com/office/drawing/2014/main" id="{06EE4CC4-91F6-33FE-D5FE-CB54AA043AF1}"/>
                  </a:ext>
                </a:extLst>
              </p:cNvPr>
              <p:cNvSpPr txBox="1"/>
              <p:nvPr/>
            </p:nvSpPr>
            <p:spPr>
              <a:xfrm>
                <a:off x="880361" y="4780734"/>
                <a:ext cx="3047197" cy="461665"/>
              </a:xfrm>
              <a:prstGeom prst="rect">
                <a:avLst/>
              </a:prstGeom>
              <a:noFill/>
            </p:spPr>
            <p:txBody>
              <a:bodyPr wrap="square">
                <a:spAutoFit/>
              </a:bodyPr>
              <a:lstStyle/>
              <a:p>
                <a:pPr>
                  <a:buNone/>
                </a:pPr>
                <a:r>
                  <a:rPr lang="en-GB" sz="1200" dirty="0">
                    <a:solidFill>
                      <a:schemeClr val="accent5">
                        <a:lumMod val="50000"/>
                      </a:schemeClr>
                    </a:solidFill>
                    <a:latin typeface="Helvetica" pitchFamily="2" charset="0"/>
                  </a:rPr>
                  <a:t>2. C</a:t>
                </a:r>
                <a:r>
                  <a:rPr lang="en-GB" sz="1200" dirty="0">
                    <a:solidFill>
                      <a:schemeClr val="accent5">
                        <a:lumMod val="50000"/>
                      </a:schemeClr>
                    </a:solidFill>
                    <a:effectLst/>
                    <a:latin typeface="Helvetica" pitchFamily="2" charset="0"/>
                  </a:rPr>
                  <a:t>ombined GNN </a:t>
                </a:r>
                <a:r>
                  <a:rPr lang="en-GB" sz="1200" dirty="0">
                    <a:solidFill>
                      <a:schemeClr val="accent5">
                        <a:lumMod val="50000"/>
                      </a:schemeClr>
                    </a:solidFill>
                    <a:latin typeface="Helvetica" pitchFamily="2" charset="0"/>
                  </a:rPr>
                  <a:t>feature </a:t>
                </a:r>
                <a:r>
                  <a:rPr lang="en-GB" sz="1200" dirty="0">
                    <a:solidFill>
                      <a:schemeClr val="accent5">
                        <a:lumMod val="50000"/>
                      </a:schemeClr>
                    </a:solidFill>
                    <a:effectLst/>
                    <a:latin typeface="Helvetica" pitchFamily="2" charset="0"/>
                  </a:rPr>
                  <a:t>vectors are fed into a per-track initialisation network</a:t>
                </a:r>
              </a:p>
            </p:txBody>
          </p:sp>
          <p:sp>
            <p:nvSpPr>
              <p:cNvPr id="10" name="TextBox 9">
                <a:extLst>
                  <a:ext uri="{FF2B5EF4-FFF2-40B4-BE49-F238E27FC236}">
                    <a16:creationId xmlns:a16="http://schemas.microsoft.com/office/drawing/2014/main" id="{85DC9AD9-5691-D2AD-7EBC-2813530EC79D}"/>
                  </a:ext>
                </a:extLst>
              </p:cNvPr>
              <p:cNvSpPr txBox="1"/>
              <p:nvPr/>
            </p:nvSpPr>
            <p:spPr>
              <a:xfrm>
                <a:off x="4330004" y="2688033"/>
                <a:ext cx="3904137" cy="646331"/>
              </a:xfrm>
              <a:prstGeom prst="rect">
                <a:avLst/>
              </a:prstGeom>
              <a:noFill/>
            </p:spPr>
            <p:txBody>
              <a:bodyPr wrap="square">
                <a:spAutoFit/>
              </a:bodyPr>
              <a:lstStyle/>
              <a:p>
                <a:pPr algn="r">
                  <a:buNone/>
                </a:pPr>
                <a:r>
                  <a:rPr lang="en-GB" sz="1200" dirty="0">
                    <a:solidFill>
                      <a:schemeClr val="accent5">
                        <a:lumMod val="50000"/>
                      </a:schemeClr>
                    </a:solidFill>
                    <a:latin typeface="Helvetica" pitchFamily="2" charset="0"/>
                  </a:rPr>
                  <a:t>3. A Transformer (attention network) followed by a network produce track representations that incorporate information from other tracks inside the jet</a:t>
                </a:r>
                <a:endParaRPr lang="en-GB" sz="1200" dirty="0">
                  <a:solidFill>
                    <a:schemeClr val="accent5">
                      <a:lumMod val="50000"/>
                    </a:schemeClr>
                  </a:solidFill>
                  <a:effectLst/>
                  <a:latin typeface="Helvetica" pitchFamily="2" charset="0"/>
                </a:endParaRPr>
              </a:p>
            </p:txBody>
          </p:sp>
          <p:sp>
            <p:nvSpPr>
              <p:cNvPr id="12" name="TextBox 11">
                <a:extLst>
                  <a:ext uri="{FF2B5EF4-FFF2-40B4-BE49-F238E27FC236}">
                    <a16:creationId xmlns:a16="http://schemas.microsoft.com/office/drawing/2014/main" id="{49AA9AC6-4856-2062-1C3A-55545554167F}"/>
                  </a:ext>
                </a:extLst>
              </p:cNvPr>
              <p:cNvSpPr txBox="1"/>
              <p:nvPr/>
            </p:nvSpPr>
            <p:spPr>
              <a:xfrm>
                <a:off x="7719265" y="5951256"/>
                <a:ext cx="3601793" cy="461665"/>
              </a:xfrm>
              <a:prstGeom prst="rect">
                <a:avLst/>
              </a:prstGeom>
              <a:noFill/>
            </p:spPr>
            <p:txBody>
              <a:bodyPr wrap="square">
                <a:spAutoFit/>
              </a:bodyPr>
              <a:lstStyle/>
              <a:p>
                <a:pPr algn="r">
                  <a:buNone/>
                </a:pPr>
                <a:r>
                  <a:rPr lang="en-GB" sz="1200" dirty="0">
                    <a:solidFill>
                      <a:schemeClr val="accent5">
                        <a:lumMod val="50000"/>
                      </a:schemeClr>
                    </a:solidFill>
                    <a:latin typeface="Helvetica" pitchFamily="2" charset="0"/>
                  </a:rPr>
                  <a:t>4. Jet representation and output track embeddings are inputs to three task-specific networks</a:t>
                </a:r>
                <a:endParaRPr lang="en-GB" sz="1200" dirty="0">
                  <a:solidFill>
                    <a:schemeClr val="accent5">
                      <a:lumMod val="50000"/>
                    </a:schemeClr>
                  </a:solidFill>
                  <a:effectLst/>
                  <a:latin typeface="Helvetica" pitchFamily="2" charset="0"/>
                </a:endParaRPr>
              </a:p>
            </p:txBody>
          </p:sp>
        </p:grpSp>
        <p:sp>
          <p:nvSpPr>
            <p:cNvPr id="11" name="Rounded Rectangle 10">
              <a:extLst>
                <a:ext uri="{FF2B5EF4-FFF2-40B4-BE49-F238E27FC236}">
                  <a16:creationId xmlns:a16="http://schemas.microsoft.com/office/drawing/2014/main" id="{2364F091-B8A8-6EE8-7045-388560094903}"/>
                </a:ext>
              </a:extLst>
            </p:cNvPr>
            <p:cNvSpPr/>
            <p:nvPr/>
          </p:nvSpPr>
          <p:spPr>
            <a:xfrm>
              <a:off x="688932" y="2584429"/>
              <a:ext cx="10831531" cy="4145002"/>
            </a:xfrm>
            <a:prstGeom prst="roundRect">
              <a:avLst>
                <a:gd name="adj" fmla="val 715"/>
              </a:avLst>
            </a:prstGeom>
            <a:ln w="6350">
              <a:solidFill>
                <a:schemeClr val="tx1">
                  <a:lumMod val="50000"/>
                  <a:lumOff val="50000"/>
                </a:schemeClr>
              </a:solidFill>
            </a:ln>
          </p:spPr>
          <p:txBody>
            <a:bodyPr wrap="square" rtlCol="0" anchor="ctr">
              <a:spAutoFit/>
            </a:bodyPr>
            <a:lstStyle/>
            <a:p>
              <a:pPr algn="l"/>
              <a:endParaRPr lang="en-GB" sz="1600" dirty="0">
                <a:latin typeface="Helvetica" pitchFamily="2" charset="0"/>
              </a:endParaRPr>
            </a:p>
          </p:txBody>
        </p:sp>
      </p:grpSp>
      <p:sp>
        <p:nvSpPr>
          <p:cNvPr id="13" name="TextBox 12">
            <a:extLst>
              <a:ext uri="{FF2B5EF4-FFF2-40B4-BE49-F238E27FC236}">
                <a16:creationId xmlns:a16="http://schemas.microsoft.com/office/drawing/2014/main" id="{CBBA705B-C9C8-92EF-4C61-3516C15A0CD6}"/>
              </a:ext>
            </a:extLst>
          </p:cNvPr>
          <p:cNvSpPr txBox="1"/>
          <p:nvPr/>
        </p:nvSpPr>
        <p:spPr>
          <a:xfrm>
            <a:off x="9567341" y="1868639"/>
            <a:ext cx="2482945" cy="461665"/>
          </a:xfrm>
          <a:prstGeom prst="rect">
            <a:avLst/>
          </a:prstGeom>
          <a:solidFill>
            <a:schemeClr val="bg1"/>
          </a:solid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sz="1200" dirty="0">
                <a:solidFill>
                  <a:srgbClr val="0070C0"/>
                </a:solidFill>
                <a:latin typeface="Helvetica" pitchFamily="2" charset="0"/>
                <a:ea typeface="Helvetica Light" charset="0"/>
                <a:cs typeface="Helvetica Light" charset="0"/>
                <a:sym typeface="Wingdings" pitchFamily="2" charset="2"/>
              </a:rPr>
              <a:t>Illustration of ALTAS GN2 quark tagging algorithm </a:t>
            </a:r>
            <a:r>
              <a:rPr lang="en-GB" sz="800" dirty="0">
                <a:solidFill>
                  <a:srgbClr val="0070C0"/>
                </a:solidFill>
                <a:latin typeface="Helvetica" pitchFamily="2" charset="0"/>
                <a:ea typeface="Helvetica Light" charset="0"/>
                <a:cs typeface="Helvetica Light" charset="0"/>
                <a:sym typeface="Wingdings" pitchFamily="2" charset="2"/>
              </a:rPr>
              <a:t>[</a:t>
            </a:r>
            <a:r>
              <a:rPr kumimoji="0" lang="en-GB" sz="800" b="0" i="0" u="none" strike="noStrike" kern="1200" cap="none" spc="0" normalizeH="0" baseline="0" noProof="0" dirty="0">
                <a:ln>
                  <a:noFill/>
                </a:ln>
                <a:solidFill>
                  <a:srgbClr val="0070C0"/>
                </a:solidFill>
                <a:effectLst/>
                <a:uLnTx/>
                <a:uFillTx/>
                <a:latin typeface="Helvetica Light" panose="020B0403020202020204" pitchFamily="34" charset="0"/>
                <a:ea typeface="Helvetica Light" charset="0"/>
                <a:cs typeface="Helvetica Light" charset="0"/>
                <a:sym typeface="Wingdings" pitchFamily="2" charset="2"/>
                <a:hlinkClick r:id="rId3">
                  <a:extLst>
                    <a:ext uri="{A12FA001-AC4F-418D-AE19-62706E023703}">
                      <ahyp:hlinkClr xmlns:ahyp="http://schemas.microsoft.com/office/drawing/2018/hyperlinkcolor" val="tx"/>
                    </a:ext>
                  </a:extLst>
                </a:hlinkClick>
              </a:rPr>
              <a:t>arXiv:2505.19689</a:t>
            </a:r>
            <a:r>
              <a:rPr kumimoji="0" lang="en-GB" sz="800" b="0" i="0" u="none" strike="noStrike" kern="1200" cap="none" spc="0" normalizeH="0" baseline="0" noProof="0" dirty="0">
                <a:ln>
                  <a:noFill/>
                </a:ln>
                <a:solidFill>
                  <a:srgbClr val="0070C0"/>
                </a:solidFill>
                <a:effectLst/>
                <a:uLnTx/>
                <a:uFillTx/>
                <a:latin typeface="Helvetica Light" panose="020B0403020202020204" pitchFamily="34" charset="0"/>
                <a:ea typeface="Helvetica Light" charset="0"/>
                <a:cs typeface="Helvetica Light" charset="0"/>
                <a:sym typeface="Wingdings" pitchFamily="2" charset="2"/>
              </a:rPr>
              <a:t>]</a:t>
            </a:r>
            <a:endParaRPr kumimoji="0" lang="en-CH" sz="800" b="0" i="0" u="none" strike="noStrike" kern="1200" cap="none" spc="0" normalizeH="0" baseline="0" noProof="0" dirty="0">
              <a:ln>
                <a:noFill/>
              </a:ln>
              <a:solidFill>
                <a:srgbClr val="0070C0"/>
              </a:solidFill>
              <a:effectLst/>
              <a:uLnTx/>
              <a:uFillTx/>
              <a:latin typeface="Calibri"/>
              <a:ea typeface="+mn-ea"/>
              <a:cs typeface="+mn-cs"/>
            </a:endParaRPr>
          </a:p>
        </p:txBody>
      </p:sp>
      <p:sp>
        <p:nvSpPr>
          <p:cNvPr id="18" name="TextBox 17">
            <a:extLst>
              <a:ext uri="{FF2B5EF4-FFF2-40B4-BE49-F238E27FC236}">
                <a16:creationId xmlns:a16="http://schemas.microsoft.com/office/drawing/2014/main" id="{F6FA36A4-D7A5-E2B7-F7D4-AD25FEC6F694}"/>
              </a:ext>
            </a:extLst>
          </p:cNvPr>
          <p:cNvSpPr txBox="1"/>
          <p:nvPr/>
        </p:nvSpPr>
        <p:spPr>
          <a:xfrm>
            <a:off x="663038" y="6255006"/>
            <a:ext cx="11657617" cy="261610"/>
          </a:xfrm>
          <a:prstGeom prst="rect">
            <a:avLst/>
          </a:prstGeom>
          <a:noFill/>
        </p:spPr>
        <p:txBody>
          <a:bodyPr wrap="square">
            <a:spAutoFit/>
          </a:bodyPr>
          <a:lstStyle/>
          <a:p>
            <a:pPr>
              <a:buNone/>
            </a:pPr>
            <a:r>
              <a:rPr lang="en-GB" sz="1100" dirty="0">
                <a:solidFill>
                  <a:schemeClr val="tx1">
                    <a:lumMod val="75000"/>
                    <a:lumOff val="25000"/>
                  </a:schemeClr>
                </a:solidFill>
                <a:latin typeface="Helvetica" pitchFamily="2" charset="0"/>
              </a:rPr>
              <a:t>Jet/track features → Per-track embeddings → Transformer builds context across tracks → 3 heads deliver (</a:t>
            </a:r>
            <a:r>
              <a:rPr lang="en-GB" sz="1100" dirty="0" err="1">
                <a:solidFill>
                  <a:schemeClr val="tx1">
                    <a:lumMod val="75000"/>
                    <a:lumOff val="25000"/>
                  </a:schemeClr>
                </a:solidFill>
                <a:latin typeface="Helvetica" pitchFamily="2" charset="0"/>
              </a:rPr>
              <a:t>i</a:t>
            </a:r>
            <a:r>
              <a:rPr lang="en-GB" sz="1100" dirty="0">
                <a:solidFill>
                  <a:schemeClr val="tx1">
                    <a:lumMod val="75000"/>
                    <a:lumOff val="25000"/>
                  </a:schemeClr>
                </a:solidFill>
                <a:latin typeface="Helvetica" pitchFamily="2" charset="0"/>
              </a:rPr>
              <a:t>) jet flavour, (ii) track origins, and (iii) explicit displaced-vertex structure</a:t>
            </a:r>
          </a:p>
        </p:txBody>
      </p:sp>
    </p:spTree>
    <p:extLst>
      <p:ext uri="{BB962C8B-B14F-4D97-AF65-F5344CB8AC3E}">
        <p14:creationId xmlns:p14="http://schemas.microsoft.com/office/powerpoint/2010/main" val="3609410925"/>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AAFE9-1A4A-7927-BAC0-A71868C9D27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D3150ED-9AF1-24F1-5894-85AAD77FC772}"/>
              </a:ext>
            </a:extLst>
          </p:cNvPr>
          <p:cNvSpPr>
            <a:spLocks noGrp="1"/>
          </p:cNvSpPr>
          <p:nvPr>
            <p:ph type="sldNum" sz="quarter" idx="4"/>
          </p:nvPr>
        </p:nvSpPr>
        <p:spPr/>
        <p:txBody>
          <a:bodyPr/>
          <a:lstStyle/>
          <a:p>
            <a:pPr>
              <a:defRPr/>
            </a:pPr>
            <a:fld id="{611C2F03-9E95-40C9-A99F-3C4F7EE8CF2A}" type="slidenum">
              <a:rPr lang="en-GB" smtClean="0"/>
              <a:pPr>
                <a:defRPr/>
              </a:pPr>
              <a:t>28</a:t>
            </a:fld>
            <a:endParaRPr lang="en-GB"/>
          </a:p>
        </p:txBody>
      </p:sp>
      <p:sp>
        <p:nvSpPr>
          <p:cNvPr id="3" name="TextBox 2">
            <a:extLst>
              <a:ext uri="{FF2B5EF4-FFF2-40B4-BE49-F238E27FC236}">
                <a16:creationId xmlns:a16="http://schemas.microsoft.com/office/drawing/2014/main" id="{AB4BDBCF-F907-C3C5-306C-546ACFB5114A}"/>
              </a:ext>
            </a:extLst>
          </p:cNvPr>
          <p:cNvSpPr txBox="1"/>
          <p:nvPr/>
        </p:nvSpPr>
        <p:spPr>
          <a:xfrm>
            <a:off x="214938" y="264651"/>
            <a:ext cx="11305525" cy="523220"/>
          </a:xfrm>
          <a:prstGeom prst="rect">
            <a:avLst/>
          </a:prstGeom>
          <a:noFill/>
        </p:spPr>
        <p:txBody>
          <a:bodyPr wrap="square" rtlCol="0">
            <a:spAutoFit/>
          </a:bodyPr>
          <a:lstStyle/>
          <a:p>
            <a:pPr indent="424250" defTabSz="430225"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The Worldwide LHC Computing Grid (WLCG)</a:t>
            </a:r>
          </a:p>
        </p:txBody>
      </p:sp>
      <p:pic>
        <p:nvPicPr>
          <p:cNvPr id="8" name="Picture 7">
            <a:extLst>
              <a:ext uri="{FF2B5EF4-FFF2-40B4-BE49-F238E27FC236}">
                <a16:creationId xmlns:a16="http://schemas.microsoft.com/office/drawing/2014/main" id="{0E511FFF-DDC8-77F8-C559-7D4D2BB8400F}"/>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t="-26"/>
          <a:stretch/>
        </p:blipFill>
        <p:spPr>
          <a:xfrm>
            <a:off x="4738648" y="1341343"/>
            <a:ext cx="7519842" cy="3862737"/>
          </a:xfrm>
          <a:prstGeom prst="rect">
            <a:avLst/>
          </a:prstGeom>
        </p:spPr>
      </p:pic>
      <p:pic>
        <p:nvPicPr>
          <p:cNvPr id="9" name="Espace réservé pour une image  11">
            <a:extLst>
              <a:ext uri="{FF2B5EF4-FFF2-40B4-BE49-F238E27FC236}">
                <a16:creationId xmlns:a16="http://schemas.microsoft.com/office/drawing/2014/main" id="{BA32238C-E660-3E1C-79C6-3E32F51C0374}"/>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0" y="1341341"/>
            <a:ext cx="4664765" cy="3862739"/>
          </a:xfrm>
          <a:prstGeom prst="rect">
            <a:avLst/>
          </a:prstGeom>
        </p:spPr>
      </p:pic>
      <p:pic>
        <p:nvPicPr>
          <p:cNvPr id="10" name="Picture 9" descr="A picture containing text, toy, vector graphics&#10;&#10;Description automatically generated">
            <a:extLst>
              <a:ext uri="{FF2B5EF4-FFF2-40B4-BE49-F238E27FC236}">
                <a16:creationId xmlns:a16="http://schemas.microsoft.com/office/drawing/2014/main" id="{261E0681-FA15-EBFF-D66B-BACA936DE66D}"/>
              </a:ext>
            </a:extLst>
          </p:cNvPr>
          <p:cNvPicPr>
            <a:picLocks noChangeAspect="1"/>
          </p:cNvPicPr>
          <p:nvPr/>
        </p:nvPicPr>
        <p:blipFill>
          <a:blip r:embed="rId4" cstate="hqprint">
            <a:clrChange>
              <a:clrFrom>
                <a:srgbClr val="000000"/>
              </a:clrFrom>
              <a:clrTo>
                <a:srgbClr val="000000">
                  <a:alpha val="0"/>
                </a:srgbClr>
              </a:clrTo>
            </a:clrChange>
            <a:extLst>
              <a:ext uri="{28A0092B-C50C-407E-A947-70E740481C1C}">
                <a14:useLocalDpi xmlns:a14="http://schemas.microsoft.com/office/drawing/2010/main"/>
              </a:ext>
            </a:extLst>
          </a:blip>
          <a:stretch>
            <a:fillRect/>
          </a:stretch>
        </p:blipFill>
        <p:spPr>
          <a:xfrm>
            <a:off x="9993802" y="3784128"/>
            <a:ext cx="1205865" cy="895450"/>
          </a:xfrm>
          <a:prstGeom prst="rect">
            <a:avLst/>
          </a:prstGeom>
        </p:spPr>
      </p:pic>
      <p:sp>
        <p:nvSpPr>
          <p:cNvPr id="11" name="Rectangle 10">
            <a:extLst>
              <a:ext uri="{FF2B5EF4-FFF2-40B4-BE49-F238E27FC236}">
                <a16:creationId xmlns:a16="http://schemas.microsoft.com/office/drawing/2014/main" id="{5EAB9C5C-C2E9-DFFA-C963-BBCF04AD96A9}"/>
              </a:ext>
            </a:extLst>
          </p:cNvPr>
          <p:cNvSpPr/>
          <p:nvPr/>
        </p:nvSpPr>
        <p:spPr>
          <a:xfrm>
            <a:off x="0" y="5297864"/>
            <a:ext cx="12174363" cy="951591"/>
          </a:xfrm>
          <a:prstGeom prst="rect">
            <a:avLst/>
          </a:prstGeom>
          <a:solidFill>
            <a:schemeClr val="bg1">
              <a:lumMod val="95000"/>
            </a:schemeClr>
          </a:solidFill>
          <a:ln>
            <a:solidFill>
              <a:schemeClr val="bg1">
                <a:lumMod val="95000"/>
              </a:schemeClr>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12" name="TextBox 11">
            <a:extLst>
              <a:ext uri="{FF2B5EF4-FFF2-40B4-BE49-F238E27FC236}">
                <a16:creationId xmlns:a16="http://schemas.microsoft.com/office/drawing/2014/main" id="{96A0A4B4-4560-3C74-3C3D-8F0E5886D85D}"/>
              </a:ext>
            </a:extLst>
          </p:cNvPr>
          <p:cNvSpPr txBox="1"/>
          <p:nvPr/>
        </p:nvSpPr>
        <p:spPr>
          <a:xfrm>
            <a:off x="8064358" y="5312873"/>
            <a:ext cx="3456106" cy="646331"/>
          </a:xfrm>
          <a:prstGeom prst="rect">
            <a:avLst/>
          </a:prstGeom>
          <a:noFill/>
        </p:spPr>
        <p:txBody>
          <a:bodyPr wrap="square">
            <a:spAutoFit/>
          </a:bodyPr>
          <a:lstStyle/>
          <a:p>
            <a:r>
              <a:rPr lang="en-US" dirty="0">
                <a:solidFill>
                  <a:schemeClr val="tx1">
                    <a:lumMod val="75000"/>
                    <a:lumOff val="25000"/>
                  </a:schemeClr>
                </a:solidFill>
                <a:latin typeface="Helvetica" pitchFamily="2" charset="0"/>
                <a:ea typeface="Arial" charset="0"/>
                <a:cs typeface="Arial" charset="0"/>
              </a:rPr>
              <a:t>&gt; 2000 Petabytes</a:t>
            </a:r>
            <a:r>
              <a:rPr lang="en-US" dirty="0">
                <a:solidFill>
                  <a:schemeClr val="tx1">
                    <a:lumMod val="75000"/>
                    <a:lumOff val="25000"/>
                  </a:schemeClr>
                </a:solidFill>
                <a:latin typeface="Helvetica" pitchFamily="2" charset="0"/>
              </a:rPr>
              <a:t> (2 Exabytes) </a:t>
            </a:r>
            <a:r>
              <a:rPr lang="en-US" dirty="0">
                <a:solidFill>
                  <a:schemeClr val="tx1">
                    <a:lumMod val="75000"/>
                    <a:lumOff val="25000"/>
                  </a:schemeClr>
                </a:solidFill>
                <a:latin typeface="Helvetica" pitchFamily="2" charset="0"/>
                <a:ea typeface="Arial" charset="0"/>
                <a:cs typeface="Arial" charset="0"/>
              </a:rPr>
              <a:t>of LHC data stored worldwide</a:t>
            </a:r>
          </a:p>
        </p:txBody>
      </p:sp>
      <p:sp>
        <p:nvSpPr>
          <p:cNvPr id="13" name="TextBox 12">
            <a:extLst>
              <a:ext uri="{FF2B5EF4-FFF2-40B4-BE49-F238E27FC236}">
                <a16:creationId xmlns:a16="http://schemas.microsoft.com/office/drawing/2014/main" id="{1E7FD778-3021-F21E-F6D1-786DA4B71F2E}"/>
              </a:ext>
            </a:extLst>
          </p:cNvPr>
          <p:cNvSpPr txBox="1"/>
          <p:nvPr/>
        </p:nvSpPr>
        <p:spPr>
          <a:xfrm>
            <a:off x="4373852" y="5312873"/>
            <a:ext cx="3138930" cy="923330"/>
          </a:xfrm>
          <a:prstGeom prst="rect">
            <a:avLst/>
          </a:prstGeom>
          <a:noFill/>
        </p:spPr>
        <p:txBody>
          <a:bodyPr wrap="square">
            <a:spAutoFit/>
          </a:bodyPr>
          <a:lstStyle/>
          <a:p>
            <a:r>
              <a:rPr lang="en-US" dirty="0">
                <a:solidFill>
                  <a:schemeClr val="tx1">
                    <a:lumMod val="75000"/>
                    <a:lumOff val="25000"/>
                  </a:schemeClr>
                </a:solidFill>
                <a:latin typeface="Helvetica" pitchFamily="2" charset="0"/>
              </a:rPr>
              <a:t>1.4 million processing cores in 170 data </a:t>
            </a:r>
            <a:r>
              <a:rPr lang="en-US" dirty="0" err="1">
                <a:solidFill>
                  <a:schemeClr val="tx1">
                    <a:lumMod val="75000"/>
                    <a:lumOff val="25000"/>
                  </a:schemeClr>
                </a:solidFill>
                <a:latin typeface="Helvetica" pitchFamily="2" charset="0"/>
              </a:rPr>
              <a:t>centres</a:t>
            </a:r>
            <a:r>
              <a:rPr lang="en-US" dirty="0">
                <a:solidFill>
                  <a:schemeClr val="tx1">
                    <a:lumMod val="75000"/>
                    <a:lumOff val="25000"/>
                  </a:schemeClr>
                </a:solidFill>
                <a:latin typeface="Helvetica" pitchFamily="2" charset="0"/>
              </a:rPr>
              <a:t> and more than 40 countries</a:t>
            </a:r>
          </a:p>
        </p:txBody>
      </p:sp>
      <p:sp>
        <p:nvSpPr>
          <p:cNvPr id="14" name="TextBox 13">
            <a:extLst>
              <a:ext uri="{FF2B5EF4-FFF2-40B4-BE49-F238E27FC236}">
                <a16:creationId xmlns:a16="http://schemas.microsoft.com/office/drawing/2014/main" id="{0AAC402A-BFDD-F503-7A6B-17B634AD5364}"/>
              </a:ext>
            </a:extLst>
          </p:cNvPr>
          <p:cNvSpPr txBox="1"/>
          <p:nvPr/>
        </p:nvSpPr>
        <p:spPr>
          <a:xfrm>
            <a:off x="913202" y="5312873"/>
            <a:ext cx="2829562" cy="923330"/>
          </a:xfrm>
          <a:prstGeom prst="rect">
            <a:avLst/>
          </a:prstGeom>
          <a:noFill/>
        </p:spPr>
        <p:txBody>
          <a:bodyPr wrap="square">
            <a:spAutoFit/>
          </a:bodyPr>
          <a:lstStyle/>
          <a:p>
            <a:r>
              <a:rPr lang="en-US" dirty="0">
                <a:solidFill>
                  <a:schemeClr val="tx1">
                    <a:lumMod val="75000"/>
                    <a:lumOff val="25000"/>
                  </a:schemeClr>
                </a:solidFill>
                <a:latin typeface="Helvetica" pitchFamily="2" charset="0"/>
                <a:ea typeface="Arial" charset="0"/>
                <a:cs typeface="Arial" charset="0"/>
              </a:rPr>
              <a:t>WLCG stores, distributes, processes and analyses LHC experiments’ data</a:t>
            </a:r>
          </a:p>
        </p:txBody>
      </p:sp>
      <p:pic>
        <p:nvPicPr>
          <p:cNvPr id="15" name="Picture 14">
            <a:extLst>
              <a:ext uri="{FF2B5EF4-FFF2-40B4-BE49-F238E27FC236}">
                <a16:creationId xmlns:a16="http://schemas.microsoft.com/office/drawing/2014/main" id="{57146299-1BC7-E88C-8105-DAD1F39BBDCA}"/>
              </a:ext>
            </a:extLst>
          </p:cNvPr>
          <p:cNvPicPr>
            <a:picLocks noChangeAspect="1"/>
          </p:cNvPicPr>
          <p:nvPr/>
        </p:nvPicPr>
        <p:blipFill>
          <a:blip r:embed="rId5"/>
          <a:stretch>
            <a:fillRect/>
          </a:stretch>
        </p:blipFill>
        <p:spPr>
          <a:xfrm>
            <a:off x="10200342" y="82888"/>
            <a:ext cx="1490734" cy="785137"/>
          </a:xfrm>
          <a:prstGeom prst="rect">
            <a:avLst/>
          </a:prstGeom>
        </p:spPr>
      </p:pic>
    </p:spTree>
    <p:extLst>
      <p:ext uri="{BB962C8B-B14F-4D97-AF65-F5344CB8AC3E}">
        <p14:creationId xmlns:p14="http://schemas.microsoft.com/office/powerpoint/2010/main" val="756438085"/>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51101-E69B-E35A-F352-8B9BEDA535D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B384A51-0AFA-9DB7-232A-8A61C8E613BC}"/>
              </a:ext>
            </a:extLst>
          </p:cNvPr>
          <p:cNvSpPr>
            <a:spLocks noGrp="1"/>
          </p:cNvSpPr>
          <p:nvPr>
            <p:ph type="sldNum" sz="quarter" idx="4"/>
          </p:nvPr>
        </p:nvSpPr>
        <p:spPr/>
        <p:txBody>
          <a:bodyPr/>
          <a:lstStyle/>
          <a:p>
            <a:pPr>
              <a:defRPr/>
            </a:pPr>
            <a:fld id="{611C2F03-9E95-40C9-A99F-3C4F7EE8CF2A}" type="slidenum">
              <a:rPr lang="en-GB" smtClean="0"/>
              <a:pPr>
                <a:defRPr/>
              </a:pPr>
              <a:t>29</a:t>
            </a:fld>
            <a:endParaRPr lang="en-GB"/>
          </a:p>
        </p:txBody>
      </p:sp>
      <p:sp>
        <p:nvSpPr>
          <p:cNvPr id="3" name="TextBox 2">
            <a:extLst>
              <a:ext uri="{FF2B5EF4-FFF2-40B4-BE49-F238E27FC236}">
                <a16:creationId xmlns:a16="http://schemas.microsoft.com/office/drawing/2014/main" id="{2E3326DF-16FE-0E9F-9332-DD44B28C85A3}"/>
              </a:ext>
            </a:extLst>
          </p:cNvPr>
          <p:cNvSpPr txBox="1"/>
          <p:nvPr/>
        </p:nvSpPr>
        <p:spPr>
          <a:xfrm>
            <a:off x="214938" y="264651"/>
            <a:ext cx="11305525" cy="523220"/>
          </a:xfrm>
          <a:prstGeom prst="rect">
            <a:avLst/>
          </a:prstGeom>
          <a:noFill/>
        </p:spPr>
        <p:txBody>
          <a:bodyPr wrap="square" rtlCol="0">
            <a:spAutoFit/>
          </a:bodyPr>
          <a:lstStyle/>
          <a:p>
            <a:pPr indent="424250" defTabSz="430225"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Brief history of ATLAS and the LHC</a:t>
            </a:r>
          </a:p>
        </p:txBody>
      </p:sp>
      <p:sp>
        <p:nvSpPr>
          <p:cNvPr id="4" name="TextBox 3">
            <a:extLst>
              <a:ext uri="{FF2B5EF4-FFF2-40B4-BE49-F238E27FC236}">
                <a16:creationId xmlns:a16="http://schemas.microsoft.com/office/drawing/2014/main" id="{D172BC25-B188-43FE-B592-390CE32857E8}"/>
              </a:ext>
            </a:extLst>
          </p:cNvPr>
          <p:cNvSpPr txBox="1"/>
          <p:nvPr/>
        </p:nvSpPr>
        <p:spPr>
          <a:xfrm>
            <a:off x="616744" y="1192188"/>
            <a:ext cx="6766695" cy="2031325"/>
          </a:xfrm>
          <a:prstGeom prst="rect">
            <a:avLst/>
          </a:prstGeom>
          <a:noFill/>
        </p:spPr>
        <p:txBody>
          <a:bodyPr wrap="square" rtlCol="0">
            <a:spAutoFit/>
          </a:bodyPr>
          <a:lstStyle/>
          <a:p>
            <a:r>
              <a:rPr lang="en-US" b="1" dirty="0">
                <a:latin typeface="Helvetica" pitchFamily="2" charset="0"/>
              </a:rPr>
              <a:t>1984:	</a:t>
            </a:r>
            <a:r>
              <a:rPr lang="en-US" sz="1600" dirty="0">
                <a:latin typeface="Helvetica" pitchFamily="2" charset="0"/>
              </a:rPr>
              <a:t>For the community it all started with the </a:t>
            </a:r>
            <a:r>
              <a:rPr lang="en-US" sz="1600" b="1" dirty="0">
                <a:latin typeface="Helvetica" pitchFamily="2" charset="0"/>
              </a:rPr>
              <a:t>CERN-ECFA 	Workshop in Lausanne </a:t>
            </a:r>
            <a:r>
              <a:rPr lang="en-US" sz="1600" dirty="0">
                <a:latin typeface="Helvetica" pitchFamily="2" charset="0"/>
              </a:rPr>
              <a:t>on the feasibility of a hadron 	collider in the future LEP tunnel</a:t>
            </a:r>
            <a:endParaRPr lang="en-US" dirty="0">
              <a:latin typeface="Helvetica" pitchFamily="2" charset="0"/>
            </a:endParaRPr>
          </a:p>
          <a:p>
            <a:pPr lvl="0">
              <a:spcBef>
                <a:spcPts val="2400"/>
              </a:spcBef>
            </a:pPr>
            <a:r>
              <a:rPr lang="en-US" b="1" dirty="0">
                <a:solidFill>
                  <a:srgbClr val="000000"/>
                </a:solidFill>
                <a:latin typeface="Helvetica" pitchFamily="2" charset="0"/>
              </a:rPr>
              <a:t>1990:	</a:t>
            </a:r>
            <a:r>
              <a:rPr lang="en-US" sz="1600" b="1" dirty="0">
                <a:latin typeface="Helvetica" pitchFamily="2" charset="0"/>
              </a:rPr>
              <a:t>Large Hadron Collider Workshop Aachen (CERN-ECFA)</a:t>
            </a:r>
          </a:p>
          <a:p>
            <a:pPr marL="0" marR="0" lvl="0" indent="0" algn="l" defTabSz="914400" rtl="0" eaLnBrk="1" fontAlgn="auto" latinLnBrk="0" hangingPunct="1">
              <a:lnSpc>
                <a:spcPct val="100000"/>
              </a:lnSpc>
              <a:spcBef>
                <a:spcPts val="240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Helvetica" pitchFamily="2" charset="0"/>
                <a:ea typeface="+mn-ea"/>
                <a:cs typeface="+mn-cs"/>
              </a:rPr>
              <a:t>1992</a:t>
            </a:r>
            <a:r>
              <a:rPr kumimoji="0" lang="en-US" sz="1800" b="0" i="0" u="none" strike="noStrike" kern="1200" cap="none" spc="0" normalizeH="0" baseline="0" noProof="0" dirty="0">
                <a:ln>
                  <a:noFill/>
                </a:ln>
                <a:solidFill>
                  <a:srgbClr val="000000"/>
                </a:solidFill>
                <a:effectLst/>
                <a:uLnTx/>
                <a:uFillTx/>
                <a:latin typeface="Helvetica" pitchFamily="2" charset="0"/>
                <a:ea typeface="+mn-ea"/>
                <a:cs typeface="+mn-cs"/>
              </a:rPr>
              <a:t>:	</a:t>
            </a:r>
            <a:r>
              <a:rPr kumimoji="0" lang="en-US" sz="1600" b="1" i="0" u="none" strike="noStrike" kern="1200" cap="none" spc="0" normalizeH="0" baseline="0" noProof="0" dirty="0">
                <a:ln>
                  <a:noFill/>
                </a:ln>
                <a:solidFill>
                  <a:srgbClr val="000000"/>
                </a:solidFill>
                <a:effectLst/>
                <a:uLnTx/>
                <a:uFillTx/>
                <a:latin typeface="Helvetica" pitchFamily="2" charset="0"/>
                <a:ea typeface="+mn-ea"/>
                <a:cs typeface="+mn-cs"/>
              </a:rPr>
              <a:t>ATLAS Letter of Intent </a:t>
            </a:r>
            <a:r>
              <a:rPr kumimoji="0" lang="en-US" sz="1400" i="0" u="none" strike="noStrike" kern="1200" cap="none" spc="0" normalizeH="0" baseline="0" noProof="0" dirty="0">
                <a:ln>
                  <a:noFill/>
                </a:ln>
                <a:solidFill>
                  <a:srgbClr val="000000"/>
                </a:solidFill>
                <a:effectLst/>
                <a:uLnTx/>
                <a:uFillTx/>
                <a:latin typeface="Helvetica" pitchFamily="2" charset="0"/>
                <a:ea typeface="+mn-ea"/>
                <a:cs typeface="+mn-cs"/>
              </a:rPr>
              <a:t>(official birth of ATLAS)</a:t>
            </a:r>
          </a:p>
        </p:txBody>
      </p:sp>
      <p:pic>
        <p:nvPicPr>
          <p:cNvPr id="5" name="Picture 4">
            <a:extLst>
              <a:ext uri="{FF2B5EF4-FFF2-40B4-BE49-F238E27FC236}">
                <a16:creationId xmlns:a16="http://schemas.microsoft.com/office/drawing/2014/main" id="{BB360BA6-EF3E-B41F-BB44-08FC68E3FA5F}"/>
              </a:ext>
            </a:extLst>
          </p:cNvPr>
          <p:cNvPicPr>
            <a:picLocks noChangeAspect="1"/>
          </p:cNvPicPr>
          <p:nvPr/>
        </p:nvPicPr>
        <p:blipFill>
          <a:blip r:embed="rId2"/>
          <a:stretch>
            <a:fillRect/>
          </a:stretch>
        </p:blipFill>
        <p:spPr>
          <a:xfrm>
            <a:off x="8924287" y="303615"/>
            <a:ext cx="2260988" cy="3055196"/>
          </a:xfrm>
          <a:prstGeom prst="rect">
            <a:avLst/>
          </a:prstGeom>
          <a:ln w="3175">
            <a:solidFill>
              <a:schemeClr val="tx1">
                <a:lumMod val="50000"/>
                <a:lumOff val="50000"/>
              </a:schemeClr>
            </a:solidFill>
          </a:ln>
        </p:spPr>
      </p:pic>
      <p:pic>
        <p:nvPicPr>
          <p:cNvPr id="6" name="Picture 2">
            <a:extLst>
              <a:ext uri="{FF2B5EF4-FFF2-40B4-BE49-F238E27FC236}">
                <a16:creationId xmlns:a16="http://schemas.microsoft.com/office/drawing/2014/main" id="{D41EAF95-CC59-435B-10AB-42A0B8C6270F}"/>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colorTemperature colorTemp="5900"/>
                    </a14:imgEffect>
                    <a14:imgEffect>
                      <a14:brightnessContrast bright="7000" contrast="38000"/>
                    </a14:imgEffect>
                  </a14:imgLayer>
                </a14:imgProps>
              </a:ext>
              <a:ext uri="{28A0092B-C50C-407E-A947-70E740481C1C}">
                <a14:useLocalDpi xmlns:a14="http://schemas.microsoft.com/office/drawing/2010/main" val="0"/>
              </a:ext>
            </a:extLst>
          </a:blip>
          <a:srcRect/>
          <a:stretch>
            <a:fillRect/>
          </a:stretch>
        </p:blipFill>
        <p:spPr bwMode="auto">
          <a:xfrm>
            <a:off x="8924287" y="3469735"/>
            <a:ext cx="2260988" cy="32154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7243564"/>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471F4-96C0-0998-38FB-40509D563B2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37CAEB7-4E51-8542-FE2E-73F75DBAA4AE}"/>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1C2F03-9E95-40C9-A99F-3C4F7EE8CF2A}" type="slidenum">
              <a:rPr kumimoji="0" lang="en-GB" sz="1400" b="0" i="0" u="none" strike="noStrike" kern="1200" cap="none" spc="0" normalizeH="0" baseline="0" noProof="0">
                <a:ln>
                  <a:noFill/>
                </a:ln>
                <a:solidFill>
                  <a:srgbClr val="000000">
                    <a:lumMod val="50000"/>
                    <a:lumOff val="50000"/>
                  </a:srgbClr>
                </a:solidFill>
                <a:effectLst/>
                <a:uLnTx/>
                <a:uFillTx/>
                <a:latin typeface="Helvetica Light"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400" b="0" i="0" u="none" strike="noStrike" kern="1200" cap="none" spc="0" normalizeH="0" baseline="0" noProof="0">
              <a:ln>
                <a:noFill/>
              </a:ln>
              <a:solidFill>
                <a:srgbClr val="000000">
                  <a:lumMod val="50000"/>
                  <a:lumOff val="50000"/>
                </a:srgbClr>
              </a:solidFill>
              <a:effectLst/>
              <a:uLnTx/>
              <a:uFillTx/>
              <a:latin typeface="Helvetica Light" charset="0"/>
            </a:endParaRPr>
          </a:p>
        </p:txBody>
      </p:sp>
      <p:sp>
        <p:nvSpPr>
          <p:cNvPr id="3" name="TextBox 2">
            <a:extLst>
              <a:ext uri="{FF2B5EF4-FFF2-40B4-BE49-F238E27FC236}">
                <a16:creationId xmlns:a16="http://schemas.microsoft.com/office/drawing/2014/main" id="{7BC67999-7F4C-43C1-8C53-0D4DF57D2BA4}"/>
              </a:ext>
            </a:extLst>
          </p:cNvPr>
          <p:cNvSpPr txBox="1"/>
          <p:nvPr/>
        </p:nvSpPr>
        <p:spPr>
          <a:xfrm>
            <a:off x="214938" y="264651"/>
            <a:ext cx="11305525" cy="523220"/>
          </a:xfrm>
          <a:prstGeom prst="rect">
            <a:avLst/>
          </a:prstGeom>
          <a:noFill/>
        </p:spPr>
        <p:txBody>
          <a:bodyPr wrap="square" rtlCol="0">
            <a:spAutoFit/>
          </a:bodyPr>
          <a:lstStyle/>
          <a:p>
            <a:pPr marL="0" marR="0" lvl="0" indent="424250" algn="l" defTabSz="430225" rtl="0" eaLnBrk="1" fontAlgn="base" latinLnBrk="0" hangingPunct="1">
              <a:lnSpc>
                <a:spcPct val="100000"/>
              </a:lnSpc>
              <a:spcBef>
                <a:spcPct val="0"/>
              </a:spcBef>
              <a:spcAft>
                <a:spcPct val="0"/>
              </a:spcAft>
              <a:buClrTx/>
              <a:buSzTx/>
              <a:buFontTx/>
              <a:buNone/>
              <a:tabLst/>
              <a:defRPr/>
            </a:pPr>
            <a:r>
              <a:rPr kumimoji="0" lang="en-GB" sz="2800" b="1" i="0" u="none" strike="noStrike" kern="1200" cap="none" spc="0" normalizeH="0" baseline="0" noProof="0">
                <a:ln>
                  <a:noFill/>
                </a:ln>
                <a:solidFill>
                  <a:srgbClr val="0D7FBF"/>
                </a:solidFill>
                <a:effectLst/>
                <a:uLnTx/>
                <a:uFillTx/>
                <a:latin typeface="Helvetica" pitchFamily="2" charset="0"/>
                <a:ea typeface="Trebuchet MS" pitchFamily="-84" charset="0"/>
                <a:cs typeface="Helvetica Light"/>
              </a:rPr>
              <a:t>It’s all made of a handful of particles and forces</a:t>
            </a:r>
          </a:p>
        </p:txBody>
      </p:sp>
      <p:sp>
        <p:nvSpPr>
          <p:cNvPr id="20" name="Rectangle 19">
            <a:extLst>
              <a:ext uri="{FF2B5EF4-FFF2-40B4-BE49-F238E27FC236}">
                <a16:creationId xmlns:a16="http://schemas.microsoft.com/office/drawing/2014/main" id="{E2D91D16-0A2D-71F7-5D34-C91F0FB3A301}"/>
              </a:ext>
            </a:extLst>
          </p:cNvPr>
          <p:cNvSpPr/>
          <p:nvPr/>
        </p:nvSpPr>
        <p:spPr>
          <a:xfrm>
            <a:off x="641953" y="1147461"/>
            <a:ext cx="11550047" cy="338554"/>
          </a:xfrm>
          <a:prstGeom prst="rect">
            <a:avLst/>
          </a:prstGeom>
        </p:spPr>
        <p:txBody>
          <a:bodyPr wrap="square">
            <a:spAutoFit/>
          </a:bodyPr>
          <a:lstStyle/>
          <a:p>
            <a:pPr lvl="0" defTabSz="457200" fontAlgn="base">
              <a:spcBef>
                <a:spcPts val="1800"/>
              </a:spcBef>
              <a:spcAft>
                <a:spcPct val="0"/>
              </a:spcAft>
              <a:defRPr/>
            </a:pPr>
            <a:r>
              <a:rPr lang="en-GB" sz="1600" b="1">
                <a:solidFill>
                  <a:srgbClr val="000000"/>
                </a:solidFill>
                <a:latin typeface="Helvetica" pitchFamily="2" charset="0"/>
              </a:rPr>
              <a:t>The sub-atomic structure of matter and its interactions is described by the </a:t>
            </a:r>
            <a:r>
              <a:rPr lang="en-GB" sz="1600" b="1">
                <a:solidFill>
                  <a:srgbClr val="0D7FBF"/>
                </a:solidFill>
                <a:latin typeface="Helvetica" pitchFamily="2" charset="0"/>
              </a:rPr>
              <a:t>Standard Model</a:t>
            </a:r>
          </a:p>
        </p:txBody>
      </p:sp>
      <p:sp>
        <p:nvSpPr>
          <p:cNvPr id="6" name="TextBox 5">
            <a:extLst>
              <a:ext uri="{FF2B5EF4-FFF2-40B4-BE49-F238E27FC236}">
                <a16:creationId xmlns:a16="http://schemas.microsoft.com/office/drawing/2014/main" id="{73EC2C13-B1F6-A79F-3F6A-DDF487D0C711}"/>
              </a:ext>
            </a:extLst>
          </p:cNvPr>
          <p:cNvSpPr txBox="1"/>
          <p:nvPr/>
        </p:nvSpPr>
        <p:spPr>
          <a:xfrm>
            <a:off x="9316106" y="4261006"/>
            <a:ext cx="2245516" cy="646331"/>
          </a:xfrm>
          <a:prstGeom prst="rect">
            <a:avLst/>
          </a:prstGeom>
          <a:noFill/>
          <a:ln>
            <a:solidFill>
              <a:srgbClr val="C5E0B4"/>
            </a:solidFill>
          </a:ln>
        </p:spPr>
        <p:txBody>
          <a:bodyPr wrap="square" rIns="36000" rtlCol="0">
            <a:spAutoFit/>
          </a:bodyPr>
          <a:lstStyle/>
          <a:p>
            <a:pPr marL="0">
              <a:spcBef>
                <a:spcPts val="3000"/>
              </a:spcBef>
            </a:pPr>
            <a:r>
              <a:rPr lang="en-CH" sz="1200">
                <a:solidFill>
                  <a:prstClr val="black"/>
                </a:solidFill>
                <a:latin typeface="Helvetica Light" charset="0"/>
                <a:ea typeface="Helvetica Light" charset="0"/>
                <a:cs typeface="Helvetica Light" charset="0"/>
                <a:sym typeface="Wingdings" pitchFamily="2" charset="2"/>
              </a:rPr>
              <a:t>Completely new type of non-universal interactions, nothing to do with known forces</a:t>
            </a:r>
          </a:p>
        </p:txBody>
      </p:sp>
      <p:cxnSp>
        <p:nvCxnSpPr>
          <p:cNvPr id="8" name="Straight Arrow Connector 7">
            <a:extLst>
              <a:ext uri="{FF2B5EF4-FFF2-40B4-BE49-F238E27FC236}">
                <a16:creationId xmlns:a16="http://schemas.microsoft.com/office/drawing/2014/main" id="{EE54EDD8-DA8F-891F-BD60-F32D53F4A4C2}"/>
              </a:ext>
            </a:extLst>
          </p:cNvPr>
          <p:cNvCxnSpPr>
            <a:cxnSpLocks/>
            <a:stCxn id="6" idx="0"/>
          </p:cNvCxnSpPr>
          <p:nvPr/>
        </p:nvCxnSpPr>
        <p:spPr>
          <a:xfrm flipH="1" flipV="1">
            <a:off x="8511946" y="3089678"/>
            <a:ext cx="1926918" cy="1171328"/>
          </a:xfrm>
          <a:prstGeom prst="straightConnector1">
            <a:avLst/>
          </a:prstGeom>
          <a:ln w="12700">
            <a:solidFill>
              <a:srgbClr val="018301"/>
            </a:solidFill>
            <a:tailEnd type="triangle"/>
          </a:ln>
          <a:effectLst/>
        </p:spPr>
        <p:style>
          <a:lnRef idx="2">
            <a:schemeClr val="accent1"/>
          </a:lnRef>
          <a:fillRef idx="0">
            <a:schemeClr val="accent1"/>
          </a:fillRef>
          <a:effectRef idx="1">
            <a:schemeClr val="accent1"/>
          </a:effectRef>
          <a:fontRef idx="minor">
            <a:schemeClr val="tx1"/>
          </a:fontRef>
        </p:style>
      </p:cxnSp>
      <p:pic>
        <p:nvPicPr>
          <p:cNvPr id="9" name="Picture 2">
            <a:extLst>
              <a:ext uri="{FF2B5EF4-FFF2-40B4-BE49-F238E27FC236}">
                <a16:creationId xmlns:a16="http://schemas.microsoft.com/office/drawing/2014/main" id="{0A5C57F4-84AB-E405-3709-AA768517EFAA}"/>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618647" y="1696764"/>
            <a:ext cx="4956014" cy="4743017"/>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A2942331-2D8E-681E-81C0-00D3B71E7C15}"/>
              </a:ext>
            </a:extLst>
          </p:cNvPr>
          <p:cNvSpPr txBox="1"/>
          <p:nvPr/>
        </p:nvSpPr>
        <p:spPr>
          <a:xfrm>
            <a:off x="4918578" y="6316949"/>
            <a:ext cx="702436" cy="261610"/>
          </a:xfrm>
          <a:prstGeom prst="rect">
            <a:avLst/>
          </a:prstGeom>
          <a:noFill/>
        </p:spPr>
        <p:txBody>
          <a:bodyPr wrap="none" rtlCol="0">
            <a:spAutoFit/>
          </a:bodyPr>
          <a:lstStyle/>
          <a:p>
            <a:pPr marL="0">
              <a:spcBef>
                <a:spcPts val="3000"/>
              </a:spcBef>
            </a:pPr>
            <a:r>
              <a:rPr lang="en-CH" sz="1100">
                <a:solidFill>
                  <a:srgbClr val="78D745"/>
                </a:solidFill>
                <a:latin typeface="Helvetica" pitchFamily="2" charset="0"/>
                <a:ea typeface="Helvetica Light" charset="0"/>
                <a:cs typeface="Helvetica Light" charset="0"/>
                <a:sym typeface="Wingdings" pitchFamily="2" charset="2"/>
              </a:rPr>
              <a:t>Spin 1/2</a:t>
            </a:r>
          </a:p>
        </p:txBody>
      </p:sp>
      <p:sp>
        <p:nvSpPr>
          <p:cNvPr id="11" name="TextBox 10">
            <a:extLst>
              <a:ext uri="{FF2B5EF4-FFF2-40B4-BE49-F238E27FC236}">
                <a16:creationId xmlns:a16="http://schemas.microsoft.com/office/drawing/2014/main" id="{FABAB368-CA7C-B959-1816-F25E3BA8ECA8}"/>
              </a:ext>
            </a:extLst>
          </p:cNvPr>
          <p:cNvSpPr txBox="1"/>
          <p:nvPr/>
        </p:nvSpPr>
        <p:spPr>
          <a:xfrm>
            <a:off x="6798113" y="6316949"/>
            <a:ext cx="585417" cy="261610"/>
          </a:xfrm>
          <a:prstGeom prst="rect">
            <a:avLst/>
          </a:prstGeom>
          <a:noFill/>
        </p:spPr>
        <p:txBody>
          <a:bodyPr wrap="none" rtlCol="0">
            <a:spAutoFit/>
          </a:bodyPr>
          <a:lstStyle/>
          <a:p>
            <a:pPr marL="0">
              <a:spcBef>
                <a:spcPts val="3000"/>
              </a:spcBef>
            </a:pPr>
            <a:r>
              <a:rPr lang="en-CH" sz="1100">
                <a:solidFill>
                  <a:srgbClr val="F48366"/>
                </a:solidFill>
                <a:latin typeface="Helvetica" pitchFamily="2" charset="0"/>
                <a:ea typeface="Helvetica Light" charset="0"/>
                <a:cs typeface="Helvetica Light" charset="0"/>
                <a:sym typeface="Wingdings" pitchFamily="2" charset="2"/>
              </a:rPr>
              <a:t>Spin 1</a:t>
            </a:r>
          </a:p>
        </p:txBody>
      </p:sp>
      <p:sp>
        <p:nvSpPr>
          <p:cNvPr id="12" name="TextBox 11">
            <a:extLst>
              <a:ext uri="{FF2B5EF4-FFF2-40B4-BE49-F238E27FC236}">
                <a16:creationId xmlns:a16="http://schemas.microsoft.com/office/drawing/2014/main" id="{3AD4203E-9832-04A2-0B06-CDA1C36C9C8A}"/>
              </a:ext>
            </a:extLst>
          </p:cNvPr>
          <p:cNvSpPr txBox="1"/>
          <p:nvPr/>
        </p:nvSpPr>
        <p:spPr>
          <a:xfrm>
            <a:off x="7712656" y="6308976"/>
            <a:ext cx="585417" cy="261610"/>
          </a:xfrm>
          <a:prstGeom prst="rect">
            <a:avLst/>
          </a:prstGeom>
          <a:noFill/>
        </p:spPr>
        <p:txBody>
          <a:bodyPr wrap="none" rtlCol="0">
            <a:spAutoFit/>
          </a:bodyPr>
          <a:lstStyle/>
          <a:p>
            <a:pPr marL="0">
              <a:spcBef>
                <a:spcPts val="3000"/>
              </a:spcBef>
            </a:pPr>
            <a:r>
              <a:rPr lang="en-CH" sz="1100">
                <a:solidFill>
                  <a:srgbClr val="EEC43F"/>
                </a:solidFill>
                <a:latin typeface="Helvetica" pitchFamily="2" charset="0"/>
                <a:ea typeface="Helvetica Light" charset="0"/>
                <a:cs typeface="Helvetica Light" charset="0"/>
                <a:sym typeface="Wingdings" pitchFamily="2" charset="2"/>
              </a:rPr>
              <a:t>Spin 0</a:t>
            </a:r>
          </a:p>
        </p:txBody>
      </p:sp>
      <p:sp>
        <p:nvSpPr>
          <p:cNvPr id="13" name="TextBox 12">
            <a:extLst>
              <a:ext uri="{FF2B5EF4-FFF2-40B4-BE49-F238E27FC236}">
                <a16:creationId xmlns:a16="http://schemas.microsoft.com/office/drawing/2014/main" id="{1F1961A5-F4A1-7EBF-5E5E-0FED988128E9}"/>
              </a:ext>
            </a:extLst>
          </p:cNvPr>
          <p:cNvSpPr txBox="1"/>
          <p:nvPr/>
        </p:nvSpPr>
        <p:spPr>
          <a:xfrm>
            <a:off x="641953" y="3520350"/>
            <a:ext cx="2216853" cy="1384995"/>
          </a:xfrm>
          <a:prstGeom prst="rect">
            <a:avLst/>
          </a:prstGeom>
          <a:noFill/>
        </p:spPr>
        <p:txBody>
          <a:bodyPr wrap="square" rtlCol="0">
            <a:spAutoFit/>
          </a:bodyPr>
          <a:lstStyle/>
          <a:p>
            <a:pPr marL="0">
              <a:spcBef>
                <a:spcPts val="3000"/>
              </a:spcBef>
            </a:pPr>
            <a:r>
              <a:rPr lang="en-CH" sz="1400">
                <a:solidFill>
                  <a:prstClr val="black"/>
                </a:solidFill>
                <a:latin typeface="Helvetica" pitchFamily="2" charset="0"/>
                <a:ea typeface="Helvetica Light" charset="0"/>
                <a:cs typeface="Helvetica Light" charset="0"/>
                <a:sym typeface="Wingdings" pitchFamily="2" charset="2"/>
              </a:rPr>
              <a:t>In mathematical terms, </a:t>
            </a:r>
            <a:r>
              <a:rPr lang="en-CH" sz="1400" b="1">
                <a:solidFill>
                  <a:prstClr val="black"/>
                </a:solidFill>
                <a:latin typeface="Helvetica" pitchFamily="2" charset="0"/>
                <a:ea typeface="Helvetica Light" charset="0"/>
                <a:cs typeface="Helvetica Light" charset="0"/>
                <a:sym typeface="Wingdings" pitchFamily="2" charset="2"/>
              </a:rPr>
              <a:t>particles are local excitations of quantum fields. </a:t>
            </a:r>
            <a:r>
              <a:rPr lang="en-CH" sz="1400">
                <a:solidFill>
                  <a:prstClr val="black"/>
                </a:solidFill>
                <a:latin typeface="Helvetica" pitchFamily="2" charset="0"/>
                <a:ea typeface="Helvetica Light" charset="0"/>
                <a:cs typeface="Helvetica Light" charset="0"/>
                <a:sym typeface="Wingdings" pitchFamily="2" charset="2"/>
              </a:rPr>
              <a:t>There are matter fields (fermions) and force fields (bosons)</a:t>
            </a:r>
            <a:endParaRPr lang="en-CH" sz="1400" b="1">
              <a:solidFill>
                <a:prstClr val="black"/>
              </a:solidFill>
              <a:latin typeface="Helvetica" pitchFamily="2" charset="0"/>
              <a:ea typeface="Helvetica Light" charset="0"/>
              <a:cs typeface="Helvetica Light" charset="0"/>
              <a:sym typeface="Wingdings" pitchFamily="2" charset="2"/>
            </a:endParaRPr>
          </a:p>
        </p:txBody>
      </p:sp>
    </p:spTree>
    <p:extLst>
      <p:ext uri="{BB962C8B-B14F-4D97-AF65-F5344CB8AC3E}">
        <p14:creationId xmlns:p14="http://schemas.microsoft.com/office/powerpoint/2010/main" val="1495698878"/>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B83DCE-201A-9CF3-C278-48B9205F56A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333D94-E5FD-253F-5F50-54EC2B7E852F}"/>
              </a:ext>
            </a:extLst>
          </p:cNvPr>
          <p:cNvSpPr>
            <a:spLocks noGrp="1"/>
          </p:cNvSpPr>
          <p:nvPr>
            <p:ph type="sldNum" sz="quarter" idx="4"/>
          </p:nvPr>
        </p:nvSpPr>
        <p:spPr/>
        <p:txBody>
          <a:bodyPr/>
          <a:lstStyle/>
          <a:p>
            <a:pPr>
              <a:defRPr/>
            </a:pPr>
            <a:fld id="{611C2F03-9E95-40C9-A99F-3C4F7EE8CF2A}" type="slidenum">
              <a:rPr lang="en-GB" smtClean="0"/>
              <a:pPr>
                <a:defRPr/>
              </a:pPr>
              <a:t>30</a:t>
            </a:fld>
            <a:endParaRPr lang="en-GB"/>
          </a:p>
        </p:txBody>
      </p:sp>
      <p:sp>
        <p:nvSpPr>
          <p:cNvPr id="3" name="TextBox 2">
            <a:extLst>
              <a:ext uri="{FF2B5EF4-FFF2-40B4-BE49-F238E27FC236}">
                <a16:creationId xmlns:a16="http://schemas.microsoft.com/office/drawing/2014/main" id="{B9AD03EC-E687-425D-D6AB-184290043F38}"/>
              </a:ext>
            </a:extLst>
          </p:cNvPr>
          <p:cNvSpPr txBox="1"/>
          <p:nvPr/>
        </p:nvSpPr>
        <p:spPr>
          <a:xfrm>
            <a:off x="214938" y="264651"/>
            <a:ext cx="11305525" cy="523220"/>
          </a:xfrm>
          <a:prstGeom prst="rect">
            <a:avLst/>
          </a:prstGeom>
          <a:noFill/>
        </p:spPr>
        <p:txBody>
          <a:bodyPr wrap="square" rtlCol="0">
            <a:spAutoFit/>
          </a:bodyPr>
          <a:lstStyle/>
          <a:p>
            <a:pPr indent="424250" defTabSz="430225"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Brief history of ATLAS and the LHC</a:t>
            </a:r>
          </a:p>
        </p:txBody>
      </p:sp>
      <p:sp>
        <p:nvSpPr>
          <p:cNvPr id="4" name="TextBox 3">
            <a:extLst>
              <a:ext uri="{FF2B5EF4-FFF2-40B4-BE49-F238E27FC236}">
                <a16:creationId xmlns:a16="http://schemas.microsoft.com/office/drawing/2014/main" id="{542C58FD-A555-4346-D6C3-948EFF334275}"/>
              </a:ext>
            </a:extLst>
          </p:cNvPr>
          <p:cNvSpPr txBox="1"/>
          <p:nvPr/>
        </p:nvSpPr>
        <p:spPr>
          <a:xfrm>
            <a:off x="616744" y="1192188"/>
            <a:ext cx="6766695" cy="4031873"/>
          </a:xfrm>
          <a:prstGeom prst="rect">
            <a:avLst/>
          </a:prstGeom>
          <a:noFill/>
        </p:spPr>
        <p:txBody>
          <a:bodyPr wrap="square" rtlCol="0">
            <a:spAutoFit/>
          </a:bodyPr>
          <a:lstStyle/>
          <a:p>
            <a:r>
              <a:rPr lang="en-US" b="1" dirty="0">
                <a:latin typeface="Helvetica" pitchFamily="2" charset="0"/>
              </a:rPr>
              <a:t>1984:	</a:t>
            </a:r>
            <a:r>
              <a:rPr lang="en-US" sz="1600" dirty="0">
                <a:latin typeface="Helvetica" pitchFamily="2" charset="0"/>
              </a:rPr>
              <a:t>For the community it all started with the </a:t>
            </a:r>
            <a:r>
              <a:rPr lang="en-US" sz="1600" b="1" dirty="0">
                <a:latin typeface="Helvetica" pitchFamily="2" charset="0"/>
              </a:rPr>
              <a:t>CERN-ECFA 	Workshop in Lausanne </a:t>
            </a:r>
            <a:r>
              <a:rPr lang="en-US" sz="1600" dirty="0">
                <a:latin typeface="Helvetica" pitchFamily="2" charset="0"/>
              </a:rPr>
              <a:t>on the feasibility of a hadron 	collider in the future LEP tunnel</a:t>
            </a:r>
            <a:endParaRPr lang="en-US" dirty="0">
              <a:latin typeface="Helvetica" pitchFamily="2" charset="0"/>
            </a:endParaRPr>
          </a:p>
          <a:p>
            <a:pPr lvl="0">
              <a:spcBef>
                <a:spcPts val="2400"/>
              </a:spcBef>
            </a:pPr>
            <a:r>
              <a:rPr lang="en-US" b="1" dirty="0">
                <a:solidFill>
                  <a:srgbClr val="000000"/>
                </a:solidFill>
                <a:latin typeface="Helvetica" pitchFamily="2" charset="0"/>
              </a:rPr>
              <a:t>1990:	</a:t>
            </a:r>
            <a:r>
              <a:rPr lang="en-US" sz="1600" b="1" dirty="0">
                <a:latin typeface="Helvetica" pitchFamily="2" charset="0"/>
              </a:rPr>
              <a:t>Large Hadron Collider Workshop Aachen (CERN-ECFA)</a:t>
            </a:r>
          </a:p>
          <a:p>
            <a:pPr marL="0" marR="0" lvl="0" indent="0" algn="l" defTabSz="914400" rtl="0" eaLnBrk="1" fontAlgn="auto" latinLnBrk="0" hangingPunct="1">
              <a:lnSpc>
                <a:spcPct val="100000"/>
              </a:lnSpc>
              <a:spcBef>
                <a:spcPts val="240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Helvetica" pitchFamily="2" charset="0"/>
                <a:ea typeface="+mn-ea"/>
                <a:cs typeface="+mn-cs"/>
              </a:rPr>
              <a:t>1992</a:t>
            </a:r>
            <a:r>
              <a:rPr kumimoji="0" lang="en-US" sz="1800" b="0" i="0" u="none" strike="noStrike" kern="1200" cap="none" spc="0" normalizeH="0" baseline="0" noProof="0" dirty="0">
                <a:ln>
                  <a:noFill/>
                </a:ln>
                <a:solidFill>
                  <a:srgbClr val="000000"/>
                </a:solidFill>
                <a:effectLst/>
                <a:uLnTx/>
                <a:uFillTx/>
                <a:latin typeface="Helvetica" pitchFamily="2" charset="0"/>
                <a:ea typeface="+mn-ea"/>
                <a:cs typeface="+mn-cs"/>
              </a:rPr>
              <a:t>:	</a:t>
            </a:r>
            <a:r>
              <a:rPr kumimoji="0" lang="en-US" sz="1600" b="1" i="0" u="none" strike="noStrike" kern="1200" cap="none" spc="0" normalizeH="0" baseline="0" noProof="0" dirty="0">
                <a:ln>
                  <a:noFill/>
                </a:ln>
                <a:solidFill>
                  <a:srgbClr val="000000"/>
                </a:solidFill>
                <a:effectLst/>
                <a:uLnTx/>
                <a:uFillTx/>
                <a:latin typeface="Helvetica" pitchFamily="2" charset="0"/>
                <a:ea typeface="+mn-ea"/>
                <a:cs typeface="+mn-cs"/>
              </a:rPr>
              <a:t>ATLAS Letter of Intent </a:t>
            </a:r>
            <a:r>
              <a:rPr kumimoji="0" lang="en-US" sz="1400" i="0" u="none" strike="noStrike" kern="1200" cap="none" spc="0" normalizeH="0" baseline="0" noProof="0" dirty="0">
                <a:ln>
                  <a:noFill/>
                </a:ln>
                <a:solidFill>
                  <a:srgbClr val="000000"/>
                </a:solidFill>
                <a:effectLst/>
                <a:uLnTx/>
                <a:uFillTx/>
                <a:latin typeface="Helvetica" pitchFamily="2" charset="0"/>
                <a:ea typeface="+mn-ea"/>
                <a:cs typeface="+mn-cs"/>
              </a:rPr>
              <a:t>(official birth of ATLAS)</a:t>
            </a:r>
          </a:p>
          <a:p>
            <a:pPr marL="0" marR="0" lvl="0" indent="0" algn="l" defTabSz="914400" rtl="0" eaLnBrk="1" fontAlgn="auto" latinLnBrk="0" hangingPunct="1">
              <a:lnSpc>
                <a:spcPct val="100000"/>
              </a:lnSpc>
              <a:spcBef>
                <a:spcPts val="240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Helvetica" pitchFamily="2" charset="0"/>
                <a:ea typeface="+mn-ea"/>
                <a:cs typeface="+mn-cs"/>
              </a:rPr>
              <a:t>1994</a:t>
            </a:r>
            <a:r>
              <a:rPr kumimoji="0" lang="en-US" sz="1800" b="0" i="0" u="none" strike="noStrike" kern="1200" cap="none" spc="0" normalizeH="0" baseline="0" noProof="0" dirty="0">
                <a:ln>
                  <a:noFill/>
                </a:ln>
                <a:solidFill>
                  <a:srgbClr val="000000"/>
                </a:solidFill>
                <a:effectLst/>
                <a:uLnTx/>
                <a:uFillTx/>
                <a:latin typeface="Helvetica" pitchFamily="2" charset="0"/>
                <a:ea typeface="+mn-ea"/>
                <a:cs typeface="+mn-cs"/>
              </a:rPr>
              <a:t>:	</a:t>
            </a:r>
            <a:r>
              <a:rPr kumimoji="0" lang="en-US" sz="1600" b="1" i="0" u="none" strike="noStrike" kern="1200" cap="none" spc="0" normalizeH="0" baseline="0" noProof="0" dirty="0">
                <a:ln>
                  <a:noFill/>
                </a:ln>
                <a:solidFill>
                  <a:srgbClr val="000000"/>
                </a:solidFill>
                <a:effectLst/>
                <a:uLnTx/>
                <a:uFillTx/>
                <a:latin typeface="Helvetica" pitchFamily="2" charset="0"/>
                <a:ea typeface="+mn-ea"/>
                <a:cs typeface="+mn-cs"/>
              </a:rPr>
              <a:t>ATLAS Technical Proposal</a:t>
            </a:r>
            <a:r>
              <a:rPr kumimoji="0" lang="en-US" sz="1600" i="0" u="none" strike="noStrike" kern="1200" cap="none" spc="0" normalizeH="0" baseline="0" noProof="0" dirty="0">
                <a:ln>
                  <a:noFill/>
                </a:ln>
                <a:solidFill>
                  <a:srgbClr val="000000"/>
                </a:solidFill>
                <a:effectLst/>
                <a:uLnTx/>
                <a:uFillTx/>
                <a:latin typeface="Helvetica" pitchFamily="2" charset="0"/>
                <a:ea typeface="+mn-ea"/>
                <a:cs typeface="+mn-cs"/>
              </a:rPr>
              <a:t>, followed by series of </a:t>
            </a:r>
            <a:r>
              <a:rPr kumimoji="0" lang="en-US" sz="1600" b="1" i="0" u="none" strike="noStrike" kern="1200" cap="none" spc="0" normalizeH="0" baseline="0" noProof="0" dirty="0">
                <a:ln>
                  <a:noFill/>
                </a:ln>
                <a:solidFill>
                  <a:srgbClr val="000000"/>
                </a:solidFill>
                <a:effectLst/>
                <a:uLnTx/>
                <a:uFillTx/>
                <a:latin typeface="Helvetica" pitchFamily="2" charset="0"/>
                <a:ea typeface="+mn-ea"/>
                <a:cs typeface="+mn-cs"/>
              </a:rPr>
              <a:t>	Technical Design Reports</a:t>
            </a:r>
          </a:p>
          <a:p>
            <a:pPr marL="0" marR="0" lvl="0" indent="0" algn="l" defTabSz="914400" rtl="0" eaLnBrk="1" fontAlgn="auto" latinLnBrk="0" hangingPunct="1">
              <a:lnSpc>
                <a:spcPct val="100000"/>
              </a:lnSpc>
              <a:spcBef>
                <a:spcPts val="2400"/>
              </a:spcBef>
              <a:spcAft>
                <a:spcPts val="0"/>
              </a:spcAft>
              <a:buClrTx/>
              <a:buSzTx/>
              <a:buFontTx/>
              <a:buNone/>
              <a:tabLst/>
              <a:defRPr/>
            </a:pPr>
            <a:r>
              <a:rPr lang="en-US" b="1" dirty="0">
                <a:solidFill>
                  <a:srgbClr val="000000"/>
                </a:solidFill>
                <a:latin typeface="Helvetica" pitchFamily="2" charset="0"/>
              </a:rPr>
              <a:t>1997: 	Formal approval of ATLAS Construction</a:t>
            </a:r>
          </a:p>
          <a:p>
            <a:pPr marL="0" marR="0" lvl="0" indent="0" algn="l" defTabSz="914400" rtl="0" eaLnBrk="1" fontAlgn="auto" latinLnBrk="0" hangingPunct="1">
              <a:lnSpc>
                <a:spcPct val="100000"/>
              </a:lnSpc>
              <a:spcBef>
                <a:spcPts val="2400"/>
              </a:spcBef>
              <a:spcAft>
                <a:spcPts val="0"/>
              </a:spcAft>
              <a:buClrTx/>
              <a:buSzTx/>
              <a:buFontTx/>
              <a:buNone/>
              <a:tabLst/>
              <a:defRPr/>
            </a:pPr>
            <a:r>
              <a:rPr lang="en-US" b="1" dirty="0">
                <a:solidFill>
                  <a:srgbClr val="000000"/>
                </a:solidFill>
                <a:latin typeface="Helvetica" pitchFamily="2" charset="0"/>
              </a:rPr>
              <a:t>2008: 	Start of LHC Operation</a:t>
            </a:r>
            <a:endParaRPr kumimoji="0" lang="en-US" b="0" i="0" u="none" strike="noStrike" kern="1200" cap="none" spc="0" normalizeH="0" baseline="0" noProof="0" dirty="0">
              <a:ln>
                <a:noFill/>
              </a:ln>
              <a:solidFill>
                <a:srgbClr val="000000"/>
              </a:solidFill>
              <a:effectLst/>
              <a:uLnTx/>
              <a:uFillTx/>
              <a:latin typeface="Helvetica" pitchFamily="2" charset="0"/>
              <a:ea typeface="+mn-ea"/>
              <a:cs typeface="+mn-cs"/>
            </a:endParaRPr>
          </a:p>
        </p:txBody>
      </p:sp>
      <p:pic>
        <p:nvPicPr>
          <p:cNvPr id="7" name="Picture 1" descr="TPandTDRs._DSC0176.jpg">
            <a:extLst>
              <a:ext uri="{FF2B5EF4-FFF2-40B4-BE49-F238E27FC236}">
                <a16:creationId xmlns:a16="http://schemas.microsoft.com/office/drawing/2014/main" id="{1FF8445E-AFDC-A634-06C6-0C22FDD6E3A3}"/>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bwMode="auto">
          <a:xfrm>
            <a:off x="8162512" y="1091421"/>
            <a:ext cx="3748889" cy="5454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26" name="Picture 2" descr="Large Hadron Collider Doodle - Google Doodles">
            <a:extLst>
              <a:ext uri="{FF2B5EF4-FFF2-40B4-BE49-F238E27FC236}">
                <a16:creationId xmlns:a16="http://schemas.microsoft.com/office/drawing/2014/main" id="{CE555F4F-3149-A73F-5F25-ED12DC522F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7677" y="4746677"/>
            <a:ext cx="2780046" cy="105304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BBC288D5-DECE-6276-8E89-44649E7AD544}"/>
              </a:ext>
            </a:extLst>
          </p:cNvPr>
          <p:cNvSpPr txBox="1"/>
          <p:nvPr/>
        </p:nvSpPr>
        <p:spPr>
          <a:xfrm>
            <a:off x="4603393" y="5799725"/>
            <a:ext cx="2393755" cy="400110"/>
          </a:xfrm>
          <a:prstGeom prst="rect">
            <a:avLst/>
          </a:prstGeom>
          <a:noFill/>
        </p:spPr>
        <p:txBody>
          <a:bodyPr wrap="square" rtlCol="0">
            <a:spAutoFit/>
          </a:bodyPr>
          <a:lstStyle/>
          <a:p>
            <a:pPr marL="0" algn="l">
              <a:spcBef>
                <a:spcPts val="3000"/>
              </a:spcBef>
            </a:pPr>
            <a:r>
              <a:rPr lang="en-GB" sz="1000" dirty="0">
                <a:solidFill>
                  <a:schemeClr val="tx1">
                    <a:lumMod val="75000"/>
                    <a:lumOff val="25000"/>
                  </a:schemeClr>
                </a:solidFill>
                <a:latin typeface="Helvetica Light" panose="020B0403020202020204" pitchFamily="34" charset="0"/>
                <a:ea typeface="Helvetica Light" charset="0"/>
                <a:cs typeface="Helvetica Light" charset="0"/>
                <a:sym typeface="Wingdings" pitchFamily="2" charset="2"/>
              </a:rPr>
              <a:t>Google doodle on 10 September 2008 to celebrate LHC startup </a:t>
            </a:r>
            <a:endParaRPr lang="en-GB" sz="1000" dirty="0">
              <a:solidFill>
                <a:schemeClr val="tx1">
                  <a:lumMod val="75000"/>
                  <a:lumOff val="25000"/>
                </a:schemeClr>
              </a:solidFill>
              <a:latin typeface="Helvetica Light" panose="020B0403020202020204" pitchFamily="34" charset="0"/>
              <a:ea typeface="Helvetica Light" charset="0"/>
              <a:cs typeface="Helvetica Light" charset="0"/>
              <a:sym typeface="Wingdings" pitchFamily="2" charset="2"/>
            </a:endParaRPr>
          </a:p>
        </p:txBody>
      </p:sp>
    </p:spTree>
    <p:extLst>
      <p:ext uri="{BB962C8B-B14F-4D97-AF65-F5344CB8AC3E}">
        <p14:creationId xmlns:p14="http://schemas.microsoft.com/office/powerpoint/2010/main" val="3370063584"/>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2B7B8-8B3C-EC57-6693-5C31CEA32AB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982961E-EB79-5F4D-A234-EC00B58C5C13}"/>
              </a:ext>
            </a:extLst>
          </p:cNvPr>
          <p:cNvSpPr>
            <a:spLocks noGrp="1"/>
          </p:cNvSpPr>
          <p:nvPr>
            <p:ph type="sldNum" sz="quarter" idx="4"/>
          </p:nvPr>
        </p:nvSpPr>
        <p:spPr/>
        <p:txBody>
          <a:bodyPr/>
          <a:lstStyle/>
          <a:p>
            <a:pPr>
              <a:defRPr/>
            </a:pPr>
            <a:fld id="{611C2F03-9E95-40C9-A99F-3C4F7EE8CF2A}" type="slidenum">
              <a:rPr lang="en-GB" smtClean="0"/>
              <a:pPr>
                <a:defRPr/>
              </a:pPr>
              <a:t>31</a:t>
            </a:fld>
            <a:endParaRPr lang="en-GB" dirty="0"/>
          </a:p>
        </p:txBody>
      </p:sp>
      <p:pic>
        <p:nvPicPr>
          <p:cNvPr id="3" name="Picture 2">
            <a:extLst>
              <a:ext uri="{FF2B5EF4-FFF2-40B4-BE49-F238E27FC236}">
                <a16:creationId xmlns:a16="http://schemas.microsoft.com/office/drawing/2014/main" id="{749780D8-698F-FD52-0F04-0136BB5ED756}"/>
              </a:ext>
            </a:extLst>
          </p:cNvPr>
          <p:cNvPicPr>
            <a:picLocks noChangeAspect="1"/>
          </p:cNvPicPr>
          <p:nvPr/>
        </p:nvPicPr>
        <p:blipFill rotWithShape="1">
          <a:blip r:embed="rId2">
            <a:extLst>
              <a:ext uri="{28A0092B-C50C-407E-A947-70E740481C1C}">
                <a14:useLocalDpi xmlns:a14="http://schemas.microsoft.com/office/drawing/2010/main"/>
              </a:ext>
            </a:extLst>
          </a:blip>
          <a:srcRect b="6754"/>
          <a:stretch>
            <a:fillRect/>
          </a:stretch>
        </p:blipFill>
        <p:spPr>
          <a:xfrm>
            <a:off x="-17638" y="1"/>
            <a:ext cx="12209637" cy="6858000"/>
          </a:xfrm>
          <a:prstGeom prst="rect">
            <a:avLst/>
          </a:prstGeom>
        </p:spPr>
      </p:pic>
      <p:grpSp>
        <p:nvGrpSpPr>
          <p:cNvPr id="10" name="Group 9">
            <a:extLst>
              <a:ext uri="{FF2B5EF4-FFF2-40B4-BE49-F238E27FC236}">
                <a16:creationId xmlns:a16="http://schemas.microsoft.com/office/drawing/2014/main" id="{402EC18E-11CA-6D9D-08BB-AE0F24CEEEBD}"/>
              </a:ext>
            </a:extLst>
          </p:cNvPr>
          <p:cNvGrpSpPr/>
          <p:nvPr/>
        </p:nvGrpSpPr>
        <p:grpSpPr>
          <a:xfrm>
            <a:off x="1974574" y="1484089"/>
            <a:ext cx="8242851" cy="3889821"/>
            <a:chOff x="159027" y="191849"/>
            <a:chExt cx="8242851" cy="3889821"/>
          </a:xfrm>
        </p:grpSpPr>
        <p:sp>
          <p:nvSpPr>
            <p:cNvPr id="6" name="Rectangle 5">
              <a:extLst>
                <a:ext uri="{FF2B5EF4-FFF2-40B4-BE49-F238E27FC236}">
                  <a16:creationId xmlns:a16="http://schemas.microsoft.com/office/drawing/2014/main" id="{48367BF4-4529-E190-C9D8-903B328A75C2}"/>
                </a:ext>
              </a:extLst>
            </p:cNvPr>
            <p:cNvSpPr/>
            <p:nvPr/>
          </p:nvSpPr>
          <p:spPr>
            <a:xfrm>
              <a:off x="159027" y="191849"/>
              <a:ext cx="8242851" cy="3889821"/>
            </a:xfrm>
            <a:prstGeom prst="rect">
              <a:avLst/>
            </a:prstGeom>
            <a:solidFill>
              <a:schemeClr val="bg1">
                <a:alpha val="96000"/>
              </a:schemeClr>
            </a:solidFill>
            <a:ln>
              <a:noFill/>
            </a:ln>
          </p:spPr>
          <p:txBody>
            <a:bodyPr wrap="square" rtlCol="0" anchor="ctr">
              <a:spAutoFit/>
            </a:bodyPr>
            <a:lstStyle/>
            <a:p>
              <a:pPr algn="l"/>
              <a:endParaRPr lang="en-GB" sz="1600" dirty="0">
                <a:latin typeface="Helvetica" pitchFamily="2" charset="0"/>
              </a:endParaRPr>
            </a:p>
          </p:txBody>
        </p:sp>
        <p:sp>
          <p:nvSpPr>
            <p:cNvPr id="7" name="TextBox 6">
              <a:extLst>
                <a:ext uri="{FF2B5EF4-FFF2-40B4-BE49-F238E27FC236}">
                  <a16:creationId xmlns:a16="http://schemas.microsoft.com/office/drawing/2014/main" id="{B66DF2FA-CB33-FA0C-C668-D10F33DAE503}"/>
                </a:ext>
              </a:extLst>
            </p:cNvPr>
            <p:cNvSpPr txBox="1"/>
            <p:nvPr/>
          </p:nvSpPr>
          <p:spPr>
            <a:xfrm>
              <a:off x="463825" y="468975"/>
              <a:ext cx="4538422" cy="523220"/>
            </a:xfrm>
            <a:prstGeom prst="rect">
              <a:avLst/>
            </a:prstGeom>
            <a:noFill/>
          </p:spPr>
          <p:txBody>
            <a:bodyPr wrap="none" rtlCol="0">
              <a:spAutoFit/>
            </a:bodyPr>
            <a:lstStyle/>
            <a:p>
              <a:pPr marL="0" algn="l">
                <a:spcBef>
                  <a:spcPts val="3000"/>
                </a:spcBef>
              </a:pPr>
              <a:r>
                <a:rPr lang="en-GB" sz="2800" b="1" dirty="0">
                  <a:solidFill>
                    <a:schemeClr val="tx2">
                      <a:lumMod val="75000"/>
                    </a:schemeClr>
                  </a:solidFill>
                  <a:latin typeface="Helvetica" pitchFamily="2" charset="0"/>
                  <a:ea typeface="Helvetica Light" charset="0"/>
                  <a:cs typeface="Helvetica Light" charset="0"/>
                  <a:sym typeface="Wingdings" pitchFamily="2" charset="2"/>
                </a:rPr>
                <a:t>Following slides discuss:</a:t>
              </a:r>
            </a:p>
          </p:txBody>
        </p:sp>
        <p:sp>
          <p:nvSpPr>
            <p:cNvPr id="8" name="TextBox 7">
              <a:extLst>
                <a:ext uri="{FF2B5EF4-FFF2-40B4-BE49-F238E27FC236}">
                  <a16:creationId xmlns:a16="http://schemas.microsoft.com/office/drawing/2014/main" id="{88975077-4BDB-FDFA-F632-41D98027F849}"/>
                </a:ext>
              </a:extLst>
            </p:cNvPr>
            <p:cNvSpPr txBox="1"/>
            <p:nvPr/>
          </p:nvSpPr>
          <p:spPr>
            <a:xfrm>
              <a:off x="516833" y="1245608"/>
              <a:ext cx="5846472" cy="2516073"/>
            </a:xfrm>
            <a:prstGeom prst="rect">
              <a:avLst/>
            </a:prstGeom>
            <a:noFill/>
          </p:spPr>
          <p:txBody>
            <a:bodyPr wrap="none" rtlCol="0">
              <a:spAutoFit/>
            </a:bodyPr>
            <a:lstStyle/>
            <a:p>
              <a:pPr marL="457200" indent="-457200" algn="l">
                <a:spcBef>
                  <a:spcPts val="900"/>
                </a:spcBef>
                <a:buFont typeface="Arial" panose="020B0604020202020204" pitchFamily="34" charset="0"/>
                <a:buChar char="•"/>
              </a:pPr>
              <a:r>
                <a:rPr lang="en-GB" sz="2000" dirty="0">
                  <a:solidFill>
                    <a:schemeClr val="tx2">
                      <a:lumMod val="75000"/>
                    </a:schemeClr>
                  </a:solidFill>
                  <a:latin typeface="Helvetica" pitchFamily="2" charset="0"/>
                  <a:ea typeface="Helvetica Light" charset="0"/>
                  <a:cs typeface="Helvetica Light" charset="0"/>
                  <a:sym typeface="Wingdings" pitchFamily="2" charset="2"/>
                </a:rPr>
                <a:t>Pathway of large particle physics experiments</a:t>
              </a:r>
            </a:p>
            <a:p>
              <a:pPr marL="457200" indent="-457200" algn="l">
                <a:spcBef>
                  <a:spcPts val="900"/>
                </a:spcBef>
                <a:buFont typeface="Arial" panose="020B0604020202020204" pitchFamily="34" charset="0"/>
                <a:buChar char="•"/>
              </a:pPr>
              <a:r>
                <a:rPr lang="en-GB" sz="2000" dirty="0">
                  <a:solidFill>
                    <a:schemeClr val="tx2">
                      <a:lumMod val="75000"/>
                    </a:schemeClr>
                  </a:solidFill>
                  <a:latin typeface="Helvetica" pitchFamily="2" charset="0"/>
                  <a:ea typeface="Helvetica Light" charset="0"/>
                  <a:cs typeface="Helvetica Light" charset="0"/>
                  <a:sym typeface="Wingdings" pitchFamily="2" charset="2"/>
                </a:rPr>
                <a:t>Governance and oversight </a:t>
              </a:r>
            </a:p>
            <a:p>
              <a:pPr marL="457200" indent="-457200" algn="l">
                <a:spcBef>
                  <a:spcPts val="900"/>
                </a:spcBef>
                <a:buFont typeface="Arial" panose="020B0604020202020204" pitchFamily="34" charset="0"/>
                <a:buChar char="•"/>
              </a:pPr>
              <a:r>
                <a:rPr lang="en-GB" sz="2000" dirty="0">
                  <a:solidFill>
                    <a:schemeClr val="tx2">
                      <a:lumMod val="75000"/>
                    </a:schemeClr>
                  </a:solidFill>
                  <a:latin typeface="Helvetica" pitchFamily="2" charset="0"/>
                  <a:ea typeface="Helvetica Light" charset="0"/>
                  <a:cs typeface="Helvetica Light" charset="0"/>
                  <a:sym typeface="Wingdings" pitchFamily="2" charset="2"/>
                </a:rPr>
                <a:t>Collaboration organisation</a:t>
              </a:r>
            </a:p>
            <a:p>
              <a:pPr marL="457200" indent="-457200" algn="l">
                <a:spcBef>
                  <a:spcPts val="900"/>
                </a:spcBef>
                <a:buFont typeface="Arial" panose="020B0604020202020204" pitchFamily="34" charset="0"/>
                <a:buChar char="•"/>
              </a:pPr>
              <a:r>
                <a:rPr lang="en-GB" sz="2000" dirty="0">
                  <a:solidFill>
                    <a:schemeClr val="tx2">
                      <a:lumMod val="75000"/>
                    </a:schemeClr>
                  </a:solidFill>
                  <a:latin typeface="Helvetica" pitchFamily="2" charset="0"/>
                  <a:ea typeface="Helvetica Light" charset="0"/>
                  <a:cs typeface="Helvetica Light" charset="0"/>
                  <a:sym typeface="Wingdings" pitchFamily="2" charset="2"/>
                </a:rPr>
                <a:t>Keys to success</a:t>
              </a:r>
            </a:p>
            <a:p>
              <a:pPr marL="457200" indent="-457200" algn="l">
                <a:spcBef>
                  <a:spcPts val="900"/>
                </a:spcBef>
                <a:buFont typeface="Arial" panose="020B0604020202020204" pitchFamily="34" charset="0"/>
                <a:buChar char="•"/>
              </a:pPr>
              <a:r>
                <a:rPr lang="en-GB" sz="2000" dirty="0">
                  <a:solidFill>
                    <a:schemeClr val="tx2">
                      <a:lumMod val="75000"/>
                    </a:schemeClr>
                  </a:solidFill>
                  <a:latin typeface="Helvetica" pitchFamily="2" charset="0"/>
                  <a:ea typeface="Helvetica Light" charset="0"/>
                  <a:cs typeface="Helvetica Light" charset="0"/>
                  <a:sym typeface="Wingdings" pitchFamily="2" charset="2"/>
                </a:rPr>
                <a:t>Challenges and pitfalls</a:t>
              </a:r>
            </a:p>
            <a:p>
              <a:pPr marL="457200" indent="-457200" algn="l">
                <a:spcBef>
                  <a:spcPts val="900"/>
                </a:spcBef>
                <a:buFont typeface="Arial" panose="020B0604020202020204" pitchFamily="34" charset="0"/>
                <a:buChar char="•"/>
              </a:pPr>
              <a:r>
                <a:rPr lang="en-GB" sz="2000" dirty="0">
                  <a:solidFill>
                    <a:schemeClr val="tx2">
                      <a:lumMod val="75000"/>
                    </a:schemeClr>
                  </a:solidFill>
                  <a:latin typeface="Helvetica" pitchFamily="2" charset="0"/>
                  <a:ea typeface="Helvetica Light" charset="0"/>
                  <a:cs typeface="Helvetica Light" charset="0"/>
                  <a:sym typeface="Wingdings" pitchFamily="2" charset="2"/>
                </a:rPr>
                <a:t>General lessons</a:t>
              </a:r>
            </a:p>
          </p:txBody>
        </p:sp>
      </p:grpSp>
      <p:pic>
        <p:nvPicPr>
          <p:cNvPr id="9" name="Picture 8">
            <a:extLst>
              <a:ext uri="{FF2B5EF4-FFF2-40B4-BE49-F238E27FC236}">
                <a16:creationId xmlns:a16="http://schemas.microsoft.com/office/drawing/2014/main" id="{02C76AF1-3883-3946-961F-6342E21C5F27}"/>
              </a:ext>
            </a:extLst>
          </p:cNvPr>
          <p:cNvPicPr>
            <a:picLocks noChangeAspect="1"/>
          </p:cNvPicPr>
          <p:nvPr/>
        </p:nvPicPr>
        <p:blipFill rotWithShape="1">
          <a:blip r:embed="rId3">
            <a:extLst>
              <a:ext uri="{28A0092B-C50C-407E-A947-70E740481C1C}">
                <a14:useLocalDpi xmlns:a14="http://schemas.microsoft.com/office/drawing/2010/main"/>
              </a:ext>
            </a:extLst>
          </a:blip>
          <a:srcRect t="36576" b="32613"/>
          <a:stretch/>
        </p:blipFill>
        <p:spPr>
          <a:xfrm>
            <a:off x="10093249" y="191849"/>
            <a:ext cx="1977081" cy="862030"/>
          </a:xfrm>
          <a:prstGeom prst="rect">
            <a:avLst/>
          </a:prstGeom>
        </p:spPr>
      </p:pic>
    </p:spTree>
    <p:extLst>
      <p:ext uri="{BB962C8B-B14F-4D97-AF65-F5344CB8AC3E}">
        <p14:creationId xmlns:p14="http://schemas.microsoft.com/office/powerpoint/2010/main" val="3771726134"/>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803C80-3B1B-0AD9-2002-67AF09E9557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B22AE21-B01A-4284-2514-A23045043B61}"/>
              </a:ext>
            </a:extLst>
          </p:cNvPr>
          <p:cNvSpPr>
            <a:spLocks noGrp="1"/>
          </p:cNvSpPr>
          <p:nvPr>
            <p:ph type="sldNum" sz="quarter" idx="4"/>
          </p:nvPr>
        </p:nvSpPr>
        <p:spPr/>
        <p:txBody>
          <a:bodyPr/>
          <a:lstStyle/>
          <a:p>
            <a:pPr>
              <a:defRPr/>
            </a:pPr>
            <a:fld id="{611C2F03-9E95-40C9-A99F-3C4F7EE8CF2A}" type="slidenum">
              <a:rPr lang="en-GB" smtClean="0"/>
              <a:pPr>
                <a:defRPr/>
              </a:pPr>
              <a:t>32</a:t>
            </a:fld>
            <a:endParaRPr lang="en-GB" dirty="0"/>
          </a:p>
        </p:txBody>
      </p:sp>
      <p:pic>
        <p:nvPicPr>
          <p:cNvPr id="4" name="Picture 3">
            <a:extLst>
              <a:ext uri="{FF2B5EF4-FFF2-40B4-BE49-F238E27FC236}">
                <a16:creationId xmlns:a16="http://schemas.microsoft.com/office/drawing/2014/main" id="{3DECAD80-1CD1-8B94-BAF3-602AB8CF1182}"/>
              </a:ext>
            </a:extLst>
          </p:cNvPr>
          <p:cNvPicPr>
            <a:picLocks noChangeAspect="1"/>
          </p:cNvPicPr>
          <p:nvPr/>
        </p:nvPicPr>
        <p:blipFill>
          <a:blip r:embed="rId2"/>
          <a:srcRect l="26" t="7986" r="-26" b="16759"/>
          <a:stretch>
            <a:fillRect/>
          </a:stretch>
        </p:blipFill>
        <p:spPr>
          <a:xfrm>
            <a:off x="-31940" y="-1"/>
            <a:ext cx="12244662" cy="6910923"/>
          </a:xfrm>
          <a:prstGeom prst="rect">
            <a:avLst/>
          </a:prstGeom>
        </p:spPr>
      </p:pic>
      <p:grpSp>
        <p:nvGrpSpPr>
          <p:cNvPr id="10" name="Group 9">
            <a:extLst>
              <a:ext uri="{FF2B5EF4-FFF2-40B4-BE49-F238E27FC236}">
                <a16:creationId xmlns:a16="http://schemas.microsoft.com/office/drawing/2014/main" id="{EDE2916B-A495-5ED9-1CBC-88CF3BEA27EC}"/>
              </a:ext>
            </a:extLst>
          </p:cNvPr>
          <p:cNvGrpSpPr/>
          <p:nvPr/>
        </p:nvGrpSpPr>
        <p:grpSpPr>
          <a:xfrm>
            <a:off x="1974574" y="1484089"/>
            <a:ext cx="8242851" cy="3889821"/>
            <a:chOff x="159027" y="191849"/>
            <a:chExt cx="8242851" cy="3889821"/>
          </a:xfrm>
        </p:grpSpPr>
        <p:sp>
          <p:nvSpPr>
            <p:cNvPr id="6" name="Rectangle 5">
              <a:extLst>
                <a:ext uri="{FF2B5EF4-FFF2-40B4-BE49-F238E27FC236}">
                  <a16:creationId xmlns:a16="http://schemas.microsoft.com/office/drawing/2014/main" id="{FAE4BB10-1F6E-E2CC-6A05-DBE54D0D83AC}"/>
                </a:ext>
              </a:extLst>
            </p:cNvPr>
            <p:cNvSpPr/>
            <p:nvPr/>
          </p:nvSpPr>
          <p:spPr>
            <a:xfrm>
              <a:off x="159027" y="191849"/>
              <a:ext cx="8242851" cy="3889821"/>
            </a:xfrm>
            <a:prstGeom prst="rect">
              <a:avLst/>
            </a:prstGeom>
            <a:solidFill>
              <a:schemeClr val="bg1">
                <a:alpha val="96000"/>
              </a:schemeClr>
            </a:solidFill>
            <a:ln>
              <a:noFill/>
            </a:ln>
          </p:spPr>
          <p:txBody>
            <a:bodyPr wrap="square" rtlCol="0" anchor="ctr">
              <a:spAutoFit/>
            </a:bodyPr>
            <a:lstStyle/>
            <a:p>
              <a:pPr algn="l"/>
              <a:endParaRPr lang="en-GB" sz="1600" dirty="0">
                <a:latin typeface="Helvetica" pitchFamily="2" charset="0"/>
              </a:endParaRPr>
            </a:p>
          </p:txBody>
        </p:sp>
        <p:sp>
          <p:nvSpPr>
            <p:cNvPr id="7" name="TextBox 6">
              <a:extLst>
                <a:ext uri="{FF2B5EF4-FFF2-40B4-BE49-F238E27FC236}">
                  <a16:creationId xmlns:a16="http://schemas.microsoft.com/office/drawing/2014/main" id="{0FE8F96E-E2F4-1545-99E8-CEB490C37DB2}"/>
                </a:ext>
              </a:extLst>
            </p:cNvPr>
            <p:cNvSpPr txBox="1"/>
            <p:nvPr/>
          </p:nvSpPr>
          <p:spPr>
            <a:xfrm>
              <a:off x="463825" y="468975"/>
              <a:ext cx="7580248" cy="1769715"/>
            </a:xfrm>
            <a:prstGeom prst="rect">
              <a:avLst/>
            </a:prstGeom>
            <a:noFill/>
          </p:spPr>
          <p:txBody>
            <a:bodyPr wrap="square" rtlCol="0">
              <a:spAutoFit/>
            </a:bodyPr>
            <a:lstStyle/>
            <a:p>
              <a:pPr marL="0" algn="l">
                <a:spcBef>
                  <a:spcPts val="3000"/>
                </a:spcBef>
              </a:pPr>
              <a:r>
                <a:rPr lang="en-GB" sz="2800" b="1" dirty="0">
                  <a:solidFill>
                    <a:schemeClr val="tx2">
                      <a:lumMod val="75000"/>
                    </a:schemeClr>
                  </a:solidFill>
                  <a:latin typeface="Helvetica" pitchFamily="2" charset="0"/>
                  <a:ea typeface="Helvetica Light" charset="0"/>
                  <a:cs typeface="Helvetica Light" charset="0"/>
                  <a:sym typeface="Wingdings" pitchFamily="2" charset="2"/>
                </a:rPr>
                <a:t>Pathway of large particle physics experiments</a:t>
              </a:r>
            </a:p>
            <a:p>
              <a:pPr marL="0" algn="l">
                <a:spcBef>
                  <a:spcPts val="3000"/>
                </a:spcBef>
              </a:pPr>
              <a:endParaRPr lang="en-GB" sz="2800" b="1" dirty="0">
                <a:solidFill>
                  <a:schemeClr val="tx2">
                    <a:lumMod val="75000"/>
                  </a:schemeClr>
                </a:solidFill>
                <a:latin typeface="Helvetica" pitchFamily="2" charset="0"/>
                <a:ea typeface="Helvetica Light" charset="0"/>
                <a:cs typeface="Helvetica Light" charset="0"/>
                <a:sym typeface="Wingdings" pitchFamily="2" charset="2"/>
              </a:endParaRPr>
            </a:p>
          </p:txBody>
        </p:sp>
        <p:sp>
          <p:nvSpPr>
            <p:cNvPr id="8" name="TextBox 7">
              <a:extLst>
                <a:ext uri="{FF2B5EF4-FFF2-40B4-BE49-F238E27FC236}">
                  <a16:creationId xmlns:a16="http://schemas.microsoft.com/office/drawing/2014/main" id="{3EC66C6E-E9A2-E6A7-5047-94D2529C1287}"/>
                </a:ext>
              </a:extLst>
            </p:cNvPr>
            <p:cNvSpPr txBox="1"/>
            <p:nvPr/>
          </p:nvSpPr>
          <p:spPr>
            <a:xfrm>
              <a:off x="867968" y="1653237"/>
              <a:ext cx="6997181" cy="2031325"/>
            </a:xfrm>
            <a:prstGeom prst="rect">
              <a:avLst/>
            </a:prstGeom>
            <a:noFill/>
          </p:spPr>
          <p:txBody>
            <a:bodyPr wrap="square" rtlCol="0">
              <a:spAutoFit/>
            </a:bodyPr>
            <a:lstStyle/>
            <a:p>
              <a:pPr algn="l">
                <a:spcBef>
                  <a:spcPts val="3000"/>
                </a:spcBef>
              </a:pPr>
              <a:r>
                <a:rPr lang="en-GB" dirty="0">
                  <a:solidFill>
                    <a:schemeClr val="tx2">
                      <a:lumMod val="75000"/>
                    </a:schemeClr>
                  </a:solidFill>
                  <a:latin typeface="Helvetica" pitchFamily="2" charset="0"/>
                  <a:ea typeface="Helvetica Light" charset="0"/>
                  <a:cs typeface="Helvetica Light" charset="0"/>
                  <a:sym typeface="Wingdings" pitchFamily="2" charset="2"/>
                </a:rPr>
                <a:t>Large particle-physics collaborations form bottom-up, evolving from informal discussions through workshops, simulations, and R&amp;D into a formal collaboration defined by an </a:t>
              </a:r>
              <a:r>
                <a:rPr lang="en-GB" dirty="0" err="1">
                  <a:solidFill>
                    <a:schemeClr val="tx2">
                      <a:lumMod val="75000"/>
                    </a:schemeClr>
                  </a:solidFill>
                  <a:latin typeface="Helvetica" pitchFamily="2" charset="0"/>
                  <a:ea typeface="Helvetica Light" charset="0"/>
                  <a:cs typeface="Helvetica Light" charset="0"/>
                  <a:sym typeface="Wingdings" pitchFamily="2" charset="2"/>
                </a:rPr>
                <a:t>LoI</a:t>
              </a:r>
              <a:r>
                <a:rPr lang="en-GB" dirty="0">
                  <a:solidFill>
                    <a:schemeClr val="tx2">
                      <a:lumMod val="75000"/>
                    </a:schemeClr>
                  </a:solidFill>
                  <a:latin typeface="Helvetica" pitchFamily="2" charset="0"/>
                  <a:ea typeface="Helvetica Light" charset="0"/>
                  <a:cs typeface="Helvetica Light" charset="0"/>
                  <a:sym typeface="Wingdings" pitchFamily="2" charset="2"/>
                </a:rPr>
                <a:t> and TDR and approved by governing bodies and funding agencies. Following approval, </a:t>
              </a:r>
              <a:r>
                <a:rPr lang="en-GB" dirty="0" err="1">
                  <a:solidFill>
                    <a:schemeClr val="tx2">
                      <a:lumMod val="75000"/>
                    </a:schemeClr>
                  </a:solidFill>
                  <a:latin typeface="Helvetica" pitchFamily="2" charset="0"/>
                  <a:ea typeface="Helvetica Light" charset="0"/>
                  <a:cs typeface="Helvetica Light" charset="0"/>
                  <a:sym typeface="Wingdings" pitchFamily="2" charset="2"/>
                </a:rPr>
                <a:t>MoUs</a:t>
              </a:r>
              <a:r>
                <a:rPr lang="en-GB" dirty="0">
                  <a:solidFill>
                    <a:schemeClr val="tx2">
                      <a:lumMod val="75000"/>
                    </a:schemeClr>
                  </a:solidFill>
                  <a:latin typeface="Helvetica" pitchFamily="2" charset="0"/>
                  <a:ea typeface="Helvetica Light" charset="0"/>
                  <a:cs typeface="Helvetica Light" charset="0"/>
                  <a:sym typeface="Wingdings" pitchFamily="2" charset="2"/>
                </a:rPr>
                <a:t> establish responsibilities and deliverables, leading to construction, commissioning, and the transition to long-term experimental operation and exploitation</a:t>
              </a:r>
            </a:p>
          </p:txBody>
        </p:sp>
      </p:grpSp>
      <p:pic>
        <p:nvPicPr>
          <p:cNvPr id="9" name="Picture 8">
            <a:extLst>
              <a:ext uri="{FF2B5EF4-FFF2-40B4-BE49-F238E27FC236}">
                <a16:creationId xmlns:a16="http://schemas.microsoft.com/office/drawing/2014/main" id="{DF87F481-EA97-8922-1B6E-A29794254A64}"/>
              </a:ext>
            </a:extLst>
          </p:cNvPr>
          <p:cNvPicPr>
            <a:picLocks noChangeAspect="1"/>
          </p:cNvPicPr>
          <p:nvPr/>
        </p:nvPicPr>
        <p:blipFill rotWithShape="1">
          <a:blip r:embed="rId3">
            <a:extLst>
              <a:ext uri="{28A0092B-C50C-407E-A947-70E740481C1C}">
                <a14:useLocalDpi xmlns:a14="http://schemas.microsoft.com/office/drawing/2010/main"/>
              </a:ext>
            </a:extLst>
          </a:blip>
          <a:srcRect t="36576" b="32613"/>
          <a:stretch/>
        </p:blipFill>
        <p:spPr>
          <a:xfrm>
            <a:off x="10093249" y="191849"/>
            <a:ext cx="1977081" cy="862030"/>
          </a:xfrm>
          <a:prstGeom prst="rect">
            <a:avLst/>
          </a:prstGeom>
        </p:spPr>
      </p:pic>
    </p:spTree>
    <p:extLst>
      <p:ext uri="{BB962C8B-B14F-4D97-AF65-F5344CB8AC3E}">
        <p14:creationId xmlns:p14="http://schemas.microsoft.com/office/powerpoint/2010/main" val="32025131"/>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42FEB-24A6-2FA0-C976-62D63DC14F9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F66C52E-9A48-6FDD-C475-B0B40FE80CC9}"/>
              </a:ext>
            </a:extLst>
          </p:cNvPr>
          <p:cNvSpPr txBox="1"/>
          <p:nvPr/>
        </p:nvSpPr>
        <p:spPr>
          <a:xfrm>
            <a:off x="616745" y="1192188"/>
            <a:ext cx="11151186" cy="5293757"/>
          </a:xfrm>
          <a:prstGeom prst="rect">
            <a:avLst/>
          </a:prstGeom>
          <a:noFill/>
        </p:spPr>
        <p:txBody>
          <a:bodyPr wrap="square" rtlCol="0">
            <a:spAutoFit/>
          </a:bodyPr>
          <a:lstStyle/>
          <a:p>
            <a:r>
              <a:rPr lang="en-US" dirty="0">
                <a:latin typeface="Helvetica" pitchFamily="2" charset="0"/>
              </a:rPr>
              <a:t>Historically, </a:t>
            </a:r>
            <a:r>
              <a:rPr lang="en-US" b="1" dirty="0">
                <a:latin typeface="Helvetica" pitchFamily="2" charset="0"/>
              </a:rPr>
              <a:t>particle physics collaborations form “bottom-up” …</a:t>
            </a:r>
          </a:p>
          <a:p>
            <a:pPr marL="285750" indent="-285750">
              <a:spcBef>
                <a:spcPts val="1200"/>
              </a:spcBef>
              <a:buFont typeface="Arial" panose="020B0604020202020204" pitchFamily="34" charset="0"/>
              <a:buChar char="•"/>
            </a:pPr>
            <a:r>
              <a:rPr lang="en-US" sz="1600" b="1" dirty="0">
                <a:latin typeface="Helvetica" pitchFamily="2" charset="0"/>
              </a:rPr>
              <a:t>Initial scientific and technical convergence </a:t>
            </a:r>
            <a:r>
              <a:rPr lang="en-US" sz="1400" dirty="0">
                <a:solidFill>
                  <a:schemeClr val="tx1">
                    <a:lumMod val="75000"/>
                    <a:lumOff val="25000"/>
                  </a:schemeClr>
                </a:solidFill>
                <a:latin typeface="Helvetica" pitchFamily="2" charset="0"/>
              </a:rPr>
              <a:t>At the outset of a major project (e.g. the LHC), small groups of colleagues from different institutes — motivated by physics goals and/or detector technologies — begin informal discussions and concept development</a:t>
            </a:r>
            <a:endParaRPr lang="en-US" sz="1600" b="1" dirty="0">
              <a:solidFill>
                <a:schemeClr val="tx1">
                  <a:lumMod val="75000"/>
                  <a:lumOff val="25000"/>
                </a:schemeClr>
              </a:solidFill>
              <a:latin typeface="Helvetica" pitchFamily="2" charset="0"/>
            </a:endParaRP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Helvetica" pitchFamily="2" charset="0"/>
                <a:ea typeface="+mn-ea"/>
                <a:cs typeface="+mn-cs"/>
              </a:rPr>
              <a:t>Community building and concept maturation </a:t>
            </a:r>
            <a:r>
              <a:rPr kumimoji="0" lang="en-US" sz="1400" b="0"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rPr>
              <a:t>Workshops are </a:t>
            </a:r>
            <a:r>
              <a:rPr kumimoji="0" lang="en-US" sz="1400" b="0" i="0" u="none" strike="noStrike" kern="1200" cap="none" spc="0" normalizeH="0" baseline="0" noProof="0" dirty="0" err="1">
                <a:ln>
                  <a:noFill/>
                </a:ln>
                <a:solidFill>
                  <a:schemeClr val="tx1">
                    <a:lumMod val="75000"/>
                    <a:lumOff val="25000"/>
                  </a:schemeClr>
                </a:solidFill>
                <a:effectLst/>
                <a:uLnTx/>
                <a:uFillTx/>
                <a:latin typeface="Helvetica" pitchFamily="2" charset="0"/>
                <a:ea typeface="+mn-ea"/>
                <a:cs typeface="+mn-cs"/>
              </a:rPr>
              <a:t>organised</a:t>
            </a:r>
            <a:r>
              <a:rPr kumimoji="0" lang="en-US" sz="1400" b="0"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rPr>
              <a:t> to present ideas, compare approaches, and explore detector and physics concepts. Informal proto-collaborations emerge and grow organically</a:t>
            </a:r>
            <a:endParaRPr kumimoji="0" lang="en-US" sz="1600" b="1"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endParaRP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Helvetica" pitchFamily="2" charset="0"/>
                <a:ea typeface="+mn-ea"/>
                <a:cs typeface="+mn-cs"/>
              </a:rPr>
              <a:t>Early studies with limited resources </a:t>
            </a:r>
            <a:r>
              <a:rPr kumimoji="0" lang="en-US" sz="1400" b="0"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rPr>
              <a:t>At this stage, there is usually no dedicated project funding. Researchers rely on existing grants, institutional support, or small R&amp;D funds to pursue feasibility studies</a:t>
            </a:r>
            <a:endParaRPr kumimoji="0" lang="en-US" sz="1600" b="1"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endParaRP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Helvetica" pitchFamily="2" charset="0"/>
                <a:ea typeface="+mn-ea"/>
                <a:cs typeface="+mn-cs"/>
              </a:rPr>
              <a:t>Physics and detector simulations </a:t>
            </a:r>
            <a:r>
              <a:rPr kumimoji="0" lang="en-US" sz="1400" b="0"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rPr>
              <a:t>Simulation studies are carried out to establish the scientific case, evaluate performance, and </a:t>
            </a:r>
            <a:r>
              <a:rPr kumimoji="0" lang="en-US" sz="1400" b="0" i="0" u="none" strike="noStrike" kern="1200" cap="none" spc="0" normalizeH="0" baseline="0" noProof="0" dirty="0" err="1">
                <a:ln>
                  <a:noFill/>
                </a:ln>
                <a:solidFill>
                  <a:schemeClr val="tx1">
                    <a:lumMod val="75000"/>
                    <a:lumOff val="25000"/>
                  </a:schemeClr>
                </a:solidFill>
                <a:effectLst/>
                <a:uLnTx/>
                <a:uFillTx/>
                <a:latin typeface="Helvetica" pitchFamily="2" charset="0"/>
                <a:ea typeface="+mn-ea"/>
                <a:cs typeface="+mn-cs"/>
              </a:rPr>
              <a:t>optimise</a:t>
            </a:r>
            <a:r>
              <a:rPr kumimoji="0" lang="en-US" sz="1400" b="0"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rPr>
              <a:t> detector layouts and subsystem designs</a:t>
            </a:r>
            <a:endParaRPr kumimoji="0" lang="en-US" sz="1600" b="1"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endParaRP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Helvetica" pitchFamily="2" charset="0"/>
                <a:ea typeface="+mn-ea"/>
                <a:cs typeface="+mn-cs"/>
              </a:rPr>
              <a:t>Targeted R&amp;D and prototyping </a:t>
            </a:r>
            <a:r>
              <a:rPr kumimoji="0" lang="en-US" sz="1400" b="0"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rPr>
              <a:t>R&amp;D proposals are submitted, leading to the construction of small-scale prototypes that are tested in laboratories and test beams to validate technologies</a:t>
            </a:r>
            <a:endParaRPr kumimoji="0" lang="en-US" sz="1600" b="1"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endParaRP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Helvetica" pitchFamily="2" charset="0"/>
                <a:ea typeface="+mn-ea"/>
                <a:cs typeface="+mn-cs"/>
              </a:rPr>
              <a:t>Letter of Intent (</a:t>
            </a:r>
            <a:r>
              <a:rPr kumimoji="0" lang="en-US" sz="1600" b="1" i="0" u="none" strike="noStrike" kern="1200" cap="none" spc="0" normalizeH="0" baseline="0" noProof="0" dirty="0" err="1">
                <a:ln>
                  <a:noFill/>
                </a:ln>
                <a:solidFill>
                  <a:srgbClr val="000000"/>
                </a:solidFill>
                <a:effectLst/>
                <a:uLnTx/>
                <a:uFillTx/>
                <a:latin typeface="Helvetica" pitchFamily="2" charset="0"/>
                <a:ea typeface="+mn-ea"/>
                <a:cs typeface="+mn-cs"/>
              </a:rPr>
              <a:t>LoI</a:t>
            </a:r>
            <a:r>
              <a:rPr kumimoji="0" lang="en-US" sz="1600" b="1" i="0" u="none" strike="noStrike" kern="1200" cap="none" spc="0" normalizeH="0" baseline="0" noProof="0" dirty="0">
                <a:ln>
                  <a:noFill/>
                </a:ln>
                <a:solidFill>
                  <a:srgbClr val="000000"/>
                </a:solidFill>
                <a:effectLst/>
                <a:uLnTx/>
                <a:uFillTx/>
                <a:latin typeface="Helvetica" pitchFamily="2" charset="0"/>
                <a:ea typeface="+mn-ea"/>
                <a:cs typeface="+mn-cs"/>
              </a:rPr>
              <a:t>) </a:t>
            </a:r>
            <a:r>
              <a:rPr kumimoji="0" lang="en-US" sz="1400" b="0"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rPr>
              <a:t>The collaboration formally </a:t>
            </a:r>
            <a:r>
              <a:rPr kumimoji="0" lang="en-US" sz="1400" b="0" i="0" u="none" strike="noStrike" kern="1200" cap="none" spc="0" normalizeH="0" baseline="0" noProof="0" dirty="0" err="1">
                <a:ln>
                  <a:noFill/>
                </a:ln>
                <a:solidFill>
                  <a:schemeClr val="tx1">
                    <a:lumMod val="75000"/>
                    <a:lumOff val="25000"/>
                  </a:schemeClr>
                </a:solidFill>
                <a:effectLst/>
                <a:uLnTx/>
                <a:uFillTx/>
                <a:latin typeface="Helvetica" pitchFamily="2" charset="0"/>
                <a:ea typeface="+mn-ea"/>
                <a:cs typeface="+mn-cs"/>
              </a:rPr>
              <a:t>crystallises</a:t>
            </a:r>
            <a:r>
              <a:rPr kumimoji="0" lang="en-US" sz="1400" b="0"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rPr>
              <a:t> with the submission of an </a:t>
            </a:r>
            <a:r>
              <a:rPr kumimoji="0" lang="en-US" sz="1400" b="0" i="0" u="none" strike="noStrike" kern="1200" cap="none" spc="0" normalizeH="0" baseline="0" noProof="0" dirty="0" err="1">
                <a:ln>
                  <a:noFill/>
                </a:ln>
                <a:solidFill>
                  <a:schemeClr val="tx1">
                    <a:lumMod val="75000"/>
                    <a:lumOff val="25000"/>
                  </a:schemeClr>
                </a:solidFill>
                <a:effectLst/>
                <a:uLnTx/>
                <a:uFillTx/>
                <a:latin typeface="Helvetica" pitchFamily="2" charset="0"/>
                <a:ea typeface="+mn-ea"/>
                <a:cs typeface="+mn-cs"/>
              </a:rPr>
              <a:t>LoI</a:t>
            </a:r>
            <a:r>
              <a:rPr kumimoji="0" lang="en-US" sz="1400" b="0"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rPr>
              <a:t>, marking its official beginning. While not all technologies are </a:t>
            </a:r>
            <a:r>
              <a:rPr kumimoji="0" lang="en-US" sz="1400" b="0" i="0" u="none" strike="noStrike" kern="1200" cap="none" spc="0" normalizeH="0" baseline="0" noProof="0" dirty="0" err="1">
                <a:ln>
                  <a:noFill/>
                </a:ln>
                <a:solidFill>
                  <a:schemeClr val="tx1">
                    <a:lumMod val="75000"/>
                    <a:lumOff val="25000"/>
                  </a:schemeClr>
                </a:solidFill>
                <a:effectLst/>
                <a:uLnTx/>
                <a:uFillTx/>
                <a:latin typeface="Helvetica" pitchFamily="2" charset="0"/>
                <a:ea typeface="+mn-ea"/>
                <a:cs typeface="+mn-cs"/>
              </a:rPr>
              <a:t>finalised</a:t>
            </a:r>
            <a:r>
              <a:rPr kumimoji="0" lang="en-US" sz="1400" b="0"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rPr>
              <a:t>, major design directions are established. A governance structure is defined (see later)</a:t>
            </a:r>
            <a:endParaRPr kumimoji="0" lang="en-US" sz="1600" b="1"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endParaRP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Helvetica" pitchFamily="2" charset="0"/>
                <a:ea typeface="+mn-ea"/>
                <a:cs typeface="+mn-cs"/>
              </a:rPr>
              <a:t>Technical Design Report (TDR) </a:t>
            </a:r>
            <a:r>
              <a:rPr kumimoji="0" lang="en-US" sz="1400" b="0"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rPr>
              <a:t>A TDR is produced, detailing the final detector design, technology choices (this may be painful), performance, cost estimates, schedules, </a:t>
            </a:r>
            <a:r>
              <a:rPr kumimoji="0" lang="en-US" sz="1400" b="0" i="0" u="none" strike="noStrike" kern="1200" cap="none" spc="0" normalizeH="0" baseline="0" noProof="0" dirty="0" err="1">
                <a:ln>
                  <a:noFill/>
                </a:ln>
                <a:solidFill>
                  <a:schemeClr val="tx1">
                    <a:lumMod val="75000"/>
                    <a:lumOff val="25000"/>
                  </a:schemeClr>
                </a:solidFill>
                <a:effectLst/>
                <a:uLnTx/>
                <a:uFillTx/>
                <a:latin typeface="Helvetica" pitchFamily="2" charset="0"/>
                <a:ea typeface="+mn-ea"/>
                <a:cs typeface="+mn-cs"/>
              </a:rPr>
              <a:t>organisational</a:t>
            </a:r>
            <a:r>
              <a:rPr kumimoji="0" lang="en-US" sz="1400" b="0"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rPr>
              <a:t> structure, and risk mitigation</a:t>
            </a:r>
            <a:endParaRPr kumimoji="0" lang="en-US" sz="1600" b="1"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endParaRP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Helvetica" pitchFamily="2" charset="0"/>
                <a:ea typeface="+mn-ea"/>
                <a:cs typeface="+mn-cs"/>
              </a:rPr>
              <a:t>Review and approval </a:t>
            </a:r>
            <a:r>
              <a:rPr kumimoji="0" lang="en-US" sz="1400" b="0"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rPr>
              <a:t>The TDR is submitted to the project’s governing bodies and funding agencies for technical and scientific review and approval</a:t>
            </a:r>
            <a:endParaRPr kumimoji="0" lang="en-US" sz="1600" b="1"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endParaRPr>
          </a:p>
        </p:txBody>
      </p:sp>
      <p:sp>
        <p:nvSpPr>
          <p:cNvPr id="2" name="Slide Number Placeholder 1">
            <a:extLst>
              <a:ext uri="{FF2B5EF4-FFF2-40B4-BE49-F238E27FC236}">
                <a16:creationId xmlns:a16="http://schemas.microsoft.com/office/drawing/2014/main" id="{AF7DAACC-82F6-01AA-11FB-88E91BC1578F}"/>
              </a:ext>
            </a:extLst>
          </p:cNvPr>
          <p:cNvSpPr>
            <a:spLocks noGrp="1"/>
          </p:cNvSpPr>
          <p:nvPr>
            <p:ph type="sldNum" sz="quarter" idx="4"/>
          </p:nvPr>
        </p:nvSpPr>
        <p:spPr/>
        <p:txBody>
          <a:bodyPr/>
          <a:lstStyle/>
          <a:p>
            <a:pPr>
              <a:defRPr/>
            </a:pPr>
            <a:fld id="{611C2F03-9E95-40C9-A99F-3C4F7EE8CF2A}" type="slidenum">
              <a:rPr lang="en-GB" smtClean="0"/>
              <a:pPr>
                <a:defRPr/>
              </a:pPr>
              <a:t>33</a:t>
            </a:fld>
            <a:endParaRPr lang="en-GB"/>
          </a:p>
        </p:txBody>
      </p:sp>
      <p:sp>
        <p:nvSpPr>
          <p:cNvPr id="3" name="TextBox 2">
            <a:extLst>
              <a:ext uri="{FF2B5EF4-FFF2-40B4-BE49-F238E27FC236}">
                <a16:creationId xmlns:a16="http://schemas.microsoft.com/office/drawing/2014/main" id="{D0A3B0D6-24ED-E240-BA97-C4794ED92C47}"/>
              </a:ext>
            </a:extLst>
          </p:cNvPr>
          <p:cNvSpPr txBox="1"/>
          <p:nvPr/>
        </p:nvSpPr>
        <p:spPr>
          <a:xfrm>
            <a:off x="214938" y="264651"/>
            <a:ext cx="11305525" cy="523220"/>
          </a:xfrm>
          <a:prstGeom prst="rect">
            <a:avLst/>
          </a:prstGeom>
          <a:noFill/>
        </p:spPr>
        <p:txBody>
          <a:bodyPr wrap="square" rtlCol="0">
            <a:spAutoFit/>
          </a:bodyPr>
          <a:lstStyle/>
          <a:p>
            <a:pPr indent="424250" defTabSz="430225"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Pathway of large particle physics experiments</a:t>
            </a:r>
          </a:p>
        </p:txBody>
      </p:sp>
    </p:spTree>
    <p:extLst>
      <p:ext uri="{BB962C8B-B14F-4D97-AF65-F5344CB8AC3E}">
        <p14:creationId xmlns:p14="http://schemas.microsoft.com/office/powerpoint/2010/main" val="338909601"/>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458791-11F4-63C5-16AD-7CCB15C4AE8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C55D5C4-576D-8994-796C-B08A54EBCE4E}"/>
              </a:ext>
            </a:extLst>
          </p:cNvPr>
          <p:cNvSpPr txBox="1"/>
          <p:nvPr/>
        </p:nvSpPr>
        <p:spPr>
          <a:xfrm>
            <a:off x="616744" y="1192188"/>
            <a:ext cx="11305525" cy="1169551"/>
          </a:xfrm>
          <a:prstGeom prst="rect">
            <a:avLst/>
          </a:prstGeom>
          <a:noFill/>
        </p:spPr>
        <p:txBody>
          <a:bodyPr wrap="square" rtlCol="0">
            <a:spAutoFit/>
          </a:bodyPr>
          <a:lstStyle/>
          <a:p>
            <a:pPr marL="285750" indent="-285750">
              <a:spcBef>
                <a:spcPts val="1200"/>
              </a:spcBef>
              <a:buFont typeface="Arial" panose="020B0604020202020204" pitchFamily="34" charset="0"/>
              <a:buChar char="•"/>
            </a:pPr>
            <a:r>
              <a:rPr lang="en-US" sz="1600" b="1" dirty="0">
                <a:latin typeface="Helvetica" pitchFamily="2" charset="0"/>
              </a:rPr>
              <a:t>Formal commitments and construction phase </a:t>
            </a:r>
            <a:r>
              <a:rPr lang="en-US" sz="1400" dirty="0">
                <a:solidFill>
                  <a:schemeClr val="tx1">
                    <a:lumMod val="75000"/>
                    <a:lumOff val="25000"/>
                  </a:schemeClr>
                </a:solidFill>
                <a:latin typeface="Helvetica" pitchFamily="2" charset="0"/>
              </a:rPr>
              <a:t>Following approval, Memoranda of Understanding (</a:t>
            </a:r>
            <a:r>
              <a:rPr lang="en-US" sz="1400" dirty="0" err="1">
                <a:solidFill>
                  <a:schemeClr val="tx1">
                    <a:lumMod val="75000"/>
                    <a:lumOff val="25000"/>
                  </a:schemeClr>
                </a:solidFill>
                <a:latin typeface="Helvetica" pitchFamily="2" charset="0"/>
              </a:rPr>
              <a:t>MoUs</a:t>
            </a:r>
            <a:r>
              <a:rPr lang="en-US" sz="1400" dirty="0">
                <a:solidFill>
                  <a:schemeClr val="tx1">
                    <a:lumMod val="75000"/>
                    <a:lumOff val="25000"/>
                  </a:schemeClr>
                </a:solidFill>
                <a:latin typeface="Helvetica" pitchFamily="2" charset="0"/>
              </a:rPr>
              <a:t>) are signed, defining institutional responsibilities, funding commitments, and deliverables. Large-scale construction, integration, and installation begin</a:t>
            </a:r>
            <a:endParaRPr lang="en-US" sz="1600" b="1" dirty="0">
              <a:solidFill>
                <a:schemeClr val="tx1">
                  <a:lumMod val="75000"/>
                  <a:lumOff val="25000"/>
                </a:schemeClr>
              </a:solidFill>
              <a:latin typeface="Helvetica" pitchFamily="2" charset="0"/>
            </a:endParaRP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Helvetica" pitchFamily="2" charset="0"/>
                <a:ea typeface="+mn-ea"/>
                <a:cs typeface="+mn-cs"/>
              </a:rPr>
              <a:t>Commissioning and transition to operation </a:t>
            </a:r>
            <a:r>
              <a:rPr kumimoji="0" lang="en-US" sz="1400" b="0"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rPr>
              <a:t>The collaboration evolves from a construction project into an operational experiment, with increasing emphasis on detector commissioning, data taking, physics analysis, and long-term governance</a:t>
            </a:r>
            <a:endParaRPr kumimoji="0" lang="en-US" sz="1600" b="1"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endParaRPr>
          </a:p>
        </p:txBody>
      </p:sp>
      <p:sp>
        <p:nvSpPr>
          <p:cNvPr id="2" name="Slide Number Placeholder 1">
            <a:extLst>
              <a:ext uri="{FF2B5EF4-FFF2-40B4-BE49-F238E27FC236}">
                <a16:creationId xmlns:a16="http://schemas.microsoft.com/office/drawing/2014/main" id="{716B7624-5EE0-B6CD-40A1-C9C0136A85AD}"/>
              </a:ext>
            </a:extLst>
          </p:cNvPr>
          <p:cNvSpPr>
            <a:spLocks noGrp="1"/>
          </p:cNvSpPr>
          <p:nvPr>
            <p:ph type="sldNum" sz="quarter" idx="4"/>
          </p:nvPr>
        </p:nvSpPr>
        <p:spPr/>
        <p:txBody>
          <a:bodyPr/>
          <a:lstStyle/>
          <a:p>
            <a:pPr>
              <a:defRPr/>
            </a:pPr>
            <a:fld id="{611C2F03-9E95-40C9-A99F-3C4F7EE8CF2A}" type="slidenum">
              <a:rPr lang="en-GB" smtClean="0"/>
              <a:pPr>
                <a:defRPr/>
              </a:pPr>
              <a:t>34</a:t>
            </a:fld>
            <a:endParaRPr lang="en-GB"/>
          </a:p>
        </p:txBody>
      </p:sp>
      <p:sp>
        <p:nvSpPr>
          <p:cNvPr id="3" name="TextBox 2">
            <a:extLst>
              <a:ext uri="{FF2B5EF4-FFF2-40B4-BE49-F238E27FC236}">
                <a16:creationId xmlns:a16="http://schemas.microsoft.com/office/drawing/2014/main" id="{16E031D4-3850-D2B9-8A8D-B2CC53BB2D21}"/>
              </a:ext>
            </a:extLst>
          </p:cNvPr>
          <p:cNvSpPr txBox="1"/>
          <p:nvPr/>
        </p:nvSpPr>
        <p:spPr>
          <a:xfrm>
            <a:off x="214938" y="264651"/>
            <a:ext cx="11305525" cy="523220"/>
          </a:xfrm>
          <a:prstGeom prst="rect">
            <a:avLst/>
          </a:prstGeom>
          <a:noFill/>
        </p:spPr>
        <p:txBody>
          <a:bodyPr wrap="square" rtlCol="0">
            <a:spAutoFit/>
          </a:bodyPr>
          <a:lstStyle/>
          <a:p>
            <a:pPr indent="424250" defTabSz="430225"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Pathway of large particle physics experiments</a:t>
            </a:r>
          </a:p>
        </p:txBody>
      </p:sp>
      <p:pic>
        <p:nvPicPr>
          <p:cNvPr id="5" name="Picture 4">
            <a:extLst>
              <a:ext uri="{FF2B5EF4-FFF2-40B4-BE49-F238E27FC236}">
                <a16:creationId xmlns:a16="http://schemas.microsoft.com/office/drawing/2014/main" id="{853FB7A4-3440-FC3C-DA56-CD5979303D7B}"/>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835965" y="2766056"/>
            <a:ext cx="6198797" cy="4091944"/>
          </a:xfrm>
          <a:prstGeom prst="rect">
            <a:avLst/>
          </a:prstGeom>
        </p:spPr>
      </p:pic>
    </p:spTree>
    <p:extLst>
      <p:ext uri="{BB962C8B-B14F-4D97-AF65-F5344CB8AC3E}">
        <p14:creationId xmlns:p14="http://schemas.microsoft.com/office/powerpoint/2010/main" val="3660716163"/>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F914D8-58C7-7155-D000-737B752FEB5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78558EF-0D76-3F05-FF4D-B2A2233358A2}"/>
              </a:ext>
            </a:extLst>
          </p:cNvPr>
          <p:cNvSpPr>
            <a:spLocks noGrp="1"/>
          </p:cNvSpPr>
          <p:nvPr>
            <p:ph type="sldNum" sz="quarter" idx="4"/>
          </p:nvPr>
        </p:nvSpPr>
        <p:spPr/>
        <p:txBody>
          <a:bodyPr/>
          <a:lstStyle/>
          <a:p>
            <a:pPr>
              <a:defRPr/>
            </a:pPr>
            <a:fld id="{611C2F03-9E95-40C9-A99F-3C4F7EE8CF2A}" type="slidenum">
              <a:rPr lang="en-GB" smtClean="0"/>
              <a:pPr>
                <a:defRPr/>
              </a:pPr>
              <a:t>35</a:t>
            </a:fld>
            <a:endParaRPr lang="en-GB" dirty="0"/>
          </a:p>
        </p:txBody>
      </p:sp>
      <p:pic>
        <p:nvPicPr>
          <p:cNvPr id="9" name="Picture 8">
            <a:extLst>
              <a:ext uri="{FF2B5EF4-FFF2-40B4-BE49-F238E27FC236}">
                <a16:creationId xmlns:a16="http://schemas.microsoft.com/office/drawing/2014/main" id="{B8C31E1A-12EE-7F08-95E6-23CE5B88B710}"/>
              </a:ext>
            </a:extLst>
          </p:cNvPr>
          <p:cNvPicPr>
            <a:picLocks noChangeAspect="1"/>
          </p:cNvPicPr>
          <p:nvPr/>
        </p:nvPicPr>
        <p:blipFill rotWithShape="1">
          <a:blip r:embed="rId2">
            <a:extLst>
              <a:ext uri="{28A0092B-C50C-407E-A947-70E740481C1C}">
                <a14:useLocalDpi xmlns:a14="http://schemas.microsoft.com/office/drawing/2010/main"/>
              </a:ext>
            </a:extLst>
          </a:blip>
          <a:srcRect t="36576" b="32613"/>
          <a:stretch/>
        </p:blipFill>
        <p:spPr>
          <a:xfrm>
            <a:off x="10093249" y="191849"/>
            <a:ext cx="1977081" cy="862030"/>
          </a:xfrm>
          <a:prstGeom prst="rect">
            <a:avLst/>
          </a:prstGeom>
        </p:spPr>
      </p:pic>
      <p:pic>
        <p:nvPicPr>
          <p:cNvPr id="4" name="Picture 1" descr="RRB.1997.jpeg">
            <a:extLst>
              <a:ext uri="{FF2B5EF4-FFF2-40B4-BE49-F238E27FC236}">
                <a16:creationId xmlns:a16="http://schemas.microsoft.com/office/drawing/2014/main" id="{F177CF1D-87A4-88FC-218A-52C025F97594}"/>
              </a:ext>
            </a:extLst>
          </p:cNvPr>
          <p:cNvPicPr>
            <a:picLocks noChangeAspect="1"/>
          </p:cNvPicPr>
          <p:nvPr/>
        </p:nvPicPr>
        <p:blipFill rotWithShape="1">
          <a:blip r:embed="rId3">
            <a:extLst>
              <a:ext uri="{28A0092B-C50C-407E-A947-70E740481C1C}">
                <a14:useLocalDpi xmlns:a14="http://schemas.microsoft.com/office/drawing/2010/main" val="0"/>
              </a:ext>
            </a:extLst>
          </a:blip>
          <a:srcRect t="10936" b="4992"/>
          <a:stretch>
            <a:fillRect/>
          </a:stretch>
        </p:blipFill>
        <p:spPr bwMode="auto">
          <a:xfrm>
            <a:off x="1" y="0"/>
            <a:ext cx="1237753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a:extLst>
              <a:ext uri="{FF2B5EF4-FFF2-40B4-BE49-F238E27FC236}">
                <a16:creationId xmlns:a16="http://schemas.microsoft.com/office/drawing/2014/main" id="{A378023B-EABC-9924-D839-1758BA251239}"/>
              </a:ext>
            </a:extLst>
          </p:cNvPr>
          <p:cNvSpPr txBox="1"/>
          <p:nvPr/>
        </p:nvSpPr>
        <p:spPr>
          <a:xfrm>
            <a:off x="17637" y="6545798"/>
            <a:ext cx="4169731" cy="261610"/>
          </a:xfrm>
          <a:prstGeom prst="rect">
            <a:avLst/>
          </a:prstGeom>
          <a:solidFill>
            <a:schemeClr val="accent6">
              <a:lumMod val="50000"/>
              <a:alpha val="69000"/>
            </a:schemeClr>
          </a:solidFill>
        </p:spPr>
        <p:txBody>
          <a:bodyPr wrap="none" rtlCol="0">
            <a:spAutoFit/>
          </a:bodyPr>
          <a:lstStyle/>
          <a:p>
            <a:pPr marL="0" algn="l">
              <a:spcBef>
                <a:spcPts val="3000"/>
              </a:spcBef>
            </a:pPr>
            <a:r>
              <a:rPr lang="en-GB" sz="1100" dirty="0">
                <a:solidFill>
                  <a:schemeClr val="bg1"/>
                </a:solidFill>
                <a:latin typeface="Helvetica" pitchFamily="2" charset="0"/>
                <a:ea typeface="Helvetica Light" charset="0"/>
                <a:cs typeface="Helvetica Light" charset="0"/>
                <a:sym typeface="Wingdings" pitchFamily="2" charset="2"/>
              </a:rPr>
              <a:t>ATLAS Resources Review Board meeting at CERN in the 1990s</a:t>
            </a:r>
          </a:p>
        </p:txBody>
      </p:sp>
    </p:spTree>
    <p:extLst>
      <p:ext uri="{BB962C8B-B14F-4D97-AF65-F5344CB8AC3E}">
        <p14:creationId xmlns:p14="http://schemas.microsoft.com/office/powerpoint/2010/main" val="417548510"/>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97B48-73BB-3FDC-956A-A20E524ADD7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F99567E-FB13-B455-9D7E-9270B8DA6E6A}"/>
              </a:ext>
            </a:extLst>
          </p:cNvPr>
          <p:cNvSpPr>
            <a:spLocks noGrp="1"/>
          </p:cNvSpPr>
          <p:nvPr>
            <p:ph type="sldNum" sz="quarter" idx="4"/>
          </p:nvPr>
        </p:nvSpPr>
        <p:spPr/>
        <p:txBody>
          <a:bodyPr/>
          <a:lstStyle/>
          <a:p>
            <a:pPr>
              <a:defRPr/>
            </a:pPr>
            <a:fld id="{611C2F03-9E95-40C9-A99F-3C4F7EE8CF2A}" type="slidenum">
              <a:rPr lang="en-GB" smtClean="0"/>
              <a:pPr>
                <a:defRPr/>
              </a:pPr>
              <a:t>36</a:t>
            </a:fld>
            <a:endParaRPr lang="en-GB" dirty="0"/>
          </a:p>
        </p:txBody>
      </p:sp>
      <p:grpSp>
        <p:nvGrpSpPr>
          <p:cNvPr id="10" name="Group 9">
            <a:extLst>
              <a:ext uri="{FF2B5EF4-FFF2-40B4-BE49-F238E27FC236}">
                <a16:creationId xmlns:a16="http://schemas.microsoft.com/office/drawing/2014/main" id="{2146547B-E252-2F6E-4A3F-BA5773144B26}"/>
              </a:ext>
            </a:extLst>
          </p:cNvPr>
          <p:cNvGrpSpPr/>
          <p:nvPr/>
        </p:nvGrpSpPr>
        <p:grpSpPr>
          <a:xfrm>
            <a:off x="1974574" y="1484089"/>
            <a:ext cx="8242851" cy="3889821"/>
            <a:chOff x="159027" y="191849"/>
            <a:chExt cx="8242851" cy="3889821"/>
          </a:xfrm>
        </p:grpSpPr>
        <p:sp>
          <p:nvSpPr>
            <p:cNvPr id="6" name="Rectangle 5">
              <a:extLst>
                <a:ext uri="{FF2B5EF4-FFF2-40B4-BE49-F238E27FC236}">
                  <a16:creationId xmlns:a16="http://schemas.microsoft.com/office/drawing/2014/main" id="{FCC451A4-1A37-EEAB-119D-991A2405ABC4}"/>
                </a:ext>
              </a:extLst>
            </p:cNvPr>
            <p:cNvSpPr/>
            <p:nvPr/>
          </p:nvSpPr>
          <p:spPr>
            <a:xfrm>
              <a:off x="159027" y="191849"/>
              <a:ext cx="8242851" cy="3889821"/>
            </a:xfrm>
            <a:prstGeom prst="rect">
              <a:avLst/>
            </a:prstGeom>
            <a:solidFill>
              <a:schemeClr val="bg1">
                <a:alpha val="96000"/>
              </a:schemeClr>
            </a:solidFill>
            <a:ln>
              <a:noFill/>
            </a:ln>
          </p:spPr>
          <p:txBody>
            <a:bodyPr wrap="square" rtlCol="0" anchor="ctr">
              <a:spAutoFit/>
            </a:bodyPr>
            <a:lstStyle/>
            <a:p>
              <a:pPr algn="l"/>
              <a:endParaRPr lang="en-GB" sz="1600" dirty="0">
                <a:latin typeface="Helvetica" pitchFamily="2" charset="0"/>
              </a:endParaRPr>
            </a:p>
          </p:txBody>
        </p:sp>
        <p:sp>
          <p:nvSpPr>
            <p:cNvPr id="7" name="TextBox 6">
              <a:extLst>
                <a:ext uri="{FF2B5EF4-FFF2-40B4-BE49-F238E27FC236}">
                  <a16:creationId xmlns:a16="http://schemas.microsoft.com/office/drawing/2014/main" id="{55D11749-45F4-7FA1-E169-59F5998081E4}"/>
                </a:ext>
              </a:extLst>
            </p:cNvPr>
            <p:cNvSpPr txBox="1"/>
            <p:nvPr/>
          </p:nvSpPr>
          <p:spPr>
            <a:xfrm>
              <a:off x="463825" y="468975"/>
              <a:ext cx="7580248" cy="1769715"/>
            </a:xfrm>
            <a:prstGeom prst="rect">
              <a:avLst/>
            </a:prstGeom>
            <a:noFill/>
          </p:spPr>
          <p:txBody>
            <a:bodyPr wrap="square" rtlCol="0">
              <a:spAutoFit/>
            </a:bodyPr>
            <a:lstStyle/>
            <a:p>
              <a:pPr marL="0" algn="l">
                <a:spcBef>
                  <a:spcPts val="3000"/>
                </a:spcBef>
              </a:pPr>
              <a:r>
                <a:rPr lang="en-GB" sz="2800" b="1" dirty="0">
                  <a:solidFill>
                    <a:schemeClr val="tx2">
                      <a:lumMod val="75000"/>
                    </a:schemeClr>
                  </a:solidFill>
                  <a:latin typeface="Helvetica" pitchFamily="2" charset="0"/>
                  <a:ea typeface="Helvetica Light" charset="0"/>
                  <a:cs typeface="Helvetica Light" charset="0"/>
                  <a:sym typeface="Wingdings" pitchFamily="2" charset="2"/>
                </a:rPr>
                <a:t>Pathway of large particle physics experiments</a:t>
              </a:r>
            </a:p>
            <a:p>
              <a:pPr marL="0" algn="l">
                <a:spcBef>
                  <a:spcPts val="3000"/>
                </a:spcBef>
              </a:pPr>
              <a:endParaRPr lang="en-GB" sz="2800" b="1" dirty="0">
                <a:solidFill>
                  <a:schemeClr val="tx2">
                    <a:lumMod val="75000"/>
                  </a:schemeClr>
                </a:solidFill>
                <a:latin typeface="Helvetica" pitchFamily="2" charset="0"/>
                <a:ea typeface="Helvetica Light" charset="0"/>
                <a:cs typeface="Helvetica Light" charset="0"/>
                <a:sym typeface="Wingdings" pitchFamily="2" charset="2"/>
              </a:endParaRPr>
            </a:p>
          </p:txBody>
        </p:sp>
        <p:sp>
          <p:nvSpPr>
            <p:cNvPr id="8" name="TextBox 7">
              <a:extLst>
                <a:ext uri="{FF2B5EF4-FFF2-40B4-BE49-F238E27FC236}">
                  <a16:creationId xmlns:a16="http://schemas.microsoft.com/office/drawing/2014/main" id="{1AE754B9-7AEB-2C13-A895-8837B55EF200}"/>
                </a:ext>
              </a:extLst>
            </p:cNvPr>
            <p:cNvSpPr txBox="1"/>
            <p:nvPr/>
          </p:nvSpPr>
          <p:spPr>
            <a:xfrm>
              <a:off x="867968" y="1653237"/>
              <a:ext cx="6997181" cy="2031325"/>
            </a:xfrm>
            <a:prstGeom prst="rect">
              <a:avLst/>
            </a:prstGeom>
            <a:noFill/>
          </p:spPr>
          <p:txBody>
            <a:bodyPr wrap="square" rtlCol="0">
              <a:spAutoFit/>
            </a:bodyPr>
            <a:lstStyle/>
            <a:p>
              <a:pPr algn="l">
                <a:spcBef>
                  <a:spcPts val="3000"/>
                </a:spcBef>
              </a:pPr>
              <a:r>
                <a:rPr lang="en-GB" dirty="0">
                  <a:solidFill>
                    <a:schemeClr val="tx2">
                      <a:lumMod val="75000"/>
                    </a:schemeClr>
                  </a:solidFill>
                  <a:latin typeface="Helvetica" pitchFamily="2" charset="0"/>
                  <a:ea typeface="Helvetica Light" charset="0"/>
                  <a:cs typeface="Helvetica Light" charset="0"/>
                  <a:sym typeface="Wingdings" pitchFamily="2" charset="2"/>
                </a:rPr>
                <a:t>Large particle-physics collaborations form bottom-up, evolving from informal discussions through workshops, simulations, and R&amp;D into a formal collaboration defined by an </a:t>
              </a:r>
              <a:r>
                <a:rPr lang="en-GB" dirty="0" err="1">
                  <a:solidFill>
                    <a:schemeClr val="tx2">
                      <a:lumMod val="75000"/>
                    </a:schemeClr>
                  </a:solidFill>
                  <a:latin typeface="Helvetica" pitchFamily="2" charset="0"/>
                  <a:ea typeface="Helvetica Light" charset="0"/>
                  <a:cs typeface="Helvetica Light" charset="0"/>
                  <a:sym typeface="Wingdings" pitchFamily="2" charset="2"/>
                </a:rPr>
                <a:t>LoI</a:t>
              </a:r>
              <a:r>
                <a:rPr lang="en-GB" dirty="0">
                  <a:solidFill>
                    <a:schemeClr val="tx2">
                      <a:lumMod val="75000"/>
                    </a:schemeClr>
                  </a:solidFill>
                  <a:latin typeface="Helvetica" pitchFamily="2" charset="0"/>
                  <a:ea typeface="Helvetica Light" charset="0"/>
                  <a:cs typeface="Helvetica Light" charset="0"/>
                  <a:sym typeface="Wingdings" pitchFamily="2" charset="2"/>
                </a:rPr>
                <a:t> and TDR and approved by governing bodies and funding agencies. Following approval, </a:t>
              </a:r>
              <a:r>
                <a:rPr lang="en-GB" dirty="0" err="1">
                  <a:solidFill>
                    <a:schemeClr val="tx2">
                      <a:lumMod val="75000"/>
                    </a:schemeClr>
                  </a:solidFill>
                  <a:latin typeface="Helvetica" pitchFamily="2" charset="0"/>
                  <a:ea typeface="Helvetica Light" charset="0"/>
                  <a:cs typeface="Helvetica Light" charset="0"/>
                  <a:sym typeface="Wingdings" pitchFamily="2" charset="2"/>
                </a:rPr>
                <a:t>MoUs</a:t>
              </a:r>
              <a:r>
                <a:rPr lang="en-GB" dirty="0">
                  <a:solidFill>
                    <a:schemeClr val="tx2">
                      <a:lumMod val="75000"/>
                    </a:schemeClr>
                  </a:solidFill>
                  <a:latin typeface="Helvetica" pitchFamily="2" charset="0"/>
                  <a:ea typeface="Helvetica Light" charset="0"/>
                  <a:cs typeface="Helvetica Light" charset="0"/>
                  <a:sym typeface="Wingdings" pitchFamily="2" charset="2"/>
                </a:rPr>
                <a:t> establish responsibilities and deliverables, leading to construction, commissioning, and the transition to long-term experimental operation</a:t>
              </a:r>
            </a:p>
          </p:txBody>
        </p:sp>
      </p:grpSp>
      <p:pic>
        <p:nvPicPr>
          <p:cNvPr id="9" name="Picture 8">
            <a:extLst>
              <a:ext uri="{FF2B5EF4-FFF2-40B4-BE49-F238E27FC236}">
                <a16:creationId xmlns:a16="http://schemas.microsoft.com/office/drawing/2014/main" id="{34C59130-4482-995E-0A66-F4F4439327D3}"/>
              </a:ext>
            </a:extLst>
          </p:cNvPr>
          <p:cNvPicPr>
            <a:picLocks noChangeAspect="1"/>
          </p:cNvPicPr>
          <p:nvPr/>
        </p:nvPicPr>
        <p:blipFill rotWithShape="1">
          <a:blip r:embed="rId2">
            <a:extLst>
              <a:ext uri="{28A0092B-C50C-407E-A947-70E740481C1C}">
                <a14:useLocalDpi xmlns:a14="http://schemas.microsoft.com/office/drawing/2010/main"/>
              </a:ext>
            </a:extLst>
          </a:blip>
          <a:srcRect t="36576" b="32613"/>
          <a:stretch/>
        </p:blipFill>
        <p:spPr>
          <a:xfrm>
            <a:off x="10093249" y="191849"/>
            <a:ext cx="1977081" cy="862030"/>
          </a:xfrm>
          <a:prstGeom prst="rect">
            <a:avLst/>
          </a:prstGeom>
        </p:spPr>
      </p:pic>
      <p:pic>
        <p:nvPicPr>
          <p:cNvPr id="4" name="Picture 1" descr="RRB.1997.jpeg">
            <a:extLst>
              <a:ext uri="{FF2B5EF4-FFF2-40B4-BE49-F238E27FC236}">
                <a16:creationId xmlns:a16="http://schemas.microsoft.com/office/drawing/2014/main" id="{70DA85DE-697A-998F-FE45-84418C79446B}"/>
              </a:ext>
            </a:extLst>
          </p:cNvPr>
          <p:cNvPicPr>
            <a:picLocks noChangeAspect="1"/>
          </p:cNvPicPr>
          <p:nvPr/>
        </p:nvPicPr>
        <p:blipFill rotWithShape="1">
          <a:blip r:embed="rId3">
            <a:extLst>
              <a:ext uri="{28A0092B-C50C-407E-A947-70E740481C1C}">
                <a14:useLocalDpi xmlns:a14="http://schemas.microsoft.com/office/drawing/2010/main" val="0"/>
              </a:ext>
            </a:extLst>
          </a:blip>
          <a:srcRect t="10936" b="4992"/>
          <a:stretch>
            <a:fillRect/>
          </a:stretch>
        </p:blipFill>
        <p:spPr bwMode="auto">
          <a:xfrm>
            <a:off x="1" y="0"/>
            <a:ext cx="1237753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4">
            <a:extLst>
              <a:ext uri="{FF2B5EF4-FFF2-40B4-BE49-F238E27FC236}">
                <a16:creationId xmlns:a16="http://schemas.microsoft.com/office/drawing/2014/main" id="{982DE42E-E08E-8AAC-2469-CDC7220E429A}"/>
              </a:ext>
            </a:extLst>
          </p:cNvPr>
          <p:cNvGrpSpPr/>
          <p:nvPr/>
        </p:nvGrpSpPr>
        <p:grpSpPr>
          <a:xfrm>
            <a:off x="2126974" y="1636489"/>
            <a:ext cx="8262730" cy="3280068"/>
            <a:chOff x="159027" y="191849"/>
            <a:chExt cx="8262730" cy="3280068"/>
          </a:xfrm>
        </p:grpSpPr>
        <p:sp>
          <p:nvSpPr>
            <p:cNvPr id="11" name="Rectangle 10">
              <a:extLst>
                <a:ext uri="{FF2B5EF4-FFF2-40B4-BE49-F238E27FC236}">
                  <a16:creationId xmlns:a16="http://schemas.microsoft.com/office/drawing/2014/main" id="{8658E721-9655-B50E-D1FC-8735802D12B8}"/>
                </a:ext>
              </a:extLst>
            </p:cNvPr>
            <p:cNvSpPr/>
            <p:nvPr/>
          </p:nvSpPr>
          <p:spPr>
            <a:xfrm>
              <a:off x="159027" y="191849"/>
              <a:ext cx="8262730" cy="3280068"/>
            </a:xfrm>
            <a:prstGeom prst="rect">
              <a:avLst/>
            </a:prstGeom>
            <a:solidFill>
              <a:schemeClr val="bg1">
                <a:alpha val="96000"/>
              </a:schemeClr>
            </a:solidFill>
            <a:ln>
              <a:noFill/>
            </a:ln>
          </p:spPr>
          <p:txBody>
            <a:bodyPr wrap="square" rtlCol="0" anchor="ctr">
              <a:spAutoFit/>
            </a:bodyPr>
            <a:lstStyle/>
            <a:p>
              <a:pPr algn="l"/>
              <a:endParaRPr lang="en-GB" sz="1600" dirty="0">
                <a:latin typeface="Helvetica" pitchFamily="2" charset="0"/>
              </a:endParaRPr>
            </a:p>
          </p:txBody>
        </p:sp>
        <p:sp>
          <p:nvSpPr>
            <p:cNvPr id="12" name="TextBox 11">
              <a:extLst>
                <a:ext uri="{FF2B5EF4-FFF2-40B4-BE49-F238E27FC236}">
                  <a16:creationId xmlns:a16="http://schemas.microsoft.com/office/drawing/2014/main" id="{0EAACA10-526F-EAA6-7E21-E53DABD35927}"/>
                </a:ext>
              </a:extLst>
            </p:cNvPr>
            <p:cNvSpPr txBox="1"/>
            <p:nvPr/>
          </p:nvSpPr>
          <p:spPr>
            <a:xfrm>
              <a:off x="463825" y="468975"/>
              <a:ext cx="7580248" cy="1338828"/>
            </a:xfrm>
            <a:prstGeom prst="rect">
              <a:avLst/>
            </a:prstGeom>
            <a:noFill/>
          </p:spPr>
          <p:txBody>
            <a:bodyPr wrap="square" rtlCol="0">
              <a:spAutoFit/>
            </a:bodyPr>
            <a:lstStyle/>
            <a:p>
              <a:pPr marL="0" algn="l">
                <a:spcBef>
                  <a:spcPts val="3000"/>
                </a:spcBef>
              </a:pPr>
              <a:r>
                <a:rPr lang="en-GB" sz="2800" b="1" dirty="0">
                  <a:solidFill>
                    <a:schemeClr val="tx2">
                      <a:lumMod val="75000"/>
                    </a:schemeClr>
                  </a:solidFill>
                  <a:latin typeface="Helvetica" pitchFamily="2" charset="0"/>
                  <a:ea typeface="Helvetica Light" charset="0"/>
                  <a:cs typeface="Helvetica Light" charset="0"/>
                  <a:sym typeface="Wingdings" pitchFamily="2" charset="2"/>
                </a:rPr>
                <a:t>Governance and oversight</a:t>
              </a:r>
            </a:p>
            <a:p>
              <a:pPr marL="0" algn="l">
                <a:spcBef>
                  <a:spcPts val="3000"/>
                </a:spcBef>
              </a:pPr>
              <a:endParaRPr lang="en-GB" sz="2800" b="1" dirty="0">
                <a:solidFill>
                  <a:schemeClr val="tx2">
                    <a:lumMod val="75000"/>
                  </a:schemeClr>
                </a:solidFill>
                <a:latin typeface="Helvetica" pitchFamily="2" charset="0"/>
                <a:ea typeface="Helvetica Light" charset="0"/>
                <a:cs typeface="Helvetica Light" charset="0"/>
                <a:sym typeface="Wingdings" pitchFamily="2" charset="2"/>
              </a:endParaRPr>
            </a:p>
          </p:txBody>
        </p:sp>
        <p:sp>
          <p:nvSpPr>
            <p:cNvPr id="13" name="TextBox 12">
              <a:extLst>
                <a:ext uri="{FF2B5EF4-FFF2-40B4-BE49-F238E27FC236}">
                  <a16:creationId xmlns:a16="http://schemas.microsoft.com/office/drawing/2014/main" id="{EF8EA651-DB50-374F-14C2-8E0DA6B91B13}"/>
                </a:ext>
              </a:extLst>
            </p:cNvPr>
            <p:cNvSpPr txBox="1"/>
            <p:nvPr/>
          </p:nvSpPr>
          <p:spPr>
            <a:xfrm>
              <a:off x="867968" y="1149652"/>
              <a:ext cx="7275448" cy="2031325"/>
            </a:xfrm>
            <a:prstGeom prst="rect">
              <a:avLst/>
            </a:prstGeom>
            <a:noFill/>
          </p:spPr>
          <p:txBody>
            <a:bodyPr wrap="square" rtlCol="0">
              <a:spAutoFit/>
            </a:bodyPr>
            <a:lstStyle/>
            <a:p>
              <a:pPr algn="l">
                <a:spcBef>
                  <a:spcPts val="3000"/>
                </a:spcBef>
              </a:pPr>
              <a:r>
                <a:rPr lang="en-GB" dirty="0">
                  <a:solidFill>
                    <a:schemeClr val="tx2">
                      <a:lumMod val="75000"/>
                    </a:schemeClr>
                  </a:solidFill>
                  <a:latin typeface="Helvetica" pitchFamily="2" charset="0"/>
                  <a:ea typeface="Helvetica Light" charset="0"/>
                  <a:cs typeface="Helvetica Light" charset="0"/>
                  <a:sym typeface="Wingdings" pitchFamily="2" charset="2"/>
                </a:rPr>
                <a:t>Large particle-physics experiments combine exceptional technological complexity with international collaboration, requiring robust management, review, and approval structures. At CERN, projects are supported by a stable host-laboratory framework, governed through coordinated national and international oversight, internal project management, independent technical reviews, and a deliverables-based funding model supervised by the Resources Review Board</a:t>
              </a:r>
            </a:p>
          </p:txBody>
        </p:sp>
      </p:grpSp>
      <p:sp>
        <p:nvSpPr>
          <p:cNvPr id="3" name="TextBox 2">
            <a:extLst>
              <a:ext uri="{FF2B5EF4-FFF2-40B4-BE49-F238E27FC236}">
                <a16:creationId xmlns:a16="http://schemas.microsoft.com/office/drawing/2014/main" id="{6FE1F202-10A9-305C-5F52-C4CCDA8B1B0F}"/>
              </a:ext>
            </a:extLst>
          </p:cNvPr>
          <p:cNvSpPr txBox="1"/>
          <p:nvPr/>
        </p:nvSpPr>
        <p:spPr>
          <a:xfrm>
            <a:off x="17637" y="6545798"/>
            <a:ext cx="4169731" cy="261610"/>
          </a:xfrm>
          <a:prstGeom prst="rect">
            <a:avLst/>
          </a:prstGeom>
          <a:solidFill>
            <a:schemeClr val="accent6">
              <a:lumMod val="50000"/>
              <a:alpha val="69000"/>
            </a:schemeClr>
          </a:solidFill>
        </p:spPr>
        <p:txBody>
          <a:bodyPr wrap="none" rtlCol="0">
            <a:spAutoFit/>
          </a:bodyPr>
          <a:lstStyle/>
          <a:p>
            <a:pPr marL="0" algn="l">
              <a:spcBef>
                <a:spcPts val="3000"/>
              </a:spcBef>
            </a:pPr>
            <a:r>
              <a:rPr lang="en-GB" sz="1100" dirty="0">
                <a:solidFill>
                  <a:schemeClr val="bg1"/>
                </a:solidFill>
                <a:latin typeface="Helvetica" pitchFamily="2" charset="0"/>
                <a:ea typeface="Helvetica Light" charset="0"/>
                <a:cs typeface="Helvetica Light" charset="0"/>
                <a:sym typeface="Wingdings" pitchFamily="2" charset="2"/>
              </a:rPr>
              <a:t>ATLAS Resources Review Board meeting at CERN in the 1990s</a:t>
            </a:r>
          </a:p>
        </p:txBody>
      </p:sp>
    </p:spTree>
    <p:extLst>
      <p:ext uri="{BB962C8B-B14F-4D97-AF65-F5344CB8AC3E}">
        <p14:creationId xmlns:p14="http://schemas.microsoft.com/office/powerpoint/2010/main" val="572050560"/>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D9D8AD-3AB0-9A73-0004-F33884661BB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AFBFECD-EA8D-3221-14C6-77D89E5468CE}"/>
              </a:ext>
            </a:extLst>
          </p:cNvPr>
          <p:cNvSpPr txBox="1"/>
          <p:nvPr/>
        </p:nvSpPr>
        <p:spPr>
          <a:xfrm>
            <a:off x="616745" y="1192188"/>
            <a:ext cx="11270456" cy="5293757"/>
          </a:xfrm>
          <a:prstGeom prst="rect">
            <a:avLst/>
          </a:prstGeom>
          <a:noFill/>
        </p:spPr>
        <p:txBody>
          <a:bodyPr wrap="square" rtlCol="0">
            <a:spAutoFit/>
          </a:bodyPr>
          <a:lstStyle/>
          <a:p>
            <a:r>
              <a:rPr lang="en-US" dirty="0">
                <a:latin typeface="Helvetica" pitchFamily="2" charset="0"/>
              </a:rPr>
              <a:t>The scale of particle physics experiments requires robust management, review, and approval procedures</a:t>
            </a:r>
            <a:endParaRPr lang="en-US" b="1" dirty="0">
              <a:latin typeface="Helvetica" pitchFamily="2" charset="0"/>
            </a:endParaRPr>
          </a:p>
          <a:p>
            <a:pPr marL="285750" indent="-285750">
              <a:spcBef>
                <a:spcPts val="1200"/>
              </a:spcBef>
              <a:buFont typeface="Arial" panose="020B0604020202020204" pitchFamily="34" charset="0"/>
              <a:buChar char="•"/>
            </a:pPr>
            <a:r>
              <a:rPr lang="en-US" sz="1600" b="1" dirty="0">
                <a:latin typeface="Helvetica" pitchFamily="2" charset="0"/>
              </a:rPr>
              <a:t>Technological scale and complexity </a:t>
            </a:r>
            <a:r>
              <a:rPr lang="en-US" sz="1400" dirty="0">
                <a:solidFill>
                  <a:schemeClr val="tx1">
                    <a:lumMod val="75000"/>
                    <a:lumOff val="25000"/>
                  </a:schemeClr>
                </a:solidFill>
                <a:latin typeface="Helvetica" pitchFamily="2" charset="0"/>
              </a:rPr>
              <a:t>Particle-physics experiments are exceptionally complex and expensive, requiring the development of custom detector, electronics, and computing technologies</a:t>
            </a:r>
            <a:endParaRPr lang="en-US" sz="1600" b="1" dirty="0">
              <a:solidFill>
                <a:schemeClr val="tx1">
                  <a:lumMod val="75000"/>
                  <a:lumOff val="25000"/>
                </a:schemeClr>
              </a:solidFill>
              <a:latin typeface="Helvetica" pitchFamily="2" charset="0"/>
            </a:endParaRP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Helvetica" pitchFamily="2" charset="0"/>
                <a:ea typeface="+mn-ea"/>
                <a:cs typeface="+mn-cs"/>
              </a:rPr>
              <a:t>Role of CERN as host laboratory </a:t>
            </a:r>
            <a:r>
              <a:rPr kumimoji="0" lang="en-US" sz="1400" b="0"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rPr>
              <a:t>CERN-based experiments benefit from a stable institutional framework, well-defined procedures, and decades of experience in R&amp;D, construction, and operation of large-scale projects — an essential ingredient for their success</a:t>
            </a:r>
            <a:endParaRPr kumimoji="0" lang="en-US" sz="1600" b="1"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endParaRP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Helvetica" pitchFamily="2" charset="0"/>
                <a:ea typeface="+mn-ea"/>
                <a:cs typeface="+mn-cs"/>
              </a:rPr>
              <a:t>International collaboration and national funding </a:t>
            </a:r>
            <a:r>
              <a:rPr kumimoji="0" lang="en-US" sz="1400" b="0"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rPr>
              <a:t>Experiments are conducted by international collaborations supported by national funding agencies with their own review processes, requiring coordinated national and international approvals</a:t>
            </a:r>
            <a:endParaRPr kumimoji="0" lang="en-US" sz="1600" b="1"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endParaRP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Helvetica" pitchFamily="2" charset="0"/>
                <a:ea typeface="+mn-ea"/>
                <a:cs typeface="+mn-cs"/>
              </a:rPr>
              <a:t>Project approval and oversight </a:t>
            </a:r>
            <a:r>
              <a:rPr kumimoji="0" lang="en-US" sz="1400" b="0"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rPr>
              <a:t>Large experiments are approved by CERN management (strategic projects like the LHC also by the CERN Council), often following extensive technical, scientific, and financial reviews involving </a:t>
            </a:r>
            <a:r>
              <a:rPr kumimoji="0" lang="en-US" sz="1400" b="0" i="0" u="none" strike="noStrike" kern="1200" cap="none" spc="0" normalizeH="0" baseline="0" noProof="0" dirty="0" err="1">
                <a:ln>
                  <a:noFill/>
                </a:ln>
                <a:solidFill>
                  <a:schemeClr val="tx1">
                    <a:lumMod val="75000"/>
                    <a:lumOff val="25000"/>
                  </a:schemeClr>
                </a:solidFill>
                <a:effectLst/>
                <a:uLnTx/>
                <a:uFillTx/>
                <a:latin typeface="Helvetica" pitchFamily="2" charset="0"/>
                <a:ea typeface="+mn-ea"/>
                <a:cs typeface="+mn-cs"/>
              </a:rPr>
              <a:t>th</a:t>
            </a:r>
            <a:r>
              <a:rPr lang="en-US" sz="1400" dirty="0">
                <a:solidFill>
                  <a:schemeClr val="tx1">
                    <a:lumMod val="75000"/>
                    <a:lumOff val="25000"/>
                  </a:schemeClr>
                </a:solidFill>
                <a:latin typeface="Helvetica" pitchFamily="2" charset="0"/>
              </a:rPr>
              <a:t>e </a:t>
            </a:r>
            <a:r>
              <a:rPr kumimoji="0" lang="en-US" sz="1400" b="0"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rPr>
              <a:t>funding agencies</a:t>
            </a:r>
            <a:endParaRPr kumimoji="0" lang="en-US" sz="1600" b="1"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endParaRP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70C0"/>
                </a:solidFill>
                <a:effectLst/>
                <a:uLnTx/>
                <a:uFillTx/>
                <a:latin typeface="Helvetica" pitchFamily="2" charset="0"/>
                <a:ea typeface="+mn-ea"/>
                <a:cs typeface="+mn-cs"/>
              </a:rPr>
              <a:t>Internal project management </a:t>
            </a:r>
            <a:r>
              <a:rPr kumimoji="0" lang="en-US" sz="1400" b="0"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rPr>
              <a:t>The collaboration’s project office is responsible for coordinating technical progress, schedules, costs, and risk mitigation across </a:t>
            </a:r>
            <a:r>
              <a:rPr lang="en-US" sz="1400" dirty="0">
                <a:solidFill>
                  <a:schemeClr val="tx1">
                    <a:lumMod val="75000"/>
                    <a:lumOff val="25000"/>
                  </a:schemeClr>
                </a:solidFill>
                <a:latin typeface="Helvetica" pitchFamily="2" charset="0"/>
              </a:rPr>
              <a:t>detector </a:t>
            </a:r>
            <a:r>
              <a:rPr kumimoji="0" lang="en-US" sz="1400" b="0"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rPr>
              <a:t>systems and institutes</a:t>
            </a:r>
            <a:endParaRPr kumimoji="0" lang="en-US" sz="1600" b="1"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endParaRP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70C0"/>
                </a:solidFill>
                <a:effectLst/>
                <a:uLnTx/>
                <a:uFillTx/>
                <a:latin typeface="Helvetica" pitchFamily="2" charset="0"/>
                <a:ea typeface="+mn-ea"/>
                <a:cs typeface="+mn-cs"/>
              </a:rPr>
              <a:t>External technical reviews </a:t>
            </a:r>
            <a:r>
              <a:rPr kumimoji="0" lang="en-US" sz="1400" b="0"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rPr>
              <a:t>Independent expert review committees regularly assess progress of project milestones. Their findings are reported to CERN management and to the Resources Review Board (RRB)</a:t>
            </a:r>
            <a:endParaRPr kumimoji="0" lang="en-US" sz="1600" b="1"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endParaRP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70C0"/>
                </a:solidFill>
                <a:effectLst/>
                <a:uLnTx/>
                <a:uFillTx/>
                <a:latin typeface="Helvetica" pitchFamily="2" charset="0"/>
                <a:ea typeface="+mn-ea"/>
                <a:cs typeface="+mn-cs"/>
              </a:rPr>
              <a:t>Resources Review Board (RRB) </a:t>
            </a:r>
            <a:r>
              <a:rPr kumimoji="0" lang="en-US" sz="1400" b="0"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rPr>
              <a:t>CERN-led board of funding agencies with financial-legal responsibility. The RRB reviews project status and approves, usually by consensus, evolving budgets for construction, operation, and upgrades</a:t>
            </a:r>
            <a:endParaRPr kumimoji="0" lang="en-US" sz="1600" b="1"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endParaRP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1600" b="1" i="1" u="none" strike="noStrike" kern="1200" cap="none" spc="0" normalizeH="0" baseline="0" noProof="0" dirty="0">
                <a:ln>
                  <a:noFill/>
                </a:ln>
                <a:solidFill>
                  <a:srgbClr val="0070C0"/>
                </a:solidFill>
                <a:effectLst/>
                <a:uLnTx/>
                <a:uFillTx/>
                <a:latin typeface="Helvetica" pitchFamily="2" charset="0"/>
                <a:ea typeface="+mn-ea"/>
                <a:cs typeface="+mn-cs"/>
              </a:rPr>
              <a:t>Deliverables-based </a:t>
            </a:r>
            <a:r>
              <a:rPr kumimoji="0" lang="en-US" sz="1600" b="1" i="0" u="none" strike="noStrike" kern="1200" cap="none" spc="0" normalizeH="0" baseline="0" noProof="0" dirty="0">
                <a:ln>
                  <a:noFill/>
                </a:ln>
                <a:solidFill>
                  <a:srgbClr val="0070C0"/>
                </a:solidFill>
                <a:effectLst/>
                <a:uLnTx/>
                <a:uFillTx/>
                <a:latin typeface="Helvetica" pitchFamily="2" charset="0"/>
                <a:ea typeface="+mn-ea"/>
                <a:cs typeface="+mn-cs"/>
              </a:rPr>
              <a:t>funding model </a:t>
            </a:r>
            <a:r>
              <a:rPr kumimoji="0" lang="en-US" sz="1400" b="0"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rPr>
              <a:t>Funding agencies commit to providing specific detector components, systems, or services rather than fixed monetary amounts, except for agreed cash contributions to common items and operations according to fair share</a:t>
            </a:r>
            <a:endParaRPr kumimoji="0" lang="en-US" sz="1600" b="1"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endParaRPr>
          </a:p>
        </p:txBody>
      </p:sp>
      <p:sp>
        <p:nvSpPr>
          <p:cNvPr id="2" name="Slide Number Placeholder 1">
            <a:extLst>
              <a:ext uri="{FF2B5EF4-FFF2-40B4-BE49-F238E27FC236}">
                <a16:creationId xmlns:a16="http://schemas.microsoft.com/office/drawing/2014/main" id="{560DBF18-30A7-50A4-AD0E-2E948AA7729A}"/>
              </a:ext>
            </a:extLst>
          </p:cNvPr>
          <p:cNvSpPr>
            <a:spLocks noGrp="1"/>
          </p:cNvSpPr>
          <p:nvPr>
            <p:ph type="sldNum" sz="quarter" idx="4"/>
          </p:nvPr>
        </p:nvSpPr>
        <p:spPr/>
        <p:txBody>
          <a:bodyPr/>
          <a:lstStyle/>
          <a:p>
            <a:pPr>
              <a:defRPr/>
            </a:pPr>
            <a:fld id="{611C2F03-9E95-40C9-A99F-3C4F7EE8CF2A}" type="slidenum">
              <a:rPr lang="en-GB" smtClean="0"/>
              <a:pPr>
                <a:defRPr/>
              </a:pPr>
              <a:t>37</a:t>
            </a:fld>
            <a:endParaRPr lang="en-GB"/>
          </a:p>
        </p:txBody>
      </p:sp>
      <p:sp>
        <p:nvSpPr>
          <p:cNvPr id="3" name="TextBox 2">
            <a:extLst>
              <a:ext uri="{FF2B5EF4-FFF2-40B4-BE49-F238E27FC236}">
                <a16:creationId xmlns:a16="http://schemas.microsoft.com/office/drawing/2014/main" id="{0799D81F-0343-95CF-EC8C-6D48A61AA525}"/>
              </a:ext>
            </a:extLst>
          </p:cNvPr>
          <p:cNvSpPr txBox="1"/>
          <p:nvPr/>
        </p:nvSpPr>
        <p:spPr>
          <a:xfrm>
            <a:off x="214938" y="264651"/>
            <a:ext cx="11959425" cy="523220"/>
          </a:xfrm>
          <a:prstGeom prst="rect">
            <a:avLst/>
          </a:prstGeom>
          <a:noFill/>
        </p:spPr>
        <p:txBody>
          <a:bodyPr wrap="square" rtlCol="0">
            <a:spAutoFit/>
          </a:bodyPr>
          <a:lstStyle/>
          <a:p>
            <a:pPr indent="424250" defTabSz="430225"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Governance and oversight of large particle physics experiments</a:t>
            </a:r>
          </a:p>
        </p:txBody>
      </p:sp>
    </p:spTree>
    <p:extLst>
      <p:ext uri="{BB962C8B-B14F-4D97-AF65-F5344CB8AC3E}">
        <p14:creationId xmlns:p14="http://schemas.microsoft.com/office/powerpoint/2010/main" val="1963045673"/>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C304AB-68EB-1387-78C3-841369BC172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3BB5B03-FA75-0FA7-D3E3-A23BD436F9F8}"/>
              </a:ext>
            </a:extLst>
          </p:cNvPr>
          <p:cNvSpPr>
            <a:spLocks noGrp="1"/>
          </p:cNvSpPr>
          <p:nvPr>
            <p:ph type="sldNum" sz="quarter" idx="4"/>
          </p:nvPr>
        </p:nvSpPr>
        <p:spPr/>
        <p:txBody>
          <a:bodyPr/>
          <a:lstStyle/>
          <a:p>
            <a:pPr>
              <a:defRPr/>
            </a:pPr>
            <a:fld id="{611C2F03-9E95-40C9-A99F-3C4F7EE8CF2A}" type="slidenum">
              <a:rPr lang="en-GB" smtClean="0"/>
              <a:pPr>
                <a:defRPr/>
              </a:pPr>
              <a:t>38</a:t>
            </a:fld>
            <a:endParaRPr lang="en-GB"/>
          </a:p>
        </p:txBody>
      </p:sp>
      <p:sp>
        <p:nvSpPr>
          <p:cNvPr id="3" name="TextBox 2">
            <a:extLst>
              <a:ext uri="{FF2B5EF4-FFF2-40B4-BE49-F238E27FC236}">
                <a16:creationId xmlns:a16="http://schemas.microsoft.com/office/drawing/2014/main" id="{31DF5ABB-547F-AD83-F57B-45220681430E}"/>
              </a:ext>
            </a:extLst>
          </p:cNvPr>
          <p:cNvSpPr txBox="1"/>
          <p:nvPr/>
        </p:nvSpPr>
        <p:spPr>
          <a:xfrm>
            <a:off x="214938" y="264651"/>
            <a:ext cx="11959425" cy="523220"/>
          </a:xfrm>
          <a:prstGeom prst="rect">
            <a:avLst/>
          </a:prstGeom>
          <a:noFill/>
        </p:spPr>
        <p:txBody>
          <a:bodyPr wrap="square" rtlCol="0">
            <a:spAutoFit/>
          </a:bodyPr>
          <a:lstStyle/>
          <a:p>
            <a:pPr indent="424250" defTabSz="430225"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Governance and oversight of large particle physics experiments</a:t>
            </a:r>
          </a:p>
        </p:txBody>
      </p:sp>
      <p:grpSp>
        <p:nvGrpSpPr>
          <p:cNvPr id="10" name="Group 9">
            <a:extLst>
              <a:ext uri="{FF2B5EF4-FFF2-40B4-BE49-F238E27FC236}">
                <a16:creationId xmlns:a16="http://schemas.microsoft.com/office/drawing/2014/main" id="{5D8877ED-27E7-6453-7BB5-0B873A10276A}"/>
              </a:ext>
            </a:extLst>
          </p:cNvPr>
          <p:cNvGrpSpPr/>
          <p:nvPr/>
        </p:nvGrpSpPr>
        <p:grpSpPr>
          <a:xfrm>
            <a:off x="1802297" y="2199863"/>
            <a:ext cx="8534399" cy="3087756"/>
            <a:chOff x="2120349" y="1669774"/>
            <a:chExt cx="8534399" cy="3087756"/>
          </a:xfrm>
        </p:grpSpPr>
        <p:sp>
          <p:nvSpPr>
            <p:cNvPr id="9" name="Rounded Rectangle 8">
              <a:extLst>
                <a:ext uri="{FF2B5EF4-FFF2-40B4-BE49-F238E27FC236}">
                  <a16:creationId xmlns:a16="http://schemas.microsoft.com/office/drawing/2014/main" id="{1EB3DA0C-E0F5-4436-6298-766C4B4A751A}"/>
                </a:ext>
              </a:extLst>
            </p:cNvPr>
            <p:cNvSpPr/>
            <p:nvPr/>
          </p:nvSpPr>
          <p:spPr>
            <a:xfrm>
              <a:off x="2120349" y="1669774"/>
              <a:ext cx="8534399" cy="3087756"/>
            </a:xfrm>
            <a:prstGeom prst="roundRect">
              <a:avLst>
                <a:gd name="adj" fmla="val 1282"/>
              </a:avLst>
            </a:prstGeom>
            <a:solidFill>
              <a:schemeClr val="bg1"/>
            </a:solidFill>
            <a:ln w="3175">
              <a:solidFill>
                <a:schemeClr val="bg1">
                  <a:lumMod val="50000"/>
                </a:schemeClr>
              </a:solidFill>
            </a:ln>
          </p:spPr>
          <p:txBody>
            <a:bodyPr wrap="square" rtlCol="0" anchor="ctr">
              <a:spAutoFit/>
            </a:bodyPr>
            <a:lstStyle/>
            <a:p>
              <a:pPr algn="l"/>
              <a:endParaRPr lang="en-GB" sz="1600" dirty="0">
                <a:latin typeface="Helvetica" pitchFamily="2" charset="0"/>
              </a:endParaRPr>
            </a:p>
          </p:txBody>
        </p:sp>
        <p:grpSp>
          <p:nvGrpSpPr>
            <p:cNvPr id="5" name="Group 4">
              <a:extLst>
                <a:ext uri="{FF2B5EF4-FFF2-40B4-BE49-F238E27FC236}">
                  <a16:creationId xmlns:a16="http://schemas.microsoft.com/office/drawing/2014/main" id="{59992E40-0C8D-CB3D-F4C2-3DBB75D4B5FF}"/>
                </a:ext>
              </a:extLst>
            </p:cNvPr>
            <p:cNvGrpSpPr/>
            <p:nvPr/>
          </p:nvGrpSpPr>
          <p:grpSpPr>
            <a:xfrm>
              <a:off x="2431772" y="1940119"/>
              <a:ext cx="8222976" cy="2440254"/>
              <a:chOff x="463825" y="495479"/>
              <a:chExt cx="8222976" cy="2440254"/>
            </a:xfrm>
          </p:grpSpPr>
          <p:sp>
            <p:nvSpPr>
              <p:cNvPr id="7" name="TextBox 6">
                <a:extLst>
                  <a:ext uri="{FF2B5EF4-FFF2-40B4-BE49-F238E27FC236}">
                    <a16:creationId xmlns:a16="http://schemas.microsoft.com/office/drawing/2014/main" id="{45B97B8A-0872-EE6F-4253-B1478F649195}"/>
                  </a:ext>
                </a:extLst>
              </p:cNvPr>
              <p:cNvSpPr txBox="1"/>
              <p:nvPr/>
            </p:nvSpPr>
            <p:spPr>
              <a:xfrm>
                <a:off x="463825" y="495479"/>
                <a:ext cx="8222976" cy="2154436"/>
              </a:xfrm>
              <a:prstGeom prst="rect">
                <a:avLst/>
              </a:prstGeom>
              <a:noFill/>
            </p:spPr>
            <p:txBody>
              <a:bodyPr wrap="square" rtlCol="0">
                <a:spAutoFit/>
              </a:bodyPr>
              <a:lstStyle/>
              <a:p>
                <a:pPr marL="0" algn="l">
                  <a:spcBef>
                    <a:spcPts val="3000"/>
                  </a:spcBef>
                </a:pPr>
                <a:r>
                  <a:rPr lang="en-GB" sz="2800" b="1" dirty="0">
                    <a:solidFill>
                      <a:schemeClr val="tx2">
                        <a:lumMod val="75000"/>
                      </a:schemeClr>
                    </a:solidFill>
                    <a:latin typeface="Helvetica" pitchFamily="2" charset="0"/>
                    <a:ea typeface="Helvetica Light" charset="0"/>
                    <a:cs typeface="Helvetica Light" charset="0"/>
                    <a:sym typeface="Wingdings" pitchFamily="2" charset="2"/>
                  </a:rPr>
                  <a:t>Financing is obviously the basis of everything</a:t>
                </a:r>
              </a:p>
              <a:p>
                <a:pPr marL="0" algn="l">
                  <a:spcBef>
                    <a:spcPts val="3000"/>
                  </a:spcBef>
                </a:pPr>
                <a:endParaRPr lang="en-GB" sz="2800" b="1" dirty="0">
                  <a:solidFill>
                    <a:schemeClr val="tx2">
                      <a:lumMod val="75000"/>
                    </a:schemeClr>
                  </a:solidFill>
                  <a:latin typeface="Helvetica" pitchFamily="2" charset="0"/>
                  <a:ea typeface="Helvetica Light" charset="0"/>
                  <a:cs typeface="Helvetica Light" charset="0"/>
                  <a:sym typeface="Wingdings" pitchFamily="2" charset="2"/>
                </a:endParaRPr>
              </a:p>
              <a:p>
                <a:pPr marL="0" algn="l">
                  <a:spcBef>
                    <a:spcPts val="3000"/>
                  </a:spcBef>
                </a:pPr>
                <a:endParaRPr lang="en-GB" sz="2800" b="1" dirty="0">
                  <a:solidFill>
                    <a:schemeClr val="tx2">
                      <a:lumMod val="75000"/>
                    </a:schemeClr>
                  </a:solidFill>
                  <a:latin typeface="Helvetica" pitchFamily="2" charset="0"/>
                  <a:ea typeface="Helvetica Light" charset="0"/>
                  <a:cs typeface="Helvetica Light" charset="0"/>
                  <a:sym typeface="Wingdings" pitchFamily="2" charset="2"/>
                </a:endParaRPr>
              </a:p>
            </p:txBody>
          </p:sp>
          <p:sp>
            <p:nvSpPr>
              <p:cNvPr id="8" name="TextBox 7">
                <a:extLst>
                  <a:ext uri="{FF2B5EF4-FFF2-40B4-BE49-F238E27FC236}">
                    <a16:creationId xmlns:a16="http://schemas.microsoft.com/office/drawing/2014/main" id="{E7A2488C-28D9-7B8E-AD47-FBC21673E04C}"/>
                  </a:ext>
                </a:extLst>
              </p:cNvPr>
              <p:cNvSpPr txBox="1"/>
              <p:nvPr/>
            </p:nvSpPr>
            <p:spPr>
              <a:xfrm>
                <a:off x="808381" y="1181407"/>
                <a:ext cx="7275448" cy="1754326"/>
              </a:xfrm>
              <a:prstGeom prst="rect">
                <a:avLst/>
              </a:prstGeom>
              <a:noFill/>
            </p:spPr>
            <p:txBody>
              <a:bodyPr wrap="square" rtlCol="0">
                <a:spAutoFit/>
              </a:bodyPr>
              <a:lstStyle/>
              <a:p>
                <a:pPr algn="l">
                  <a:spcBef>
                    <a:spcPts val="3000"/>
                  </a:spcBef>
                </a:pPr>
                <a:r>
                  <a:rPr lang="en-GB" dirty="0">
                    <a:solidFill>
                      <a:schemeClr val="tx2">
                        <a:lumMod val="75000"/>
                      </a:schemeClr>
                    </a:solidFill>
                    <a:latin typeface="Helvetica" pitchFamily="2" charset="0"/>
                    <a:ea typeface="Helvetica Light" charset="0"/>
                    <a:cs typeface="Helvetica Light" charset="0"/>
                    <a:sym typeface="Wingdings" pitchFamily="2" charset="2"/>
                  </a:rPr>
                  <a:t>The RRB provides a framework for resolving funding issues despite differing agency practices — such as US contingency requirements, their absence in much of Europe, or Japan’s tendency not to quote full costs. Conservative cost estimates are essential for building trust, while cost overruns are usually managed through the deliverables model, though this is not always sufficient…</a:t>
                </a:r>
              </a:p>
            </p:txBody>
          </p:sp>
        </p:grpSp>
      </p:grpSp>
    </p:spTree>
    <p:extLst>
      <p:ext uri="{BB962C8B-B14F-4D97-AF65-F5344CB8AC3E}">
        <p14:creationId xmlns:p14="http://schemas.microsoft.com/office/powerpoint/2010/main" val="3500247412"/>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265EBD-F8EB-7769-FAFC-121DF6E7A5C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4E34380-D515-987B-22EB-4CA43DC82D05}"/>
              </a:ext>
            </a:extLst>
          </p:cNvPr>
          <p:cNvSpPr>
            <a:spLocks noGrp="1"/>
          </p:cNvSpPr>
          <p:nvPr>
            <p:ph type="sldNum" sz="quarter" idx="4"/>
          </p:nvPr>
        </p:nvSpPr>
        <p:spPr/>
        <p:txBody>
          <a:bodyPr/>
          <a:lstStyle/>
          <a:p>
            <a:pPr>
              <a:defRPr/>
            </a:pPr>
            <a:fld id="{611C2F03-9E95-40C9-A99F-3C4F7EE8CF2A}" type="slidenum">
              <a:rPr lang="en-GB" smtClean="0"/>
              <a:pPr>
                <a:defRPr/>
              </a:pPr>
              <a:t>39</a:t>
            </a:fld>
            <a:endParaRPr lang="en-GB"/>
          </a:p>
        </p:txBody>
      </p:sp>
      <p:sp>
        <p:nvSpPr>
          <p:cNvPr id="3" name="TextBox 2">
            <a:extLst>
              <a:ext uri="{FF2B5EF4-FFF2-40B4-BE49-F238E27FC236}">
                <a16:creationId xmlns:a16="http://schemas.microsoft.com/office/drawing/2014/main" id="{11776481-273A-E695-6821-B8469B6A2E01}"/>
              </a:ext>
            </a:extLst>
          </p:cNvPr>
          <p:cNvSpPr txBox="1"/>
          <p:nvPr/>
        </p:nvSpPr>
        <p:spPr>
          <a:xfrm>
            <a:off x="214938" y="264651"/>
            <a:ext cx="11959425" cy="523220"/>
          </a:xfrm>
          <a:prstGeom prst="rect">
            <a:avLst/>
          </a:prstGeom>
          <a:noFill/>
        </p:spPr>
        <p:txBody>
          <a:bodyPr wrap="square" rtlCol="0">
            <a:spAutoFit/>
          </a:bodyPr>
          <a:lstStyle/>
          <a:p>
            <a:pPr indent="424250" defTabSz="430225"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Governance and oversight of large particle physics experiments</a:t>
            </a:r>
          </a:p>
        </p:txBody>
      </p:sp>
      <p:grpSp>
        <p:nvGrpSpPr>
          <p:cNvPr id="18" name="Group 17">
            <a:extLst>
              <a:ext uri="{FF2B5EF4-FFF2-40B4-BE49-F238E27FC236}">
                <a16:creationId xmlns:a16="http://schemas.microsoft.com/office/drawing/2014/main" id="{B27EF53F-F6E2-2853-298E-2EAC5F1C9212}"/>
              </a:ext>
            </a:extLst>
          </p:cNvPr>
          <p:cNvGrpSpPr/>
          <p:nvPr/>
        </p:nvGrpSpPr>
        <p:grpSpPr>
          <a:xfrm>
            <a:off x="715610" y="1208032"/>
            <a:ext cx="11313787" cy="5325292"/>
            <a:chOff x="1431228" y="1274292"/>
            <a:chExt cx="11313787" cy="5325292"/>
          </a:xfrm>
        </p:grpSpPr>
        <p:grpSp>
          <p:nvGrpSpPr>
            <p:cNvPr id="17" name="Group 16">
              <a:extLst>
                <a:ext uri="{FF2B5EF4-FFF2-40B4-BE49-F238E27FC236}">
                  <a16:creationId xmlns:a16="http://schemas.microsoft.com/office/drawing/2014/main" id="{EE9F08C7-EB04-8D50-C781-A4C10BDDD841}"/>
                </a:ext>
              </a:extLst>
            </p:cNvPr>
            <p:cNvGrpSpPr/>
            <p:nvPr/>
          </p:nvGrpSpPr>
          <p:grpSpPr>
            <a:xfrm>
              <a:off x="1431228" y="1274292"/>
              <a:ext cx="11313787" cy="5325292"/>
              <a:chOff x="967407" y="1327300"/>
              <a:chExt cx="11313787" cy="5325292"/>
            </a:xfrm>
          </p:grpSpPr>
          <p:sp>
            <p:nvSpPr>
              <p:cNvPr id="9" name="Rounded Rectangle 8">
                <a:extLst>
                  <a:ext uri="{FF2B5EF4-FFF2-40B4-BE49-F238E27FC236}">
                    <a16:creationId xmlns:a16="http://schemas.microsoft.com/office/drawing/2014/main" id="{5EB35DF0-C57C-21FF-3F07-FA84A3003E58}"/>
                  </a:ext>
                </a:extLst>
              </p:cNvPr>
              <p:cNvSpPr/>
              <p:nvPr/>
            </p:nvSpPr>
            <p:spPr>
              <a:xfrm>
                <a:off x="967407" y="1327300"/>
                <a:ext cx="9389993" cy="5325292"/>
              </a:xfrm>
              <a:prstGeom prst="roundRect">
                <a:avLst>
                  <a:gd name="adj" fmla="val 1282"/>
                </a:avLst>
              </a:prstGeom>
              <a:solidFill>
                <a:schemeClr val="bg1"/>
              </a:solidFill>
              <a:ln w="3175">
                <a:solidFill>
                  <a:schemeClr val="bg1">
                    <a:lumMod val="50000"/>
                  </a:schemeClr>
                </a:solidFill>
              </a:ln>
            </p:spPr>
            <p:txBody>
              <a:bodyPr wrap="square" rtlCol="0" anchor="ctr">
                <a:spAutoFit/>
              </a:bodyPr>
              <a:lstStyle/>
              <a:p>
                <a:pPr algn="l"/>
                <a:endParaRPr lang="en-GB" sz="1600" dirty="0">
                  <a:latin typeface="Helvetica" pitchFamily="2" charset="0"/>
                </a:endParaRPr>
              </a:p>
            </p:txBody>
          </p:sp>
          <p:grpSp>
            <p:nvGrpSpPr>
              <p:cNvPr id="6" name="Group 5">
                <a:extLst>
                  <a:ext uri="{FF2B5EF4-FFF2-40B4-BE49-F238E27FC236}">
                    <a16:creationId xmlns:a16="http://schemas.microsoft.com/office/drawing/2014/main" id="{26C73F4F-36BA-7E64-E8F5-847472FEB381}"/>
                  </a:ext>
                </a:extLst>
              </p:cNvPr>
              <p:cNvGrpSpPr/>
              <p:nvPr/>
            </p:nvGrpSpPr>
            <p:grpSpPr>
              <a:xfrm>
                <a:off x="1427664" y="1566582"/>
                <a:ext cx="10853530" cy="4975855"/>
                <a:chOff x="742123" y="1249354"/>
                <a:chExt cx="10853530" cy="4975855"/>
              </a:xfrm>
            </p:grpSpPr>
            <p:graphicFrame>
              <p:nvGraphicFramePr>
                <p:cNvPr id="12" name="Chart 11">
                  <a:extLst>
                    <a:ext uri="{FF2B5EF4-FFF2-40B4-BE49-F238E27FC236}">
                      <a16:creationId xmlns:a16="http://schemas.microsoft.com/office/drawing/2014/main" id="{2655B464-50D4-1BFD-2183-41B5AD90DCA2}"/>
                    </a:ext>
                  </a:extLst>
                </p:cNvPr>
                <p:cNvGraphicFramePr>
                  <a:graphicFrameLocks/>
                </p:cNvGraphicFramePr>
                <p:nvPr>
                  <p:extLst>
                    <p:ext uri="{D42A27DB-BD31-4B8C-83A1-F6EECF244321}">
                      <p14:modId xmlns:p14="http://schemas.microsoft.com/office/powerpoint/2010/main" val="3391167419"/>
                    </p:ext>
                  </p:extLst>
                </p:nvPr>
              </p:nvGraphicFramePr>
              <p:xfrm>
                <a:off x="742123" y="1348409"/>
                <a:ext cx="10853530"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13" name="TextBox 12">
                  <a:extLst>
                    <a:ext uri="{FF2B5EF4-FFF2-40B4-BE49-F238E27FC236}">
                      <a16:creationId xmlns:a16="http://schemas.microsoft.com/office/drawing/2014/main" id="{7FF0E577-BCD4-4F41-D1C8-D97486E5D46C}"/>
                    </a:ext>
                  </a:extLst>
                </p:cNvPr>
                <p:cNvSpPr txBox="1"/>
                <p:nvPr/>
              </p:nvSpPr>
              <p:spPr>
                <a:xfrm>
                  <a:off x="1568259" y="2716695"/>
                  <a:ext cx="1279517" cy="261610"/>
                </a:xfrm>
                <a:prstGeom prst="rect">
                  <a:avLst/>
                </a:prstGeom>
                <a:solidFill>
                  <a:schemeClr val="bg1"/>
                </a:solidFill>
              </p:spPr>
              <p:txBody>
                <a:bodyPr wrap="none" rtlCol="0">
                  <a:spAutoFit/>
                </a:bodyPr>
                <a:lstStyle/>
                <a:p>
                  <a:pPr marL="0" algn="l">
                    <a:spcBef>
                      <a:spcPts val="3000"/>
                    </a:spcBef>
                  </a:pPr>
                  <a:r>
                    <a:rPr lang="en-GB" sz="1100" dirty="0">
                      <a:solidFill>
                        <a:schemeClr val="tx1">
                          <a:lumMod val="75000"/>
                          <a:lumOff val="25000"/>
                        </a:schemeClr>
                      </a:solidFill>
                      <a:latin typeface="Helvetica" pitchFamily="2" charset="0"/>
                      <a:ea typeface="Helvetica Light" charset="0"/>
                      <a:cs typeface="Helvetica Light" charset="0"/>
                      <a:sym typeface="Wingdings" pitchFamily="2" charset="2"/>
                    </a:rPr>
                    <a:t>15% cost overrun</a:t>
                  </a:r>
                </a:p>
              </p:txBody>
            </p:sp>
            <p:sp>
              <p:nvSpPr>
                <p:cNvPr id="14" name="TextBox 13">
                  <a:extLst>
                    <a:ext uri="{FF2B5EF4-FFF2-40B4-BE49-F238E27FC236}">
                      <a16:creationId xmlns:a16="http://schemas.microsoft.com/office/drawing/2014/main" id="{A02B0F73-1D5C-BEC4-3DE9-87246CF372EB}"/>
                    </a:ext>
                  </a:extLst>
                </p:cNvPr>
                <p:cNvSpPr txBox="1"/>
                <p:nvPr/>
              </p:nvSpPr>
              <p:spPr>
                <a:xfrm>
                  <a:off x="1130002" y="1249354"/>
                  <a:ext cx="8256121" cy="307777"/>
                </a:xfrm>
                <a:prstGeom prst="rect">
                  <a:avLst/>
                </a:prstGeom>
                <a:noFill/>
              </p:spPr>
              <p:txBody>
                <a:bodyPr wrap="square" rtlCol="0">
                  <a:spAutoFit/>
                </a:bodyPr>
                <a:lstStyle/>
                <a:p>
                  <a:pPr marL="0" algn="ctr">
                    <a:spcBef>
                      <a:spcPts val="3000"/>
                    </a:spcBef>
                  </a:pPr>
                  <a:r>
                    <a:rPr lang="en-GB" sz="1400" b="1" dirty="0">
                      <a:solidFill>
                        <a:prstClr val="black"/>
                      </a:solidFill>
                      <a:latin typeface="Helvetica" pitchFamily="2" charset="0"/>
                      <a:ea typeface="Helvetica Light" charset="0"/>
                      <a:cs typeface="Helvetica Light" charset="0"/>
                      <a:sym typeface="Wingdings" pitchFamily="2" charset="2"/>
                    </a:rPr>
                    <a:t>Evolution of ATLAS ‘core’ (material &amp; industry) 1995 CHF cost versus year </a:t>
                  </a:r>
                  <a:r>
                    <a:rPr lang="en-GB" sz="1200" dirty="0">
                      <a:solidFill>
                        <a:prstClr val="black"/>
                      </a:solidFill>
                      <a:latin typeface="Helvetica" pitchFamily="2" charset="0"/>
                      <a:ea typeface="Helvetica Light" charset="0"/>
                      <a:cs typeface="Helvetica Light" charset="0"/>
                      <a:sym typeface="Wingdings" pitchFamily="2" charset="2"/>
                    </a:rPr>
                    <a:t>(</a:t>
                  </a:r>
                  <a:r>
                    <a:rPr lang="en-GB" sz="1200" dirty="0" err="1">
                      <a:solidFill>
                        <a:prstClr val="black"/>
                      </a:solidFill>
                      <a:latin typeface="Helvetica" pitchFamily="2" charset="0"/>
                      <a:ea typeface="Helvetica Light" charset="0"/>
                      <a:cs typeface="Helvetica Light" charset="0"/>
                      <a:sym typeface="Wingdings" pitchFamily="2" charset="2"/>
                    </a:rPr>
                    <a:t>CtC</a:t>
                  </a:r>
                  <a:r>
                    <a:rPr lang="en-GB" sz="1200" dirty="0">
                      <a:solidFill>
                        <a:prstClr val="black"/>
                      </a:solidFill>
                      <a:latin typeface="Helvetica" pitchFamily="2" charset="0"/>
                      <a:ea typeface="Helvetica Light" charset="0"/>
                      <a:cs typeface="Helvetica Light" charset="0"/>
                      <a:sym typeface="Wingdings" pitchFamily="2" charset="2"/>
                    </a:rPr>
                    <a:t> = cost-to-completion)</a:t>
                  </a:r>
                  <a:endParaRPr lang="en-GB" sz="1400" dirty="0">
                    <a:solidFill>
                      <a:prstClr val="black"/>
                    </a:solidFill>
                    <a:latin typeface="Helvetica" pitchFamily="2" charset="0"/>
                    <a:ea typeface="Helvetica Light" charset="0"/>
                    <a:cs typeface="Helvetica Light" charset="0"/>
                    <a:sym typeface="Wingdings" pitchFamily="2" charset="2"/>
                  </a:endParaRPr>
                </a:p>
              </p:txBody>
            </p:sp>
          </p:grpSp>
        </p:grpSp>
        <p:sp>
          <p:nvSpPr>
            <p:cNvPr id="15" name="TextBox 14">
              <a:extLst>
                <a:ext uri="{FF2B5EF4-FFF2-40B4-BE49-F238E27FC236}">
                  <a16:creationId xmlns:a16="http://schemas.microsoft.com/office/drawing/2014/main" id="{9351834F-642A-E228-B90C-D90E75BCBEA9}"/>
                </a:ext>
              </a:extLst>
            </p:cNvPr>
            <p:cNvSpPr txBox="1"/>
            <p:nvPr/>
          </p:nvSpPr>
          <p:spPr>
            <a:xfrm rot="16200000">
              <a:off x="1071220" y="2425999"/>
              <a:ext cx="1638590" cy="307777"/>
            </a:xfrm>
            <a:prstGeom prst="rect">
              <a:avLst/>
            </a:prstGeom>
            <a:noFill/>
          </p:spPr>
          <p:txBody>
            <a:bodyPr wrap="none" rtlCol="0">
              <a:spAutoFit/>
            </a:bodyPr>
            <a:lstStyle/>
            <a:p>
              <a:pPr marL="0" algn="l">
                <a:spcBef>
                  <a:spcPts val="3000"/>
                </a:spcBef>
              </a:pPr>
              <a:r>
                <a:rPr lang="en-GB" sz="1400" dirty="0">
                  <a:solidFill>
                    <a:prstClr val="black"/>
                  </a:solidFill>
                  <a:latin typeface="Helvetica" pitchFamily="2" charset="0"/>
                  <a:ea typeface="Helvetica Light" charset="0"/>
                  <a:cs typeface="Helvetica Light" charset="0"/>
                  <a:sym typeface="Wingdings" pitchFamily="2" charset="2"/>
                </a:rPr>
                <a:t>Cost [million CHF)</a:t>
              </a:r>
            </a:p>
          </p:txBody>
        </p:sp>
        <p:sp>
          <p:nvSpPr>
            <p:cNvPr id="16" name="TextBox 15">
              <a:extLst>
                <a:ext uri="{FF2B5EF4-FFF2-40B4-BE49-F238E27FC236}">
                  <a16:creationId xmlns:a16="http://schemas.microsoft.com/office/drawing/2014/main" id="{71780233-96C2-311B-49ED-53056DD5137F}"/>
                </a:ext>
              </a:extLst>
            </p:cNvPr>
            <p:cNvSpPr txBox="1"/>
            <p:nvPr/>
          </p:nvSpPr>
          <p:spPr>
            <a:xfrm>
              <a:off x="9833144" y="6204891"/>
              <a:ext cx="546496" cy="307777"/>
            </a:xfrm>
            <a:prstGeom prst="rect">
              <a:avLst/>
            </a:prstGeom>
            <a:noFill/>
          </p:spPr>
          <p:txBody>
            <a:bodyPr wrap="none" rtlCol="0">
              <a:spAutoFit/>
            </a:bodyPr>
            <a:lstStyle/>
            <a:p>
              <a:pPr marL="0" algn="l">
                <a:spcBef>
                  <a:spcPts val="3000"/>
                </a:spcBef>
              </a:pPr>
              <a:r>
                <a:rPr lang="en-GB" sz="1400" dirty="0">
                  <a:solidFill>
                    <a:prstClr val="black"/>
                  </a:solidFill>
                  <a:latin typeface="Helvetica" pitchFamily="2" charset="0"/>
                  <a:ea typeface="Helvetica Light" charset="0"/>
                  <a:cs typeface="Helvetica Light" charset="0"/>
                  <a:sym typeface="Wingdings" pitchFamily="2" charset="2"/>
                </a:rPr>
                <a:t>Year</a:t>
              </a:r>
            </a:p>
          </p:txBody>
        </p:sp>
      </p:grpSp>
      <p:sp>
        <p:nvSpPr>
          <p:cNvPr id="19" name="TextBox 18">
            <a:extLst>
              <a:ext uri="{FF2B5EF4-FFF2-40B4-BE49-F238E27FC236}">
                <a16:creationId xmlns:a16="http://schemas.microsoft.com/office/drawing/2014/main" id="{AAF8DE01-0FD6-B685-3943-BAA7276285EA}"/>
              </a:ext>
            </a:extLst>
          </p:cNvPr>
          <p:cNvSpPr txBox="1"/>
          <p:nvPr/>
        </p:nvSpPr>
        <p:spPr>
          <a:xfrm>
            <a:off x="9819867" y="3138383"/>
            <a:ext cx="2209530" cy="1692771"/>
          </a:xfrm>
          <a:prstGeom prst="rect">
            <a:avLst/>
          </a:prstGeom>
          <a:solidFill>
            <a:schemeClr val="bg1"/>
          </a:solidFill>
        </p:spPr>
        <p:txBody>
          <a:bodyPr wrap="square" rtlCol="0">
            <a:spAutoFit/>
          </a:bodyPr>
          <a:lstStyle/>
          <a:p>
            <a:pPr marL="0" algn="l">
              <a:spcBef>
                <a:spcPts val="3000"/>
              </a:spcBef>
            </a:pPr>
            <a:r>
              <a:rPr lang="en-GB" sz="1200" dirty="0">
                <a:solidFill>
                  <a:schemeClr val="tx1">
                    <a:lumMod val="75000"/>
                    <a:lumOff val="25000"/>
                  </a:schemeClr>
                </a:solidFill>
                <a:latin typeface="Helvetica" pitchFamily="2" charset="0"/>
                <a:ea typeface="Helvetica Light" charset="0"/>
                <a:cs typeface="Helvetica Light" charset="0"/>
                <a:sym typeface="Wingdings" pitchFamily="2" charset="2"/>
              </a:rPr>
              <a:t>Full US-type costing (incl. all salaries) would increase numbers by factor of 2~3</a:t>
            </a:r>
          </a:p>
          <a:p>
            <a:pPr marL="0" algn="l">
              <a:spcBef>
                <a:spcPts val="2400"/>
              </a:spcBef>
            </a:pPr>
            <a:r>
              <a:rPr lang="en-GB" sz="1200" dirty="0">
                <a:solidFill>
                  <a:schemeClr val="tx1">
                    <a:lumMod val="75000"/>
                    <a:lumOff val="25000"/>
                  </a:schemeClr>
                </a:solidFill>
                <a:latin typeface="Helvetica" pitchFamily="2" charset="0"/>
                <a:ea typeface="Helvetica Light" charset="0"/>
                <a:cs typeface="Helvetica Light" charset="0"/>
                <a:sym typeface="Wingdings" pitchFamily="2" charset="2"/>
              </a:rPr>
              <a:t>Operation costs of ~21 MCHF / year, shared among funding agencies according to author count</a:t>
            </a:r>
          </a:p>
        </p:txBody>
      </p:sp>
    </p:spTree>
    <p:extLst>
      <p:ext uri="{BB962C8B-B14F-4D97-AF65-F5344CB8AC3E}">
        <p14:creationId xmlns:p14="http://schemas.microsoft.com/office/powerpoint/2010/main" val="272291046"/>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DA2854-1687-040C-3559-71A5A156C22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385A1EA-90D0-90FE-C828-39F27EFEB293}"/>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1C2F03-9E95-40C9-A99F-3C4F7EE8CF2A}" type="slidenum">
              <a:rPr kumimoji="0" lang="en-GB" sz="1400" b="0" i="0" u="none" strike="noStrike" kern="1200" cap="none" spc="0" normalizeH="0" baseline="0" noProof="0">
                <a:ln>
                  <a:noFill/>
                </a:ln>
                <a:solidFill>
                  <a:srgbClr val="000000">
                    <a:lumMod val="50000"/>
                    <a:lumOff val="50000"/>
                  </a:srgbClr>
                </a:solidFill>
                <a:effectLst/>
                <a:uLnTx/>
                <a:uFillTx/>
                <a:latin typeface="Helvetica Light" charset="0"/>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400" b="0" i="0" u="none" strike="noStrike" kern="1200" cap="none" spc="0" normalizeH="0" baseline="0" noProof="0">
              <a:ln>
                <a:noFill/>
              </a:ln>
              <a:solidFill>
                <a:srgbClr val="000000">
                  <a:lumMod val="50000"/>
                  <a:lumOff val="50000"/>
                </a:srgbClr>
              </a:solidFill>
              <a:effectLst/>
              <a:uLnTx/>
              <a:uFillTx/>
              <a:latin typeface="Helvetica Light" charset="0"/>
            </a:endParaRPr>
          </a:p>
        </p:txBody>
      </p:sp>
      <p:sp>
        <p:nvSpPr>
          <p:cNvPr id="3" name="TextBox 2">
            <a:extLst>
              <a:ext uri="{FF2B5EF4-FFF2-40B4-BE49-F238E27FC236}">
                <a16:creationId xmlns:a16="http://schemas.microsoft.com/office/drawing/2014/main" id="{1125DC54-A992-6AF4-3A1F-BDD338AB5628}"/>
              </a:ext>
            </a:extLst>
          </p:cNvPr>
          <p:cNvSpPr txBox="1"/>
          <p:nvPr/>
        </p:nvSpPr>
        <p:spPr>
          <a:xfrm>
            <a:off x="214938" y="264651"/>
            <a:ext cx="11305525" cy="523220"/>
          </a:xfrm>
          <a:prstGeom prst="rect">
            <a:avLst/>
          </a:prstGeom>
          <a:noFill/>
        </p:spPr>
        <p:txBody>
          <a:bodyPr wrap="square" rtlCol="0">
            <a:spAutoFit/>
          </a:bodyPr>
          <a:lstStyle/>
          <a:p>
            <a:pPr marL="0" marR="0" lvl="0" indent="424250" algn="l" defTabSz="430225" rtl="0" eaLnBrk="1" fontAlgn="base" latinLnBrk="0" hangingPunct="1">
              <a:lnSpc>
                <a:spcPct val="100000"/>
              </a:lnSpc>
              <a:spcBef>
                <a:spcPct val="0"/>
              </a:spcBef>
              <a:spcAft>
                <a:spcPct val="0"/>
              </a:spcAft>
              <a:buClrTx/>
              <a:buSzTx/>
              <a:buFontTx/>
              <a:buNone/>
              <a:tabLst/>
              <a:defRPr/>
            </a:pPr>
            <a:r>
              <a:rPr kumimoji="0" lang="en-GB" sz="2800" b="1" i="0" u="none" strike="noStrike" kern="1200" cap="none" spc="0" normalizeH="0" baseline="0" noProof="0">
                <a:ln>
                  <a:noFill/>
                </a:ln>
                <a:solidFill>
                  <a:srgbClr val="0D7FBF"/>
                </a:solidFill>
                <a:effectLst/>
                <a:uLnTx/>
                <a:uFillTx/>
                <a:latin typeface="Helvetica" pitchFamily="2" charset="0"/>
                <a:ea typeface="Trebuchet MS" pitchFamily="-84" charset="0"/>
                <a:cs typeface="Helvetica Light"/>
              </a:rPr>
              <a:t>It’s all made of a handful of particles and forces</a:t>
            </a:r>
          </a:p>
        </p:txBody>
      </p:sp>
      <p:sp>
        <p:nvSpPr>
          <p:cNvPr id="20" name="Rectangle 19">
            <a:extLst>
              <a:ext uri="{FF2B5EF4-FFF2-40B4-BE49-F238E27FC236}">
                <a16:creationId xmlns:a16="http://schemas.microsoft.com/office/drawing/2014/main" id="{FD8A0E4C-0F04-9018-8ED7-C61FCB8AC0E1}"/>
              </a:ext>
            </a:extLst>
          </p:cNvPr>
          <p:cNvSpPr/>
          <p:nvPr/>
        </p:nvSpPr>
        <p:spPr>
          <a:xfrm>
            <a:off x="641953" y="1147461"/>
            <a:ext cx="11550047" cy="338554"/>
          </a:xfrm>
          <a:prstGeom prst="rect">
            <a:avLst/>
          </a:prstGeom>
        </p:spPr>
        <p:txBody>
          <a:bodyPr wrap="square">
            <a:spAutoFit/>
          </a:bodyPr>
          <a:lstStyle/>
          <a:p>
            <a:pPr lvl="0" defTabSz="457200" fontAlgn="base">
              <a:spcBef>
                <a:spcPts val="1800"/>
              </a:spcBef>
              <a:spcAft>
                <a:spcPct val="0"/>
              </a:spcAft>
              <a:defRPr/>
            </a:pPr>
            <a:r>
              <a:rPr lang="en-GB" sz="1600" b="1">
                <a:solidFill>
                  <a:srgbClr val="000000"/>
                </a:solidFill>
                <a:latin typeface="Helvetica" pitchFamily="2" charset="0"/>
              </a:rPr>
              <a:t>The sub-atomic structure of matter and its interactions is described by the </a:t>
            </a:r>
            <a:r>
              <a:rPr lang="en-GB" sz="1600" b="1">
                <a:solidFill>
                  <a:srgbClr val="0D7FBF"/>
                </a:solidFill>
                <a:latin typeface="Helvetica" pitchFamily="2" charset="0"/>
              </a:rPr>
              <a:t>Standard Model</a:t>
            </a:r>
          </a:p>
        </p:txBody>
      </p:sp>
      <p:sp>
        <p:nvSpPr>
          <p:cNvPr id="6" name="TextBox 5">
            <a:extLst>
              <a:ext uri="{FF2B5EF4-FFF2-40B4-BE49-F238E27FC236}">
                <a16:creationId xmlns:a16="http://schemas.microsoft.com/office/drawing/2014/main" id="{BE8FFEF8-23ED-C587-0B93-5E93E3F1E67F}"/>
              </a:ext>
            </a:extLst>
          </p:cNvPr>
          <p:cNvSpPr txBox="1"/>
          <p:nvPr/>
        </p:nvSpPr>
        <p:spPr>
          <a:xfrm>
            <a:off x="9316106" y="4261006"/>
            <a:ext cx="2245516" cy="646331"/>
          </a:xfrm>
          <a:prstGeom prst="rect">
            <a:avLst/>
          </a:prstGeom>
          <a:noFill/>
          <a:ln>
            <a:solidFill>
              <a:srgbClr val="C5E0B4"/>
            </a:solidFill>
          </a:ln>
        </p:spPr>
        <p:txBody>
          <a:bodyPr wrap="square" rIns="36000" rtlCol="0">
            <a:spAutoFit/>
          </a:bodyPr>
          <a:lstStyle/>
          <a:p>
            <a:pPr marL="0">
              <a:spcBef>
                <a:spcPts val="3000"/>
              </a:spcBef>
            </a:pPr>
            <a:r>
              <a:rPr lang="en-CH" sz="1200">
                <a:solidFill>
                  <a:prstClr val="black"/>
                </a:solidFill>
                <a:latin typeface="Helvetica Light" charset="0"/>
                <a:ea typeface="Helvetica Light" charset="0"/>
                <a:cs typeface="Helvetica Light" charset="0"/>
                <a:sym typeface="Wingdings" pitchFamily="2" charset="2"/>
              </a:rPr>
              <a:t>Completely new type of non-universal interactions, nothing to do with known forces</a:t>
            </a:r>
          </a:p>
        </p:txBody>
      </p:sp>
      <p:cxnSp>
        <p:nvCxnSpPr>
          <p:cNvPr id="8" name="Straight Arrow Connector 7">
            <a:extLst>
              <a:ext uri="{FF2B5EF4-FFF2-40B4-BE49-F238E27FC236}">
                <a16:creationId xmlns:a16="http://schemas.microsoft.com/office/drawing/2014/main" id="{3F4EA2FC-8724-1A6A-454C-D2BD8013D19F}"/>
              </a:ext>
            </a:extLst>
          </p:cNvPr>
          <p:cNvCxnSpPr>
            <a:cxnSpLocks/>
            <a:stCxn id="6" idx="0"/>
          </p:cNvCxnSpPr>
          <p:nvPr/>
        </p:nvCxnSpPr>
        <p:spPr>
          <a:xfrm flipH="1" flipV="1">
            <a:off x="8511946" y="3089678"/>
            <a:ext cx="1926918" cy="1171328"/>
          </a:xfrm>
          <a:prstGeom prst="straightConnector1">
            <a:avLst/>
          </a:prstGeom>
          <a:ln w="12700">
            <a:solidFill>
              <a:srgbClr val="018301"/>
            </a:solidFill>
            <a:tailEnd type="triangle"/>
          </a:ln>
          <a:effectLst/>
        </p:spPr>
        <p:style>
          <a:lnRef idx="2">
            <a:schemeClr val="accent1"/>
          </a:lnRef>
          <a:fillRef idx="0">
            <a:schemeClr val="accent1"/>
          </a:fillRef>
          <a:effectRef idx="1">
            <a:schemeClr val="accent1"/>
          </a:effectRef>
          <a:fontRef idx="minor">
            <a:schemeClr val="tx1"/>
          </a:fontRef>
        </p:style>
      </p:cxnSp>
      <p:pic>
        <p:nvPicPr>
          <p:cNvPr id="9" name="Picture 2">
            <a:extLst>
              <a:ext uri="{FF2B5EF4-FFF2-40B4-BE49-F238E27FC236}">
                <a16:creationId xmlns:a16="http://schemas.microsoft.com/office/drawing/2014/main" id="{7902DCC2-59CD-5548-05AD-F3E39EC58AF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618647" y="1696764"/>
            <a:ext cx="4956014" cy="4743017"/>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EFCC65DB-8408-FA1C-A64F-CE325F5901B2}"/>
              </a:ext>
            </a:extLst>
          </p:cNvPr>
          <p:cNvSpPr txBox="1"/>
          <p:nvPr/>
        </p:nvSpPr>
        <p:spPr>
          <a:xfrm>
            <a:off x="4918578" y="6316949"/>
            <a:ext cx="702436" cy="261610"/>
          </a:xfrm>
          <a:prstGeom prst="rect">
            <a:avLst/>
          </a:prstGeom>
          <a:noFill/>
        </p:spPr>
        <p:txBody>
          <a:bodyPr wrap="none" rtlCol="0">
            <a:spAutoFit/>
          </a:bodyPr>
          <a:lstStyle/>
          <a:p>
            <a:pPr marL="0">
              <a:spcBef>
                <a:spcPts val="3000"/>
              </a:spcBef>
            </a:pPr>
            <a:r>
              <a:rPr lang="en-CH" sz="1100">
                <a:solidFill>
                  <a:srgbClr val="78D745"/>
                </a:solidFill>
                <a:latin typeface="Helvetica" pitchFamily="2" charset="0"/>
                <a:ea typeface="Helvetica Light" charset="0"/>
                <a:cs typeface="Helvetica Light" charset="0"/>
                <a:sym typeface="Wingdings" pitchFamily="2" charset="2"/>
              </a:rPr>
              <a:t>Spin 1/2</a:t>
            </a:r>
          </a:p>
        </p:txBody>
      </p:sp>
      <p:sp>
        <p:nvSpPr>
          <p:cNvPr id="11" name="TextBox 10">
            <a:extLst>
              <a:ext uri="{FF2B5EF4-FFF2-40B4-BE49-F238E27FC236}">
                <a16:creationId xmlns:a16="http://schemas.microsoft.com/office/drawing/2014/main" id="{E4D05BD3-36B5-7B81-4E18-7E1FF0B1F423}"/>
              </a:ext>
            </a:extLst>
          </p:cNvPr>
          <p:cNvSpPr txBox="1"/>
          <p:nvPr/>
        </p:nvSpPr>
        <p:spPr>
          <a:xfrm>
            <a:off x="6798113" y="6316949"/>
            <a:ext cx="585417" cy="261610"/>
          </a:xfrm>
          <a:prstGeom prst="rect">
            <a:avLst/>
          </a:prstGeom>
          <a:noFill/>
        </p:spPr>
        <p:txBody>
          <a:bodyPr wrap="none" rtlCol="0">
            <a:spAutoFit/>
          </a:bodyPr>
          <a:lstStyle/>
          <a:p>
            <a:pPr marL="0">
              <a:spcBef>
                <a:spcPts val="3000"/>
              </a:spcBef>
            </a:pPr>
            <a:r>
              <a:rPr lang="en-CH" sz="1100">
                <a:solidFill>
                  <a:srgbClr val="F48366"/>
                </a:solidFill>
                <a:latin typeface="Helvetica" pitchFamily="2" charset="0"/>
                <a:ea typeface="Helvetica Light" charset="0"/>
                <a:cs typeface="Helvetica Light" charset="0"/>
                <a:sym typeface="Wingdings" pitchFamily="2" charset="2"/>
              </a:rPr>
              <a:t>Spin 1</a:t>
            </a:r>
          </a:p>
        </p:txBody>
      </p:sp>
      <p:sp>
        <p:nvSpPr>
          <p:cNvPr id="12" name="TextBox 11">
            <a:extLst>
              <a:ext uri="{FF2B5EF4-FFF2-40B4-BE49-F238E27FC236}">
                <a16:creationId xmlns:a16="http://schemas.microsoft.com/office/drawing/2014/main" id="{402CB76A-576B-765C-9D2B-4B4F1B5C8AF7}"/>
              </a:ext>
            </a:extLst>
          </p:cNvPr>
          <p:cNvSpPr txBox="1"/>
          <p:nvPr/>
        </p:nvSpPr>
        <p:spPr>
          <a:xfrm>
            <a:off x="7712656" y="6308976"/>
            <a:ext cx="585417" cy="261610"/>
          </a:xfrm>
          <a:prstGeom prst="rect">
            <a:avLst/>
          </a:prstGeom>
          <a:noFill/>
        </p:spPr>
        <p:txBody>
          <a:bodyPr wrap="none" rtlCol="0">
            <a:spAutoFit/>
          </a:bodyPr>
          <a:lstStyle/>
          <a:p>
            <a:pPr marL="0">
              <a:spcBef>
                <a:spcPts val="3000"/>
              </a:spcBef>
            </a:pPr>
            <a:r>
              <a:rPr lang="en-CH" sz="1100">
                <a:solidFill>
                  <a:srgbClr val="EEC43F"/>
                </a:solidFill>
                <a:latin typeface="Helvetica" pitchFamily="2" charset="0"/>
                <a:ea typeface="Helvetica Light" charset="0"/>
                <a:cs typeface="Helvetica Light" charset="0"/>
                <a:sym typeface="Wingdings" pitchFamily="2" charset="2"/>
              </a:rPr>
              <a:t>Spin 0</a:t>
            </a:r>
          </a:p>
        </p:txBody>
      </p:sp>
      <p:sp>
        <p:nvSpPr>
          <p:cNvPr id="13" name="TextBox 12">
            <a:extLst>
              <a:ext uri="{FF2B5EF4-FFF2-40B4-BE49-F238E27FC236}">
                <a16:creationId xmlns:a16="http://schemas.microsoft.com/office/drawing/2014/main" id="{05018A01-6DE1-7911-4B8D-9F4592F773E6}"/>
              </a:ext>
            </a:extLst>
          </p:cNvPr>
          <p:cNvSpPr txBox="1"/>
          <p:nvPr/>
        </p:nvSpPr>
        <p:spPr>
          <a:xfrm>
            <a:off x="641953" y="3520350"/>
            <a:ext cx="2235249" cy="1169551"/>
          </a:xfrm>
          <a:prstGeom prst="rect">
            <a:avLst/>
          </a:prstGeom>
          <a:noFill/>
        </p:spPr>
        <p:txBody>
          <a:bodyPr wrap="square" rtlCol="0">
            <a:spAutoFit/>
          </a:bodyPr>
          <a:lstStyle/>
          <a:p>
            <a:pPr>
              <a:spcBef>
                <a:spcPts val="900"/>
              </a:spcBef>
            </a:pPr>
            <a:r>
              <a:rPr lang="en-US" sz="1400" dirty="0">
                <a:latin typeface="Helvetica" pitchFamily="2" charset="0"/>
                <a:cs typeface="Trebuchet MS"/>
              </a:rPr>
              <a:t>Decades of international high-technology </a:t>
            </a:r>
            <a:r>
              <a:rPr lang="en-US" sz="1400" b="1" dirty="0">
                <a:latin typeface="Helvetica" pitchFamily="2" charset="0"/>
                <a:cs typeface="Trebuchet MS"/>
              </a:rPr>
              <a:t>accelerator-based research</a:t>
            </a:r>
            <a:r>
              <a:rPr lang="en-US" sz="1400" dirty="0">
                <a:latin typeface="Helvetica" pitchFamily="2" charset="0"/>
                <a:cs typeface="Trebuchet MS"/>
              </a:rPr>
              <a:t>       gave us        these insights</a:t>
            </a:r>
          </a:p>
        </p:txBody>
      </p:sp>
      <p:sp>
        <p:nvSpPr>
          <p:cNvPr id="4" name="Explosion 1 3">
            <a:extLst>
              <a:ext uri="{FF2B5EF4-FFF2-40B4-BE49-F238E27FC236}">
                <a16:creationId xmlns:a16="http://schemas.microsoft.com/office/drawing/2014/main" id="{02EA4409-495C-9DFB-C0A6-8F578EB4F0D0}"/>
              </a:ext>
            </a:extLst>
          </p:cNvPr>
          <p:cNvSpPr/>
          <p:nvPr/>
        </p:nvSpPr>
        <p:spPr>
          <a:xfrm>
            <a:off x="5506959" y="2700684"/>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5" name="Explosion 1 4">
            <a:extLst>
              <a:ext uri="{FF2B5EF4-FFF2-40B4-BE49-F238E27FC236}">
                <a16:creationId xmlns:a16="http://schemas.microsoft.com/office/drawing/2014/main" id="{A79E5746-7A70-85FA-AA12-55BDB2666CD0}"/>
              </a:ext>
            </a:extLst>
          </p:cNvPr>
          <p:cNvSpPr/>
          <p:nvPr/>
        </p:nvSpPr>
        <p:spPr>
          <a:xfrm>
            <a:off x="6387281" y="2700684"/>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7" name="Explosion 1 6">
            <a:extLst>
              <a:ext uri="{FF2B5EF4-FFF2-40B4-BE49-F238E27FC236}">
                <a16:creationId xmlns:a16="http://schemas.microsoft.com/office/drawing/2014/main" id="{C854E452-F793-FEF5-09B8-AC1671C560BD}"/>
              </a:ext>
            </a:extLst>
          </p:cNvPr>
          <p:cNvSpPr/>
          <p:nvPr/>
        </p:nvSpPr>
        <p:spPr>
          <a:xfrm>
            <a:off x="7282500" y="2700684"/>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14" name="Explosion 1 13">
            <a:extLst>
              <a:ext uri="{FF2B5EF4-FFF2-40B4-BE49-F238E27FC236}">
                <a16:creationId xmlns:a16="http://schemas.microsoft.com/office/drawing/2014/main" id="{8D7A3736-F706-925B-68C8-6E713CD21EF5}"/>
              </a:ext>
            </a:extLst>
          </p:cNvPr>
          <p:cNvSpPr/>
          <p:nvPr/>
        </p:nvSpPr>
        <p:spPr>
          <a:xfrm>
            <a:off x="8215819" y="2700684"/>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15" name="Explosion 1 14">
            <a:extLst>
              <a:ext uri="{FF2B5EF4-FFF2-40B4-BE49-F238E27FC236}">
                <a16:creationId xmlns:a16="http://schemas.microsoft.com/office/drawing/2014/main" id="{500DF9D4-FEF9-AB01-16A0-68DCDF0F6D51}"/>
              </a:ext>
            </a:extLst>
          </p:cNvPr>
          <p:cNvSpPr/>
          <p:nvPr/>
        </p:nvSpPr>
        <p:spPr>
          <a:xfrm>
            <a:off x="6386553" y="3581155"/>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16" name="Explosion 1 15">
            <a:extLst>
              <a:ext uri="{FF2B5EF4-FFF2-40B4-BE49-F238E27FC236}">
                <a16:creationId xmlns:a16="http://schemas.microsoft.com/office/drawing/2014/main" id="{3B4630B9-E5CF-B38C-1D5B-4D1B32312EE1}"/>
              </a:ext>
            </a:extLst>
          </p:cNvPr>
          <p:cNvSpPr/>
          <p:nvPr/>
        </p:nvSpPr>
        <p:spPr>
          <a:xfrm>
            <a:off x="5506231" y="4510663"/>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17" name="Explosion 1 16">
            <a:extLst>
              <a:ext uri="{FF2B5EF4-FFF2-40B4-BE49-F238E27FC236}">
                <a16:creationId xmlns:a16="http://schemas.microsoft.com/office/drawing/2014/main" id="{5FD84530-8130-14A7-825A-496B5D101AE0}"/>
              </a:ext>
            </a:extLst>
          </p:cNvPr>
          <p:cNvSpPr/>
          <p:nvPr/>
        </p:nvSpPr>
        <p:spPr>
          <a:xfrm>
            <a:off x="6386553" y="4510663"/>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18" name="Explosion 1 17">
            <a:extLst>
              <a:ext uri="{FF2B5EF4-FFF2-40B4-BE49-F238E27FC236}">
                <a16:creationId xmlns:a16="http://schemas.microsoft.com/office/drawing/2014/main" id="{8A24703D-3499-D14D-F0B5-42FA9C3E0FFB}"/>
              </a:ext>
            </a:extLst>
          </p:cNvPr>
          <p:cNvSpPr/>
          <p:nvPr/>
        </p:nvSpPr>
        <p:spPr>
          <a:xfrm>
            <a:off x="7281772" y="4510663"/>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19" name="Explosion 1 18">
            <a:extLst>
              <a:ext uri="{FF2B5EF4-FFF2-40B4-BE49-F238E27FC236}">
                <a16:creationId xmlns:a16="http://schemas.microsoft.com/office/drawing/2014/main" id="{91AC9390-29EF-9410-E3EE-CB44FA505853}"/>
              </a:ext>
            </a:extLst>
          </p:cNvPr>
          <p:cNvSpPr/>
          <p:nvPr/>
        </p:nvSpPr>
        <p:spPr>
          <a:xfrm>
            <a:off x="5499943" y="5419501"/>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21" name="Explosion 1 20">
            <a:extLst>
              <a:ext uri="{FF2B5EF4-FFF2-40B4-BE49-F238E27FC236}">
                <a16:creationId xmlns:a16="http://schemas.microsoft.com/office/drawing/2014/main" id="{7669F1D3-F608-4D42-4B98-BFF85D22AA0F}"/>
              </a:ext>
            </a:extLst>
          </p:cNvPr>
          <p:cNvSpPr/>
          <p:nvPr/>
        </p:nvSpPr>
        <p:spPr>
          <a:xfrm>
            <a:off x="6380265" y="5419501"/>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22" name="Explosion 1 21">
            <a:extLst>
              <a:ext uri="{FF2B5EF4-FFF2-40B4-BE49-F238E27FC236}">
                <a16:creationId xmlns:a16="http://schemas.microsoft.com/office/drawing/2014/main" id="{08D23AA7-F781-FC0A-4DAD-A76A404C0EC7}"/>
              </a:ext>
            </a:extLst>
          </p:cNvPr>
          <p:cNvSpPr/>
          <p:nvPr/>
        </p:nvSpPr>
        <p:spPr>
          <a:xfrm>
            <a:off x="7275484" y="5419501"/>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23" name="Explosion 1 22">
            <a:extLst>
              <a:ext uri="{FF2B5EF4-FFF2-40B4-BE49-F238E27FC236}">
                <a16:creationId xmlns:a16="http://schemas.microsoft.com/office/drawing/2014/main" id="{6B36FB8D-148B-FAF9-84AE-CA5D198F94DB}"/>
              </a:ext>
            </a:extLst>
          </p:cNvPr>
          <p:cNvSpPr/>
          <p:nvPr/>
        </p:nvSpPr>
        <p:spPr>
          <a:xfrm>
            <a:off x="3485200" y="3488084"/>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24" name="Explosion 1 23">
            <a:extLst>
              <a:ext uri="{FF2B5EF4-FFF2-40B4-BE49-F238E27FC236}">
                <a16:creationId xmlns:a16="http://schemas.microsoft.com/office/drawing/2014/main" id="{DED3D1A4-A88C-F5E1-859E-F21CC441DFDD}"/>
              </a:ext>
            </a:extLst>
          </p:cNvPr>
          <p:cNvSpPr/>
          <p:nvPr/>
        </p:nvSpPr>
        <p:spPr>
          <a:xfrm>
            <a:off x="1530503" y="4223579"/>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Tree>
    <p:extLst>
      <p:ext uri="{BB962C8B-B14F-4D97-AF65-F5344CB8AC3E}">
        <p14:creationId xmlns:p14="http://schemas.microsoft.com/office/powerpoint/2010/main" val="3991196634"/>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EBF673-076F-948E-F57B-F3900B98CF9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42E493D-79A0-1381-CFAC-0B81FA28715D}"/>
              </a:ext>
            </a:extLst>
          </p:cNvPr>
          <p:cNvSpPr>
            <a:spLocks noGrp="1"/>
          </p:cNvSpPr>
          <p:nvPr>
            <p:ph type="sldNum" sz="quarter" idx="4"/>
          </p:nvPr>
        </p:nvSpPr>
        <p:spPr/>
        <p:txBody>
          <a:bodyPr/>
          <a:lstStyle/>
          <a:p>
            <a:pPr>
              <a:defRPr/>
            </a:pPr>
            <a:fld id="{611C2F03-9E95-40C9-A99F-3C4F7EE8CF2A}" type="slidenum">
              <a:rPr lang="en-GB" smtClean="0"/>
              <a:pPr>
                <a:defRPr/>
              </a:pPr>
              <a:t>40</a:t>
            </a:fld>
            <a:endParaRPr lang="en-GB"/>
          </a:p>
        </p:txBody>
      </p:sp>
      <p:sp>
        <p:nvSpPr>
          <p:cNvPr id="4" name="TextBox 3">
            <a:extLst>
              <a:ext uri="{FF2B5EF4-FFF2-40B4-BE49-F238E27FC236}">
                <a16:creationId xmlns:a16="http://schemas.microsoft.com/office/drawing/2014/main" id="{7F483B71-AD2D-6D3B-E6CE-12D41E35CE5F}"/>
              </a:ext>
            </a:extLst>
          </p:cNvPr>
          <p:cNvSpPr txBox="1"/>
          <p:nvPr/>
        </p:nvSpPr>
        <p:spPr>
          <a:xfrm>
            <a:off x="214938" y="264651"/>
            <a:ext cx="11305525" cy="523220"/>
          </a:xfrm>
          <a:prstGeom prst="rect">
            <a:avLst/>
          </a:prstGeom>
          <a:noFill/>
        </p:spPr>
        <p:txBody>
          <a:bodyPr wrap="square" rtlCol="0">
            <a:spAutoFit/>
          </a:bodyPr>
          <a:lstStyle/>
          <a:p>
            <a:pPr indent="424250" defTabSz="430225"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Collaboration </a:t>
            </a:r>
            <a:r>
              <a:rPr lang="en-US" sz="2800" b="1" dirty="0" err="1">
                <a:solidFill>
                  <a:srgbClr val="0D7FBF"/>
                </a:solidFill>
                <a:latin typeface="Helvetica" pitchFamily="2" charset="0"/>
                <a:ea typeface="Trebuchet MS" pitchFamily="-84" charset="0"/>
                <a:cs typeface="Helvetica Light"/>
              </a:rPr>
              <a:t>organisation</a:t>
            </a:r>
            <a:endParaRPr lang="en-US" sz="2800" b="1" dirty="0">
              <a:solidFill>
                <a:srgbClr val="0D7FBF"/>
              </a:solidFill>
              <a:latin typeface="Helvetica" pitchFamily="2" charset="0"/>
              <a:ea typeface="Trebuchet MS" pitchFamily="-84" charset="0"/>
              <a:cs typeface="Helvetica Light"/>
            </a:endParaRPr>
          </a:p>
        </p:txBody>
      </p:sp>
      <p:sp>
        <p:nvSpPr>
          <p:cNvPr id="5" name="TextBox 4">
            <a:extLst>
              <a:ext uri="{FF2B5EF4-FFF2-40B4-BE49-F238E27FC236}">
                <a16:creationId xmlns:a16="http://schemas.microsoft.com/office/drawing/2014/main" id="{E3A71B8A-9D1D-A4E4-9B3F-36F43ADC5ED8}"/>
              </a:ext>
            </a:extLst>
          </p:cNvPr>
          <p:cNvSpPr txBox="1"/>
          <p:nvPr/>
        </p:nvSpPr>
        <p:spPr>
          <a:xfrm>
            <a:off x="616744" y="1192188"/>
            <a:ext cx="11031917" cy="369332"/>
          </a:xfrm>
          <a:prstGeom prst="rect">
            <a:avLst/>
          </a:prstGeom>
          <a:noFill/>
        </p:spPr>
        <p:txBody>
          <a:bodyPr wrap="square" rtlCol="0">
            <a:spAutoFit/>
          </a:bodyPr>
          <a:lstStyle/>
          <a:p>
            <a:r>
              <a:rPr lang="en-US" dirty="0">
                <a:latin typeface="Helvetica" pitchFamily="2" charset="0"/>
              </a:rPr>
              <a:t>Particle physics experiments have a democratic structure with a policy making and executive branch</a:t>
            </a:r>
            <a:endParaRPr lang="en-US" b="1" dirty="0">
              <a:latin typeface="Helvetica" pitchFamily="2" charset="0"/>
            </a:endParaRPr>
          </a:p>
        </p:txBody>
      </p:sp>
      <p:pic>
        <p:nvPicPr>
          <p:cNvPr id="5122" name="Picture 2">
            <a:extLst>
              <a:ext uri="{FF2B5EF4-FFF2-40B4-BE49-F238E27FC236}">
                <a16:creationId xmlns:a16="http://schemas.microsoft.com/office/drawing/2014/main" id="{3157518A-81B8-27A1-A5E9-FB50DF2F05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63534" y="1669923"/>
            <a:ext cx="6533322" cy="489999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0E95F79-66B0-2A60-41DF-17F32D61E17B}"/>
              </a:ext>
            </a:extLst>
          </p:cNvPr>
          <p:cNvSpPr txBox="1"/>
          <p:nvPr/>
        </p:nvSpPr>
        <p:spPr>
          <a:xfrm>
            <a:off x="616744" y="3012611"/>
            <a:ext cx="3353554" cy="600164"/>
          </a:xfrm>
          <a:prstGeom prst="rect">
            <a:avLst/>
          </a:prstGeom>
          <a:noFill/>
        </p:spPr>
        <p:txBody>
          <a:bodyPr wrap="square" rtlCol="0">
            <a:spAutoFit/>
          </a:bodyPr>
          <a:lstStyle/>
          <a:p>
            <a:pPr marL="0" algn="l">
              <a:spcBef>
                <a:spcPts val="3000"/>
              </a:spcBef>
            </a:pPr>
            <a:r>
              <a:rPr lang="en-GB" sz="1600" b="1" dirty="0">
                <a:solidFill>
                  <a:srgbClr val="528974"/>
                </a:solidFill>
                <a:latin typeface="Helvetica" pitchFamily="2" charset="0"/>
                <a:ea typeface="Helvetica Light" charset="0"/>
                <a:cs typeface="Helvetica Light" charset="0"/>
                <a:sym typeface="Wingdings" pitchFamily="2" charset="2"/>
              </a:rPr>
              <a:t>Collaboration management </a:t>
            </a:r>
          </a:p>
          <a:p>
            <a:pPr marL="0" algn="l">
              <a:spcBef>
                <a:spcPts val="600"/>
              </a:spcBef>
            </a:pPr>
            <a:r>
              <a:rPr lang="en-GB" sz="1200" dirty="0">
                <a:solidFill>
                  <a:srgbClr val="528974"/>
                </a:solidFill>
                <a:latin typeface="Helvetica" pitchFamily="2" charset="0"/>
                <a:ea typeface="Helvetica Light" charset="0"/>
                <a:cs typeface="Helvetica Light" charset="0"/>
                <a:sym typeface="Wingdings" pitchFamily="2" charset="2"/>
              </a:rPr>
              <a:t>Elected or endorsed by Collaboration Board</a:t>
            </a:r>
            <a:endParaRPr lang="en-GB" sz="1600" dirty="0">
              <a:solidFill>
                <a:srgbClr val="528974"/>
              </a:solidFill>
              <a:latin typeface="Helvetica" pitchFamily="2" charset="0"/>
              <a:ea typeface="Helvetica Light" charset="0"/>
              <a:cs typeface="Helvetica Light" charset="0"/>
              <a:sym typeface="Wingdings" pitchFamily="2" charset="2"/>
            </a:endParaRPr>
          </a:p>
        </p:txBody>
      </p:sp>
      <p:sp>
        <p:nvSpPr>
          <p:cNvPr id="6" name="TextBox 5">
            <a:extLst>
              <a:ext uri="{FF2B5EF4-FFF2-40B4-BE49-F238E27FC236}">
                <a16:creationId xmlns:a16="http://schemas.microsoft.com/office/drawing/2014/main" id="{938A36CC-6937-99CC-19A6-D6F96E8D976D}"/>
              </a:ext>
            </a:extLst>
          </p:cNvPr>
          <p:cNvSpPr txBox="1"/>
          <p:nvPr/>
        </p:nvSpPr>
        <p:spPr>
          <a:xfrm>
            <a:off x="616744" y="5512989"/>
            <a:ext cx="3018032" cy="784830"/>
          </a:xfrm>
          <a:prstGeom prst="rect">
            <a:avLst/>
          </a:prstGeom>
          <a:noFill/>
        </p:spPr>
        <p:txBody>
          <a:bodyPr wrap="square" rtlCol="0">
            <a:spAutoFit/>
          </a:bodyPr>
          <a:lstStyle/>
          <a:p>
            <a:pPr marL="0" algn="l">
              <a:spcBef>
                <a:spcPts val="3000"/>
              </a:spcBef>
            </a:pPr>
            <a:r>
              <a:rPr lang="en-GB" sz="1600" b="1" dirty="0">
                <a:solidFill>
                  <a:srgbClr val="7D6781"/>
                </a:solidFill>
                <a:latin typeface="Helvetica" pitchFamily="2" charset="0"/>
                <a:ea typeface="Helvetica Light" charset="0"/>
                <a:cs typeface="Helvetica Light" charset="0"/>
                <a:sym typeface="Wingdings" pitchFamily="2" charset="2"/>
              </a:rPr>
              <a:t>Executive board </a:t>
            </a:r>
          </a:p>
          <a:p>
            <a:pPr marL="0" algn="l">
              <a:spcBef>
                <a:spcPts val="600"/>
              </a:spcBef>
            </a:pPr>
            <a:r>
              <a:rPr lang="en-GB" sz="1200" dirty="0">
                <a:solidFill>
                  <a:srgbClr val="7D6781"/>
                </a:solidFill>
                <a:latin typeface="Helvetica" pitchFamily="2" charset="0"/>
                <a:ea typeface="Helvetica Light" charset="0"/>
                <a:cs typeface="Helvetica Light" charset="0"/>
                <a:sym typeface="Wingdings" pitchFamily="2" charset="2"/>
              </a:rPr>
              <a:t>System and activity leaders — all elected or endorsed by Collaboration Board</a:t>
            </a:r>
            <a:endParaRPr lang="en-GB" sz="1600" dirty="0">
              <a:solidFill>
                <a:srgbClr val="7D6781"/>
              </a:solidFill>
              <a:latin typeface="Helvetica" pitchFamily="2" charset="0"/>
              <a:ea typeface="Helvetica Light" charset="0"/>
              <a:cs typeface="Helvetica Light" charset="0"/>
              <a:sym typeface="Wingdings" pitchFamily="2" charset="2"/>
            </a:endParaRPr>
          </a:p>
        </p:txBody>
      </p:sp>
      <p:sp>
        <p:nvSpPr>
          <p:cNvPr id="7" name="TextBox 6">
            <a:extLst>
              <a:ext uri="{FF2B5EF4-FFF2-40B4-BE49-F238E27FC236}">
                <a16:creationId xmlns:a16="http://schemas.microsoft.com/office/drawing/2014/main" id="{CBEC662E-D530-5D58-17B5-1F23D3B9C77F}"/>
              </a:ext>
            </a:extLst>
          </p:cNvPr>
          <p:cNvSpPr txBox="1"/>
          <p:nvPr/>
        </p:nvSpPr>
        <p:spPr>
          <a:xfrm>
            <a:off x="616744" y="1826991"/>
            <a:ext cx="3698111" cy="784830"/>
          </a:xfrm>
          <a:prstGeom prst="rect">
            <a:avLst/>
          </a:prstGeom>
          <a:noFill/>
        </p:spPr>
        <p:txBody>
          <a:bodyPr wrap="square" rtlCol="0">
            <a:spAutoFit/>
          </a:bodyPr>
          <a:lstStyle/>
          <a:p>
            <a:pPr marL="0">
              <a:spcBef>
                <a:spcPts val="3000"/>
              </a:spcBef>
            </a:pPr>
            <a:r>
              <a:rPr lang="en-GB" sz="1600" b="1" dirty="0">
                <a:solidFill>
                  <a:schemeClr val="accent6">
                    <a:lumMod val="75000"/>
                  </a:schemeClr>
                </a:solidFill>
                <a:latin typeface="Helvetica" pitchFamily="2" charset="0"/>
                <a:ea typeface="Helvetica Light" charset="0"/>
                <a:cs typeface="Helvetica Light" charset="0"/>
                <a:sym typeface="Wingdings" pitchFamily="2" charset="2"/>
              </a:rPr>
              <a:t>Collaboration board</a:t>
            </a:r>
          </a:p>
          <a:p>
            <a:pPr marL="0">
              <a:spcBef>
                <a:spcPts val="600"/>
              </a:spcBef>
            </a:pPr>
            <a:r>
              <a:rPr lang="en-GB" sz="1200" dirty="0">
                <a:solidFill>
                  <a:schemeClr val="accent6">
                    <a:lumMod val="75000"/>
                  </a:schemeClr>
                </a:solidFill>
                <a:latin typeface="Helvetica" pitchFamily="2" charset="0"/>
                <a:ea typeface="Helvetica Light" charset="0"/>
                <a:cs typeface="Helvetica Light" charset="0"/>
                <a:sym typeface="Wingdings" pitchFamily="2" charset="2"/>
              </a:rPr>
              <a:t>Composed of institute PIs, each one vote</a:t>
            </a:r>
          </a:p>
          <a:p>
            <a:pPr marL="0"/>
            <a:r>
              <a:rPr lang="en-GB" sz="1200" dirty="0">
                <a:solidFill>
                  <a:schemeClr val="accent6">
                    <a:lumMod val="75000"/>
                  </a:schemeClr>
                </a:solidFill>
                <a:latin typeface="Helvetica" pitchFamily="2" charset="0"/>
                <a:ea typeface="Helvetica Light" charset="0"/>
                <a:cs typeface="Helvetica Light" charset="0"/>
                <a:sym typeface="Wingdings" pitchFamily="2" charset="2"/>
              </a:rPr>
              <a:t>Elects leadership and sets policy</a:t>
            </a:r>
          </a:p>
        </p:txBody>
      </p:sp>
      <p:pic>
        <p:nvPicPr>
          <p:cNvPr id="8" name="Picture 2">
            <a:extLst>
              <a:ext uri="{FF2B5EF4-FFF2-40B4-BE49-F238E27FC236}">
                <a16:creationId xmlns:a16="http://schemas.microsoft.com/office/drawing/2014/main" id="{C08E7A3E-42B5-B937-C2E6-3EE27F90F9C9}"/>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709508" y="3710309"/>
            <a:ext cx="2940598" cy="140673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EAB2F8A9-515E-1315-F7C6-5147A4792C5B}"/>
              </a:ext>
            </a:extLst>
          </p:cNvPr>
          <p:cNvSpPr txBox="1"/>
          <p:nvPr/>
        </p:nvSpPr>
        <p:spPr>
          <a:xfrm>
            <a:off x="770734" y="4843398"/>
            <a:ext cx="1954381" cy="230832"/>
          </a:xfrm>
          <a:prstGeom prst="rect">
            <a:avLst/>
          </a:prstGeom>
          <a:noFill/>
        </p:spPr>
        <p:txBody>
          <a:bodyPr wrap="none" rtlCol="0">
            <a:spAutoFit/>
          </a:bodyPr>
          <a:lstStyle/>
          <a:p>
            <a:pPr marL="0" algn="l">
              <a:spcBef>
                <a:spcPts val="3000"/>
              </a:spcBef>
            </a:pPr>
            <a:r>
              <a:rPr lang="en-GB" sz="900" dirty="0">
                <a:solidFill>
                  <a:schemeClr val="bg1"/>
                </a:solidFill>
                <a:latin typeface="Helvetica" pitchFamily="2" charset="0"/>
                <a:ea typeface="Helvetica Light" charset="0"/>
                <a:cs typeface="Helvetica Light" charset="0"/>
                <a:sym typeface="Wingdings" pitchFamily="2" charset="2"/>
              </a:rPr>
              <a:t>ATLAS Management team in 2026</a:t>
            </a:r>
          </a:p>
        </p:txBody>
      </p:sp>
    </p:spTree>
    <p:extLst>
      <p:ext uri="{BB962C8B-B14F-4D97-AF65-F5344CB8AC3E}">
        <p14:creationId xmlns:p14="http://schemas.microsoft.com/office/powerpoint/2010/main" val="3309921013"/>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966EA-233B-D8A9-ED27-FB925A0C862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981D990-29BC-1E03-C2DF-37CA1B6D0468}"/>
              </a:ext>
            </a:extLst>
          </p:cNvPr>
          <p:cNvSpPr>
            <a:spLocks noGrp="1"/>
          </p:cNvSpPr>
          <p:nvPr>
            <p:ph type="sldNum" sz="quarter" idx="4"/>
          </p:nvPr>
        </p:nvSpPr>
        <p:spPr/>
        <p:txBody>
          <a:bodyPr/>
          <a:lstStyle/>
          <a:p>
            <a:pPr>
              <a:defRPr/>
            </a:pPr>
            <a:fld id="{611C2F03-9E95-40C9-A99F-3C4F7EE8CF2A}" type="slidenum">
              <a:rPr lang="en-GB" smtClean="0"/>
              <a:pPr>
                <a:defRPr/>
              </a:pPr>
              <a:t>41</a:t>
            </a:fld>
            <a:endParaRPr lang="en-GB" dirty="0"/>
          </a:p>
        </p:txBody>
      </p:sp>
      <p:pic>
        <p:nvPicPr>
          <p:cNvPr id="15" name="Picture 14" descr="Higgs10: When spring 2012 turned to summer | CERN">
            <a:extLst>
              <a:ext uri="{FF2B5EF4-FFF2-40B4-BE49-F238E27FC236}">
                <a16:creationId xmlns:a16="http://schemas.microsoft.com/office/drawing/2014/main" id="{11167ADC-FD82-C19E-520E-BE406F18380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4" t="14908" r="-54" b="6807"/>
          <a:stretch>
            <a:fillRect/>
          </a:stretch>
        </p:blipFill>
        <p:spPr bwMode="auto">
          <a:xfrm>
            <a:off x="0" y="0"/>
            <a:ext cx="12377530" cy="6910923"/>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3AE08D36-F7C3-74D1-3C18-DE81833B2848}"/>
              </a:ext>
            </a:extLst>
          </p:cNvPr>
          <p:cNvSpPr txBox="1"/>
          <p:nvPr/>
        </p:nvSpPr>
        <p:spPr>
          <a:xfrm>
            <a:off x="17637" y="6604555"/>
            <a:ext cx="4104009" cy="261610"/>
          </a:xfrm>
          <a:prstGeom prst="rect">
            <a:avLst/>
          </a:prstGeom>
          <a:noFill/>
        </p:spPr>
        <p:txBody>
          <a:bodyPr wrap="none" rtlCol="0">
            <a:spAutoFit/>
          </a:bodyPr>
          <a:lstStyle/>
          <a:p>
            <a:pPr marL="0" algn="l">
              <a:spcBef>
                <a:spcPts val="3000"/>
              </a:spcBef>
            </a:pPr>
            <a:r>
              <a:rPr lang="en-GB" sz="1100" dirty="0">
                <a:solidFill>
                  <a:schemeClr val="bg1"/>
                </a:solidFill>
                <a:latin typeface="Helvetica" pitchFamily="2" charset="0"/>
                <a:ea typeface="Helvetica Light" charset="0"/>
                <a:cs typeface="Helvetica Light" charset="0"/>
                <a:sym typeface="Wingdings" pitchFamily="2" charset="2"/>
              </a:rPr>
              <a:t>Presentation of Higgs boson discovery at CERN on 4 July 2012</a:t>
            </a:r>
          </a:p>
        </p:txBody>
      </p:sp>
      <p:sp>
        <p:nvSpPr>
          <p:cNvPr id="17" name="Rectangle 16">
            <a:extLst>
              <a:ext uri="{FF2B5EF4-FFF2-40B4-BE49-F238E27FC236}">
                <a16:creationId xmlns:a16="http://schemas.microsoft.com/office/drawing/2014/main" id="{34B01687-EBC4-365C-02DC-B0ECC1198EAF}"/>
              </a:ext>
            </a:extLst>
          </p:cNvPr>
          <p:cNvSpPr/>
          <p:nvPr/>
        </p:nvSpPr>
        <p:spPr>
          <a:xfrm>
            <a:off x="0" y="212036"/>
            <a:ext cx="4293704" cy="636104"/>
          </a:xfrm>
          <a:prstGeom prst="rect">
            <a:avLst/>
          </a:prstGeom>
          <a:solidFill>
            <a:srgbClr val="171912">
              <a:alpha val="36000"/>
            </a:srgbClr>
          </a:solidFill>
        </p:spPr>
        <p:txBody>
          <a:bodyPr wrap="square" rtlCol="0" anchor="ctr">
            <a:spAutoFit/>
          </a:bodyPr>
          <a:lstStyle/>
          <a:p>
            <a:pPr algn="l"/>
            <a:endParaRPr lang="en-GB" sz="1600" dirty="0">
              <a:latin typeface="Helvetica" pitchFamily="2" charset="0"/>
            </a:endParaRPr>
          </a:p>
        </p:txBody>
      </p:sp>
      <p:sp>
        <p:nvSpPr>
          <p:cNvPr id="16" name="TextBox 15">
            <a:extLst>
              <a:ext uri="{FF2B5EF4-FFF2-40B4-BE49-F238E27FC236}">
                <a16:creationId xmlns:a16="http://schemas.microsoft.com/office/drawing/2014/main" id="{B189BFC3-DE34-4D24-100B-D79F2D780EF5}"/>
              </a:ext>
            </a:extLst>
          </p:cNvPr>
          <p:cNvSpPr txBox="1"/>
          <p:nvPr/>
        </p:nvSpPr>
        <p:spPr>
          <a:xfrm>
            <a:off x="214939" y="264651"/>
            <a:ext cx="3906708" cy="523220"/>
          </a:xfrm>
          <a:prstGeom prst="rect">
            <a:avLst/>
          </a:prstGeom>
          <a:noFill/>
        </p:spPr>
        <p:txBody>
          <a:bodyPr wrap="square" rtlCol="0">
            <a:spAutoFit/>
          </a:bodyPr>
          <a:lstStyle/>
          <a:p>
            <a:pPr indent="424250" defTabSz="430225" fontAlgn="base">
              <a:spcBef>
                <a:spcPct val="0"/>
              </a:spcBef>
              <a:spcAft>
                <a:spcPct val="0"/>
              </a:spcAft>
              <a:defRPr/>
            </a:pPr>
            <a:r>
              <a:rPr lang="en-US" sz="2800" b="1" dirty="0">
                <a:solidFill>
                  <a:schemeClr val="bg1"/>
                </a:solidFill>
                <a:latin typeface="Helvetica" pitchFamily="2" charset="0"/>
                <a:ea typeface="Trebuchet MS" pitchFamily="-84" charset="0"/>
                <a:cs typeface="Helvetica Light"/>
              </a:rPr>
              <a:t>Keys to success</a:t>
            </a:r>
          </a:p>
        </p:txBody>
      </p:sp>
    </p:spTree>
    <p:extLst>
      <p:ext uri="{BB962C8B-B14F-4D97-AF65-F5344CB8AC3E}">
        <p14:creationId xmlns:p14="http://schemas.microsoft.com/office/powerpoint/2010/main" val="3950213800"/>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FE115B-148C-C6CF-A3F8-2A1D14D9A62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8ECEC53-91B2-C419-2F79-723629A4D3A7}"/>
              </a:ext>
            </a:extLst>
          </p:cNvPr>
          <p:cNvSpPr>
            <a:spLocks noGrp="1"/>
          </p:cNvSpPr>
          <p:nvPr>
            <p:ph type="sldNum" sz="quarter" idx="4"/>
          </p:nvPr>
        </p:nvSpPr>
        <p:spPr/>
        <p:txBody>
          <a:bodyPr/>
          <a:lstStyle/>
          <a:p>
            <a:pPr>
              <a:defRPr/>
            </a:pPr>
            <a:fld id="{611C2F03-9E95-40C9-A99F-3C4F7EE8CF2A}" type="slidenum">
              <a:rPr lang="en-GB" smtClean="0"/>
              <a:pPr>
                <a:defRPr/>
              </a:pPr>
              <a:t>42</a:t>
            </a:fld>
            <a:endParaRPr lang="en-GB" dirty="0"/>
          </a:p>
        </p:txBody>
      </p:sp>
      <p:pic>
        <p:nvPicPr>
          <p:cNvPr id="15" name="Picture 14" descr="Higgs10: When spring 2012 turned to summer | CERN">
            <a:extLst>
              <a:ext uri="{FF2B5EF4-FFF2-40B4-BE49-F238E27FC236}">
                <a16:creationId xmlns:a16="http://schemas.microsoft.com/office/drawing/2014/main" id="{09DFEEB4-128D-39C4-9BEC-C96D9495B1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4" t="14908" r="-54" b="6807"/>
          <a:stretch>
            <a:fillRect/>
          </a:stretch>
        </p:blipFill>
        <p:spPr bwMode="auto">
          <a:xfrm>
            <a:off x="0" y="0"/>
            <a:ext cx="12377530" cy="6910923"/>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5ED95550-FBAF-B225-9B89-D2059A71B0BE}"/>
              </a:ext>
            </a:extLst>
          </p:cNvPr>
          <p:cNvSpPr txBox="1"/>
          <p:nvPr/>
        </p:nvSpPr>
        <p:spPr>
          <a:xfrm>
            <a:off x="17637" y="6604555"/>
            <a:ext cx="4104009" cy="261610"/>
          </a:xfrm>
          <a:prstGeom prst="rect">
            <a:avLst/>
          </a:prstGeom>
          <a:noFill/>
        </p:spPr>
        <p:txBody>
          <a:bodyPr wrap="none" rtlCol="0">
            <a:spAutoFit/>
          </a:bodyPr>
          <a:lstStyle/>
          <a:p>
            <a:pPr marL="0" algn="l">
              <a:spcBef>
                <a:spcPts val="3000"/>
              </a:spcBef>
            </a:pPr>
            <a:r>
              <a:rPr lang="en-GB" sz="1100" dirty="0">
                <a:solidFill>
                  <a:schemeClr val="bg1"/>
                </a:solidFill>
                <a:latin typeface="Helvetica" pitchFamily="2" charset="0"/>
                <a:ea typeface="Helvetica Light" charset="0"/>
                <a:cs typeface="Helvetica Light" charset="0"/>
                <a:sym typeface="Wingdings" pitchFamily="2" charset="2"/>
              </a:rPr>
              <a:t>Presentation of Higgs boson discovery at CERN on 4 July 2012</a:t>
            </a:r>
          </a:p>
        </p:txBody>
      </p:sp>
      <p:sp>
        <p:nvSpPr>
          <p:cNvPr id="17" name="Rectangle 16">
            <a:extLst>
              <a:ext uri="{FF2B5EF4-FFF2-40B4-BE49-F238E27FC236}">
                <a16:creationId xmlns:a16="http://schemas.microsoft.com/office/drawing/2014/main" id="{3508CB79-52F2-4DBF-D0DE-A154D60DE14F}"/>
              </a:ext>
            </a:extLst>
          </p:cNvPr>
          <p:cNvSpPr/>
          <p:nvPr/>
        </p:nvSpPr>
        <p:spPr>
          <a:xfrm>
            <a:off x="0" y="212036"/>
            <a:ext cx="4293704" cy="636104"/>
          </a:xfrm>
          <a:prstGeom prst="rect">
            <a:avLst/>
          </a:prstGeom>
          <a:solidFill>
            <a:srgbClr val="171912">
              <a:alpha val="36000"/>
            </a:srgbClr>
          </a:solidFill>
        </p:spPr>
        <p:txBody>
          <a:bodyPr wrap="square" rtlCol="0" anchor="ctr">
            <a:spAutoFit/>
          </a:bodyPr>
          <a:lstStyle/>
          <a:p>
            <a:pPr algn="l"/>
            <a:endParaRPr lang="en-GB" sz="1600" dirty="0">
              <a:latin typeface="Helvetica" pitchFamily="2" charset="0"/>
            </a:endParaRPr>
          </a:p>
        </p:txBody>
      </p:sp>
      <p:sp>
        <p:nvSpPr>
          <p:cNvPr id="16" name="TextBox 15">
            <a:extLst>
              <a:ext uri="{FF2B5EF4-FFF2-40B4-BE49-F238E27FC236}">
                <a16:creationId xmlns:a16="http://schemas.microsoft.com/office/drawing/2014/main" id="{C1BEF124-08EB-0A8A-7E03-F794A20B7FA0}"/>
              </a:ext>
            </a:extLst>
          </p:cNvPr>
          <p:cNvSpPr txBox="1"/>
          <p:nvPr/>
        </p:nvSpPr>
        <p:spPr>
          <a:xfrm>
            <a:off x="214939" y="264651"/>
            <a:ext cx="3906708" cy="523220"/>
          </a:xfrm>
          <a:prstGeom prst="rect">
            <a:avLst/>
          </a:prstGeom>
          <a:noFill/>
        </p:spPr>
        <p:txBody>
          <a:bodyPr wrap="square" rtlCol="0">
            <a:spAutoFit/>
          </a:bodyPr>
          <a:lstStyle/>
          <a:p>
            <a:pPr indent="424250" defTabSz="430225" fontAlgn="base">
              <a:spcBef>
                <a:spcPct val="0"/>
              </a:spcBef>
              <a:spcAft>
                <a:spcPct val="0"/>
              </a:spcAft>
              <a:defRPr/>
            </a:pPr>
            <a:r>
              <a:rPr lang="en-US" sz="2800" b="1" dirty="0">
                <a:solidFill>
                  <a:schemeClr val="bg1"/>
                </a:solidFill>
                <a:latin typeface="Helvetica" pitchFamily="2" charset="0"/>
                <a:ea typeface="Trebuchet MS" pitchFamily="-84" charset="0"/>
                <a:cs typeface="Helvetica Light"/>
              </a:rPr>
              <a:t>Keys to success</a:t>
            </a:r>
          </a:p>
        </p:txBody>
      </p:sp>
      <p:grpSp>
        <p:nvGrpSpPr>
          <p:cNvPr id="3" name="Group 2">
            <a:extLst>
              <a:ext uri="{FF2B5EF4-FFF2-40B4-BE49-F238E27FC236}">
                <a16:creationId xmlns:a16="http://schemas.microsoft.com/office/drawing/2014/main" id="{05173926-89CE-31F5-6AE2-22AB148A132B}"/>
              </a:ext>
            </a:extLst>
          </p:cNvPr>
          <p:cNvGrpSpPr/>
          <p:nvPr/>
        </p:nvGrpSpPr>
        <p:grpSpPr>
          <a:xfrm>
            <a:off x="1729410" y="4194158"/>
            <a:ext cx="9150626" cy="2180137"/>
            <a:chOff x="119271" y="191849"/>
            <a:chExt cx="9150626" cy="2180137"/>
          </a:xfrm>
        </p:grpSpPr>
        <p:sp>
          <p:nvSpPr>
            <p:cNvPr id="4" name="Rectangle 3">
              <a:extLst>
                <a:ext uri="{FF2B5EF4-FFF2-40B4-BE49-F238E27FC236}">
                  <a16:creationId xmlns:a16="http://schemas.microsoft.com/office/drawing/2014/main" id="{6E0D1F70-6B4A-821D-DCB3-588220B29A96}"/>
                </a:ext>
              </a:extLst>
            </p:cNvPr>
            <p:cNvSpPr/>
            <p:nvPr/>
          </p:nvSpPr>
          <p:spPr>
            <a:xfrm>
              <a:off x="119271" y="191849"/>
              <a:ext cx="9150626" cy="2180137"/>
            </a:xfrm>
            <a:prstGeom prst="rect">
              <a:avLst/>
            </a:prstGeom>
            <a:solidFill>
              <a:schemeClr val="bg1">
                <a:alpha val="96000"/>
              </a:schemeClr>
            </a:solidFill>
            <a:ln>
              <a:noFill/>
            </a:ln>
          </p:spPr>
          <p:txBody>
            <a:bodyPr wrap="square" rtlCol="0" anchor="ctr">
              <a:spAutoFit/>
            </a:bodyPr>
            <a:lstStyle/>
            <a:p>
              <a:pPr algn="l"/>
              <a:endParaRPr lang="en-GB" sz="1600" dirty="0">
                <a:latin typeface="Helvetica" pitchFamily="2" charset="0"/>
              </a:endParaRPr>
            </a:p>
          </p:txBody>
        </p:sp>
        <p:sp>
          <p:nvSpPr>
            <p:cNvPr id="5" name="TextBox 4">
              <a:extLst>
                <a:ext uri="{FF2B5EF4-FFF2-40B4-BE49-F238E27FC236}">
                  <a16:creationId xmlns:a16="http://schemas.microsoft.com/office/drawing/2014/main" id="{F81CA874-7119-B4C7-55E4-2A174CC735B3}"/>
                </a:ext>
              </a:extLst>
            </p:cNvPr>
            <p:cNvSpPr txBox="1"/>
            <p:nvPr/>
          </p:nvSpPr>
          <p:spPr>
            <a:xfrm>
              <a:off x="364432" y="408975"/>
              <a:ext cx="8772942" cy="1754326"/>
            </a:xfrm>
            <a:prstGeom prst="rect">
              <a:avLst/>
            </a:prstGeom>
            <a:noFill/>
          </p:spPr>
          <p:txBody>
            <a:bodyPr wrap="square" rtlCol="0">
              <a:spAutoFit/>
            </a:bodyPr>
            <a:lstStyle/>
            <a:p>
              <a:pPr algn="l">
                <a:spcBef>
                  <a:spcPts val="3000"/>
                </a:spcBef>
              </a:pPr>
              <a:r>
                <a:rPr lang="en-GB" dirty="0">
                  <a:solidFill>
                    <a:schemeClr val="tx2">
                      <a:lumMod val="75000"/>
                    </a:schemeClr>
                  </a:solidFill>
                  <a:latin typeface="Helvetica" pitchFamily="2" charset="0"/>
                  <a:ea typeface="Helvetica Light" charset="0"/>
                  <a:cs typeface="Helvetica Light" charset="0"/>
                  <a:sym typeface="Wingdings" pitchFamily="2" charset="2"/>
                </a:rPr>
                <a:t>Successful large collaborations are built on mutual trust, respect, and transparent, fair procedures, with leadership grounded in excellence and expertise. Open and inclusive governance — through clear structures, representative decision bodies, merit-based evaluation of ideas, consensus building, and collective ownership of major decisions — ensures that all members, including early-career researchers, have a voice and that innovation is encouraged and rewarded</a:t>
              </a:r>
            </a:p>
          </p:txBody>
        </p:sp>
      </p:grpSp>
    </p:spTree>
    <p:extLst>
      <p:ext uri="{BB962C8B-B14F-4D97-AF65-F5344CB8AC3E}">
        <p14:creationId xmlns:p14="http://schemas.microsoft.com/office/powerpoint/2010/main" val="4034342423"/>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C3EF0-6735-C90B-E784-CFDBA4605A9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75F32D3-0843-B1BB-3222-FFCCBE8B6CEB}"/>
              </a:ext>
            </a:extLst>
          </p:cNvPr>
          <p:cNvSpPr txBox="1"/>
          <p:nvPr/>
        </p:nvSpPr>
        <p:spPr>
          <a:xfrm>
            <a:off x="616744" y="1192188"/>
            <a:ext cx="11305525" cy="4678204"/>
          </a:xfrm>
          <a:prstGeom prst="rect">
            <a:avLst/>
          </a:prstGeom>
          <a:noFill/>
        </p:spPr>
        <p:txBody>
          <a:bodyPr wrap="square" rtlCol="0">
            <a:spAutoFit/>
          </a:bodyPr>
          <a:lstStyle/>
          <a:p>
            <a:r>
              <a:rPr lang="en-US" dirty="0">
                <a:latin typeface="Helvetica" pitchFamily="2" charset="0"/>
              </a:rPr>
              <a:t>Mutual trust and respect, as well as transparent and fair procedures are key</a:t>
            </a:r>
            <a:endParaRPr lang="en-US" b="1" dirty="0">
              <a:latin typeface="Helvetica" pitchFamily="2" charset="0"/>
            </a:endParaRPr>
          </a:p>
          <a:p>
            <a:pPr marL="285750" indent="-285750">
              <a:spcBef>
                <a:spcPts val="1200"/>
              </a:spcBef>
              <a:buFont typeface="Arial" panose="020B0604020202020204" pitchFamily="34" charset="0"/>
              <a:buChar char="•"/>
            </a:pPr>
            <a:r>
              <a:rPr lang="en-US" sz="1600" b="1" dirty="0">
                <a:latin typeface="Helvetica" pitchFamily="2" charset="0"/>
              </a:rPr>
              <a:t>Trust-based governance </a:t>
            </a:r>
            <a:r>
              <a:rPr lang="en-US" sz="1400" dirty="0">
                <a:solidFill>
                  <a:schemeClr val="tx1">
                    <a:lumMod val="75000"/>
                    <a:lumOff val="25000"/>
                  </a:schemeClr>
                </a:solidFill>
                <a:latin typeface="Helvetica" pitchFamily="2" charset="0"/>
              </a:rPr>
              <a:t>Large collaborations rely on mutual trust and respect. Leadership hierarchies are collectively defined, and there is typically no formal line management</a:t>
            </a:r>
            <a:endParaRPr lang="en-US" sz="1600" b="1" dirty="0">
              <a:solidFill>
                <a:schemeClr val="tx1">
                  <a:lumMod val="75000"/>
                  <a:lumOff val="25000"/>
                </a:schemeClr>
              </a:solidFill>
              <a:latin typeface="Helvetica" pitchFamily="2" charset="0"/>
            </a:endParaRP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Helvetica" pitchFamily="2" charset="0"/>
                <a:ea typeface="+mn-ea"/>
                <a:cs typeface="+mn-cs"/>
              </a:rPr>
              <a:t>Excellence-driven leadership </a:t>
            </a:r>
            <a:r>
              <a:rPr kumimoji="0" lang="en-US" sz="1400" b="0"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rPr>
              <a:t>Scientific and technical excellence, as well as demonstrated expertise, should be the primary criteria for leadership at all levels</a:t>
            </a:r>
            <a:endParaRPr kumimoji="0" lang="en-US" sz="1600" b="1"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endParaRP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Helvetica" pitchFamily="2" charset="0"/>
                <a:ea typeface="+mn-ea"/>
                <a:cs typeface="+mn-cs"/>
              </a:rPr>
              <a:t>Clear </a:t>
            </a:r>
            <a:r>
              <a:rPr kumimoji="0" lang="en-US" sz="1600" b="1" i="0" u="none" strike="noStrike" kern="1200" cap="none" spc="0" normalizeH="0" baseline="0" noProof="0" dirty="0" err="1">
                <a:ln>
                  <a:noFill/>
                </a:ln>
                <a:solidFill>
                  <a:srgbClr val="000000"/>
                </a:solidFill>
                <a:effectLst/>
                <a:uLnTx/>
                <a:uFillTx/>
                <a:latin typeface="Helvetica" pitchFamily="2" charset="0"/>
                <a:ea typeface="+mn-ea"/>
                <a:cs typeface="+mn-cs"/>
              </a:rPr>
              <a:t>organisational</a:t>
            </a:r>
            <a:r>
              <a:rPr kumimoji="0" lang="en-US" sz="1600" b="1" i="0" u="none" strike="noStrike" kern="1200" cap="none" spc="0" normalizeH="0" baseline="0" noProof="0" dirty="0">
                <a:ln>
                  <a:noFill/>
                </a:ln>
                <a:solidFill>
                  <a:srgbClr val="000000"/>
                </a:solidFill>
                <a:effectLst/>
                <a:uLnTx/>
                <a:uFillTx/>
                <a:latin typeface="Helvetica" pitchFamily="2" charset="0"/>
                <a:ea typeface="+mn-ea"/>
                <a:cs typeface="+mn-cs"/>
              </a:rPr>
              <a:t> structure </a:t>
            </a:r>
            <a:r>
              <a:rPr kumimoji="0" lang="en-US" sz="1400" b="0" i="0" u="none" strike="noStrike" kern="1200" cap="none" spc="0" normalizeH="0" baseline="0" noProof="0" dirty="0">
                <a:ln>
                  <a:noFill/>
                </a:ln>
                <a:solidFill>
                  <a:srgbClr val="000000">
                    <a:lumMod val="75000"/>
                    <a:lumOff val="25000"/>
                  </a:srgbClr>
                </a:solidFill>
                <a:effectLst/>
                <a:uLnTx/>
                <a:uFillTx/>
                <a:latin typeface="Helvetica" pitchFamily="2" charset="0"/>
                <a:ea typeface="+mn-ea"/>
                <a:cs typeface="+mn-cs"/>
              </a:rPr>
              <a:t>A well-defined and transparent </a:t>
            </a:r>
            <a:r>
              <a:rPr kumimoji="0" lang="en-US" sz="1400" b="0" i="0" u="none" strike="noStrike" kern="1200" cap="none" spc="0" normalizeH="0" baseline="0" noProof="0" dirty="0" err="1">
                <a:ln>
                  <a:noFill/>
                </a:ln>
                <a:solidFill>
                  <a:srgbClr val="000000">
                    <a:lumMod val="75000"/>
                    <a:lumOff val="25000"/>
                  </a:srgbClr>
                </a:solidFill>
                <a:effectLst/>
                <a:uLnTx/>
                <a:uFillTx/>
                <a:latin typeface="Helvetica" pitchFamily="2" charset="0"/>
                <a:ea typeface="+mn-ea"/>
                <a:cs typeface="+mn-cs"/>
              </a:rPr>
              <a:t>organisational</a:t>
            </a:r>
            <a:r>
              <a:rPr kumimoji="0" lang="en-US" sz="1400" b="0" i="0" u="none" strike="noStrike" kern="1200" cap="none" spc="0" normalizeH="0" baseline="0" noProof="0" dirty="0">
                <a:ln>
                  <a:noFill/>
                </a:ln>
                <a:solidFill>
                  <a:srgbClr val="000000">
                    <a:lumMod val="75000"/>
                    <a:lumOff val="25000"/>
                  </a:srgbClr>
                </a:solidFill>
                <a:effectLst/>
                <a:uLnTx/>
                <a:uFillTx/>
                <a:latin typeface="Helvetica" pitchFamily="2" charset="0"/>
                <a:ea typeface="+mn-ea"/>
                <a:cs typeface="+mn-cs"/>
              </a:rPr>
              <a:t> structure is essential and has served ATLAS well</a:t>
            </a:r>
            <a:endParaRPr kumimoji="0" lang="en-US" sz="1600" b="1" i="0" u="none" strike="noStrike" kern="1200" cap="none" spc="0" normalizeH="0" baseline="0" noProof="0" dirty="0">
              <a:ln>
                <a:noFill/>
              </a:ln>
              <a:solidFill>
                <a:srgbClr val="000000">
                  <a:lumMod val="75000"/>
                  <a:lumOff val="25000"/>
                </a:srgbClr>
              </a:solidFill>
              <a:effectLst/>
              <a:uLnTx/>
              <a:uFillTx/>
              <a:latin typeface="Helvetica" pitchFamily="2" charset="0"/>
              <a:ea typeface="+mn-ea"/>
              <a:cs typeface="+mn-cs"/>
            </a:endParaRP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Helvetica" pitchFamily="2" charset="0"/>
                <a:ea typeface="+mn-ea"/>
                <a:cs typeface="+mn-cs"/>
              </a:rPr>
              <a:t>Open and inclusive discussion </a:t>
            </a:r>
            <a:r>
              <a:rPr kumimoji="0" lang="en-US" sz="1400" b="0"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rPr>
              <a:t>The collaboration should provide open forums in which all members can express their views and contribute to discussions</a:t>
            </a:r>
            <a:endParaRPr kumimoji="0" lang="en-US" sz="1600" b="1"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endParaRP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Helvetica" pitchFamily="2" charset="0"/>
                <a:ea typeface="+mn-ea"/>
                <a:cs typeface="+mn-cs"/>
              </a:rPr>
              <a:t>Transparent decision processes </a:t>
            </a:r>
            <a:r>
              <a:rPr kumimoji="0" lang="en-US" sz="1400" b="0" i="0" u="none" strike="noStrike" kern="1200" cap="none" spc="0" normalizeH="0" baseline="0" noProof="0" dirty="0">
                <a:ln>
                  <a:noFill/>
                </a:ln>
                <a:solidFill>
                  <a:srgbClr val="000000">
                    <a:lumMod val="75000"/>
                    <a:lumOff val="25000"/>
                  </a:srgbClr>
                </a:solidFill>
                <a:effectLst/>
                <a:uLnTx/>
                <a:uFillTx/>
                <a:latin typeface="Helvetica" pitchFamily="2" charset="0"/>
                <a:ea typeface="+mn-ea"/>
                <a:cs typeface="+mn-cs"/>
              </a:rPr>
              <a:t>For major technical choices, the decision path, criteria, and timeline must be clearly defined and communicated before engaging in discussions of competing options</a:t>
            </a:r>
            <a:endParaRPr kumimoji="0" lang="en-US" sz="1600" b="1" i="0" u="none" strike="noStrike" kern="1200" cap="none" spc="0" normalizeH="0" baseline="0" noProof="0" dirty="0">
              <a:ln>
                <a:noFill/>
              </a:ln>
              <a:solidFill>
                <a:srgbClr val="000000">
                  <a:lumMod val="75000"/>
                  <a:lumOff val="25000"/>
                </a:srgbClr>
              </a:solidFill>
              <a:effectLst/>
              <a:uLnTx/>
              <a:uFillTx/>
              <a:latin typeface="Helvetica" pitchFamily="2" charset="0"/>
              <a:ea typeface="+mn-ea"/>
              <a:cs typeface="+mn-cs"/>
            </a:endParaRP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Helvetica" pitchFamily="2" charset="0"/>
                <a:ea typeface="+mn-ea"/>
                <a:cs typeface="+mn-cs"/>
              </a:rPr>
              <a:t>Collective ownership of major decisions </a:t>
            </a:r>
            <a:r>
              <a:rPr kumimoji="0" lang="en-US" sz="1400" b="0"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rPr>
              <a:t>Decisions that affect the experiment as a whole must be understood and supported by the entire collaboration, not only by the subgroups directly involved</a:t>
            </a:r>
            <a:endParaRPr kumimoji="0" lang="en-US" sz="1600" b="1"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endParaRP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Helvetica" pitchFamily="2" charset="0"/>
                <a:ea typeface="+mn-ea"/>
                <a:cs typeface="+mn-cs"/>
              </a:rPr>
              <a:t>Representative decision-making bodies </a:t>
            </a:r>
            <a:r>
              <a:rPr kumimoji="0" lang="en-US" sz="1400" b="0"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rPr>
              <a:t>A Collaboration Board with equal institutional representation (one vote per institute) encourages consensus-building and has proven effective. At the same time, project leaders must maintain close dialogue with the contributing institutes</a:t>
            </a:r>
          </a:p>
        </p:txBody>
      </p:sp>
      <p:sp>
        <p:nvSpPr>
          <p:cNvPr id="2" name="Slide Number Placeholder 1">
            <a:extLst>
              <a:ext uri="{FF2B5EF4-FFF2-40B4-BE49-F238E27FC236}">
                <a16:creationId xmlns:a16="http://schemas.microsoft.com/office/drawing/2014/main" id="{080CED57-791B-85D6-6CFC-6D381E8DC3C1}"/>
              </a:ext>
            </a:extLst>
          </p:cNvPr>
          <p:cNvSpPr>
            <a:spLocks noGrp="1"/>
          </p:cNvSpPr>
          <p:nvPr>
            <p:ph type="sldNum" sz="quarter" idx="4"/>
          </p:nvPr>
        </p:nvSpPr>
        <p:spPr/>
        <p:txBody>
          <a:bodyPr/>
          <a:lstStyle/>
          <a:p>
            <a:pPr>
              <a:defRPr/>
            </a:pPr>
            <a:fld id="{611C2F03-9E95-40C9-A99F-3C4F7EE8CF2A}" type="slidenum">
              <a:rPr lang="en-GB" smtClean="0"/>
              <a:pPr>
                <a:defRPr/>
              </a:pPr>
              <a:t>43</a:t>
            </a:fld>
            <a:endParaRPr lang="en-GB"/>
          </a:p>
        </p:txBody>
      </p:sp>
      <p:sp>
        <p:nvSpPr>
          <p:cNvPr id="3" name="TextBox 2">
            <a:extLst>
              <a:ext uri="{FF2B5EF4-FFF2-40B4-BE49-F238E27FC236}">
                <a16:creationId xmlns:a16="http://schemas.microsoft.com/office/drawing/2014/main" id="{549D6112-07FB-931D-4BB8-D36CFE06772E}"/>
              </a:ext>
            </a:extLst>
          </p:cNvPr>
          <p:cNvSpPr txBox="1"/>
          <p:nvPr/>
        </p:nvSpPr>
        <p:spPr>
          <a:xfrm>
            <a:off x="214938" y="264651"/>
            <a:ext cx="11305525" cy="523220"/>
          </a:xfrm>
          <a:prstGeom prst="rect">
            <a:avLst/>
          </a:prstGeom>
          <a:noFill/>
        </p:spPr>
        <p:txBody>
          <a:bodyPr wrap="square" rtlCol="0">
            <a:spAutoFit/>
          </a:bodyPr>
          <a:lstStyle/>
          <a:p>
            <a:pPr indent="424250" defTabSz="430225"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Keys to success</a:t>
            </a:r>
          </a:p>
        </p:txBody>
      </p:sp>
      <p:sp>
        <p:nvSpPr>
          <p:cNvPr id="5" name="TextBox 4">
            <a:extLst>
              <a:ext uri="{FF2B5EF4-FFF2-40B4-BE49-F238E27FC236}">
                <a16:creationId xmlns:a16="http://schemas.microsoft.com/office/drawing/2014/main" id="{A1C1E4A7-D5E0-78D5-ACC2-6CC2113A258D}"/>
              </a:ext>
            </a:extLst>
          </p:cNvPr>
          <p:cNvSpPr txBox="1"/>
          <p:nvPr/>
        </p:nvSpPr>
        <p:spPr>
          <a:xfrm>
            <a:off x="10574576" y="607478"/>
            <a:ext cx="1550424" cy="276999"/>
          </a:xfrm>
          <a:prstGeom prst="rect">
            <a:avLst/>
          </a:prstGeom>
          <a:noFill/>
        </p:spPr>
        <p:txBody>
          <a:bodyPr wrap="none" rtlCol="0">
            <a:spAutoFit/>
          </a:bodyPr>
          <a:lstStyle/>
          <a:p>
            <a:pPr marL="0" algn="r">
              <a:spcBef>
                <a:spcPts val="3000"/>
              </a:spcBef>
            </a:pPr>
            <a:r>
              <a:rPr lang="en-GB" sz="1200" dirty="0">
                <a:solidFill>
                  <a:schemeClr val="tx1">
                    <a:lumMod val="75000"/>
                    <a:lumOff val="25000"/>
                  </a:schemeClr>
                </a:solidFill>
                <a:latin typeface="Helvetica" pitchFamily="2" charset="0"/>
                <a:ea typeface="Helvetica Light" charset="0"/>
                <a:cs typeface="Helvetica Light" charset="0"/>
                <a:sym typeface="Wingdings" pitchFamily="2" charset="2"/>
              </a:rPr>
              <a:t>Input by Peter Jenni</a:t>
            </a:r>
          </a:p>
        </p:txBody>
      </p:sp>
    </p:spTree>
    <p:extLst>
      <p:ext uri="{BB962C8B-B14F-4D97-AF65-F5344CB8AC3E}">
        <p14:creationId xmlns:p14="http://schemas.microsoft.com/office/powerpoint/2010/main" val="2027404554"/>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756AC8-846D-2683-B74C-2F349EC6627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A531A9D-C593-78B4-9EA2-35CAAD32B3D3}"/>
              </a:ext>
            </a:extLst>
          </p:cNvPr>
          <p:cNvSpPr txBox="1"/>
          <p:nvPr/>
        </p:nvSpPr>
        <p:spPr>
          <a:xfrm>
            <a:off x="616744" y="1192188"/>
            <a:ext cx="11305525" cy="2000548"/>
          </a:xfrm>
          <a:prstGeom prst="rect">
            <a:avLst/>
          </a:prstGeom>
          <a:noFill/>
        </p:spPr>
        <p:txBody>
          <a:bodyPr wrap="square" rtlCol="0">
            <a:spAutoFit/>
          </a:bodyPr>
          <a:lstStyle/>
          <a:p>
            <a:r>
              <a:rPr lang="en-US" dirty="0">
                <a:latin typeface="Helvetica" pitchFamily="2" charset="0"/>
              </a:rPr>
              <a:t>Give the individual a voice in large collaborations</a:t>
            </a: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Helvetica" pitchFamily="2" charset="0"/>
                <a:ea typeface="+mn-ea"/>
                <a:cs typeface="+mn-cs"/>
              </a:rPr>
              <a:t>Value and reward innovation </a:t>
            </a:r>
            <a:r>
              <a:rPr kumimoji="0" lang="en-US" sz="1400" b="0" i="0" u="none" strike="noStrike" kern="1200" cap="none" spc="0" normalizeH="0" baseline="0" noProof="0" dirty="0">
                <a:ln>
                  <a:noFill/>
                </a:ln>
                <a:solidFill>
                  <a:srgbClr val="000000">
                    <a:lumMod val="75000"/>
                    <a:lumOff val="25000"/>
                  </a:srgbClr>
                </a:solidFill>
                <a:effectLst/>
                <a:uLnTx/>
                <a:uFillTx/>
                <a:latin typeface="Helvetica" pitchFamily="2" charset="0"/>
                <a:ea typeface="+mn-ea"/>
                <a:cs typeface="+mn-cs"/>
              </a:rPr>
              <a:t>Large collaborations need to actively encourage, </a:t>
            </a:r>
            <a:r>
              <a:rPr kumimoji="0" lang="en-US" sz="1400" b="0" i="0" u="none" strike="noStrike" kern="1200" cap="none" spc="0" normalizeH="0" baseline="0" noProof="0" dirty="0" err="1">
                <a:ln>
                  <a:noFill/>
                </a:ln>
                <a:solidFill>
                  <a:srgbClr val="000000">
                    <a:lumMod val="75000"/>
                    <a:lumOff val="25000"/>
                  </a:srgbClr>
                </a:solidFill>
                <a:effectLst/>
                <a:uLnTx/>
                <a:uFillTx/>
                <a:latin typeface="Helvetica" pitchFamily="2" charset="0"/>
                <a:ea typeface="+mn-ea"/>
                <a:cs typeface="+mn-cs"/>
              </a:rPr>
              <a:t>recognise</a:t>
            </a:r>
            <a:r>
              <a:rPr kumimoji="0" lang="en-US" sz="1400" b="0" i="0" u="none" strike="noStrike" kern="1200" cap="none" spc="0" normalizeH="0" baseline="0" noProof="0" dirty="0">
                <a:ln>
                  <a:noFill/>
                </a:ln>
                <a:solidFill>
                  <a:srgbClr val="000000">
                    <a:lumMod val="75000"/>
                    <a:lumOff val="25000"/>
                  </a:srgbClr>
                </a:solidFill>
                <a:effectLst/>
                <a:uLnTx/>
                <a:uFillTx/>
                <a:latin typeface="Helvetica" pitchFamily="2" charset="0"/>
                <a:ea typeface="+mn-ea"/>
                <a:cs typeface="+mn-cs"/>
              </a:rPr>
              <a:t>, and reward new ideas, whether they concern scientific strategy, technical solutions, or </a:t>
            </a:r>
            <a:r>
              <a:rPr kumimoji="0" lang="en-US" sz="1400" b="0" i="0" u="none" strike="noStrike" kern="1200" cap="none" spc="0" normalizeH="0" baseline="0" noProof="0" dirty="0" err="1">
                <a:ln>
                  <a:noFill/>
                </a:ln>
                <a:solidFill>
                  <a:srgbClr val="000000">
                    <a:lumMod val="75000"/>
                    <a:lumOff val="25000"/>
                  </a:srgbClr>
                </a:solidFill>
                <a:effectLst/>
                <a:uLnTx/>
                <a:uFillTx/>
                <a:latin typeface="Helvetica" pitchFamily="2" charset="0"/>
                <a:ea typeface="+mn-ea"/>
                <a:cs typeface="+mn-cs"/>
              </a:rPr>
              <a:t>organisational</a:t>
            </a:r>
            <a:r>
              <a:rPr kumimoji="0" lang="en-US" sz="1400" b="0" i="0" u="none" strike="noStrike" kern="1200" cap="none" spc="0" normalizeH="0" baseline="0" noProof="0" dirty="0">
                <a:ln>
                  <a:noFill/>
                </a:ln>
                <a:solidFill>
                  <a:srgbClr val="000000">
                    <a:lumMod val="75000"/>
                    <a:lumOff val="25000"/>
                  </a:srgbClr>
                </a:solidFill>
                <a:effectLst/>
                <a:uLnTx/>
                <a:uFillTx/>
                <a:latin typeface="Helvetica" pitchFamily="2" charset="0"/>
                <a:ea typeface="+mn-ea"/>
                <a:cs typeface="+mn-cs"/>
              </a:rPr>
              <a:t> practices, independent of their origin within the collaboration</a:t>
            </a:r>
            <a:endParaRPr kumimoji="0" lang="en-US" sz="1600" b="1" i="0" u="none" strike="noStrike" kern="1200" cap="none" spc="0" normalizeH="0" baseline="0" noProof="0" dirty="0">
              <a:ln>
                <a:noFill/>
              </a:ln>
              <a:solidFill>
                <a:srgbClr val="000000">
                  <a:lumMod val="75000"/>
                  <a:lumOff val="25000"/>
                </a:srgbClr>
              </a:solidFill>
              <a:effectLst/>
              <a:uLnTx/>
              <a:uFillTx/>
              <a:latin typeface="Helvetica" pitchFamily="2" charset="0"/>
              <a:ea typeface="+mn-ea"/>
              <a:cs typeface="+mn-cs"/>
            </a:endParaRP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Helvetica" pitchFamily="2" charset="0"/>
                <a:ea typeface="+mn-ea"/>
                <a:cs typeface="+mn-cs"/>
              </a:rPr>
              <a:t>Merit-based evaluation of ideas </a:t>
            </a:r>
            <a:r>
              <a:rPr kumimoji="0" lang="en-US" sz="1400" b="0" i="0" u="none" strike="noStrike" kern="1200" cap="none" spc="0" normalizeH="0" baseline="0" noProof="0" dirty="0">
                <a:ln>
                  <a:noFill/>
                </a:ln>
                <a:solidFill>
                  <a:srgbClr val="000000">
                    <a:lumMod val="75000"/>
                    <a:lumOff val="25000"/>
                  </a:srgbClr>
                </a:solidFill>
                <a:effectLst/>
                <a:uLnTx/>
                <a:uFillTx/>
                <a:latin typeface="Helvetica" pitchFamily="2" charset="0"/>
                <a:ea typeface="+mn-ea"/>
                <a:cs typeface="+mn-cs"/>
              </a:rPr>
              <a:t>Proposals should be assessed on their scientific and technical merit, feasibility, and impact, rather than on seniority, institutional weight, or established conventions</a:t>
            </a: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Helvetica" pitchFamily="2" charset="0"/>
                <a:ea typeface="+mn-ea"/>
                <a:cs typeface="+mn-cs"/>
              </a:rPr>
              <a:t>Ensure a fair representation at all levels </a:t>
            </a:r>
            <a:r>
              <a:rPr kumimoji="0" lang="en-US" sz="1400" b="0" i="0" u="none" strike="noStrike" kern="1200" cap="none" spc="0" normalizeH="0" baseline="0" noProof="0" dirty="0">
                <a:ln>
                  <a:noFill/>
                </a:ln>
                <a:solidFill>
                  <a:srgbClr val="000000">
                    <a:lumMod val="75000"/>
                    <a:lumOff val="25000"/>
                  </a:srgbClr>
                </a:solidFill>
                <a:effectLst/>
                <a:uLnTx/>
                <a:uFillTx/>
                <a:latin typeface="Helvetica" pitchFamily="2" charset="0"/>
                <a:ea typeface="+mn-ea"/>
                <a:cs typeface="+mn-cs"/>
              </a:rPr>
              <a:t>Inclusiveness, representation of early career researchers, fair assignment of talks</a:t>
            </a:r>
            <a:endParaRPr kumimoji="0" lang="en-US" sz="1600" b="1" i="0" u="none" strike="noStrike" kern="1200" cap="none" spc="0" normalizeH="0" baseline="0" noProof="0" dirty="0">
              <a:ln>
                <a:noFill/>
              </a:ln>
              <a:solidFill>
                <a:srgbClr val="000000">
                  <a:lumMod val="75000"/>
                  <a:lumOff val="25000"/>
                </a:srgbClr>
              </a:solidFill>
              <a:effectLst/>
              <a:uLnTx/>
              <a:uFillTx/>
              <a:latin typeface="Helvetica" pitchFamily="2" charset="0"/>
              <a:ea typeface="+mn-ea"/>
              <a:cs typeface="+mn-cs"/>
            </a:endParaRPr>
          </a:p>
        </p:txBody>
      </p:sp>
      <p:sp>
        <p:nvSpPr>
          <p:cNvPr id="2" name="Slide Number Placeholder 1">
            <a:extLst>
              <a:ext uri="{FF2B5EF4-FFF2-40B4-BE49-F238E27FC236}">
                <a16:creationId xmlns:a16="http://schemas.microsoft.com/office/drawing/2014/main" id="{566BD888-1CC5-AF22-C87E-6F31F9DA51E8}"/>
              </a:ext>
            </a:extLst>
          </p:cNvPr>
          <p:cNvSpPr>
            <a:spLocks noGrp="1"/>
          </p:cNvSpPr>
          <p:nvPr>
            <p:ph type="sldNum" sz="quarter" idx="4"/>
          </p:nvPr>
        </p:nvSpPr>
        <p:spPr/>
        <p:txBody>
          <a:bodyPr/>
          <a:lstStyle/>
          <a:p>
            <a:pPr>
              <a:defRPr/>
            </a:pPr>
            <a:fld id="{611C2F03-9E95-40C9-A99F-3C4F7EE8CF2A}" type="slidenum">
              <a:rPr lang="en-GB" smtClean="0"/>
              <a:pPr>
                <a:defRPr/>
              </a:pPr>
              <a:t>44</a:t>
            </a:fld>
            <a:endParaRPr lang="en-GB"/>
          </a:p>
        </p:txBody>
      </p:sp>
      <p:sp>
        <p:nvSpPr>
          <p:cNvPr id="3" name="TextBox 2">
            <a:extLst>
              <a:ext uri="{FF2B5EF4-FFF2-40B4-BE49-F238E27FC236}">
                <a16:creationId xmlns:a16="http://schemas.microsoft.com/office/drawing/2014/main" id="{F7D946D6-5FB2-F8E2-08EA-D9C7D7BFEE16}"/>
              </a:ext>
            </a:extLst>
          </p:cNvPr>
          <p:cNvSpPr txBox="1"/>
          <p:nvPr/>
        </p:nvSpPr>
        <p:spPr>
          <a:xfrm>
            <a:off x="214938" y="264651"/>
            <a:ext cx="11305525" cy="523220"/>
          </a:xfrm>
          <a:prstGeom prst="rect">
            <a:avLst/>
          </a:prstGeom>
          <a:noFill/>
        </p:spPr>
        <p:txBody>
          <a:bodyPr wrap="square" rtlCol="0">
            <a:spAutoFit/>
          </a:bodyPr>
          <a:lstStyle/>
          <a:p>
            <a:pPr indent="424250" defTabSz="430225"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Keys to success</a:t>
            </a:r>
          </a:p>
        </p:txBody>
      </p:sp>
      <p:pic>
        <p:nvPicPr>
          <p:cNvPr id="6" name="Picture 5">
            <a:extLst>
              <a:ext uri="{FF2B5EF4-FFF2-40B4-BE49-F238E27FC236}">
                <a16:creationId xmlns:a16="http://schemas.microsoft.com/office/drawing/2014/main" id="{CC2ED998-0892-0618-1891-220C8D76C02E}"/>
              </a:ext>
            </a:extLst>
          </p:cNvPr>
          <p:cNvPicPr>
            <a:picLocks noChangeAspect="1"/>
          </p:cNvPicPr>
          <p:nvPr/>
        </p:nvPicPr>
        <p:blipFill>
          <a:blip r:embed="rId2"/>
          <a:srcRect l="194" r="356" b="1859"/>
          <a:stretch/>
        </p:blipFill>
        <p:spPr>
          <a:xfrm>
            <a:off x="2459729" y="3466777"/>
            <a:ext cx="7272541" cy="3391223"/>
          </a:xfrm>
          <a:prstGeom prst="rect">
            <a:avLst/>
          </a:prstGeom>
        </p:spPr>
      </p:pic>
      <p:sp>
        <p:nvSpPr>
          <p:cNvPr id="7" name="TextBox 6">
            <a:extLst>
              <a:ext uri="{FF2B5EF4-FFF2-40B4-BE49-F238E27FC236}">
                <a16:creationId xmlns:a16="http://schemas.microsoft.com/office/drawing/2014/main" id="{F641D4C2-CFE5-CBAF-0B8A-3E5CB5180780}"/>
              </a:ext>
            </a:extLst>
          </p:cNvPr>
          <p:cNvSpPr txBox="1"/>
          <p:nvPr/>
        </p:nvSpPr>
        <p:spPr>
          <a:xfrm>
            <a:off x="10574576" y="607478"/>
            <a:ext cx="1550424" cy="276999"/>
          </a:xfrm>
          <a:prstGeom prst="rect">
            <a:avLst/>
          </a:prstGeom>
          <a:noFill/>
        </p:spPr>
        <p:txBody>
          <a:bodyPr wrap="none" rtlCol="0">
            <a:spAutoFit/>
          </a:bodyPr>
          <a:lstStyle/>
          <a:p>
            <a:pPr marL="0" algn="r">
              <a:spcBef>
                <a:spcPts val="3000"/>
              </a:spcBef>
            </a:pPr>
            <a:r>
              <a:rPr lang="en-GB" sz="1200" dirty="0">
                <a:solidFill>
                  <a:schemeClr val="tx1">
                    <a:lumMod val="75000"/>
                    <a:lumOff val="25000"/>
                  </a:schemeClr>
                </a:solidFill>
                <a:latin typeface="Helvetica" pitchFamily="2" charset="0"/>
                <a:ea typeface="Helvetica Light" charset="0"/>
                <a:cs typeface="Helvetica Light" charset="0"/>
                <a:sym typeface="Wingdings" pitchFamily="2" charset="2"/>
              </a:rPr>
              <a:t>Input by Peter Jenni</a:t>
            </a:r>
          </a:p>
        </p:txBody>
      </p:sp>
    </p:spTree>
    <p:extLst>
      <p:ext uri="{BB962C8B-B14F-4D97-AF65-F5344CB8AC3E}">
        <p14:creationId xmlns:p14="http://schemas.microsoft.com/office/powerpoint/2010/main" val="642186228"/>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E35DDB-3D1E-C749-EAC2-0E9FC48DEFE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EEFF607-4DF5-E913-0845-04FE5548E9B3}"/>
              </a:ext>
            </a:extLst>
          </p:cNvPr>
          <p:cNvSpPr>
            <a:spLocks noGrp="1"/>
          </p:cNvSpPr>
          <p:nvPr>
            <p:ph type="sldNum" sz="quarter" idx="4"/>
          </p:nvPr>
        </p:nvSpPr>
        <p:spPr/>
        <p:txBody>
          <a:bodyPr/>
          <a:lstStyle/>
          <a:p>
            <a:pPr>
              <a:defRPr/>
            </a:pPr>
            <a:fld id="{611C2F03-9E95-40C9-A99F-3C4F7EE8CF2A}" type="slidenum">
              <a:rPr lang="en-GB" smtClean="0"/>
              <a:pPr>
                <a:defRPr/>
              </a:pPr>
              <a:t>45</a:t>
            </a:fld>
            <a:endParaRPr lang="en-GB"/>
          </a:p>
        </p:txBody>
      </p:sp>
      <p:pic>
        <p:nvPicPr>
          <p:cNvPr id="3" name="Picture 2">
            <a:extLst>
              <a:ext uri="{FF2B5EF4-FFF2-40B4-BE49-F238E27FC236}">
                <a16:creationId xmlns:a16="http://schemas.microsoft.com/office/drawing/2014/main" id="{B0A9FA8D-14F3-4637-F6D3-A6004D2FB257}"/>
              </a:ext>
            </a:extLst>
          </p:cNvPr>
          <p:cNvPicPr>
            <a:picLocks noChangeAspect="1"/>
          </p:cNvPicPr>
          <p:nvPr/>
        </p:nvPicPr>
        <p:blipFill>
          <a:blip r:embed="rId2"/>
          <a:stretch>
            <a:fillRect/>
          </a:stretch>
        </p:blipFill>
        <p:spPr>
          <a:xfrm>
            <a:off x="0" y="4933173"/>
            <a:ext cx="5418678" cy="1924827"/>
          </a:xfrm>
          <a:prstGeom prst="rect">
            <a:avLst/>
          </a:prstGeom>
        </p:spPr>
      </p:pic>
      <p:sp>
        <p:nvSpPr>
          <p:cNvPr id="4" name="Slide Number Placeholder 1">
            <a:extLst>
              <a:ext uri="{FF2B5EF4-FFF2-40B4-BE49-F238E27FC236}">
                <a16:creationId xmlns:a16="http://schemas.microsoft.com/office/drawing/2014/main" id="{BF59208D-09D5-74EB-6395-7D125103C89E}"/>
              </a:ext>
            </a:extLst>
          </p:cNvPr>
          <p:cNvSpPr txBox="1">
            <a:spLocks/>
          </p:cNvSpPr>
          <p:nvPr/>
        </p:nvSpPr>
        <p:spPr>
          <a:xfrm>
            <a:off x="9329563" y="6545798"/>
            <a:ext cx="2844800" cy="365125"/>
          </a:xfrm>
          <a:prstGeom prst="rect">
            <a:avLst/>
          </a:prstGeom>
        </p:spPr>
        <p:txBody>
          <a:bodyPr/>
          <a:lstStyle>
            <a:defPPr>
              <a:defRPr lang="en-CH"/>
            </a:defPPr>
            <a:lvl1pPr marL="0" algn="r" defTabSz="914400" rtl="0" eaLnBrk="1" latinLnBrk="0" hangingPunct="1">
              <a:defRPr sz="1400" b="0" i="0" kern="1200">
                <a:solidFill>
                  <a:schemeClr val="tx1">
                    <a:lumMod val="50000"/>
                    <a:lumOff val="50000"/>
                  </a:schemeClr>
                </a:solidFill>
                <a:latin typeface="Helvetica Light" charset="0"/>
                <a:ea typeface="Helvetica Light" charset="0"/>
                <a:cs typeface="Helvetica Light"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611C2F03-9E95-40C9-A99F-3C4F7EE8CF2A}" type="slidenum">
              <a:rPr lang="en-GB" smtClean="0"/>
              <a:pPr>
                <a:defRPr/>
              </a:pPr>
              <a:t>45</a:t>
            </a:fld>
            <a:endParaRPr lang="en-GB"/>
          </a:p>
        </p:txBody>
      </p:sp>
      <p:pic>
        <p:nvPicPr>
          <p:cNvPr id="5" name="Picture 4">
            <a:extLst>
              <a:ext uri="{FF2B5EF4-FFF2-40B4-BE49-F238E27FC236}">
                <a16:creationId xmlns:a16="http://schemas.microsoft.com/office/drawing/2014/main" id="{D1DDA1F0-8BB9-1A33-7A57-C4F84C0A9090}"/>
              </a:ext>
            </a:extLst>
          </p:cNvPr>
          <p:cNvPicPr>
            <a:picLocks noChangeAspect="1"/>
          </p:cNvPicPr>
          <p:nvPr/>
        </p:nvPicPr>
        <p:blipFill>
          <a:blip r:embed="rId3"/>
          <a:srcRect l="17943"/>
          <a:stretch>
            <a:fillRect/>
          </a:stretch>
        </p:blipFill>
        <p:spPr>
          <a:xfrm>
            <a:off x="6823295" y="4907864"/>
            <a:ext cx="1200166" cy="1950136"/>
          </a:xfrm>
          <a:prstGeom prst="rect">
            <a:avLst/>
          </a:prstGeom>
        </p:spPr>
      </p:pic>
      <p:pic>
        <p:nvPicPr>
          <p:cNvPr id="6" name="Picture 5">
            <a:extLst>
              <a:ext uri="{FF2B5EF4-FFF2-40B4-BE49-F238E27FC236}">
                <a16:creationId xmlns:a16="http://schemas.microsoft.com/office/drawing/2014/main" id="{19C6E656-7581-737A-7108-5953290594DE}"/>
              </a:ext>
            </a:extLst>
          </p:cNvPr>
          <p:cNvPicPr>
            <a:picLocks noChangeAspect="1"/>
          </p:cNvPicPr>
          <p:nvPr/>
        </p:nvPicPr>
        <p:blipFill>
          <a:blip r:embed="rId4"/>
          <a:stretch>
            <a:fillRect/>
          </a:stretch>
        </p:blipFill>
        <p:spPr>
          <a:xfrm>
            <a:off x="5506579" y="4907864"/>
            <a:ext cx="1216090" cy="1950134"/>
          </a:xfrm>
          <a:prstGeom prst="rect">
            <a:avLst/>
          </a:prstGeom>
        </p:spPr>
      </p:pic>
      <p:pic>
        <p:nvPicPr>
          <p:cNvPr id="7" name="Picture 6">
            <a:extLst>
              <a:ext uri="{FF2B5EF4-FFF2-40B4-BE49-F238E27FC236}">
                <a16:creationId xmlns:a16="http://schemas.microsoft.com/office/drawing/2014/main" id="{115E22E3-1B5F-84D0-8227-8640CE016AB6}"/>
              </a:ext>
            </a:extLst>
          </p:cNvPr>
          <p:cNvPicPr>
            <a:picLocks noChangeAspect="1"/>
          </p:cNvPicPr>
          <p:nvPr/>
        </p:nvPicPr>
        <p:blipFill rotWithShape="1">
          <a:blip r:embed="rId5"/>
          <a:srcRect l="12693" r="15340"/>
          <a:stretch/>
        </p:blipFill>
        <p:spPr>
          <a:xfrm>
            <a:off x="8122537" y="4927601"/>
            <a:ext cx="2482659" cy="1930399"/>
          </a:xfrm>
          <a:prstGeom prst="rect">
            <a:avLst/>
          </a:prstGeom>
        </p:spPr>
      </p:pic>
      <p:pic>
        <p:nvPicPr>
          <p:cNvPr id="8" name="Picture 7">
            <a:extLst>
              <a:ext uri="{FF2B5EF4-FFF2-40B4-BE49-F238E27FC236}">
                <a16:creationId xmlns:a16="http://schemas.microsoft.com/office/drawing/2014/main" id="{6E7643D6-87F2-9C27-E8F2-5C8B8614A0DD}"/>
              </a:ext>
            </a:extLst>
          </p:cNvPr>
          <p:cNvPicPr>
            <a:picLocks noChangeAspect="1"/>
          </p:cNvPicPr>
          <p:nvPr/>
        </p:nvPicPr>
        <p:blipFill>
          <a:blip r:embed="rId6"/>
          <a:stretch>
            <a:fillRect/>
          </a:stretch>
        </p:blipFill>
        <p:spPr>
          <a:xfrm>
            <a:off x="10692613" y="4927600"/>
            <a:ext cx="1499141" cy="1930400"/>
          </a:xfrm>
          <a:prstGeom prst="rect">
            <a:avLst/>
          </a:prstGeom>
        </p:spPr>
      </p:pic>
      <p:sp>
        <p:nvSpPr>
          <p:cNvPr id="9" name="TextBox 8">
            <a:extLst>
              <a:ext uri="{FF2B5EF4-FFF2-40B4-BE49-F238E27FC236}">
                <a16:creationId xmlns:a16="http://schemas.microsoft.com/office/drawing/2014/main" id="{02172608-FB77-08A7-83A8-D7281EDFAD5F}"/>
              </a:ext>
            </a:extLst>
          </p:cNvPr>
          <p:cNvSpPr txBox="1"/>
          <p:nvPr/>
        </p:nvSpPr>
        <p:spPr>
          <a:xfrm>
            <a:off x="8105146" y="6593349"/>
            <a:ext cx="1964634" cy="253916"/>
          </a:xfrm>
          <a:prstGeom prst="rect">
            <a:avLst/>
          </a:prstGeom>
          <a:noFill/>
        </p:spPr>
        <p:txBody>
          <a:bodyPr wrap="square" rtlCol="0">
            <a:spAutoFit/>
          </a:bodyPr>
          <a:lstStyle/>
          <a:p>
            <a:pPr>
              <a:spcBef>
                <a:spcPts val="3000"/>
              </a:spcBef>
            </a:pPr>
            <a:r>
              <a:rPr lang="en-CH" sz="1050" b="1" dirty="0">
                <a:solidFill>
                  <a:srgbClr val="000000">
                    <a:lumMod val="75000"/>
                    <a:lumOff val="25000"/>
                  </a:srgbClr>
                </a:solidFill>
                <a:latin typeface="Helvetica" pitchFamily="2" charset="0"/>
                <a:ea typeface="Helvetica Light" charset="0"/>
                <a:cs typeface="Helvetica Light" charset="0"/>
                <a:sym typeface="Wingdings" pitchFamily="2" charset="2"/>
              </a:rPr>
              <a:t>ITk Outer cylinder at CERN</a:t>
            </a:r>
          </a:p>
        </p:txBody>
      </p:sp>
      <p:sp>
        <p:nvSpPr>
          <p:cNvPr id="18" name="Rectangle 17">
            <a:extLst>
              <a:ext uri="{FF2B5EF4-FFF2-40B4-BE49-F238E27FC236}">
                <a16:creationId xmlns:a16="http://schemas.microsoft.com/office/drawing/2014/main" id="{A473BD02-53B6-3DD1-3119-AA1B8627E52A}"/>
              </a:ext>
            </a:extLst>
          </p:cNvPr>
          <p:cNvSpPr/>
          <p:nvPr/>
        </p:nvSpPr>
        <p:spPr>
          <a:xfrm>
            <a:off x="3405809" y="728870"/>
            <a:ext cx="5923754" cy="543339"/>
          </a:xfrm>
          <a:prstGeom prst="rect">
            <a:avLst/>
          </a:prstGeom>
          <a:solidFill>
            <a:schemeClr val="bg1"/>
          </a:solidFill>
        </p:spPr>
        <p:txBody>
          <a:bodyPr wrap="none" rtlCol="0" anchor="ctr">
            <a:spAutoFit/>
          </a:bodyPr>
          <a:lstStyle/>
          <a:p>
            <a:pPr algn="l"/>
            <a:endParaRPr lang="en-GB" sz="1600" dirty="0">
              <a:latin typeface="Helvetica" pitchFamily="2" charset="0"/>
            </a:endParaRPr>
          </a:p>
        </p:txBody>
      </p:sp>
      <p:sp>
        <p:nvSpPr>
          <p:cNvPr id="10" name="TextBox 9">
            <a:extLst>
              <a:ext uri="{FF2B5EF4-FFF2-40B4-BE49-F238E27FC236}">
                <a16:creationId xmlns:a16="http://schemas.microsoft.com/office/drawing/2014/main" id="{73BC8C1E-964D-2690-9498-1F48F1DC8854}"/>
              </a:ext>
            </a:extLst>
          </p:cNvPr>
          <p:cNvSpPr txBox="1"/>
          <p:nvPr/>
        </p:nvSpPr>
        <p:spPr>
          <a:xfrm>
            <a:off x="10705313" y="4973410"/>
            <a:ext cx="1110947" cy="600164"/>
          </a:xfrm>
          <a:prstGeom prst="rect">
            <a:avLst/>
          </a:prstGeom>
          <a:noFill/>
        </p:spPr>
        <p:txBody>
          <a:bodyPr wrap="square" rtlCol="0">
            <a:spAutoFit/>
          </a:bodyPr>
          <a:lstStyle/>
          <a:p>
            <a:pPr>
              <a:spcBef>
                <a:spcPts val="3000"/>
              </a:spcBef>
            </a:pPr>
            <a:r>
              <a:rPr lang="en-GB" sz="1100" b="1" dirty="0">
                <a:solidFill>
                  <a:srgbClr val="FFFFFF"/>
                </a:solidFill>
                <a:latin typeface="Helvetica" pitchFamily="2" charset="0"/>
                <a:ea typeface="Helvetica Light" charset="0"/>
                <a:cs typeface="Helvetica Light" charset="0"/>
                <a:sym typeface="Wingdings" pitchFamily="2" charset="2"/>
              </a:rPr>
              <a:t>HGTD electronics board</a:t>
            </a:r>
            <a:endParaRPr lang="en-CH" sz="1100" b="1" dirty="0">
              <a:solidFill>
                <a:srgbClr val="FFFFFF"/>
              </a:solidFill>
              <a:latin typeface="Helvetica" pitchFamily="2" charset="0"/>
              <a:ea typeface="Helvetica Light" charset="0"/>
              <a:cs typeface="Helvetica Light" charset="0"/>
              <a:sym typeface="Wingdings" pitchFamily="2" charset="2"/>
            </a:endParaRPr>
          </a:p>
        </p:txBody>
      </p:sp>
      <p:pic>
        <p:nvPicPr>
          <p:cNvPr id="12" name="Picture 11">
            <a:extLst>
              <a:ext uri="{FF2B5EF4-FFF2-40B4-BE49-F238E27FC236}">
                <a16:creationId xmlns:a16="http://schemas.microsoft.com/office/drawing/2014/main" id="{E314F579-499A-7919-5385-9E91D5947346}"/>
              </a:ext>
            </a:extLst>
          </p:cNvPr>
          <p:cNvPicPr>
            <a:picLocks noChangeAspect="1"/>
          </p:cNvPicPr>
          <p:nvPr/>
        </p:nvPicPr>
        <p:blipFill>
          <a:blip r:embed="rId7"/>
          <a:srcRect r="2479"/>
          <a:stretch>
            <a:fillRect/>
          </a:stretch>
        </p:blipFill>
        <p:spPr>
          <a:xfrm>
            <a:off x="8126798" y="-18243"/>
            <a:ext cx="4065201" cy="2469201"/>
          </a:xfrm>
          <a:prstGeom prst="rect">
            <a:avLst/>
          </a:prstGeom>
        </p:spPr>
      </p:pic>
      <p:pic>
        <p:nvPicPr>
          <p:cNvPr id="13" name="Picture 12">
            <a:extLst>
              <a:ext uri="{FF2B5EF4-FFF2-40B4-BE49-F238E27FC236}">
                <a16:creationId xmlns:a16="http://schemas.microsoft.com/office/drawing/2014/main" id="{6F8B689F-DC21-4802-4F29-978998C7832F}"/>
              </a:ext>
            </a:extLst>
          </p:cNvPr>
          <p:cNvPicPr>
            <a:picLocks noChangeAspect="1"/>
          </p:cNvPicPr>
          <p:nvPr/>
        </p:nvPicPr>
        <p:blipFill>
          <a:blip r:embed="rId8"/>
          <a:stretch>
            <a:fillRect/>
          </a:stretch>
        </p:blipFill>
        <p:spPr>
          <a:xfrm>
            <a:off x="3755788" y="-13423"/>
            <a:ext cx="4300023" cy="2457156"/>
          </a:xfrm>
          <a:prstGeom prst="rect">
            <a:avLst/>
          </a:prstGeom>
        </p:spPr>
      </p:pic>
      <p:pic>
        <p:nvPicPr>
          <p:cNvPr id="16" name="Picture 15">
            <a:extLst>
              <a:ext uri="{FF2B5EF4-FFF2-40B4-BE49-F238E27FC236}">
                <a16:creationId xmlns:a16="http://schemas.microsoft.com/office/drawing/2014/main" id="{6126A0B0-A3FC-50BD-327F-4ABB0BA06F60}"/>
              </a:ext>
            </a:extLst>
          </p:cNvPr>
          <p:cNvPicPr>
            <a:picLocks noChangeAspect="1"/>
          </p:cNvPicPr>
          <p:nvPr/>
        </p:nvPicPr>
        <p:blipFill>
          <a:blip r:embed="rId9"/>
          <a:srcRect l="9879" t="29667" b="46719"/>
          <a:stretch>
            <a:fillRect/>
          </a:stretch>
        </p:blipFill>
        <p:spPr>
          <a:xfrm>
            <a:off x="-1" y="2496769"/>
            <a:ext cx="12174364" cy="2387320"/>
          </a:xfrm>
          <a:prstGeom prst="rect">
            <a:avLst/>
          </a:prstGeom>
        </p:spPr>
      </p:pic>
      <p:pic>
        <p:nvPicPr>
          <p:cNvPr id="17" name="Picture 16">
            <a:extLst>
              <a:ext uri="{FF2B5EF4-FFF2-40B4-BE49-F238E27FC236}">
                <a16:creationId xmlns:a16="http://schemas.microsoft.com/office/drawing/2014/main" id="{A1A92FA0-C2E3-C612-15BC-4CFB34F69441}"/>
              </a:ext>
            </a:extLst>
          </p:cNvPr>
          <p:cNvPicPr>
            <a:picLocks noChangeAspect="1"/>
          </p:cNvPicPr>
          <p:nvPr/>
        </p:nvPicPr>
        <p:blipFill>
          <a:blip r:embed="rId10"/>
          <a:srcRect r="5628" b="13977"/>
          <a:stretch>
            <a:fillRect/>
          </a:stretch>
        </p:blipFill>
        <p:spPr>
          <a:xfrm>
            <a:off x="-1" y="0"/>
            <a:ext cx="3697358" cy="2438400"/>
          </a:xfrm>
          <a:prstGeom prst="rect">
            <a:avLst/>
          </a:prstGeom>
        </p:spPr>
      </p:pic>
      <p:grpSp>
        <p:nvGrpSpPr>
          <p:cNvPr id="11" name="Group 10">
            <a:extLst>
              <a:ext uri="{FF2B5EF4-FFF2-40B4-BE49-F238E27FC236}">
                <a16:creationId xmlns:a16="http://schemas.microsoft.com/office/drawing/2014/main" id="{626F6CC7-60AE-896D-9111-838933253F0C}"/>
              </a:ext>
            </a:extLst>
          </p:cNvPr>
          <p:cNvGrpSpPr/>
          <p:nvPr/>
        </p:nvGrpSpPr>
        <p:grpSpPr>
          <a:xfrm>
            <a:off x="2020958" y="1636489"/>
            <a:ext cx="8242851" cy="3889821"/>
            <a:chOff x="159027" y="191849"/>
            <a:chExt cx="8242851" cy="3889821"/>
          </a:xfrm>
        </p:grpSpPr>
        <p:sp>
          <p:nvSpPr>
            <p:cNvPr id="14" name="Rectangle 13">
              <a:extLst>
                <a:ext uri="{FF2B5EF4-FFF2-40B4-BE49-F238E27FC236}">
                  <a16:creationId xmlns:a16="http://schemas.microsoft.com/office/drawing/2014/main" id="{4D8D4A37-140C-7CEF-E905-A7F6508484AC}"/>
                </a:ext>
              </a:extLst>
            </p:cNvPr>
            <p:cNvSpPr/>
            <p:nvPr/>
          </p:nvSpPr>
          <p:spPr>
            <a:xfrm>
              <a:off x="159027" y="191849"/>
              <a:ext cx="8242851" cy="3889821"/>
            </a:xfrm>
            <a:prstGeom prst="rect">
              <a:avLst/>
            </a:prstGeom>
            <a:solidFill>
              <a:schemeClr val="bg1">
                <a:alpha val="96000"/>
              </a:schemeClr>
            </a:solidFill>
            <a:ln>
              <a:noFill/>
            </a:ln>
          </p:spPr>
          <p:txBody>
            <a:bodyPr wrap="square" rtlCol="0" anchor="ctr">
              <a:spAutoFit/>
            </a:bodyPr>
            <a:lstStyle/>
            <a:p>
              <a:pPr algn="l"/>
              <a:endParaRPr lang="en-GB" sz="1600" dirty="0">
                <a:latin typeface="Helvetica" pitchFamily="2" charset="0"/>
              </a:endParaRPr>
            </a:p>
          </p:txBody>
        </p:sp>
        <p:sp>
          <p:nvSpPr>
            <p:cNvPr id="15" name="TextBox 14">
              <a:extLst>
                <a:ext uri="{FF2B5EF4-FFF2-40B4-BE49-F238E27FC236}">
                  <a16:creationId xmlns:a16="http://schemas.microsoft.com/office/drawing/2014/main" id="{A3BAB803-55C8-CED6-6664-9D51C4EB2289}"/>
                </a:ext>
              </a:extLst>
            </p:cNvPr>
            <p:cNvSpPr txBox="1"/>
            <p:nvPr/>
          </p:nvSpPr>
          <p:spPr>
            <a:xfrm>
              <a:off x="463825" y="468975"/>
              <a:ext cx="7580248" cy="3400931"/>
            </a:xfrm>
            <a:prstGeom prst="rect">
              <a:avLst/>
            </a:prstGeom>
            <a:noFill/>
          </p:spPr>
          <p:txBody>
            <a:bodyPr wrap="square" rtlCol="0">
              <a:spAutoFit/>
            </a:bodyPr>
            <a:lstStyle/>
            <a:p>
              <a:pPr marL="0" algn="l">
                <a:spcBef>
                  <a:spcPts val="3000"/>
                </a:spcBef>
              </a:pPr>
              <a:r>
                <a:rPr lang="en-GB" sz="2800" b="1" dirty="0">
                  <a:solidFill>
                    <a:schemeClr val="tx2">
                      <a:lumMod val="75000"/>
                    </a:schemeClr>
                  </a:solidFill>
                  <a:latin typeface="Helvetica" pitchFamily="2" charset="0"/>
                  <a:ea typeface="Helvetica Light" charset="0"/>
                  <a:cs typeface="Helvetica Light" charset="0"/>
                  <a:sym typeface="Wingdings" pitchFamily="2" charset="2"/>
                </a:rPr>
                <a:t>Challenges and pitfalls in delivering large collaborative research projects</a:t>
              </a:r>
            </a:p>
            <a:p>
              <a:pPr marL="0" algn="l">
                <a:spcBef>
                  <a:spcPts val="3000"/>
                </a:spcBef>
              </a:pPr>
              <a:endParaRPr lang="en-GB" sz="2800" b="1" dirty="0">
                <a:solidFill>
                  <a:schemeClr val="tx2">
                    <a:lumMod val="75000"/>
                  </a:schemeClr>
                </a:solidFill>
                <a:latin typeface="Helvetica" pitchFamily="2" charset="0"/>
                <a:ea typeface="Helvetica Light" charset="0"/>
                <a:cs typeface="Helvetica Light" charset="0"/>
                <a:sym typeface="Wingdings" pitchFamily="2" charset="2"/>
              </a:endParaRPr>
            </a:p>
            <a:p>
              <a:pPr marL="0" algn="l">
                <a:spcBef>
                  <a:spcPts val="3000"/>
                </a:spcBef>
              </a:pPr>
              <a:endParaRPr lang="en-GB" sz="2800" b="1" dirty="0">
                <a:solidFill>
                  <a:schemeClr val="tx2">
                    <a:lumMod val="75000"/>
                  </a:schemeClr>
                </a:solidFill>
                <a:latin typeface="Helvetica" pitchFamily="2" charset="0"/>
                <a:ea typeface="Helvetica Light" charset="0"/>
                <a:cs typeface="Helvetica Light" charset="0"/>
                <a:sym typeface="Wingdings" pitchFamily="2" charset="2"/>
              </a:endParaRPr>
            </a:p>
            <a:p>
              <a:pPr marL="0" algn="l">
                <a:spcBef>
                  <a:spcPts val="3000"/>
                </a:spcBef>
              </a:pPr>
              <a:endParaRPr lang="en-GB" sz="2800" b="1" dirty="0">
                <a:solidFill>
                  <a:schemeClr val="tx2">
                    <a:lumMod val="75000"/>
                  </a:schemeClr>
                </a:solidFill>
                <a:latin typeface="Helvetica" pitchFamily="2" charset="0"/>
                <a:ea typeface="Helvetica Light" charset="0"/>
                <a:cs typeface="Helvetica Light" charset="0"/>
                <a:sym typeface="Wingdings" pitchFamily="2" charset="2"/>
              </a:endParaRPr>
            </a:p>
          </p:txBody>
        </p:sp>
        <p:sp>
          <p:nvSpPr>
            <p:cNvPr id="19" name="TextBox 18">
              <a:extLst>
                <a:ext uri="{FF2B5EF4-FFF2-40B4-BE49-F238E27FC236}">
                  <a16:creationId xmlns:a16="http://schemas.microsoft.com/office/drawing/2014/main" id="{D020308B-B8F2-EFC4-4E76-2852514C4C71}"/>
                </a:ext>
              </a:extLst>
            </p:cNvPr>
            <p:cNvSpPr txBox="1"/>
            <p:nvPr/>
          </p:nvSpPr>
          <p:spPr>
            <a:xfrm>
              <a:off x="867968" y="1653237"/>
              <a:ext cx="7136345" cy="2031325"/>
            </a:xfrm>
            <a:prstGeom prst="rect">
              <a:avLst/>
            </a:prstGeom>
            <a:noFill/>
          </p:spPr>
          <p:txBody>
            <a:bodyPr wrap="square" rtlCol="0">
              <a:spAutoFit/>
            </a:bodyPr>
            <a:lstStyle/>
            <a:p>
              <a:pPr algn="l">
                <a:spcBef>
                  <a:spcPts val="3000"/>
                </a:spcBef>
              </a:pPr>
              <a:r>
                <a:rPr lang="en-GB" dirty="0">
                  <a:solidFill>
                    <a:schemeClr val="tx2">
                      <a:lumMod val="75000"/>
                    </a:schemeClr>
                  </a:solidFill>
                  <a:latin typeface="Helvetica" pitchFamily="2" charset="0"/>
                  <a:ea typeface="Helvetica Light" charset="0"/>
                  <a:cs typeface="Helvetica Light" charset="0"/>
                  <a:sym typeface="Wingdings" pitchFamily="2" charset="2"/>
                </a:rPr>
                <a:t>Large-scale particle-physics projects must deliver mission-critical systems on time and on budget while managing a difficult transition from R&amp;D to production, rising technological complexity, and the need for transparent technology selection and robust project management. Success depends on pragmatic choices, strong technical reviews, realistic ambition, and sustained long-term funding commitments aligned with the project’s full lifecycle</a:t>
              </a:r>
            </a:p>
          </p:txBody>
        </p:sp>
      </p:grpSp>
    </p:spTree>
    <p:extLst>
      <p:ext uri="{BB962C8B-B14F-4D97-AF65-F5344CB8AC3E}">
        <p14:creationId xmlns:p14="http://schemas.microsoft.com/office/powerpoint/2010/main" val="3915892932"/>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717A3-B87A-D834-86BD-4147A6367F7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3EB85C4-E182-A19D-3E21-472535535A55}"/>
              </a:ext>
            </a:extLst>
          </p:cNvPr>
          <p:cNvSpPr txBox="1"/>
          <p:nvPr/>
        </p:nvSpPr>
        <p:spPr>
          <a:xfrm>
            <a:off x="616744" y="1192188"/>
            <a:ext cx="11190943" cy="5293757"/>
          </a:xfrm>
          <a:prstGeom prst="rect">
            <a:avLst/>
          </a:prstGeom>
          <a:noFill/>
        </p:spPr>
        <p:txBody>
          <a:bodyPr wrap="square" rtlCol="0">
            <a:spAutoFit/>
          </a:bodyPr>
          <a:lstStyle/>
          <a:p>
            <a:r>
              <a:rPr lang="en-GB" dirty="0">
                <a:latin typeface="Helvetica" pitchFamily="2" charset="0"/>
              </a:rPr>
              <a:t>Staying on budget and schedule while focusing on mission-critical developments is essential yet challenging</a:t>
            </a: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600" b="1" i="0" u="none" strike="noStrike" kern="1200" cap="none" spc="0" normalizeH="0" baseline="0" noProof="0" dirty="0">
                <a:ln>
                  <a:noFill/>
                </a:ln>
                <a:solidFill>
                  <a:srgbClr val="000000"/>
                </a:solidFill>
                <a:effectLst/>
                <a:uLnTx/>
                <a:uFillTx/>
                <a:latin typeface="Helvetica" pitchFamily="2" charset="0"/>
                <a:ea typeface="+mn-ea"/>
                <a:cs typeface="+mn-cs"/>
              </a:rPr>
              <a:t>From R&amp;D to production </a:t>
            </a:r>
            <a:r>
              <a:rPr lang="en-GB" sz="1400" dirty="0">
                <a:solidFill>
                  <a:schemeClr val="tx1">
                    <a:lumMod val="75000"/>
                    <a:lumOff val="25000"/>
                  </a:schemeClr>
                </a:solidFill>
                <a:latin typeface="Helvetica" pitchFamily="2" charset="0"/>
              </a:rPr>
              <a:t>Researchers in curiosity-driven fields are R&amp;D-oriented; the transition to large-scale production is critical and often starts too late</a:t>
            </a:r>
            <a:endParaRPr kumimoji="0" lang="en-GB" sz="1600" b="1"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endParaRP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600" b="1" i="0" u="none" strike="noStrike" kern="1200" cap="none" spc="0" normalizeH="0" baseline="0" noProof="0" dirty="0">
                <a:ln>
                  <a:noFill/>
                </a:ln>
                <a:solidFill>
                  <a:srgbClr val="000000"/>
                </a:solidFill>
                <a:effectLst/>
                <a:uLnTx/>
                <a:uFillTx/>
                <a:latin typeface="Helvetica" pitchFamily="2" charset="0"/>
                <a:ea typeface="+mn-ea"/>
                <a:cs typeface="+mn-cs"/>
              </a:rPr>
              <a:t>Rising technological complexity </a:t>
            </a:r>
            <a:r>
              <a:rPr kumimoji="0" lang="en-GB" sz="1400" b="0" i="0" u="none" strike="noStrike" kern="1200" cap="none" spc="0" normalizeH="0" baseline="0" noProof="0" dirty="0">
                <a:ln>
                  <a:noFill/>
                </a:ln>
                <a:solidFill>
                  <a:srgbClr val="000000">
                    <a:lumMod val="75000"/>
                    <a:lumOff val="25000"/>
                  </a:srgbClr>
                </a:solidFill>
                <a:effectLst/>
                <a:uLnTx/>
                <a:uFillTx/>
                <a:latin typeface="Helvetica" pitchFamily="2" charset="0"/>
                <a:ea typeface="+mn-ea"/>
                <a:cs typeface="+mn-cs"/>
              </a:rPr>
              <a:t>Modern detector technologies are increasingly complex and require strong engineering support, which is costly and scarce in research environments (e.g. radiation-hard, low-power, high-throughput ASICs)</a:t>
            </a:r>
            <a:endParaRPr kumimoji="0" lang="en-GB" sz="1600" b="1" i="0" u="none" strike="noStrike" kern="1200" cap="none" spc="0" normalizeH="0" baseline="0" noProof="0" dirty="0">
              <a:ln>
                <a:noFill/>
              </a:ln>
              <a:solidFill>
                <a:srgbClr val="000000">
                  <a:lumMod val="75000"/>
                  <a:lumOff val="25000"/>
                </a:srgbClr>
              </a:solidFill>
              <a:effectLst/>
              <a:uLnTx/>
              <a:uFillTx/>
              <a:latin typeface="Helvetica" pitchFamily="2" charset="0"/>
              <a:ea typeface="+mn-ea"/>
              <a:cs typeface="+mn-cs"/>
            </a:endParaRP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600" b="1" i="0" u="none" strike="noStrike" kern="1200" cap="none" spc="0" normalizeH="0" baseline="0" noProof="0" dirty="0">
                <a:ln>
                  <a:noFill/>
                </a:ln>
                <a:solidFill>
                  <a:srgbClr val="000000"/>
                </a:solidFill>
                <a:effectLst/>
                <a:uLnTx/>
                <a:uFillTx/>
                <a:latin typeface="Helvetica" pitchFamily="2" charset="0"/>
                <a:ea typeface="+mn-ea"/>
                <a:cs typeface="+mn-cs"/>
              </a:rPr>
              <a:t>Technology down-selection </a:t>
            </a:r>
            <a:r>
              <a:rPr kumimoji="0" lang="en-GB" sz="1400" b="0" i="0" u="none" strike="noStrike" kern="1200" cap="none" spc="0" normalizeH="0" baseline="0" noProof="0" dirty="0">
                <a:ln>
                  <a:noFill/>
                </a:ln>
                <a:solidFill>
                  <a:srgbClr val="000000">
                    <a:lumMod val="75000"/>
                    <a:lumOff val="25000"/>
                  </a:srgbClr>
                </a:solidFill>
                <a:effectLst/>
                <a:uLnTx/>
                <a:uFillTx/>
                <a:latin typeface="Helvetica" pitchFamily="2" charset="0"/>
                <a:ea typeface="+mn-ea"/>
                <a:cs typeface="+mn-cs"/>
              </a:rPr>
              <a:t>Choosing among competing options with many person-years R&amp;D invested is difficult in consensus-driven collaborations, making transparent criteria and decision processes essential</a:t>
            </a:r>
            <a:endParaRPr kumimoji="0" lang="en-GB" sz="1600" b="1" i="0" u="none" strike="noStrike" kern="1200" cap="none" spc="0" normalizeH="0" baseline="0" noProof="0" dirty="0">
              <a:ln>
                <a:noFill/>
              </a:ln>
              <a:solidFill>
                <a:srgbClr val="000000">
                  <a:lumMod val="75000"/>
                  <a:lumOff val="25000"/>
                </a:srgbClr>
              </a:solidFill>
              <a:effectLst/>
              <a:uLnTx/>
              <a:uFillTx/>
              <a:latin typeface="Helvetica" pitchFamily="2" charset="0"/>
              <a:ea typeface="+mn-ea"/>
              <a:cs typeface="+mn-cs"/>
            </a:endParaRP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600" b="1" i="0" u="none" strike="noStrike" kern="1200" cap="none" spc="0" normalizeH="0" baseline="0" noProof="0" dirty="0">
                <a:ln>
                  <a:noFill/>
                </a:ln>
                <a:solidFill>
                  <a:srgbClr val="000000"/>
                </a:solidFill>
                <a:effectLst/>
                <a:uLnTx/>
                <a:uFillTx/>
                <a:latin typeface="Helvetica" pitchFamily="2" charset="0"/>
                <a:ea typeface="+mn-ea"/>
                <a:cs typeface="+mn-cs"/>
              </a:rPr>
              <a:t>Project management culture </a:t>
            </a:r>
            <a:r>
              <a:rPr kumimoji="0" lang="en-GB" sz="1400" b="0" i="0" u="none" strike="noStrike" kern="1200" cap="none" spc="0" normalizeH="0" baseline="0" noProof="0" dirty="0">
                <a:ln>
                  <a:noFill/>
                </a:ln>
                <a:solidFill>
                  <a:srgbClr val="000000">
                    <a:lumMod val="75000"/>
                    <a:lumOff val="25000"/>
                  </a:srgbClr>
                </a:solidFill>
                <a:effectLst/>
                <a:uLnTx/>
                <a:uFillTx/>
                <a:latin typeface="Helvetica" pitchFamily="2" charset="0"/>
                <a:ea typeface="+mn-ea"/>
                <a:cs typeface="+mn-cs"/>
              </a:rPr>
              <a:t>Industrial-style project management may clash with academic culture, yet is essential and often mandated by funding agencies</a:t>
            </a:r>
            <a:endParaRPr kumimoji="0" lang="en-GB" sz="1600" b="1" i="0" u="none" strike="noStrike" kern="1200" cap="none" spc="0" normalizeH="0" baseline="0" noProof="0" dirty="0">
              <a:ln>
                <a:noFill/>
              </a:ln>
              <a:solidFill>
                <a:srgbClr val="000000">
                  <a:lumMod val="75000"/>
                  <a:lumOff val="25000"/>
                </a:srgbClr>
              </a:solidFill>
              <a:effectLst/>
              <a:uLnTx/>
              <a:uFillTx/>
              <a:latin typeface="Helvetica" pitchFamily="2" charset="0"/>
              <a:ea typeface="+mn-ea"/>
              <a:cs typeface="+mn-cs"/>
            </a:endParaRP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lang="en-GB" sz="1600" b="1" dirty="0">
                <a:solidFill>
                  <a:srgbClr val="000000"/>
                </a:solidFill>
                <a:latin typeface="Helvetica" pitchFamily="2" charset="0"/>
              </a:rPr>
              <a:t>Strength of technical reviews</a:t>
            </a:r>
            <a:r>
              <a:rPr kumimoji="0" lang="en-GB" sz="1600" b="1" i="0" u="none" strike="noStrike" kern="1200" cap="none" spc="0" normalizeH="0" baseline="0" noProof="0" dirty="0">
                <a:ln>
                  <a:noFill/>
                </a:ln>
                <a:solidFill>
                  <a:srgbClr val="000000"/>
                </a:solidFill>
                <a:effectLst/>
                <a:uLnTx/>
                <a:uFillTx/>
                <a:latin typeface="Helvetica" pitchFamily="2" charset="0"/>
                <a:ea typeface="+mn-ea"/>
                <a:cs typeface="+mn-cs"/>
              </a:rPr>
              <a:t> </a:t>
            </a:r>
            <a:r>
              <a:rPr kumimoji="0" lang="en-GB" sz="1400" b="0"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rPr>
              <a:t>Expert reviews must be enabled to recommend stopping or restructuring projects when justification or feasibility is insufficient — a threshold too rarely enforced</a:t>
            </a:r>
            <a:endParaRPr kumimoji="0" lang="en-GB" sz="1600" b="1"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endParaRP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600" b="1" i="0" u="none" strike="noStrike" kern="1200" cap="none" spc="0" normalizeH="0" baseline="0" noProof="0" dirty="0">
                <a:ln>
                  <a:noFill/>
                </a:ln>
                <a:solidFill>
                  <a:srgbClr val="000000"/>
                </a:solidFill>
                <a:effectLst/>
                <a:uLnTx/>
                <a:uFillTx/>
                <a:latin typeface="Helvetica" pitchFamily="2" charset="0"/>
                <a:ea typeface="+mn-ea"/>
                <a:cs typeface="+mn-cs"/>
              </a:rPr>
              <a:t>Pragmatism over perfection </a:t>
            </a:r>
            <a:r>
              <a:rPr kumimoji="0" lang="en-GB" sz="1400" b="0" i="0" u="none" strike="noStrike" kern="1200" cap="none" spc="0" normalizeH="0" baseline="0" noProof="0" dirty="0">
                <a:ln>
                  <a:noFill/>
                </a:ln>
                <a:solidFill>
                  <a:srgbClr val="000000">
                    <a:lumMod val="75000"/>
                    <a:lumOff val="25000"/>
                  </a:srgbClr>
                </a:solidFill>
                <a:effectLst/>
                <a:uLnTx/>
                <a:uFillTx/>
                <a:latin typeface="Helvetica" pitchFamily="2" charset="0"/>
                <a:ea typeface="+mn-ea"/>
                <a:cs typeface="+mn-cs"/>
              </a:rPr>
              <a:t>The pursuit of technically “perfect” solutions can delay or jeopardise delivery. Pragmatic and robust technological choices often lead more reliably to the desired scientific outcome</a:t>
            </a:r>
            <a:endParaRPr kumimoji="0" lang="en-GB" sz="1600" b="1" i="0" u="none" strike="noStrike" kern="1200" cap="none" spc="0" normalizeH="0" baseline="0" noProof="0" dirty="0">
              <a:ln>
                <a:noFill/>
              </a:ln>
              <a:solidFill>
                <a:srgbClr val="000000">
                  <a:lumMod val="75000"/>
                  <a:lumOff val="25000"/>
                </a:srgbClr>
              </a:solidFill>
              <a:effectLst/>
              <a:uLnTx/>
              <a:uFillTx/>
              <a:latin typeface="Helvetica" pitchFamily="2" charset="0"/>
              <a:ea typeface="+mn-ea"/>
              <a:cs typeface="+mn-cs"/>
            </a:endParaRP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600" b="1" i="0" u="none" strike="noStrike" kern="1200" cap="none" spc="0" normalizeH="0" baseline="0" noProof="0" dirty="0">
                <a:ln>
                  <a:noFill/>
                </a:ln>
                <a:solidFill>
                  <a:srgbClr val="000000"/>
                </a:solidFill>
                <a:effectLst/>
                <a:uLnTx/>
                <a:uFillTx/>
                <a:latin typeface="Helvetica" pitchFamily="2" charset="0"/>
                <a:ea typeface="+mn-ea"/>
                <a:cs typeface="+mn-cs"/>
              </a:rPr>
              <a:t>Long-term funding commitments </a:t>
            </a:r>
            <a:r>
              <a:rPr kumimoji="0" lang="en-GB" sz="1400" b="0" i="0" u="none" strike="noStrike" kern="1200" cap="none" spc="0" normalizeH="0" baseline="0" noProof="0" dirty="0">
                <a:ln>
                  <a:noFill/>
                </a:ln>
                <a:solidFill>
                  <a:srgbClr val="000000">
                    <a:lumMod val="75000"/>
                    <a:lumOff val="25000"/>
                  </a:srgbClr>
                </a:solidFill>
                <a:effectLst/>
                <a:uLnTx/>
                <a:uFillTx/>
                <a:latin typeface="Helvetica" pitchFamily="2" charset="0"/>
                <a:ea typeface="+mn-ea"/>
                <a:cs typeface="+mn-cs"/>
              </a:rPr>
              <a:t>Large projects require funding agencies to commit over their full duration. This can be challenging, particularly for agencies in smaller countries or with limited experience in long-term big-science investments</a:t>
            </a:r>
            <a:endParaRPr kumimoji="0" lang="en-GB" sz="1600" b="1" i="0" u="none" strike="noStrike" kern="1200" cap="none" spc="0" normalizeH="0" baseline="0" noProof="0" dirty="0">
              <a:ln>
                <a:noFill/>
              </a:ln>
              <a:solidFill>
                <a:srgbClr val="000000">
                  <a:lumMod val="75000"/>
                  <a:lumOff val="25000"/>
                </a:srgbClr>
              </a:solidFill>
              <a:effectLst/>
              <a:uLnTx/>
              <a:uFillTx/>
              <a:latin typeface="Helvetica" pitchFamily="2" charset="0"/>
              <a:ea typeface="+mn-ea"/>
              <a:cs typeface="+mn-cs"/>
            </a:endParaRP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600" b="1" i="0" u="none" strike="noStrike" kern="1200" cap="none" spc="0" normalizeH="0" baseline="0" noProof="0" dirty="0">
                <a:ln>
                  <a:noFill/>
                </a:ln>
                <a:solidFill>
                  <a:srgbClr val="000000"/>
                </a:solidFill>
                <a:effectLst/>
                <a:uLnTx/>
                <a:uFillTx/>
                <a:latin typeface="Helvetica" pitchFamily="2" charset="0"/>
                <a:ea typeface="+mn-ea"/>
                <a:cs typeface="+mn-cs"/>
              </a:rPr>
              <a:t>Managing ambition </a:t>
            </a:r>
            <a:r>
              <a:rPr kumimoji="0" lang="en-GB" sz="1400" b="0" i="0" u="none" strike="noStrike" kern="1200" cap="none" spc="0" normalizeH="0" baseline="0" noProof="0" dirty="0">
                <a:ln>
                  <a:noFill/>
                </a:ln>
                <a:solidFill>
                  <a:srgbClr val="000000">
                    <a:lumMod val="75000"/>
                    <a:lumOff val="25000"/>
                  </a:srgbClr>
                </a:solidFill>
                <a:effectLst/>
                <a:uLnTx/>
                <a:uFillTx/>
                <a:latin typeface="Helvetica" pitchFamily="2" charset="0"/>
                <a:ea typeface="+mn-ea"/>
                <a:cs typeface="+mn-cs"/>
              </a:rPr>
              <a:t>Over-ambitious project scopes increase risk and can lead to failure. Striking the right balance between innovation and feasibility is crucial</a:t>
            </a:r>
            <a:endParaRPr kumimoji="0" lang="en-GB" sz="1600" b="1"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endParaRPr>
          </a:p>
        </p:txBody>
      </p:sp>
      <p:sp>
        <p:nvSpPr>
          <p:cNvPr id="2" name="Slide Number Placeholder 1">
            <a:extLst>
              <a:ext uri="{FF2B5EF4-FFF2-40B4-BE49-F238E27FC236}">
                <a16:creationId xmlns:a16="http://schemas.microsoft.com/office/drawing/2014/main" id="{63564757-0015-2233-F02A-5A893583FFCD}"/>
              </a:ext>
            </a:extLst>
          </p:cNvPr>
          <p:cNvSpPr>
            <a:spLocks noGrp="1"/>
          </p:cNvSpPr>
          <p:nvPr>
            <p:ph type="sldNum" sz="quarter" idx="4"/>
          </p:nvPr>
        </p:nvSpPr>
        <p:spPr/>
        <p:txBody>
          <a:bodyPr/>
          <a:lstStyle/>
          <a:p>
            <a:pPr>
              <a:defRPr/>
            </a:pPr>
            <a:fld id="{611C2F03-9E95-40C9-A99F-3C4F7EE8CF2A}" type="slidenum">
              <a:rPr lang="en-GB" smtClean="0"/>
              <a:pPr>
                <a:defRPr/>
              </a:pPr>
              <a:t>46</a:t>
            </a:fld>
            <a:endParaRPr lang="en-GB" dirty="0"/>
          </a:p>
        </p:txBody>
      </p:sp>
      <p:sp>
        <p:nvSpPr>
          <p:cNvPr id="3" name="TextBox 2">
            <a:extLst>
              <a:ext uri="{FF2B5EF4-FFF2-40B4-BE49-F238E27FC236}">
                <a16:creationId xmlns:a16="http://schemas.microsoft.com/office/drawing/2014/main" id="{8664D000-2579-178A-0FA0-C64986FF8ED4}"/>
              </a:ext>
            </a:extLst>
          </p:cNvPr>
          <p:cNvSpPr txBox="1"/>
          <p:nvPr/>
        </p:nvSpPr>
        <p:spPr>
          <a:xfrm>
            <a:off x="214938" y="264651"/>
            <a:ext cx="11857792" cy="523220"/>
          </a:xfrm>
          <a:prstGeom prst="rect">
            <a:avLst/>
          </a:prstGeom>
          <a:noFill/>
        </p:spPr>
        <p:txBody>
          <a:bodyPr wrap="square" rtlCol="0">
            <a:spAutoFit/>
          </a:bodyPr>
          <a:lstStyle/>
          <a:p>
            <a:pPr indent="424250" defTabSz="430225" fontAlgn="base">
              <a:spcBef>
                <a:spcPct val="0"/>
              </a:spcBef>
              <a:spcAft>
                <a:spcPct val="0"/>
              </a:spcAft>
              <a:defRPr/>
            </a:pPr>
            <a:r>
              <a:rPr lang="en-GB" sz="2800" b="1" dirty="0">
                <a:solidFill>
                  <a:srgbClr val="0D7FBF"/>
                </a:solidFill>
                <a:latin typeface="Helvetica" pitchFamily="2" charset="0"/>
                <a:ea typeface="Trebuchet MS" pitchFamily="-84" charset="0"/>
                <a:cs typeface="Helvetica Light"/>
              </a:rPr>
              <a:t>Challenges and pitfalls in delivering large research projects</a:t>
            </a:r>
          </a:p>
        </p:txBody>
      </p:sp>
    </p:spTree>
    <p:extLst>
      <p:ext uri="{BB962C8B-B14F-4D97-AF65-F5344CB8AC3E}">
        <p14:creationId xmlns:p14="http://schemas.microsoft.com/office/powerpoint/2010/main" val="1723384363"/>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51C892-A816-A0D0-A774-15BFDAB0607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BD1CDFD-8CF3-A807-0721-57708005FC03}"/>
              </a:ext>
            </a:extLst>
          </p:cNvPr>
          <p:cNvSpPr>
            <a:spLocks noGrp="1"/>
          </p:cNvSpPr>
          <p:nvPr>
            <p:ph type="sldNum" sz="quarter" idx="4"/>
          </p:nvPr>
        </p:nvSpPr>
        <p:spPr/>
        <p:txBody>
          <a:bodyPr/>
          <a:lstStyle/>
          <a:p>
            <a:pPr>
              <a:defRPr/>
            </a:pPr>
            <a:fld id="{611C2F03-9E95-40C9-A99F-3C4F7EE8CF2A}" type="slidenum">
              <a:rPr lang="en-GB" smtClean="0"/>
              <a:pPr>
                <a:defRPr/>
              </a:pPr>
              <a:t>47</a:t>
            </a:fld>
            <a:endParaRPr lang="en-GB" dirty="0"/>
          </a:p>
        </p:txBody>
      </p:sp>
      <p:sp>
        <p:nvSpPr>
          <p:cNvPr id="3" name="TextBox 2">
            <a:extLst>
              <a:ext uri="{FF2B5EF4-FFF2-40B4-BE49-F238E27FC236}">
                <a16:creationId xmlns:a16="http://schemas.microsoft.com/office/drawing/2014/main" id="{B932B62E-B7E9-9567-2D26-93417E0DEEB4}"/>
              </a:ext>
            </a:extLst>
          </p:cNvPr>
          <p:cNvSpPr txBox="1"/>
          <p:nvPr/>
        </p:nvSpPr>
        <p:spPr>
          <a:xfrm>
            <a:off x="214938" y="264651"/>
            <a:ext cx="11857792" cy="523220"/>
          </a:xfrm>
          <a:prstGeom prst="rect">
            <a:avLst/>
          </a:prstGeom>
          <a:noFill/>
        </p:spPr>
        <p:txBody>
          <a:bodyPr wrap="square" rtlCol="0">
            <a:spAutoFit/>
          </a:bodyPr>
          <a:lstStyle/>
          <a:p>
            <a:pPr indent="424250" defTabSz="430225" fontAlgn="base">
              <a:spcBef>
                <a:spcPct val="0"/>
              </a:spcBef>
              <a:spcAft>
                <a:spcPct val="0"/>
              </a:spcAft>
              <a:defRPr/>
            </a:pPr>
            <a:r>
              <a:rPr lang="en-GB" sz="2800" b="1" dirty="0">
                <a:solidFill>
                  <a:srgbClr val="0D7FBF"/>
                </a:solidFill>
                <a:latin typeface="Helvetica" pitchFamily="2" charset="0"/>
                <a:ea typeface="Trebuchet MS" pitchFamily="-84" charset="0"/>
                <a:cs typeface="Helvetica Light"/>
              </a:rPr>
              <a:t>A few general lessons from particle physics for you</a:t>
            </a:r>
          </a:p>
        </p:txBody>
      </p:sp>
      <p:sp>
        <p:nvSpPr>
          <p:cNvPr id="5" name="TextBox 4">
            <a:extLst>
              <a:ext uri="{FF2B5EF4-FFF2-40B4-BE49-F238E27FC236}">
                <a16:creationId xmlns:a16="http://schemas.microsoft.com/office/drawing/2014/main" id="{61A21106-844F-725A-44CD-A128941CA966}"/>
              </a:ext>
            </a:extLst>
          </p:cNvPr>
          <p:cNvSpPr txBox="1"/>
          <p:nvPr/>
        </p:nvSpPr>
        <p:spPr>
          <a:xfrm>
            <a:off x="616744" y="1192188"/>
            <a:ext cx="11190943" cy="428578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600" b="1" i="0" u="none" strike="noStrike" kern="1200" cap="none" spc="0" normalizeH="0" baseline="0" noProof="0" dirty="0">
                <a:ln>
                  <a:noFill/>
                </a:ln>
                <a:solidFill>
                  <a:srgbClr val="000000"/>
                </a:solidFill>
                <a:effectLst/>
                <a:uLnTx/>
                <a:uFillTx/>
                <a:latin typeface="Helvetica" pitchFamily="2" charset="0"/>
                <a:ea typeface="+mn-ea"/>
                <a:cs typeface="+mn-cs"/>
              </a:rPr>
              <a:t>Collaborate out of necessity </a:t>
            </a:r>
            <a:r>
              <a:rPr lang="en-GB" sz="1400" dirty="0">
                <a:solidFill>
                  <a:schemeClr val="tx1">
                    <a:lumMod val="75000"/>
                    <a:lumOff val="25000"/>
                  </a:schemeClr>
                </a:solidFill>
                <a:latin typeface="Helvetica" pitchFamily="2" charset="0"/>
              </a:rPr>
              <a:t>Very large projects exceed the capacity of any single group</a:t>
            </a:r>
            <a:endParaRPr kumimoji="0" lang="en-GB" sz="1600" b="1"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endParaRPr>
          </a:p>
          <a:p>
            <a:pPr marL="285750" marR="0" lvl="0" indent="-285750" algn="l" defTabSz="914400" rtl="0" eaLnBrk="1" fontAlgn="auto" latinLnBrk="0" hangingPunct="1">
              <a:lnSpc>
                <a:spcPct val="100000"/>
              </a:lnSpc>
              <a:spcBef>
                <a:spcPts val="1500"/>
              </a:spcBef>
              <a:spcAft>
                <a:spcPts val="0"/>
              </a:spcAft>
              <a:buClrTx/>
              <a:buSzTx/>
              <a:buFont typeface="Arial" panose="020B0604020202020204" pitchFamily="34" charset="0"/>
              <a:buChar char="•"/>
              <a:tabLst/>
              <a:defRPr/>
            </a:pPr>
            <a:r>
              <a:rPr kumimoji="0" lang="en-GB" sz="1600" b="1" i="0" u="none" strike="noStrike" kern="1200" cap="none" spc="0" normalizeH="0" baseline="0" noProof="0" dirty="0">
                <a:ln>
                  <a:noFill/>
                </a:ln>
                <a:solidFill>
                  <a:srgbClr val="000000"/>
                </a:solidFill>
                <a:effectLst/>
                <a:uLnTx/>
                <a:uFillTx/>
                <a:latin typeface="Helvetica" pitchFamily="2" charset="0"/>
                <a:ea typeface="+mn-ea"/>
                <a:cs typeface="+mn-cs"/>
              </a:rPr>
              <a:t>Earn trust through delivery and openness </a:t>
            </a:r>
            <a:r>
              <a:rPr kumimoji="0" lang="en-GB" sz="1400" b="0" i="0" u="none" strike="noStrike" kern="1200" cap="none" spc="0" normalizeH="0" baseline="0" noProof="0" dirty="0">
                <a:ln>
                  <a:noFill/>
                </a:ln>
                <a:solidFill>
                  <a:srgbClr val="000000">
                    <a:lumMod val="75000"/>
                    <a:lumOff val="25000"/>
                  </a:srgbClr>
                </a:solidFill>
                <a:effectLst/>
                <a:uLnTx/>
                <a:uFillTx/>
                <a:latin typeface="Helvetica" pitchFamily="2" charset="0"/>
                <a:ea typeface="+mn-ea"/>
                <a:cs typeface="+mn-cs"/>
              </a:rPr>
              <a:t>Deliver on commitments; work transparently and open-source by default</a:t>
            </a:r>
            <a:endParaRPr kumimoji="0" lang="en-GB" sz="1600" b="1" i="0" u="none" strike="noStrike" kern="1200" cap="none" spc="0" normalizeH="0" baseline="0" noProof="0" dirty="0">
              <a:ln>
                <a:noFill/>
              </a:ln>
              <a:solidFill>
                <a:srgbClr val="000000">
                  <a:lumMod val="75000"/>
                  <a:lumOff val="25000"/>
                </a:srgbClr>
              </a:solidFill>
              <a:effectLst/>
              <a:uLnTx/>
              <a:uFillTx/>
              <a:latin typeface="Helvetica" pitchFamily="2" charset="0"/>
              <a:ea typeface="+mn-ea"/>
              <a:cs typeface="+mn-cs"/>
            </a:endParaRPr>
          </a:p>
          <a:p>
            <a:pPr marL="285750" marR="0" lvl="0" indent="-285750" algn="l" defTabSz="914400" rtl="0" eaLnBrk="1" fontAlgn="auto" latinLnBrk="0" hangingPunct="1">
              <a:lnSpc>
                <a:spcPct val="100000"/>
              </a:lnSpc>
              <a:spcBef>
                <a:spcPts val="1500"/>
              </a:spcBef>
              <a:spcAft>
                <a:spcPts val="0"/>
              </a:spcAft>
              <a:buClrTx/>
              <a:buSzTx/>
              <a:buFont typeface="Arial" panose="020B0604020202020204" pitchFamily="34" charset="0"/>
              <a:buChar char="•"/>
              <a:tabLst/>
              <a:defRPr/>
            </a:pPr>
            <a:r>
              <a:rPr kumimoji="0" lang="en-GB" sz="1600" b="1" i="0" u="none" strike="noStrike" kern="1200" cap="none" spc="0" normalizeH="0" baseline="0" noProof="0" dirty="0">
                <a:ln>
                  <a:noFill/>
                </a:ln>
                <a:solidFill>
                  <a:srgbClr val="000000"/>
                </a:solidFill>
                <a:effectLst/>
                <a:uLnTx/>
                <a:uFillTx/>
                <a:latin typeface="Helvetica" pitchFamily="2" charset="0"/>
                <a:ea typeface="+mn-ea"/>
                <a:cs typeface="+mn-cs"/>
              </a:rPr>
              <a:t>Enable, don’t control </a:t>
            </a:r>
            <a:r>
              <a:rPr kumimoji="0" lang="en-GB" sz="1400" b="0" i="0" u="none" strike="noStrike" kern="1200" cap="none" spc="0" normalizeH="0" baseline="0" noProof="0" dirty="0">
                <a:ln>
                  <a:noFill/>
                </a:ln>
                <a:solidFill>
                  <a:srgbClr val="000000">
                    <a:lumMod val="75000"/>
                    <a:lumOff val="25000"/>
                  </a:srgbClr>
                </a:solidFill>
                <a:effectLst/>
                <a:uLnTx/>
                <a:uFillTx/>
                <a:latin typeface="Helvetica" pitchFamily="2" charset="0"/>
                <a:ea typeface="+mn-ea"/>
                <a:cs typeface="+mn-cs"/>
              </a:rPr>
              <a:t>Use clear governance and transparent decisions, not rigid hierarchies</a:t>
            </a:r>
            <a:endParaRPr kumimoji="0" lang="en-GB" sz="1600" b="1" i="0" u="none" strike="noStrike" kern="1200" cap="none" spc="0" normalizeH="0" baseline="0" noProof="0" dirty="0">
              <a:ln>
                <a:noFill/>
              </a:ln>
              <a:solidFill>
                <a:srgbClr val="000000">
                  <a:lumMod val="75000"/>
                  <a:lumOff val="25000"/>
                </a:srgbClr>
              </a:solidFill>
              <a:effectLst/>
              <a:uLnTx/>
              <a:uFillTx/>
              <a:latin typeface="Helvetica" pitchFamily="2" charset="0"/>
              <a:ea typeface="+mn-ea"/>
              <a:cs typeface="+mn-cs"/>
            </a:endParaRPr>
          </a:p>
          <a:p>
            <a:pPr marL="285750" marR="0" lvl="0" indent="-285750" algn="l" defTabSz="914400" rtl="0" eaLnBrk="1" fontAlgn="auto" latinLnBrk="0" hangingPunct="1">
              <a:lnSpc>
                <a:spcPct val="100000"/>
              </a:lnSpc>
              <a:spcBef>
                <a:spcPts val="1500"/>
              </a:spcBef>
              <a:spcAft>
                <a:spcPts val="0"/>
              </a:spcAft>
              <a:buClrTx/>
              <a:buSzTx/>
              <a:buFont typeface="Arial" panose="020B0604020202020204" pitchFamily="34" charset="0"/>
              <a:buChar char="•"/>
              <a:tabLst/>
              <a:defRPr/>
            </a:pPr>
            <a:r>
              <a:rPr kumimoji="0" lang="en-GB" sz="1600" b="1" i="0" u="none" strike="noStrike" kern="1200" cap="none" spc="0" normalizeH="0" baseline="0" noProof="0" dirty="0">
                <a:ln>
                  <a:noFill/>
                </a:ln>
                <a:solidFill>
                  <a:srgbClr val="000000"/>
                </a:solidFill>
                <a:effectLst/>
                <a:uLnTx/>
                <a:uFillTx/>
                <a:latin typeface="Helvetica" pitchFamily="2" charset="0"/>
                <a:ea typeface="+mn-ea"/>
                <a:cs typeface="+mn-cs"/>
              </a:rPr>
              <a:t>Reward excellence wherever it appears </a:t>
            </a:r>
            <a:r>
              <a:rPr lang="en-GB" sz="1400" dirty="0">
                <a:solidFill>
                  <a:srgbClr val="000000">
                    <a:lumMod val="75000"/>
                    <a:lumOff val="25000"/>
                  </a:srgbClr>
                </a:solidFill>
                <a:latin typeface="Helvetica" pitchFamily="2" charset="0"/>
              </a:rPr>
              <a:t>L</a:t>
            </a:r>
            <a:r>
              <a:rPr kumimoji="0" lang="en-GB" sz="1400" b="0" i="0" u="none" strike="noStrike" kern="1200" cap="none" spc="0" normalizeH="0" baseline="0" noProof="0" dirty="0" err="1">
                <a:ln>
                  <a:noFill/>
                </a:ln>
                <a:solidFill>
                  <a:srgbClr val="000000">
                    <a:lumMod val="75000"/>
                    <a:lumOff val="25000"/>
                  </a:srgbClr>
                </a:solidFill>
                <a:effectLst/>
                <a:uLnTx/>
                <a:uFillTx/>
                <a:latin typeface="Helvetica" pitchFamily="2" charset="0"/>
                <a:ea typeface="+mn-ea"/>
                <a:cs typeface="+mn-cs"/>
              </a:rPr>
              <a:t>eadership</a:t>
            </a:r>
            <a:r>
              <a:rPr kumimoji="0" lang="en-GB" sz="1400" b="0" i="0" u="none" strike="noStrike" kern="1200" cap="none" spc="0" normalizeH="0" baseline="0" noProof="0" dirty="0">
                <a:ln>
                  <a:noFill/>
                </a:ln>
                <a:solidFill>
                  <a:srgbClr val="000000">
                    <a:lumMod val="75000"/>
                    <a:lumOff val="25000"/>
                  </a:srgbClr>
                </a:solidFill>
                <a:effectLst/>
                <a:uLnTx/>
                <a:uFillTx/>
                <a:latin typeface="Helvetica" pitchFamily="2" charset="0"/>
                <a:ea typeface="+mn-ea"/>
                <a:cs typeface="+mn-cs"/>
              </a:rPr>
              <a:t> follows expertise and contribution, not seniority or resources</a:t>
            </a:r>
            <a:endParaRPr kumimoji="0" lang="en-GB" sz="1600" b="1" i="0" u="none" strike="noStrike" kern="1200" cap="none" spc="0" normalizeH="0" baseline="0" noProof="0" dirty="0">
              <a:ln>
                <a:noFill/>
              </a:ln>
              <a:solidFill>
                <a:srgbClr val="000000">
                  <a:lumMod val="75000"/>
                  <a:lumOff val="25000"/>
                </a:srgbClr>
              </a:solidFill>
              <a:effectLst/>
              <a:uLnTx/>
              <a:uFillTx/>
              <a:latin typeface="Helvetica" pitchFamily="2" charset="0"/>
              <a:ea typeface="+mn-ea"/>
              <a:cs typeface="+mn-cs"/>
            </a:endParaRPr>
          </a:p>
          <a:p>
            <a:pPr marL="285750" marR="0" lvl="0" indent="-285750" algn="l" defTabSz="914400" rtl="0" eaLnBrk="1" fontAlgn="auto" latinLnBrk="0" hangingPunct="1">
              <a:lnSpc>
                <a:spcPct val="100000"/>
              </a:lnSpc>
              <a:spcBef>
                <a:spcPts val="1500"/>
              </a:spcBef>
              <a:spcAft>
                <a:spcPts val="0"/>
              </a:spcAft>
              <a:buClrTx/>
              <a:buSzTx/>
              <a:buFont typeface="Arial" panose="020B0604020202020204" pitchFamily="34" charset="0"/>
              <a:buChar char="•"/>
              <a:tabLst/>
              <a:defRPr/>
            </a:pPr>
            <a:r>
              <a:rPr kumimoji="0" lang="en-GB" sz="1600" b="1" i="0" u="none" strike="noStrike" kern="1200" cap="none" spc="0" normalizeH="0" baseline="0" noProof="0" dirty="0">
                <a:ln>
                  <a:noFill/>
                </a:ln>
                <a:solidFill>
                  <a:srgbClr val="000000"/>
                </a:solidFill>
                <a:effectLst/>
                <a:uLnTx/>
                <a:uFillTx/>
                <a:latin typeface="Helvetica" pitchFamily="2" charset="0"/>
                <a:ea typeface="+mn-ea"/>
                <a:cs typeface="+mn-cs"/>
              </a:rPr>
              <a:t>Plan the R&amp;D to production transition early </a:t>
            </a:r>
            <a:r>
              <a:rPr lang="en-GB" sz="1400" dirty="0">
                <a:solidFill>
                  <a:srgbClr val="000000">
                    <a:lumMod val="75000"/>
                    <a:lumOff val="25000"/>
                  </a:srgbClr>
                </a:solidFill>
                <a:latin typeface="Helvetica" pitchFamily="2" charset="0"/>
              </a:rPr>
              <a:t>I</a:t>
            </a:r>
            <a:r>
              <a:rPr kumimoji="0" lang="en-GB" sz="1400" b="0" i="0" u="none" strike="noStrike" kern="1200" cap="none" spc="0" normalizeH="0" baseline="0" noProof="0" dirty="0" err="1">
                <a:ln>
                  <a:noFill/>
                </a:ln>
                <a:solidFill>
                  <a:srgbClr val="000000">
                    <a:lumMod val="75000"/>
                    <a:lumOff val="25000"/>
                  </a:srgbClr>
                </a:solidFill>
                <a:effectLst/>
                <a:uLnTx/>
                <a:uFillTx/>
                <a:latin typeface="Helvetica" pitchFamily="2" charset="0"/>
                <a:ea typeface="+mn-ea"/>
                <a:cs typeface="+mn-cs"/>
              </a:rPr>
              <a:t>nnovation</a:t>
            </a:r>
            <a:r>
              <a:rPr kumimoji="0" lang="en-GB" sz="1400" b="0" i="0" u="none" strike="noStrike" kern="1200" cap="none" spc="0" normalizeH="0" baseline="0" noProof="0" dirty="0">
                <a:ln>
                  <a:noFill/>
                </a:ln>
                <a:solidFill>
                  <a:srgbClr val="000000">
                    <a:lumMod val="75000"/>
                    <a:lumOff val="25000"/>
                  </a:srgbClr>
                </a:solidFill>
                <a:effectLst/>
                <a:uLnTx/>
                <a:uFillTx/>
                <a:latin typeface="Helvetica" pitchFamily="2" charset="0"/>
                <a:ea typeface="+mn-ea"/>
                <a:cs typeface="+mn-cs"/>
              </a:rPr>
              <a:t> needs freedom; large-scale delivery needs discipline</a:t>
            </a:r>
            <a:endParaRPr kumimoji="0" lang="en-GB" sz="1600" b="1" i="0" u="none" strike="noStrike" kern="1200" cap="none" spc="0" normalizeH="0" baseline="0" noProof="0" dirty="0">
              <a:ln>
                <a:noFill/>
              </a:ln>
              <a:solidFill>
                <a:srgbClr val="000000">
                  <a:lumMod val="75000"/>
                  <a:lumOff val="25000"/>
                </a:srgbClr>
              </a:solidFill>
              <a:effectLst/>
              <a:uLnTx/>
              <a:uFillTx/>
              <a:latin typeface="Helvetica" pitchFamily="2" charset="0"/>
              <a:ea typeface="+mn-ea"/>
              <a:cs typeface="+mn-cs"/>
            </a:endParaRPr>
          </a:p>
          <a:p>
            <a:pPr marL="285750" marR="0" lvl="0" indent="-285750" algn="l" defTabSz="914400" rtl="0" eaLnBrk="1" fontAlgn="auto" latinLnBrk="0" hangingPunct="1">
              <a:lnSpc>
                <a:spcPct val="100000"/>
              </a:lnSpc>
              <a:spcBef>
                <a:spcPts val="1500"/>
              </a:spcBef>
              <a:spcAft>
                <a:spcPts val="0"/>
              </a:spcAft>
              <a:buClrTx/>
              <a:buSzTx/>
              <a:buFont typeface="Arial" panose="020B0604020202020204" pitchFamily="34" charset="0"/>
              <a:buChar char="•"/>
              <a:tabLst/>
              <a:defRPr/>
            </a:pPr>
            <a:r>
              <a:rPr kumimoji="0" lang="en-GB" sz="1600" b="1" i="0" u="none" strike="noStrike" kern="1200" cap="none" spc="0" normalizeH="0" baseline="0" noProof="0" dirty="0">
                <a:ln>
                  <a:noFill/>
                </a:ln>
                <a:solidFill>
                  <a:srgbClr val="000000"/>
                </a:solidFill>
                <a:effectLst/>
                <a:uLnTx/>
                <a:uFillTx/>
                <a:latin typeface="Helvetica" pitchFamily="2" charset="0"/>
                <a:ea typeface="+mn-ea"/>
                <a:cs typeface="+mn-cs"/>
              </a:rPr>
              <a:t>Be pragmatic </a:t>
            </a:r>
            <a:r>
              <a:rPr kumimoji="0" lang="en-GB" sz="1400" b="0" i="0" u="none" strike="noStrike" kern="1200" cap="none" spc="0" normalizeH="0" baseline="0" noProof="0" dirty="0">
                <a:ln>
                  <a:noFill/>
                </a:ln>
                <a:solidFill>
                  <a:srgbClr val="000000">
                    <a:lumMod val="75000"/>
                    <a:lumOff val="25000"/>
                  </a:srgbClr>
                </a:solidFill>
                <a:effectLst/>
                <a:uLnTx/>
                <a:uFillTx/>
                <a:latin typeface="Helvetica" pitchFamily="2" charset="0"/>
                <a:ea typeface="+mn-ea"/>
                <a:cs typeface="+mn-cs"/>
              </a:rPr>
              <a:t>Robust, timely solutions beat “perfect” ones that arrive too late</a:t>
            </a:r>
            <a:endParaRPr kumimoji="0" lang="en-GB" sz="1600" b="1" i="0" u="none" strike="noStrike" kern="1200" cap="none" spc="0" normalizeH="0" baseline="0" noProof="0" dirty="0">
              <a:ln>
                <a:noFill/>
              </a:ln>
              <a:solidFill>
                <a:srgbClr val="000000">
                  <a:lumMod val="75000"/>
                  <a:lumOff val="25000"/>
                </a:srgbClr>
              </a:solidFill>
              <a:effectLst/>
              <a:uLnTx/>
              <a:uFillTx/>
              <a:latin typeface="Helvetica" pitchFamily="2" charset="0"/>
              <a:ea typeface="+mn-ea"/>
              <a:cs typeface="+mn-cs"/>
            </a:endParaRPr>
          </a:p>
          <a:p>
            <a:pPr marL="285750" marR="0" lvl="0" indent="-285750" algn="l" defTabSz="914400" rtl="0" eaLnBrk="1" fontAlgn="auto" latinLnBrk="0" hangingPunct="1">
              <a:lnSpc>
                <a:spcPct val="100000"/>
              </a:lnSpc>
              <a:spcBef>
                <a:spcPts val="1500"/>
              </a:spcBef>
              <a:spcAft>
                <a:spcPts val="0"/>
              </a:spcAft>
              <a:buClrTx/>
              <a:buSzTx/>
              <a:buFont typeface="Arial" panose="020B0604020202020204" pitchFamily="34" charset="0"/>
              <a:buChar char="•"/>
              <a:tabLst/>
              <a:defRPr/>
            </a:pPr>
            <a:r>
              <a:rPr kumimoji="0" lang="en-GB" sz="1600" b="1" i="0" u="none" strike="noStrike" kern="1200" cap="none" spc="0" normalizeH="0" baseline="0" noProof="0" dirty="0">
                <a:ln>
                  <a:noFill/>
                </a:ln>
                <a:solidFill>
                  <a:srgbClr val="000000"/>
                </a:solidFill>
                <a:effectLst/>
                <a:uLnTx/>
                <a:uFillTx/>
                <a:latin typeface="Helvetica" pitchFamily="2" charset="0"/>
                <a:ea typeface="+mn-ea"/>
                <a:cs typeface="+mn-cs"/>
              </a:rPr>
              <a:t>Make hard choices transparently </a:t>
            </a:r>
            <a:r>
              <a:rPr kumimoji="0" lang="en-GB" sz="1400" b="0" i="0" u="none" strike="noStrike" kern="1200" cap="none" spc="0" normalizeH="0" baseline="0" noProof="0" dirty="0">
                <a:ln>
                  <a:noFill/>
                </a:ln>
                <a:solidFill>
                  <a:srgbClr val="000000">
                    <a:lumMod val="75000"/>
                    <a:lumOff val="25000"/>
                  </a:srgbClr>
                </a:solidFill>
                <a:effectLst/>
                <a:uLnTx/>
                <a:uFillTx/>
                <a:latin typeface="Helvetica" pitchFamily="2" charset="0"/>
                <a:ea typeface="+mn-ea"/>
                <a:cs typeface="+mn-cs"/>
              </a:rPr>
              <a:t>Down-selection preserves trust when criteria are clear</a:t>
            </a:r>
          </a:p>
          <a:p>
            <a:pPr marL="285750" marR="0" lvl="0" indent="-285750" algn="l" defTabSz="914400" rtl="0" eaLnBrk="1" fontAlgn="auto" latinLnBrk="0" hangingPunct="1">
              <a:lnSpc>
                <a:spcPct val="100000"/>
              </a:lnSpc>
              <a:spcBef>
                <a:spcPts val="1500"/>
              </a:spcBef>
              <a:spcAft>
                <a:spcPts val="0"/>
              </a:spcAft>
              <a:buClrTx/>
              <a:buSzTx/>
              <a:buFont typeface="Arial" panose="020B0604020202020204" pitchFamily="34" charset="0"/>
              <a:buChar char="•"/>
              <a:tabLst/>
              <a:defRPr/>
            </a:pPr>
            <a:r>
              <a:rPr kumimoji="0" lang="en-GB" sz="1600" b="1" i="0" u="none" strike="noStrike" kern="1200" cap="none" spc="0" normalizeH="0" baseline="0" noProof="0" dirty="0">
                <a:ln>
                  <a:noFill/>
                </a:ln>
                <a:solidFill>
                  <a:srgbClr val="000000"/>
                </a:solidFill>
                <a:effectLst/>
                <a:uLnTx/>
                <a:uFillTx/>
                <a:latin typeface="Helvetica" pitchFamily="2" charset="0"/>
                <a:ea typeface="+mn-ea"/>
                <a:cs typeface="+mn-cs"/>
              </a:rPr>
              <a:t>Invest in people </a:t>
            </a:r>
            <a:r>
              <a:rPr lang="en-GB" sz="1400" dirty="0">
                <a:solidFill>
                  <a:srgbClr val="000000">
                    <a:lumMod val="75000"/>
                    <a:lumOff val="25000"/>
                  </a:srgbClr>
                </a:solidFill>
                <a:latin typeface="Helvetica" pitchFamily="2" charset="0"/>
              </a:rPr>
              <a:t>E</a:t>
            </a:r>
            <a:r>
              <a:rPr kumimoji="0" lang="en-GB" sz="1400" b="0" i="0" u="none" strike="noStrike" kern="1200" cap="none" spc="0" normalizeH="0" baseline="0" noProof="0" dirty="0" err="1">
                <a:ln>
                  <a:noFill/>
                </a:ln>
                <a:solidFill>
                  <a:srgbClr val="000000">
                    <a:lumMod val="75000"/>
                    <a:lumOff val="25000"/>
                  </a:srgbClr>
                </a:solidFill>
                <a:effectLst/>
                <a:uLnTx/>
                <a:uFillTx/>
                <a:latin typeface="Helvetica" pitchFamily="2" charset="0"/>
                <a:ea typeface="+mn-ea"/>
                <a:cs typeface="+mn-cs"/>
              </a:rPr>
              <a:t>mpower</a:t>
            </a:r>
            <a:r>
              <a:rPr kumimoji="0" lang="en-GB" sz="1400" b="0" i="0" u="none" strike="noStrike" kern="1200" cap="none" spc="0" normalizeH="0" baseline="0" noProof="0" dirty="0">
                <a:ln>
                  <a:noFill/>
                </a:ln>
                <a:solidFill>
                  <a:srgbClr val="000000">
                    <a:lumMod val="75000"/>
                    <a:lumOff val="25000"/>
                  </a:srgbClr>
                </a:solidFill>
                <a:effectLst/>
                <a:uLnTx/>
                <a:uFillTx/>
                <a:latin typeface="Helvetica" pitchFamily="2" charset="0"/>
                <a:ea typeface="+mn-ea"/>
                <a:cs typeface="+mn-cs"/>
              </a:rPr>
              <a:t> early-career contributors and sustain the community</a:t>
            </a:r>
            <a:endParaRPr kumimoji="0" lang="en-GB" sz="1600" b="1" i="0" u="none" strike="noStrike" kern="1200" cap="none" spc="0" normalizeH="0" baseline="0" noProof="0" dirty="0">
              <a:ln>
                <a:noFill/>
              </a:ln>
              <a:solidFill>
                <a:srgbClr val="000000">
                  <a:lumMod val="75000"/>
                  <a:lumOff val="25000"/>
                </a:srgbClr>
              </a:solidFill>
              <a:effectLst/>
              <a:uLnTx/>
              <a:uFillTx/>
              <a:latin typeface="Helvetica" pitchFamily="2" charset="0"/>
              <a:ea typeface="+mn-ea"/>
              <a:cs typeface="+mn-cs"/>
            </a:endParaRPr>
          </a:p>
          <a:p>
            <a:pPr marL="285750" marR="0" lvl="0" indent="-285750" algn="l" defTabSz="914400" rtl="0" eaLnBrk="1" fontAlgn="auto" latinLnBrk="0" hangingPunct="1">
              <a:lnSpc>
                <a:spcPct val="100000"/>
              </a:lnSpc>
              <a:spcBef>
                <a:spcPts val="1500"/>
              </a:spcBef>
              <a:spcAft>
                <a:spcPts val="0"/>
              </a:spcAft>
              <a:buClrTx/>
              <a:buSzTx/>
              <a:buFont typeface="Arial" panose="020B0604020202020204" pitchFamily="34" charset="0"/>
              <a:buChar char="•"/>
              <a:tabLst/>
              <a:defRPr/>
            </a:pPr>
            <a:r>
              <a:rPr kumimoji="0" lang="en-GB" sz="1600" b="1" i="0" u="none" strike="noStrike" kern="1200" cap="none" spc="0" normalizeH="0" baseline="0" noProof="0" dirty="0">
                <a:ln>
                  <a:noFill/>
                </a:ln>
                <a:solidFill>
                  <a:srgbClr val="000000"/>
                </a:solidFill>
                <a:effectLst/>
                <a:uLnTx/>
                <a:uFillTx/>
                <a:latin typeface="Helvetica" pitchFamily="2" charset="0"/>
                <a:ea typeface="+mn-ea"/>
                <a:cs typeface="+mn-cs"/>
              </a:rPr>
              <a:t>Anchor in stable institutions </a:t>
            </a:r>
            <a:r>
              <a:rPr lang="en-GB" sz="1400" dirty="0">
                <a:solidFill>
                  <a:srgbClr val="000000">
                    <a:lumMod val="75000"/>
                    <a:lumOff val="25000"/>
                  </a:srgbClr>
                </a:solidFill>
                <a:latin typeface="Helvetica" pitchFamily="2" charset="0"/>
              </a:rPr>
              <a:t>L</a:t>
            </a:r>
            <a:r>
              <a:rPr kumimoji="0" lang="en-GB" sz="1400" b="0" i="0" u="none" strike="noStrike" kern="1200" cap="none" spc="0" normalizeH="0" baseline="0" noProof="0" dirty="0" err="1">
                <a:ln>
                  <a:noFill/>
                </a:ln>
                <a:solidFill>
                  <a:srgbClr val="000000">
                    <a:lumMod val="75000"/>
                    <a:lumOff val="25000"/>
                  </a:srgbClr>
                </a:solidFill>
                <a:effectLst/>
                <a:uLnTx/>
                <a:uFillTx/>
                <a:latin typeface="Helvetica" pitchFamily="2" charset="0"/>
                <a:ea typeface="+mn-ea"/>
                <a:cs typeface="+mn-cs"/>
              </a:rPr>
              <a:t>ong</a:t>
            </a:r>
            <a:r>
              <a:rPr kumimoji="0" lang="en-GB" sz="1400" b="0" i="0" u="none" strike="noStrike" kern="1200" cap="none" spc="0" normalizeH="0" baseline="0" noProof="0" dirty="0">
                <a:ln>
                  <a:noFill/>
                </a:ln>
                <a:solidFill>
                  <a:srgbClr val="000000">
                    <a:lumMod val="75000"/>
                    <a:lumOff val="25000"/>
                  </a:srgbClr>
                </a:solidFill>
                <a:effectLst/>
                <a:uLnTx/>
                <a:uFillTx/>
                <a:latin typeface="Helvetica" pitchFamily="2" charset="0"/>
                <a:ea typeface="+mn-ea"/>
                <a:cs typeface="+mn-cs"/>
              </a:rPr>
              <a:t>-term success needs neutral, reliable hubs</a:t>
            </a:r>
            <a:endParaRPr kumimoji="0" lang="en-GB" sz="1600" b="1" i="0" u="none" strike="noStrike" kern="1200" cap="none" spc="0" normalizeH="0" baseline="0" noProof="0" dirty="0">
              <a:ln>
                <a:noFill/>
              </a:ln>
              <a:solidFill>
                <a:srgbClr val="000000">
                  <a:lumMod val="75000"/>
                  <a:lumOff val="25000"/>
                </a:srgbClr>
              </a:solidFill>
              <a:effectLst/>
              <a:uLnTx/>
              <a:uFillTx/>
              <a:latin typeface="Helvetica" pitchFamily="2" charset="0"/>
              <a:ea typeface="+mn-ea"/>
              <a:cs typeface="+mn-cs"/>
            </a:endParaRPr>
          </a:p>
          <a:p>
            <a:pPr marL="285750" marR="0" lvl="0" indent="-285750" algn="l" defTabSz="914400" rtl="0" eaLnBrk="1" fontAlgn="auto" latinLnBrk="0" hangingPunct="1">
              <a:lnSpc>
                <a:spcPct val="100000"/>
              </a:lnSpc>
              <a:spcBef>
                <a:spcPts val="1500"/>
              </a:spcBef>
              <a:spcAft>
                <a:spcPts val="0"/>
              </a:spcAft>
              <a:buClrTx/>
              <a:buSzTx/>
              <a:buFont typeface="Arial" panose="020B0604020202020204" pitchFamily="34" charset="0"/>
              <a:buChar char="•"/>
              <a:tabLst/>
              <a:defRPr/>
            </a:pPr>
            <a:r>
              <a:rPr kumimoji="0" lang="en-GB" sz="1600" b="1" i="0" u="none" strike="noStrike" kern="1200" cap="none" spc="0" normalizeH="0" baseline="0" noProof="0" dirty="0">
                <a:ln>
                  <a:noFill/>
                </a:ln>
                <a:solidFill>
                  <a:srgbClr val="000000"/>
                </a:solidFill>
                <a:effectLst/>
                <a:uLnTx/>
                <a:uFillTx/>
                <a:latin typeface="Helvetica" pitchFamily="2" charset="0"/>
                <a:ea typeface="+mn-ea"/>
                <a:cs typeface="+mn-cs"/>
              </a:rPr>
              <a:t>Remember the human side </a:t>
            </a:r>
            <a:r>
              <a:rPr lang="en-GB" sz="1400" dirty="0">
                <a:solidFill>
                  <a:srgbClr val="000000">
                    <a:lumMod val="75000"/>
                    <a:lumOff val="25000"/>
                  </a:srgbClr>
                </a:solidFill>
                <a:latin typeface="Helvetica" pitchFamily="2" charset="0"/>
              </a:rPr>
              <a:t>L</a:t>
            </a:r>
            <a:r>
              <a:rPr kumimoji="0" lang="en-GB" sz="1400" b="0" i="0" u="none" strike="noStrike" kern="1200" cap="none" spc="0" normalizeH="0" baseline="0" noProof="0" dirty="0" err="1">
                <a:ln>
                  <a:noFill/>
                </a:ln>
                <a:solidFill>
                  <a:srgbClr val="000000">
                    <a:lumMod val="75000"/>
                    <a:lumOff val="25000"/>
                  </a:srgbClr>
                </a:solidFill>
                <a:effectLst/>
                <a:uLnTx/>
                <a:uFillTx/>
                <a:latin typeface="Helvetica" pitchFamily="2" charset="0"/>
                <a:ea typeface="+mn-ea"/>
                <a:cs typeface="+mn-cs"/>
              </a:rPr>
              <a:t>arge</a:t>
            </a:r>
            <a:r>
              <a:rPr kumimoji="0" lang="en-GB" sz="1400" b="0" i="0" u="none" strike="noStrike" kern="1200" cap="none" spc="0" normalizeH="0" baseline="0" noProof="0" dirty="0">
                <a:ln>
                  <a:noFill/>
                </a:ln>
                <a:solidFill>
                  <a:srgbClr val="000000">
                    <a:lumMod val="75000"/>
                    <a:lumOff val="25000"/>
                  </a:srgbClr>
                </a:solidFill>
                <a:effectLst/>
                <a:uLnTx/>
                <a:uFillTx/>
                <a:latin typeface="Helvetica" pitchFamily="2" charset="0"/>
                <a:ea typeface="+mn-ea"/>
                <a:cs typeface="+mn-cs"/>
              </a:rPr>
              <a:t>-scale collaboration is demanding — and deeply rewarding</a:t>
            </a:r>
            <a:endParaRPr kumimoji="0" lang="en-GB" sz="1600" b="1" i="0" u="none" strike="noStrike" kern="1200" cap="none" spc="0" normalizeH="0" baseline="0" noProof="0" dirty="0">
              <a:ln>
                <a:noFill/>
              </a:ln>
              <a:solidFill>
                <a:srgbClr val="000000">
                  <a:lumMod val="75000"/>
                  <a:lumOff val="25000"/>
                </a:srgbClr>
              </a:solidFill>
              <a:effectLst/>
              <a:uLnTx/>
              <a:uFillTx/>
              <a:latin typeface="Helvetica" pitchFamily="2" charset="0"/>
              <a:ea typeface="+mn-ea"/>
              <a:cs typeface="+mn-cs"/>
            </a:endParaRPr>
          </a:p>
        </p:txBody>
      </p:sp>
      <p:sp>
        <p:nvSpPr>
          <p:cNvPr id="7" name="TextBox 6">
            <a:extLst>
              <a:ext uri="{FF2B5EF4-FFF2-40B4-BE49-F238E27FC236}">
                <a16:creationId xmlns:a16="http://schemas.microsoft.com/office/drawing/2014/main" id="{63ED0C6C-C872-88DA-5E11-56A724F25B54}"/>
              </a:ext>
            </a:extLst>
          </p:cNvPr>
          <p:cNvSpPr txBox="1"/>
          <p:nvPr/>
        </p:nvSpPr>
        <p:spPr>
          <a:xfrm>
            <a:off x="616743" y="5727189"/>
            <a:ext cx="11190943" cy="707886"/>
          </a:xfrm>
          <a:prstGeom prst="rect">
            <a:avLst/>
          </a:prstGeom>
          <a:noFill/>
        </p:spPr>
        <p:txBody>
          <a:bodyPr wrap="square">
            <a:spAutoFit/>
          </a:bodyPr>
          <a:lstStyle/>
          <a:p>
            <a:pPr>
              <a:buNone/>
            </a:pPr>
            <a:r>
              <a:rPr lang="en-GB" sz="2000" b="1" i="1" dirty="0">
                <a:solidFill>
                  <a:srgbClr val="0070C0"/>
                </a:solidFill>
              </a:rPr>
              <a:t>By joining forces with trust, openness, and pragmatism, communities can achieve game-changing science and technology beyond the reach of any single group — and enjoy doing it</a:t>
            </a:r>
            <a:endParaRPr lang="en-GB" sz="2000" b="1" dirty="0">
              <a:solidFill>
                <a:srgbClr val="0070C0"/>
              </a:solidFill>
            </a:endParaRPr>
          </a:p>
        </p:txBody>
      </p:sp>
    </p:spTree>
    <p:extLst>
      <p:ext uri="{BB962C8B-B14F-4D97-AF65-F5344CB8AC3E}">
        <p14:creationId xmlns:p14="http://schemas.microsoft.com/office/powerpoint/2010/main" val="3449607527"/>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69FDF-3F4E-CDF6-F4B4-32D15CCA5CD8}"/>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340DF6E9-3F29-C5D7-9560-CA48DE03E36B}"/>
              </a:ext>
            </a:extLst>
          </p:cNvPr>
          <p:cNvPicPr>
            <a:picLocks noChangeAspect="1"/>
          </p:cNvPicPr>
          <p:nvPr/>
        </p:nvPicPr>
        <p:blipFill>
          <a:blip r:embed="rId2"/>
          <a:srcRect b="18787"/>
          <a:stretch>
            <a:fillRect/>
          </a:stretch>
        </p:blipFill>
        <p:spPr>
          <a:xfrm>
            <a:off x="0" y="0"/>
            <a:ext cx="12192000" cy="6910923"/>
          </a:xfrm>
          <a:prstGeom prst="rect">
            <a:avLst/>
          </a:prstGeom>
        </p:spPr>
      </p:pic>
      <p:sp>
        <p:nvSpPr>
          <p:cNvPr id="2" name="Slide Number Placeholder 1">
            <a:extLst>
              <a:ext uri="{FF2B5EF4-FFF2-40B4-BE49-F238E27FC236}">
                <a16:creationId xmlns:a16="http://schemas.microsoft.com/office/drawing/2014/main" id="{9964DFCB-E338-6DA8-40CD-B236FFE775C0}"/>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1C2F03-9E95-40C9-A99F-3C4F7EE8CF2A}" type="slidenum">
              <a:rPr kumimoji="0" lang="en-GB" sz="1400" b="0" i="0" u="none" strike="noStrike" kern="1200" cap="none" spc="0" normalizeH="0" baseline="0" noProof="0">
                <a:ln>
                  <a:noFill/>
                </a:ln>
                <a:solidFill>
                  <a:srgbClr val="000000">
                    <a:lumMod val="50000"/>
                    <a:lumOff val="50000"/>
                  </a:srgbClr>
                </a:solidFill>
                <a:effectLst/>
                <a:uLnTx/>
                <a:uFillTx/>
                <a:latin typeface="Helvetica Light" charset="0"/>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GB" sz="1400" b="0" i="0" u="none" strike="noStrike" kern="1200" cap="none" spc="0" normalizeH="0" baseline="0" noProof="0">
              <a:ln>
                <a:noFill/>
              </a:ln>
              <a:solidFill>
                <a:srgbClr val="000000">
                  <a:lumMod val="50000"/>
                  <a:lumOff val="50000"/>
                </a:srgbClr>
              </a:solidFill>
              <a:effectLst/>
              <a:uLnTx/>
              <a:uFillTx/>
              <a:latin typeface="Helvetica Light" charset="0"/>
            </a:endParaRPr>
          </a:p>
        </p:txBody>
      </p:sp>
      <p:grpSp>
        <p:nvGrpSpPr>
          <p:cNvPr id="4" name="Group 3">
            <a:extLst>
              <a:ext uri="{FF2B5EF4-FFF2-40B4-BE49-F238E27FC236}">
                <a16:creationId xmlns:a16="http://schemas.microsoft.com/office/drawing/2014/main" id="{2F9CDA71-FE54-E93B-AF86-0967D5AAF523}"/>
              </a:ext>
            </a:extLst>
          </p:cNvPr>
          <p:cNvGrpSpPr/>
          <p:nvPr/>
        </p:nvGrpSpPr>
        <p:grpSpPr>
          <a:xfrm>
            <a:off x="2199862" y="2449726"/>
            <a:ext cx="7885045" cy="1857232"/>
            <a:chOff x="159028" y="191851"/>
            <a:chExt cx="7885045" cy="1857232"/>
          </a:xfrm>
        </p:grpSpPr>
        <p:sp>
          <p:nvSpPr>
            <p:cNvPr id="5" name="Rectangle 4">
              <a:extLst>
                <a:ext uri="{FF2B5EF4-FFF2-40B4-BE49-F238E27FC236}">
                  <a16:creationId xmlns:a16="http://schemas.microsoft.com/office/drawing/2014/main" id="{9BA57DB0-031D-387C-D1E5-942D8C975456}"/>
                </a:ext>
              </a:extLst>
            </p:cNvPr>
            <p:cNvSpPr/>
            <p:nvPr/>
          </p:nvSpPr>
          <p:spPr>
            <a:xfrm>
              <a:off x="159028" y="191851"/>
              <a:ext cx="7885045" cy="1857232"/>
            </a:xfrm>
            <a:prstGeom prst="rect">
              <a:avLst/>
            </a:prstGeom>
            <a:solidFill>
              <a:schemeClr val="bg1">
                <a:alpha val="96000"/>
              </a:schemeClr>
            </a:solidFill>
            <a:ln>
              <a:noFill/>
            </a:ln>
          </p:spPr>
          <p:txBody>
            <a:bodyPr wrap="square" rtlCol="0" anchor="ctr">
              <a:spAutoFit/>
            </a:bodyPr>
            <a:lstStyle/>
            <a:p>
              <a:pPr algn="l"/>
              <a:endParaRPr lang="en-GB" sz="1600" dirty="0">
                <a:latin typeface="Helvetica" pitchFamily="2" charset="0"/>
              </a:endParaRPr>
            </a:p>
          </p:txBody>
        </p:sp>
        <p:sp>
          <p:nvSpPr>
            <p:cNvPr id="6" name="TextBox 5">
              <a:extLst>
                <a:ext uri="{FF2B5EF4-FFF2-40B4-BE49-F238E27FC236}">
                  <a16:creationId xmlns:a16="http://schemas.microsoft.com/office/drawing/2014/main" id="{8FD57E38-D9E8-C710-41B6-544F529350DE}"/>
                </a:ext>
              </a:extLst>
            </p:cNvPr>
            <p:cNvSpPr txBox="1"/>
            <p:nvPr/>
          </p:nvSpPr>
          <p:spPr>
            <a:xfrm>
              <a:off x="463825" y="468975"/>
              <a:ext cx="7580248" cy="523220"/>
            </a:xfrm>
            <a:prstGeom prst="rect">
              <a:avLst/>
            </a:prstGeom>
            <a:noFill/>
          </p:spPr>
          <p:txBody>
            <a:bodyPr wrap="square" rtlCol="0">
              <a:spAutoFit/>
            </a:bodyPr>
            <a:lstStyle/>
            <a:p>
              <a:pPr marL="0" algn="l">
                <a:spcBef>
                  <a:spcPts val="3000"/>
                </a:spcBef>
              </a:pPr>
              <a:r>
                <a:rPr lang="en-GB" sz="2800" b="1" dirty="0">
                  <a:solidFill>
                    <a:schemeClr val="tx2">
                      <a:lumMod val="75000"/>
                    </a:schemeClr>
                  </a:solidFill>
                  <a:latin typeface="Helvetica" pitchFamily="2" charset="0"/>
                  <a:ea typeface="Helvetica Light" charset="0"/>
                  <a:cs typeface="Helvetica Light" charset="0"/>
                  <a:sym typeface="Wingdings" pitchFamily="2" charset="2"/>
                </a:rPr>
                <a:t>Also particle physics continues to evolve</a:t>
              </a:r>
            </a:p>
          </p:txBody>
        </p:sp>
        <p:sp>
          <p:nvSpPr>
            <p:cNvPr id="7" name="TextBox 6">
              <a:extLst>
                <a:ext uri="{FF2B5EF4-FFF2-40B4-BE49-F238E27FC236}">
                  <a16:creationId xmlns:a16="http://schemas.microsoft.com/office/drawing/2014/main" id="{B95C48FA-16FC-5DA2-D1AF-C61824689CDD}"/>
                </a:ext>
              </a:extLst>
            </p:cNvPr>
            <p:cNvSpPr txBox="1"/>
            <p:nvPr/>
          </p:nvSpPr>
          <p:spPr>
            <a:xfrm>
              <a:off x="805046" y="1087751"/>
              <a:ext cx="6897806" cy="646331"/>
            </a:xfrm>
            <a:prstGeom prst="rect">
              <a:avLst/>
            </a:prstGeom>
            <a:noFill/>
          </p:spPr>
          <p:txBody>
            <a:bodyPr wrap="square" rtlCol="0">
              <a:spAutoFit/>
            </a:bodyPr>
            <a:lstStyle/>
            <a:p>
              <a:pPr algn="l">
                <a:spcBef>
                  <a:spcPts val="3000"/>
                </a:spcBef>
              </a:pPr>
              <a:r>
                <a:rPr lang="en-GB" dirty="0">
                  <a:solidFill>
                    <a:schemeClr val="tx2">
                      <a:lumMod val="75000"/>
                    </a:schemeClr>
                  </a:solidFill>
                  <a:latin typeface="Helvetica" pitchFamily="2" charset="0"/>
                  <a:ea typeface="Helvetica Light" charset="0"/>
                  <a:cs typeface="Helvetica Light" charset="0"/>
                  <a:sym typeface="Wingdings" pitchFamily="2" charset="2"/>
                </a:rPr>
                <a:t>A globally inclusive </a:t>
              </a:r>
              <a:r>
                <a:rPr lang="en-GB" dirty="0">
                  <a:solidFill>
                    <a:schemeClr val="tx2">
                      <a:lumMod val="75000"/>
                    </a:schemeClr>
                  </a:solidFill>
                  <a:latin typeface="Helvetica" pitchFamily="2" charset="0"/>
                  <a:ea typeface="Helvetica Light" charset="0"/>
                  <a:cs typeface="Helvetica Light" charset="0"/>
                  <a:sym typeface="Wingdings" pitchFamily="2" charset="2"/>
                  <a:hlinkClick r:id="rId3">
                    <a:extLst>
                      <a:ext uri="{A12FA001-AC4F-418D-AE19-62706E023703}">
                        <ahyp:hlinkClr xmlns:ahyp="http://schemas.microsoft.com/office/drawing/2018/hyperlinkcolor" val="tx"/>
                      </a:ext>
                    </a:extLst>
                  </a:hlinkClick>
                </a:rPr>
                <a:t>European Strategy process</a:t>
              </a:r>
              <a:r>
                <a:rPr lang="en-GB" dirty="0">
                  <a:solidFill>
                    <a:schemeClr val="tx2">
                      <a:lumMod val="75000"/>
                    </a:schemeClr>
                  </a:solidFill>
                  <a:latin typeface="Helvetica" pitchFamily="2" charset="0"/>
                  <a:ea typeface="Helvetica Light" charset="0"/>
                  <a:cs typeface="Helvetica Light" charset="0"/>
                  <a:sym typeface="Wingdings" pitchFamily="2" charset="2"/>
                </a:rPr>
                <a:t> has just defined what should be next flagship project for CERN (if approved)</a:t>
              </a:r>
            </a:p>
          </p:txBody>
        </p:sp>
      </p:grpSp>
    </p:spTree>
    <p:extLst>
      <p:ext uri="{BB962C8B-B14F-4D97-AF65-F5344CB8AC3E}">
        <p14:creationId xmlns:p14="http://schemas.microsoft.com/office/powerpoint/2010/main" val="4080354152"/>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10B913-91DC-D188-4B56-924E8A257D78}"/>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5B4A5E83-403D-985F-C3C2-BFE7F5F80F8A}"/>
              </a:ext>
            </a:extLst>
          </p:cNvPr>
          <p:cNvPicPr>
            <a:picLocks noChangeAspect="1"/>
          </p:cNvPicPr>
          <p:nvPr/>
        </p:nvPicPr>
        <p:blipFill>
          <a:blip r:embed="rId2"/>
          <a:srcRect b="18787"/>
          <a:stretch>
            <a:fillRect/>
          </a:stretch>
        </p:blipFill>
        <p:spPr>
          <a:xfrm>
            <a:off x="0" y="0"/>
            <a:ext cx="12192000" cy="6910923"/>
          </a:xfrm>
          <a:prstGeom prst="rect">
            <a:avLst/>
          </a:prstGeom>
        </p:spPr>
      </p:pic>
      <p:sp>
        <p:nvSpPr>
          <p:cNvPr id="2" name="Slide Number Placeholder 1">
            <a:extLst>
              <a:ext uri="{FF2B5EF4-FFF2-40B4-BE49-F238E27FC236}">
                <a16:creationId xmlns:a16="http://schemas.microsoft.com/office/drawing/2014/main" id="{95324DAB-3D92-AC23-3A67-05973C08153B}"/>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1C2F03-9E95-40C9-A99F-3C4F7EE8CF2A}" type="slidenum">
              <a:rPr kumimoji="0" lang="en-GB" sz="1400" b="0" i="0" u="none" strike="noStrike" kern="1200" cap="none" spc="0" normalizeH="0" baseline="0" noProof="0">
                <a:ln>
                  <a:noFill/>
                </a:ln>
                <a:solidFill>
                  <a:srgbClr val="000000">
                    <a:lumMod val="50000"/>
                    <a:lumOff val="50000"/>
                  </a:srgbClr>
                </a:solidFill>
                <a:effectLst/>
                <a:uLnTx/>
                <a:uFillTx/>
                <a:latin typeface="Helvetica Light" charset="0"/>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400" b="0" i="0" u="none" strike="noStrike" kern="1200" cap="none" spc="0" normalizeH="0" baseline="0" noProof="0">
              <a:ln>
                <a:noFill/>
              </a:ln>
              <a:solidFill>
                <a:srgbClr val="000000">
                  <a:lumMod val="50000"/>
                  <a:lumOff val="50000"/>
                </a:srgbClr>
              </a:solidFill>
              <a:effectLst/>
              <a:uLnTx/>
              <a:uFillTx/>
              <a:latin typeface="Helvetica Light" charset="0"/>
            </a:endParaRPr>
          </a:p>
        </p:txBody>
      </p:sp>
      <p:sp>
        <p:nvSpPr>
          <p:cNvPr id="3" name="TextBox 2">
            <a:extLst>
              <a:ext uri="{FF2B5EF4-FFF2-40B4-BE49-F238E27FC236}">
                <a16:creationId xmlns:a16="http://schemas.microsoft.com/office/drawing/2014/main" id="{3CD7B7D7-645B-8688-705C-C0BE0E67FB24}"/>
              </a:ext>
            </a:extLst>
          </p:cNvPr>
          <p:cNvSpPr txBox="1"/>
          <p:nvPr/>
        </p:nvSpPr>
        <p:spPr>
          <a:xfrm>
            <a:off x="-214" y="264651"/>
            <a:ext cx="11305525" cy="523220"/>
          </a:xfrm>
          <a:prstGeom prst="rect">
            <a:avLst/>
          </a:prstGeom>
          <a:noFill/>
        </p:spPr>
        <p:txBody>
          <a:bodyPr wrap="square" rtlCol="0">
            <a:spAutoFit/>
          </a:bodyPr>
          <a:lstStyle/>
          <a:p>
            <a:pPr lvl="0" indent="424250" defTabSz="430225" fontAlgn="base">
              <a:spcBef>
                <a:spcPct val="0"/>
              </a:spcBef>
              <a:spcAft>
                <a:spcPct val="0"/>
              </a:spcAft>
              <a:defRPr/>
            </a:pPr>
            <a:r>
              <a:rPr lang="en-GB" sz="2800" b="1" dirty="0">
                <a:solidFill>
                  <a:schemeClr val="bg1"/>
                </a:solidFill>
                <a:latin typeface="Helvetica" pitchFamily="2" charset="0"/>
                <a:ea typeface="Trebuchet MS" pitchFamily="-84" charset="0"/>
                <a:cs typeface="Helvetica Light"/>
              </a:rPr>
              <a:t>Future Circular Collider at CERN </a:t>
            </a:r>
            <a:endParaRPr kumimoji="0" lang="en-GB" sz="2800" b="1" i="0" u="none" strike="noStrike" kern="1200" cap="none" spc="0" normalizeH="0" baseline="0" noProof="0" dirty="0">
              <a:ln>
                <a:noFill/>
              </a:ln>
              <a:solidFill>
                <a:schemeClr val="bg1"/>
              </a:solidFill>
              <a:effectLst/>
              <a:uLnTx/>
              <a:uFillTx/>
              <a:latin typeface="Helvetica" pitchFamily="2" charset="0"/>
              <a:ea typeface="Trebuchet MS" pitchFamily="-84" charset="0"/>
              <a:cs typeface="Helvetica Light"/>
            </a:endParaRPr>
          </a:p>
        </p:txBody>
      </p:sp>
      <p:sp>
        <p:nvSpPr>
          <p:cNvPr id="20" name="Rectangle 19">
            <a:extLst>
              <a:ext uri="{FF2B5EF4-FFF2-40B4-BE49-F238E27FC236}">
                <a16:creationId xmlns:a16="http://schemas.microsoft.com/office/drawing/2014/main" id="{45315FFE-3958-8C07-8674-077F70C0D124}"/>
              </a:ext>
            </a:extLst>
          </p:cNvPr>
          <p:cNvSpPr/>
          <p:nvPr/>
        </p:nvSpPr>
        <p:spPr>
          <a:xfrm>
            <a:off x="9952381" y="365531"/>
            <a:ext cx="1895061" cy="830997"/>
          </a:xfrm>
          <a:prstGeom prst="rect">
            <a:avLst/>
          </a:prstGeom>
          <a:ln>
            <a:solidFill>
              <a:schemeClr val="bg1"/>
            </a:solidFill>
          </a:ln>
        </p:spPr>
        <p:txBody>
          <a:bodyPr wrap="square">
            <a:spAutoFit/>
          </a:bodyPr>
          <a:lstStyle/>
          <a:p>
            <a:pPr marL="0" marR="0" lvl="0" indent="0" algn="l" defTabSz="457200" rtl="0" eaLnBrk="1" fontAlgn="base" latinLnBrk="0" hangingPunct="1">
              <a:lnSpc>
                <a:spcPct val="100000"/>
              </a:lnSpc>
              <a:spcBef>
                <a:spcPts val="3600"/>
              </a:spcBef>
              <a:spcAft>
                <a:spcPct val="0"/>
              </a:spcAft>
              <a:buClrTx/>
              <a:buSzTx/>
              <a:buFontTx/>
              <a:buNone/>
              <a:tabLst/>
              <a:defRPr/>
            </a:pPr>
            <a:r>
              <a:rPr kumimoji="0" lang="en-US" sz="1200" i="0" u="none" strike="noStrike" kern="1200" cap="none" spc="0" normalizeH="0" baseline="0" noProof="0" dirty="0">
                <a:ln>
                  <a:noFill/>
                </a:ln>
                <a:solidFill>
                  <a:schemeClr val="bg1"/>
                </a:solidFill>
                <a:effectLst/>
                <a:uLnTx/>
                <a:uFillTx/>
                <a:latin typeface="Helvetica" pitchFamily="2" charset="0"/>
                <a:ea typeface="+mn-ea"/>
                <a:cs typeface="+mn-cs"/>
              </a:rPr>
              <a:t>Preferred option </a:t>
            </a:r>
            <a:r>
              <a:rPr lang="en-US" sz="1200" dirty="0">
                <a:solidFill>
                  <a:schemeClr val="bg1"/>
                </a:solidFill>
                <a:latin typeface="Helvetica" pitchFamily="2" charset="0"/>
              </a:rPr>
              <a:t>by national inputs to European Strategy for Particle Physics Update</a:t>
            </a:r>
            <a:endParaRPr kumimoji="0" lang="en-GB" sz="1200" i="0" u="none" strike="noStrike" kern="1200" cap="none" spc="0" normalizeH="0" baseline="0" noProof="0" dirty="0">
              <a:ln>
                <a:noFill/>
              </a:ln>
              <a:solidFill>
                <a:schemeClr val="bg1"/>
              </a:solidFill>
              <a:effectLst/>
              <a:uLnTx/>
              <a:uFillTx/>
              <a:latin typeface="Helvetica" pitchFamily="2" charset="0"/>
              <a:ea typeface="+mn-ea"/>
              <a:cs typeface="+mn-cs"/>
            </a:endParaRPr>
          </a:p>
        </p:txBody>
      </p:sp>
      <p:sp>
        <p:nvSpPr>
          <p:cNvPr id="9" name="TextBox 8">
            <a:extLst>
              <a:ext uri="{FF2B5EF4-FFF2-40B4-BE49-F238E27FC236}">
                <a16:creationId xmlns:a16="http://schemas.microsoft.com/office/drawing/2014/main" id="{748F029C-9D0E-F7C8-F0A5-CF5AAD4415F9}"/>
              </a:ext>
            </a:extLst>
          </p:cNvPr>
          <p:cNvSpPr txBox="1"/>
          <p:nvPr/>
        </p:nvSpPr>
        <p:spPr>
          <a:xfrm>
            <a:off x="445220" y="739029"/>
            <a:ext cx="9162604" cy="630942"/>
          </a:xfrm>
          <a:prstGeom prst="rect">
            <a:avLst/>
          </a:prstGeom>
          <a:noFill/>
        </p:spPr>
        <p:txBody>
          <a:bodyPr wrap="square" rtlCol="0">
            <a:spAutoFit/>
          </a:bodyPr>
          <a:lstStyle/>
          <a:p>
            <a:pPr marL="0" algn="l">
              <a:spcBef>
                <a:spcPts val="3000"/>
              </a:spcBef>
            </a:pPr>
            <a:r>
              <a:rPr lang="en-CH" dirty="0">
                <a:solidFill>
                  <a:schemeClr val="bg1"/>
                </a:solidFill>
                <a:latin typeface="Helvetica" pitchFamily="2" charset="0"/>
                <a:ea typeface="Helvetica Light" charset="0"/>
                <a:cs typeface="Helvetica Light" charset="0"/>
                <a:sym typeface="Wingdings" pitchFamily="2" charset="2"/>
              </a:rPr>
              <a:t>90.7 km circumference tunnel facility to host an e</a:t>
            </a:r>
            <a:r>
              <a:rPr lang="en-CH" baseline="30000" dirty="0">
                <a:solidFill>
                  <a:schemeClr val="bg1"/>
                </a:solidFill>
                <a:latin typeface="Helvetica" pitchFamily="2" charset="0"/>
                <a:ea typeface="Helvetica Light" charset="0"/>
                <a:cs typeface="Helvetica Light" charset="0"/>
                <a:sym typeface="Wingdings" pitchFamily="2" charset="2"/>
              </a:rPr>
              <a:t>+</a:t>
            </a:r>
            <a:r>
              <a:rPr lang="en-CH" dirty="0">
                <a:solidFill>
                  <a:schemeClr val="bg1"/>
                </a:solidFill>
                <a:latin typeface="Helvetica" pitchFamily="2" charset="0"/>
                <a:ea typeface="Helvetica Light" charset="0"/>
                <a:cs typeface="Helvetica Light" charset="0"/>
                <a:sym typeface="Wingdings" pitchFamily="2" charset="2"/>
              </a:rPr>
              <a:t>e</a:t>
            </a:r>
            <a:r>
              <a:rPr lang="en-CH" baseline="30000" dirty="0">
                <a:solidFill>
                  <a:schemeClr val="bg1"/>
                </a:solidFill>
                <a:latin typeface="Helvetica" pitchFamily="2" charset="0"/>
                <a:ea typeface="Helvetica Light" charset="0"/>
                <a:cs typeface="Helvetica Light" charset="0"/>
                <a:sym typeface="Wingdings" pitchFamily="2" charset="2"/>
              </a:rPr>
              <a:t>–</a:t>
            </a:r>
            <a:r>
              <a:rPr lang="en-CH" dirty="0">
                <a:solidFill>
                  <a:schemeClr val="bg1"/>
                </a:solidFill>
                <a:latin typeface="Helvetica" pitchFamily="2" charset="0"/>
                <a:ea typeface="Helvetica Light" charset="0"/>
                <a:cs typeface="Helvetica Light" charset="0"/>
                <a:sym typeface="Wingdings" pitchFamily="2" charset="2"/>
              </a:rPr>
              <a:t> and, later, a hadron collider</a:t>
            </a:r>
          </a:p>
          <a:p>
            <a:pPr marL="0" algn="l">
              <a:spcBef>
                <a:spcPts val="600"/>
              </a:spcBef>
            </a:pPr>
            <a:r>
              <a:rPr lang="en-CH" sz="1200" dirty="0">
                <a:solidFill>
                  <a:schemeClr val="bg1"/>
                </a:solidFill>
                <a:latin typeface="Helvetica" pitchFamily="2" charset="0"/>
                <a:ea typeface="Helvetica Light" charset="0"/>
                <a:cs typeface="Helvetica Light" charset="0"/>
                <a:sym typeface="Wingdings" pitchFamily="2" charset="2"/>
              </a:rPr>
              <a:t>Feasibility study </a:t>
            </a:r>
            <a:r>
              <a:rPr lang="en-CH" sz="1200" dirty="0">
                <a:solidFill>
                  <a:schemeClr val="bg1"/>
                </a:solidFill>
                <a:latin typeface="Helvetica" pitchFamily="2" charset="0"/>
                <a:ea typeface="Helvetica Light" charset="0"/>
                <a:cs typeface="Helvetica Light" charset="0"/>
                <a:sym typeface="Wingdings" pitchFamily="2" charset="2"/>
                <a:hlinkClick r:id="rId3">
                  <a:extLst>
                    <a:ext uri="{A12FA001-AC4F-418D-AE19-62706E023703}">
                      <ahyp:hlinkClr xmlns:ahyp="http://schemas.microsoft.com/office/drawing/2018/hyperlinkcolor" val="tx"/>
                    </a:ext>
                  </a:extLst>
                </a:hlinkClick>
              </a:rPr>
              <a:t>Vol 1</a:t>
            </a:r>
            <a:r>
              <a:rPr lang="en-CH" sz="1200" dirty="0">
                <a:solidFill>
                  <a:schemeClr val="bg1"/>
                </a:solidFill>
                <a:latin typeface="Helvetica" pitchFamily="2" charset="0"/>
                <a:ea typeface="Helvetica Light" charset="0"/>
                <a:cs typeface="Helvetica Light" charset="0"/>
                <a:sym typeface="Wingdings" pitchFamily="2" charset="2"/>
              </a:rPr>
              <a:t>, </a:t>
            </a:r>
            <a:r>
              <a:rPr lang="en-CH" sz="1200" dirty="0">
                <a:solidFill>
                  <a:schemeClr val="bg1"/>
                </a:solidFill>
                <a:latin typeface="Helvetica" pitchFamily="2" charset="0"/>
                <a:ea typeface="Helvetica Light" charset="0"/>
                <a:cs typeface="Helvetica Light" charset="0"/>
                <a:sym typeface="Wingdings" pitchFamily="2" charset="2"/>
                <a:hlinkClick r:id="rId4">
                  <a:extLst>
                    <a:ext uri="{A12FA001-AC4F-418D-AE19-62706E023703}">
                      <ahyp:hlinkClr xmlns:ahyp="http://schemas.microsoft.com/office/drawing/2018/hyperlinkcolor" val="tx"/>
                    </a:ext>
                  </a:extLst>
                </a:hlinkClick>
              </a:rPr>
              <a:t>Vol 2</a:t>
            </a:r>
            <a:r>
              <a:rPr lang="en-CH" sz="1200" dirty="0">
                <a:solidFill>
                  <a:schemeClr val="bg1"/>
                </a:solidFill>
                <a:latin typeface="Helvetica" pitchFamily="2" charset="0"/>
                <a:ea typeface="Helvetica Light" charset="0"/>
                <a:cs typeface="Helvetica Light" charset="0"/>
                <a:sym typeface="Wingdings" pitchFamily="2" charset="2"/>
              </a:rPr>
              <a:t> (March 2025)</a:t>
            </a:r>
          </a:p>
        </p:txBody>
      </p:sp>
    </p:spTree>
    <p:extLst>
      <p:ext uri="{BB962C8B-B14F-4D97-AF65-F5344CB8AC3E}">
        <p14:creationId xmlns:p14="http://schemas.microsoft.com/office/powerpoint/2010/main" val="4169106662"/>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DBC155-2D46-AE7F-08BD-D22D23C1CEC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33C5992-F473-62CB-BD6F-2BAAD9AAC5D6}"/>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1C2F03-9E95-40C9-A99F-3C4F7EE8CF2A}" type="slidenum">
              <a:rPr kumimoji="0" lang="en-GB" sz="1400" b="0" i="0" u="none" strike="noStrike" kern="1200" cap="none" spc="0" normalizeH="0" baseline="0" noProof="0">
                <a:ln>
                  <a:noFill/>
                </a:ln>
                <a:solidFill>
                  <a:srgbClr val="000000">
                    <a:lumMod val="50000"/>
                    <a:lumOff val="50000"/>
                  </a:srgbClr>
                </a:solidFill>
                <a:effectLst/>
                <a:uLnTx/>
                <a:uFillTx/>
                <a:latin typeface="Helvetica Light" charset="0"/>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400" b="0" i="0" u="none" strike="noStrike" kern="1200" cap="none" spc="0" normalizeH="0" baseline="0" noProof="0">
              <a:ln>
                <a:noFill/>
              </a:ln>
              <a:solidFill>
                <a:srgbClr val="000000">
                  <a:lumMod val="50000"/>
                  <a:lumOff val="50000"/>
                </a:srgbClr>
              </a:solidFill>
              <a:effectLst/>
              <a:uLnTx/>
              <a:uFillTx/>
              <a:latin typeface="Helvetica Light" charset="0"/>
            </a:endParaRPr>
          </a:p>
        </p:txBody>
      </p:sp>
      <p:sp>
        <p:nvSpPr>
          <p:cNvPr id="3" name="TextBox 2">
            <a:extLst>
              <a:ext uri="{FF2B5EF4-FFF2-40B4-BE49-F238E27FC236}">
                <a16:creationId xmlns:a16="http://schemas.microsoft.com/office/drawing/2014/main" id="{16CB0E41-574C-4DB4-0B1E-20F322F3A897}"/>
              </a:ext>
            </a:extLst>
          </p:cNvPr>
          <p:cNvSpPr txBox="1"/>
          <p:nvPr/>
        </p:nvSpPr>
        <p:spPr>
          <a:xfrm>
            <a:off x="214938" y="264651"/>
            <a:ext cx="11305525" cy="523220"/>
          </a:xfrm>
          <a:prstGeom prst="rect">
            <a:avLst/>
          </a:prstGeom>
          <a:noFill/>
        </p:spPr>
        <p:txBody>
          <a:bodyPr wrap="square" rtlCol="0">
            <a:spAutoFit/>
          </a:bodyPr>
          <a:lstStyle/>
          <a:p>
            <a:pPr marL="0" marR="0" lvl="0" indent="424250" algn="l" defTabSz="430225" rtl="0" eaLnBrk="1" fontAlgn="base" latinLnBrk="0" hangingPunct="1">
              <a:lnSpc>
                <a:spcPct val="100000"/>
              </a:lnSpc>
              <a:spcBef>
                <a:spcPct val="0"/>
              </a:spcBef>
              <a:spcAft>
                <a:spcPct val="0"/>
              </a:spcAft>
              <a:buClrTx/>
              <a:buSzTx/>
              <a:buFontTx/>
              <a:buNone/>
              <a:tabLst/>
              <a:defRPr/>
            </a:pPr>
            <a:r>
              <a:rPr kumimoji="0" lang="en-GB" sz="2800" b="1" i="0" u="none" strike="noStrike" kern="1200" cap="none" spc="0" normalizeH="0" baseline="0" noProof="0">
                <a:ln>
                  <a:noFill/>
                </a:ln>
                <a:solidFill>
                  <a:srgbClr val="0D7FBF"/>
                </a:solidFill>
                <a:effectLst/>
                <a:uLnTx/>
                <a:uFillTx/>
                <a:latin typeface="Helvetica" pitchFamily="2" charset="0"/>
                <a:ea typeface="Trebuchet MS" pitchFamily="-84" charset="0"/>
                <a:cs typeface="Helvetica Light"/>
              </a:rPr>
              <a:t>It’s all made of a handful of particles and forces</a:t>
            </a:r>
          </a:p>
        </p:txBody>
      </p:sp>
      <p:sp>
        <p:nvSpPr>
          <p:cNvPr id="20" name="Rectangle 19">
            <a:extLst>
              <a:ext uri="{FF2B5EF4-FFF2-40B4-BE49-F238E27FC236}">
                <a16:creationId xmlns:a16="http://schemas.microsoft.com/office/drawing/2014/main" id="{353B66F9-E329-BD0A-30BF-FC2247CBAAEE}"/>
              </a:ext>
            </a:extLst>
          </p:cNvPr>
          <p:cNvSpPr/>
          <p:nvPr/>
        </p:nvSpPr>
        <p:spPr>
          <a:xfrm>
            <a:off x="641953" y="1147461"/>
            <a:ext cx="11550047" cy="338554"/>
          </a:xfrm>
          <a:prstGeom prst="rect">
            <a:avLst/>
          </a:prstGeom>
        </p:spPr>
        <p:txBody>
          <a:bodyPr wrap="square">
            <a:spAutoFit/>
          </a:bodyPr>
          <a:lstStyle/>
          <a:p>
            <a:pPr lvl="0" defTabSz="457200" fontAlgn="base">
              <a:spcBef>
                <a:spcPts val="1800"/>
              </a:spcBef>
              <a:spcAft>
                <a:spcPct val="0"/>
              </a:spcAft>
              <a:defRPr/>
            </a:pPr>
            <a:r>
              <a:rPr lang="en-GB" sz="1600" b="1">
                <a:solidFill>
                  <a:srgbClr val="000000"/>
                </a:solidFill>
                <a:latin typeface="Helvetica" pitchFamily="2" charset="0"/>
              </a:rPr>
              <a:t>The sub-atomic structure of matter and its interactions is described by the </a:t>
            </a:r>
            <a:r>
              <a:rPr lang="en-GB" sz="1600" b="1">
                <a:solidFill>
                  <a:srgbClr val="0D7FBF"/>
                </a:solidFill>
                <a:latin typeface="Helvetica" pitchFamily="2" charset="0"/>
              </a:rPr>
              <a:t>Standard Model</a:t>
            </a:r>
          </a:p>
        </p:txBody>
      </p:sp>
      <p:pic>
        <p:nvPicPr>
          <p:cNvPr id="9" name="Picture 2">
            <a:extLst>
              <a:ext uri="{FF2B5EF4-FFF2-40B4-BE49-F238E27FC236}">
                <a16:creationId xmlns:a16="http://schemas.microsoft.com/office/drawing/2014/main" id="{7478645C-155D-2DD5-6631-0EA26748D4FF}"/>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618647" y="1696764"/>
            <a:ext cx="4956014" cy="4743017"/>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7AA2D4C6-D3A9-EFFB-0A85-72863976FC21}"/>
              </a:ext>
            </a:extLst>
          </p:cNvPr>
          <p:cNvSpPr txBox="1"/>
          <p:nvPr/>
        </p:nvSpPr>
        <p:spPr>
          <a:xfrm>
            <a:off x="4918578" y="6316949"/>
            <a:ext cx="702436" cy="261610"/>
          </a:xfrm>
          <a:prstGeom prst="rect">
            <a:avLst/>
          </a:prstGeom>
          <a:noFill/>
        </p:spPr>
        <p:txBody>
          <a:bodyPr wrap="none" rtlCol="0">
            <a:spAutoFit/>
          </a:bodyPr>
          <a:lstStyle/>
          <a:p>
            <a:pPr marL="0">
              <a:spcBef>
                <a:spcPts val="3000"/>
              </a:spcBef>
            </a:pPr>
            <a:r>
              <a:rPr lang="en-CH" sz="1100">
                <a:solidFill>
                  <a:srgbClr val="78D745"/>
                </a:solidFill>
                <a:latin typeface="Helvetica" pitchFamily="2" charset="0"/>
                <a:ea typeface="Helvetica Light" charset="0"/>
                <a:cs typeface="Helvetica Light" charset="0"/>
                <a:sym typeface="Wingdings" pitchFamily="2" charset="2"/>
              </a:rPr>
              <a:t>Spin 1/2</a:t>
            </a:r>
          </a:p>
        </p:txBody>
      </p:sp>
      <p:sp>
        <p:nvSpPr>
          <p:cNvPr id="11" name="TextBox 10">
            <a:extLst>
              <a:ext uri="{FF2B5EF4-FFF2-40B4-BE49-F238E27FC236}">
                <a16:creationId xmlns:a16="http://schemas.microsoft.com/office/drawing/2014/main" id="{3D75AB84-ADFC-2E10-F429-891E20963010}"/>
              </a:ext>
            </a:extLst>
          </p:cNvPr>
          <p:cNvSpPr txBox="1"/>
          <p:nvPr/>
        </p:nvSpPr>
        <p:spPr>
          <a:xfrm>
            <a:off x="6798113" y="6316949"/>
            <a:ext cx="585417" cy="261610"/>
          </a:xfrm>
          <a:prstGeom prst="rect">
            <a:avLst/>
          </a:prstGeom>
          <a:noFill/>
        </p:spPr>
        <p:txBody>
          <a:bodyPr wrap="none" rtlCol="0">
            <a:spAutoFit/>
          </a:bodyPr>
          <a:lstStyle/>
          <a:p>
            <a:pPr marL="0">
              <a:spcBef>
                <a:spcPts val="3000"/>
              </a:spcBef>
            </a:pPr>
            <a:r>
              <a:rPr lang="en-CH" sz="1100">
                <a:solidFill>
                  <a:srgbClr val="F48366"/>
                </a:solidFill>
                <a:latin typeface="Helvetica" pitchFamily="2" charset="0"/>
                <a:ea typeface="Helvetica Light" charset="0"/>
                <a:cs typeface="Helvetica Light" charset="0"/>
                <a:sym typeface="Wingdings" pitchFamily="2" charset="2"/>
              </a:rPr>
              <a:t>Spin 1</a:t>
            </a:r>
          </a:p>
        </p:txBody>
      </p:sp>
      <p:sp>
        <p:nvSpPr>
          <p:cNvPr id="12" name="TextBox 11">
            <a:extLst>
              <a:ext uri="{FF2B5EF4-FFF2-40B4-BE49-F238E27FC236}">
                <a16:creationId xmlns:a16="http://schemas.microsoft.com/office/drawing/2014/main" id="{39D8B275-275B-D618-DD68-75258AF91953}"/>
              </a:ext>
            </a:extLst>
          </p:cNvPr>
          <p:cNvSpPr txBox="1"/>
          <p:nvPr/>
        </p:nvSpPr>
        <p:spPr>
          <a:xfrm>
            <a:off x="7712656" y="6308976"/>
            <a:ext cx="585417" cy="261610"/>
          </a:xfrm>
          <a:prstGeom prst="rect">
            <a:avLst/>
          </a:prstGeom>
          <a:noFill/>
        </p:spPr>
        <p:txBody>
          <a:bodyPr wrap="none" rtlCol="0">
            <a:spAutoFit/>
          </a:bodyPr>
          <a:lstStyle/>
          <a:p>
            <a:pPr marL="0">
              <a:spcBef>
                <a:spcPts val="3000"/>
              </a:spcBef>
            </a:pPr>
            <a:r>
              <a:rPr lang="en-CH" sz="1100">
                <a:solidFill>
                  <a:srgbClr val="EEC43F"/>
                </a:solidFill>
                <a:latin typeface="Helvetica" pitchFamily="2" charset="0"/>
                <a:ea typeface="Helvetica Light" charset="0"/>
                <a:cs typeface="Helvetica Light" charset="0"/>
                <a:sym typeface="Wingdings" pitchFamily="2" charset="2"/>
              </a:rPr>
              <a:t>Spin 0</a:t>
            </a:r>
          </a:p>
        </p:txBody>
      </p:sp>
      <p:sp>
        <p:nvSpPr>
          <p:cNvPr id="4" name="Rounded Rectangle 3">
            <a:extLst>
              <a:ext uri="{FF2B5EF4-FFF2-40B4-BE49-F238E27FC236}">
                <a16:creationId xmlns:a16="http://schemas.microsoft.com/office/drawing/2014/main" id="{567DB881-79D5-6884-CD94-FB18B81F7549}"/>
              </a:ext>
            </a:extLst>
          </p:cNvPr>
          <p:cNvSpPr/>
          <p:nvPr/>
        </p:nvSpPr>
        <p:spPr>
          <a:xfrm>
            <a:off x="1612909" y="3565439"/>
            <a:ext cx="8833422" cy="1801090"/>
          </a:xfrm>
          <a:prstGeom prst="roundRect">
            <a:avLst>
              <a:gd name="adj" fmla="val 5151"/>
            </a:avLst>
          </a:prstGeom>
          <a:solidFill>
            <a:schemeClr val="bg1"/>
          </a:solidFill>
          <a:ln w="3175">
            <a:solidFill>
              <a:schemeClr val="bg1">
                <a:lumMod val="50000"/>
              </a:schemeClr>
            </a:solidFill>
          </a:ln>
        </p:spPr>
        <p:txBody>
          <a:bodyPr wrap="square" rtlCol="0" anchor="ctr">
            <a:spAutoFit/>
          </a:bodyPr>
          <a:lstStyle/>
          <a:p>
            <a:pPr algn="l"/>
            <a:endParaRPr lang="en-CH" sz="1600">
              <a:latin typeface="Helvetica" pitchFamily="2" charset="0"/>
            </a:endParaRPr>
          </a:p>
        </p:txBody>
      </p:sp>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id="{5FF71466-37F8-47B4-4ABB-AF131B73CAC6}"/>
                  </a:ext>
                </a:extLst>
              </p:cNvPr>
              <p:cNvSpPr txBox="1"/>
              <p:nvPr/>
            </p:nvSpPr>
            <p:spPr>
              <a:xfrm>
                <a:off x="2685287" y="3786129"/>
                <a:ext cx="6828170" cy="1420389"/>
              </a:xfrm>
              <a:prstGeom prst="rect">
                <a:avLst/>
              </a:prstGeom>
              <a:noFill/>
            </p:spPr>
            <p:txBody>
              <a:bodyPr wrap="square" rtlCol="0">
                <a:spAutoFit/>
              </a:bodyPr>
              <a:lstStyle/>
              <a:p>
                <a:pPr lvl="0" defTabSz="457200" fontAlgn="base">
                  <a:spcBef>
                    <a:spcPts val="1800"/>
                  </a:spcBef>
                  <a:spcAft>
                    <a:spcPct val="0"/>
                  </a:spcAft>
                  <a:defRPr/>
                </a:pPr>
                <a:r>
                  <a:rPr lang="en-GB" sz="1600" dirty="0">
                    <a:solidFill>
                      <a:schemeClr val="tx1"/>
                    </a:solidFill>
                    <a:latin typeface="Helvetica" pitchFamily="2" charset="0"/>
                    <a:ea typeface="Helvetica Light" charset="0"/>
                    <a:cs typeface="Helvetica Light" charset="0"/>
                    <a:sym typeface="Wingdings" pitchFamily="2" charset="2"/>
                  </a:rPr>
                  <a:t>The Standard Model is a highly predictive theory</a:t>
                </a:r>
              </a:p>
              <a:p>
                <a:pPr lvl="0" defTabSz="457200" fontAlgn="base">
                  <a:spcBef>
                    <a:spcPts val="1200"/>
                  </a:spcBef>
                  <a:spcAft>
                    <a:spcPct val="0"/>
                  </a:spcAft>
                  <a:defRPr/>
                </a:pPr>
                <a:r>
                  <a:rPr lang="en-GB" sz="1600" dirty="0">
                    <a:solidFill>
                      <a:schemeClr val="tx1"/>
                    </a:solidFill>
                    <a:latin typeface="Helvetica" pitchFamily="2" charset="0"/>
                    <a:ea typeface="Helvetica Light" charset="0"/>
                    <a:cs typeface="Helvetica Light" charset="0"/>
                    <a:sym typeface="Wingdings" pitchFamily="2" charset="2"/>
                  </a:rPr>
                  <a:t>For example, prediction of the magnetic moment of the electron:</a:t>
                </a:r>
                <a:r>
                  <a:rPr lang="en-GB" sz="1600" dirty="0">
                    <a:latin typeface="Helvetica" pitchFamily="2" charset="0"/>
                  </a:rPr>
                  <a:t>                            </a:t>
                </a:r>
                <a14:m>
                  <m:oMath xmlns:m="http://schemas.openxmlformats.org/officeDocument/2006/math">
                    <m:f>
                      <m:fPr>
                        <m:type m:val="skw"/>
                        <m:ctrlPr>
                          <a:rPr lang="en-GB" sz="1600" b="1" i="1" smtClean="0">
                            <a:solidFill>
                              <a:srgbClr val="0070C0"/>
                            </a:solidFill>
                            <a:latin typeface="Cambria Math" panose="02040503050406030204" pitchFamily="18" charset="0"/>
                          </a:rPr>
                        </m:ctrlPr>
                      </m:fPr>
                      <m:num>
                        <m:r>
                          <a:rPr lang="en-GB" sz="1600" b="1" i="1" smtClean="0">
                            <a:solidFill>
                              <a:srgbClr val="0070C0"/>
                            </a:solidFill>
                            <a:latin typeface="Cambria Math" panose="02040503050406030204" pitchFamily="18" charset="0"/>
                          </a:rPr>
                          <m:t>𝒈</m:t>
                        </m:r>
                      </m:num>
                      <m:den>
                        <m:r>
                          <a:rPr lang="en-GB" sz="1600" b="1" i="1" smtClean="0">
                            <a:solidFill>
                              <a:srgbClr val="0070C0"/>
                            </a:solidFill>
                            <a:latin typeface="Cambria Math" panose="02040503050406030204" pitchFamily="18" charset="0"/>
                          </a:rPr>
                          <m:t>𝟐</m:t>
                        </m:r>
                      </m:den>
                    </m:f>
                    <m:r>
                      <a:rPr lang="en-GB" sz="1600" b="1" i="1" smtClean="0">
                        <a:solidFill>
                          <a:srgbClr val="0070C0"/>
                        </a:solidFill>
                        <a:latin typeface="Cambria Math" panose="02040503050406030204" pitchFamily="18" charset="0"/>
                      </a:rPr>
                      <m:t>=</m:t>
                    </m:r>
                    <m:r>
                      <a:rPr lang="en-GB" sz="1600" b="1" i="1" smtClean="0">
                        <a:solidFill>
                          <a:srgbClr val="0070C0"/>
                        </a:solidFill>
                        <a:latin typeface="Cambria Math" panose="02040503050406030204" pitchFamily="18" charset="0"/>
                      </a:rPr>
                      <m:t>𝟏</m:t>
                    </m:r>
                    <m:r>
                      <a:rPr lang="en-GB" sz="1600" b="1" i="1" smtClean="0">
                        <a:solidFill>
                          <a:srgbClr val="0070C0"/>
                        </a:solidFill>
                        <a:latin typeface="Cambria Math" panose="02040503050406030204" pitchFamily="18" charset="0"/>
                      </a:rPr>
                      <m:t>.</m:t>
                    </m:r>
                    <m:r>
                      <a:rPr lang="en-GB" sz="1600" b="1" i="1" smtClean="0">
                        <a:solidFill>
                          <a:srgbClr val="0070C0"/>
                        </a:solidFill>
                        <a:latin typeface="Cambria Math" panose="02040503050406030204" pitchFamily="18" charset="0"/>
                      </a:rPr>
                      <m:t>𝟎𝟎𝟏</m:t>
                    </m:r>
                    <m:r>
                      <a:rPr lang="en-GB" sz="1600" b="1" i="1" smtClean="0">
                        <a:solidFill>
                          <a:srgbClr val="0070C0"/>
                        </a:solidFill>
                        <a:latin typeface="Cambria Math" panose="02040503050406030204" pitchFamily="18" charset="0"/>
                      </a:rPr>
                      <m:t> </m:t>
                    </m:r>
                    <m:r>
                      <a:rPr lang="en-GB" sz="1600" b="1" i="1" smtClean="0">
                        <a:solidFill>
                          <a:srgbClr val="0070C0"/>
                        </a:solidFill>
                        <a:latin typeface="Cambria Math" panose="02040503050406030204" pitchFamily="18" charset="0"/>
                      </a:rPr>
                      <m:t>𝟏𝟓𝟗</m:t>
                    </m:r>
                    <m:r>
                      <a:rPr lang="en-GB" sz="1600" b="1" i="1" smtClean="0">
                        <a:solidFill>
                          <a:srgbClr val="0070C0"/>
                        </a:solidFill>
                        <a:latin typeface="Cambria Math" panose="02040503050406030204" pitchFamily="18" charset="0"/>
                      </a:rPr>
                      <m:t> </m:t>
                    </m:r>
                    <m:r>
                      <a:rPr lang="en-GB" sz="1600" b="1" i="1" smtClean="0">
                        <a:solidFill>
                          <a:srgbClr val="0070C0"/>
                        </a:solidFill>
                        <a:latin typeface="Cambria Math" panose="02040503050406030204" pitchFamily="18" charset="0"/>
                      </a:rPr>
                      <m:t>𝟔𝟓𝟐</m:t>
                    </m:r>
                    <m:r>
                      <a:rPr lang="en-GB" sz="1600" b="1" i="1" smtClean="0">
                        <a:solidFill>
                          <a:srgbClr val="0070C0"/>
                        </a:solidFill>
                        <a:latin typeface="Cambria Math" panose="02040503050406030204" pitchFamily="18" charset="0"/>
                      </a:rPr>
                      <m:t> </m:t>
                    </m:r>
                    <m:r>
                      <a:rPr lang="en-GB" sz="1600" b="1" i="1" smtClean="0">
                        <a:solidFill>
                          <a:srgbClr val="0070C0"/>
                        </a:solidFill>
                        <a:latin typeface="Cambria Math" panose="02040503050406030204" pitchFamily="18" charset="0"/>
                      </a:rPr>
                      <m:t>𝟏𝟖𝟎</m:t>
                    </m:r>
                    <m:r>
                      <a:rPr lang="en-GB" sz="1600" b="1" i="1" smtClean="0">
                        <a:solidFill>
                          <a:srgbClr val="0070C0"/>
                        </a:solidFill>
                        <a:latin typeface="Cambria Math" panose="02040503050406030204" pitchFamily="18" charset="0"/>
                      </a:rPr>
                      <m:t> </m:t>
                    </m:r>
                    <m:r>
                      <a:rPr lang="en-GB" sz="1600" b="1" i="1" smtClean="0">
                        <a:solidFill>
                          <a:srgbClr val="0070C0"/>
                        </a:solidFill>
                        <a:latin typeface="Cambria Math" panose="02040503050406030204" pitchFamily="18" charset="0"/>
                      </a:rPr>
                      <m:t>𝟓𝟗</m:t>
                    </m:r>
                    <m:r>
                      <a:rPr lang="en-GB" sz="1600" b="1" i="1" smtClean="0">
                        <a:solidFill>
                          <a:srgbClr val="0070C0"/>
                        </a:solidFill>
                        <a:latin typeface="Cambria Math" panose="02040503050406030204" pitchFamily="18" charset="0"/>
                      </a:rPr>
                      <m:t> ±</m:t>
                    </m:r>
                    <m:r>
                      <a:rPr lang="en-GB" sz="1600" b="1" i="1" smtClean="0">
                        <a:solidFill>
                          <a:srgbClr val="0070C0"/>
                        </a:solidFill>
                        <a:latin typeface="Cambria Math" panose="02040503050406030204" pitchFamily="18" charset="0"/>
                        <a:ea typeface="Cambria Math" panose="02040503050406030204" pitchFamily="18" charset="0"/>
                      </a:rPr>
                      <m:t>𝟎</m:t>
                    </m:r>
                    <m:r>
                      <a:rPr lang="en-GB" sz="1600" b="1" i="1" smtClean="0">
                        <a:solidFill>
                          <a:srgbClr val="0070C0"/>
                        </a:solidFill>
                        <a:latin typeface="Cambria Math" panose="02040503050406030204" pitchFamily="18" charset="0"/>
                        <a:ea typeface="Cambria Math" panose="02040503050406030204" pitchFamily="18" charset="0"/>
                      </a:rPr>
                      <m:t>.</m:t>
                    </m:r>
                    <m:r>
                      <a:rPr lang="en-GB" sz="1600" b="1" i="1" smtClean="0">
                        <a:solidFill>
                          <a:srgbClr val="0070C0"/>
                        </a:solidFill>
                        <a:latin typeface="Cambria Math" panose="02040503050406030204" pitchFamily="18" charset="0"/>
                        <a:ea typeface="Cambria Math" panose="02040503050406030204" pitchFamily="18" charset="0"/>
                      </a:rPr>
                      <m:t>𝟎𝟎𝟎</m:t>
                    </m:r>
                    <m:r>
                      <a:rPr lang="en-GB" sz="1600" b="1" i="1" smtClean="0">
                        <a:solidFill>
                          <a:srgbClr val="0070C0"/>
                        </a:solidFill>
                        <a:latin typeface="Cambria Math" panose="02040503050406030204" pitchFamily="18" charset="0"/>
                        <a:ea typeface="Cambria Math" panose="02040503050406030204" pitchFamily="18" charset="0"/>
                      </a:rPr>
                      <m:t> </m:t>
                    </m:r>
                    <m:r>
                      <a:rPr lang="en-GB" sz="1600" b="1" i="1" smtClean="0">
                        <a:solidFill>
                          <a:srgbClr val="0070C0"/>
                        </a:solidFill>
                        <a:latin typeface="Cambria Math" panose="02040503050406030204" pitchFamily="18" charset="0"/>
                        <a:ea typeface="Cambria Math" panose="02040503050406030204" pitchFamily="18" charset="0"/>
                      </a:rPr>
                      <m:t>𝟎𝟎𝟎</m:t>
                    </m:r>
                    <m:r>
                      <a:rPr lang="en-GB" sz="1600" b="1" i="1" smtClean="0">
                        <a:solidFill>
                          <a:srgbClr val="0070C0"/>
                        </a:solidFill>
                        <a:latin typeface="Cambria Math" panose="02040503050406030204" pitchFamily="18" charset="0"/>
                        <a:ea typeface="Cambria Math" panose="02040503050406030204" pitchFamily="18" charset="0"/>
                      </a:rPr>
                      <m:t> </m:t>
                    </m:r>
                    <m:r>
                      <a:rPr lang="en-GB" sz="1600" b="1" i="1" smtClean="0">
                        <a:solidFill>
                          <a:srgbClr val="0070C0"/>
                        </a:solidFill>
                        <a:latin typeface="Cambria Math" panose="02040503050406030204" pitchFamily="18" charset="0"/>
                        <a:ea typeface="Cambria Math" panose="02040503050406030204" pitchFamily="18" charset="0"/>
                      </a:rPr>
                      <m:t>𝟎𝟎𝟎</m:t>
                    </m:r>
                    <m:r>
                      <a:rPr lang="en-GB" sz="1600" b="1" i="1" smtClean="0">
                        <a:solidFill>
                          <a:srgbClr val="0070C0"/>
                        </a:solidFill>
                        <a:latin typeface="Cambria Math" panose="02040503050406030204" pitchFamily="18" charset="0"/>
                        <a:ea typeface="Cambria Math" panose="02040503050406030204" pitchFamily="18" charset="0"/>
                      </a:rPr>
                      <m:t> </m:t>
                    </m:r>
                    <m:r>
                      <a:rPr lang="en-GB" sz="1600" b="1" i="1" smtClean="0">
                        <a:solidFill>
                          <a:srgbClr val="0070C0"/>
                        </a:solidFill>
                        <a:latin typeface="Cambria Math" panose="02040503050406030204" pitchFamily="18" charset="0"/>
                        <a:ea typeface="Cambria Math" panose="02040503050406030204" pitchFamily="18" charset="0"/>
                      </a:rPr>
                      <m:t>𝟎𝟎𝟎</m:t>
                    </m:r>
                    <m:r>
                      <a:rPr lang="en-GB" sz="1600" b="1" i="1" smtClean="0">
                        <a:solidFill>
                          <a:srgbClr val="0070C0"/>
                        </a:solidFill>
                        <a:latin typeface="Cambria Math" panose="02040503050406030204" pitchFamily="18" charset="0"/>
                        <a:ea typeface="Cambria Math" panose="02040503050406030204" pitchFamily="18" charset="0"/>
                      </a:rPr>
                      <m:t> </m:t>
                    </m:r>
                    <m:r>
                      <a:rPr lang="en-GB" sz="1600" b="1" i="1" smtClean="0">
                        <a:solidFill>
                          <a:srgbClr val="0070C0"/>
                        </a:solidFill>
                        <a:latin typeface="Cambria Math" panose="02040503050406030204" pitchFamily="18" charset="0"/>
                        <a:ea typeface="Cambria Math" panose="02040503050406030204" pitchFamily="18" charset="0"/>
                      </a:rPr>
                      <m:t>𝟏𝟑</m:t>
                    </m:r>
                  </m:oMath>
                </a14:m>
                <a:endParaRPr lang="en-GB" sz="1600" dirty="0">
                  <a:solidFill>
                    <a:srgbClr val="0070C0"/>
                  </a:solidFill>
                </a:endParaRPr>
              </a:p>
              <a:p>
                <a:pPr lvl="0" defTabSz="457200" fontAlgn="base">
                  <a:spcBef>
                    <a:spcPts val="1200"/>
                  </a:spcBef>
                  <a:spcAft>
                    <a:spcPct val="0"/>
                  </a:spcAft>
                  <a:defRPr/>
                </a:pPr>
                <a:r>
                  <a:rPr lang="en-GB" sz="1600" dirty="0">
                    <a:latin typeface="Helvetica" pitchFamily="2" charset="0"/>
                    <a:ea typeface="Helvetica Light" charset="0"/>
                    <a:cs typeface="Helvetica Light" charset="0"/>
                    <a:sym typeface="Wingdings" pitchFamily="2" charset="2"/>
                  </a:rPr>
                  <a:t>In agreement with </a:t>
                </a:r>
                <a:r>
                  <a:rPr lang="en-GB" sz="1600" dirty="0">
                    <a:solidFill>
                      <a:schemeClr val="tx1"/>
                    </a:solidFill>
                    <a:latin typeface="Helvetica" pitchFamily="2" charset="0"/>
                  </a:rPr>
                  <a:t>experiment within a precision of 10</a:t>
                </a:r>
                <a:r>
                  <a:rPr lang="en-GB" sz="1600" baseline="30000" dirty="0">
                    <a:solidFill>
                      <a:schemeClr val="tx1"/>
                    </a:solidFill>
                    <a:latin typeface="Helvetica" pitchFamily="2" charset="0"/>
                  </a:rPr>
                  <a:t>–10 </a:t>
                </a:r>
                <a:r>
                  <a:rPr lang="en-GB" sz="1600" dirty="0">
                    <a:solidFill>
                      <a:schemeClr val="tx1"/>
                    </a:solidFill>
                    <a:latin typeface="Helvetica" pitchFamily="2" charset="0"/>
                  </a:rPr>
                  <a:t>!</a:t>
                </a:r>
              </a:p>
            </p:txBody>
          </p:sp>
        </mc:Choice>
        <mc:Fallback>
          <p:sp>
            <p:nvSpPr>
              <p:cNvPr id="5" name="TextBox 4">
                <a:extLst>
                  <a:ext uri="{FF2B5EF4-FFF2-40B4-BE49-F238E27FC236}">
                    <a16:creationId xmlns:a16="http://schemas.microsoft.com/office/drawing/2014/main" id="{5FF71466-37F8-47B4-4ABB-AF131B73CAC6}"/>
                  </a:ext>
                </a:extLst>
              </p:cNvPr>
              <p:cNvSpPr txBox="1">
                <a:spLocks noRot="1" noChangeAspect="1" noMove="1" noResize="1" noEditPoints="1" noAdjustHandles="1" noChangeArrowheads="1" noChangeShapeType="1" noTextEdit="1"/>
              </p:cNvSpPr>
              <p:nvPr/>
            </p:nvSpPr>
            <p:spPr>
              <a:xfrm>
                <a:off x="2685287" y="3786129"/>
                <a:ext cx="6828170" cy="1420389"/>
              </a:xfrm>
              <a:prstGeom prst="rect">
                <a:avLst/>
              </a:prstGeom>
              <a:blipFill>
                <a:blip r:embed="rId3"/>
                <a:stretch>
                  <a:fillRect l="-3154" t="-1786" b="-13393"/>
                </a:stretch>
              </a:blipFill>
            </p:spPr>
            <p:txBody>
              <a:bodyPr/>
              <a:lstStyle/>
              <a:p>
                <a:r>
                  <a:rPr lang="en-GB">
                    <a:noFill/>
                  </a:rPr>
                  <a:t> </a:t>
                </a:r>
              </a:p>
            </p:txBody>
          </p:sp>
        </mc:Fallback>
      </mc:AlternateContent>
      <p:pic>
        <p:nvPicPr>
          <p:cNvPr id="6" name="Picture 5">
            <a:extLst>
              <a:ext uri="{FF2B5EF4-FFF2-40B4-BE49-F238E27FC236}">
                <a16:creationId xmlns:a16="http://schemas.microsoft.com/office/drawing/2014/main" id="{A5EE291E-6FE1-39D1-4E5C-5E6F531D664A}"/>
              </a:ext>
            </a:extLst>
          </p:cNvPr>
          <p:cNvPicPr>
            <a:picLocks noChangeAspect="1"/>
          </p:cNvPicPr>
          <p:nvPr/>
        </p:nvPicPr>
        <p:blipFill>
          <a:blip r:embed="rId4"/>
          <a:stretch>
            <a:fillRect/>
          </a:stretch>
        </p:blipFill>
        <p:spPr>
          <a:xfrm>
            <a:off x="9025262" y="2955237"/>
            <a:ext cx="3188857" cy="2813698"/>
          </a:xfrm>
          <a:prstGeom prst="rect">
            <a:avLst/>
          </a:prstGeom>
        </p:spPr>
      </p:pic>
      <p:sp>
        <p:nvSpPr>
          <p:cNvPr id="7" name="TextBox 6">
            <a:extLst>
              <a:ext uri="{FF2B5EF4-FFF2-40B4-BE49-F238E27FC236}">
                <a16:creationId xmlns:a16="http://schemas.microsoft.com/office/drawing/2014/main" id="{4C5B44DD-7A94-C65D-DFE0-40F39E0257F9}"/>
              </a:ext>
            </a:extLst>
          </p:cNvPr>
          <p:cNvSpPr txBox="1"/>
          <p:nvPr/>
        </p:nvSpPr>
        <p:spPr>
          <a:xfrm>
            <a:off x="8955612" y="5764655"/>
            <a:ext cx="3063659" cy="261610"/>
          </a:xfrm>
          <a:prstGeom prst="rect">
            <a:avLst/>
          </a:prstGeom>
          <a:noFill/>
        </p:spPr>
        <p:txBody>
          <a:bodyPr wrap="none" rtlCol="0">
            <a:spAutoFit/>
          </a:bodyPr>
          <a:lstStyle/>
          <a:p>
            <a:pPr marL="0" algn="l">
              <a:spcBef>
                <a:spcPts val="3000"/>
              </a:spcBef>
            </a:pPr>
            <a:r>
              <a:rPr lang="en-GB" sz="1100" dirty="0">
                <a:solidFill>
                  <a:schemeClr val="tx1">
                    <a:lumMod val="75000"/>
                    <a:lumOff val="25000"/>
                  </a:schemeClr>
                </a:solidFill>
                <a:latin typeface="Helvetica Light" panose="020B0403020202020204" pitchFamily="34" charset="0"/>
                <a:ea typeface="Helvetica Light" charset="0"/>
                <a:cs typeface="Helvetica Light" charset="0"/>
                <a:sym typeface="Wingdings" pitchFamily="2" charset="2"/>
              </a:rPr>
              <a:t>Mathematical structure of the Standard Model</a:t>
            </a:r>
          </a:p>
        </p:txBody>
      </p:sp>
    </p:spTree>
    <p:extLst>
      <p:ext uri="{BB962C8B-B14F-4D97-AF65-F5344CB8AC3E}">
        <p14:creationId xmlns:p14="http://schemas.microsoft.com/office/powerpoint/2010/main" val="3712372494"/>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176601-2A75-B7FD-0DE7-3B77C6B537F2}"/>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E65750F8-FB38-07BF-82CA-5113925094AE}"/>
              </a:ext>
            </a:extLst>
          </p:cNvPr>
          <p:cNvPicPr>
            <a:picLocks noChangeAspect="1"/>
          </p:cNvPicPr>
          <p:nvPr/>
        </p:nvPicPr>
        <p:blipFill>
          <a:blip r:embed="rId2"/>
          <a:srcRect b="18787"/>
          <a:stretch>
            <a:fillRect/>
          </a:stretch>
        </p:blipFill>
        <p:spPr>
          <a:xfrm>
            <a:off x="0" y="0"/>
            <a:ext cx="12192000" cy="6910923"/>
          </a:xfrm>
          <a:prstGeom prst="rect">
            <a:avLst/>
          </a:prstGeom>
        </p:spPr>
      </p:pic>
      <p:sp>
        <p:nvSpPr>
          <p:cNvPr id="2" name="Slide Number Placeholder 1">
            <a:extLst>
              <a:ext uri="{FF2B5EF4-FFF2-40B4-BE49-F238E27FC236}">
                <a16:creationId xmlns:a16="http://schemas.microsoft.com/office/drawing/2014/main" id="{4F991C96-BD97-151F-923A-C9A62A05F371}"/>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1C2F03-9E95-40C9-A99F-3C4F7EE8CF2A}" type="slidenum">
              <a:rPr kumimoji="0" lang="en-GB" sz="1400" b="0" i="0" u="none" strike="noStrike" kern="1200" cap="none" spc="0" normalizeH="0" baseline="0" noProof="0">
                <a:ln>
                  <a:noFill/>
                </a:ln>
                <a:solidFill>
                  <a:srgbClr val="000000">
                    <a:lumMod val="50000"/>
                    <a:lumOff val="50000"/>
                  </a:srgbClr>
                </a:solidFill>
                <a:effectLst/>
                <a:uLnTx/>
                <a:uFillTx/>
                <a:latin typeface="Helvetica Light" charset="0"/>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GB" sz="1400" b="0" i="0" u="none" strike="noStrike" kern="1200" cap="none" spc="0" normalizeH="0" baseline="0" noProof="0">
              <a:ln>
                <a:noFill/>
              </a:ln>
              <a:solidFill>
                <a:srgbClr val="000000">
                  <a:lumMod val="50000"/>
                  <a:lumOff val="50000"/>
                </a:srgbClr>
              </a:solidFill>
              <a:effectLst/>
              <a:uLnTx/>
              <a:uFillTx/>
              <a:latin typeface="Helvetica Light" charset="0"/>
            </a:endParaRPr>
          </a:p>
        </p:txBody>
      </p:sp>
      <p:sp>
        <p:nvSpPr>
          <p:cNvPr id="3" name="TextBox 2">
            <a:extLst>
              <a:ext uri="{FF2B5EF4-FFF2-40B4-BE49-F238E27FC236}">
                <a16:creationId xmlns:a16="http://schemas.microsoft.com/office/drawing/2014/main" id="{1E6B8844-98B4-7A63-85DF-29C1C89B5669}"/>
              </a:ext>
            </a:extLst>
          </p:cNvPr>
          <p:cNvSpPr txBox="1"/>
          <p:nvPr/>
        </p:nvSpPr>
        <p:spPr>
          <a:xfrm>
            <a:off x="-214" y="264651"/>
            <a:ext cx="11305525" cy="523220"/>
          </a:xfrm>
          <a:prstGeom prst="rect">
            <a:avLst/>
          </a:prstGeom>
          <a:noFill/>
        </p:spPr>
        <p:txBody>
          <a:bodyPr wrap="square" rtlCol="0">
            <a:spAutoFit/>
          </a:bodyPr>
          <a:lstStyle/>
          <a:p>
            <a:pPr lvl="0" indent="424250" defTabSz="430225" fontAlgn="base">
              <a:spcBef>
                <a:spcPct val="0"/>
              </a:spcBef>
              <a:spcAft>
                <a:spcPct val="0"/>
              </a:spcAft>
              <a:defRPr/>
            </a:pPr>
            <a:r>
              <a:rPr lang="en-GB" sz="2800" b="1" dirty="0">
                <a:solidFill>
                  <a:schemeClr val="bg1"/>
                </a:solidFill>
                <a:latin typeface="Helvetica" pitchFamily="2" charset="0"/>
                <a:ea typeface="Trebuchet MS" pitchFamily="-84" charset="0"/>
                <a:cs typeface="Helvetica Light"/>
              </a:rPr>
              <a:t>Future Circular Collider at CERN </a:t>
            </a:r>
            <a:endParaRPr kumimoji="0" lang="en-GB" sz="2800" b="1" i="0" u="none" strike="noStrike" kern="1200" cap="none" spc="0" normalizeH="0" baseline="0" noProof="0" dirty="0">
              <a:ln>
                <a:noFill/>
              </a:ln>
              <a:solidFill>
                <a:schemeClr val="bg1"/>
              </a:solidFill>
              <a:effectLst/>
              <a:uLnTx/>
              <a:uFillTx/>
              <a:latin typeface="Helvetica" pitchFamily="2" charset="0"/>
              <a:ea typeface="Trebuchet MS" pitchFamily="-84" charset="0"/>
              <a:cs typeface="Helvetica Light"/>
            </a:endParaRPr>
          </a:p>
        </p:txBody>
      </p:sp>
      <p:sp>
        <p:nvSpPr>
          <p:cNvPr id="20" name="Rectangle 19">
            <a:extLst>
              <a:ext uri="{FF2B5EF4-FFF2-40B4-BE49-F238E27FC236}">
                <a16:creationId xmlns:a16="http://schemas.microsoft.com/office/drawing/2014/main" id="{C371BCE7-6278-C089-3B56-5E014D688294}"/>
              </a:ext>
            </a:extLst>
          </p:cNvPr>
          <p:cNvSpPr/>
          <p:nvPr/>
        </p:nvSpPr>
        <p:spPr>
          <a:xfrm>
            <a:off x="9952381" y="365531"/>
            <a:ext cx="1895061" cy="830997"/>
          </a:xfrm>
          <a:prstGeom prst="rect">
            <a:avLst/>
          </a:prstGeom>
          <a:ln>
            <a:solidFill>
              <a:schemeClr val="bg1"/>
            </a:solidFill>
          </a:ln>
        </p:spPr>
        <p:txBody>
          <a:bodyPr wrap="square">
            <a:spAutoFit/>
          </a:bodyPr>
          <a:lstStyle/>
          <a:p>
            <a:pPr marL="0" marR="0" lvl="0" indent="0" algn="l" defTabSz="457200" rtl="0" eaLnBrk="1" fontAlgn="base" latinLnBrk="0" hangingPunct="1">
              <a:lnSpc>
                <a:spcPct val="100000"/>
              </a:lnSpc>
              <a:spcBef>
                <a:spcPts val="3600"/>
              </a:spcBef>
              <a:spcAft>
                <a:spcPct val="0"/>
              </a:spcAft>
              <a:buClrTx/>
              <a:buSzTx/>
              <a:buFontTx/>
              <a:buNone/>
              <a:tabLst/>
              <a:defRPr/>
            </a:pPr>
            <a:r>
              <a:rPr kumimoji="0" lang="en-US" sz="1200" i="0" u="none" strike="noStrike" kern="1200" cap="none" spc="0" normalizeH="0" baseline="0" noProof="0" dirty="0">
                <a:ln>
                  <a:noFill/>
                </a:ln>
                <a:solidFill>
                  <a:schemeClr val="bg1"/>
                </a:solidFill>
                <a:effectLst/>
                <a:uLnTx/>
                <a:uFillTx/>
                <a:latin typeface="Helvetica" pitchFamily="2" charset="0"/>
                <a:ea typeface="+mn-ea"/>
                <a:cs typeface="+mn-cs"/>
              </a:rPr>
              <a:t>Preferred option </a:t>
            </a:r>
            <a:r>
              <a:rPr lang="en-US" sz="1200" dirty="0">
                <a:solidFill>
                  <a:schemeClr val="bg1"/>
                </a:solidFill>
                <a:latin typeface="Helvetica" pitchFamily="2" charset="0"/>
              </a:rPr>
              <a:t>by national inputs to European Strategy for Particle Physics Update</a:t>
            </a:r>
            <a:endParaRPr kumimoji="0" lang="en-GB" sz="1200" i="0" u="none" strike="noStrike" kern="1200" cap="none" spc="0" normalizeH="0" baseline="0" noProof="0" dirty="0">
              <a:ln>
                <a:noFill/>
              </a:ln>
              <a:solidFill>
                <a:schemeClr val="bg1"/>
              </a:solidFill>
              <a:effectLst/>
              <a:uLnTx/>
              <a:uFillTx/>
              <a:latin typeface="Helvetica" pitchFamily="2" charset="0"/>
              <a:ea typeface="+mn-ea"/>
              <a:cs typeface="+mn-cs"/>
            </a:endParaRPr>
          </a:p>
        </p:txBody>
      </p:sp>
      <p:sp>
        <p:nvSpPr>
          <p:cNvPr id="9" name="TextBox 8">
            <a:extLst>
              <a:ext uri="{FF2B5EF4-FFF2-40B4-BE49-F238E27FC236}">
                <a16:creationId xmlns:a16="http://schemas.microsoft.com/office/drawing/2014/main" id="{1751874A-82B7-E1ED-6392-81B5C6656F10}"/>
              </a:ext>
            </a:extLst>
          </p:cNvPr>
          <p:cNvSpPr txBox="1"/>
          <p:nvPr/>
        </p:nvSpPr>
        <p:spPr>
          <a:xfrm>
            <a:off x="445220" y="739029"/>
            <a:ext cx="9162604" cy="630942"/>
          </a:xfrm>
          <a:prstGeom prst="rect">
            <a:avLst/>
          </a:prstGeom>
          <a:noFill/>
        </p:spPr>
        <p:txBody>
          <a:bodyPr wrap="square" rtlCol="0">
            <a:spAutoFit/>
          </a:bodyPr>
          <a:lstStyle/>
          <a:p>
            <a:pPr marL="0" algn="l">
              <a:spcBef>
                <a:spcPts val="3000"/>
              </a:spcBef>
            </a:pPr>
            <a:r>
              <a:rPr lang="en-CH" dirty="0">
                <a:solidFill>
                  <a:schemeClr val="bg1"/>
                </a:solidFill>
                <a:latin typeface="Helvetica" pitchFamily="2" charset="0"/>
                <a:ea typeface="Helvetica Light" charset="0"/>
                <a:cs typeface="Helvetica Light" charset="0"/>
                <a:sym typeface="Wingdings" pitchFamily="2" charset="2"/>
              </a:rPr>
              <a:t>90.7 km circumference tunnel facility to host an e</a:t>
            </a:r>
            <a:r>
              <a:rPr lang="en-CH" baseline="30000" dirty="0">
                <a:solidFill>
                  <a:schemeClr val="bg1"/>
                </a:solidFill>
                <a:latin typeface="Helvetica" pitchFamily="2" charset="0"/>
                <a:ea typeface="Helvetica Light" charset="0"/>
                <a:cs typeface="Helvetica Light" charset="0"/>
                <a:sym typeface="Wingdings" pitchFamily="2" charset="2"/>
              </a:rPr>
              <a:t>+</a:t>
            </a:r>
            <a:r>
              <a:rPr lang="en-CH" dirty="0">
                <a:solidFill>
                  <a:schemeClr val="bg1"/>
                </a:solidFill>
                <a:latin typeface="Helvetica" pitchFamily="2" charset="0"/>
                <a:ea typeface="Helvetica Light" charset="0"/>
                <a:cs typeface="Helvetica Light" charset="0"/>
                <a:sym typeface="Wingdings" pitchFamily="2" charset="2"/>
              </a:rPr>
              <a:t>e</a:t>
            </a:r>
            <a:r>
              <a:rPr lang="en-CH" baseline="30000" dirty="0">
                <a:solidFill>
                  <a:schemeClr val="bg1"/>
                </a:solidFill>
                <a:latin typeface="Helvetica" pitchFamily="2" charset="0"/>
                <a:ea typeface="Helvetica Light" charset="0"/>
                <a:cs typeface="Helvetica Light" charset="0"/>
                <a:sym typeface="Wingdings" pitchFamily="2" charset="2"/>
              </a:rPr>
              <a:t>–</a:t>
            </a:r>
            <a:r>
              <a:rPr lang="en-CH" dirty="0">
                <a:solidFill>
                  <a:schemeClr val="bg1"/>
                </a:solidFill>
                <a:latin typeface="Helvetica" pitchFamily="2" charset="0"/>
                <a:ea typeface="Helvetica Light" charset="0"/>
                <a:cs typeface="Helvetica Light" charset="0"/>
                <a:sym typeface="Wingdings" pitchFamily="2" charset="2"/>
              </a:rPr>
              <a:t> and, later, a hadron collider</a:t>
            </a:r>
          </a:p>
          <a:p>
            <a:pPr marL="0" algn="l">
              <a:spcBef>
                <a:spcPts val="600"/>
              </a:spcBef>
            </a:pPr>
            <a:r>
              <a:rPr lang="en-CH" sz="1200" dirty="0">
                <a:solidFill>
                  <a:schemeClr val="bg1"/>
                </a:solidFill>
                <a:latin typeface="Helvetica" pitchFamily="2" charset="0"/>
                <a:ea typeface="Helvetica Light" charset="0"/>
                <a:cs typeface="Helvetica Light" charset="0"/>
                <a:sym typeface="Wingdings" pitchFamily="2" charset="2"/>
              </a:rPr>
              <a:t>Feasibility study </a:t>
            </a:r>
            <a:r>
              <a:rPr lang="en-CH" sz="1200" dirty="0">
                <a:solidFill>
                  <a:schemeClr val="bg1"/>
                </a:solidFill>
                <a:latin typeface="Helvetica" pitchFamily="2" charset="0"/>
                <a:ea typeface="Helvetica Light" charset="0"/>
                <a:cs typeface="Helvetica Light" charset="0"/>
                <a:sym typeface="Wingdings" pitchFamily="2" charset="2"/>
                <a:hlinkClick r:id="rId3">
                  <a:extLst>
                    <a:ext uri="{A12FA001-AC4F-418D-AE19-62706E023703}">
                      <ahyp:hlinkClr xmlns:ahyp="http://schemas.microsoft.com/office/drawing/2018/hyperlinkcolor" val="tx"/>
                    </a:ext>
                  </a:extLst>
                </a:hlinkClick>
              </a:rPr>
              <a:t>Vol 1</a:t>
            </a:r>
            <a:r>
              <a:rPr lang="en-CH" sz="1200" dirty="0">
                <a:solidFill>
                  <a:schemeClr val="bg1"/>
                </a:solidFill>
                <a:latin typeface="Helvetica" pitchFamily="2" charset="0"/>
                <a:ea typeface="Helvetica Light" charset="0"/>
                <a:cs typeface="Helvetica Light" charset="0"/>
                <a:sym typeface="Wingdings" pitchFamily="2" charset="2"/>
              </a:rPr>
              <a:t>, </a:t>
            </a:r>
            <a:r>
              <a:rPr lang="en-CH" sz="1200" dirty="0">
                <a:solidFill>
                  <a:schemeClr val="bg1"/>
                </a:solidFill>
                <a:latin typeface="Helvetica" pitchFamily="2" charset="0"/>
                <a:ea typeface="Helvetica Light" charset="0"/>
                <a:cs typeface="Helvetica Light" charset="0"/>
                <a:sym typeface="Wingdings" pitchFamily="2" charset="2"/>
                <a:hlinkClick r:id="rId4">
                  <a:extLst>
                    <a:ext uri="{A12FA001-AC4F-418D-AE19-62706E023703}">
                      <ahyp:hlinkClr xmlns:ahyp="http://schemas.microsoft.com/office/drawing/2018/hyperlinkcolor" val="tx"/>
                    </a:ext>
                  </a:extLst>
                </a:hlinkClick>
              </a:rPr>
              <a:t>Vol 2</a:t>
            </a:r>
            <a:r>
              <a:rPr lang="en-CH" sz="1200" dirty="0">
                <a:solidFill>
                  <a:schemeClr val="bg1"/>
                </a:solidFill>
                <a:latin typeface="Helvetica" pitchFamily="2" charset="0"/>
                <a:ea typeface="Helvetica Light" charset="0"/>
                <a:cs typeface="Helvetica Light" charset="0"/>
                <a:sym typeface="Wingdings" pitchFamily="2" charset="2"/>
              </a:rPr>
              <a:t> (March 2025)</a:t>
            </a:r>
          </a:p>
        </p:txBody>
      </p:sp>
      <p:grpSp>
        <p:nvGrpSpPr>
          <p:cNvPr id="4" name="Group 3">
            <a:extLst>
              <a:ext uri="{FF2B5EF4-FFF2-40B4-BE49-F238E27FC236}">
                <a16:creationId xmlns:a16="http://schemas.microsoft.com/office/drawing/2014/main" id="{0C3CD7FA-17BB-E8D9-144F-799D41BCE9A0}"/>
              </a:ext>
            </a:extLst>
          </p:cNvPr>
          <p:cNvGrpSpPr/>
          <p:nvPr/>
        </p:nvGrpSpPr>
        <p:grpSpPr>
          <a:xfrm>
            <a:off x="1409181" y="4899436"/>
            <a:ext cx="9342782" cy="1472919"/>
            <a:chOff x="-662607" y="191850"/>
            <a:chExt cx="9342782" cy="1472919"/>
          </a:xfrm>
        </p:grpSpPr>
        <p:sp>
          <p:nvSpPr>
            <p:cNvPr id="5" name="Rectangle 4">
              <a:extLst>
                <a:ext uri="{FF2B5EF4-FFF2-40B4-BE49-F238E27FC236}">
                  <a16:creationId xmlns:a16="http://schemas.microsoft.com/office/drawing/2014/main" id="{860261D0-4651-216B-0528-6FFD1F81F4CE}"/>
                </a:ext>
              </a:extLst>
            </p:cNvPr>
            <p:cNvSpPr/>
            <p:nvPr/>
          </p:nvSpPr>
          <p:spPr>
            <a:xfrm>
              <a:off x="-662607" y="191850"/>
              <a:ext cx="9342782" cy="1472919"/>
            </a:xfrm>
            <a:prstGeom prst="rect">
              <a:avLst/>
            </a:prstGeom>
            <a:solidFill>
              <a:schemeClr val="bg1">
                <a:alpha val="96000"/>
              </a:schemeClr>
            </a:solidFill>
            <a:ln>
              <a:noFill/>
            </a:ln>
          </p:spPr>
          <p:txBody>
            <a:bodyPr wrap="square" rtlCol="0" anchor="ctr">
              <a:spAutoFit/>
            </a:bodyPr>
            <a:lstStyle/>
            <a:p>
              <a:pPr algn="l"/>
              <a:endParaRPr lang="en-GB" sz="1600" dirty="0">
                <a:latin typeface="Helvetica" pitchFamily="2" charset="0"/>
              </a:endParaRPr>
            </a:p>
          </p:txBody>
        </p:sp>
        <p:sp>
          <p:nvSpPr>
            <p:cNvPr id="6" name="TextBox 5">
              <a:extLst>
                <a:ext uri="{FF2B5EF4-FFF2-40B4-BE49-F238E27FC236}">
                  <a16:creationId xmlns:a16="http://schemas.microsoft.com/office/drawing/2014/main" id="{803BEDE4-312E-C28C-E215-0039339C4487}"/>
                </a:ext>
              </a:extLst>
            </p:cNvPr>
            <p:cNvSpPr txBox="1"/>
            <p:nvPr/>
          </p:nvSpPr>
          <p:spPr>
            <a:xfrm>
              <a:off x="13251" y="451255"/>
              <a:ext cx="8282612" cy="954107"/>
            </a:xfrm>
            <a:prstGeom prst="rect">
              <a:avLst/>
            </a:prstGeom>
            <a:noFill/>
          </p:spPr>
          <p:txBody>
            <a:bodyPr wrap="square" rtlCol="0">
              <a:spAutoFit/>
            </a:bodyPr>
            <a:lstStyle/>
            <a:p>
              <a:pPr marL="0" algn="l">
                <a:spcBef>
                  <a:spcPts val="3000"/>
                </a:spcBef>
              </a:pPr>
              <a:r>
                <a:rPr lang="en-GB" sz="2800" b="1" dirty="0">
                  <a:solidFill>
                    <a:schemeClr val="tx2">
                      <a:lumMod val="75000"/>
                    </a:schemeClr>
                  </a:solidFill>
                  <a:latin typeface="Helvetica" pitchFamily="2" charset="0"/>
                  <a:ea typeface="Helvetica Light" charset="0"/>
                  <a:cs typeface="Helvetica Light" charset="0"/>
                  <a:sym typeface="Wingdings" pitchFamily="2" charset="2"/>
                </a:rPr>
                <a:t>Thank you for your attention, and all the very best for your large-scale collaboration project!</a:t>
              </a:r>
            </a:p>
          </p:txBody>
        </p:sp>
      </p:grpSp>
    </p:spTree>
    <p:extLst>
      <p:ext uri="{BB962C8B-B14F-4D97-AF65-F5344CB8AC3E}">
        <p14:creationId xmlns:p14="http://schemas.microsoft.com/office/powerpoint/2010/main" val="3962526515"/>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30994-EE46-7037-FBF6-AAAD937B2CB5}"/>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57639CED-33FA-ECED-72D0-8BDF89D86C0B}"/>
              </a:ext>
            </a:extLst>
          </p:cNvPr>
          <p:cNvPicPr>
            <a:picLocks noChangeAspect="1"/>
          </p:cNvPicPr>
          <p:nvPr/>
        </p:nvPicPr>
        <p:blipFill>
          <a:blip r:embed="rId2"/>
          <a:srcRect t="5569" r="50"/>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513D4AFF-4010-BF49-946C-B9734B6B8B8C}"/>
              </a:ext>
            </a:extLst>
          </p:cNvPr>
          <p:cNvSpPr txBox="1"/>
          <p:nvPr/>
        </p:nvSpPr>
        <p:spPr>
          <a:xfrm>
            <a:off x="438540" y="3429000"/>
            <a:ext cx="5657460" cy="461665"/>
          </a:xfrm>
          <a:prstGeom prst="rect">
            <a:avLst/>
          </a:prstGeom>
          <a:noFill/>
        </p:spPr>
        <p:txBody>
          <a:bodyPr wrap="square" rtlCol="0">
            <a:spAutoFit/>
          </a:bodyPr>
          <a:lstStyle/>
          <a:p>
            <a:pPr algn="l"/>
            <a:r>
              <a:rPr lang="en-US" sz="2400" b="1" dirty="0">
                <a:solidFill>
                  <a:schemeClr val="bg1"/>
                </a:solidFill>
                <a:latin typeface="Helvetica" pitchFamily="2" charset="0"/>
              </a:rPr>
              <a:t>Extra slides</a:t>
            </a:r>
            <a:endParaRPr lang="en-CH" sz="2000" b="1" dirty="0">
              <a:solidFill>
                <a:schemeClr val="bg1"/>
              </a:solidFill>
              <a:latin typeface="Helvetica" pitchFamily="2" charset="0"/>
            </a:endParaRPr>
          </a:p>
        </p:txBody>
      </p:sp>
    </p:spTree>
    <p:extLst>
      <p:ext uri="{BB962C8B-B14F-4D97-AF65-F5344CB8AC3E}">
        <p14:creationId xmlns:p14="http://schemas.microsoft.com/office/powerpoint/2010/main" val="1516861526"/>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A5049-8B9C-7471-A6B0-CD2B4892B99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84EAD55-599B-FE3F-0128-B9D0B863C5A6}"/>
              </a:ext>
            </a:extLst>
          </p:cNvPr>
          <p:cNvSpPr>
            <a:spLocks noGrp="1"/>
          </p:cNvSpPr>
          <p:nvPr>
            <p:ph type="sldNum" sz="quarter" idx="4"/>
          </p:nvPr>
        </p:nvSpPr>
        <p:spPr/>
        <p:txBody>
          <a:bodyPr/>
          <a:lstStyle/>
          <a:p>
            <a:pPr>
              <a:defRPr/>
            </a:pPr>
            <a:fld id="{611C2F03-9E95-40C9-A99F-3C4F7EE8CF2A}" type="slidenum">
              <a:rPr lang="en-GB" smtClean="0"/>
              <a:pPr>
                <a:defRPr/>
              </a:pPr>
              <a:t>52</a:t>
            </a:fld>
            <a:endParaRPr lang="en-GB" dirty="0"/>
          </a:p>
        </p:txBody>
      </p:sp>
      <p:pic>
        <p:nvPicPr>
          <p:cNvPr id="4" name="Picture 3">
            <a:extLst>
              <a:ext uri="{FF2B5EF4-FFF2-40B4-BE49-F238E27FC236}">
                <a16:creationId xmlns:a16="http://schemas.microsoft.com/office/drawing/2014/main" id="{75946099-B815-97F7-2C75-80491A14EA8D}"/>
              </a:ext>
            </a:extLst>
          </p:cNvPr>
          <p:cNvPicPr>
            <a:picLocks noChangeAspect="1"/>
          </p:cNvPicPr>
          <p:nvPr/>
        </p:nvPicPr>
        <p:blipFill rotWithShape="1">
          <a:blip r:embed="rId2">
            <a:extLst>
              <a:ext uri="{28A0092B-C50C-407E-A947-70E740481C1C}">
                <a14:useLocalDpi xmlns:a14="http://schemas.microsoft.com/office/drawing/2010/main"/>
              </a:ext>
            </a:extLst>
          </a:blip>
          <a:srcRect t="36576" b="32613"/>
          <a:stretch/>
        </p:blipFill>
        <p:spPr>
          <a:xfrm>
            <a:off x="10093249" y="191849"/>
            <a:ext cx="1977081" cy="862030"/>
          </a:xfrm>
          <a:prstGeom prst="rect">
            <a:avLst/>
          </a:prstGeom>
        </p:spPr>
      </p:pic>
      <p:pic>
        <p:nvPicPr>
          <p:cNvPr id="5" name="Picture 4">
            <a:extLst>
              <a:ext uri="{FF2B5EF4-FFF2-40B4-BE49-F238E27FC236}">
                <a16:creationId xmlns:a16="http://schemas.microsoft.com/office/drawing/2014/main" id="{99544139-321A-C527-2683-7FBD5F5735EB}"/>
              </a:ext>
            </a:extLst>
          </p:cNvPr>
          <p:cNvPicPr>
            <a:picLocks noChangeAspect="1"/>
          </p:cNvPicPr>
          <p:nvPr/>
        </p:nvPicPr>
        <p:blipFill rotWithShape="1">
          <a:blip r:embed="rId3">
            <a:extLst>
              <a:ext uri="{28A0092B-C50C-407E-A947-70E740481C1C}">
                <a14:useLocalDpi xmlns:a14="http://schemas.microsoft.com/office/drawing/2010/main"/>
              </a:ext>
            </a:extLst>
          </a:blip>
          <a:srcRect l="-140" t="1234" r="140" b="4126"/>
          <a:stretch>
            <a:fillRect/>
          </a:stretch>
        </p:blipFill>
        <p:spPr>
          <a:xfrm>
            <a:off x="-39757" y="-1"/>
            <a:ext cx="12267089" cy="6910924"/>
          </a:xfrm>
          <a:prstGeom prst="rect">
            <a:avLst/>
          </a:prstGeom>
        </p:spPr>
      </p:pic>
      <p:sp>
        <p:nvSpPr>
          <p:cNvPr id="6" name="TextBox 5">
            <a:extLst>
              <a:ext uri="{FF2B5EF4-FFF2-40B4-BE49-F238E27FC236}">
                <a16:creationId xmlns:a16="http://schemas.microsoft.com/office/drawing/2014/main" id="{340C421A-C6D2-05DA-51FE-D88008F2659F}"/>
              </a:ext>
            </a:extLst>
          </p:cNvPr>
          <p:cNvSpPr txBox="1"/>
          <p:nvPr/>
        </p:nvSpPr>
        <p:spPr>
          <a:xfrm>
            <a:off x="9775217" y="3309937"/>
            <a:ext cx="2452841" cy="3600986"/>
          </a:xfrm>
          <a:prstGeom prst="rect">
            <a:avLst/>
          </a:prstGeom>
          <a:solidFill>
            <a:schemeClr val="tx1">
              <a:alpha val="33000"/>
            </a:schemeClr>
          </a:solidFill>
        </p:spPr>
        <p:txBody>
          <a:bodyPr wrap="square" rtlCol="0">
            <a:spAutoFit/>
          </a:bodyPr>
          <a:lstStyle/>
          <a:p>
            <a:pPr>
              <a:spcBef>
                <a:spcPts val="3000"/>
              </a:spcBef>
            </a:pPr>
            <a:r>
              <a:rPr lang="en-CH" sz="1200" dirty="0">
                <a:solidFill>
                  <a:schemeClr val="bg1"/>
                </a:solidFill>
                <a:latin typeface="Helvetica Light" charset="0"/>
                <a:ea typeface="Helvetica Light" charset="0"/>
                <a:cs typeface="Helvetica Light" charset="0"/>
                <a:sym typeface="Wingdings" pitchFamily="2" charset="2"/>
              </a:rPr>
              <a:t>View on the ATLAS </a:t>
            </a:r>
            <a:r>
              <a:rPr lang="en-CH" sz="1200" b="1" dirty="0">
                <a:solidFill>
                  <a:schemeClr val="bg1"/>
                </a:solidFill>
                <a:latin typeface="Helvetica" pitchFamily="2" charset="0"/>
                <a:ea typeface="Helvetica Light" charset="0"/>
                <a:cs typeface="Helvetica Light" charset="0"/>
                <a:sym typeface="Wingdings" pitchFamily="2" charset="2"/>
              </a:rPr>
              <a:t>inner detectors</a:t>
            </a:r>
            <a:r>
              <a:rPr lang="en-CH" sz="1200" dirty="0">
                <a:solidFill>
                  <a:schemeClr val="bg1"/>
                </a:solidFill>
                <a:latin typeface="Helvetica Light" charset="0"/>
                <a:ea typeface="Helvetica Light" charset="0"/>
                <a:cs typeface="Helvetica Light" charset="0"/>
                <a:sym typeface="Wingdings" pitchFamily="2" charset="2"/>
              </a:rPr>
              <a:t>. At the centre, the inner tracking detector with a radius of about 1m</a:t>
            </a:r>
            <a:r>
              <a:rPr lang="en-GB" sz="1200" dirty="0">
                <a:solidFill>
                  <a:schemeClr val="bg1"/>
                </a:solidFill>
                <a:latin typeface="Helvetica Light" charset="0"/>
                <a:ea typeface="Helvetica Light" charset="0"/>
                <a:cs typeface="Helvetica Light" charset="0"/>
                <a:sym typeface="Wingdings" pitchFamily="2" charset="2"/>
              </a:rPr>
              <a:t>. It is surrounded by the inner solenoid producing a uniform 2-Tesla field throughout the volume of the tracker. The magnet itself is located inside the cryostat of the liquid argon electromagnetic calorimeter, whose electronic read-out boxes are visible, covering in part the hadronic calorimeter located at larger radius. On the outer part, the first layers of muon chambers, part of the muon spectrometer, subdivided into sixteen azimuthal sectors, are seen</a:t>
            </a:r>
            <a:endParaRPr lang="en-CH" sz="1200" dirty="0">
              <a:solidFill>
                <a:schemeClr val="bg1"/>
              </a:solidFill>
              <a:latin typeface="Helvetica Light" charset="0"/>
              <a:ea typeface="Helvetica Light" charset="0"/>
              <a:cs typeface="Helvetica Light" charset="0"/>
              <a:sym typeface="Wingdings" pitchFamily="2" charset="2"/>
            </a:endParaRPr>
          </a:p>
        </p:txBody>
      </p:sp>
    </p:spTree>
    <p:extLst>
      <p:ext uri="{BB962C8B-B14F-4D97-AF65-F5344CB8AC3E}">
        <p14:creationId xmlns:p14="http://schemas.microsoft.com/office/powerpoint/2010/main" val="2160916140"/>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DCB170-9C0D-5FFA-2240-3BB6C457D68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A83200A-9ED9-0A7C-CC8D-0C9DE50F58C7}"/>
              </a:ext>
            </a:extLst>
          </p:cNvPr>
          <p:cNvSpPr>
            <a:spLocks noGrp="1"/>
          </p:cNvSpPr>
          <p:nvPr>
            <p:ph type="sldNum" sz="quarter" idx="4"/>
          </p:nvPr>
        </p:nvSpPr>
        <p:spPr/>
        <p:txBody>
          <a:bodyPr/>
          <a:lstStyle/>
          <a:p>
            <a:pPr>
              <a:defRPr/>
            </a:pPr>
            <a:fld id="{611C2F03-9E95-40C9-A99F-3C4F7EE8CF2A}" type="slidenum">
              <a:rPr lang="en-GB" smtClean="0"/>
              <a:pPr>
                <a:defRPr/>
              </a:pPr>
              <a:t>53</a:t>
            </a:fld>
            <a:endParaRPr lang="en-GB" dirty="0"/>
          </a:p>
        </p:txBody>
      </p:sp>
      <p:pic>
        <p:nvPicPr>
          <p:cNvPr id="8" name="Picture 7">
            <a:extLst>
              <a:ext uri="{FF2B5EF4-FFF2-40B4-BE49-F238E27FC236}">
                <a16:creationId xmlns:a16="http://schemas.microsoft.com/office/drawing/2014/main" id="{0BC11AB4-2424-C271-3FFC-395CEF1DB123}"/>
              </a:ext>
            </a:extLst>
          </p:cNvPr>
          <p:cNvPicPr>
            <a:picLocks noChangeAspect="1"/>
          </p:cNvPicPr>
          <p:nvPr/>
        </p:nvPicPr>
        <p:blipFill>
          <a:blip r:embed="rId2"/>
          <a:srcRect t="7823" b="7097"/>
          <a:stretch>
            <a:fillRect/>
          </a:stretch>
        </p:blipFill>
        <p:spPr>
          <a:xfrm>
            <a:off x="0" y="0"/>
            <a:ext cx="12192000" cy="6910924"/>
          </a:xfrm>
          <a:prstGeom prst="rect">
            <a:avLst/>
          </a:prstGeom>
        </p:spPr>
      </p:pic>
      <p:sp>
        <p:nvSpPr>
          <p:cNvPr id="9" name="TextBox 8">
            <a:extLst>
              <a:ext uri="{FF2B5EF4-FFF2-40B4-BE49-F238E27FC236}">
                <a16:creationId xmlns:a16="http://schemas.microsoft.com/office/drawing/2014/main" id="{C8DF6056-FAF9-78A5-58BA-E76736225DB3}"/>
              </a:ext>
            </a:extLst>
          </p:cNvPr>
          <p:cNvSpPr txBox="1"/>
          <p:nvPr/>
        </p:nvSpPr>
        <p:spPr>
          <a:xfrm>
            <a:off x="60682" y="6545798"/>
            <a:ext cx="4619598" cy="307777"/>
          </a:xfrm>
          <a:prstGeom prst="rect">
            <a:avLst/>
          </a:prstGeom>
          <a:noFill/>
        </p:spPr>
        <p:txBody>
          <a:bodyPr wrap="none" rtlCol="0">
            <a:spAutoFit/>
          </a:bodyPr>
          <a:lstStyle/>
          <a:p>
            <a:pPr marL="0" algn="l">
              <a:spcBef>
                <a:spcPts val="3000"/>
              </a:spcBef>
            </a:pPr>
            <a:r>
              <a:rPr lang="en-CH" sz="1400">
                <a:solidFill>
                  <a:schemeClr val="bg1"/>
                </a:solidFill>
                <a:latin typeface="Helvetica" pitchFamily="2" charset="0"/>
                <a:ea typeface="Helvetica Light" charset="0"/>
                <a:cs typeface="Helvetica Light" charset="0"/>
                <a:sym typeface="Wingdings" pitchFamily="2" charset="2"/>
              </a:rPr>
              <a:t>Installation of ATLAS Insertable B-layer on 15 May 2014</a:t>
            </a:r>
          </a:p>
        </p:txBody>
      </p:sp>
    </p:spTree>
    <p:extLst>
      <p:ext uri="{BB962C8B-B14F-4D97-AF65-F5344CB8AC3E}">
        <p14:creationId xmlns:p14="http://schemas.microsoft.com/office/powerpoint/2010/main" val="3741825211"/>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D4F52-41B3-7278-3164-E4580FA7CC4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7BAFCE9-31E8-B028-8680-378C700C0E42}"/>
              </a:ext>
            </a:extLst>
          </p:cNvPr>
          <p:cNvSpPr>
            <a:spLocks noGrp="1"/>
          </p:cNvSpPr>
          <p:nvPr>
            <p:ph type="sldNum" sz="quarter" idx="4"/>
          </p:nvPr>
        </p:nvSpPr>
        <p:spPr/>
        <p:txBody>
          <a:bodyPr/>
          <a:lstStyle/>
          <a:p>
            <a:pPr>
              <a:defRPr/>
            </a:pPr>
            <a:fld id="{611C2F03-9E95-40C9-A99F-3C4F7EE8CF2A}" type="slidenum">
              <a:rPr lang="en-GB" smtClean="0"/>
              <a:pPr>
                <a:defRPr/>
              </a:pPr>
              <a:t>54</a:t>
            </a:fld>
            <a:endParaRPr lang="en-GB" dirty="0"/>
          </a:p>
        </p:txBody>
      </p:sp>
      <p:pic>
        <p:nvPicPr>
          <p:cNvPr id="3" name="Picture 2">
            <a:extLst>
              <a:ext uri="{FF2B5EF4-FFF2-40B4-BE49-F238E27FC236}">
                <a16:creationId xmlns:a16="http://schemas.microsoft.com/office/drawing/2014/main" id="{A0F2085A-B3D6-2D14-2962-4C8B7D832A42}"/>
              </a:ext>
            </a:extLst>
          </p:cNvPr>
          <p:cNvPicPr>
            <a:picLocks noChangeAspect="1"/>
          </p:cNvPicPr>
          <p:nvPr/>
        </p:nvPicPr>
        <p:blipFill rotWithShape="1">
          <a:blip r:embed="rId2">
            <a:extLst>
              <a:ext uri="{28A0092B-C50C-407E-A947-70E740481C1C}">
                <a14:useLocalDpi xmlns:a14="http://schemas.microsoft.com/office/drawing/2010/main"/>
              </a:ext>
            </a:extLst>
          </a:blip>
          <a:srcRect b="6754"/>
          <a:stretch>
            <a:fillRect/>
          </a:stretch>
        </p:blipFill>
        <p:spPr>
          <a:xfrm>
            <a:off x="-17638" y="1"/>
            <a:ext cx="12209637" cy="6858000"/>
          </a:xfrm>
          <a:prstGeom prst="rect">
            <a:avLst/>
          </a:prstGeom>
        </p:spPr>
      </p:pic>
      <p:grpSp>
        <p:nvGrpSpPr>
          <p:cNvPr id="10" name="Group 9">
            <a:extLst>
              <a:ext uri="{FF2B5EF4-FFF2-40B4-BE49-F238E27FC236}">
                <a16:creationId xmlns:a16="http://schemas.microsoft.com/office/drawing/2014/main" id="{77677D08-3A40-1A09-A886-2E034E162D84}"/>
              </a:ext>
            </a:extLst>
          </p:cNvPr>
          <p:cNvGrpSpPr/>
          <p:nvPr/>
        </p:nvGrpSpPr>
        <p:grpSpPr>
          <a:xfrm>
            <a:off x="1974574" y="1484089"/>
            <a:ext cx="8242851" cy="3889821"/>
            <a:chOff x="159027" y="191849"/>
            <a:chExt cx="8242851" cy="3889821"/>
          </a:xfrm>
        </p:grpSpPr>
        <p:sp>
          <p:nvSpPr>
            <p:cNvPr id="6" name="Rectangle 5">
              <a:extLst>
                <a:ext uri="{FF2B5EF4-FFF2-40B4-BE49-F238E27FC236}">
                  <a16:creationId xmlns:a16="http://schemas.microsoft.com/office/drawing/2014/main" id="{9EFA75EE-2FC5-AE14-9C7B-D9368A0A6F12}"/>
                </a:ext>
              </a:extLst>
            </p:cNvPr>
            <p:cNvSpPr/>
            <p:nvPr/>
          </p:nvSpPr>
          <p:spPr>
            <a:xfrm>
              <a:off x="159027" y="191849"/>
              <a:ext cx="8242851" cy="3889821"/>
            </a:xfrm>
            <a:prstGeom prst="rect">
              <a:avLst/>
            </a:prstGeom>
            <a:solidFill>
              <a:schemeClr val="bg1">
                <a:alpha val="96000"/>
              </a:schemeClr>
            </a:solidFill>
            <a:ln>
              <a:noFill/>
            </a:ln>
          </p:spPr>
          <p:txBody>
            <a:bodyPr wrap="square" rtlCol="0" anchor="ctr">
              <a:spAutoFit/>
            </a:bodyPr>
            <a:lstStyle/>
            <a:p>
              <a:pPr algn="l"/>
              <a:endParaRPr lang="en-GB" sz="1600" dirty="0">
                <a:latin typeface="Helvetica" pitchFamily="2" charset="0"/>
              </a:endParaRPr>
            </a:p>
          </p:txBody>
        </p:sp>
        <p:sp>
          <p:nvSpPr>
            <p:cNvPr id="7" name="TextBox 6">
              <a:extLst>
                <a:ext uri="{FF2B5EF4-FFF2-40B4-BE49-F238E27FC236}">
                  <a16:creationId xmlns:a16="http://schemas.microsoft.com/office/drawing/2014/main" id="{F8526B97-0769-990C-5229-EBE68D1B61B1}"/>
                </a:ext>
              </a:extLst>
            </p:cNvPr>
            <p:cNvSpPr txBox="1"/>
            <p:nvPr/>
          </p:nvSpPr>
          <p:spPr>
            <a:xfrm>
              <a:off x="967407" y="1378433"/>
              <a:ext cx="6705601" cy="1569660"/>
            </a:xfrm>
            <a:prstGeom prst="rect">
              <a:avLst/>
            </a:prstGeom>
            <a:noFill/>
          </p:spPr>
          <p:txBody>
            <a:bodyPr wrap="square" rtlCol="0">
              <a:spAutoFit/>
            </a:bodyPr>
            <a:lstStyle/>
            <a:p>
              <a:pPr marL="0" algn="l">
                <a:spcBef>
                  <a:spcPts val="3000"/>
                </a:spcBef>
              </a:pPr>
              <a:r>
                <a:rPr lang="en-GB" sz="2400" b="1" dirty="0">
                  <a:solidFill>
                    <a:schemeClr val="tx2">
                      <a:lumMod val="75000"/>
                    </a:schemeClr>
                  </a:solidFill>
                  <a:latin typeface="Helvetica" pitchFamily="2" charset="0"/>
                  <a:ea typeface="Helvetica Light" charset="0"/>
                  <a:cs typeface="Helvetica Light" charset="0"/>
                  <a:sym typeface="Wingdings" pitchFamily="2" charset="2"/>
                </a:rPr>
                <a:t>Organisation is key in any project, and especially in large-scale international ones: it must empower efficient, creative, and trust-based collaboration — not hinder it</a:t>
              </a:r>
            </a:p>
          </p:txBody>
        </p:sp>
      </p:grpSp>
      <p:pic>
        <p:nvPicPr>
          <p:cNvPr id="9" name="Picture 8">
            <a:extLst>
              <a:ext uri="{FF2B5EF4-FFF2-40B4-BE49-F238E27FC236}">
                <a16:creationId xmlns:a16="http://schemas.microsoft.com/office/drawing/2014/main" id="{200D42CE-9A74-8797-FC0B-F6855D6CC9CD}"/>
              </a:ext>
            </a:extLst>
          </p:cNvPr>
          <p:cNvPicPr>
            <a:picLocks noChangeAspect="1"/>
          </p:cNvPicPr>
          <p:nvPr/>
        </p:nvPicPr>
        <p:blipFill rotWithShape="1">
          <a:blip r:embed="rId3">
            <a:extLst>
              <a:ext uri="{28A0092B-C50C-407E-A947-70E740481C1C}">
                <a14:useLocalDpi xmlns:a14="http://schemas.microsoft.com/office/drawing/2010/main"/>
              </a:ext>
            </a:extLst>
          </a:blip>
          <a:srcRect t="36576" b="32613"/>
          <a:stretch/>
        </p:blipFill>
        <p:spPr>
          <a:xfrm>
            <a:off x="10093249" y="191849"/>
            <a:ext cx="1977081" cy="862030"/>
          </a:xfrm>
          <a:prstGeom prst="rect">
            <a:avLst/>
          </a:prstGeom>
        </p:spPr>
      </p:pic>
    </p:spTree>
    <p:extLst>
      <p:ext uri="{BB962C8B-B14F-4D97-AF65-F5344CB8AC3E}">
        <p14:creationId xmlns:p14="http://schemas.microsoft.com/office/powerpoint/2010/main" val="4176776314"/>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66D82E1-DE21-89CF-AF45-3170AC96D743}"/>
              </a:ext>
            </a:extLst>
          </p:cNvPr>
          <p:cNvSpPr/>
          <p:nvPr/>
        </p:nvSpPr>
        <p:spPr>
          <a:xfrm>
            <a:off x="0" y="0"/>
            <a:ext cx="12192000" cy="6858000"/>
          </a:xfrm>
          <a:prstGeom prst="rect">
            <a:avLst/>
          </a:prstGeom>
          <a:solidFill>
            <a:schemeClr val="tx1"/>
          </a:solidFill>
          <a:ln>
            <a:solidFill>
              <a:schemeClr val="tx1"/>
            </a:solidFill>
          </a:ln>
        </p:spPr>
        <p:txBody>
          <a:bodyPr wrap="square" rtlCol="0" anchor="ctr">
            <a:spAutoFit/>
          </a:bodyPr>
          <a:lstStyle/>
          <a:p>
            <a:pPr algn="ctr"/>
            <a:endParaRPr lang="en-CH" sz="1600">
              <a:latin typeface="Helvetica Light" charset="0"/>
              <a:ea typeface="Helvetica Light" charset="0"/>
              <a:cs typeface="Helvetica Light" charset="0"/>
            </a:endParaRPr>
          </a:p>
        </p:txBody>
      </p:sp>
      <p:sp>
        <p:nvSpPr>
          <p:cNvPr id="2" name="Slide Number Placeholder 1">
            <a:extLst>
              <a:ext uri="{FF2B5EF4-FFF2-40B4-BE49-F238E27FC236}">
                <a16:creationId xmlns:a16="http://schemas.microsoft.com/office/drawing/2014/main" id="{C9FBA915-B8EC-2345-B97D-A7F6E11796DA}"/>
              </a:ext>
            </a:extLst>
          </p:cNvPr>
          <p:cNvSpPr>
            <a:spLocks noGrp="1"/>
          </p:cNvSpPr>
          <p:nvPr>
            <p:ph type="sldNum" sz="quarter" idx="4"/>
          </p:nvPr>
        </p:nvSpPr>
        <p:spPr/>
        <p:txBody>
          <a:bodyPr/>
          <a:lstStyle/>
          <a:p>
            <a:pPr>
              <a:defRPr/>
            </a:pPr>
            <a:fld id="{611C2F03-9E95-40C9-A99F-3C4F7EE8CF2A}" type="slidenum">
              <a:rPr lang="en-GB" smtClean="0"/>
              <a:pPr>
                <a:defRPr/>
              </a:pPr>
              <a:t>6</a:t>
            </a:fld>
            <a:endParaRPr lang="en-GB"/>
          </a:p>
        </p:txBody>
      </p:sp>
      <p:pic>
        <p:nvPicPr>
          <p:cNvPr id="8194" name="Picture 2">
            <a:extLst>
              <a:ext uri="{FF2B5EF4-FFF2-40B4-BE49-F238E27FC236}">
                <a16:creationId xmlns:a16="http://schemas.microsoft.com/office/drawing/2014/main" id="{0EA80BE8-A879-8034-9D23-D254390AB56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945"/>
          <a:stretch/>
        </p:blipFill>
        <p:spPr bwMode="auto">
          <a:xfrm>
            <a:off x="-14506" y="445"/>
            <a:ext cx="8839851" cy="682213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F523E67E-5115-D686-1AB6-09821AE8D05F}"/>
              </a:ext>
            </a:extLst>
          </p:cNvPr>
          <p:cNvSpPr txBox="1"/>
          <p:nvPr/>
        </p:nvSpPr>
        <p:spPr>
          <a:xfrm>
            <a:off x="7838542" y="464025"/>
            <a:ext cx="4063266" cy="461665"/>
          </a:xfrm>
          <a:prstGeom prst="rect">
            <a:avLst/>
          </a:prstGeom>
          <a:noFill/>
        </p:spPr>
        <p:txBody>
          <a:bodyPr wrap="square" rtlCol="0">
            <a:spAutoFit/>
          </a:bodyPr>
          <a:lstStyle/>
          <a:p>
            <a:pPr indent="424250" defTabSz="430225" fontAlgn="base">
              <a:spcBef>
                <a:spcPct val="0"/>
              </a:spcBef>
              <a:spcAft>
                <a:spcPct val="0"/>
              </a:spcAft>
              <a:defRPr/>
            </a:pPr>
            <a:r>
              <a:rPr lang="de-DE" sz="2400" b="1">
                <a:solidFill>
                  <a:schemeClr val="bg1"/>
                </a:solidFill>
                <a:latin typeface="Helvetica" pitchFamily="2" charset="0"/>
                <a:ea typeface="Trebuchet MS" pitchFamily="-84" charset="0"/>
                <a:cs typeface="Helvetica Light"/>
              </a:rPr>
              <a:t>The Standard Model</a:t>
            </a:r>
            <a:endParaRPr lang="de-DE" sz="2400">
              <a:solidFill>
                <a:schemeClr val="bg1"/>
              </a:solidFill>
              <a:latin typeface="Helvetica Light" pitchFamily="2" charset="0"/>
              <a:ea typeface="Trebuchet MS" pitchFamily="-84" charset="0"/>
              <a:cs typeface="Helvetica Light"/>
            </a:endParaRPr>
          </a:p>
        </p:txBody>
      </p:sp>
      <p:sp>
        <p:nvSpPr>
          <p:cNvPr id="10" name="Rectangle 9">
            <a:extLst>
              <a:ext uri="{FF2B5EF4-FFF2-40B4-BE49-F238E27FC236}">
                <a16:creationId xmlns:a16="http://schemas.microsoft.com/office/drawing/2014/main" id="{453E561C-8F3D-EAF9-C73D-BCE63E0D99D8}"/>
              </a:ext>
            </a:extLst>
          </p:cNvPr>
          <p:cNvSpPr/>
          <p:nvPr/>
        </p:nvSpPr>
        <p:spPr>
          <a:xfrm>
            <a:off x="8456959" y="1081249"/>
            <a:ext cx="3107422" cy="1077218"/>
          </a:xfrm>
          <a:prstGeom prst="rect">
            <a:avLst/>
          </a:prstGeom>
        </p:spPr>
        <p:txBody>
          <a:bodyPr wrap="square">
            <a:spAutoFit/>
          </a:bodyPr>
          <a:lstStyle/>
          <a:p>
            <a:pPr defTabSz="457200" fontAlgn="base">
              <a:spcBef>
                <a:spcPts val="1800"/>
              </a:spcBef>
              <a:spcAft>
                <a:spcPct val="0"/>
              </a:spcAft>
              <a:defRPr/>
            </a:pPr>
            <a:r>
              <a:rPr lang="en-GB" sz="1600">
                <a:solidFill>
                  <a:schemeClr val="bg1"/>
                </a:solidFill>
                <a:latin typeface="Helvetica" pitchFamily="2" charset="0"/>
              </a:rPr>
              <a:t>… should not only work today, but also describe the history of the universe since the Big Bang 13.8 billion years ago</a:t>
            </a:r>
          </a:p>
        </p:txBody>
      </p:sp>
      <p:sp>
        <p:nvSpPr>
          <p:cNvPr id="8" name="TextBox 7">
            <a:extLst>
              <a:ext uri="{FF2B5EF4-FFF2-40B4-BE49-F238E27FC236}">
                <a16:creationId xmlns:a16="http://schemas.microsoft.com/office/drawing/2014/main" id="{DD0EB257-7B1A-7E84-7327-B019DD43DAEF}"/>
              </a:ext>
            </a:extLst>
          </p:cNvPr>
          <p:cNvSpPr txBox="1"/>
          <p:nvPr/>
        </p:nvSpPr>
        <p:spPr>
          <a:xfrm rot="18200517">
            <a:off x="2724575" y="4023977"/>
            <a:ext cx="798617" cy="253916"/>
          </a:xfrm>
          <a:prstGeom prst="rect">
            <a:avLst/>
          </a:prstGeom>
          <a:noFill/>
        </p:spPr>
        <p:txBody>
          <a:bodyPr wrap="none" rtlCol="0">
            <a:spAutoFit/>
          </a:bodyPr>
          <a:lstStyle/>
          <a:p>
            <a:pPr>
              <a:spcBef>
                <a:spcPts val="3000"/>
              </a:spcBef>
            </a:pPr>
            <a:r>
              <a:rPr lang="en-CH" sz="1050">
                <a:solidFill>
                  <a:schemeClr val="bg1"/>
                </a:solidFill>
                <a:latin typeface="Helvetica Light" charset="0"/>
                <a:ea typeface="Helvetica Light" charset="0"/>
                <a:cs typeface="Helvetica Light" charset="0"/>
                <a:sym typeface="Wingdings" pitchFamily="2" charset="2"/>
              </a:rPr>
              <a:t>T = 10</a:t>
            </a:r>
            <a:r>
              <a:rPr lang="en-CH" sz="1050" baseline="30000">
                <a:solidFill>
                  <a:schemeClr val="bg1"/>
                </a:solidFill>
                <a:latin typeface="Helvetica Light" charset="0"/>
                <a:ea typeface="Helvetica Light" charset="0"/>
                <a:cs typeface="Helvetica Light" charset="0"/>
                <a:sym typeface="Wingdings" pitchFamily="2" charset="2"/>
              </a:rPr>
              <a:t>12</a:t>
            </a:r>
            <a:r>
              <a:rPr lang="en-CH" sz="1050">
                <a:solidFill>
                  <a:schemeClr val="bg1"/>
                </a:solidFill>
                <a:latin typeface="Helvetica Light" charset="0"/>
                <a:ea typeface="Helvetica Light" charset="0"/>
                <a:cs typeface="Helvetica Light" charset="0"/>
                <a:sym typeface="Wingdings" pitchFamily="2" charset="2"/>
              </a:rPr>
              <a:t> K</a:t>
            </a:r>
          </a:p>
        </p:txBody>
      </p:sp>
      <p:sp>
        <p:nvSpPr>
          <p:cNvPr id="11" name="TextBox 10">
            <a:extLst>
              <a:ext uri="{FF2B5EF4-FFF2-40B4-BE49-F238E27FC236}">
                <a16:creationId xmlns:a16="http://schemas.microsoft.com/office/drawing/2014/main" id="{5A0D5D4A-29DA-55F3-CAD4-D08267E14EBC}"/>
              </a:ext>
            </a:extLst>
          </p:cNvPr>
          <p:cNvSpPr txBox="1"/>
          <p:nvPr/>
        </p:nvSpPr>
        <p:spPr>
          <a:xfrm rot="17756662">
            <a:off x="3666099" y="4162729"/>
            <a:ext cx="748923" cy="253916"/>
          </a:xfrm>
          <a:prstGeom prst="rect">
            <a:avLst/>
          </a:prstGeom>
          <a:noFill/>
        </p:spPr>
        <p:txBody>
          <a:bodyPr wrap="none" rtlCol="0">
            <a:spAutoFit/>
          </a:bodyPr>
          <a:lstStyle/>
          <a:p>
            <a:pPr>
              <a:spcBef>
                <a:spcPts val="3000"/>
              </a:spcBef>
            </a:pPr>
            <a:r>
              <a:rPr lang="en-CH" sz="1050">
                <a:solidFill>
                  <a:schemeClr val="bg1"/>
                </a:solidFill>
                <a:latin typeface="Helvetica Light" charset="0"/>
                <a:ea typeface="Helvetica Light" charset="0"/>
                <a:cs typeface="Helvetica Light" charset="0"/>
                <a:sym typeface="Wingdings" pitchFamily="2" charset="2"/>
              </a:rPr>
              <a:t>T = 10</a:t>
            </a:r>
            <a:r>
              <a:rPr lang="en-CH" sz="1050" baseline="30000">
                <a:solidFill>
                  <a:schemeClr val="bg1"/>
                </a:solidFill>
                <a:latin typeface="Helvetica Light" charset="0"/>
                <a:ea typeface="Helvetica Light" charset="0"/>
                <a:cs typeface="Helvetica Light" charset="0"/>
                <a:sym typeface="Wingdings" pitchFamily="2" charset="2"/>
              </a:rPr>
              <a:t>9</a:t>
            </a:r>
            <a:r>
              <a:rPr lang="en-CH" sz="1050">
                <a:solidFill>
                  <a:schemeClr val="bg1"/>
                </a:solidFill>
                <a:latin typeface="Helvetica Light" charset="0"/>
                <a:ea typeface="Helvetica Light" charset="0"/>
                <a:cs typeface="Helvetica Light" charset="0"/>
                <a:sym typeface="Wingdings" pitchFamily="2" charset="2"/>
              </a:rPr>
              <a:t> K</a:t>
            </a:r>
          </a:p>
        </p:txBody>
      </p:sp>
      <p:sp>
        <p:nvSpPr>
          <p:cNvPr id="12" name="TextBox 11">
            <a:extLst>
              <a:ext uri="{FF2B5EF4-FFF2-40B4-BE49-F238E27FC236}">
                <a16:creationId xmlns:a16="http://schemas.microsoft.com/office/drawing/2014/main" id="{DB714CC5-E3A4-1D5D-E9A3-349671E27A70}"/>
              </a:ext>
            </a:extLst>
          </p:cNvPr>
          <p:cNvSpPr txBox="1"/>
          <p:nvPr/>
        </p:nvSpPr>
        <p:spPr>
          <a:xfrm rot="17565350">
            <a:off x="4614169" y="4383369"/>
            <a:ext cx="849913" cy="253916"/>
          </a:xfrm>
          <a:prstGeom prst="rect">
            <a:avLst/>
          </a:prstGeom>
          <a:noFill/>
        </p:spPr>
        <p:txBody>
          <a:bodyPr wrap="none" rtlCol="0">
            <a:spAutoFit/>
          </a:bodyPr>
          <a:lstStyle/>
          <a:p>
            <a:pPr>
              <a:spcBef>
                <a:spcPts val="3000"/>
              </a:spcBef>
            </a:pPr>
            <a:r>
              <a:rPr lang="en-CH" sz="1050">
                <a:solidFill>
                  <a:schemeClr val="bg1"/>
                </a:solidFill>
                <a:latin typeface="Helvetica Light" charset="0"/>
                <a:ea typeface="Helvetica Light" charset="0"/>
                <a:cs typeface="Helvetica Light" charset="0"/>
                <a:sym typeface="Wingdings" pitchFamily="2" charset="2"/>
              </a:rPr>
              <a:t>T = 4000 K</a:t>
            </a:r>
          </a:p>
        </p:txBody>
      </p:sp>
      <p:sp>
        <p:nvSpPr>
          <p:cNvPr id="13" name="TextBox 12">
            <a:extLst>
              <a:ext uri="{FF2B5EF4-FFF2-40B4-BE49-F238E27FC236}">
                <a16:creationId xmlns:a16="http://schemas.microsoft.com/office/drawing/2014/main" id="{131DBA82-4568-CB42-DCAC-577C3D96B651}"/>
              </a:ext>
            </a:extLst>
          </p:cNvPr>
          <p:cNvSpPr txBox="1"/>
          <p:nvPr/>
        </p:nvSpPr>
        <p:spPr>
          <a:xfrm rot="17432857">
            <a:off x="5861950" y="4500692"/>
            <a:ext cx="699230" cy="253916"/>
          </a:xfrm>
          <a:prstGeom prst="rect">
            <a:avLst/>
          </a:prstGeom>
          <a:noFill/>
        </p:spPr>
        <p:txBody>
          <a:bodyPr wrap="none" rtlCol="0">
            <a:spAutoFit/>
          </a:bodyPr>
          <a:lstStyle/>
          <a:p>
            <a:pPr>
              <a:spcBef>
                <a:spcPts val="3000"/>
              </a:spcBef>
            </a:pPr>
            <a:r>
              <a:rPr lang="en-CH" sz="1050">
                <a:solidFill>
                  <a:schemeClr val="bg1"/>
                </a:solidFill>
                <a:latin typeface="Helvetica Light" charset="0"/>
                <a:ea typeface="Helvetica Light" charset="0"/>
                <a:cs typeface="Helvetica Light" charset="0"/>
                <a:sym typeface="Wingdings" pitchFamily="2" charset="2"/>
              </a:rPr>
              <a:t>T = 60 K</a:t>
            </a:r>
          </a:p>
        </p:txBody>
      </p:sp>
      <p:sp>
        <p:nvSpPr>
          <p:cNvPr id="15" name="Rectangle 14">
            <a:extLst>
              <a:ext uri="{FF2B5EF4-FFF2-40B4-BE49-F238E27FC236}">
                <a16:creationId xmlns:a16="http://schemas.microsoft.com/office/drawing/2014/main" id="{0ED7F82E-5391-E011-884B-F343B90D3418}"/>
              </a:ext>
            </a:extLst>
          </p:cNvPr>
          <p:cNvSpPr/>
          <p:nvPr/>
        </p:nvSpPr>
        <p:spPr>
          <a:xfrm rot="17531065">
            <a:off x="6356426" y="5226724"/>
            <a:ext cx="1263182" cy="338554"/>
          </a:xfrm>
          <a:prstGeom prst="rect">
            <a:avLst/>
          </a:prstGeom>
          <a:solidFill>
            <a:schemeClr val="tx1"/>
          </a:solidFill>
          <a:ln>
            <a:noFill/>
          </a:ln>
        </p:spPr>
        <p:txBody>
          <a:bodyPr wrap="square" rtlCol="0" anchor="ctr">
            <a:spAutoFit/>
          </a:bodyPr>
          <a:lstStyle/>
          <a:p>
            <a:pPr algn="l"/>
            <a:endParaRPr lang="en-CH" sz="1600">
              <a:latin typeface="Helvetica" pitchFamily="2" charset="0"/>
            </a:endParaRPr>
          </a:p>
        </p:txBody>
      </p:sp>
      <p:sp>
        <p:nvSpPr>
          <p:cNvPr id="14" name="TextBox 13">
            <a:extLst>
              <a:ext uri="{FF2B5EF4-FFF2-40B4-BE49-F238E27FC236}">
                <a16:creationId xmlns:a16="http://schemas.microsoft.com/office/drawing/2014/main" id="{2DDF97D6-17F4-821B-B30E-40EB3F387FC9}"/>
              </a:ext>
            </a:extLst>
          </p:cNvPr>
          <p:cNvSpPr txBox="1"/>
          <p:nvPr/>
        </p:nvSpPr>
        <p:spPr>
          <a:xfrm rot="17365661">
            <a:off x="6714276" y="4958167"/>
            <a:ext cx="761747" cy="261610"/>
          </a:xfrm>
          <a:prstGeom prst="rect">
            <a:avLst/>
          </a:prstGeom>
          <a:noFill/>
        </p:spPr>
        <p:txBody>
          <a:bodyPr wrap="none" rtlCol="0">
            <a:spAutoFit/>
          </a:bodyPr>
          <a:lstStyle/>
          <a:p>
            <a:pPr>
              <a:spcBef>
                <a:spcPts val="3000"/>
              </a:spcBef>
            </a:pPr>
            <a:r>
              <a:rPr lang="en-CH" sz="1100">
                <a:solidFill>
                  <a:schemeClr val="bg1"/>
                </a:solidFill>
                <a:latin typeface="Helvetica Light" charset="0"/>
                <a:ea typeface="Helvetica Light" charset="0"/>
                <a:cs typeface="Helvetica Light" charset="0"/>
                <a:sym typeface="Wingdings" pitchFamily="2" charset="2"/>
              </a:rPr>
              <a:t>T = 2.7 K</a:t>
            </a:r>
          </a:p>
        </p:txBody>
      </p:sp>
      <p:sp>
        <p:nvSpPr>
          <p:cNvPr id="16" name="TextBox 15">
            <a:extLst>
              <a:ext uri="{FF2B5EF4-FFF2-40B4-BE49-F238E27FC236}">
                <a16:creationId xmlns:a16="http://schemas.microsoft.com/office/drawing/2014/main" id="{D0570553-52C5-6604-6336-0188759F86EB}"/>
              </a:ext>
            </a:extLst>
          </p:cNvPr>
          <p:cNvSpPr txBox="1"/>
          <p:nvPr/>
        </p:nvSpPr>
        <p:spPr>
          <a:xfrm rot="18486189">
            <a:off x="1854857" y="3852107"/>
            <a:ext cx="798617" cy="253916"/>
          </a:xfrm>
          <a:prstGeom prst="rect">
            <a:avLst/>
          </a:prstGeom>
          <a:noFill/>
        </p:spPr>
        <p:txBody>
          <a:bodyPr wrap="none" rtlCol="0">
            <a:spAutoFit/>
          </a:bodyPr>
          <a:lstStyle/>
          <a:p>
            <a:pPr>
              <a:spcBef>
                <a:spcPts val="3000"/>
              </a:spcBef>
            </a:pPr>
            <a:r>
              <a:rPr lang="en-CH" sz="1050">
                <a:solidFill>
                  <a:schemeClr val="bg1"/>
                </a:solidFill>
                <a:latin typeface="Helvetica Light" charset="0"/>
                <a:ea typeface="Helvetica Light" charset="0"/>
                <a:cs typeface="Helvetica Light" charset="0"/>
                <a:sym typeface="Wingdings" pitchFamily="2" charset="2"/>
              </a:rPr>
              <a:t>T = 10</a:t>
            </a:r>
            <a:r>
              <a:rPr lang="en-CH" sz="1050" baseline="30000">
                <a:solidFill>
                  <a:schemeClr val="bg1"/>
                </a:solidFill>
                <a:latin typeface="Helvetica Light" charset="0"/>
                <a:ea typeface="Helvetica Light" charset="0"/>
                <a:cs typeface="Helvetica Light" charset="0"/>
                <a:sym typeface="Wingdings" pitchFamily="2" charset="2"/>
              </a:rPr>
              <a:t>15</a:t>
            </a:r>
            <a:r>
              <a:rPr lang="en-CH" sz="1050">
                <a:solidFill>
                  <a:schemeClr val="bg1"/>
                </a:solidFill>
                <a:latin typeface="Helvetica Light" charset="0"/>
                <a:ea typeface="Helvetica Light" charset="0"/>
                <a:cs typeface="Helvetica Light" charset="0"/>
                <a:sym typeface="Wingdings" pitchFamily="2" charset="2"/>
              </a:rPr>
              <a:t> K</a:t>
            </a:r>
          </a:p>
        </p:txBody>
      </p:sp>
      <p:sp>
        <p:nvSpPr>
          <p:cNvPr id="18" name="Rectangle 17">
            <a:extLst>
              <a:ext uri="{FF2B5EF4-FFF2-40B4-BE49-F238E27FC236}">
                <a16:creationId xmlns:a16="http://schemas.microsoft.com/office/drawing/2014/main" id="{C9F96DEB-785F-3404-0B3A-C0B49FBA7663}"/>
              </a:ext>
            </a:extLst>
          </p:cNvPr>
          <p:cNvSpPr/>
          <p:nvPr/>
        </p:nvSpPr>
        <p:spPr>
          <a:xfrm rot="17992585">
            <a:off x="1896301" y="3519734"/>
            <a:ext cx="115325" cy="338554"/>
          </a:xfrm>
          <a:prstGeom prst="rect">
            <a:avLst/>
          </a:prstGeom>
          <a:solidFill>
            <a:srgbClr val="00101E"/>
          </a:solidFill>
          <a:ln>
            <a:solidFill>
              <a:srgbClr val="00101E"/>
            </a:solidFill>
          </a:ln>
        </p:spPr>
        <p:txBody>
          <a:bodyPr wrap="square" rtlCol="0" anchor="ctr">
            <a:spAutoFit/>
          </a:bodyPr>
          <a:lstStyle/>
          <a:p>
            <a:pPr algn="l"/>
            <a:endParaRPr lang="en-CH" sz="1600">
              <a:latin typeface="Helvetica" pitchFamily="2" charset="0"/>
            </a:endParaRPr>
          </a:p>
        </p:txBody>
      </p:sp>
      <p:sp>
        <p:nvSpPr>
          <p:cNvPr id="17" name="TextBox 16">
            <a:extLst>
              <a:ext uri="{FF2B5EF4-FFF2-40B4-BE49-F238E27FC236}">
                <a16:creationId xmlns:a16="http://schemas.microsoft.com/office/drawing/2014/main" id="{D498A33F-051A-4916-4003-C4B91166D705}"/>
              </a:ext>
            </a:extLst>
          </p:cNvPr>
          <p:cNvSpPr txBox="1"/>
          <p:nvPr/>
        </p:nvSpPr>
        <p:spPr>
          <a:xfrm rot="18321497">
            <a:off x="1789563" y="3589532"/>
            <a:ext cx="314510" cy="184666"/>
          </a:xfrm>
          <a:prstGeom prst="rect">
            <a:avLst/>
          </a:prstGeom>
          <a:noFill/>
        </p:spPr>
        <p:txBody>
          <a:bodyPr wrap="none" rtlCol="0">
            <a:spAutoFit/>
          </a:bodyPr>
          <a:lstStyle/>
          <a:p>
            <a:pPr>
              <a:spcBef>
                <a:spcPts val="3000"/>
              </a:spcBef>
            </a:pPr>
            <a:r>
              <a:rPr lang="en-CH" sz="600">
                <a:solidFill>
                  <a:srgbClr val="FCFAB5"/>
                </a:solidFill>
                <a:latin typeface="Helvetica" pitchFamily="2" charset="0"/>
                <a:ea typeface="Helvetica Light" charset="0"/>
                <a:cs typeface="Helvetica Light" charset="0"/>
                <a:sym typeface="Wingdings" pitchFamily="2" charset="2"/>
              </a:rPr>
              <a:t>–12</a:t>
            </a:r>
          </a:p>
        </p:txBody>
      </p:sp>
      <p:sp>
        <p:nvSpPr>
          <p:cNvPr id="19" name="Rectangle 18">
            <a:extLst>
              <a:ext uri="{FF2B5EF4-FFF2-40B4-BE49-F238E27FC236}">
                <a16:creationId xmlns:a16="http://schemas.microsoft.com/office/drawing/2014/main" id="{0956E921-F36A-E4AB-01FE-C9C978893CF3}"/>
              </a:ext>
            </a:extLst>
          </p:cNvPr>
          <p:cNvSpPr/>
          <p:nvPr/>
        </p:nvSpPr>
        <p:spPr>
          <a:xfrm rot="17992585">
            <a:off x="3658240" y="3845442"/>
            <a:ext cx="68211" cy="338554"/>
          </a:xfrm>
          <a:prstGeom prst="rect">
            <a:avLst/>
          </a:prstGeom>
          <a:solidFill>
            <a:srgbClr val="00101E"/>
          </a:solidFill>
          <a:ln>
            <a:solidFill>
              <a:schemeClr val="tx1"/>
            </a:solidFill>
          </a:ln>
        </p:spPr>
        <p:txBody>
          <a:bodyPr wrap="square" rtlCol="0" anchor="ctr">
            <a:spAutoFit/>
          </a:bodyPr>
          <a:lstStyle/>
          <a:p>
            <a:pPr algn="l"/>
            <a:endParaRPr lang="en-CH" sz="1600">
              <a:latin typeface="Helvetica" pitchFamily="2" charset="0"/>
            </a:endParaRPr>
          </a:p>
        </p:txBody>
      </p:sp>
    </p:spTree>
    <p:extLst>
      <p:ext uri="{BB962C8B-B14F-4D97-AF65-F5344CB8AC3E}">
        <p14:creationId xmlns:p14="http://schemas.microsoft.com/office/powerpoint/2010/main" val="238455258"/>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6EE8F-BC09-4E71-87D7-9A0081515475}"/>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56D3D0BC-8C69-46C5-B556-4F1A2D5319C9}"/>
              </a:ext>
            </a:extLst>
          </p:cNvPr>
          <p:cNvSpPr/>
          <p:nvPr/>
        </p:nvSpPr>
        <p:spPr>
          <a:xfrm>
            <a:off x="0" y="0"/>
            <a:ext cx="12192000" cy="6858000"/>
          </a:xfrm>
          <a:prstGeom prst="rect">
            <a:avLst/>
          </a:prstGeom>
          <a:solidFill>
            <a:schemeClr val="tx1"/>
          </a:solidFill>
          <a:ln>
            <a:solidFill>
              <a:schemeClr val="tx1"/>
            </a:solidFill>
          </a:ln>
        </p:spPr>
        <p:txBody>
          <a:bodyPr wrap="square" rtlCol="0" anchor="ctr">
            <a:spAutoFit/>
          </a:bodyPr>
          <a:lstStyle/>
          <a:p>
            <a:pPr algn="ctr"/>
            <a:endParaRPr lang="en-CH" sz="1600">
              <a:latin typeface="Helvetica Light" charset="0"/>
              <a:ea typeface="Helvetica Light" charset="0"/>
              <a:cs typeface="Helvetica Light" charset="0"/>
            </a:endParaRPr>
          </a:p>
        </p:txBody>
      </p:sp>
      <p:sp>
        <p:nvSpPr>
          <p:cNvPr id="2" name="Slide Number Placeholder 1">
            <a:extLst>
              <a:ext uri="{FF2B5EF4-FFF2-40B4-BE49-F238E27FC236}">
                <a16:creationId xmlns:a16="http://schemas.microsoft.com/office/drawing/2014/main" id="{B830829C-4A6B-9430-E8C1-C291F3F1F72F}"/>
              </a:ext>
            </a:extLst>
          </p:cNvPr>
          <p:cNvSpPr>
            <a:spLocks noGrp="1"/>
          </p:cNvSpPr>
          <p:nvPr>
            <p:ph type="sldNum" sz="quarter" idx="4"/>
          </p:nvPr>
        </p:nvSpPr>
        <p:spPr/>
        <p:txBody>
          <a:bodyPr/>
          <a:lstStyle/>
          <a:p>
            <a:pPr>
              <a:defRPr/>
            </a:pPr>
            <a:fld id="{611C2F03-9E95-40C9-A99F-3C4F7EE8CF2A}" type="slidenum">
              <a:rPr lang="en-GB" smtClean="0"/>
              <a:pPr>
                <a:defRPr/>
              </a:pPr>
              <a:t>7</a:t>
            </a:fld>
            <a:endParaRPr lang="en-GB"/>
          </a:p>
        </p:txBody>
      </p:sp>
      <p:pic>
        <p:nvPicPr>
          <p:cNvPr id="8194" name="Picture 2">
            <a:extLst>
              <a:ext uri="{FF2B5EF4-FFF2-40B4-BE49-F238E27FC236}">
                <a16:creationId xmlns:a16="http://schemas.microsoft.com/office/drawing/2014/main" id="{C9475969-38F1-662F-F063-207E445E3B4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945"/>
          <a:stretch/>
        </p:blipFill>
        <p:spPr bwMode="auto">
          <a:xfrm>
            <a:off x="-14506" y="445"/>
            <a:ext cx="8839851" cy="682213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3A1ECC1B-F2EA-CFB2-26CA-B7E58864519B}"/>
              </a:ext>
            </a:extLst>
          </p:cNvPr>
          <p:cNvSpPr txBox="1"/>
          <p:nvPr/>
        </p:nvSpPr>
        <p:spPr>
          <a:xfrm>
            <a:off x="7838542" y="464025"/>
            <a:ext cx="4063266" cy="461665"/>
          </a:xfrm>
          <a:prstGeom prst="rect">
            <a:avLst/>
          </a:prstGeom>
          <a:noFill/>
        </p:spPr>
        <p:txBody>
          <a:bodyPr wrap="square" rtlCol="0">
            <a:spAutoFit/>
          </a:bodyPr>
          <a:lstStyle/>
          <a:p>
            <a:pPr indent="424250" defTabSz="430225" fontAlgn="base">
              <a:spcBef>
                <a:spcPct val="0"/>
              </a:spcBef>
              <a:spcAft>
                <a:spcPct val="0"/>
              </a:spcAft>
              <a:defRPr/>
            </a:pPr>
            <a:r>
              <a:rPr lang="de-DE" sz="2400" b="1">
                <a:solidFill>
                  <a:schemeClr val="bg1"/>
                </a:solidFill>
                <a:latin typeface="Helvetica" pitchFamily="2" charset="0"/>
                <a:ea typeface="Trebuchet MS" pitchFamily="-84" charset="0"/>
                <a:cs typeface="Helvetica Light"/>
              </a:rPr>
              <a:t>The Standard Model</a:t>
            </a:r>
            <a:endParaRPr lang="de-DE" sz="2400">
              <a:solidFill>
                <a:schemeClr val="bg1"/>
              </a:solidFill>
              <a:latin typeface="Helvetica Light" pitchFamily="2" charset="0"/>
              <a:ea typeface="Trebuchet MS" pitchFamily="-84" charset="0"/>
              <a:cs typeface="Helvetica Light"/>
            </a:endParaRPr>
          </a:p>
        </p:txBody>
      </p:sp>
      <p:sp>
        <p:nvSpPr>
          <p:cNvPr id="10" name="Rectangle 9">
            <a:extLst>
              <a:ext uri="{FF2B5EF4-FFF2-40B4-BE49-F238E27FC236}">
                <a16:creationId xmlns:a16="http://schemas.microsoft.com/office/drawing/2014/main" id="{6323F6E8-E30F-1102-216A-4D7C87E5B309}"/>
              </a:ext>
            </a:extLst>
          </p:cNvPr>
          <p:cNvSpPr/>
          <p:nvPr/>
        </p:nvSpPr>
        <p:spPr>
          <a:xfrm>
            <a:off x="8456959" y="1081249"/>
            <a:ext cx="3107422" cy="1077218"/>
          </a:xfrm>
          <a:prstGeom prst="rect">
            <a:avLst/>
          </a:prstGeom>
        </p:spPr>
        <p:txBody>
          <a:bodyPr wrap="square">
            <a:spAutoFit/>
          </a:bodyPr>
          <a:lstStyle/>
          <a:p>
            <a:pPr defTabSz="457200" fontAlgn="base">
              <a:spcBef>
                <a:spcPts val="1800"/>
              </a:spcBef>
              <a:spcAft>
                <a:spcPct val="0"/>
              </a:spcAft>
              <a:defRPr/>
            </a:pPr>
            <a:r>
              <a:rPr lang="en-GB" sz="1600">
                <a:solidFill>
                  <a:schemeClr val="bg1"/>
                </a:solidFill>
                <a:latin typeface="Helvetica" pitchFamily="2" charset="0"/>
              </a:rPr>
              <a:t>… should not only work today, but also describe the history of the universe since the Big Bang 13.8 billion years ago</a:t>
            </a:r>
          </a:p>
        </p:txBody>
      </p:sp>
      <p:sp>
        <p:nvSpPr>
          <p:cNvPr id="8" name="TextBox 7">
            <a:extLst>
              <a:ext uri="{FF2B5EF4-FFF2-40B4-BE49-F238E27FC236}">
                <a16:creationId xmlns:a16="http://schemas.microsoft.com/office/drawing/2014/main" id="{2664C901-110A-C784-01BE-FF052A1E5901}"/>
              </a:ext>
            </a:extLst>
          </p:cNvPr>
          <p:cNvSpPr txBox="1"/>
          <p:nvPr/>
        </p:nvSpPr>
        <p:spPr>
          <a:xfrm rot="18200517">
            <a:off x="2724575" y="4023977"/>
            <a:ext cx="798617" cy="253916"/>
          </a:xfrm>
          <a:prstGeom prst="rect">
            <a:avLst/>
          </a:prstGeom>
          <a:noFill/>
        </p:spPr>
        <p:txBody>
          <a:bodyPr wrap="none" rtlCol="0">
            <a:spAutoFit/>
          </a:bodyPr>
          <a:lstStyle/>
          <a:p>
            <a:pPr>
              <a:spcBef>
                <a:spcPts val="3000"/>
              </a:spcBef>
            </a:pPr>
            <a:r>
              <a:rPr lang="en-CH" sz="1050">
                <a:solidFill>
                  <a:schemeClr val="bg1"/>
                </a:solidFill>
                <a:latin typeface="Helvetica Light" charset="0"/>
                <a:ea typeface="Helvetica Light" charset="0"/>
                <a:cs typeface="Helvetica Light" charset="0"/>
                <a:sym typeface="Wingdings" pitchFamily="2" charset="2"/>
              </a:rPr>
              <a:t>T = 10</a:t>
            </a:r>
            <a:r>
              <a:rPr lang="en-CH" sz="1050" baseline="30000">
                <a:solidFill>
                  <a:schemeClr val="bg1"/>
                </a:solidFill>
                <a:latin typeface="Helvetica Light" charset="0"/>
                <a:ea typeface="Helvetica Light" charset="0"/>
                <a:cs typeface="Helvetica Light" charset="0"/>
                <a:sym typeface="Wingdings" pitchFamily="2" charset="2"/>
              </a:rPr>
              <a:t>12</a:t>
            </a:r>
            <a:r>
              <a:rPr lang="en-CH" sz="1050">
                <a:solidFill>
                  <a:schemeClr val="bg1"/>
                </a:solidFill>
                <a:latin typeface="Helvetica Light" charset="0"/>
                <a:ea typeface="Helvetica Light" charset="0"/>
                <a:cs typeface="Helvetica Light" charset="0"/>
                <a:sym typeface="Wingdings" pitchFamily="2" charset="2"/>
              </a:rPr>
              <a:t> K</a:t>
            </a:r>
          </a:p>
        </p:txBody>
      </p:sp>
      <p:sp>
        <p:nvSpPr>
          <p:cNvPr id="11" name="TextBox 10">
            <a:extLst>
              <a:ext uri="{FF2B5EF4-FFF2-40B4-BE49-F238E27FC236}">
                <a16:creationId xmlns:a16="http://schemas.microsoft.com/office/drawing/2014/main" id="{E5A43E59-AB49-A2AD-7E2D-373A27775F19}"/>
              </a:ext>
            </a:extLst>
          </p:cNvPr>
          <p:cNvSpPr txBox="1"/>
          <p:nvPr/>
        </p:nvSpPr>
        <p:spPr>
          <a:xfrm rot="17756662">
            <a:off x="3666099" y="4162729"/>
            <a:ext cx="748923" cy="253916"/>
          </a:xfrm>
          <a:prstGeom prst="rect">
            <a:avLst/>
          </a:prstGeom>
          <a:noFill/>
        </p:spPr>
        <p:txBody>
          <a:bodyPr wrap="none" rtlCol="0">
            <a:spAutoFit/>
          </a:bodyPr>
          <a:lstStyle/>
          <a:p>
            <a:pPr>
              <a:spcBef>
                <a:spcPts val="3000"/>
              </a:spcBef>
            </a:pPr>
            <a:r>
              <a:rPr lang="en-CH" sz="1050">
                <a:solidFill>
                  <a:schemeClr val="bg1"/>
                </a:solidFill>
                <a:latin typeface="Helvetica Light" charset="0"/>
                <a:ea typeface="Helvetica Light" charset="0"/>
                <a:cs typeface="Helvetica Light" charset="0"/>
                <a:sym typeface="Wingdings" pitchFamily="2" charset="2"/>
              </a:rPr>
              <a:t>T = 10</a:t>
            </a:r>
            <a:r>
              <a:rPr lang="en-CH" sz="1050" baseline="30000">
                <a:solidFill>
                  <a:schemeClr val="bg1"/>
                </a:solidFill>
                <a:latin typeface="Helvetica Light" charset="0"/>
                <a:ea typeface="Helvetica Light" charset="0"/>
                <a:cs typeface="Helvetica Light" charset="0"/>
                <a:sym typeface="Wingdings" pitchFamily="2" charset="2"/>
              </a:rPr>
              <a:t>9</a:t>
            </a:r>
            <a:r>
              <a:rPr lang="en-CH" sz="1050">
                <a:solidFill>
                  <a:schemeClr val="bg1"/>
                </a:solidFill>
                <a:latin typeface="Helvetica Light" charset="0"/>
                <a:ea typeface="Helvetica Light" charset="0"/>
                <a:cs typeface="Helvetica Light" charset="0"/>
                <a:sym typeface="Wingdings" pitchFamily="2" charset="2"/>
              </a:rPr>
              <a:t> K</a:t>
            </a:r>
          </a:p>
        </p:txBody>
      </p:sp>
      <p:sp>
        <p:nvSpPr>
          <p:cNvPr id="12" name="TextBox 11">
            <a:extLst>
              <a:ext uri="{FF2B5EF4-FFF2-40B4-BE49-F238E27FC236}">
                <a16:creationId xmlns:a16="http://schemas.microsoft.com/office/drawing/2014/main" id="{D1273A3D-A7B8-DA76-B7B6-1E1BDD61F279}"/>
              </a:ext>
            </a:extLst>
          </p:cNvPr>
          <p:cNvSpPr txBox="1"/>
          <p:nvPr/>
        </p:nvSpPr>
        <p:spPr>
          <a:xfrm rot="17565350">
            <a:off x="4614169" y="4383369"/>
            <a:ext cx="849913" cy="253916"/>
          </a:xfrm>
          <a:prstGeom prst="rect">
            <a:avLst/>
          </a:prstGeom>
          <a:noFill/>
        </p:spPr>
        <p:txBody>
          <a:bodyPr wrap="none" rtlCol="0">
            <a:spAutoFit/>
          </a:bodyPr>
          <a:lstStyle/>
          <a:p>
            <a:pPr>
              <a:spcBef>
                <a:spcPts val="3000"/>
              </a:spcBef>
            </a:pPr>
            <a:r>
              <a:rPr lang="en-CH" sz="1050">
                <a:solidFill>
                  <a:schemeClr val="bg1"/>
                </a:solidFill>
                <a:latin typeface="Helvetica Light" charset="0"/>
                <a:ea typeface="Helvetica Light" charset="0"/>
                <a:cs typeface="Helvetica Light" charset="0"/>
                <a:sym typeface="Wingdings" pitchFamily="2" charset="2"/>
              </a:rPr>
              <a:t>T = 4000 K</a:t>
            </a:r>
          </a:p>
        </p:txBody>
      </p:sp>
      <p:sp>
        <p:nvSpPr>
          <p:cNvPr id="13" name="TextBox 12">
            <a:extLst>
              <a:ext uri="{FF2B5EF4-FFF2-40B4-BE49-F238E27FC236}">
                <a16:creationId xmlns:a16="http://schemas.microsoft.com/office/drawing/2014/main" id="{BF8BC994-A057-16DE-617A-2BFA3D158EA5}"/>
              </a:ext>
            </a:extLst>
          </p:cNvPr>
          <p:cNvSpPr txBox="1"/>
          <p:nvPr/>
        </p:nvSpPr>
        <p:spPr>
          <a:xfrm rot="17432857">
            <a:off x="5861950" y="4500692"/>
            <a:ext cx="699230" cy="253916"/>
          </a:xfrm>
          <a:prstGeom prst="rect">
            <a:avLst/>
          </a:prstGeom>
          <a:noFill/>
        </p:spPr>
        <p:txBody>
          <a:bodyPr wrap="none" rtlCol="0">
            <a:spAutoFit/>
          </a:bodyPr>
          <a:lstStyle/>
          <a:p>
            <a:pPr>
              <a:spcBef>
                <a:spcPts val="3000"/>
              </a:spcBef>
            </a:pPr>
            <a:r>
              <a:rPr lang="en-CH" sz="1050">
                <a:solidFill>
                  <a:schemeClr val="bg1"/>
                </a:solidFill>
                <a:latin typeface="Helvetica Light" charset="0"/>
                <a:ea typeface="Helvetica Light" charset="0"/>
                <a:cs typeface="Helvetica Light" charset="0"/>
                <a:sym typeface="Wingdings" pitchFamily="2" charset="2"/>
              </a:rPr>
              <a:t>T = 60 K</a:t>
            </a:r>
          </a:p>
        </p:txBody>
      </p:sp>
      <p:sp>
        <p:nvSpPr>
          <p:cNvPr id="15" name="Rectangle 14">
            <a:extLst>
              <a:ext uri="{FF2B5EF4-FFF2-40B4-BE49-F238E27FC236}">
                <a16:creationId xmlns:a16="http://schemas.microsoft.com/office/drawing/2014/main" id="{F27878FE-F88D-A503-0D72-A4FF6C573EF7}"/>
              </a:ext>
            </a:extLst>
          </p:cNvPr>
          <p:cNvSpPr/>
          <p:nvPr/>
        </p:nvSpPr>
        <p:spPr>
          <a:xfrm rot="17531065">
            <a:off x="6356426" y="5226724"/>
            <a:ext cx="1263182" cy="338554"/>
          </a:xfrm>
          <a:prstGeom prst="rect">
            <a:avLst/>
          </a:prstGeom>
          <a:solidFill>
            <a:schemeClr val="tx1"/>
          </a:solidFill>
          <a:ln>
            <a:noFill/>
          </a:ln>
        </p:spPr>
        <p:txBody>
          <a:bodyPr wrap="square" rtlCol="0" anchor="ctr">
            <a:spAutoFit/>
          </a:bodyPr>
          <a:lstStyle/>
          <a:p>
            <a:pPr algn="l"/>
            <a:endParaRPr lang="en-CH" sz="1600">
              <a:latin typeface="Helvetica" pitchFamily="2" charset="0"/>
            </a:endParaRPr>
          </a:p>
        </p:txBody>
      </p:sp>
      <p:sp>
        <p:nvSpPr>
          <p:cNvPr id="14" name="TextBox 13">
            <a:extLst>
              <a:ext uri="{FF2B5EF4-FFF2-40B4-BE49-F238E27FC236}">
                <a16:creationId xmlns:a16="http://schemas.microsoft.com/office/drawing/2014/main" id="{3FAF67AB-1379-2BD3-7280-AFEAB389FB99}"/>
              </a:ext>
            </a:extLst>
          </p:cNvPr>
          <p:cNvSpPr txBox="1"/>
          <p:nvPr/>
        </p:nvSpPr>
        <p:spPr>
          <a:xfrm rot="17365661">
            <a:off x="6714276" y="4958167"/>
            <a:ext cx="761747" cy="261610"/>
          </a:xfrm>
          <a:prstGeom prst="rect">
            <a:avLst/>
          </a:prstGeom>
          <a:noFill/>
        </p:spPr>
        <p:txBody>
          <a:bodyPr wrap="none" rtlCol="0">
            <a:spAutoFit/>
          </a:bodyPr>
          <a:lstStyle/>
          <a:p>
            <a:pPr>
              <a:spcBef>
                <a:spcPts val="3000"/>
              </a:spcBef>
            </a:pPr>
            <a:r>
              <a:rPr lang="en-CH" sz="1100">
                <a:solidFill>
                  <a:schemeClr val="bg1"/>
                </a:solidFill>
                <a:latin typeface="Helvetica Light" charset="0"/>
                <a:ea typeface="Helvetica Light" charset="0"/>
                <a:cs typeface="Helvetica Light" charset="0"/>
                <a:sym typeface="Wingdings" pitchFamily="2" charset="2"/>
              </a:rPr>
              <a:t>T = 2.7 K</a:t>
            </a:r>
          </a:p>
        </p:txBody>
      </p:sp>
      <p:sp>
        <p:nvSpPr>
          <p:cNvPr id="16" name="TextBox 15">
            <a:extLst>
              <a:ext uri="{FF2B5EF4-FFF2-40B4-BE49-F238E27FC236}">
                <a16:creationId xmlns:a16="http://schemas.microsoft.com/office/drawing/2014/main" id="{ECE0ABD3-9CDC-E097-153E-5D93C3F1BB43}"/>
              </a:ext>
            </a:extLst>
          </p:cNvPr>
          <p:cNvSpPr txBox="1"/>
          <p:nvPr/>
        </p:nvSpPr>
        <p:spPr>
          <a:xfrm rot="18486189">
            <a:off x="1854857" y="3852107"/>
            <a:ext cx="798617" cy="253916"/>
          </a:xfrm>
          <a:prstGeom prst="rect">
            <a:avLst/>
          </a:prstGeom>
          <a:noFill/>
        </p:spPr>
        <p:txBody>
          <a:bodyPr wrap="none" rtlCol="0">
            <a:spAutoFit/>
          </a:bodyPr>
          <a:lstStyle/>
          <a:p>
            <a:pPr>
              <a:spcBef>
                <a:spcPts val="3000"/>
              </a:spcBef>
            </a:pPr>
            <a:r>
              <a:rPr lang="en-CH" sz="1050">
                <a:solidFill>
                  <a:schemeClr val="bg1"/>
                </a:solidFill>
                <a:latin typeface="Helvetica Light" charset="0"/>
                <a:ea typeface="Helvetica Light" charset="0"/>
                <a:cs typeface="Helvetica Light" charset="0"/>
                <a:sym typeface="Wingdings" pitchFamily="2" charset="2"/>
              </a:rPr>
              <a:t>T = 10</a:t>
            </a:r>
            <a:r>
              <a:rPr lang="en-CH" sz="1050" baseline="30000">
                <a:solidFill>
                  <a:schemeClr val="bg1"/>
                </a:solidFill>
                <a:latin typeface="Helvetica Light" charset="0"/>
                <a:ea typeface="Helvetica Light" charset="0"/>
                <a:cs typeface="Helvetica Light" charset="0"/>
                <a:sym typeface="Wingdings" pitchFamily="2" charset="2"/>
              </a:rPr>
              <a:t>15</a:t>
            </a:r>
            <a:r>
              <a:rPr lang="en-CH" sz="1050">
                <a:solidFill>
                  <a:schemeClr val="bg1"/>
                </a:solidFill>
                <a:latin typeface="Helvetica Light" charset="0"/>
                <a:ea typeface="Helvetica Light" charset="0"/>
                <a:cs typeface="Helvetica Light" charset="0"/>
                <a:sym typeface="Wingdings" pitchFamily="2" charset="2"/>
              </a:rPr>
              <a:t> K</a:t>
            </a:r>
          </a:p>
        </p:txBody>
      </p:sp>
      <p:sp>
        <p:nvSpPr>
          <p:cNvPr id="18" name="Rectangle 17">
            <a:extLst>
              <a:ext uri="{FF2B5EF4-FFF2-40B4-BE49-F238E27FC236}">
                <a16:creationId xmlns:a16="http://schemas.microsoft.com/office/drawing/2014/main" id="{8A82A3D8-3D60-1E47-772E-03270F9DEB8D}"/>
              </a:ext>
            </a:extLst>
          </p:cNvPr>
          <p:cNvSpPr/>
          <p:nvPr/>
        </p:nvSpPr>
        <p:spPr>
          <a:xfrm rot="17992585">
            <a:off x="1896301" y="3519734"/>
            <a:ext cx="115325" cy="338554"/>
          </a:xfrm>
          <a:prstGeom prst="rect">
            <a:avLst/>
          </a:prstGeom>
          <a:solidFill>
            <a:srgbClr val="00101E"/>
          </a:solidFill>
          <a:ln>
            <a:solidFill>
              <a:srgbClr val="00101E"/>
            </a:solidFill>
          </a:ln>
        </p:spPr>
        <p:txBody>
          <a:bodyPr wrap="square" rtlCol="0" anchor="ctr">
            <a:spAutoFit/>
          </a:bodyPr>
          <a:lstStyle/>
          <a:p>
            <a:pPr algn="l"/>
            <a:endParaRPr lang="en-CH" sz="1600">
              <a:latin typeface="Helvetica" pitchFamily="2" charset="0"/>
            </a:endParaRPr>
          </a:p>
        </p:txBody>
      </p:sp>
      <p:sp>
        <p:nvSpPr>
          <p:cNvPr id="17" name="TextBox 16">
            <a:extLst>
              <a:ext uri="{FF2B5EF4-FFF2-40B4-BE49-F238E27FC236}">
                <a16:creationId xmlns:a16="http://schemas.microsoft.com/office/drawing/2014/main" id="{8C570C20-BF10-9AD0-B6FE-44A6D8BD5177}"/>
              </a:ext>
            </a:extLst>
          </p:cNvPr>
          <p:cNvSpPr txBox="1"/>
          <p:nvPr/>
        </p:nvSpPr>
        <p:spPr>
          <a:xfrm rot="18321497">
            <a:off x="1789563" y="3589532"/>
            <a:ext cx="314510" cy="184666"/>
          </a:xfrm>
          <a:prstGeom prst="rect">
            <a:avLst/>
          </a:prstGeom>
          <a:noFill/>
        </p:spPr>
        <p:txBody>
          <a:bodyPr wrap="none" rtlCol="0">
            <a:spAutoFit/>
          </a:bodyPr>
          <a:lstStyle/>
          <a:p>
            <a:pPr>
              <a:spcBef>
                <a:spcPts val="3000"/>
              </a:spcBef>
            </a:pPr>
            <a:r>
              <a:rPr lang="en-CH" sz="600">
                <a:solidFill>
                  <a:srgbClr val="FCFAB5"/>
                </a:solidFill>
                <a:latin typeface="Helvetica" pitchFamily="2" charset="0"/>
                <a:ea typeface="Helvetica Light" charset="0"/>
                <a:cs typeface="Helvetica Light" charset="0"/>
                <a:sym typeface="Wingdings" pitchFamily="2" charset="2"/>
              </a:rPr>
              <a:t>–12</a:t>
            </a:r>
          </a:p>
        </p:txBody>
      </p:sp>
      <p:sp>
        <p:nvSpPr>
          <p:cNvPr id="19" name="Rectangle 18">
            <a:extLst>
              <a:ext uri="{FF2B5EF4-FFF2-40B4-BE49-F238E27FC236}">
                <a16:creationId xmlns:a16="http://schemas.microsoft.com/office/drawing/2014/main" id="{52174637-3606-D770-195A-C8B1889AF6F5}"/>
              </a:ext>
            </a:extLst>
          </p:cNvPr>
          <p:cNvSpPr/>
          <p:nvPr/>
        </p:nvSpPr>
        <p:spPr>
          <a:xfrm rot="17992585">
            <a:off x="3658240" y="3845442"/>
            <a:ext cx="68211" cy="338554"/>
          </a:xfrm>
          <a:prstGeom prst="rect">
            <a:avLst/>
          </a:prstGeom>
          <a:solidFill>
            <a:srgbClr val="00101E"/>
          </a:solidFill>
          <a:ln>
            <a:solidFill>
              <a:schemeClr val="tx1"/>
            </a:solidFill>
          </a:ln>
        </p:spPr>
        <p:txBody>
          <a:bodyPr wrap="square" rtlCol="0" anchor="ctr">
            <a:spAutoFit/>
          </a:bodyPr>
          <a:lstStyle/>
          <a:p>
            <a:pPr algn="l"/>
            <a:endParaRPr lang="en-CH" sz="1600">
              <a:latin typeface="Helvetica" pitchFamily="2" charset="0"/>
            </a:endParaRPr>
          </a:p>
        </p:txBody>
      </p:sp>
      <p:sp>
        <p:nvSpPr>
          <p:cNvPr id="4" name="Rectangle 3">
            <a:extLst>
              <a:ext uri="{FF2B5EF4-FFF2-40B4-BE49-F238E27FC236}">
                <a16:creationId xmlns:a16="http://schemas.microsoft.com/office/drawing/2014/main" id="{226EFAAC-6EEF-A5B4-4BB3-B0B8E51657D3}"/>
              </a:ext>
            </a:extLst>
          </p:cNvPr>
          <p:cNvSpPr/>
          <p:nvPr/>
        </p:nvSpPr>
        <p:spPr>
          <a:xfrm rot="17992585">
            <a:off x="1536731" y="3641288"/>
            <a:ext cx="115325" cy="95445"/>
          </a:xfrm>
          <a:prstGeom prst="rect">
            <a:avLst/>
          </a:prstGeom>
          <a:solidFill>
            <a:srgbClr val="00101E"/>
          </a:solidFill>
          <a:ln>
            <a:solidFill>
              <a:srgbClr val="00101E"/>
            </a:solidFill>
          </a:ln>
        </p:spPr>
        <p:txBody>
          <a:bodyPr wrap="square" rtlCol="0" anchor="ctr">
            <a:spAutoFit/>
          </a:bodyPr>
          <a:lstStyle/>
          <a:p>
            <a:pPr algn="l"/>
            <a:endParaRPr lang="en-CH" sz="1600">
              <a:latin typeface="Helvetica" pitchFamily="2" charset="0"/>
            </a:endParaRPr>
          </a:p>
        </p:txBody>
      </p:sp>
      <p:sp>
        <p:nvSpPr>
          <p:cNvPr id="5" name="TextBox 4">
            <a:extLst>
              <a:ext uri="{FF2B5EF4-FFF2-40B4-BE49-F238E27FC236}">
                <a16:creationId xmlns:a16="http://schemas.microsoft.com/office/drawing/2014/main" id="{D2E3EE3A-FDB9-77AD-732C-B0B03F76F38D}"/>
              </a:ext>
            </a:extLst>
          </p:cNvPr>
          <p:cNvSpPr txBox="1"/>
          <p:nvPr/>
        </p:nvSpPr>
        <p:spPr>
          <a:xfrm>
            <a:off x="198874" y="2503015"/>
            <a:ext cx="2042547" cy="630942"/>
          </a:xfrm>
          <a:prstGeom prst="rect">
            <a:avLst/>
          </a:prstGeom>
          <a:solidFill>
            <a:schemeClr val="tx1">
              <a:alpha val="71000"/>
            </a:schemeClr>
          </a:solidFill>
        </p:spPr>
        <p:txBody>
          <a:bodyPr wrap="none" rtlCol="0">
            <a:spAutoFit/>
          </a:bodyPr>
          <a:lstStyle/>
          <a:p>
            <a:pPr marL="0" algn="ctr">
              <a:spcBef>
                <a:spcPts val="3000"/>
              </a:spcBef>
            </a:pPr>
            <a:r>
              <a:rPr lang="en-GB" sz="1600" b="1">
                <a:solidFill>
                  <a:srgbClr val="FFFF00"/>
                </a:solidFill>
                <a:latin typeface="Helvetica" pitchFamily="2" charset="0"/>
                <a:ea typeface="Helvetica Light" charset="0"/>
                <a:cs typeface="Helvetica Light" charset="0"/>
                <a:sym typeface="Wingdings" pitchFamily="2" charset="2"/>
              </a:rPr>
              <a:t>matter ~ antimatter</a:t>
            </a:r>
          </a:p>
          <a:p>
            <a:pPr marL="0" algn="ctr">
              <a:spcBef>
                <a:spcPts val="600"/>
              </a:spcBef>
            </a:pPr>
            <a:r>
              <a:rPr lang="en-GB" sz="1400" b="1">
                <a:solidFill>
                  <a:srgbClr val="FFFF00"/>
                </a:solidFill>
                <a:latin typeface="Symbol" pitchFamily="2" charset="2"/>
                <a:ea typeface="Helvetica Light" charset="0"/>
                <a:cs typeface="Helvetica Light" charset="0"/>
                <a:sym typeface="Wingdings" pitchFamily="2" charset="2"/>
              </a:rPr>
              <a:t>®</a:t>
            </a:r>
            <a:r>
              <a:rPr lang="en-GB" sz="1400" b="1">
                <a:solidFill>
                  <a:srgbClr val="FFFF00"/>
                </a:solidFill>
                <a:latin typeface="Helvetica" pitchFamily="2" charset="0"/>
                <a:ea typeface="Helvetica Light" charset="0"/>
                <a:cs typeface="Helvetica Light" charset="0"/>
                <a:sym typeface="Wingdings" pitchFamily="2" charset="2"/>
              </a:rPr>
              <a:t> annihilation</a:t>
            </a:r>
          </a:p>
        </p:txBody>
      </p:sp>
      <p:sp>
        <p:nvSpPr>
          <p:cNvPr id="6" name="TextBox 5">
            <a:extLst>
              <a:ext uri="{FF2B5EF4-FFF2-40B4-BE49-F238E27FC236}">
                <a16:creationId xmlns:a16="http://schemas.microsoft.com/office/drawing/2014/main" id="{9F95E10C-7E35-F4B6-C4F9-E931E9BF30A0}"/>
              </a:ext>
            </a:extLst>
          </p:cNvPr>
          <p:cNvSpPr txBox="1"/>
          <p:nvPr/>
        </p:nvSpPr>
        <p:spPr>
          <a:xfrm>
            <a:off x="4704463" y="2503015"/>
            <a:ext cx="1912704" cy="338554"/>
          </a:xfrm>
          <a:prstGeom prst="rect">
            <a:avLst/>
          </a:prstGeom>
          <a:solidFill>
            <a:schemeClr val="tx1">
              <a:alpha val="71000"/>
            </a:schemeClr>
          </a:solidFill>
        </p:spPr>
        <p:txBody>
          <a:bodyPr wrap="none" rtlCol="0">
            <a:spAutoFit/>
          </a:bodyPr>
          <a:lstStyle/>
          <a:p>
            <a:pPr marL="0" algn="ctr">
              <a:spcBef>
                <a:spcPts val="3000"/>
              </a:spcBef>
            </a:pPr>
            <a:r>
              <a:rPr lang="en-GB" sz="1600" b="1">
                <a:solidFill>
                  <a:srgbClr val="FFFF00"/>
                </a:solidFill>
                <a:latin typeface="Helvetica" pitchFamily="2" charset="0"/>
                <a:ea typeface="Helvetica Light" charset="0"/>
                <a:cs typeface="Helvetica Light" charset="0"/>
                <a:sym typeface="Wingdings" pitchFamily="2" charset="2"/>
              </a:rPr>
              <a:t>(very little) matter</a:t>
            </a:r>
          </a:p>
        </p:txBody>
      </p:sp>
      <p:sp>
        <p:nvSpPr>
          <p:cNvPr id="7" name="Rectangle 6">
            <a:extLst>
              <a:ext uri="{FF2B5EF4-FFF2-40B4-BE49-F238E27FC236}">
                <a16:creationId xmlns:a16="http://schemas.microsoft.com/office/drawing/2014/main" id="{D2683FD3-BD8F-B4C0-27ED-E77CF08AF636}"/>
              </a:ext>
            </a:extLst>
          </p:cNvPr>
          <p:cNvSpPr/>
          <p:nvPr/>
        </p:nvSpPr>
        <p:spPr>
          <a:xfrm>
            <a:off x="8456959" y="2503015"/>
            <a:ext cx="3357878" cy="584775"/>
          </a:xfrm>
          <a:prstGeom prst="rect">
            <a:avLst/>
          </a:prstGeom>
        </p:spPr>
        <p:txBody>
          <a:bodyPr wrap="square">
            <a:spAutoFit/>
          </a:bodyPr>
          <a:lstStyle/>
          <a:p>
            <a:pPr defTabSz="457200" fontAlgn="base">
              <a:spcBef>
                <a:spcPts val="1800"/>
              </a:spcBef>
              <a:spcAft>
                <a:spcPct val="0"/>
              </a:spcAft>
              <a:defRPr/>
            </a:pPr>
            <a:r>
              <a:rPr lang="en-GB" sz="1600" dirty="0">
                <a:solidFill>
                  <a:srgbClr val="FFFF00"/>
                </a:solidFill>
                <a:latin typeface="Helvetica" pitchFamily="2" charset="0"/>
              </a:rPr>
              <a:t>But why is there only matter left in the universe?</a:t>
            </a:r>
          </a:p>
        </p:txBody>
      </p:sp>
    </p:spTree>
    <p:extLst>
      <p:ext uri="{BB962C8B-B14F-4D97-AF65-F5344CB8AC3E}">
        <p14:creationId xmlns:p14="http://schemas.microsoft.com/office/powerpoint/2010/main" val="4250162445"/>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25D3CA-81FA-B014-1EBA-3D7375757A1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C2EBB4F-5A81-4CF7-2BF6-441703871BFA}"/>
              </a:ext>
            </a:extLst>
          </p:cNvPr>
          <p:cNvSpPr/>
          <p:nvPr/>
        </p:nvSpPr>
        <p:spPr>
          <a:xfrm>
            <a:off x="0" y="0"/>
            <a:ext cx="12192000" cy="6858000"/>
          </a:xfrm>
          <a:prstGeom prst="rect">
            <a:avLst/>
          </a:prstGeom>
          <a:solidFill>
            <a:schemeClr val="tx1"/>
          </a:solidFill>
          <a:ln>
            <a:solidFill>
              <a:schemeClr val="tx1"/>
            </a:solidFill>
          </a:ln>
        </p:spPr>
        <p:txBody>
          <a:bodyPr wrap="square" rtlCol="0" anchor="ctr">
            <a:spAutoFit/>
          </a:bodyPr>
          <a:lstStyle/>
          <a:p>
            <a:pPr algn="ctr"/>
            <a:endParaRPr lang="en-CH" sz="1600">
              <a:latin typeface="Helvetica Light" charset="0"/>
              <a:ea typeface="Helvetica Light" charset="0"/>
              <a:cs typeface="Helvetica Light" charset="0"/>
            </a:endParaRPr>
          </a:p>
        </p:txBody>
      </p:sp>
      <p:sp>
        <p:nvSpPr>
          <p:cNvPr id="2" name="Slide Number Placeholder 1">
            <a:extLst>
              <a:ext uri="{FF2B5EF4-FFF2-40B4-BE49-F238E27FC236}">
                <a16:creationId xmlns:a16="http://schemas.microsoft.com/office/drawing/2014/main" id="{2302028A-3B94-A1BF-6F6C-46CBFBF9B9AE}"/>
              </a:ext>
            </a:extLst>
          </p:cNvPr>
          <p:cNvSpPr>
            <a:spLocks noGrp="1"/>
          </p:cNvSpPr>
          <p:nvPr>
            <p:ph type="sldNum" sz="quarter" idx="4"/>
          </p:nvPr>
        </p:nvSpPr>
        <p:spPr/>
        <p:txBody>
          <a:bodyPr/>
          <a:lstStyle/>
          <a:p>
            <a:pPr>
              <a:defRPr/>
            </a:pPr>
            <a:fld id="{611C2F03-9E95-40C9-A99F-3C4F7EE8CF2A}" type="slidenum">
              <a:rPr lang="en-GB" smtClean="0"/>
              <a:pPr>
                <a:defRPr/>
              </a:pPr>
              <a:t>8</a:t>
            </a:fld>
            <a:endParaRPr lang="en-GB"/>
          </a:p>
        </p:txBody>
      </p:sp>
      <p:pic>
        <p:nvPicPr>
          <p:cNvPr id="8194" name="Picture 2">
            <a:extLst>
              <a:ext uri="{FF2B5EF4-FFF2-40B4-BE49-F238E27FC236}">
                <a16:creationId xmlns:a16="http://schemas.microsoft.com/office/drawing/2014/main" id="{D4019805-DCFD-DDDD-1D70-0780F54C15D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945"/>
          <a:stretch/>
        </p:blipFill>
        <p:spPr bwMode="auto">
          <a:xfrm>
            <a:off x="-14506" y="445"/>
            <a:ext cx="8839851" cy="682213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C7A93108-8B1A-7DA9-04B2-1751172F1EBC}"/>
              </a:ext>
            </a:extLst>
          </p:cNvPr>
          <p:cNvSpPr txBox="1"/>
          <p:nvPr/>
        </p:nvSpPr>
        <p:spPr>
          <a:xfrm>
            <a:off x="7838542" y="464025"/>
            <a:ext cx="4063266" cy="461665"/>
          </a:xfrm>
          <a:prstGeom prst="rect">
            <a:avLst/>
          </a:prstGeom>
          <a:noFill/>
        </p:spPr>
        <p:txBody>
          <a:bodyPr wrap="square" rtlCol="0">
            <a:spAutoFit/>
          </a:bodyPr>
          <a:lstStyle/>
          <a:p>
            <a:pPr indent="424250" defTabSz="430225" fontAlgn="base">
              <a:spcBef>
                <a:spcPct val="0"/>
              </a:spcBef>
              <a:spcAft>
                <a:spcPct val="0"/>
              </a:spcAft>
              <a:defRPr/>
            </a:pPr>
            <a:r>
              <a:rPr lang="de-DE" sz="2400" b="1">
                <a:solidFill>
                  <a:schemeClr val="bg1"/>
                </a:solidFill>
                <a:latin typeface="Helvetica" pitchFamily="2" charset="0"/>
                <a:ea typeface="Trebuchet MS" pitchFamily="-84" charset="0"/>
                <a:cs typeface="Helvetica Light"/>
              </a:rPr>
              <a:t>The Standard Model</a:t>
            </a:r>
            <a:endParaRPr lang="de-DE" sz="2400">
              <a:solidFill>
                <a:schemeClr val="bg1"/>
              </a:solidFill>
              <a:latin typeface="Helvetica Light" pitchFamily="2" charset="0"/>
              <a:ea typeface="Trebuchet MS" pitchFamily="-84" charset="0"/>
              <a:cs typeface="Helvetica Light"/>
            </a:endParaRPr>
          </a:p>
        </p:txBody>
      </p:sp>
      <p:sp>
        <p:nvSpPr>
          <p:cNvPr id="10" name="Rectangle 9">
            <a:extLst>
              <a:ext uri="{FF2B5EF4-FFF2-40B4-BE49-F238E27FC236}">
                <a16:creationId xmlns:a16="http://schemas.microsoft.com/office/drawing/2014/main" id="{255EC706-22C3-0899-2342-AB7CEEA42BDD}"/>
              </a:ext>
            </a:extLst>
          </p:cNvPr>
          <p:cNvSpPr/>
          <p:nvPr/>
        </p:nvSpPr>
        <p:spPr>
          <a:xfrm>
            <a:off x="8456959" y="1081249"/>
            <a:ext cx="3107422" cy="1077218"/>
          </a:xfrm>
          <a:prstGeom prst="rect">
            <a:avLst/>
          </a:prstGeom>
        </p:spPr>
        <p:txBody>
          <a:bodyPr wrap="square">
            <a:spAutoFit/>
          </a:bodyPr>
          <a:lstStyle/>
          <a:p>
            <a:pPr defTabSz="457200" fontAlgn="base">
              <a:spcBef>
                <a:spcPts val="1800"/>
              </a:spcBef>
              <a:spcAft>
                <a:spcPct val="0"/>
              </a:spcAft>
              <a:defRPr/>
            </a:pPr>
            <a:r>
              <a:rPr lang="en-GB" sz="1600">
                <a:solidFill>
                  <a:schemeClr val="bg1"/>
                </a:solidFill>
                <a:latin typeface="Helvetica" pitchFamily="2" charset="0"/>
              </a:rPr>
              <a:t>… should not only work today, but also describe the history of the universe since the Big Bang 13.8 billion years ago</a:t>
            </a:r>
          </a:p>
        </p:txBody>
      </p:sp>
      <p:sp>
        <p:nvSpPr>
          <p:cNvPr id="8" name="TextBox 7">
            <a:extLst>
              <a:ext uri="{FF2B5EF4-FFF2-40B4-BE49-F238E27FC236}">
                <a16:creationId xmlns:a16="http://schemas.microsoft.com/office/drawing/2014/main" id="{5A30100C-5AEE-DC06-DECD-562D4F46ADF6}"/>
              </a:ext>
            </a:extLst>
          </p:cNvPr>
          <p:cNvSpPr txBox="1"/>
          <p:nvPr/>
        </p:nvSpPr>
        <p:spPr>
          <a:xfrm rot="18200517">
            <a:off x="2724575" y="4023977"/>
            <a:ext cx="798617" cy="253916"/>
          </a:xfrm>
          <a:prstGeom prst="rect">
            <a:avLst/>
          </a:prstGeom>
          <a:noFill/>
        </p:spPr>
        <p:txBody>
          <a:bodyPr wrap="none" rtlCol="0">
            <a:spAutoFit/>
          </a:bodyPr>
          <a:lstStyle/>
          <a:p>
            <a:pPr>
              <a:spcBef>
                <a:spcPts val="3000"/>
              </a:spcBef>
            </a:pPr>
            <a:r>
              <a:rPr lang="en-CH" sz="1050">
                <a:solidFill>
                  <a:schemeClr val="bg1"/>
                </a:solidFill>
                <a:latin typeface="Helvetica Light" charset="0"/>
                <a:ea typeface="Helvetica Light" charset="0"/>
                <a:cs typeface="Helvetica Light" charset="0"/>
                <a:sym typeface="Wingdings" pitchFamily="2" charset="2"/>
              </a:rPr>
              <a:t>T = 10</a:t>
            </a:r>
            <a:r>
              <a:rPr lang="en-CH" sz="1050" baseline="30000">
                <a:solidFill>
                  <a:schemeClr val="bg1"/>
                </a:solidFill>
                <a:latin typeface="Helvetica Light" charset="0"/>
                <a:ea typeface="Helvetica Light" charset="0"/>
                <a:cs typeface="Helvetica Light" charset="0"/>
                <a:sym typeface="Wingdings" pitchFamily="2" charset="2"/>
              </a:rPr>
              <a:t>12</a:t>
            </a:r>
            <a:r>
              <a:rPr lang="en-CH" sz="1050">
                <a:solidFill>
                  <a:schemeClr val="bg1"/>
                </a:solidFill>
                <a:latin typeface="Helvetica Light" charset="0"/>
                <a:ea typeface="Helvetica Light" charset="0"/>
                <a:cs typeface="Helvetica Light" charset="0"/>
                <a:sym typeface="Wingdings" pitchFamily="2" charset="2"/>
              </a:rPr>
              <a:t> K</a:t>
            </a:r>
          </a:p>
        </p:txBody>
      </p:sp>
      <p:sp>
        <p:nvSpPr>
          <p:cNvPr id="11" name="TextBox 10">
            <a:extLst>
              <a:ext uri="{FF2B5EF4-FFF2-40B4-BE49-F238E27FC236}">
                <a16:creationId xmlns:a16="http://schemas.microsoft.com/office/drawing/2014/main" id="{778CCE76-367A-6FA3-EDB6-BFA191D5AF16}"/>
              </a:ext>
            </a:extLst>
          </p:cNvPr>
          <p:cNvSpPr txBox="1"/>
          <p:nvPr/>
        </p:nvSpPr>
        <p:spPr>
          <a:xfrm rot="17756662">
            <a:off x="3666099" y="4162729"/>
            <a:ext cx="748923" cy="253916"/>
          </a:xfrm>
          <a:prstGeom prst="rect">
            <a:avLst/>
          </a:prstGeom>
          <a:noFill/>
        </p:spPr>
        <p:txBody>
          <a:bodyPr wrap="none" rtlCol="0">
            <a:spAutoFit/>
          </a:bodyPr>
          <a:lstStyle/>
          <a:p>
            <a:pPr>
              <a:spcBef>
                <a:spcPts val="3000"/>
              </a:spcBef>
            </a:pPr>
            <a:r>
              <a:rPr lang="en-CH" sz="1050">
                <a:solidFill>
                  <a:schemeClr val="bg1"/>
                </a:solidFill>
                <a:latin typeface="Helvetica Light" charset="0"/>
                <a:ea typeface="Helvetica Light" charset="0"/>
                <a:cs typeface="Helvetica Light" charset="0"/>
                <a:sym typeface="Wingdings" pitchFamily="2" charset="2"/>
              </a:rPr>
              <a:t>T = 10</a:t>
            </a:r>
            <a:r>
              <a:rPr lang="en-CH" sz="1050" baseline="30000">
                <a:solidFill>
                  <a:schemeClr val="bg1"/>
                </a:solidFill>
                <a:latin typeface="Helvetica Light" charset="0"/>
                <a:ea typeface="Helvetica Light" charset="0"/>
                <a:cs typeface="Helvetica Light" charset="0"/>
                <a:sym typeface="Wingdings" pitchFamily="2" charset="2"/>
              </a:rPr>
              <a:t>9</a:t>
            </a:r>
            <a:r>
              <a:rPr lang="en-CH" sz="1050">
                <a:solidFill>
                  <a:schemeClr val="bg1"/>
                </a:solidFill>
                <a:latin typeface="Helvetica Light" charset="0"/>
                <a:ea typeface="Helvetica Light" charset="0"/>
                <a:cs typeface="Helvetica Light" charset="0"/>
                <a:sym typeface="Wingdings" pitchFamily="2" charset="2"/>
              </a:rPr>
              <a:t> K</a:t>
            </a:r>
          </a:p>
        </p:txBody>
      </p:sp>
      <p:sp>
        <p:nvSpPr>
          <p:cNvPr id="12" name="TextBox 11">
            <a:extLst>
              <a:ext uri="{FF2B5EF4-FFF2-40B4-BE49-F238E27FC236}">
                <a16:creationId xmlns:a16="http://schemas.microsoft.com/office/drawing/2014/main" id="{CB8C3F99-D74C-19DD-5086-FFF91F96BF37}"/>
              </a:ext>
            </a:extLst>
          </p:cNvPr>
          <p:cNvSpPr txBox="1"/>
          <p:nvPr/>
        </p:nvSpPr>
        <p:spPr>
          <a:xfrm rot="17565350">
            <a:off x="4614169" y="4383369"/>
            <a:ext cx="849913" cy="253916"/>
          </a:xfrm>
          <a:prstGeom prst="rect">
            <a:avLst/>
          </a:prstGeom>
          <a:noFill/>
        </p:spPr>
        <p:txBody>
          <a:bodyPr wrap="none" rtlCol="0">
            <a:spAutoFit/>
          </a:bodyPr>
          <a:lstStyle/>
          <a:p>
            <a:pPr>
              <a:spcBef>
                <a:spcPts val="3000"/>
              </a:spcBef>
            </a:pPr>
            <a:r>
              <a:rPr lang="en-CH" sz="1050">
                <a:solidFill>
                  <a:schemeClr val="bg1"/>
                </a:solidFill>
                <a:latin typeface="Helvetica Light" charset="0"/>
                <a:ea typeface="Helvetica Light" charset="0"/>
                <a:cs typeface="Helvetica Light" charset="0"/>
                <a:sym typeface="Wingdings" pitchFamily="2" charset="2"/>
              </a:rPr>
              <a:t>T = 4000 K</a:t>
            </a:r>
          </a:p>
        </p:txBody>
      </p:sp>
      <p:sp>
        <p:nvSpPr>
          <p:cNvPr id="13" name="TextBox 12">
            <a:extLst>
              <a:ext uri="{FF2B5EF4-FFF2-40B4-BE49-F238E27FC236}">
                <a16:creationId xmlns:a16="http://schemas.microsoft.com/office/drawing/2014/main" id="{EF866EBD-1A02-3B45-5498-3D0FCAD6F66C}"/>
              </a:ext>
            </a:extLst>
          </p:cNvPr>
          <p:cNvSpPr txBox="1"/>
          <p:nvPr/>
        </p:nvSpPr>
        <p:spPr>
          <a:xfrm rot="17432857">
            <a:off x="5861950" y="4500692"/>
            <a:ext cx="699230" cy="253916"/>
          </a:xfrm>
          <a:prstGeom prst="rect">
            <a:avLst/>
          </a:prstGeom>
          <a:noFill/>
        </p:spPr>
        <p:txBody>
          <a:bodyPr wrap="none" rtlCol="0">
            <a:spAutoFit/>
          </a:bodyPr>
          <a:lstStyle/>
          <a:p>
            <a:pPr>
              <a:spcBef>
                <a:spcPts val="3000"/>
              </a:spcBef>
            </a:pPr>
            <a:r>
              <a:rPr lang="en-CH" sz="1050">
                <a:solidFill>
                  <a:schemeClr val="bg1"/>
                </a:solidFill>
                <a:latin typeface="Helvetica Light" charset="0"/>
                <a:ea typeface="Helvetica Light" charset="0"/>
                <a:cs typeface="Helvetica Light" charset="0"/>
                <a:sym typeface="Wingdings" pitchFamily="2" charset="2"/>
              </a:rPr>
              <a:t>T = 60 K</a:t>
            </a:r>
          </a:p>
        </p:txBody>
      </p:sp>
      <p:sp>
        <p:nvSpPr>
          <p:cNvPr id="15" name="Rectangle 14">
            <a:extLst>
              <a:ext uri="{FF2B5EF4-FFF2-40B4-BE49-F238E27FC236}">
                <a16:creationId xmlns:a16="http://schemas.microsoft.com/office/drawing/2014/main" id="{0430C1EB-9308-706F-EDA2-0712C2E8AC70}"/>
              </a:ext>
            </a:extLst>
          </p:cNvPr>
          <p:cNvSpPr/>
          <p:nvPr/>
        </p:nvSpPr>
        <p:spPr>
          <a:xfrm rot="17531065">
            <a:off x="6356426" y="5226724"/>
            <a:ext cx="1263182" cy="338554"/>
          </a:xfrm>
          <a:prstGeom prst="rect">
            <a:avLst/>
          </a:prstGeom>
          <a:solidFill>
            <a:schemeClr val="tx1"/>
          </a:solidFill>
          <a:ln>
            <a:noFill/>
          </a:ln>
        </p:spPr>
        <p:txBody>
          <a:bodyPr wrap="square" rtlCol="0" anchor="ctr">
            <a:spAutoFit/>
          </a:bodyPr>
          <a:lstStyle/>
          <a:p>
            <a:pPr algn="l"/>
            <a:endParaRPr lang="en-CH" sz="1600">
              <a:latin typeface="Helvetica" pitchFamily="2" charset="0"/>
            </a:endParaRPr>
          </a:p>
        </p:txBody>
      </p:sp>
      <p:sp>
        <p:nvSpPr>
          <p:cNvPr id="14" name="TextBox 13">
            <a:extLst>
              <a:ext uri="{FF2B5EF4-FFF2-40B4-BE49-F238E27FC236}">
                <a16:creationId xmlns:a16="http://schemas.microsoft.com/office/drawing/2014/main" id="{0768DB7D-AE4A-E968-A3A4-D398152410C3}"/>
              </a:ext>
            </a:extLst>
          </p:cNvPr>
          <p:cNvSpPr txBox="1"/>
          <p:nvPr/>
        </p:nvSpPr>
        <p:spPr>
          <a:xfrm rot="17365661">
            <a:off x="6714276" y="4958167"/>
            <a:ext cx="761747" cy="261610"/>
          </a:xfrm>
          <a:prstGeom prst="rect">
            <a:avLst/>
          </a:prstGeom>
          <a:noFill/>
        </p:spPr>
        <p:txBody>
          <a:bodyPr wrap="none" rtlCol="0">
            <a:spAutoFit/>
          </a:bodyPr>
          <a:lstStyle/>
          <a:p>
            <a:pPr>
              <a:spcBef>
                <a:spcPts val="3000"/>
              </a:spcBef>
            </a:pPr>
            <a:r>
              <a:rPr lang="en-CH" sz="1100">
                <a:solidFill>
                  <a:schemeClr val="bg1"/>
                </a:solidFill>
                <a:latin typeface="Helvetica Light" charset="0"/>
                <a:ea typeface="Helvetica Light" charset="0"/>
                <a:cs typeface="Helvetica Light" charset="0"/>
                <a:sym typeface="Wingdings" pitchFamily="2" charset="2"/>
              </a:rPr>
              <a:t>T = 2.7 K</a:t>
            </a:r>
          </a:p>
        </p:txBody>
      </p:sp>
      <p:sp>
        <p:nvSpPr>
          <p:cNvPr id="16" name="TextBox 15">
            <a:extLst>
              <a:ext uri="{FF2B5EF4-FFF2-40B4-BE49-F238E27FC236}">
                <a16:creationId xmlns:a16="http://schemas.microsoft.com/office/drawing/2014/main" id="{9A1B9632-0C3E-4BFF-F77F-6588460ECAE0}"/>
              </a:ext>
            </a:extLst>
          </p:cNvPr>
          <p:cNvSpPr txBox="1"/>
          <p:nvPr/>
        </p:nvSpPr>
        <p:spPr>
          <a:xfrm rot="18486189">
            <a:off x="1854857" y="3852107"/>
            <a:ext cx="798617" cy="253916"/>
          </a:xfrm>
          <a:prstGeom prst="rect">
            <a:avLst/>
          </a:prstGeom>
          <a:noFill/>
        </p:spPr>
        <p:txBody>
          <a:bodyPr wrap="none" rtlCol="0">
            <a:spAutoFit/>
          </a:bodyPr>
          <a:lstStyle/>
          <a:p>
            <a:pPr>
              <a:spcBef>
                <a:spcPts val="3000"/>
              </a:spcBef>
            </a:pPr>
            <a:r>
              <a:rPr lang="en-CH" sz="1050">
                <a:solidFill>
                  <a:schemeClr val="bg1"/>
                </a:solidFill>
                <a:latin typeface="Helvetica Light" charset="0"/>
                <a:ea typeface="Helvetica Light" charset="0"/>
                <a:cs typeface="Helvetica Light" charset="0"/>
                <a:sym typeface="Wingdings" pitchFamily="2" charset="2"/>
              </a:rPr>
              <a:t>T = 10</a:t>
            </a:r>
            <a:r>
              <a:rPr lang="en-CH" sz="1050" baseline="30000">
                <a:solidFill>
                  <a:schemeClr val="bg1"/>
                </a:solidFill>
                <a:latin typeface="Helvetica Light" charset="0"/>
                <a:ea typeface="Helvetica Light" charset="0"/>
                <a:cs typeface="Helvetica Light" charset="0"/>
                <a:sym typeface="Wingdings" pitchFamily="2" charset="2"/>
              </a:rPr>
              <a:t>15</a:t>
            </a:r>
            <a:r>
              <a:rPr lang="en-CH" sz="1050">
                <a:solidFill>
                  <a:schemeClr val="bg1"/>
                </a:solidFill>
                <a:latin typeface="Helvetica Light" charset="0"/>
                <a:ea typeface="Helvetica Light" charset="0"/>
                <a:cs typeface="Helvetica Light" charset="0"/>
                <a:sym typeface="Wingdings" pitchFamily="2" charset="2"/>
              </a:rPr>
              <a:t> K</a:t>
            </a:r>
          </a:p>
        </p:txBody>
      </p:sp>
      <p:sp>
        <p:nvSpPr>
          <p:cNvPr id="18" name="Rectangle 17">
            <a:extLst>
              <a:ext uri="{FF2B5EF4-FFF2-40B4-BE49-F238E27FC236}">
                <a16:creationId xmlns:a16="http://schemas.microsoft.com/office/drawing/2014/main" id="{5A878C57-0014-913D-F66C-35644FF46F5A}"/>
              </a:ext>
            </a:extLst>
          </p:cNvPr>
          <p:cNvSpPr/>
          <p:nvPr/>
        </p:nvSpPr>
        <p:spPr>
          <a:xfrm rot="17992585">
            <a:off x="1896301" y="3519734"/>
            <a:ext cx="115325" cy="338554"/>
          </a:xfrm>
          <a:prstGeom prst="rect">
            <a:avLst/>
          </a:prstGeom>
          <a:solidFill>
            <a:srgbClr val="00101E"/>
          </a:solidFill>
          <a:ln>
            <a:solidFill>
              <a:srgbClr val="00101E"/>
            </a:solidFill>
          </a:ln>
        </p:spPr>
        <p:txBody>
          <a:bodyPr wrap="square" rtlCol="0" anchor="ctr">
            <a:spAutoFit/>
          </a:bodyPr>
          <a:lstStyle/>
          <a:p>
            <a:pPr algn="l"/>
            <a:endParaRPr lang="en-CH" sz="1600">
              <a:latin typeface="Helvetica" pitchFamily="2" charset="0"/>
            </a:endParaRPr>
          </a:p>
        </p:txBody>
      </p:sp>
      <p:sp>
        <p:nvSpPr>
          <p:cNvPr id="17" name="TextBox 16">
            <a:extLst>
              <a:ext uri="{FF2B5EF4-FFF2-40B4-BE49-F238E27FC236}">
                <a16:creationId xmlns:a16="http://schemas.microsoft.com/office/drawing/2014/main" id="{57B2E224-CC57-2BD0-8BE6-951A89089861}"/>
              </a:ext>
            </a:extLst>
          </p:cNvPr>
          <p:cNvSpPr txBox="1"/>
          <p:nvPr/>
        </p:nvSpPr>
        <p:spPr>
          <a:xfrm rot="18321497">
            <a:off x="1789563" y="3589532"/>
            <a:ext cx="314510" cy="184666"/>
          </a:xfrm>
          <a:prstGeom prst="rect">
            <a:avLst/>
          </a:prstGeom>
          <a:noFill/>
        </p:spPr>
        <p:txBody>
          <a:bodyPr wrap="none" rtlCol="0">
            <a:spAutoFit/>
          </a:bodyPr>
          <a:lstStyle/>
          <a:p>
            <a:pPr>
              <a:spcBef>
                <a:spcPts val="3000"/>
              </a:spcBef>
            </a:pPr>
            <a:r>
              <a:rPr lang="en-CH" sz="600">
                <a:solidFill>
                  <a:srgbClr val="FCFAB5"/>
                </a:solidFill>
                <a:latin typeface="Helvetica" pitchFamily="2" charset="0"/>
                <a:ea typeface="Helvetica Light" charset="0"/>
                <a:cs typeface="Helvetica Light" charset="0"/>
                <a:sym typeface="Wingdings" pitchFamily="2" charset="2"/>
              </a:rPr>
              <a:t>–12</a:t>
            </a:r>
          </a:p>
        </p:txBody>
      </p:sp>
      <p:sp>
        <p:nvSpPr>
          <p:cNvPr id="19" name="Rectangle 18">
            <a:extLst>
              <a:ext uri="{FF2B5EF4-FFF2-40B4-BE49-F238E27FC236}">
                <a16:creationId xmlns:a16="http://schemas.microsoft.com/office/drawing/2014/main" id="{7D4E79EE-6031-C7DC-4A54-BFE1F749C931}"/>
              </a:ext>
            </a:extLst>
          </p:cNvPr>
          <p:cNvSpPr/>
          <p:nvPr/>
        </p:nvSpPr>
        <p:spPr>
          <a:xfrm rot="17992585">
            <a:off x="3658240" y="3845442"/>
            <a:ext cx="68211" cy="338554"/>
          </a:xfrm>
          <a:prstGeom prst="rect">
            <a:avLst/>
          </a:prstGeom>
          <a:solidFill>
            <a:srgbClr val="00101E"/>
          </a:solidFill>
          <a:ln>
            <a:solidFill>
              <a:schemeClr val="tx1"/>
            </a:solidFill>
          </a:ln>
        </p:spPr>
        <p:txBody>
          <a:bodyPr wrap="square" rtlCol="0" anchor="ctr">
            <a:spAutoFit/>
          </a:bodyPr>
          <a:lstStyle/>
          <a:p>
            <a:pPr algn="l"/>
            <a:endParaRPr lang="en-CH" sz="1600">
              <a:latin typeface="Helvetica" pitchFamily="2" charset="0"/>
            </a:endParaRPr>
          </a:p>
        </p:txBody>
      </p:sp>
      <p:sp>
        <p:nvSpPr>
          <p:cNvPr id="4" name="Rectangle 3">
            <a:extLst>
              <a:ext uri="{FF2B5EF4-FFF2-40B4-BE49-F238E27FC236}">
                <a16:creationId xmlns:a16="http://schemas.microsoft.com/office/drawing/2014/main" id="{F6906E97-A141-A8D0-08D8-3DFC37ECFB72}"/>
              </a:ext>
            </a:extLst>
          </p:cNvPr>
          <p:cNvSpPr/>
          <p:nvPr/>
        </p:nvSpPr>
        <p:spPr>
          <a:xfrm rot="17992585">
            <a:off x="1536731" y="3641288"/>
            <a:ext cx="115325" cy="95445"/>
          </a:xfrm>
          <a:prstGeom prst="rect">
            <a:avLst/>
          </a:prstGeom>
          <a:solidFill>
            <a:srgbClr val="00101E"/>
          </a:solidFill>
          <a:ln>
            <a:solidFill>
              <a:srgbClr val="00101E"/>
            </a:solidFill>
          </a:ln>
        </p:spPr>
        <p:txBody>
          <a:bodyPr wrap="square" rtlCol="0" anchor="ctr">
            <a:spAutoFit/>
          </a:bodyPr>
          <a:lstStyle/>
          <a:p>
            <a:pPr algn="l"/>
            <a:endParaRPr lang="en-CH" sz="1600">
              <a:latin typeface="Helvetica" pitchFamily="2" charset="0"/>
            </a:endParaRPr>
          </a:p>
        </p:txBody>
      </p:sp>
      <p:sp>
        <p:nvSpPr>
          <p:cNvPr id="5" name="TextBox 4">
            <a:extLst>
              <a:ext uri="{FF2B5EF4-FFF2-40B4-BE49-F238E27FC236}">
                <a16:creationId xmlns:a16="http://schemas.microsoft.com/office/drawing/2014/main" id="{56A2D8B1-60D3-3C63-1E5F-0B16084917A7}"/>
              </a:ext>
            </a:extLst>
          </p:cNvPr>
          <p:cNvSpPr txBox="1"/>
          <p:nvPr/>
        </p:nvSpPr>
        <p:spPr>
          <a:xfrm>
            <a:off x="198874" y="2503015"/>
            <a:ext cx="2042547" cy="630942"/>
          </a:xfrm>
          <a:prstGeom prst="rect">
            <a:avLst/>
          </a:prstGeom>
          <a:solidFill>
            <a:schemeClr val="tx1">
              <a:alpha val="71000"/>
            </a:schemeClr>
          </a:solidFill>
        </p:spPr>
        <p:txBody>
          <a:bodyPr wrap="none" rtlCol="0">
            <a:spAutoFit/>
          </a:bodyPr>
          <a:lstStyle/>
          <a:p>
            <a:pPr marL="0" algn="ctr">
              <a:spcBef>
                <a:spcPts val="3000"/>
              </a:spcBef>
            </a:pPr>
            <a:r>
              <a:rPr lang="en-GB" sz="1600" b="1">
                <a:solidFill>
                  <a:srgbClr val="FFFF00"/>
                </a:solidFill>
                <a:latin typeface="Helvetica" pitchFamily="2" charset="0"/>
                <a:ea typeface="Helvetica Light" charset="0"/>
                <a:cs typeface="Helvetica Light" charset="0"/>
                <a:sym typeface="Wingdings" pitchFamily="2" charset="2"/>
              </a:rPr>
              <a:t>matter ~ antimatter</a:t>
            </a:r>
          </a:p>
          <a:p>
            <a:pPr marL="0" algn="ctr">
              <a:spcBef>
                <a:spcPts val="600"/>
              </a:spcBef>
            </a:pPr>
            <a:r>
              <a:rPr lang="en-GB" sz="1400" b="1">
                <a:solidFill>
                  <a:srgbClr val="FFFF00"/>
                </a:solidFill>
                <a:latin typeface="Symbol" pitchFamily="2" charset="2"/>
                <a:ea typeface="Helvetica Light" charset="0"/>
                <a:cs typeface="Helvetica Light" charset="0"/>
                <a:sym typeface="Wingdings" pitchFamily="2" charset="2"/>
              </a:rPr>
              <a:t>®</a:t>
            </a:r>
            <a:r>
              <a:rPr lang="en-GB" sz="1400" b="1">
                <a:solidFill>
                  <a:srgbClr val="FFFF00"/>
                </a:solidFill>
                <a:latin typeface="Helvetica" pitchFamily="2" charset="0"/>
                <a:ea typeface="Helvetica Light" charset="0"/>
                <a:cs typeface="Helvetica Light" charset="0"/>
                <a:sym typeface="Wingdings" pitchFamily="2" charset="2"/>
              </a:rPr>
              <a:t> annihilation</a:t>
            </a:r>
          </a:p>
        </p:txBody>
      </p:sp>
      <p:sp>
        <p:nvSpPr>
          <p:cNvPr id="6" name="TextBox 5">
            <a:extLst>
              <a:ext uri="{FF2B5EF4-FFF2-40B4-BE49-F238E27FC236}">
                <a16:creationId xmlns:a16="http://schemas.microsoft.com/office/drawing/2014/main" id="{0DAC1F2C-2325-977E-11BC-C2C5D30EF0A3}"/>
              </a:ext>
            </a:extLst>
          </p:cNvPr>
          <p:cNvSpPr txBox="1"/>
          <p:nvPr/>
        </p:nvSpPr>
        <p:spPr>
          <a:xfrm>
            <a:off x="4704463" y="2503015"/>
            <a:ext cx="1912704" cy="338554"/>
          </a:xfrm>
          <a:prstGeom prst="rect">
            <a:avLst/>
          </a:prstGeom>
          <a:solidFill>
            <a:schemeClr val="tx1">
              <a:alpha val="71000"/>
            </a:schemeClr>
          </a:solidFill>
        </p:spPr>
        <p:txBody>
          <a:bodyPr wrap="none" rtlCol="0">
            <a:spAutoFit/>
          </a:bodyPr>
          <a:lstStyle/>
          <a:p>
            <a:pPr marL="0" algn="ctr">
              <a:spcBef>
                <a:spcPts val="3000"/>
              </a:spcBef>
            </a:pPr>
            <a:r>
              <a:rPr lang="en-GB" sz="1600" b="1">
                <a:solidFill>
                  <a:srgbClr val="FFFF00"/>
                </a:solidFill>
                <a:latin typeface="Helvetica" pitchFamily="2" charset="0"/>
                <a:ea typeface="Helvetica Light" charset="0"/>
                <a:cs typeface="Helvetica Light" charset="0"/>
                <a:sym typeface="Wingdings" pitchFamily="2" charset="2"/>
              </a:rPr>
              <a:t>(very little) matter</a:t>
            </a:r>
          </a:p>
        </p:txBody>
      </p:sp>
      <p:sp>
        <p:nvSpPr>
          <p:cNvPr id="7" name="Rectangle 6">
            <a:extLst>
              <a:ext uri="{FF2B5EF4-FFF2-40B4-BE49-F238E27FC236}">
                <a16:creationId xmlns:a16="http://schemas.microsoft.com/office/drawing/2014/main" id="{BDC129D1-9312-B040-2D6E-FD96600BF8D7}"/>
              </a:ext>
            </a:extLst>
          </p:cNvPr>
          <p:cNvSpPr/>
          <p:nvPr/>
        </p:nvSpPr>
        <p:spPr>
          <a:xfrm>
            <a:off x="8456959" y="2503015"/>
            <a:ext cx="3357878" cy="584775"/>
          </a:xfrm>
          <a:prstGeom prst="rect">
            <a:avLst/>
          </a:prstGeom>
        </p:spPr>
        <p:txBody>
          <a:bodyPr wrap="square">
            <a:spAutoFit/>
          </a:bodyPr>
          <a:lstStyle/>
          <a:p>
            <a:pPr defTabSz="457200" fontAlgn="base">
              <a:spcBef>
                <a:spcPts val="1800"/>
              </a:spcBef>
              <a:spcAft>
                <a:spcPct val="0"/>
              </a:spcAft>
              <a:defRPr/>
            </a:pPr>
            <a:r>
              <a:rPr lang="en-GB" sz="1600" dirty="0">
                <a:solidFill>
                  <a:srgbClr val="FFFF00"/>
                </a:solidFill>
                <a:latin typeface="Helvetica" pitchFamily="2" charset="0"/>
              </a:rPr>
              <a:t>But why is there only matter left in the universe?</a:t>
            </a:r>
          </a:p>
        </p:txBody>
      </p:sp>
      <p:sp>
        <p:nvSpPr>
          <p:cNvPr id="20" name="Rounded Rectangle 19">
            <a:extLst>
              <a:ext uri="{FF2B5EF4-FFF2-40B4-BE49-F238E27FC236}">
                <a16:creationId xmlns:a16="http://schemas.microsoft.com/office/drawing/2014/main" id="{ACC54D9D-7E17-AC1F-3C20-A8E67A93E381}"/>
              </a:ext>
            </a:extLst>
          </p:cNvPr>
          <p:cNvSpPr/>
          <p:nvPr/>
        </p:nvSpPr>
        <p:spPr>
          <a:xfrm>
            <a:off x="91026" y="3281337"/>
            <a:ext cx="7701845" cy="911128"/>
          </a:xfrm>
          <a:prstGeom prst="roundRect">
            <a:avLst>
              <a:gd name="adj" fmla="val 0"/>
            </a:avLst>
          </a:prstGeom>
          <a:solidFill>
            <a:schemeClr val="tx1">
              <a:alpha val="67000"/>
            </a:schemeClr>
          </a:solidFill>
        </p:spPr>
        <p:txBody>
          <a:bodyPr wrap="square" rtlCol="0" anchor="ctr">
            <a:spAutoFit/>
          </a:bodyPr>
          <a:lstStyle/>
          <a:p>
            <a:pPr algn="l"/>
            <a:endParaRPr lang="en-CH" sz="1600">
              <a:latin typeface="Helvetica" pitchFamily="2" charset="0"/>
            </a:endParaRPr>
          </a:p>
        </p:txBody>
      </p:sp>
      <p:sp>
        <p:nvSpPr>
          <p:cNvPr id="21" name="TextBox 20">
            <a:extLst>
              <a:ext uri="{FF2B5EF4-FFF2-40B4-BE49-F238E27FC236}">
                <a16:creationId xmlns:a16="http://schemas.microsoft.com/office/drawing/2014/main" id="{CB527575-5B3F-16FB-CB08-E272FC22E362}"/>
              </a:ext>
            </a:extLst>
          </p:cNvPr>
          <p:cNvSpPr txBox="1"/>
          <p:nvPr/>
        </p:nvSpPr>
        <p:spPr>
          <a:xfrm>
            <a:off x="2836471" y="3555098"/>
            <a:ext cx="2388795" cy="338554"/>
          </a:xfrm>
          <a:prstGeom prst="rect">
            <a:avLst/>
          </a:prstGeom>
          <a:solidFill>
            <a:schemeClr val="tx1">
              <a:alpha val="71000"/>
            </a:schemeClr>
          </a:solidFill>
        </p:spPr>
        <p:txBody>
          <a:bodyPr wrap="none" rtlCol="0">
            <a:spAutoFit/>
          </a:bodyPr>
          <a:lstStyle/>
          <a:p>
            <a:pPr marL="0">
              <a:spcBef>
                <a:spcPts val="3000"/>
              </a:spcBef>
            </a:pPr>
            <a:r>
              <a:rPr lang="en-CH" sz="1600" b="1">
                <a:solidFill>
                  <a:srgbClr val="FFFF00"/>
                </a:solidFill>
                <a:latin typeface="Helvetica" pitchFamily="2" charset="0"/>
                <a:ea typeface="Helvetica Light" charset="0"/>
                <a:cs typeface="Helvetica Light" charset="0"/>
                <a:sym typeface="Wingdings" pitchFamily="2" charset="2"/>
              </a:rPr>
              <a:t>invisible “dark” matter</a:t>
            </a:r>
          </a:p>
        </p:txBody>
      </p:sp>
      <p:sp>
        <p:nvSpPr>
          <p:cNvPr id="23" name="Rectangle 22">
            <a:extLst>
              <a:ext uri="{FF2B5EF4-FFF2-40B4-BE49-F238E27FC236}">
                <a16:creationId xmlns:a16="http://schemas.microsoft.com/office/drawing/2014/main" id="{084571D0-A180-284B-8C33-CA0AEEB3E087}"/>
              </a:ext>
            </a:extLst>
          </p:cNvPr>
          <p:cNvSpPr/>
          <p:nvPr/>
        </p:nvSpPr>
        <p:spPr>
          <a:xfrm>
            <a:off x="8456959" y="3309010"/>
            <a:ext cx="3357878" cy="830997"/>
          </a:xfrm>
          <a:prstGeom prst="rect">
            <a:avLst/>
          </a:prstGeom>
        </p:spPr>
        <p:txBody>
          <a:bodyPr wrap="square">
            <a:spAutoFit/>
          </a:bodyPr>
          <a:lstStyle/>
          <a:p>
            <a:pPr defTabSz="457200" fontAlgn="base">
              <a:spcBef>
                <a:spcPts val="1800"/>
              </a:spcBef>
              <a:spcAft>
                <a:spcPct val="0"/>
              </a:spcAft>
              <a:defRPr/>
            </a:pPr>
            <a:r>
              <a:rPr lang="en-GB" sz="1600" dirty="0">
                <a:solidFill>
                  <a:srgbClr val="FFFF00"/>
                </a:solidFill>
                <a:latin typeface="Helvetica" pitchFamily="2" charset="0"/>
              </a:rPr>
              <a:t>And what is the origin of the huge quantity of </a:t>
            </a:r>
            <a:r>
              <a:rPr lang="en-GB" sz="1600" i="1" dirty="0">
                <a:solidFill>
                  <a:srgbClr val="FFFF00"/>
                </a:solidFill>
                <a:latin typeface="Helvetica" pitchFamily="2" charset="0"/>
              </a:rPr>
              <a:t>dark matter </a:t>
            </a:r>
            <a:r>
              <a:rPr lang="en-GB" sz="1600" dirty="0">
                <a:solidFill>
                  <a:srgbClr val="FFFF00"/>
                </a:solidFill>
                <a:latin typeface="Helvetica" pitchFamily="2" charset="0"/>
              </a:rPr>
              <a:t>(5 times more than the baryonic matter)?</a:t>
            </a:r>
          </a:p>
        </p:txBody>
      </p:sp>
    </p:spTree>
    <p:extLst>
      <p:ext uri="{BB962C8B-B14F-4D97-AF65-F5344CB8AC3E}">
        <p14:creationId xmlns:p14="http://schemas.microsoft.com/office/powerpoint/2010/main" val="2294559178"/>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8953F-4EC3-9C1D-7FA4-6377AB31A751}"/>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527E01D7-8C39-8E01-4796-B9A0F84827EB}"/>
              </a:ext>
            </a:extLst>
          </p:cNvPr>
          <p:cNvSpPr/>
          <p:nvPr/>
        </p:nvSpPr>
        <p:spPr>
          <a:xfrm>
            <a:off x="0" y="0"/>
            <a:ext cx="12192000" cy="6858000"/>
          </a:xfrm>
          <a:prstGeom prst="rect">
            <a:avLst/>
          </a:prstGeom>
          <a:solidFill>
            <a:schemeClr val="tx1"/>
          </a:solidFill>
          <a:ln>
            <a:solidFill>
              <a:schemeClr val="tx1"/>
            </a:solidFill>
          </a:ln>
        </p:spPr>
        <p:txBody>
          <a:bodyPr wrap="square" rtlCol="0" anchor="ctr">
            <a:spAutoFit/>
          </a:bodyPr>
          <a:lstStyle/>
          <a:p>
            <a:pPr algn="ctr"/>
            <a:endParaRPr lang="en-CH" sz="1600">
              <a:latin typeface="Helvetica Light" charset="0"/>
              <a:ea typeface="Helvetica Light" charset="0"/>
              <a:cs typeface="Helvetica Light" charset="0"/>
            </a:endParaRPr>
          </a:p>
        </p:txBody>
      </p:sp>
      <p:sp>
        <p:nvSpPr>
          <p:cNvPr id="2" name="Slide Number Placeholder 1">
            <a:extLst>
              <a:ext uri="{FF2B5EF4-FFF2-40B4-BE49-F238E27FC236}">
                <a16:creationId xmlns:a16="http://schemas.microsoft.com/office/drawing/2014/main" id="{9F85A9CC-897E-8416-487C-7655C1AA7C40}"/>
              </a:ext>
            </a:extLst>
          </p:cNvPr>
          <p:cNvSpPr>
            <a:spLocks noGrp="1"/>
          </p:cNvSpPr>
          <p:nvPr>
            <p:ph type="sldNum" sz="quarter" idx="4"/>
          </p:nvPr>
        </p:nvSpPr>
        <p:spPr/>
        <p:txBody>
          <a:bodyPr/>
          <a:lstStyle/>
          <a:p>
            <a:pPr>
              <a:defRPr/>
            </a:pPr>
            <a:fld id="{611C2F03-9E95-40C9-A99F-3C4F7EE8CF2A}" type="slidenum">
              <a:rPr lang="en-GB" smtClean="0"/>
              <a:pPr>
                <a:defRPr/>
              </a:pPr>
              <a:t>9</a:t>
            </a:fld>
            <a:endParaRPr lang="en-GB"/>
          </a:p>
        </p:txBody>
      </p:sp>
      <p:pic>
        <p:nvPicPr>
          <p:cNvPr id="8194" name="Picture 2">
            <a:extLst>
              <a:ext uri="{FF2B5EF4-FFF2-40B4-BE49-F238E27FC236}">
                <a16:creationId xmlns:a16="http://schemas.microsoft.com/office/drawing/2014/main" id="{158AA16F-8121-E108-0C39-707B9225393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945"/>
          <a:stretch/>
        </p:blipFill>
        <p:spPr bwMode="auto">
          <a:xfrm>
            <a:off x="-14506" y="445"/>
            <a:ext cx="8839851" cy="682213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89C9B4AE-A308-A760-2DFC-2F72D1FEA6BB}"/>
              </a:ext>
            </a:extLst>
          </p:cNvPr>
          <p:cNvSpPr txBox="1"/>
          <p:nvPr/>
        </p:nvSpPr>
        <p:spPr>
          <a:xfrm>
            <a:off x="7838542" y="464025"/>
            <a:ext cx="4063266" cy="461665"/>
          </a:xfrm>
          <a:prstGeom prst="rect">
            <a:avLst/>
          </a:prstGeom>
          <a:noFill/>
        </p:spPr>
        <p:txBody>
          <a:bodyPr wrap="square" rtlCol="0">
            <a:spAutoFit/>
          </a:bodyPr>
          <a:lstStyle/>
          <a:p>
            <a:pPr indent="424250" defTabSz="430225" fontAlgn="base">
              <a:spcBef>
                <a:spcPct val="0"/>
              </a:spcBef>
              <a:spcAft>
                <a:spcPct val="0"/>
              </a:spcAft>
              <a:defRPr/>
            </a:pPr>
            <a:r>
              <a:rPr lang="de-DE" sz="2400" b="1">
                <a:solidFill>
                  <a:schemeClr val="bg1"/>
                </a:solidFill>
                <a:latin typeface="Helvetica" pitchFamily="2" charset="0"/>
                <a:ea typeface="Trebuchet MS" pitchFamily="-84" charset="0"/>
                <a:cs typeface="Helvetica Light"/>
              </a:rPr>
              <a:t>The Standard Model</a:t>
            </a:r>
            <a:endParaRPr lang="de-DE" sz="2400">
              <a:solidFill>
                <a:schemeClr val="bg1"/>
              </a:solidFill>
              <a:latin typeface="Helvetica Light" pitchFamily="2" charset="0"/>
              <a:ea typeface="Trebuchet MS" pitchFamily="-84" charset="0"/>
              <a:cs typeface="Helvetica Light"/>
            </a:endParaRPr>
          </a:p>
        </p:txBody>
      </p:sp>
      <p:sp>
        <p:nvSpPr>
          <p:cNvPr id="10" name="Rectangle 9">
            <a:extLst>
              <a:ext uri="{FF2B5EF4-FFF2-40B4-BE49-F238E27FC236}">
                <a16:creationId xmlns:a16="http://schemas.microsoft.com/office/drawing/2014/main" id="{8C0EF11D-A33B-E604-0F84-1D21A32FC769}"/>
              </a:ext>
            </a:extLst>
          </p:cNvPr>
          <p:cNvSpPr/>
          <p:nvPr/>
        </p:nvSpPr>
        <p:spPr>
          <a:xfrm>
            <a:off x="8456959" y="1081249"/>
            <a:ext cx="3107422" cy="1077218"/>
          </a:xfrm>
          <a:prstGeom prst="rect">
            <a:avLst/>
          </a:prstGeom>
        </p:spPr>
        <p:txBody>
          <a:bodyPr wrap="square">
            <a:spAutoFit/>
          </a:bodyPr>
          <a:lstStyle/>
          <a:p>
            <a:pPr defTabSz="457200" fontAlgn="base">
              <a:spcBef>
                <a:spcPts val="1800"/>
              </a:spcBef>
              <a:spcAft>
                <a:spcPct val="0"/>
              </a:spcAft>
              <a:defRPr/>
            </a:pPr>
            <a:r>
              <a:rPr lang="en-GB" sz="1600">
                <a:solidFill>
                  <a:schemeClr val="bg1"/>
                </a:solidFill>
                <a:latin typeface="Helvetica" pitchFamily="2" charset="0"/>
              </a:rPr>
              <a:t>… should not only work today, but also describe the history of the universe since the Big Bang 13.8 billion years ago</a:t>
            </a:r>
          </a:p>
        </p:txBody>
      </p:sp>
      <p:sp>
        <p:nvSpPr>
          <p:cNvPr id="8" name="TextBox 7">
            <a:extLst>
              <a:ext uri="{FF2B5EF4-FFF2-40B4-BE49-F238E27FC236}">
                <a16:creationId xmlns:a16="http://schemas.microsoft.com/office/drawing/2014/main" id="{F162C06E-4B6D-64E0-AB3B-938E3BC8E27B}"/>
              </a:ext>
            </a:extLst>
          </p:cNvPr>
          <p:cNvSpPr txBox="1"/>
          <p:nvPr/>
        </p:nvSpPr>
        <p:spPr>
          <a:xfrm rot="18200517">
            <a:off x="2724575" y="4023977"/>
            <a:ext cx="798617" cy="253916"/>
          </a:xfrm>
          <a:prstGeom prst="rect">
            <a:avLst/>
          </a:prstGeom>
          <a:noFill/>
        </p:spPr>
        <p:txBody>
          <a:bodyPr wrap="none" rtlCol="0">
            <a:spAutoFit/>
          </a:bodyPr>
          <a:lstStyle/>
          <a:p>
            <a:pPr>
              <a:spcBef>
                <a:spcPts val="3000"/>
              </a:spcBef>
            </a:pPr>
            <a:r>
              <a:rPr lang="en-CH" sz="1050">
                <a:solidFill>
                  <a:schemeClr val="bg1"/>
                </a:solidFill>
                <a:latin typeface="Helvetica Light" charset="0"/>
                <a:ea typeface="Helvetica Light" charset="0"/>
                <a:cs typeface="Helvetica Light" charset="0"/>
                <a:sym typeface="Wingdings" pitchFamily="2" charset="2"/>
              </a:rPr>
              <a:t>T = 10</a:t>
            </a:r>
            <a:r>
              <a:rPr lang="en-CH" sz="1050" baseline="30000">
                <a:solidFill>
                  <a:schemeClr val="bg1"/>
                </a:solidFill>
                <a:latin typeface="Helvetica Light" charset="0"/>
                <a:ea typeface="Helvetica Light" charset="0"/>
                <a:cs typeface="Helvetica Light" charset="0"/>
                <a:sym typeface="Wingdings" pitchFamily="2" charset="2"/>
              </a:rPr>
              <a:t>12</a:t>
            </a:r>
            <a:r>
              <a:rPr lang="en-CH" sz="1050">
                <a:solidFill>
                  <a:schemeClr val="bg1"/>
                </a:solidFill>
                <a:latin typeface="Helvetica Light" charset="0"/>
                <a:ea typeface="Helvetica Light" charset="0"/>
                <a:cs typeface="Helvetica Light" charset="0"/>
                <a:sym typeface="Wingdings" pitchFamily="2" charset="2"/>
              </a:rPr>
              <a:t> K</a:t>
            </a:r>
          </a:p>
        </p:txBody>
      </p:sp>
      <p:sp>
        <p:nvSpPr>
          <p:cNvPr id="11" name="TextBox 10">
            <a:extLst>
              <a:ext uri="{FF2B5EF4-FFF2-40B4-BE49-F238E27FC236}">
                <a16:creationId xmlns:a16="http://schemas.microsoft.com/office/drawing/2014/main" id="{571400BC-41CF-7B5C-B17E-7461F7747EBE}"/>
              </a:ext>
            </a:extLst>
          </p:cNvPr>
          <p:cNvSpPr txBox="1"/>
          <p:nvPr/>
        </p:nvSpPr>
        <p:spPr>
          <a:xfrm rot="17756662">
            <a:off x="3666099" y="4162729"/>
            <a:ext cx="748923" cy="253916"/>
          </a:xfrm>
          <a:prstGeom prst="rect">
            <a:avLst/>
          </a:prstGeom>
          <a:noFill/>
        </p:spPr>
        <p:txBody>
          <a:bodyPr wrap="none" rtlCol="0">
            <a:spAutoFit/>
          </a:bodyPr>
          <a:lstStyle/>
          <a:p>
            <a:pPr>
              <a:spcBef>
                <a:spcPts val="3000"/>
              </a:spcBef>
            </a:pPr>
            <a:r>
              <a:rPr lang="en-CH" sz="1050">
                <a:solidFill>
                  <a:schemeClr val="bg1"/>
                </a:solidFill>
                <a:latin typeface="Helvetica Light" charset="0"/>
                <a:ea typeface="Helvetica Light" charset="0"/>
                <a:cs typeface="Helvetica Light" charset="0"/>
                <a:sym typeface="Wingdings" pitchFamily="2" charset="2"/>
              </a:rPr>
              <a:t>T = 10</a:t>
            </a:r>
            <a:r>
              <a:rPr lang="en-CH" sz="1050" baseline="30000">
                <a:solidFill>
                  <a:schemeClr val="bg1"/>
                </a:solidFill>
                <a:latin typeface="Helvetica Light" charset="0"/>
                <a:ea typeface="Helvetica Light" charset="0"/>
                <a:cs typeface="Helvetica Light" charset="0"/>
                <a:sym typeface="Wingdings" pitchFamily="2" charset="2"/>
              </a:rPr>
              <a:t>9</a:t>
            </a:r>
            <a:r>
              <a:rPr lang="en-CH" sz="1050">
                <a:solidFill>
                  <a:schemeClr val="bg1"/>
                </a:solidFill>
                <a:latin typeface="Helvetica Light" charset="0"/>
                <a:ea typeface="Helvetica Light" charset="0"/>
                <a:cs typeface="Helvetica Light" charset="0"/>
                <a:sym typeface="Wingdings" pitchFamily="2" charset="2"/>
              </a:rPr>
              <a:t> K</a:t>
            </a:r>
          </a:p>
        </p:txBody>
      </p:sp>
      <p:sp>
        <p:nvSpPr>
          <p:cNvPr id="12" name="TextBox 11">
            <a:extLst>
              <a:ext uri="{FF2B5EF4-FFF2-40B4-BE49-F238E27FC236}">
                <a16:creationId xmlns:a16="http://schemas.microsoft.com/office/drawing/2014/main" id="{F29A6E04-FE00-9D6E-DDEB-1788DE1F094B}"/>
              </a:ext>
            </a:extLst>
          </p:cNvPr>
          <p:cNvSpPr txBox="1"/>
          <p:nvPr/>
        </p:nvSpPr>
        <p:spPr>
          <a:xfrm rot="17565350">
            <a:off x="4614169" y="4383369"/>
            <a:ext cx="849913" cy="253916"/>
          </a:xfrm>
          <a:prstGeom prst="rect">
            <a:avLst/>
          </a:prstGeom>
          <a:noFill/>
        </p:spPr>
        <p:txBody>
          <a:bodyPr wrap="none" rtlCol="0">
            <a:spAutoFit/>
          </a:bodyPr>
          <a:lstStyle/>
          <a:p>
            <a:pPr>
              <a:spcBef>
                <a:spcPts val="3000"/>
              </a:spcBef>
            </a:pPr>
            <a:r>
              <a:rPr lang="en-CH" sz="1050">
                <a:solidFill>
                  <a:schemeClr val="bg1"/>
                </a:solidFill>
                <a:latin typeface="Helvetica Light" charset="0"/>
                <a:ea typeface="Helvetica Light" charset="0"/>
                <a:cs typeface="Helvetica Light" charset="0"/>
                <a:sym typeface="Wingdings" pitchFamily="2" charset="2"/>
              </a:rPr>
              <a:t>T = 4000 K</a:t>
            </a:r>
          </a:p>
        </p:txBody>
      </p:sp>
      <p:sp>
        <p:nvSpPr>
          <p:cNvPr id="13" name="TextBox 12">
            <a:extLst>
              <a:ext uri="{FF2B5EF4-FFF2-40B4-BE49-F238E27FC236}">
                <a16:creationId xmlns:a16="http://schemas.microsoft.com/office/drawing/2014/main" id="{39C1F8CD-14CC-00AC-BF1E-9C165CBEA23F}"/>
              </a:ext>
            </a:extLst>
          </p:cNvPr>
          <p:cNvSpPr txBox="1"/>
          <p:nvPr/>
        </p:nvSpPr>
        <p:spPr>
          <a:xfrm rot="17432857">
            <a:off x="5861950" y="4500692"/>
            <a:ext cx="699230" cy="253916"/>
          </a:xfrm>
          <a:prstGeom prst="rect">
            <a:avLst/>
          </a:prstGeom>
          <a:noFill/>
        </p:spPr>
        <p:txBody>
          <a:bodyPr wrap="none" rtlCol="0">
            <a:spAutoFit/>
          </a:bodyPr>
          <a:lstStyle/>
          <a:p>
            <a:pPr>
              <a:spcBef>
                <a:spcPts val="3000"/>
              </a:spcBef>
            </a:pPr>
            <a:r>
              <a:rPr lang="en-CH" sz="1050">
                <a:solidFill>
                  <a:schemeClr val="bg1"/>
                </a:solidFill>
                <a:latin typeface="Helvetica Light" charset="0"/>
                <a:ea typeface="Helvetica Light" charset="0"/>
                <a:cs typeface="Helvetica Light" charset="0"/>
                <a:sym typeface="Wingdings" pitchFamily="2" charset="2"/>
              </a:rPr>
              <a:t>T = 60 K</a:t>
            </a:r>
          </a:p>
        </p:txBody>
      </p:sp>
      <p:sp>
        <p:nvSpPr>
          <p:cNvPr id="15" name="Rectangle 14">
            <a:extLst>
              <a:ext uri="{FF2B5EF4-FFF2-40B4-BE49-F238E27FC236}">
                <a16:creationId xmlns:a16="http://schemas.microsoft.com/office/drawing/2014/main" id="{86C2BB1C-290E-4A21-96B9-CAD0DF171549}"/>
              </a:ext>
            </a:extLst>
          </p:cNvPr>
          <p:cNvSpPr/>
          <p:nvPr/>
        </p:nvSpPr>
        <p:spPr>
          <a:xfrm rot="17531065">
            <a:off x="6356426" y="5226724"/>
            <a:ext cx="1263182" cy="338554"/>
          </a:xfrm>
          <a:prstGeom prst="rect">
            <a:avLst/>
          </a:prstGeom>
          <a:solidFill>
            <a:schemeClr val="tx1"/>
          </a:solidFill>
          <a:ln>
            <a:noFill/>
          </a:ln>
        </p:spPr>
        <p:txBody>
          <a:bodyPr wrap="square" rtlCol="0" anchor="ctr">
            <a:spAutoFit/>
          </a:bodyPr>
          <a:lstStyle/>
          <a:p>
            <a:pPr algn="l"/>
            <a:endParaRPr lang="en-CH" sz="1600">
              <a:latin typeface="Helvetica" pitchFamily="2" charset="0"/>
            </a:endParaRPr>
          </a:p>
        </p:txBody>
      </p:sp>
      <p:sp>
        <p:nvSpPr>
          <p:cNvPr id="14" name="TextBox 13">
            <a:extLst>
              <a:ext uri="{FF2B5EF4-FFF2-40B4-BE49-F238E27FC236}">
                <a16:creationId xmlns:a16="http://schemas.microsoft.com/office/drawing/2014/main" id="{CC6800FD-3454-891C-2062-FC76F6262F1F}"/>
              </a:ext>
            </a:extLst>
          </p:cNvPr>
          <p:cNvSpPr txBox="1"/>
          <p:nvPr/>
        </p:nvSpPr>
        <p:spPr>
          <a:xfrm rot="17365661">
            <a:off x="6714276" y="4958167"/>
            <a:ext cx="761747" cy="261610"/>
          </a:xfrm>
          <a:prstGeom prst="rect">
            <a:avLst/>
          </a:prstGeom>
          <a:noFill/>
        </p:spPr>
        <p:txBody>
          <a:bodyPr wrap="none" rtlCol="0">
            <a:spAutoFit/>
          </a:bodyPr>
          <a:lstStyle/>
          <a:p>
            <a:pPr>
              <a:spcBef>
                <a:spcPts val="3000"/>
              </a:spcBef>
            </a:pPr>
            <a:r>
              <a:rPr lang="en-CH" sz="1100">
                <a:solidFill>
                  <a:schemeClr val="bg1"/>
                </a:solidFill>
                <a:latin typeface="Helvetica Light" charset="0"/>
                <a:ea typeface="Helvetica Light" charset="0"/>
                <a:cs typeface="Helvetica Light" charset="0"/>
                <a:sym typeface="Wingdings" pitchFamily="2" charset="2"/>
              </a:rPr>
              <a:t>T = 2.7 K</a:t>
            </a:r>
          </a:p>
        </p:txBody>
      </p:sp>
      <p:sp>
        <p:nvSpPr>
          <p:cNvPr id="16" name="TextBox 15">
            <a:extLst>
              <a:ext uri="{FF2B5EF4-FFF2-40B4-BE49-F238E27FC236}">
                <a16:creationId xmlns:a16="http://schemas.microsoft.com/office/drawing/2014/main" id="{41ADB9D6-7532-4DEC-4275-351DCB4E453F}"/>
              </a:ext>
            </a:extLst>
          </p:cNvPr>
          <p:cNvSpPr txBox="1"/>
          <p:nvPr/>
        </p:nvSpPr>
        <p:spPr>
          <a:xfrm rot="18486189">
            <a:off x="1854857" y="3852107"/>
            <a:ext cx="798617" cy="253916"/>
          </a:xfrm>
          <a:prstGeom prst="rect">
            <a:avLst/>
          </a:prstGeom>
          <a:noFill/>
        </p:spPr>
        <p:txBody>
          <a:bodyPr wrap="none" rtlCol="0">
            <a:spAutoFit/>
          </a:bodyPr>
          <a:lstStyle/>
          <a:p>
            <a:pPr>
              <a:spcBef>
                <a:spcPts val="3000"/>
              </a:spcBef>
            </a:pPr>
            <a:r>
              <a:rPr lang="en-CH" sz="1050">
                <a:solidFill>
                  <a:schemeClr val="bg1"/>
                </a:solidFill>
                <a:latin typeface="Helvetica Light" charset="0"/>
                <a:ea typeface="Helvetica Light" charset="0"/>
                <a:cs typeface="Helvetica Light" charset="0"/>
                <a:sym typeface="Wingdings" pitchFamily="2" charset="2"/>
              </a:rPr>
              <a:t>T = 10</a:t>
            </a:r>
            <a:r>
              <a:rPr lang="en-CH" sz="1050" baseline="30000">
                <a:solidFill>
                  <a:schemeClr val="bg1"/>
                </a:solidFill>
                <a:latin typeface="Helvetica Light" charset="0"/>
                <a:ea typeface="Helvetica Light" charset="0"/>
                <a:cs typeface="Helvetica Light" charset="0"/>
                <a:sym typeface="Wingdings" pitchFamily="2" charset="2"/>
              </a:rPr>
              <a:t>15</a:t>
            </a:r>
            <a:r>
              <a:rPr lang="en-CH" sz="1050">
                <a:solidFill>
                  <a:schemeClr val="bg1"/>
                </a:solidFill>
                <a:latin typeface="Helvetica Light" charset="0"/>
                <a:ea typeface="Helvetica Light" charset="0"/>
                <a:cs typeface="Helvetica Light" charset="0"/>
                <a:sym typeface="Wingdings" pitchFamily="2" charset="2"/>
              </a:rPr>
              <a:t> K</a:t>
            </a:r>
          </a:p>
        </p:txBody>
      </p:sp>
      <p:sp>
        <p:nvSpPr>
          <p:cNvPr id="18" name="Rectangle 17">
            <a:extLst>
              <a:ext uri="{FF2B5EF4-FFF2-40B4-BE49-F238E27FC236}">
                <a16:creationId xmlns:a16="http://schemas.microsoft.com/office/drawing/2014/main" id="{EA6E37EF-9E6B-1FB3-7B69-072E0FAF887E}"/>
              </a:ext>
            </a:extLst>
          </p:cNvPr>
          <p:cNvSpPr/>
          <p:nvPr/>
        </p:nvSpPr>
        <p:spPr>
          <a:xfrm rot="17992585">
            <a:off x="1896301" y="3519734"/>
            <a:ext cx="115325" cy="338554"/>
          </a:xfrm>
          <a:prstGeom prst="rect">
            <a:avLst/>
          </a:prstGeom>
          <a:solidFill>
            <a:srgbClr val="00101E"/>
          </a:solidFill>
          <a:ln>
            <a:solidFill>
              <a:srgbClr val="00101E"/>
            </a:solidFill>
          </a:ln>
        </p:spPr>
        <p:txBody>
          <a:bodyPr wrap="square" rtlCol="0" anchor="ctr">
            <a:spAutoFit/>
          </a:bodyPr>
          <a:lstStyle/>
          <a:p>
            <a:pPr algn="l"/>
            <a:endParaRPr lang="en-CH" sz="1600">
              <a:latin typeface="Helvetica" pitchFamily="2" charset="0"/>
            </a:endParaRPr>
          </a:p>
        </p:txBody>
      </p:sp>
      <p:sp>
        <p:nvSpPr>
          <p:cNvPr id="17" name="TextBox 16">
            <a:extLst>
              <a:ext uri="{FF2B5EF4-FFF2-40B4-BE49-F238E27FC236}">
                <a16:creationId xmlns:a16="http://schemas.microsoft.com/office/drawing/2014/main" id="{77072999-385A-E285-4709-BC66BB120202}"/>
              </a:ext>
            </a:extLst>
          </p:cNvPr>
          <p:cNvSpPr txBox="1"/>
          <p:nvPr/>
        </p:nvSpPr>
        <p:spPr>
          <a:xfrm rot="18321497">
            <a:off x="1789563" y="3589532"/>
            <a:ext cx="314510" cy="184666"/>
          </a:xfrm>
          <a:prstGeom prst="rect">
            <a:avLst/>
          </a:prstGeom>
          <a:noFill/>
        </p:spPr>
        <p:txBody>
          <a:bodyPr wrap="none" rtlCol="0">
            <a:spAutoFit/>
          </a:bodyPr>
          <a:lstStyle/>
          <a:p>
            <a:pPr>
              <a:spcBef>
                <a:spcPts val="3000"/>
              </a:spcBef>
            </a:pPr>
            <a:r>
              <a:rPr lang="en-CH" sz="600">
                <a:solidFill>
                  <a:srgbClr val="FCFAB5"/>
                </a:solidFill>
                <a:latin typeface="Helvetica" pitchFamily="2" charset="0"/>
                <a:ea typeface="Helvetica Light" charset="0"/>
                <a:cs typeface="Helvetica Light" charset="0"/>
                <a:sym typeface="Wingdings" pitchFamily="2" charset="2"/>
              </a:rPr>
              <a:t>–12</a:t>
            </a:r>
          </a:p>
        </p:txBody>
      </p:sp>
      <p:sp>
        <p:nvSpPr>
          <p:cNvPr id="19" name="Rectangle 18">
            <a:extLst>
              <a:ext uri="{FF2B5EF4-FFF2-40B4-BE49-F238E27FC236}">
                <a16:creationId xmlns:a16="http://schemas.microsoft.com/office/drawing/2014/main" id="{2F681B6B-2569-C558-6A99-78B7CD31E500}"/>
              </a:ext>
            </a:extLst>
          </p:cNvPr>
          <p:cNvSpPr/>
          <p:nvPr/>
        </p:nvSpPr>
        <p:spPr>
          <a:xfrm rot="17992585">
            <a:off x="3658240" y="3845442"/>
            <a:ext cx="68211" cy="338554"/>
          </a:xfrm>
          <a:prstGeom prst="rect">
            <a:avLst/>
          </a:prstGeom>
          <a:solidFill>
            <a:srgbClr val="00101E"/>
          </a:solidFill>
          <a:ln>
            <a:solidFill>
              <a:schemeClr val="tx1"/>
            </a:solidFill>
          </a:ln>
        </p:spPr>
        <p:txBody>
          <a:bodyPr wrap="square" rtlCol="0" anchor="ctr">
            <a:spAutoFit/>
          </a:bodyPr>
          <a:lstStyle/>
          <a:p>
            <a:pPr algn="l"/>
            <a:endParaRPr lang="en-CH" sz="1600">
              <a:latin typeface="Helvetica" pitchFamily="2" charset="0"/>
            </a:endParaRPr>
          </a:p>
        </p:txBody>
      </p:sp>
      <p:sp>
        <p:nvSpPr>
          <p:cNvPr id="4" name="Rectangle 3">
            <a:extLst>
              <a:ext uri="{FF2B5EF4-FFF2-40B4-BE49-F238E27FC236}">
                <a16:creationId xmlns:a16="http://schemas.microsoft.com/office/drawing/2014/main" id="{C4EEA0B2-19EC-F1C5-4CE4-B8583DC5580B}"/>
              </a:ext>
            </a:extLst>
          </p:cNvPr>
          <p:cNvSpPr/>
          <p:nvPr/>
        </p:nvSpPr>
        <p:spPr>
          <a:xfrm rot="17992585">
            <a:off x="1536731" y="3641288"/>
            <a:ext cx="115325" cy="95445"/>
          </a:xfrm>
          <a:prstGeom prst="rect">
            <a:avLst/>
          </a:prstGeom>
          <a:solidFill>
            <a:srgbClr val="00101E"/>
          </a:solidFill>
          <a:ln>
            <a:solidFill>
              <a:srgbClr val="00101E"/>
            </a:solidFill>
          </a:ln>
        </p:spPr>
        <p:txBody>
          <a:bodyPr wrap="square" rtlCol="0" anchor="ctr">
            <a:spAutoFit/>
          </a:bodyPr>
          <a:lstStyle/>
          <a:p>
            <a:pPr algn="l"/>
            <a:endParaRPr lang="en-CH" sz="1600">
              <a:latin typeface="Helvetica" pitchFamily="2" charset="0"/>
            </a:endParaRPr>
          </a:p>
        </p:txBody>
      </p:sp>
      <p:sp>
        <p:nvSpPr>
          <p:cNvPr id="5" name="TextBox 4">
            <a:extLst>
              <a:ext uri="{FF2B5EF4-FFF2-40B4-BE49-F238E27FC236}">
                <a16:creationId xmlns:a16="http://schemas.microsoft.com/office/drawing/2014/main" id="{80014FA9-DA32-ACD1-59BB-1E54DAD4522C}"/>
              </a:ext>
            </a:extLst>
          </p:cNvPr>
          <p:cNvSpPr txBox="1"/>
          <p:nvPr/>
        </p:nvSpPr>
        <p:spPr>
          <a:xfrm>
            <a:off x="198874" y="2503015"/>
            <a:ext cx="2042547" cy="630942"/>
          </a:xfrm>
          <a:prstGeom prst="rect">
            <a:avLst/>
          </a:prstGeom>
          <a:solidFill>
            <a:schemeClr val="tx1">
              <a:alpha val="71000"/>
            </a:schemeClr>
          </a:solidFill>
        </p:spPr>
        <p:txBody>
          <a:bodyPr wrap="none" rtlCol="0">
            <a:spAutoFit/>
          </a:bodyPr>
          <a:lstStyle/>
          <a:p>
            <a:pPr marL="0" algn="ctr">
              <a:spcBef>
                <a:spcPts val="3000"/>
              </a:spcBef>
            </a:pPr>
            <a:r>
              <a:rPr lang="en-GB" sz="1600" b="1">
                <a:solidFill>
                  <a:srgbClr val="FFFF00"/>
                </a:solidFill>
                <a:latin typeface="Helvetica" pitchFamily="2" charset="0"/>
                <a:ea typeface="Helvetica Light" charset="0"/>
                <a:cs typeface="Helvetica Light" charset="0"/>
                <a:sym typeface="Wingdings" pitchFamily="2" charset="2"/>
              </a:rPr>
              <a:t>matter ~ antimatter</a:t>
            </a:r>
          </a:p>
          <a:p>
            <a:pPr marL="0" algn="ctr">
              <a:spcBef>
                <a:spcPts val="600"/>
              </a:spcBef>
            </a:pPr>
            <a:r>
              <a:rPr lang="en-GB" sz="1400" b="1">
                <a:solidFill>
                  <a:srgbClr val="FFFF00"/>
                </a:solidFill>
                <a:latin typeface="Symbol" pitchFamily="2" charset="2"/>
                <a:ea typeface="Helvetica Light" charset="0"/>
                <a:cs typeface="Helvetica Light" charset="0"/>
                <a:sym typeface="Wingdings" pitchFamily="2" charset="2"/>
              </a:rPr>
              <a:t>®</a:t>
            </a:r>
            <a:r>
              <a:rPr lang="en-GB" sz="1400" b="1">
                <a:solidFill>
                  <a:srgbClr val="FFFF00"/>
                </a:solidFill>
                <a:latin typeface="Helvetica" pitchFamily="2" charset="0"/>
                <a:ea typeface="Helvetica Light" charset="0"/>
                <a:cs typeface="Helvetica Light" charset="0"/>
                <a:sym typeface="Wingdings" pitchFamily="2" charset="2"/>
              </a:rPr>
              <a:t> annihilation</a:t>
            </a:r>
          </a:p>
        </p:txBody>
      </p:sp>
      <p:sp>
        <p:nvSpPr>
          <p:cNvPr id="6" name="TextBox 5">
            <a:extLst>
              <a:ext uri="{FF2B5EF4-FFF2-40B4-BE49-F238E27FC236}">
                <a16:creationId xmlns:a16="http://schemas.microsoft.com/office/drawing/2014/main" id="{57521C38-68DD-B59C-3C96-2EE1AC18BB90}"/>
              </a:ext>
            </a:extLst>
          </p:cNvPr>
          <p:cNvSpPr txBox="1"/>
          <p:nvPr/>
        </p:nvSpPr>
        <p:spPr>
          <a:xfrm>
            <a:off x="4704463" y="2503015"/>
            <a:ext cx="1912704" cy="338554"/>
          </a:xfrm>
          <a:prstGeom prst="rect">
            <a:avLst/>
          </a:prstGeom>
          <a:solidFill>
            <a:schemeClr val="tx1">
              <a:alpha val="71000"/>
            </a:schemeClr>
          </a:solidFill>
        </p:spPr>
        <p:txBody>
          <a:bodyPr wrap="none" rtlCol="0">
            <a:spAutoFit/>
          </a:bodyPr>
          <a:lstStyle/>
          <a:p>
            <a:pPr marL="0" algn="ctr">
              <a:spcBef>
                <a:spcPts val="3000"/>
              </a:spcBef>
            </a:pPr>
            <a:r>
              <a:rPr lang="en-GB" sz="1600" b="1">
                <a:solidFill>
                  <a:srgbClr val="FFFF00"/>
                </a:solidFill>
                <a:latin typeface="Helvetica" pitchFamily="2" charset="0"/>
                <a:ea typeface="Helvetica Light" charset="0"/>
                <a:cs typeface="Helvetica Light" charset="0"/>
                <a:sym typeface="Wingdings" pitchFamily="2" charset="2"/>
              </a:rPr>
              <a:t>(very little) matter</a:t>
            </a:r>
          </a:p>
        </p:txBody>
      </p:sp>
      <p:sp>
        <p:nvSpPr>
          <p:cNvPr id="7" name="Rectangle 6">
            <a:extLst>
              <a:ext uri="{FF2B5EF4-FFF2-40B4-BE49-F238E27FC236}">
                <a16:creationId xmlns:a16="http://schemas.microsoft.com/office/drawing/2014/main" id="{00BC26A3-DC2B-D7F9-4D10-4A5A33077427}"/>
              </a:ext>
            </a:extLst>
          </p:cNvPr>
          <p:cNvSpPr/>
          <p:nvPr/>
        </p:nvSpPr>
        <p:spPr>
          <a:xfrm>
            <a:off x="8456959" y="2503015"/>
            <a:ext cx="3357878" cy="584775"/>
          </a:xfrm>
          <a:prstGeom prst="rect">
            <a:avLst/>
          </a:prstGeom>
        </p:spPr>
        <p:txBody>
          <a:bodyPr wrap="square">
            <a:spAutoFit/>
          </a:bodyPr>
          <a:lstStyle/>
          <a:p>
            <a:pPr defTabSz="457200" fontAlgn="base">
              <a:spcBef>
                <a:spcPts val="1800"/>
              </a:spcBef>
              <a:spcAft>
                <a:spcPct val="0"/>
              </a:spcAft>
              <a:defRPr/>
            </a:pPr>
            <a:r>
              <a:rPr lang="en-GB" sz="1600" dirty="0">
                <a:solidFill>
                  <a:srgbClr val="FFFF00"/>
                </a:solidFill>
                <a:latin typeface="Helvetica" pitchFamily="2" charset="0"/>
              </a:rPr>
              <a:t>But why is there only matter left in the universe?</a:t>
            </a:r>
          </a:p>
        </p:txBody>
      </p:sp>
      <p:sp>
        <p:nvSpPr>
          <p:cNvPr id="20" name="Rounded Rectangle 19">
            <a:extLst>
              <a:ext uri="{FF2B5EF4-FFF2-40B4-BE49-F238E27FC236}">
                <a16:creationId xmlns:a16="http://schemas.microsoft.com/office/drawing/2014/main" id="{4858D6D9-6BC4-39E1-9B1D-10F2D511AB5C}"/>
              </a:ext>
            </a:extLst>
          </p:cNvPr>
          <p:cNvSpPr/>
          <p:nvPr/>
        </p:nvSpPr>
        <p:spPr>
          <a:xfrm>
            <a:off x="91026" y="3281337"/>
            <a:ext cx="7701845" cy="911128"/>
          </a:xfrm>
          <a:prstGeom prst="roundRect">
            <a:avLst>
              <a:gd name="adj" fmla="val 0"/>
            </a:avLst>
          </a:prstGeom>
          <a:solidFill>
            <a:schemeClr val="tx1">
              <a:alpha val="67000"/>
            </a:schemeClr>
          </a:solidFill>
        </p:spPr>
        <p:txBody>
          <a:bodyPr wrap="square" rtlCol="0" anchor="ctr">
            <a:spAutoFit/>
          </a:bodyPr>
          <a:lstStyle/>
          <a:p>
            <a:pPr algn="l"/>
            <a:endParaRPr lang="en-CH" sz="1600">
              <a:latin typeface="Helvetica" pitchFamily="2" charset="0"/>
            </a:endParaRPr>
          </a:p>
        </p:txBody>
      </p:sp>
      <p:sp>
        <p:nvSpPr>
          <p:cNvPr id="21" name="TextBox 20">
            <a:extLst>
              <a:ext uri="{FF2B5EF4-FFF2-40B4-BE49-F238E27FC236}">
                <a16:creationId xmlns:a16="http://schemas.microsoft.com/office/drawing/2014/main" id="{F3976D4D-5560-E607-2D82-36B653F87987}"/>
              </a:ext>
            </a:extLst>
          </p:cNvPr>
          <p:cNvSpPr txBox="1"/>
          <p:nvPr/>
        </p:nvSpPr>
        <p:spPr>
          <a:xfrm>
            <a:off x="2836471" y="3555098"/>
            <a:ext cx="2388795" cy="338554"/>
          </a:xfrm>
          <a:prstGeom prst="rect">
            <a:avLst/>
          </a:prstGeom>
          <a:solidFill>
            <a:schemeClr val="tx1">
              <a:alpha val="71000"/>
            </a:schemeClr>
          </a:solidFill>
        </p:spPr>
        <p:txBody>
          <a:bodyPr wrap="none" rtlCol="0">
            <a:spAutoFit/>
          </a:bodyPr>
          <a:lstStyle/>
          <a:p>
            <a:pPr marL="0">
              <a:spcBef>
                <a:spcPts val="3000"/>
              </a:spcBef>
            </a:pPr>
            <a:r>
              <a:rPr lang="en-CH" sz="1600" b="1">
                <a:solidFill>
                  <a:srgbClr val="FFFF00"/>
                </a:solidFill>
                <a:latin typeface="Helvetica" pitchFamily="2" charset="0"/>
                <a:ea typeface="Helvetica Light" charset="0"/>
                <a:cs typeface="Helvetica Light" charset="0"/>
                <a:sym typeface="Wingdings" pitchFamily="2" charset="2"/>
              </a:rPr>
              <a:t>invisible “dark” matter</a:t>
            </a:r>
          </a:p>
        </p:txBody>
      </p:sp>
      <p:sp>
        <p:nvSpPr>
          <p:cNvPr id="24" name="Rectangle 23">
            <a:extLst>
              <a:ext uri="{FF2B5EF4-FFF2-40B4-BE49-F238E27FC236}">
                <a16:creationId xmlns:a16="http://schemas.microsoft.com/office/drawing/2014/main" id="{FCA5BC27-46D8-DC49-05A4-892E873937E5}"/>
              </a:ext>
            </a:extLst>
          </p:cNvPr>
          <p:cNvSpPr/>
          <p:nvPr/>
        </p:nvSpPr>
        <p:spPr>
          <a:xfrm>
            <a:off x="8456959" y="3309010"/>
            <a:ext cx="3357878" cy="830997"/>
          </a:xfrm>
          <a:prstGeom prst="rect">
            <a:avLst/>
          </a:prstGeom>
        </p:spPr>
        <p:txBody>
          <a:bodyPr wrap="square">
            <a:spAutoFit/>
          </a:bodyPr>
          <a:lstStyle/>
          <a:p>
            <a:pPr defTabSz="457200" fontAlgn="base">
              <a:spcBef>
                <a:spcPts val="1800"/>
              </a:spcBef>
              <a:spcAft>
                <a:spcPct val="0"/>
              </a:spcAft>
              <a:defRPr/>
            </a:pPr>
            <a:r>
              <a:rPr lang="en-GB" sz="1600" dirty="0">
                <a:solidFill>
                  <a:srgbClr val="FFFF00"/>
                </a:solidFill>
                <a:latin typeface="Helvetica" pitchFamily="2" charset="0"/>
              </a:rPr>
              <a:t>And what is the origin of the huge quantity of </a:t>
            </a:r>
            <a:r>
              <a:rPr lang="en-GB" sz="1600" i="1" dirty="0">
                <a:solidFill>
                  <a:srgbClr val="FFFF00"/>
                </a:solidFill>
                <a:latin typeface="Helvetica" pitchFamily="2" charset="0"/>
              </a:rPr>
              <a:t>dark matter </a:t>
            </a:r>
            <a:r>
              <a:rPr lang="en-GB" sz="1600" dirty="0">
                <a:solidFill>
                  <a:srgbClr val="FFFF00"/>
                </a:solidFill>
                <a:latin typeface="Helvetica" pitchFamily="2" charset="0"/>
              </a:rPr>
              <a:t>(5 times more than the baryonic matter)?</a:t>
            </a:r>
          </a:p>
        </p:txBody>
      </p:sp>
      <p:sp>
        <p:nvSpPr>
          <p:cNvPr id="22" name="Rectangle 21">
            <a:extLst>
              <a:ext uri="{FF2B5EF4-FFF2-40B4-BE49-F238E27FC236}">
                <a16:creationId xmlns:a16="http://schemas.microsoft.com/office/drawing/2014/main" id="{E35598AA-7077-E9A5-EEAC-C0015E2BA951}"/>
              </a:ext>
            </a:extLst>
          </p:cNvPr>
          <p:cNvSpPr/>
          <p:nvPr/>
        </p:nvSpPr>
        <p:spPr>
          <a:xfrm>
            <a:off x="8456959" y="4370048"/>
            <a:ext cx="3357878" cy="584775"/>
          </a:xfrm>
          <a:prstGeom prst="rect">
            <a:avLst/>
          </a:prstGeom>
        </p:spPr>
        <p:txBody>
          <a:bodyPr wrap="square">
            <a:spAutoFit/>
          </a:bodyPr>
          <a:lstStyle/>
          <a:p>
            <a:pPr defTabSz="457200" fontAlgn="base">
              <a:spcBef>
                <a:spcPts val="1800"/>
              </a:spcBef>
              <a:spcAft>
                <a:spcPct val="0"/>
              </a:spcAft>
              <a:defRPr/>
            </a:pPr>
            <a:r>
              <a:rPr lang="en-GB" sz="1600" dirty="0">
                <a:solidFill>
                  <a:srgbClr val="FFFF00"/>
                </a:solidFill>
                <a:latin typeface="Helvetica" pitchFamily="2" charset="0"/>
              </a:rPr>
              <a:t>And how do elementary particles obtain mass?  </a:t>
            </a:r>
            <a:endParaRPr lang="en-GB" sz="1200" dirty="0">
              <a:solidFill>
                <a:srgbClr val="FFFF00"/>
              </a:solidFill>
              <a:latin typeface="Helvetica" pitchFamily="2" charset="0"/>
            </a:endParaRPr>
          </a:p>
        </p:txBody>
      </p:sp>
    </p:spTree>
    <p:extLst>
      <p:ext uri="{BB962C8B-B14F-4D97-AF65-F5344CB8AC3E}">
        <p14:creationId xmlns:p14="http://schemas.microsoft.com/office/powerpoint/2010/main" val="131543109"/>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lgn="l">
          <a:defRPr sz="1600" dirty="0" smtClean="0">
            <a:latin typeface="Helvetica" pitchFamily="2"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5_Office Theme">
  <a:themeElements>
    <a:clrScheme name="Custom 10">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6FD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wrap="none">
        <a:spAutoFit/>
      </a:bodyPr>
      <a:lstStyle>
        <a:defPPr algn="l">
          <a:defRPr sz="1600" dirty="0">
            <a:latin typeface="Helvetica" pitchFamily="2" charset="0"/>
          </a:defRPr>
        </a:defPPr>
      </a:lstStyle>
    </a:spDef>
    <a:lnDef>
      <a:spPr>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marL="0" algn="l">
          <a:spcBef>
            <a:spcPts val="3000"/>
          </a:spcBef>
          <a:defRPr sz="1400" dirty="0" smtClean="0">
            <a:solidFill>
              <a:prstClr val="black"/>
            </a:solidFill>
            <a:latin typeface="Helvetica" pitchFamily="2" charset="0"/>
            <a:ea typeface="Helvetica Light" charset="0"/>
            <a:cs typeface="Helvetica Light" charset="0"/>
            <a:sym typeface="Wingdings" pitchFamily="2" charset="2"/>
          </a:defRPr>
        </a:defPPr>
      </a:lstStyle>
    </a:txDef>
  </a:objectDefaults>
  <a:extraClrSchemeLst/>
</a:theme>
</file>

<file path=ppt/theme/theme3.xml><?xml version="1.0" encoding="utf-8"?>
<a:theme xmlns:a="http://schemas.openxmlformats.org/drawingml/2006/main" name="6_Office Theme">
  <a:themeElements>
    <a:clrScheme name="Custom 10">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6FD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wrap="none">
        <a:spAutoFit/>
      </a:bodyPr>
      <a:lstStyle>
        <a:defPPr algn="l">
          <a:defRPr sz="1600" dirty="0">
            <a:latin typeface="Helvetica" pitchFamily="2" charset="0"/>
          </a:defRPr>
        </a:defPPr>
      </a:lstStyle>
    </a:spDef>
    <a:lnDef>
      <a:spPr>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marL="0">
          <a:spcBef>
            <a:spcPts val="3000"/>
          </a:spcBef>
          <a:defRPr sz="1600" dirty="0" smtClean="0">
            <a:solidFill>
              <a:prstClr val="black"/>
            </a:solidFill>
            <a:latin typeface="Helvetica Light" charset="0"/>
            <a:ea typeface="Helvetica Light" charset="0"/>
            <a:cs typeface="Helvetica Light" charset="0"/>
            <a:sym typeface="Wingdings" pitchFamily="2" charset="2"/>
          </a:defRPr>
        </a:defPPr>
      </a:lst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126826</TotalTime>
  <Words>4235</Words>
  <Application>Microsoft Macintosh PowerPoint</Application>
  <PresentationFormat>Widescreen</PresentationFormat>
  <Paragraphs>389</Paragraphs>
  <Slides>54</Slides>
  <Notes>0</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54</vt:i4>
      </vt:variant>
    </vt:vector>
  </HeadingPairs>
  <TitlesOfParts>
    <vt:vector size="67" baseType="lpstr">
      <vt:lpstr>Aptos</vt:lpstr>
      <vt:lpstr>Aptos Display</vt:lpstr>
      <vt:lpstr>Arial</vt:lpstr>
      <vt:lpstr>Calibri</vt:lpstr>
      <vt:lpstr>Cambria Math</vt:lpstr>
      <vt:lpstr>Helvetica</vt:lpstr>
      <vt:lpstr>Helvetica Light</vt:lpstr>
      <vt:lpstr>Helvetica Light</vt:lpstr>
      <vt:lpstr>Symbol</vt:lpstr>
      <vt:lpstr>System Font Regular</vt:lpstr>
      <vt:lpstr>Office Theme</vt:lpstr>
      <vt:lpstr>5_Office Theme</vt:lpstr>
      <vt:lpstr>6_Office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ATLAS</dc:creator>
  <cp:lastModifiedBy>ATLAS</cp:lastModifiedBy>
  <cp:revision>2687</cp:revision>
  <dcterms:created xsi:type="dcterms:W3CDTF">2025-06-05T08:09:50Z</dcterms:created>
  <dcterms:modified xsi:type="dcterms:W3CDTF">2026-02-09T14:40:21Z</dcterms:modified>
</cp:coreProperties>
</file>