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65" r:id="rId3"/>
  </p:sldMasterIdLst>
  <p:notesMasterIdLst>
    <p:notesMasterId r:id="rId64"/>
  </p:notesMasterIdLst>
  <p:sldIdLst>
    <p:sldId id="2147377667" r:id="rId4"/>
    <p:sldId id="2147377055" r:id="rId5"/>
    <p:sldId id="2147377601" r:id="rId6"/>
    <p:sldId id="2147377602" r:id="rId7"/>
    <p:sldId id="2147377529" r:id="rId8"/>
    <p:sldId id="2147377270" r:id="rId9"/>
    <p:sldId id="2147377309" r:id="rId10"/>
    <p:sldId id="2147377269" r:id="rId11"/>
    <p:sldId id="2147377531" r:id="rId12"/>
    <p:sldId id="2147377501" r:id="rId13"/>
    <p:sldId id="2147377532" r:id="rId14"/>
    <p:sldId id="2147377724" r:id="rId15"/>
    <p:sldId id="2147377278" r:id="rId16"/>
    <p:sldId id="2147377522" r:id="rId17"/>
    <p:sldId id="2147377730" r:id="rId18"/>
    <p:sldId id="2147377533" r:id="rId19"/>
    <p:sldId id="2147377655" r:id="rId20"/>
    <p:sldId id="2147377273" r:id="rId21"/>
    <p:sldId id="2147377494" r:id="rId22"/>
    <p:sldId id="2147377534" r:id="rId23"/>
    <p:sldId id="2147377535" r:id="rId24"/>
    <p:sldId id="2147377293" r:id="rId25"/>
    <p:sldId id="2147377731" r:id="rId26"/>
    <p:sldId id="2147377732" r:id="rId27"/>
    <p:sldId id="2147377733" r:id="rId28"/>
    <p:sldId id="2147377536" r:id="rId29"/>
    <p:sldId id="2147377734" r:id="rId30"/>
    <p:sldId id="2147377647" r:id="rId31"/>
    <p:sldId id="2147377537" r:id="rId32"/>
    <p:sldId id="2147377663" r:id="rId33"/>
    <p:sldId id="2147377719" r:id="rId34"/>
    <p:sldId id="2147377650" r:id="rId35"/>
    <p:sldId id="2147377736" r:id="rId36"/>
    <p:sldId id="2147377657" r:id="rId37"/>
    <p:sldId id="2147377665" r:id="rId38"/>
    <p:sldId id="2147377295" r:id="rId39"/>
    <p:sldId id="2147377289" r:id="rId40"/>
    <p:sldId id="2147377296" r:id="rId41"/>
    <p:sldId id="2147377299" r:id="rId42"/>
    <p:sldId id="2147377540" r:id="rId43"/>
    <p:sldId id="2147377306" r:id="rId44"/>
    <p:sldId id="2147377524" r:id="rId45"/>
    <p:sldId id="2147377550" r:id="rId46"/>
    <p:sldId id="2147377551" r:id="rId47"/>
    <p:sldId id="2147377495" r:id="rId48"/>
    <p:sldId id="2147377670" r:id="rId49"/>
    <p:sldId id="2147377735" r:id="rId50"/>
    <p:sldId id="2147377307" r:id="rId51"/>
    <p:sldId id="2147377520" r:id="rId52"/>
    <p:sldId id="2147377726" r:id="rId53"/>
    <p:sldId id="2147377630" r:id="rId54"/>
    <p:sldId id="2147377633" r:id="rId55"/>
    <p:sldId id="2147377728" r:id="rId56"/>
    <p:sldId id="2147377649" r:id="rId57"/>
    <p:sldId id="2147377545" r:id="rId58"/>
    <p:sldId id="2147377560" r:id="rId59"/>
    <p:sldId id="2147377563" r:id="rId60"/>
    <p:sldId id="2147377564" r:id="rId61"/>
    <p:sldId id="2147377525" r:id="rId62"/>
    <p:sldId id="2147377558" r:id="rId63"/>
  </p:sldIdLst>
  <p:sldSz cx="12192000" cy="6858000"/>
  <p:notesSz cx="6858000" cy="9144000"/>
  <p:defaultTex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BB6"/>
    <a:srgbClr val="E05835"/>
    <a:srgbClr val="FFE356"/>
    <a:srgbClr val="278B53"/>
    <a:srgbClr val="3C78B3"/>
    <a:srgbClr val="7790A4"/>
    <a:srgbClr val="98B8D1"/>
    <a:srgbClr val="8EABC3"/>
    <a:srgbClr val="6A96A0"/>
    <a:srgbClr val="75A6B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667"/>
    <p:restoredTop sz="95574"/>
  </p:normalViewPr>
  <p:slideViewPr>
    <p:cSldViewPr snapToGrid="0">
      <p:cViewPr>
        <p:scale>
          <a:sx n="107" d="100"/>
          <a:sy n="107" d="100"/>
        </p:scale>
        <p:origin x="144" y="-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viewProps" Target="viewProps.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9EF4F6-FE73-F445-9B98-9D00D43DE1F8}" type="datetimeFigureOut">
              <a:rPr lang="en-CH" smtClean="0"/>
              <a:t>31.08.2026</a:t>
            </a:fld>
            <a:endParaRPr lang="en-C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5470D8-E1B8-DB49-8B68-D2DFBCE4A473}" type="slidenum">
              <a:rPr lang="en-CH" smtClean="0"/>
              <a:t>‹#›</a:t>
            </a:fld>
            <a:endParaRPr lang="en-CH"/>
          </a:p>
        </p:txBody>
      </p:sp>
    </p:spTree>
    <p:extLst>
      <p:ext uri="{BB962C8B-B14F-4D97-AF65-F5344CB8AC3E}">
        <p14:creationId xmlns:p14="http://schemas.microsoft.com/office/powerpoint/2010/main" val="3774300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B69CE-D8F1-958D-3616-61800E91CA2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CH"/>
          </a:p>
        </p:txBody>
      </p:sp>
      <p:sp>
        <p:nvSpPr>
          <p:cNvPr id="3" name="Subtitle 2">
            <a:extLst>
              <a:ext uri="{FF2B5EF4-FFF2-40B4-BE49-F238E27FC236}">
                <a16:creationId xmlns:a16="http://schemas.microsoft.com/office/drawing/2014/main" id="{237BF01A-9475-70BC-798C-31B63E0E21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CH"/>
          </a:p>
        </p:txBody>
      </p:sp>
      <p:sp>
        <p:nvSpPr>
          <p:cNvPr id="4" name="Date Placeholder 3">
            <a:extLst>
              <a:ext uri="{FF2B5EF4-FFF2-40B4-BE49-F238E27FC236}">
                <a16:creationId xmlns:a16="http://schemas.microsoft.com/office/drawing/2014/main" id="{2209EE31-5C26-49EB-3633-BD57292EE361}"/>
              </a:ext>
            </a:extLst>
          </p:cNvPr>
          <p:cNvSpPr>
            <a:spLocks noGrp="1"/>
          </p:cNvSpPr>
          <p:nvPr>
            <p:ph type="dt" sz="half" idx="10"/>
          </p:nvPr>
        </p:nvSpPr>
        <p:spPr/>
        <p:txBody>
          <a:bodyPr/>
          <a:lstStyle/>
          <a:p>
            <a:fld id="{395ABAD8-CF37-E340-9539-DCD161283E58}" type="datetimeFigureOut">
              <a:rPr lang="en-CH" smtClean="0"/>
              <a:t>31.08.2026</a:t>
            </a:fld>
            <a:endParaRPr lang="en-CH"/>
          </a:p>
        </p:txBody>
      </p:sp>
      <p:sp>
        <p:nvSpPr>
          <p:cNvPr id="5" name="Footer Placeholder 4">
            <a:extLst>
              <a:ext uri="{FF2B5EF4-FFF2-40B4-BE49-F238E27FC236}">
                <a16:creationId xmlns:a16="http://schemas.microsoft.com/office/drawing/2014/main" id="{64FBAD56-53AF-EA6B-14AB-6276DFF58A02}"/>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BC9F5391-9284-4623-7FDE-716FF68BA971}"/>
              </a:ext>
            </a:extLst>
          </p:cNvPr>
          <p:cNvSpPr>
            <a:spLocks noGrp="1"/>
          </p:cNvSpPr>
          <p:nvPr>
            <p:ph type="sldNum" sz="quarter" idx="12"/>
          </p:nvPr>
        </p:nvSpPr>
        <p:spPr/>
        <p:txBody>
          <a:bodyPr/>
          <a:lstStyle/>
          <a:p>
            <a:fld id="{F51D8B95-7E6D-004C-9A4D-E8452912A9B2}" type="slidenum">
              <a:rPr lang="en-CH" smtClean="0"/>
              <a:t>‹#›</a:t>
            </a:fld>
            <a:endParaRPr lang="en-CH"/>
          </a:p>
        </p:txBody>
      </p:sp>
    </p:spTree>
    <p:extLst>
      <p:ext uri="{BB962C8B-B14F-4D97-AF65-F5344CB8AC3E}">
        <p14:creationId xmlns:p14="http://schemas.microsoft.com/office/powerpoint/2010/main" val="2692263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4AD6B-FEC8-94EB-9B18-444AE39506A5}"/>
              </a:ext>
            </a:extLst>
          </p:cNvPr>
          <p:cNvSpPr>
            <a:spLocks noGrp="1"/>
          </p:cNvSpPr>
          <p:nvPr>
            <p:ph type="title"/>
          </p:nvPr>
        </p:nvSpPr>
        <p:spPr/>
        <p:txBody>
          <a:bodyPr/>
          <a:lstStyle/>
          <a:p>
            <a:r>
              <a:rPr lang="en-GB"/>
              <a:t>Click to edit Master title style</a:t>
            </a:r>
            <a:endParaRPr lang="en-CH"/>
          </a:p>
        </p:txBody>
      </p:sp>
      <p:sp>
        <p:nvSpPr>
          <p:cNvPr id="3" name="Content Placeholder 2">
            <a:extLst>
              <a:ext uri="{FF2B5EF4-FFF2-40B4-BE49-F238E27FC236}">
                <a16:creationId xmlns:a16="http://schemas.microsoft.com/office/drawing/2014/main" id="{455B33ED-26CB-CFB9-032D-166A549758E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8E4D9A13-7CBB-03DA-A112-5DC3A29FD581}"/>
              </a:ext>
            </a:extLst>
          </p:cNvPr>
          <p:cNvSpPr>
            <a:spLocks noGrp="1"/>
          </p:cNvSpPr>
          <p:nvPr>
            <p:ph type="dt" sz="half" idx="10"/>
          </p:nvPr>
        </p:nvSpPr>
        <p:spPr/>
        <p:txBody>
          <a:bodyPr/>
          <a:lstStyle/>
          <a:p>
            <a:fld id="{395ABAD8-CF37-E340-9539-DCD161283E58}" type="datetimeFigureOut">
              <a:rPr lang="en-CH" smtClean="0"/>
              <a:t>31.08.2026</a:t>
            </a:fld>
            <a:endParaRPr lang="en-CH"/>
          </a:p>
        </p:txBody>
      </p:sp>
      <p:sp>
        <p:nvSpPr>
          <p:cNvPr id="5" name="Footer Placeholder 4">
            <a:extLst>
              <a:ext uri="{FF2B5EF4-FFF2-40B4-BE49-F238E27FC236}">
                <a16:creationId xmlns:a16="http://schemas.microsoft.com/office/drawing/2014/main" id="{9357C891-104B-7BFC-0624-1C068A234D34}"/>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771329C2-D7C8-AC09-6ADC-B01EBC4A6E23}"/>
              </a:ext>
            </a:extLst>
          </p:cNvPr>
          <p:cNvSpPr>
            <a:spLocks noGrp="1"/>
          </p:cNvSpPr>
          <p:nvPr>
            <p:ph type="sldNum" sz="quarter" idx="12"/>
          </p:nvPr>
        </p:nvSpPr>
        <p:spPr/>
        <p:txBody>
          <a:bodyPr/>
          <a:lstStyle/>
          <a:p>
            <a:fld id="{F51D8B95-7E6D-004C-9A4D-E8452912A9B2}" type="slidenum">
              <a:rPr lang="en-CH" smtClean="0"/>
              <a:t>‹#›</a:t>
            </a:fld>
            <a:endParaRPr lang="en-CH"/>
          </a:p>
        </p:txBody>
      </p:sp>
    </p:spTree>
    <p:extLst>
      <p:ext uri="{BB962C8B-B14F-4D97-AF65-F5344CB8AC3E}">
        <p14:creationId xmlns:p14="http://schemas.microsoft.com/office/powerpoint/2010/main" val="1964690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6C36E-4A20-6CE2-0A90-6447BCAF1D7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CH"/>
          </a:p>
        </p:txBody>
      </p:sp>
      <p:sp>
        <p:nvSpPr>
          <p:cNvPr id="3" name="Text Placeholder 2">
            <a:extLst>
              <a:ext uri="{FF2B5EF4-FFF2-40B4-BE49-F238E27FC236}">
                <a16:creationId xmlns:a16="http://schemas.microsoft.com/office/drawing/2014/main" id="{D2DFEB7D-77C5-A080-53F6-A36624CEE3F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C577EDC-9A9D-905F-F3D2-20030DE43DDE}"/>
              </a:ext>
            </a:extLst>
          </p:cNvPr>
          <p:cNvSpPr>
            <a:spLocks noGrp="1"/>
          </p:cNvSpPr>
          <p:nvPr>
            <p:ph type="dt" sz="half" idx="10"/>
          </p:nvPr>
        </p:nvSpPr>
        <p:spPr/>
        <p:txBody>
          <a:bodyPr/>
          <a:lstStyle/>
          <a:p>
            <a:fld id="{395ABAD8-CF37-E340-9539-DCD161283E58}" type="datetimeFigureOut">
              <a:rPr lang="en-CH" smtClean="0"/>
              <a:t>31.08.2026</a:t>
            </a:fld>
            <a:endParaRPr lang="en-CH"/>
          </a:p>
        </p:txBody>
      </p:sp>
      <p:sp>
        <p:nvSpPr>
          <p:cNvPr id="5" name="Footer Placeholder 4">
            <a:extLst>
              <a:ext uri="{FF2B5EF4-FFF2-40B4-BE49-F238E27FC236}">
                <a16:creationId xmlns:a16="http://schemas.microsoft.com/office/drawing/2014/main" id="{D4AA3EAA-D61C-0AA0-F5B2-B8E011BA80C4}"/>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45389618-5832-2C91-11C9-E4028B1360A6}"/>
              </a:ext>
            </a:extLst>
          </p:cNvPr>
          <p:cNvSpPr>
            <a:spLocks noGrp="1"/>
          </p:cNvSpPr>
          <p:nvPr>
            <p:ph type="sldNum" sz="quarter" idx="12"/>
          </p:nvPr>
        </p:nvSpPr>
        <p:spPr/>
        <p:txBody>
          <a:bodyPr/>
          <a:lstStyle/>
          <a:p>
            <a:fld id="{F51D8B95-7E6D-004C-9A4D-E8452912A9B2}" type="slidenum">
              <a:rPr lang="en-CH" smtClean="0"/>
              <a:t>‹#›</a:t>
            </a:fld>
            <a:endParaRPr lang="en-CH"/>
          </a:p>
        </p:txBody>
      </p:sp>
    </p:spTree>
    <p:extLst>
      <p:ext uri="{BB962C8B-B14F-4D97-AF65-F5344CB8AC3E}">
        <p14:creationId xmlns:p14="http://schemas.microsoft.com/office/powerpoint/2010/main" val="1999792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F62FB-AB63-1B7C-95CE-FA325119FE1B}"/>
              </a:ext>
            </a:extLst>
          </p:cNvPr>
          <p:cNvSpPr>
            <a:spLocks noGrp="1"/>
          </p:cNvSpPr>
          <p:nvPr>
            <p:ph type="title"/>
          </p:nvPr>
        </p:nvSpPr>
        <p:spPr/>
        <p:txBody>
          <a:bodyPr/>
          <a:lstStyle/>
          <a:p>
            <a:r>
              <a:rPr lang="en-GB"/>
              <a:t>Click to edit Master title style</a:t>
            </a:r>
            <a:endParaRPr lang="en-CH"/>
          </a:p>
        </p:txBody>
      </p:sp>
      <p:sp>
        <p:nvSpPr>
          <p:cNvPr id="3" name="Content Placeholder 2">
            <a:extLst>
              <a:ext uri="{FF2B5EF4-FFF2-40B4-BE49-F238E27FC236}">
                <a16:creationId xmlns:a16="http://schemas.microsoft.com/office/drawing/2014/main" id="{BEFF3BF5-4D90-A094-3E21-E6987D6EB251}"/>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Content Placeholder 3">
            <a:extLst>
              <a:ext uri="{FF2B5EF4-FFF2-40B4-BE49-F238E27FC236}">
                <a16:creationId xmlns:a16="http://schemas.microsoft.com/office/drawing/2014/main" id="{EC98EEEF-6933-7778-AF18-5E6605030D4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5" name="Date Placeholder 4">
            <a:extLst>
              <a:ext uri="{FF2B5EF4-FFF2-40B4-BE49-F238E27FC236}">
                <a16:creationId xmlns:a16="http://schemas.microsoft.com/office/drawing/2014/main" id="{22981C67-85AD-3311-541D-35FF77C71BB8}"/>
              </a:ext>
            </a:extLst>
          </p:cNvPr>
          <p:cNvSpPr>
            <a:spLocks noGrp="1"/>
          </p:cNvSpPr>
          <p:nvPr>
            <p:ph type="dt" sz="half" idx="10"/>
          </p:nvPr>
        </p:nvSpPr>
        <p:spPr/>
        <p:txBody>
          <a:bodyPr/>
          <a:lstStyle/>
          <a:p>
            <a:fld id="{395ABAD8-CF37-E340-9539-DCD161283E58}" type="datetimeFigureOut">
              <a:rPr lang="en-CH" smtClean="0"/>
              <a:t>31.08.2026</a:t>
            </a:fld>
            <a:endParaRPr lang="en-CH"/>
          </a:p>
        </p:txBody>
      </p:sp>
      <p:sp>
        <p:nvSpPr>
          <p:cNvPr id="6" name="Footer Placeholder 5">
            <a:extLst>
              <a:ext uri="{FF2B5EF4-FFF2-40B4-BE49-F238E27FC236}">
                <a16:creationId xmlns:a16="http://schemas.microsoft.com/office/drawing/2014/main" id="{FD861B39-E8C5-96D9-F8AF-8268E2D4FB03}"/>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2234D9A7-858E-8B34-D1E2-C60EF1800A69}"/>
              </a:ext>
            </a:extLst>
          </p:cNvPr>
          <p:cNvSpPr>
            <a:spLocks noGrp="1"/>
          </p:cNvSpPr>
          <p:nvPr>
            <p:ph type="sldNum" sz="quarter" idx="12"/>
          </p:nvPr>
        </p:nvSpPr>
        <p:spPr/>
        <p:txBody>
          <a:bodyPr/>
          <a:lstStyle/>
          <a:p>
            <a:fld id="{F51D8B95-7E6D-004C-9A4D-E8452912A9B2}" type="slidenum">
              <a:rPr lang="en-CH" smtClean="0"/>
              <a:t>‹#›</a:t>
            </a:fld>
            <a:endParaRPr lang="en-CH"/>
          </a:p>
        </p:txBody>
      </p:sp>
    </p:spTree>
    <p:extLst>
      <p:ext uri="{BB962C8B-B14F-4D97-AF65-F5344CB8AC3E}">
        <p14:creationId xmlns:p14="http://schemas.microsoft.com/office/powerpoint/2010/main" val="1120805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C966B-7C0E-1AE9-8E39-2AA70ADB50C2}"/>
              </a:ext>
            </a:extLst>
          </p:cNvPr>
          <p:cNvSpPr>
            <a:spLocks noGrp="1"/>
          </p:cNvSpPr>
          <p:nvPr>
            <p:ph type="title"/>
          </p:nvPr>
        </p:nvSpPr>
        <p:spPr>
          <a:xfrm>
            <a:off x="839788" y="365125"/>
            <a:ext cx="10515600" cy="1325563"/>
          </a:xfrm>
        </p:spPr>
        <p:txBody>
          <a:bodyPr/>
          <a:lstStyle/>
          <a:p>
            <a:r>
              <a:rPr lang="en-GB"/>
              <a:t>Click to edit Master title style</a:t>
            </a:r>
            <a:endParaRPr lang="en-CH"/>
          </a:p>
        </p:txBody>
      </p:sp>
      <p:sp>
        <p:nvSpPr>
          <p:cNvPr id="3" name="Text Placeholder 2">
            <a:extLst>
              <a:ext uri="{FF2B5EF4-FFF2-40B4-BE49-F238E27FC236}">
                <a16:creationId xmlns:a16="http://schemas.microsoft.com/office/drawing/2014/main" id="{BE3F0283-8EA5-5913-ED77-0079497170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7239A3A-E502-FFDA-FB91-CC1ACDC8CC5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5" name="Text Placeholder 4">
            <a:extLst>
              <a:ext uri="{FF2B5EF4-FFF2-40B4-BE49-F238E27FC236}">
                <a16:creationId xmlns:a16="http://schemas.microsoft.com/office/drawing/2014/main" id="{BF40FB4F-CC17-FE55-F1D0-08BE92A077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BABF77C-802D-3931-624D-048EB2C5204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7" name="Date Placeholder 6">
            <a:extLst>
              <a:ext uri="{FF2B5EF4-FFF2-40B4-BE49-F238E27FC236}">
                <a16:creationId xmlns:a16="http://schemas.microsoft.com/office/drawing/2014/main" id="{480703C1-B4F3-7933-CF15-3A9056BA0799}"/>
              </a:ext>
            </a:extLst>
          </p:cNvPr>
          <p:cNvSpPr>
            <a:spLocks noGrp="1"/>
          </p:cNvSpPr>
          <p:nvPr>
            <p:ph type="dt" sz="half" idx="10"/>
          </p:nvPr>
        </p:nvSpPr>
        <p:spPr/>
        <p:txBody>
          <a:bodyPr/>
          <a:lstStyle/>
          <a:p>
            <a:fld id="{395ABAD8-CF37-E340-9539-DCD161283E58}" type="datetimeFigureOut">
              <a:rPr lang="en-CH" smtClean="0"/>
              <a:t>31.08.2026</a:t>
            </a:fld>
            <a:endParaRPr lang="en-CH"/>
          </a:p>
        </p:txBody>
      </p:sp>
      <p:sp>
        <p:nvSpPr>
          <p:cNvPr id="8" name="Footer Placeholder 7">
            <a:extLst>
              <a:ext uri="{FF2B5EF4-FFF2-40B4-BE49-F238E27FC236}">
                <a16:creationId xmlns:a16="http://schemas.microsoft.com/office/drawing/2014/main" id="{8313B9C7-5B3C-4256-B705-7E641E1A8669}"/>
              </a:ext>
            </a:extLst>
          </p:cNvPr>
          <p:cNvSpPr>
            <a:spLocks noGrp="1"/>
          </p:cNvSpPr>
          <p:nvPr>
            <p:ph type="ftr" sz="quarter" idx="11"/>
          </p:nvPr>
        </p:nvSpPr>
        <p:spPr/>
        <p:txBody>
          <a:bodyPr/>
          <a:lstStyle/>
          <a:p>
            <a:endParaRPr lang="en-CH"/>
          </a:p>
        </p:txBody>
      </p:sp>
      <p:sp>
        <p:nvSpPr>
          <p:cNvPr id="9" name="Slide Number Placeholder 8">
            <a:extLst>
              <a:ext uri="{FF2B5EF4-FFF2-40B4-BE49-F238E27FC236}">
                <a16:creationId xmlns:a16="http://schemas.microsoft.com/office/drawing/2014/main" id="{0C66B963-CB4C-F4F3-A0FF-C05F8774494A}"/>
              </a:ext>
            </a:extLst>
          </p:cNvPr>
          <p:cNvSpPr>
            <a:spLocks noGrp="1"/>
          </p:cNvSpPr>
          <p:nvPr>
            <p:ph type="sldNum" sz="quarter" idx="12"/>
          </p:nvPr>
        </p:nvSpPr>
        <p:spPr/>
        <p:txBody>
          <a:bodyPr/>
          <a:lstStyle/>
          <a:p>
            <a:fld id="{F51D8B95-7E6D-004C-9A4D-E8452912A9B2}" type="slidenum">
              <a:rPr lang="en-CH" smtClean="0"/>
              <a:t>‹#›</a:t>
            </a:fld>
            <a:endParaRPr lang="en-CH"/>
          </a:p>
        </p:txBody>
      </p:sp>
    </p:spTree>
    <p:extLst>
      <p:ext uri="{BB962C8B-B14F-4D97-AF65-F5344CB8AC3E}">
        <p14:creationId xmlns:p14="http://schemas.microsoft.com/office/powerpoint/2010/main" val="791787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D1BBB-549A-5A9A-34E9-7AE884B14788}"/>
              </a:ext>
            </a:extLst>
          </p:cNvPr>
          <p:cNvSpPr>
            <a:spLocks noGrp="1"/>
          </p:cNvSpPr>
          <p:nvPr>
            <p:ph type="title"/>
          </p:nvPr>
        </p:nvSpPr>
        <p:spPr/>
        <p:txBody>
          <a:bodyPr/>
          <a:lstStyle/>
          <a:p>
            <a:r>
              <a:rPr lang="en-GB"/>
              <a:t>Click to edit Master title style</a:t>
            </a:r>
            <a:endParaRPr lang="en-CH"/>
          </a:p>
        </p:txBody>
      </p:sp>
      <p:sp>
        <p:nvSpPr>
          <p:cNvPr id="3" name="Date Placeholder 2">
            <a:extLst>
              <a:ext uri="{FF2B5EF4-FFF2-40B4-BE49-F238E27FC236}">
                <a16:creationId xmlns:a16="http://schemas.microsoft.com/office/drawing/2014/main" id="{CDD1DF56-C8D5-A3FC-959A-7DFE00B0D3D9}"/>
              </a:ext>
            </a:extLst>
          </p:cNvPr>
          <p:cNvSpPr>
            <a:spLocks noGrp="1"/>
          </p:cNvSpPr>
          <p:nvPr>
            <p:ph type="dt" sz="half" idx="10"/>
          </p:nvPr>
        </p:nvSpPr>
        <p:spPr/>
        <p:txBody>
          <a:bodyPr/>
          <a:lstStyle/>
          <a:p>
            <a:fld id="{395ABAD8-CF37-E340-9539-DCD161283E58}" type="datetimeFigureOut">
              <a:rPr lang="en-CH" smtClean="0"/>
              <a:t>31.08.2026</a:t>
            </a:fld>
            <a:endParaRPr lang="en-CH"/>
          </a:p>
        </p:txBody>
      </p:sp>
      <p:sp>
        <p:nvSpPr>
          <p:cNvPr id="4" name="Footer Placeholder 3">
            <a:extLst>
              <a:ext uri="{FF2B5EF4-FFF2-40B4-BE49-F238E27FC236}">
                <a16:creationId xmlns:a16="http://schemas.microsoft.com/office/drawing/2014/main" id="{65F93265-F32A-A6D5-50F6-46A4D40B9B98}"/>
              </a:ext>
            </a:extLst>
          </p:cNvPr>
          <p:cNvSpPr>
            <a:spLocks noGrp="1"/>
          </p:cNvSpPr>
          <p:nvPr>
            <p:ph type="ftr" sz="quarter" idx="11"/>
          </p:nvPr>
        </p:nvSpPr>
        <p:spPr/>
        <p:txBody>
          <a:bodyPr/>
          <a:lstStyle/>
          <a:p>
            <a:endParaRPr lang="en-CH"/>
          </a:p>
        </p:txBody>
      </p:sp>
      <p:sp>
        <p:nvSpPr>
          <p:cNvPr id="5" name="Slide Number Placeholder 4">
            <a:extLst>
              <a:ext uri="{FF2B5EF4-FFF2-40B4-BE49-F238E27FC236}">
                <a16:creationId xmlns:a16="http://schemas.microsoft.com/office/drawing/2014/main" id="{788A87B4-68EB-751A-DDA0-029E91717093}"/>
              </a:ext>
            </a:extLst>
          </p:cNvPr>
          <p:cNvSpPr>
            <a:spLocks noGrp="1"/>
          </p:cNvSpPr>
          <p:nvPr>
            <p:ph type="sldNum" sz="quarter" idx="12"/>
          </p:nvPr>
        </p:nvSpPr>
        <p:spPr/>
        <p:txBody>
          <a:bodyPr/>
          <a:lstStyle/>
          <a:p>
            <a:fld id="{F51D8B95-7E6D-004C-9A4D-E8452912A9B2}" type="slidenum">
              <a:rPr lang="en-CH" smtClean="0"/>
              <a:t>‹#›</a:t>
            </a:fld>
            <a:endParaRPr lang="en-CH"/>
          </a:p>
        </p:txBody>
      </p:sp>
    </p:spTree>
    <p:extLst>
      <p:ext uri="{BB962C8B-B14F-4D97-AF65-F5344CB8AC3E}">
        <p14:creationId xmlns:p14="http://schemas.microsoft.com/office/powerpoint/2010/main" val="13735616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AAF4A75-3A5B-BE63-E639-77E512C93A02}"/>
              </a:ext>
            </a:extLst>
          </p:cNvPr>
          <p:cNvSpPr>
            <a:spLocks noGrp="1"/>
          </p:cNvSpPr>
          <p:nvPr>
            <p:ph type="dt" sz="half" idx="10"/>
          </p:nvPr>
        </p:nvSpPr>
        <p:spPr/>
        <p:txBody>
          <a:bodyPr/>
          <a:lstStyle/>
          <a:p>
            <a:fld id="{395ABAD8-CF37-E340-9539-DCD161283E58}" type="datetimeFigureOut">
              <a:rPr lang="en-CH" smtClean="0"/>
              <a:t>31.08.2026</a:t>
            </a:fld>
            <a:endParaRPr lang="en-CH"/>
          </a:p>
        </p:txBody>
      </p:sp>
      <p:sp>
        <p:nvSpPr>
          <p:cNvPr id="3" name="Footer Placeholder 2">
            <a:extLst>
              <a:ext uri="{FF2B5EF4-FFF2-40B4-BE49-F238E27FC236}">
                <a16:creationId xmlns:a16="http://schemas.microsoft.com/office/drawing/2014/main" id="{A4205CC6-A064-3638-4D32-5E337FA9ECBB}"/>
              </a:ext>
            </a:extLst>
          </p:cNvPr>
          <p:cNvSpPr>
            <a:spLocks noGrp="1"/>
          </p:cNvSpPr>
          <p:nvPr>
            <p:ph type="ftr" sz="quarter" idx="11"/>
          </p:nvPr>
        </p:nvSpPr>
        <p:spPr/>
        <p:txBody>
          <a:bodyPr/>
          <a:lstStyle/>
          <a:p>
            <a:endParaRPr lang="en-CH"/>
          </a:p>
        </p:txBody>
      </p:sp>
      <p:sp>
        <p:nvSpPr>
          <p:cNvPr id="4" name="Slide Number Placeholder 3">
            <a:extLst>
              <a:ext uri="{FF2B5EF4-FFF2-40B4-BE49-F238E27FC236}">
                <a16:creationId xmlns:a16="http://schemas.microsoft.com/office/drawing/2014/main" id="{DAF7BCA1-7BCD-B6C8-A720-30AD7295BD38}"/>
              </a:ext>
            </a:extLst>
          </p:cNvPr>
          <p:cNvSpPr>
            <a:spLocks noGrp="1"/>
          </p:cNvSpPr>
          <p:nvPr>
            <p:ph type="sldNum" sz="quarter" idx="12"/>
          </p:nvPr>
        </p:nvSpPr>
        <p:spPr/>
        <p:txBody>
          <a:bodyPr/>
          <a:lstStyle/>
          <a:p>
            <a:fld id="{F51D8B95-7E6D-004C-9A4D-E8452912A9B2}" type="slidenum">
              <a:rPr lang="en-CH" smtClean="0"/>
              <a:t>‹#›</a:t>
            </a:fld>
            <a:endParaRPr lang="en-CH"/>
          </a:p>
        </p:txBody>
      </p:sp>
    </p:spTree>
    <p:extLst>
      <p:ext uri="{BB962C8B-B14F-4D97-AF65-F5344CB8AC3E}">
        <p14:creationId xmlns:p14="http://schemas.microsoft.com/office/powerpoint/2010/main" val="948399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0B09F-4AD8-6E14-6C7B-E0A19DF93F2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CH"/>
          </a:p>
        </p:txBody>
      </p:sp>
      <p:sp>
        <p:nvSpPr>
          <p:cNvPr id="3" name="Content Placeholder 2">
            <a:extLst>
              <a:ext uri="{FF2B5EF4-FFF2-40B4-BE49-F238E27FC236}">
                <a16:creationId xmlns:a16="http://schemas.microsoft.com/office/drawing/2014/main" id="{B404A4CF-0113-B36F-F5A0-DC9CA4D627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Text Placeholder 3">
            <a:extLst>
              <a:ext uri="{FF2B5EF4-FFF2-40B4-BE49-F238E27FC236}">
                <a16:creationId xmlns:a16="http://schemas.microsoft.com/office/drawing/2014/main" id="{FF1030C5-2140-DB77-62F1-727A94B695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CA6EE8A-DA49-EECD-EF53-590DB0D36023}"/>
              </a:ext>
            </a:extLst>
          </p:cNvPr>
          <p:cNvSpPr>
            <a:spLocks noGrp="1"/>
          </p:cNvSpPr>
          <p:nvPr>
            <p:ph type="dt" sz="half" idx="10"/>
          </p:nvPr>
        </p:nvSpPr>
        <p:spPr/>
        <p:txBody>
          <a:bodyPr/>
          <a:lstStyle/>
          <a:p>
            <a:fld id="{395ABAD8-CF37-E340-9539-DCD161283E58}" type="datetimeFigureOut">
              <a:rPr lang="en-CH" smtClean="0"/>
              <a:t>31.08.2026</a:t>
            </a:fld>
            <a:endParaRPr lang="en-CH"/>
          </a:p>
        </p:txBody>
      </p:sp>
      <p:sp>
        <p:nvSpPr>
          <p:cNvPr id="6" name="Footer Placeholder 5">
            <a:extLst>
              <a:ext uri="{FF2B5EF4-FFF2-40B4-BE49-F238E27FC236}">
                <a16:creationId xmlns:a16="http://schemas.microsoft.com/office/drawing/2014/main" id="{22FFC573-B9B2-1EAC-D39A-28476E08B978}"/>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8E3B4E0C-2CD0-18E5-D30B-EBA3A05B1587}"/>
              </a:ext>
            </a:extLst>
          </p:cNvPr>
          <p:cNvSpPr>
            <a:spLocks noGrp="1"/>
          </p:cNvSpPr>
          <p:nvPr>
            <p:ph type="sldNum" sz="quarter" idx="12"/>
          </p:nvPr>
        </p:nvSpPr>
        <p:spPr/>
        <p:txBody>
          <a:bodyPr/>
          <a:lstStyle/>
          <a:p>
            <a:fld id="{F51D8B95-7E6D-004C-9A4D-E8452912A9B2}" type="slidenum">
              <a:rPr lang="en-CH" smtClean="0"/>
              <a:t>‹#›</a:t>
            </a:fld>
            <a:endParaRPr lang="en-CH"/>
          </a:p>
        </p:txBody>
      </p:sp>
    </p:spTree>
    <p:extLst>
      <p:ext uri="{BB962C8B-B14F-4D97-AF65-F5344CB8AC3E}">
        <p14:creationId xmlns:p14="http://schemas.microsoft.com/office/powerpoint/2010/main" val="2435072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4CAFC-9C70-A801-2AEB-E0E76069773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CH"/>
          </a:p>
        </p:txBody>
      </p:sp>
      <p:sp>
        <p:nvSpPr>
          <p:cNvPr id="3" name="Picture Placeholder 2">
            <a:extLst>
              <a:ext uri="{FF2B5EF4-FFF2-40B4-BE49-F238E27FC236}">
                <a16:creationId xmlns:a16="http://schemas.microsoft.com/office/drawing/2014/main" id="{FE0AE338-09FF-5547-7B04-034DDAEDB2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H"/>
          </a:p>
        </p:txBody>
      </p:sp>
      <p:sp>
        <p:nvSpPr>
          <p:cNvPr id="4" name="Text Placeholder 3">
            <a:extLst>
              <a:ext uri="{FF2B5EF4-FFF2-40B4-BE49-F238E27FC236}">
                <a16:creationId xmlns:a16="http://schemas.microsoft.com/office/drawing/2014/main" id="{23556425-E101-D015-AB4A-464C0767BB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0F80FB6-FA6A-A8C9-575D-461FF6C218DC}"/>
              </a:ext>
            </a:extLst>
          </p:cNvPr>
          <p:cNvSpPr>
            <a:spLocks noGrp="1"/>
          </p:cNvSpPr>
          <p:nvPr>
            <p:ph type="dt" sz="half" idx="10"/>
          </p:nvPr>
        </p:nvSpPr>
        <p:spPr/>
        <p:txBody>
          <a:bodyPr/>
          <a:lstStyle/>
          <a:p>
            <a:fld id="{395ABAD8-CF37-E340-9539-DCD161283E58}" type="datetimeFigureOut">
              <a:rPr lang="en-CH" smtClean="0"/>
              <a:t>31.08.2026</a:t>
            </a:fld>
            <a:endParaRPr lang="en-CH"/>
          </a:p>
        </p:txBody>
      </p:sp>
      <p:sp>
        <p:nvSpPr>
          <p:cNvPr id="6" name="Footer Placeholder 5">
            <a:extLst>
              <a:ext uri="{FF2B5EF4-FFF2-40B4-BE49-F238E27FC236}">
                <a16:creationId xmlns:a16="http://schemas.microsoft.com/office/drawing/2014/main" id="{BA429168-D844-2F3C-D8C7-A9CEA77601B1}"/>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26C2487A-A715-09CA-3E76-A1263AF0BEE5}"/>
              </a:ext>
            </a:extLst>
          </p:cNvPr>
          <p:cNvSpPr>
            <a:spLocks noGrp="1"/>
          </p:cNvSpPr>
          <p:nvPr>
            <p:ph type="sldNum" sz="quarter" idx="12"/>
          </p:nvPr>
        </p:nvSpPr>
        <p:spPr/>
        <p:txBody>
          <a:bodyPr/>
          <a:lstStyle/>
          <a:p>
            <a:fld id="{F51D8B95-7E6D-004C-9A4D-E8452912A9B2}" type="slidenum">
              <a:rPr lang="en-CH" smtClean="0"/>
              <a:t>‹#›</a:t>
            </a:fld>
            <a:endParaRPr lang="en-CH"/>
          </a:p>
        </p:txBody>
      </p:sp>
    </p:spTree>
    <p:extLst>
      <p:ext uri="{BB962C8B-B14F-4D97-AF65-F5344CB8AC3E}">
        <p14:creationId xmlns:p14="http://schemas.microsoft.com/office/powerpoint/2010/main" val="1532733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ACBD1-2953-DB48-4257-59311C8A1122}"/>
              </a:ext>
            </a:extLst>
          </p:cNvPr>
          <p:cNvSpPr>
            <a:spLocks noGrp="1"/>
          </p:cNvSpPr>
          <p:nvPr>
            <p:ph type="title"/>
          </p:nvPr>
        </p:nvSpPr>
        <p:spPr/>
        <p:txBody>
          <a:bodyPr/>
          <a:lstStyle/>
          <a:p>
            <a:r>
              <a:rPr lang="en-GB"/>
              <a:t>Click to edit Master title style</a:t>
            </a:r>
            <a:endParaRPr lang="en-CH"/>
          </a:p>
        </p:txBody>
      </p:sp>
      <p:sp>
        <p:nvSpPr>
          <p:cNvPr id="3" name="Vertical Text Placeholder 2">
            <a:extLst>
              <a:ext uri="{FF2B5EF4-FFF2-40B4-BE49-F238E27FC236}">
                <a16:creationId xmlns:a16="http://schemas.microsoft.com/office/drawing/2014/main" id="{A7821E5B-5C0F-4981-AC40-E9CDFDC5298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09C21A18-74A7-8315-60DE-451D00253434}"/>
              </a:ext>
            </a:extLst>
          </p:cNvPr>
          <p:cNvSpPr>
            <a:spLocks noGrp="1"/>
          </p:cNvSpPr>
          <p:nvPr>
            <p:ph type="dt" sz="half" idx="10"/>
          </p:nvPr>
        </p:nvSpPr>
        <p:spPr/>
        <p:txBody>
          <a:bodyPr/>
          <a:lstStyle/>
          <a:p>
            <a:fld id="{395ABAD8-CF37-E340-9539-DCD161283E58}" type="datetimeFigureOut">
              <a:rPr lang="en-CH" smtClean="0"/>
              <a:t>31.08.2026</a:t>
            </a:fld>
            <a:endParaRPr lang="en-CH"/>
          </a:p>
        </p:txBody>
      </p:sp>
      <p:sp>
        <p:nvSpPr>
          <p:cNvPr id="5" name="Footer Placeholder 4">
            <a:extLst>
              <a:ext uri="{FF2B5EF4-FFF2-40B4-BE49-F238E27FC236}">
                <a16:creationId xmlns:a16="http://schemas.microsoft.com/office/drawing/2014/main" id="{5E74B0C1-699E-5688-B893-3205A617522E}"/>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9AC517FE-1E71-BAEF-40BA-4FE79690EB9C}"/>
              </a:ext>
            </a:extLst>
          </p:cNvPr>
          <p:cNvSpPr>
            <a:spLocks noGrp="1"/>
          </p:cNvSpPr>
          <p:nvPr>
            <p:ph type="sldNum" sz="quarter" idx="12"/>
          </p:nvPr>
        </p:nvSpPr>
        <p:spPr/>
        <p:txBody>
          <a:bodyPr/>
          <a:lstStyle/>
          <a:p>
            <a:fld id="{F51D8B95-7E6D-004C-9A4D-E8452912A9B2}" type="slidenum">
              <a:rPr lang="en-CH" smtClean="0"/>
              <a:t>‹#›</a:t>
            </a:fld>
            <a:endParaRPr lang="en-CH"/>
          </a:p>
        </p:txBody>
      </p:sp>
    </p:spTree>
    <p:extLst>
      <p:ext uri="{BB962C8B-B14F-4D97-AF65-F5344CB8AC3E}">
        <p14:creationId xmlns:p14="http://schemas.microsoft.com/office/powerpoint/2010/main" val="1828671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61E7D2-AAEA-22D5-16BE-767FE078810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CH"/>
          </a:p>
        </p:txBody>
      </p:sp>
      <p:sp>
        <p:nvSpPr>
          <p:cNvPr id="3" name="Vertical Text Placeholder 2">
            <a:extLst>
              <a:ext uri="{FF2B5EF4-FFF2-40B4-BE49-F238E27FC236}">
                <a16:creationId xmlns:a16="http://schemas.microsoft.com/office/drawing/2014/main" id="{6F04BBF6-EDB1-DCFB-EE2D-7A3B659FDEF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2F956CB5-B3B5-D726-FFCE-DF826207C618}"/>
              </a:ext>
            </a:extLst>
          </p:cNvPr>
          <p:cNvSpPr>
            <a:spLocks noGrp="1"/>
          </p:cNvSpPr>
          <p:nvPr>
            <p:ph type="dt" sz="half" idx="10"/>
          </p:nvPr>
        </p:nvSpPr>
        <p:spPr/>
        <p:txBody>
          <a:bodyPr/>
          <a:lstStyle/>
          <a:p>
            <a:fld id="{395ABAD8-CF37-E340-9539-DCD161283E58}" type="datetimeFigureOut">
              <a:rPr lang="en-CH" smtClean="0"/>
              <a:t>31.08.2026</a:t>
            </a:fld>
            <a:endParaRPr lang="en-CH"/>
          </a:p>
        </p:txBody>
      </p:sp>
      <p:sp>
        <p:nvSpPr>
          <p:cNvPr id="5" name="Footer Placeholder 4">
            <a:extLst>
              <a:ext uri="{FF2B5EF4-FFF2-40B4-BE49-F238E27FC236}">
                <a16:creationId xmlns:a16="http://schemas.microsoft.com/office/drawing/2014/main" id="{ACA9AC9E-5DE8-022D-0AEB-D4049A9021B8}"/>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A4379CFA-1E3C-4C69-B711-F27237E5E783}"/>
              </a:ext>
            </a:extLst>
          </p:cNvPr>
          <p:cNvSpPr>
            <a:spLocks noGrp="1"/>
          </p:cNvSpPr>
          <p:nvPr>
            <p:ph type="sldNum" sz="quarter" idx="12"/>
          </p:nvPr>
        </p:nvSpPr>
        <p:spPr/>
        <p:txBody>
          <a:bodyPr/>
          <a:lstStyle/>
          <a:p>
            <a:fld id="{F51D8B95-7E6D-004C-9A4D-E8452912A9B2}" type="slidenum">
              <a:rPr lang="en-CH" smtClean="0"/>
              <a:t>‹#›</a:t>
            </a:fld>
            <a:endParaRPr lang="en-CH"/>
          </a:p>
        </p:txBody>
      </p:sp>
    </p:spTree>
    <p:extLst>
      <p:ext uri="{BB962C8B-B14F-4D97-AF65-F5344CB8AC3E}">
        <p14:creationId xmlns:p14="http://schemas.microsoft.com/office/powerpoint/2010/main" val="20672675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9329563" y="6545798"/>
            <a:ext cx="2844800" cy="365125"/>
          </a:xfrm>
          <a:prstGeom prst="rect">
            <a:avLst/>
          </a:prstGeom>
        </p:spPr>
        <p:txBody>
          <a:bodyPr/>
          <a:lstStyle>
            <a:lvl1pPr algn="r">
              <a:defRPr sz="1400" b="0" i="0">
                <a:solidFill>
                  <a:schemeClr val="tx1">
                    <a:lumMod val="50000"/>
                    <a:lumOff val="50000"/>
                  </a:schemeClr>
                </a:solidFill>
                <a:latin typeface="Helvetica Light" charset="0"/>
                <a:ea typeface="Helvetica Light" charset="0"/>
                <a:cs typeface="Helvetica Light" charset="0"/>
              </a:defRPr>
            </a:lvl1pPr>
          </a:lstStyle>
          <a:p>
            <a:pPr>
              <a:defRPr/>
            </a:pPr>
            <a:fld id="{611C2F03-9E95-40C9-A99F-3C4F7EE8CF2A}" type="slidenum">
              <a:rPr lang="en-GB" smtClean="0"/>
              <a:pPr>
                <a:defRPr/>
              </a:pPr>
              <a:t>‹#›</a:t>
            </a:fld>
            <a:endParaRPr lang="en-GB"/>
          </a:p>
        </p:txBody>
      </p:sp>
    </p:spTree>
    <p:extLst>
      <p:ext uri="{BB962C8B-B14F-4D97-AF65-F5344CB8AC3E}">
        <p14:creationId xmlns:p14="http://schemas.microsoft.com/office/powerpoint/2010/main" val="15186559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6"/>
          <p:cNvSpPr>
            <a:spLocks noGrp="1"/>
          </p:cNvSpPr>
          <p:nvPr>
            <p:ph type="sldNum" sz="quarter" idx="4"/>
          </p:nvPr>
        </p:nvSpPr>
        <p:spPr>
          <a:xfrm>
            <a:off x="9329563" y="6545798"/>
            <a:ext cx="2844800" cy="365125"/>
          </a:xfrm>
          <a:prstGeom prst="rect">
            <a:avLst/>
          </a:prstGeom>
        </p:spPr>
        <p:txBody>
          <a:bodyPr/>
          <a:lstStyle>
            <a:lvl1pPr algn="r">
              <a:defRPr sz="1400" b="0" i="0">
                <a:solidFill>
                  <a:schemeClr val="tx1">
                    <a:lumMod val="50000"/>
                    <a:lumOff val="50000"/>
                  </a:schemeClr>
                </a:solidFill>
                <a:latin typeface="Helvetica Light" charset="0"/>
                <a:ea typeface="Helvetica Light" charset="0"/>
                <a:cs typeface="Helvetica Light" charset="0"/>
              </a:defRPr>
            </a:lvl1pPr>
          </a:lstStyle>
          <a:p>
            <a:pPr>
              <a:defRPr/>
            </a:pPr>
            <a:fld id="{611C2F03-9E95-40C9-A99F-3C4F7EE8CF2A}" type="slidenum">
              <a:rPr lang="en-GB" smtClean="0"/>
              <a:pPr>
                <a:defRPr/>
              </a:pPr>
              <a:t>‹#›</a:t>
            </a:fld>
            <a:endParaRPr lang="en-GB"/>
          </a:p>
        </p:txBody>
      </p:sp>
    </p:spTree>
    <p:extLst>
      <p:ext uri="{BB962C8B-B14F-4D97-AF65-F5344CB8AC3E}">
        <p14:creationId xmlns:p14="http://schemas.microsoft.com/office/powerpoint/2010/main" val="5520325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9329563" y="6545798"/>
            <a:ext cx="2844800" cy="365125"/>
          </a:xfrm>
          <a:prstGeom prst="rect">
            <a:avLst/>
          </a:prstGeom>
        </p:spPr>
        <p:txBody>
          <a:bodyPr/>
          <a:lstStyle>
            <a:lvl1pPr algn="r">
              <a:defRPr sz="1400" b="0" i="0">
                <a:solidFill>
                  <a:schemeClr val="tx1">
                    <a:lumMod val="50000"/>
                    <a:lumOff val="50000"/>
                  </a:schemeClr>
                </a:solidFill>
                <a:latin typeface="Helvetica Light" charset="0"/>
                <a:ea typeface="Helvetica Light" charset="0"/>
                <a:cs typeface="Helvetica Light" charset="0"/>
              </a:defRPr>
            </a:lvl1pPr>
          </a:lstStyle>
          <a:p>
            <a:pPr>
              <a:defRPr/>
            </a:pPr>
            <a:fld id="{611C2F03-9E95-40C9-A99F-3C4F7EE8CF2A}" type="slidenum">
              <a:rPr lang="en-GB" smtClean="0"/>
              <a:pPr>
                <a:defRPr/>
              </a:pPr>
              <a:t>‹#›</a:t>
            </a:fld>
            <a:endParaRPr lang="en-GB" dirty="0"/>
          </a:p>
        </p:txBody>
      </p:sp>
    </p:spTree>
    <p:extLst>
      <p:ext uri="{BB962C8B-B14F-4D97-AF65-F5344CB8AC3E}">
        <p14:creationId xmlns:p14="http://schemas.microsoft.com/office/powerpoint/2010/main" val="743088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6"/>
          <p:cNvSpPr>
            <a:spLocks noGrp="1"/>
          </p:cNvSpPr>
          <p:nvPr>
            <p:ph type="sldNum" sz="quarter" idx="4"/>
          </p:nvPr>
        </p:nvSpPr>
        <p:spPr>
          <a:xfrm>
            <a:off x="9329563" y="6545798"/>
            <a:ext cx="2844800" cy="365125"/>
          </a:xfrm>
          <a:prstGeom prst="rect">
            <a:avLst/>
          </a:prstGeom>
        </p:spPr>
        <p:txBody>
          <a:bodyPr/>
          <a:lstStyle>
            <a:lvl1pPr algn="r">
              <a:defRPr sz="1400" b="0" i="0">
                <a:solidFill>
                  <a:schemeClr val="tx1">
                    <a:lumMod val="50000"/>
                    <a:lumOff val="50000"/>
                  </a:schemeClr>
                </a:solidFill>
                <a:latin typeface="Helvetica Light" charset="0"/>
                <a:ea typeface="Helvetica Light" charset="0"/>
                <a:cs typeface="Helvetica Light" charset="0"/>
              </a:defRPr>
            </a:lvl1pPr>
          </a:lstStyle>
          <a:p>
            <a:pPr>
              <a:defRPr/>
            </a:pPr>
            <a:fld id="{611C2F03-9E95-40C9-A99F-3C4F7EE8CF2A}" type="slidenum">
              <a:rPr lang="en-GB" smtClean="0"/>
              <a:pPr>
                <a:defRPr/>
              </a:pPr>
              <a:t>‹#›</a:t>
            </a:fld>
            <a:endParaRPr lang="en-GB" dirty="0"/>
          </a:p>
        </p:txBody>
      </p:sp>
    </p:spTree>
    <p:extLst>
      <p:ext uri="{BB962C8B-B14F-4D97-AF65-F5344CB8AC3E}">
        <p14:creationId xmlns:p14="http://schemas.microsoft.com/office/powerpoint/2010/main" val="29580372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re et sous-titre">
    <p:bg>
      <p:bgPr>
        <a:solidFill>
          <a:srgbClr val="000000"/>
        </a:solidFill>
        <a:effectLst/>
      </p:bgPr>
    </p:bg>
    <p:spTree>
      <p:nvGrpSpPr>
        <p:cNvPr id="1" name=""/>
        <p:cNvGrpSpPr/>
        <p:nvPr/>
      </p:nvGrpSpPr>
      <p:grpSpPr>
        <a:xfrm>
          <a:off x="0" y="0"/>
          <a:ext cx="0" cy="0"/>
          <a:chOff x="0" y="0"/>
          <a:chExt cx="0" cy="0"/>
        </a:xfrm>
      </p:grpSpPr>
      <p:sp>
        <p:nvSpPr>
          <p:cNvPr id="155" name="Title Text"/>
          <p:cNvSpPr txBox="1">
            <a:spLocks noGrp="1"/>
          </p:cNvSpPr>
          <p:nvPr>
            <p:ph type="title"/>
          </p:nvPr>
        </p:nvSpPr>
        <p:spPr>
          <a:xfrm>
            <a:off x="2416969" y="1151931"/>
            <a:ext cx="7358063" cy="2321719"/>
          </a:xfrm>
          <a:prstGeom prst="rect">
            <a:avLst/>
          </a:prstGeom>
        </p:spPr>
        <p:txBody>
          <a:bodyPr lIns="71437" tIns="71437" rIns="71437" bIns="71437" anchor="b"/>
          <a:lstStyle>
            <a:lvl1pPr defTabSz="386530">
              <a:defRPr sz="5270">
                <a:solidFill>
                  <a:srgbClr val="FFFFFF"/>
                </a:solidFill>
                <a:latin typeface="Helvetica Neue Medium"/>
                <a:ea typeface="Helvetica Neue Medium"/>
                <a:cs typeface="Helvetica Neue Medium"/>
                <a:sym typeface="Helvetica Neue Medium"/>
              </a:defRPr>
            </a:lvl1pPr>
          </a:lstStyle>
          <a:p>
            <a:r>
              <a:t>Title Text</a:t>
            </a:r>
          </a:p>
        </p:txBody>
      </p:sp>
      <p:sp>
        <p:nvSpPr>
          <p:cNvPr id="156" name="Body Level One…"/>
          <p:cNvSpPr txBox="1">
            <a:spLocks noGrp="1"/>
          </p:cNvSpPr>
          <p:nvPr>
            <p:ph type="body" sz="quarter" idx="1"/>
          </p:nvPr>
        </p:nvSpPr>
        <p:spPr>
          <a:xfrm>
            <a:off x="2416969" y="3536157"/>
            <a:ext cx="7358063" cy="794743"/>
          </a:xfrm>
          <a:prstGeom prst="rect">
            <a:avLst/>
          </a:prstGeom>
        </p:spPr>
        <p:txBody>
          <a:bodyPr lIns="71437" tIns="71437" rIns="71437" bIns="71437"/>
          <a:lstStyle>
            <a:lvl1pPr marL="0" indent="0" algn="ctr" defTabSz="386530">
              <a:spcBef>
                <a:spcPts val="0"/>
              </a:spcBef>
              <a:buSzTx/>
              <a:buFontTx/>
              <a:buNone/>
              <a:defRPr sz="2447">
                <a:solidFill>
                  <a:srgbClr val="FFFFFF"/>
                </a:solidFill>
                <a:latin typeface="Helvetica Neue"/>
                <a:ea typeface="Helvetica Neue"/>
                <a:cs typeface="Helvetica Neue"/>
                <a:sym typeface="Helvetica Neue"/>
              </a:defRPr>
            </a:lvl1pPr>
            <a:lvl2pPr marL="0" indent="0" algn="ctr" defTabSz="386530">
              <a:spcBef>
                <a:spcPts val="0"/>
              </a:spcBef>
              <a:buSzTx/>
              <a:buFontTx/>
              <a:buNone/>
              <a:defRPr sz="2447">
                <a:solidFill>
                  <a:srgbClr val="FFFFFF"/>
                </a:solidFill>
                <a:latin typeface="Helvetica Neue"/>
                <a:ea typeface="Helvetica Neue"/>
                <a:cs typeface="Helvetica Neue"/>
                <a:sym typeface="Helvetica Neue"/>
              </a:defRPr>
            </a:lvl2pPr>
            <a:lvl3pPr marL="0" indent="0" algn="ctr" defTabSz="386530">
              <a:spcBef>
                <a:spcPts val="0"/>
              </a:spcBef>
              <a:buSzTx/>
              <a:buFontTx/>
              <a:buNone/>
              <a:defRPr sz="2447">
                <a:solidFill>
                  <a:srgbClr val="FFFFFF"/>
                </a:solidFill>
                <a:latin typeface="Helvetica Neue"/>
                <a:ea typeface="Helvetica Neue"/>
                <a:cs typeface="Helvetica Neue"/>
                <a:sym typeface="Helvetica Neue"/>
              </a:defRPr>
            </a:lvl3pPr>
            <a:lvl4pPr marL="0" indent="0" algn="ctr" defTabSz="386530">
              <a:spcBef>
                <a:spcPts val="0"/>
              </a:spcBef>
              <a:buSzTx/>
              <a:buFontTx/>
              <a:buNone/>
              <a:defRPr sz="2447">
                <a:solidFill>
                  <a:srgbClr val="FFFFFF"/>
                </a:solidFill>
                <a:latin typeface="Helvetica Neue"/>
                <a:ea typeface="Helvetica Neue"/>
                <a:cs typeface="Helvetica Neue"/>
                <a:sym typeface="Helvetica Neue"/>
              </a:defRPr>
            </a:lvl4pPr>
            <a:lvl5pPr marL="0" indent="0" algn="ctr" defTabSz="386530">
              <a:spcBef>
                <a:spcPts val="0"/>
              </a:spcBef>
              <a:buSzTx/>
              <a:buFontTx/>
              <a:buNone/>
              <a:defRPr sz="2447">
                <a:solidFill>
                  <a:srgbClr val="FFFFFF"/>
                </a:solidFill>
                <a:latin typeface="Helvetica Neue"/>
                <a:ea typeface="Helvetica Neue"/>
                <a:cs typeface="Helvetica Neue"/>
                <a:sym typeface="Helvetica Neue"/>
              </a:defRPr>
            </a:lvl5pPr>
          </a:lstStyle>
          <a:p>
            <a:r>
              <a:t>Body Level One</a:t>
            </a:r>
          </a:p>
          <a:p>
            <a:pPr lvl="1"/>
            <a:r>
              <a:t>Body Level Two</a:t>
            </a:r>
          </a:p>
          <a:p>
            <a:pPr lvl="2"/>
            <a:r>
              <a:t>Body Level Three</a:t>
            </a:r>
          </a:p>
          <a:p>
            <a:pPr lvl="3"/>
            <a:r>
              <a:t>Body Level Four</a:t>
            </a:r>
          </a:p>
          <a:p>
            <a:pPr lvl="4"/>
            <a:r>
              <a:t>Body Level Five</a:t>
            </a:r>
          </a:p>
        </p:txBody>
      </p:sp>
      <p:sp>
        <p:nvSpPr>
          <p:cNvPr id="157" name="Slide Number"/>
          <p:cNvSpPr txBox="1">
            <a:spLocks noGrp="1"/>
          </p:cNvSpPr>
          <p:nvPr>
            <p:ph type="sldNum" sz="quarter" idx="2"/>
          </p:nvPr>
        </p:nvSpPr>
        <p:spPr>
          <a:xfrm>
            <a:off x="5977052" y="6536531"/>
            <a:ext cx="233134" cy="238836"/>
          </a:xfrm>
          <a:prstGeom prst="rect">
            <a:avLst/>
          </a:prstGeom>
        </p:spPr>
        <p:txBody>
          <a:bodyPr lIns="71437" tIns="71437" rIns="71437" bIns="71437" anchor="t"/>
          <a:lstStyle>
            <a:lvl1pPr algn="ctr" defTabSz="386530">
              <a:defRPr sz="1035">
                <a:solidFill>
                  <a:srgbClr val="FFFFFF"/>
                </a:solidFill>
                <a:latin typeface="Helvetica Neue Light"/>
                <a:ea typeface="Helvetica Neue Light"/>
                <a:cs typeface="Helvetica Neue Light"/>
                <a:sym typeface="Helvetica Neue Light"/>
              </a:defRPr>
            </a:lvl1pPr>
          </a:lstStyle>
          <a:p>
            <a:fld id="{86CB4B4D-7CA3-9044-876B-883B54F8677D}" type="slidenum">
              <a:t>‹#›</a:t>
            </a:fld>
            <a:endParaRPr/>
          </a:p>
        </p:txBody>
      </p:sp>
    </p:spTree>
    <p:extLst>
      <p:ext uri="{BB962C8B-B14F-4D97-AF65-F5344CB8AC3E}">
        <p14:creationId xmlns:p14="http://schemas.microsoft.com/office/powerpoint/2010/main" val="41463000"/>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Vide">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2080334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5" Type="http://schemas.openxmlformats.org/officeDocument/2006/relationships/theme" Target="../theme/theme3.xml"/><Relationship Id="rId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767E12-E55F-8C82-2DE0-740272FB73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CH"/>
          </a:p>
        </p:txBody>
      </p:sp>
      <p:sp>
        <p:nvSpPr>
          <p:cNvPr id="3" name="Text Placeholder 2">
            <a:extLst>
              <a:ext uri="{FF2B5EF4-FFF2-40B4-BE49-F238E27FC236}">
                <a16:creationId xmlns:a16="http://schemas.microsoft.com/office/drawing/2014/main" id="{45AD5E5B-A6FA-5F2C-F336-80DAE77895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BFBF5688-4736-329C-784B-CCFFAF6B06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95ABAD8-CF37-E340-9539-DCD161283E58}" type="datetimeFigureOut">
              <a:rPr lang="en-CH" smtClean="0"/>
              <a:t>31.08.2026</a:t>
            </a:fld>
            <a:endParaRPr lang="en-CH"/>
          </a:p>
        </p:txBody>
      </p:sp>
      <p:sp>
        <p:nvSpPr>
          <p:cNvPr id="5" name="Footer Placeholder 4">
            <a:extLst>
              <a:ext uri="{FF2B5EF4-FFF2-40B4-BE49-F238E27FC236}">
                <a16:creationId xmlns:a16="http://schemas.microsoft.com/office/drawing/2014/main" id="{4F07949E-A745-6DB6-ED1E-4CA832BE0A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H"/>
          </a:p>
        </p:txBody>
      </p:sp>
      <p:sp>
        <p:nvSpPr>
          <p:cNvPr id="6" name="Slide Number Placeholder 5">
            <a:extLst>
              <a:ext uri="{FF2B5EF4-FFF2-40B4-BE49-F238E27FC236}">
                <a16:creationId xmlns:a16="http://schemas.microsoft.com/office/drawing/2014/main" id="{F38CB550-942E-01EE-5917-13A5540459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51D8B95-7E6D-004C-9A4D-E8452912A9B2}" type="slidenum">
              <a:rPr lang="en-CH" smtClean="0"/>
              <a:t>‹#›</a:t>
            </a:fld>
            <a:endParaRPr lang="en-CH"/>
          </a:p>
        </p:txBody>
      </p:sp>
    </p:spTree>
    <p:extLst>
      <p:ext uri="{BB962C8B-B14F-4D97-AF65-F5344CB8AC3E}">
        <p14:creationId xmlns:p14="http://schemas.microsoft.com/office/powerpoint/2010/main" val="2296514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Rectangle 14"/>
          <p:cNvSpPr/>
          <p:nvPr userDrawn="1"/>
        </p:nvSpPr>
        <p:spPr>
          <a:xfrm>
            <a:off x="1" y="1124744"/>
            <a:ext cx="12192000" cy="542400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800">
              <a:solidFill>
                <a:prstClr val="white"/>
              </a:solidFill>
            </a:endParaRPr>
          </a:p>
        </p:txBody>
      </p:sp>
      <p:sp>
        <p:nvSpPr>
          <p:cNvPr id="6" name="Slide Number Placeholder 6"/>
          <p:cNvSpPr>
            <a:spLocks noGrp="1"/>
          </p:cNvSpPr>
          <p:nvPr>
            <p:ph type="sldNum" sz="quarter" idx="4"/>
          </p:nvPr>
        </p:nvSpPr>
        <p:spPr>
          <a:xfrm>
            <a:off x="9329563" y="6545798"/>
            <a:ext cx="2844800" cy="365125"/>
          </a:xfrm>
          <a:prstGeom prst="rect">
            <a:avLst/>
          </a:prstGeom>
        </p:spPr>
        <p:txBody>
          <a:bodyPr/>
          <a:lstStyle>
            <a:lvl1pPr algn="r">
              <a:defRPr sz="1400" b="0" i="0">
                <a:solidFill>
                  <a:schemeClr val="tx1">
                    <a:lumMod val="50000"/>
                    <a:lumOff val="50000"/>
                  </a:schemeClr>
                </a:solidFill>
                <a:latin typeface="Helvetica Light" charset="0"/>
                <a:ea typeface="Helvetica Light" charset="0"/>
                <a:cs typeface="Helvetica Light" charset="0"/>
              </a:defRPr>
            </a:lvl1pPr>
          </a:lstStyle>
          <a:p>
            <a:pPr>
              <a:defRPr/>
            </a:pPr>
            <a:fld id="{611C2F03-9E95-40C9-A99F-3C4F7EE8CF2A}" type="slidenum">
              <a:rPr lang="en-GB" smtClean="0"/>
              <a:pPr>
                <a:defRPr/>
              </a:pPr>
              <a:t>‹#›</a:t>
            </a:fld>
            <a:endParaRPr lang="en-GB"/>
          </a:p>
        </p:txBody>
      </p:sp>
      <p:cxnSp>
        <p:nvCxnSpPr>
          <p:cNvPr id="3" name="Straight Connector 2"/>
          <p:cNvCxnSpPr/>
          <p:nvPr userDrawn="1"/>
        </p:nvCxnSpPr>
        <p:spPr>
          <a:xfrm>
            <a:off x="719403" y="908720"/>
            <a:ext cx="11472598" cy="0"/>
          </a:xfrm>
          <a:prstGeom prst="line">
            <a:avLst/>
          </a:prstGeom>
          <a:ln w="635">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49772384"/>
      </p:ext>
    </p:extLst>
  </p:cSld>
  <p:clrMap bg1="lt1" tx1="dk1" bg2="lt2" tx2="dk2" accent1="accent1" accent2="accent2" accent3="accent3" accent4="accent4" accent5="accent5" accent6="accent6" hlink="hlink" folHlink="folHlink"/>
  <p:sldLayoutIdLst>
    <p:sldLayoutId id="2147483661" r:id="rId1"/>
    <p:sldLayoutId id="2147483662" r:id="rId2"/>
  </p:sldLayoutIdLst>
  <p:hf hdr="0" ftr="0" dt="0"/>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Rectangle 14"/>
          <p:cNvSpPr/>
          <p:nvPr userDrawn="1"/>
        </p:nvSpPr>
        <p:spPr>
          <a:xfrm>
            <a:off x="1" y="1124744"/>
            <a:ext cx="12192000" cy="542400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800">
              <a:solidFill>
                <a:prstClr val="white"/>
              </a:solidFill>
            </a:endParaRPr>
          </a:p>
        </p:txBody>
      </p:sp>
      <p:sp>
        <p:nvSpPr>
          <p:cNvPr id="6" name="Slide Number Placeholder 6"/>
          <p:cNvSpPr>
            <a:spLocks noGrp="1"/>
          </p:cNvSpPr>
          <p:nvPr>
            <p:ph type="sldNum" sz="quarter" idx="4"/>
          </p:nvPr>
        </p:nvSpPr>
        <p:spPr>
          <a:xfrm>
            <a:off x="9329563" y="6545798"/>
            <a:ext cx="2844800" cy="365125"/>
          </a:xfrm>
          <a:prstGeom prst="rect">
            <a:avLst/>
          </a:prstGeom>
        </p:spPr>
        <p:txBody>
          <a:bodyPr/>
          <a:lstStyle>
            <a:lvl1pPr algn="r">
              <a:defRPr sz="1400" b="0" i="0">
                <a:solidFill>
                  <a:schemeClr val="tx1">
                    <a:lumMod val="50000"/>
                    <a:lumOff val="50000"/>
                  </a:schemeClr>
                </a:solidFill>
                <a:latin typeface="Helvetica Light" charset="0"/>
                <a:ea typeface="Helvetica Light" charset="0"/>
                <a:cs typeface="Helvetica Light" charset="0"/>
              </a:defRPr>
            </a:lvl1pPr>
          </a:lstStyle>
          <a:p>
            <a:pPr>
              <a:defRPr/>
            </a:pPr>
            <a:fld id="{611C2F03-9E95-40C9-A99F-3C4F7EE8CF2A}" type="slidenum">
              <a:rPr lang="en-GB" smtClean="0"/>
              <a:pPr>
                <a:defRPr/>
              </a:pPr>
              <a:t>‹#›</a:t>
            </a:fld>
            <a:endParaRPr lang="en-GB" dirty="0"/>
          </a:p>
        </p:txBody>
      </p:sp>
      <p:cxnSp>
        <p:nvCxnSpPr>
          <p:cNvPr id="3" name="Straight Connector 2"/>
          <p:cNvCxnSpPr/>
          <p:nvPr userDrawn="1"/>
        </p:nvCxnSpPr>
        <p:spPr>
          <a:xfrm>
            <a:off x="719403" y="908720"/>
            <a:ext cx="11472598" cy="0"/>
          </a:xfrm>
          <a:prstGeom prst="line">
            <a:avLst/>
          </a:prstGeom>
          <a:ln w="635">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66160508"/>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Lst>
  <p:hf hdr="0" ftr="0" dt="0"/>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hyperlink" Target="https://agenda.infn.it/event/44943/overview"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indico.cern.ch/event/1650119/" TargetMode="External"/><Relationship Id="rId3" Type="http://schemas.openxmlformats.org/officeDocument/2006/relationships/hyperlink" Target="https://council.web.cern.ch/sites/default/files/c-e-3997-Council%20Resolution%20on%20the%202026%20update%20of%20the%20European%20Strategy%20for%20Particle%20Physics.pdf" TargetMode="External"/><Relationship Id="rId7" Type="http://schemas.openxmlformats.org/officeDocument/2006/relationships/hyperlink" Target="https://europeanstrategyupdate.web.cern.ch/" TargetMode="Externa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hyperlink" Target="https://cds.cern.ch/collection/European%20Strategy%20Update?ln=en" TargetMode="External"/><Relationship Id="rId5" Type="http://schemas.openxmlformats.org/officeDocument/2006/relationships/hyperlink" Target="https://arxiv.org/abs/2511.03883" TargetMode="External"/><Relationship Id="rId4" Type="http://schemas.openxmlformats.org/officeDocument/2006/relationships/hyperlink" Target="https://cds.cern.ch/record/2950671/files/CERN-ESU-2025-002.pdf"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hyperlink" Target="https://arxiv.org/abs/2505.00274" TargetMode="External"/><Relationship Id="rId1" Type="http://schemas.openxmlformats.org/officeDocument/2006/relationships/slideLayout" Target="../slideLayouts/slideLayout13.xml"/><Relationship Id="rId6" Type="http://schemas.openxmlformats.org/officeDocument/2006/relationships/image" Target="../media/image19.png"/><Relationship Id="rId5" Type="http://schemas.openxmlformats.org/officeDocument/2006/relationships/image" Target="../media/image18.tiff"/><Relationship Id="rId4" Type="http://schemas.openxmlformats.org/officeDocument/2006/relationships/image" Target="../media/image17.png"/><Relationship Id="rId9" Type="http://schemas.openxmlformats.org/officeDocument/2006/relationships/image" Target="../media/image67.png"/></Relationships>
</file>

<file path=ppt/slides/_rels/slide14.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13.png"/><Relationship Id="rId1" Type="http://schemas.openxmlformats.org/officeDocument/2006/relationships/slideLayout" Target="../slideLayouts/slideLayout13.xml"/><Relationship Id="rId4" Type="http://schemas.openxmlformats.org/officeDocument/2006/relationships/hyperlink" Target="https://cerncourier.com/a/the-power-of-polarisation-for-fcc-ee-physics/"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arxiv.org/abs/2505.00274" TargetMode="External"/><Relationship Id="rId2" Type="http://schemas.openxmlformats.org/officeDocument/2006/relationships/image" Target="../media/image72.png"/><Relationship Id="rId1" Type="http://schemas.openxmlformats.org/officeDocument/2006/relationships/slideLayout" Target="../slideLayouts/slideLayout13.xml"/><Relationship Id="rId5" Type="http://schemas.openxmlformats.org/officeDocument/2006/relationships/image" Target="../media/image62.png"/><Relationship Id="rId4" Type="http://schemas.openxmlformats.org/officeDocument/2006/relationships/image" Target="../media/image61.png"/></Relationships>
</file>

<file path=ppt/slides/_rels/slide17.xml.rels><?xml version="1.0" encoding="UTF-8" standalone="yes"?>
<Relationships xmlns="http://schemas.openxmlformats.org/package/2006/relationships"><Relationship Id="rId3" Type="http://schemas.openxmlformats.org/officeDocument/2006/relationships/hyperlink" Target="https://arxiv.org/abs/2505.00274" TargetMode="External"/><Relationship Id="rId2" Type="http://schemas.openxmlformats.org/officeDocument/2006/relationships/image" Target="../media/image23.png"/><Relationship Id="rId1" Type="http://schemas.openxmlformats.org/officeDocument/2006/relationships/slideLayout" Target="../slideLayouts/slideLayout13.xml"/><Relationship Id="rId5" Type="http://schemas.openxmlformats.org/officeDocument/2006/relationships/image" Target="../media/image62.png"/><Relationship Id="rId4" Type="http://schemas.openxmlformats.org/officeDocument/2006/relationships/image" Target="../media/image61.png"/></Relationships>
</file>

<file path=ppt/slides/_rels/slide18.xml.rels><?xml version="1.0" encoding="UTF-8" standalone="yes"?>
<Relationships xmlns="http://schemas.openxmlformats.org/package/2006/relationships"><Relationship Id="rId3" Type="http://schemas.openxmlformats.org/officeDocument/2006/relationships/hyperlink" Target="https://arxiv.org/pdf/2502.21223" TargetMode="External"/><Relationship Id="rId2" Type="http://schemas.openxmlformats.org/officeDocument/2006/relationships/image" Target="../media/image24.emf"/><Relationship Id="rId1" Type="http://schemas.openxmlformats.org/officeDocument/2006/relationships/slideLayout" Target="../slideLayouts/slideLayout13.xml"/><Relationship Id="rId6" Type="http://schemas.openxmlformats.org/officeDocument/2006/relationships/hyperlink" Target="https://cds.cern.ch/record/2697140?ln=en" TargetMode="External"/><Relationship Id="rId5" Type="http://schemas.openxmlformats.org/officeDocument/2006/relationships/image" Target="../media/image26.png"/><Relationship Id="rId4" Type="http://schemas.openxmlformats.org/officeDocument/2006/relationships/image" Target="../media/image25.emf"/></Relationships>
</file>

<file path=ppt/slides/_rels/slide19.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27.png"/><Relationship Id="rId7" Type="http://schemas.openxmlformats.org/officeDocument/2006/relationships/image" Target="../media/image30.png"/><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image" Target="../media/image29.emf"/><Relationship Id="rId5" Type="http://schemas.openxmlformats.org/officeDocument/2006/relationships/image" Target="../media/image28.emf"/><Relationship Id="rId4" Type="http://schemas.openxmlformats.org/officeDocument/2006/relationships/image" Target="../media/image77.png"/></Relationships>
</file>

<file path=ppt/slides/_rels/slide20.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34.png"/><Relationship Id="rId3" Type="http://schemas.openxmlformats.org/officeDocument/2006/relationships/image" Target="../media/image83.png"/><Relationship Id="rId7" Type="http://schemas.openxmlformats.org/officeDocument/2006/relationships/hyperlink" Target="https://arxiv.org/abs/2512.21290" TargetMode="External"/><Relationship Id="rId12" Type="http://schemas.openxmlformats.org/officeDocument/2006/relationships/image" Target="../media/image32.png"/><Relationship Id="rId2" Type="http://schemas.openxmlformats.org/officeDocument/2006/relationships/image" Target="../media/image31.emf"/><Relationship Id="rId1" Type="http://schemas.openxmlformats.org/officeDocument/2006/relationships/slideLayout" Target="../slideLayouts/slideLayout13.xml"/><Relationship Id="rId6" Type="http://schemas.openxmlformats.org/officeDocument/2006/relationships/hyperlink" Target="https://arxiv.org/pdf/2106.15438" TargetMode="External"/><Relationship Id="rId11" Type="http://schemas.openxmlformats.org/officeDocument/2006/relationships/image" Target="../media/image78.png"/><Relationship Id="rId5" Type="http://schemas.openxmlformats.org/officeDocument/2006/relationships/image" Target="../media/image71.png"/><Relationship Id="rId10" Type="http://schemas.openxmlformats.org/officeDocument/2006/relationships/image" Target="../media/image33.png"/><Relationship Id="rId4" Type="http://schemas.openxmlformats.org/officeDocument/2006/relationships/image" Target="../media/image29.emf"/><Relationship Id="rId9" Type="http://schemas.openxmlformats.org/officeDocument/2006/relationships/image" Target="../media/image75.png"/><Relationship Id="rId1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hyperlink" Target="https://arxiv.org/abs/2504.00672" TargetMode="External"/><Relationship Id="rId7" Type="http://schemas.openxmlformats.org/officeDocument/2006/relationships/image" Target="../media/image940.png"/><Relationship Id="rId2" Type="http://schemas.openxmlformats.org/officeDocument/2006/relationships/image" Target="../media/image36.emf"/><Relationship Id="rId1" Type="http://schemas.openxmlformats.org/officeDocument/2006/relationships/slideLayout" Target="../slideLayouts/slideLayout13.xml"/><Relationship Id="rId6" Type="http://schemas.openxmlformats.org/officeDocument/2006/relationships/image" Target="../media/image350.png"/><Relationship Id="rId5" Type="http://schemas.openxmlformats.org/officeDocument/2006/relationships/hyperlink" Target="https://arxiv.org/pdf/2505.00272" TargetMode="External"/><Relationship Id="rId4" Type="http://schemas.openxmlformats.org/officeDocument/2006/relationships/image" Target="../media/image92.png"/></Relationships>
</file>

<file path=ppt/slides/_rels/slide22.xml.rels><?xml version="1.0" encoding="UTF-8" standalone="yes"?>
<Relationships xmlns="http://schemas.openxmlformats.org/package/2006/relationships"><Relationship Id="rId3" Type="http://schemas.openxmlformats.org/officeDocument/2006/relationships/hyperlink" Target="https://arxiv.org/pdf/2505.00272" TargetMode="External"/><Relationship Id="rId2" Type="http://schemas.openxmlformats.org/officeDocument/2006/relationships/image" Target="../media/image36.emf"/><Relationship Id="rId1" Type="http://schemas.openxmlformats.org/officeDocument/2006/relationships/slideLayout" Target="../slideLayouts/slideLayout13.xml"/><Relationship Id="rId6" Type="http://schemas.openxmlformats.org/officeDocument/2006/relationships/image" Target="../media/image38.emf"/><Relationship Id="rId5" Type="http://schemas.openxmlformats.org/officeDocument/2006/relationships/image" Target="../media/image37.png"/><Relationship Id="rId4" Type="http://schemas.openxmlformats.org/officeDocument/2006/relationships/image" Target="../media/image940.png"/></Relationships>
</file>

<file path=ppt/slides/_rels/slide23.xml.rels><?xml version="1.0" encoding="UTF-8" standalone="yes"?>
<Relationships xmlns="http://schemas.openxmlformats.org/package/2006/relationships"><Relationship Id="rId8" Type="http://schemas.openxmlformats.org/officeDocument/2006/relationships/image" Target="../media/image1310.png"/><Relationship Id="rId13" Type="http://schemas.openxmlformats.org/officeDocument/2006/relationships/image" Target="../media/image46.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hyperlink" Target="https://arxiv.org/pdf/1711.03978" TargetMode="External"/><Relationship Id="rId2" Type="http://schemas.openxmlformats.org/officeDocument/2006/relationships/image" Target="../media/image39.png"/><Relationship Id="rId1" Type="http://schemas.openxmlformats.org/officeDocument/2006/relationships/slideLayout" Target="../slideLayouts/slideLayout13.xml"/><Relationship Id="rId6" Type="http://schemas.openxmlformats.org/officeDocument/2006/relationships/image" Target="../media/image43.png"/><Relationship Id="rId11" Type="http://schemas.openxmlformats.org/officeDocument/2006/relationships/image" Target="../media/image45.emf"/><Relationship Id="rId5" Type="http://schemas.openxmlformats.org/officeDocument/2006/relationships/image" Target="../media/image42.png"/><Relationship Id="rId10" Type="http://schemas.openxmlformats.org/officeDocument/2006/relationships/image" Target="../media/image133.png"/><Relationship Id="rId4" Type="http://schemas.openxmlformats.org/officeDocument/2006/relationships/image" Target="../media/image41.emf"/><Relationship Id="rId9" Type="http://schemas.openxmlformats.org/officeDocument/2006/relationships/image" Target="../media/image132.png"/></Relationships>
</file>

<file path=ppt/slides/_rels/slide24.xml.rels><?xml version="1.0" encoding="UTF-8" standalone="yes"?>
<Relationships xmlns="http://schemas.openxmlformats.org/package/2006/relationships"><Relationship Id="rId3" Type="http://schemas.openxmlformats.org/officeDocument/2006/relationships/image" Target="../media/image1360.png"/><Relationship Id="rId7" Type="http://schemas.openxmlformats.org/officeDocument/2006/relationships/image" Target="../media/image49.png"/><Relationship Id="rId2" Type="http://schemas.openxmlformats.org/officeDocument/2006/relationships/image" Target="../media/image47.png"/><Relationship Id="rId1" Type="http://schemas.openxmlformats.org/officeDocument/2006/relationships/slideLayout" Target="../slideLayouts/slideLayout13.xml"/><Relationship Id="rId6" Type="http://schemas.openxmlformats.org/officeDocument/2006/relationships/image" Target="../media/image48.png"/><Relationship Id="rId5" Type="http://schemas.openxmlformats.org/officeDocument/2006/relationships/image" Target="../media/image138.png"/><Relationship Id="rId4" Type="http://schemas.openxmlformats.org/officeDocument/2006/relationships/image" Target="../media/image137.png"/></Relationships>
</file>

<file path=ppt/slides/_rels/slide25.xml.rels><?xml version="1.0" encoding="UTF-8" standalone="yes"?>
<Relationships xmlns="http://schemas.openxmlformats.org/package/2006/relationships"><Relationship Id="rId8" Type="http://schemas.openxmlformats.org/officeDocument/2006/relationships/hyperlink" Target="https://arxiv.org/abs/2107.02686" TargetMode="External"/><Relationship Id="rId3" Type="http://schemas.openxmlformats.org/officeDocument/2006/relationships/image" Target="../media/image137.png"/><Relationship Id="rId7" Type="http://schemas.openxmlformats.org/officeDocument/2006/relationships/image" Target="../media/image50.emf"/><Relationship Id="rId12" Type="http://schemas.openxmlformats.org/officeDocument/2006/relationships/image" Target="../media/image49.png"/><Relationship Id="rId2" Type="http://schemas.openxmlformats.org/officeDocument/2006/relationships/image" Target="../media/image1360.png"/><Relationship Id="rId1" Type="http://schemas.openxmlformats.org/officeDocument/2006/relationships/slideLayout" Target="../slideLayouts/slideLayout13.xml"/><Relationship Id="rId6" Type="http://schemas.openxmlformats.org/officeDocument/2006/relationships/image" Target="../media/image130.png"/><Relationship Id="rId11" Type="http://schemas.openxmlformats.org/officeDocument/2006/relationships/image" Target="../media/image1390.png"/><Relationship Id="rId5" Type="http://schemas.openxmlformats.org/officeDocument/2006/relationships/hyperlink" Target="https://arxiv.org/abs/1711.03978" TargetMode="External"/><Relationship Id="rId10" Type="http://schemas.openxmlformats.org/officeDocument/2006/relationships/image" Target="../media/image51.png"/><Relationship Id="rId4" Type="http://schemas.openxmlformats.org/officeDocument/2006/relationships/image" Target="../media/image138.png"/><Relationship Id="rId9" Type="http://schemas.openxmlformats.org/officeDocument/2006/relationships/image" Target="../media/image134.png"/></Relationships>
</file>

<file path=ppt/slides/_rels/slide26.xml.rels><?xml version="1.0" encoding="UTF-8" standalone="yes"?>
<Relationships xmlns="http://schemas.openxmlformats.org/package/2006/relationships"><Relationship Id="rId3" Type="http://schemas.openxmlformats.org/officeDocument/2006/relationships/hyperlink" Target="https://arxiv.org/abs/2505.00272" TargetMode="External"/><Relationship Id="rId2" Type="http://schemas.openxmlformats.org/officeDocument/2006/relationships/image" Target="../media/image52.emf"/><Relationship Id="rId1" Type="http://schemas.openxmlformats.org/officeDocument/2006/relationships/slideLayout" Target="../slideLayouts/slideLayout13.xml"/><Relationship Id="rId4" Type="http://schemas.openxmlformats.org/officeDocument/2006/relationships/image" Target="../media/image107.png"/></Relationships>
</file>

<file path=ppt/slides/_rels/slide27.xml.rels><?xml version="1.0" encoding="UTF-8" standalone="yes"?>
<Relationships xmlns="http://schemas.openxmlformats.org/package/2006/relationships"><Relationship Id="rId3" Type="http://schemas.openxmlformats.org/officeDocument/2006/relationships/hyperlink" Target="https://arxiv.org/abs/2505.00272" TargetMode="External"/><Relationship Id="rId2" Type="http://schemas.openxmlformats.org/officeDocument/2006/relationships/image" Target="../media/image52.emf"/><Relationship Id="rId1" Type="http://schemas.openxmlformats.org/officeDocument/2006/relationships/slideLayout" Target="../slideLayouts/slideLayout13.xml"/><Relationship Id="rId6" Type="http://schemas.openxmlformats.org/officeDocument/2006/relationships/hyperlink" Target="https://arxiv.org/abs/2503.24168" TargetMode="External"/><Relationship Id="rId5" Type="http://schemas.openxmlformats.org/officeDocument/2006/relationships/image" Target="../media/image53.emf"/><Relationship Id="rId4" Type="http://schemas.openxmlformats.org/officeDocument/2006/relationships/image" Target="../media/image1450.png"/></Relationships>
</file>

<file path=ppt/slides/_rels/slide28.xml.rels><?xml version="1.0" encoding="UTF-8" standalone="yes"?>
<Relationships xmlns="http://schemas.openxmlformats.org/package/2006/relationships"><Relationship Id="rId3" Type="http://schemas.openxmlformats.org/officeDocument/2006/relationships/image" Target="../media/image55.emf"/><Relationship Id="rId7" Type="http://schemas.openxmlformats.org/officeDocument/2006/relationships/image" Target="../media/image56.png"/><Relationship Id="rId2" Type="http://schemas.openxmlformats.org/officeDocument/2006/relationships/image" Target="../media/image54.emf"/><Relationship Id="rId1" Type="http://schemas.openxmlformats.org/officeDocument/2006/relationships/slideLayout" Target="../slideLayouts/slideLayout13.xml"/><Relationship Id="rId6" Type="http://schemas.openxmlformats.org/officeDocument/2006/relationships/hyperlink" Target="https://github.com/cajohare/DirectDetectionPlots" TargetMode="External"/><Relationship Id="rId5" Type="http://schemas.openxmlformats.org/officeDocument/2006/relationships/hyperlink" Target="https://arxiv.org/abs/2607.09861" TargetMode="External"/><Relationship Id="rId4" Type="http://schemas.openxmlformats.org/officeDocument/2006/relationships/hyperlink" Target="https://cds.cern.ch/record/2944678"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hyperlink" Target="https://arxiv.org/abs/2505.00272" TargetMode="External"/><Relationship Id="rId2" Type="http://schemas.openxmlformats.org/officeDocument/2006/relationships/image" Target="../media/image57.emf"/><Relationship Id="rId1" Type="http://schemas.openxmlformats.org/officeDocument/2006/relationships/slideLayout" Target="../slideLayouts/slideLayout13.xml"/><Relationship Id="rId6" Type="http://schemas.openxmlformats.org/officeDocument/2006/relationships/image" Target="../media/image59.png"/><Relationship Id="rId5" Type="http://schemas.openxmlformats.org/officeDocument/2006/relationships/image" Target="../media/image117.png"/><Relationship Id="rId4" Type="http://schemas.openxmlformats.org/officeDocument/2006/relationships/image" Target="../media/image58.emf"/></Relationships>
</file>

<file path=ppt/slides/_rels/slide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hyperlink" Target="https://doi.org/10.5281/zenodo.10653395" TargetMode="External"/><Relationship Id="rId2" Type="http://schemas.openxmlformats.org/officeDocument/2006/relationships/image" Target="../media/image1.jpeg"/><Relationship Id="rId1" Type="http://schemas.openxmlformats.org/officeDocument/2006/relationships/slideLayout" Target="../slideLayouts/slideLayout13.xml"/><Relationship Id="rId4" Type="http://schemas.openxmlformats.org/officeDocument/2006/relationships/image" Target="../media/image60.png"/></Relationships>
</file>

<file path=ppt/slides/_rels/slide3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hyperlink" Target="https://home.cern/le-processus-de-participation-citoyenne-sur-le-futur-collisionneur-circulaire-fcc-debute-en-suisse-et-en-france/" TargetMode="External"/><Relationship Id="rId2" Type="http://schemas.openxmlformats.org/officeDocument/2006/relationships/image" Target="../media/image1.jpeg"/><Relationship Id="rId1" Type="http://schemas.openxmlformats.org/officeDocument/2006/relationships/slideLayout" Target="../slideLayouts/slideLayout13.xml"/><Relationship Id="rId6" Type="http://schemas.openxmlformats.org/officeDocument/2006/relationships/image" Target="../media/image64.emf"/><Relationship Id="rId5" Type="http://schemas.openxmlformats.org/officeDocument/2006/relationships/image" Target="../media/image63.png"/><Relationship Id="rId4" Type="http://schemas.openxmlformats.org/officeDocument/2006/relationships/image" Target="../media/image62.jpg"/></Relationships>
</file>

<file path=ppt/slides/_rels/slide3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1.jpeg"/><Relationship Id="rId1" Type="http://schemas.openxmlformats.org/officeDocument/2006/relationships/slideLayout" Target="../slideLayouts/slideLayout13.xml"/><Relationship Id="rId5" Type="http://schemas.openxmlformats.org/officeDocument/2006/relationships/hyperlink" Target="https://indico.cern.ch/event/1552126/" TargetMode="External"/><Relationship Id="rId4" Type="http://schemas.openxmlformats.org/officeDocument/2006/relationships/image" Target="../media/image66.PNG"/></Relationships>
</file>

<file path=ppt/slides/_rels/slide35.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image" Target="../media/image1.jpeg"/><Relationship Id="rId1" Type="http://schemas.openxmlformats.org/officeDocument/2006/relationships/slideLayout" Target="../slideLayouts/slideLayout13.xml"/><Relationship Id="rId4" Type="http://schemas.openxmlformats.org/officeDocument/2006/relationships/hyperlink" Target="https://research-and-innovation.ec.europa.eu/document/download/a64d902e-c508-4694-a0da-60504d071f82_en?filename=ec_rtd_mff-moonshots.pdf"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69.jpeg"/><Relationship Id="rId7" Type="http://schemas.openxmlformats.org/officeDocument/2006/relationships/image" Target="../media/image75.emf"/><Relationship Id="rId2" Type="http://schemas.openxmlformats.org/officeDocument/2006/relationships/image" Target="../media/image68.jpeg"/><Relationship Id="rId1" Type="http://schemas.openxmlformats.org/officeDocument/2006/relationships/slideLayout" Target="../slideLayouts/slideLayout13.xml"/><Relationship Id="rId6" Type="http://schemas.openxmlformats.org/officeDocument/2006/relationships/image" Target="../media/image74.jpeg"/><Relationship Id="rId5" Type="http://schemas.openxmlformats.org/officeDocument/2006/relationships/image" Target="../media/image73.png"/><Relationship Id="rId4" Type="http://schemas.openxmlformats.org/officeDocument/2006/relationships/image" Target="../media/image70.jpeg"/></Relationships>
</file>

<file path=ppt/slides/_rels/slide37.xml.rels><?xml version="1.0" encoding="UTF-8" standalone="yes"?>
<Relationships xmlns="http://schemas.openxmlformats.org/package/2006/relationships"><Relationship Id="rId3" Type="http://schemas.openxmlformats.org/officeDocument/2006/relationships/hyperlink" Target="https://arxiv.org/abs/2312.14363" TargetMode="External"/><Relationship Id="rId2" Type="http://schemas.openxmlformats.org/officeDocument/2006/relationships/image" Target="../media/image162.png"/><Relationship Id="rId1" Type="http://schemas.openxmlformats.org/officeDocument/2006/relationships/slideLayout" Target="../slideLayouts/slideLayout13.xml"/><Relationship Id="rId4" Type="http://schemas.openxmlformats.org/officeDocument/2006/relationships/hyperlink" Target="https://arxiv.org/abs/2510.05260"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arxiv.org/abs/2504.00541" TargetMode="External"/><Relationship Id="rId2" Type="http://schemas.openxmlformats.org/officeDocument/2006/relationships/image" Target="../media/image1300.png"/><Relationship Id="rId1" Type="http://schemas.openxmlformats.org/officeDocument/2006/relationships/slideLayout" Target="../slideLayouts/slideLayout13.xml"/><Relationship Id="rId4" Type="http://schemas.openxmlformats.org/officeDocument/2006/relationships/hyperlink" Target="https://proceedings.jacow.org/ipac2022/papers/wepost002.pdf"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arxiv.org/abs/2503.19983" TargetMode="External"/><Relationship Id="rId2" Type="http://schemas.openxmlformats.org/officeDocument/2006/relationships/image" Target="../media/image76.emf"/><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hyperlink" Target="https://arxiv.org/abs/2503.19983" TargetMode="External"/><Relationship Id="rId1" Type="http://schemas.openxmlformats.org/officeDocument/2006/relationships/slideLayout" Target="../slideLayouts/slideLayout13.xml"/><Relationship Id="rId5" Type="http://schemas.openxmlformats.org/officeDocument/2006/relationships/image" Target="../media/image149.png"/><Relationship Id="rId4" Type="http://schemas.openxmlformats.org/officeDocument/2006/relationships/hyperlink" Target="https://agenda.infn.it/event/44943/contributions/265338/attachments/137365/206609/jlist_LCVision_Venice_250624.pdf"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image" Target="../media/image77.emf"/><Relationship Id="rId1" Type="http://schemas.openxmlformats.org/officeDocument/2006/relationships/slideLayout" Target="../slideLayouts/slideLayout13.xml"/><Relationship Id="rId5" Type="http://schemas.openxmlformats.org/officeDocument/2006/relationships/hyperlink" Target="https://arxiv.org/abs/2503.24168" TargetMode="External"/><Relationship Id="rId4" Type="http://schemas.openxmlformats.org/officeDocument/2006/relationships/hyperlink" Target="https://arxiv.org/pdf/1901.05897" TargetMode="External"/></Relationships>
</file>

<file path=ppt/slides/_rels/slide42.xml.rels><?xml version="1.0" encoding="UTF-8" standalone="yes"?>
<Relationships xmlns="http://schemas.openxmlformats.org/package/2006/relationships"><Relationship Id="rId8" Type="http://schemas.openxmlformats.org/officeDocument/2006/relationships/hyperlink" Target="https://arxiv.org/abs/2503.24168" TargetMode="External"/><Relationship Id="rId3" Type="http://schemas.openxmlformats.org/officeDocument/2006/relationships/image" Target="../media/image79.jpeg"/><Relationship Id="rId7" Type="http://schemas.openxmlformats.org/officeDocument/2006/relationships/hyperlink" Target="https://agenda.infn.it/event/44943/contributions/265336/attachments/137470/207972/LHeC-ESPP-Venice-June2025-v6.pdf" TargetMode="External"/><Relationship Id="rId2" Type="http://schemas.openxmlformats.org/officeDocument/2006/relationships/image" Target="../media/image77.emf"/><Relationship Id="rId1" Type="http://schemas.openxmlformats.org/officeDocument/2006/relationships/slideLayout" Target="../slideLayouts/slideLayout13.xml"/><Relationship Id="rId6" Type="http://schemas.openxmlformats.org/officeDocument/2006/relationships/hyperlink" Target="https://arxiv.org/abs/2503.17727" TargetMode="External"/><Relationship Id="rId5" Type="http://schemas.openxmlformats.org/officeDocument/2006/relationships/hyperlink" Target="https://arxiv.org/pdf/1901.05897" TargetMode="External"/><Relationship Id="rId4" Type="http://schemas.openxmlformats.org/officeDocument/2006/relationships/image" Target="../media/image78.emf"/></Relationships>
</file>

<file path=ppt/slides/_rels/slide43.x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hyperlink" Target="https://cds.cern.ch/record/2957413" TargetMode="Externa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hyperlink" Target="https://cds.cern.ch/record/2957414" TargetMode="Externa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hyperlink" Target="https://blogs.microsoft.com/blog/2025/09/18/inside-the-worlds-most-powerful-ai-datacenter/" TargetMode="External"/><Relationship Id="rId2" Type="http://schemas.openxmlformats.org/officeDocument/2006/relationships/image" Target="../media/image24.png"/><Relationship Id="rId1" Type="http://schemas.openxmlformats.org/officeDocument/2006/relationships/slideLayout" Target="../slideLayouts/slideLayout13.xml"/><Relationship Id="rId6" Type="http://schemas.openxmlformats.org/officeDocument/2006/relationships/image" Target="../media/image82.jpeg"/><Relationship Id="rId5" Type="http://schemas.openxmlformats.org/officeDocument/2006/relationships/hyperlink" Target="https://www.iea-4e.org/wp-content/uploads/2025/05/Data-Centre-Energy-Use-Critical-Review-of-Models-and-Results.pdf?utm_source=chatgpt.com" TargetMode="External"/><Relationship Id="rId4" Type="http://schemas.openxmlformats.org/officeDocument/2006/relationships/hyperlink" Target="https://www.iea.org/reports/energy-and-ai/energy-demand-from-ai"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83.jpeg"/><Relationship Id="rId1" Type="http://schemas.openxmlformats.org/officeDocument/2006/relationships/slideLayout" Target="../slideLayouts/slideLayout13.xml"/><Relationship Id="rId5" Type="http://schemas.openxmlformats.org/officeDocument/2006/relationships/image" Target="../media/image84.png"/><Relationship Id="rId4" Type="http://schemas.openxmlformats.org/officeDocument/2006/relationships/hyperlink" Target="https://indico.cern.ch/event/1439855/contributions/6461658/"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s://indico.cern.ch/event/1439855/contributions/6461618/" TargetMode="External"/><Relationship Id="rId2" Type="http://schemas.openxmlformats.org/officeDocument/2006/relationships/image" Target="../media/image85.jpe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1.jpeg"/><Relationship Id="rId1" Type="http://schemas.openxmlformats.org/officeDocument/2006/relationships/slideLayout" Target="../slideLayouts/slideLayout13.xml"/><Relationship Id="rId4" Type="http://schemas.openxmlformats.org/officeDocument/2006/relationships/hyperlink" Target="https://inspirehep.net/literature/3155013"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image" Target="../media/image370.png"/><Relationship Id="rId1" Type="http://schemas.openxmlformats.org/officeDocument/2006/relationships/slideLayout" Target="../slideLayouts/slideLayout15.xml"/><Relationship Id="rId4" Type="http://schemas.openxmlformats.org/officeDocument/2006/relationships/image" Target="../media/image390.png"/></Relationships>
</file>

<file path=ppt/slides/_rels/slide52.xml.rels><?xml version="1.0" encoding="UTF-8" standalone="yes"?>
<Relationships xmlns="http://schemas.openxmlformats.org/package/2006/relationships"><Relationship Id="rId8" Type="http://schemas.openxmlformats.org/officeDocument/2006/relationships/image" Target="../media/image460.png"/><Relationship Id="rId3" Type="http://schemas.openxmlformats.org/officeDocument/2006/relationships/image" Target="../media/image410.png"/><Relationship Id="rId7" Type="http://schemas.openxmlformats.org/officeDocument/2006/relationships/image" Target="../media/image41.emf"/><Relationship Id="rId2" Type="http://schemas.openxmlformats.org/officeDocument/2006/relationships/image" Target="../media/image400.png"/><Relationship Id="rId1" Type="http://schemas.openxmlformats.org/officeDocument/2006/relationships/slideLayout" Target="../slideLayouts/slideLayout15.xml"/><Relationship Id="rId6" Type="http://schemas.openxmlformats.org/officeDocument/2006/relationships/image" Target="../media/image440.png"/><Relationship Id="rId5" Type="http://schemas.openxmlformats.org/officeDocument/2006/relationships/image" Target="../media/image430.png"/><Relationship Id="rId10" Type="http://schemas.openxmlformats.org/officeDocument/2006/relationships/hyperlink" Target="https://arxiv.org/abs/2504.00672" TargetMode="External"/><Relationship Id="rId4" Type="http://schemas.openxmlformats.org/officeDocument/2006/relationships/image" Target="../media/image420.png"/><Relationship Id="rId9" Type="http://schemas.openxmlformats.org/officeDocument/2006/relationships/image" Target="../media/image88.emf"/></Relationships>
</file>

<file path=ppt/slides/_rels/slide53.xml.rels><?xml version="1.0" encoding="UTF-8" standalone="yes"?>
<Relationships xmlns="http://schemas.openxmlformats.org/package/2006/relationships"><Relationship Id="rId3" Type="http://schemas.openxmlformats.org/officeDocument/2006/relationships/hyperlink" Target="https://cds.cern.ch/record/2944678" TargetMode="External"/><Relationship Id="rId7" Type="http://schemas.openxmlformats.org/officeDocument/2006/relationships/image" Target="../media/image90.emf"/><Relationship Id="rId2" Type="http://schemas.openxmlformats.org/officeDocument/2006/relationships/image" Target="../media/image89.emf"/><Relationship Id="rId1" Type="http://schemas.openxmlformats.org/officeDocument/2006/relationships/slideLayout" Target="../slideLayouts/slideLayout15.xml"/><Relationship Id="rId6" Type="http://schemas.openxmlformats.org/officeDocument/2006/relationships/image" Target="../media/image56.png"/><Relationship Id="rId5" Type="http://schemas.openxmlformats.org/officeDocument/2006/relationships/hyperlink" Target="https://github.com/cajohare/DirectDetectionPlots" TargetMode="External"/><Relationship Id="rId4" Type="http://schemas.openxmlformats.org/officeDocument/2006/relationships/hyperlink" Target="https://arxiv.org/abs/2607.09861"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91.emf"/><Relationship Id="rId2" Type="http://schemas.openxmlformats.org/officeDocument/2006/relationships/image" Target="../media/image1.jpeg"/><Relationship Id="rId1" Type="http://schemas.openxmlformats.org/officeDocument/2006/relationships/slideLayout" Target="../slideLayouts/slideLayout13.xml"/><Relationship Id="rId4" Type="http://schemas.openxmlformats.org/officeDocument/2006/relationships/hyperlink" Target="https://indico.cern.ch/event/1439855/contributions/6542430/attachments/3076609/5444588/Future_Colliders_Comparative_Evaluation_WG_report.pdf" TargetMode="External"/></Relationships>
</file>

<file path=ppt/slides/_rels/slide5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hyperlink" Target="https://indico.global/event/15407/contributions/142172/attachments/66143/127988/99b05831-6e9c-4f42-9979-69020c137f92.pdf" TargetMode="External"/><Relationship Id="rId2" Type="http://schemas.openxmlformats.org/officeDocument/2006/relationships/hyperlink" Target="https://cds.cern.ch/record/2950671" TargetMode="External"/><Relationship Id="rId1" Type="http://schemas.openxmlformats.org/officeDocument/2006/relationships/slideLayout" Target="../slideLayouts/slideLayout13.xml"/><Relationship Id="rId4" Type="http://schemas.openxmlformats.org/officeDocument/2006/relationships/image" Target="../media/image92.emf"/></Relationships>
</file>

<file path=ppt/slides/_rels/slide57.xml.rels><?xml version="1.0" encoding="UTF-8" standalone="yes"?>
<Relationships xmlns="http://schemas.openxmlformats.org/package/2006/relationships"><Relationship Id="rId3" Type="http://schemas.openxmlformats.org/officeDocument/2006/relationships/hyperlink" Target="https://indico.global/event/15407/contributions/142172/attachments/66143/127988/99b05831-6e9c-4f42-9979-69020c137f92.pdf" TargetMode="External"/><Relationship Id="rId2" Type="http://schemas.openxmlformats.org/officeDocument/2006/relationships/hyperlink" Target="https://cds.cern.ch/record/2950671" TargetMode="External"/><Relationship Id="rId1" Type="http://schemas.openxmlformats.org/officeDocument/2006/relationships/slideLayout" Target="../slideLayouts/slideLayout13.xml"/><Relationship Id="rId4" Type="http://schemas.openxmlformats.org/officeDocument/2006/relationships/image" Target="../media/image93.emf"/></Relationships>
</file>

<file path=ppt/slides/_rels/slide58.xml.rels><?xml version="1.0" encoding="UTF-8" standalone="yes"?>
<Relationships xmlns="http://schemas.openxmlformats.org/package/2006/relationships"><Relationship Id="rId3" Type="http://schemas.openxmlformats.org/officeDocument/2006/relationships/hyperlink" Target="https://indico.global/event/15407/contributions/142172/attachments/66143/127988/99b05831-6e9c-4f42-9979-69020c137f92.pdf" TargetMode="External"/><Relationship Id="rId2" Type="http://schemas.openxmlformats.org/officeDocument/2006/relationships/hyperlink" Target="https://cds.cern.ch/record/2950671" TargetMode="External"/><Relationship Id="rId1" Type="http://schemas.openxmlformats.org/officeDocument/2006/relationships/slideLayout" Target="../slideLayouts/slideLayout13.xml"/><Relationship Id="rId4" Type="http://schemas.openxmlformats.org/officeDocument/2006/relationships/image" Target="../media/image94.emf"/></Relationships>
</file>

<file path=ppt/slides/_rels/slide59.xml.rels><?xml version="1.0" encoding="UTF-8" standalone="yes"?>
<Relationships xmlns="http://schemas.openxmlformats.org/package/2006/relationships"><Relationship Id="rId3" Type="http://schemas.openxmlformats.org/officeDocument/2006/relationships/image" Target="../media/image95.emf"/><Relationship Id="rId2" Type="http://schemas.openxmlformats.org/officeDocument/2006/relationships/hyperlink" Target="https://indico.global/event/15407/contributions/142172/attachments/66143/127988/99b05831-6e9c-4f42-9979-69020c137f92.pdf" TargetMode="Externa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96.emf"/><Relationship Id="rId2" Type="http://schemas.openxmlformats.org/officeDocument/2006/relationships/hyperlink" Target="https://indico.global/event/15407/contributions/142172/attachments/66143/127988/99b05831-6e9c-4f42-9979-69020c137f92.pdf"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4D682-BE7F-EA64-5205-2365EE9BFC65}"/>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13BB4DAC-2ECA-41AE-2731-3D3E5BDCBEEB}"/>
              </a:ext>
            </a:extLst>
          </p:cNvPr>
          <p:cNvSpPr/>
          <p:nvPr/>
        </p:nvSpPr>
        <p:spPr>
          <a:xfrm>
            <a:off x="-214" y="-1"/>
            <a:ext cx="12192214" cy="1304365"/>
          </a:xfrm>
          <a:prstGeom prst="rect">
            <a:avLst/>
          </a:prstGeom>
          <a:solidFill>
            <a:srgbClr val="98B8D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a:extLst>
              <a:ext uri="{FF2B5EF4-FFF2-40B4-BE49-F238E27FC236}">
                <a16:creationId xmlns:a16="http://schemas.microsoft.com/office/drawing/2014/main" id="{58043BAC-D3DB-1A99-8047-A686EEB9640A}"/>
              </a:ext>
            </a:extLst>
          </p:cNvPr>
          <p:cNvPicPr>
            <a:picLocks noChangeAspect="1"/>
          </p:cNvPicPr>
          <p:nvPr/>
        </p:nvPicPr>
        <p:blipFill>
          <a:blip r:embed="rId2"/>
          <a:srcRect l="2" t="-158" r="-2" b="27152"/>
          <a:stretch>
            <a:fillRect/>
          </a:stretch>
        </p:blipFill>
        <p:spPr>
          <a:xfrm>
            <a:off x="0" y="645459"/>
            <a:ext cx="12192000" cy="6212542"/>
          </a:xfrm>
          <a:prstGeom prst="rect">
            <a:avLst/>
          </a:prstGeom>
        </p:spPr>
      </p:pic>
      <p:sp>
        <p:nvSpPr>
          <p:cNvPr id="2" name="Slide Number Placeholder 1">
            <a:extLst>
              <a:ext uri="{FF2B5EF4-FFF2-40B4-BE49-F238E27FC236}">
                <a16:creationId xmlns:a16="http://schemas.microsoft.com/office/drawing/2014/main" id="{9AF5668E-1859-0CA8-5FD3-4832BBA59040}"/>
              </a:ext>
            </a:extLst>
          </p:cNvPr>
          <p:cNvSpPr>
            <a:spLocks noGrp="1"/>
          </p:cNvSpPr>
          <p:nvPr>
            <p:ph type="sldNum" sz="quarter" idx="4"/>
          </p:nvPr>
        </p:nvSpPr>
        <p:spPr>
          <a:xfrm>
            <a:off x="9329563" y="6545798"/>
            <a:ext cx="2844800" cy="365125"/>
          </a:xfrm>
          <a:prstGeom prst="rect">
            <a:avLst/>
          </a:prstGeom>
        </p:spPr>
        <p:txBody>
          <a:bodyPr/>
          <a:lstStyle>
            <a:defPPr>
              <a:defRPr lang="en-CH"/>
            </a:defPPr>
            <a:lvl1pPr marL="0" algn="r" defTabSz="914400" rtl="0" eaLnBrk="1" latinLnBrk="0" hangingPunct="1">
              <a:defRPr sz="1400" b="0" i="0" kern="1200">
                <a:solidFill>
                  <a:schemeClr val="tx1">
                    <a:lumMod val="50000"/>
                    <a:lumOff val="50000"/>
                  </a:schemeClr>
                </a:solidFill>
                <a:latin typeface="Helvetica Light" charset="0"/>
                <a:ea typeface="Helvetica Light" charset="0"/>
                <a:cs typeface="Helvetica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lang="en-GB" smtClean="0"/>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400" b="0" i="0" u="none" strike="noStrike" kern="1200" cap="none" spc="0" normalizeH="0" baseline="0" noProof="0" dirty="0">
              <a:ln>
                <a:noFill/>
              </a:ln>
              <a:solidFill>
                <a:srgbClr val="000000">
                  <a:lumMod val="50000"/>
                  <a:lumOff val="50000"/>
                </a:srgbClr>
              </a:solidFill>
              <a:effectLst/>
              <a:uLnTx/>
              <a:uFillTx/>
              <a:latin typeface="Helvetica Light" charset="0"/>
            </a:endParaRPr>
          </a:p>
        </p:txBody>
      </p:sp>
      <p:sp>
        <p:nvSpPr>
          <p:cNvPr id="3" name="TextBox 2">
            <a:extLst>
              <a:ext uri="{FF2B5EF4-FFF2-40B4-BE49-F238E27FC236}">
                <a16:creationId xmlns:a16="http://schemas.microsoft.com/office/drawing/2014/main" id="{C6E7954D-7C46-152D-08B3-6E37F023FE35}"/>
              </a:ext>
            </a:extLst>
          </p:cNvPr>
          <p:cNvSpPr txBox="1"/>
          <p:nvPr/>
        </p:nvSpPr>
        <p:spPr>
          <a:xfrm>
            <a:off x="-214" y="291545"/>
            <a:ext cx="12317720" cy="707886"/>
          </a:xfrm>
          <a:prstGeom prst="rect">
            <a:avLst/>
          </a:prstGeom>
          <a:noFill/>
        </p:spPr>
        <p:txBody>
          <a:bodyPr wrap="square" rtlCol="0">
            <a:spAutoFit/>
          </a:bodyPr>
          <a:lstStyle/>
          <a:p>
            <a:pPr lvl="0" indent="424250" defTabSz="430225" fontAlgn="base">
              <a:spcBef>
                <a:spcPct val="0"/>
              </a:spcBef>
              <a:spcAft>
                <a:spcPct val="0"/>
              </a:spcAft>
              <a:defRPr/>
            </a:pPr>
            <a:r>
              <a:rPr lang="en-GB" sz="4000" b="1" dirty="0">
                <a:solidFill>
                  <a:schemeClr val="bg1"/>
                </a:solidFill>
                <a:latin typeface="Helvetica" pitchFamily="2" charset="0"/>
                <a:ea typeface="Trebuchet MS" pitchFamily="-84" charset="0"/>
                <a:cs typeface="Helvetica Light"/>
              </a:rPr>
              <a:t>Future Circular Collider (FCC)</a:t>
            </a:r>
          </a:p>
        </p:txBody>
      </p:sp>
      <p:sp>
        <p:nvSpPr>
          <p:cNvPr id="4" name="TextBox 3">
            <a:extLst>
              <a:ext uri="{FF2B5EF4-FFF2-40B4-BE49-F238E27FC236}">
                <a16:creationId xmlns:a16="http://schemas.microsoft.com/office/drawing/2014/main" id="{8C28F75D-A353-085F-0BD9-91A9625FAA86}"/>
              </a:ext>
            </a:extLst>
          </p:cNvPr>
          <p:cNvSpPr txBox="1"/>
          <p:nvPr/>
        </p:nvSpPr>
        <p:spPr>
          <a:xfrm>
            <a:off x="457200" y="972537"/>
            <a:ext cx="11456894" cy="461665"/>
          </a:xfrm>
          <a:prstGeom prst="rect">
            <a:avLst/>
          </a:prstGeom>
          <a:noFill/>
        </p:spPr>
        <p:txBody>
          <a:bodyPr wrap="square" rtlCol="0">
            <a:spAutoFit/>
          </a:bodyPr>
          <a:lstStyle/>
          <a:p>
            <a:pPr algn="l"/>
            <a:r>
              <a:rPr lang="en-GB" sz="2400" dirty="0">
                <a:solidFill>
                  <a:schemeClr val="bg1"/>
                </a:solidFill>
                <a:latin typeface="Helvetica" pitchFamily="2" charset="0"/>
              </a:rPr>
              <a:t>Europe’s Next-Generation Flagship Particle Physics Project at CERN</a:t>
            </a:r>
          </a:p>
        </p:txBody>
      </p:sp>
      <p:sp>
        <p:nvSpPr>
          <p:cNvPr id="10" name="TextBox 9">
            <a:extLst>
              <a:ext uri="{FF2B5EF4-FFF2-40B4-BE49-F238E27FC236}">
                <a16:creationId xmlns:a16="http://schemas.microsoft.com/office/drawing/2014/main" id="{DFBAF569-ECB4-8F16-36BC-6CA2BD9E277F}"/>
              </a:ext>
            </a:extLst>
          </p:cNvPr>
          <p:cNvSpPr txBox="1"/>
          <p:nvPr/>
        </p:nvSpPr>
        <p:spPr>
          <a:xfrm>
            <a:off x="457200" y="1487990"/>
            <a:ext cx="9207329" cy="338554"/>
          </a:xfrm>
          <a:prstGeom prst="rect">
            <a:avLst/>
          </a:prstGeom>
          <a:noFill/>
        </p:spPr>
        <p:txBody>
          <a:bodyPr wrap="none" rtlCol="0">
            <a:spAutoFit/>
          </a:bodyPr>
          <a:lstStyle/>
          <a:p>
            <a:pPr algn="l"/>
            <a:r>
              <a:rPr lang="en-GB" sz="1600" dirty="0">
                <a:solidFill>
                  <a:schemeClr val="bg1"/>
                </a:solidFill>
                <a:latin typeface="Helvetica" pitchFamily="2" charset="0"/>
              </a:rPr>
              <a:t>Andreas Hoecker (CERN), 57. </a:t>
            </a:r>
            <a:r>
              <a:rPr lang="en-GB" sz="1600" dirty="0" err="1">
                <a:solidFill>
                  <a:schemeClr val="bg1"/>
                </a:solidFill>
                <a:latin typeface="Helvetica" pitchFamily="2" charset="0"/>
              </a:rPr>
              <a:t>Herbstschule</a:t>
            </a:r>
            <a:r>
              <a:rPr lang="en-GB" sz="1600" dirty="0">
                <a:solidFill>
                  <a:schemeClr val="bg1"/>
                </a:solidFill>
                <a:latin typeface="Helvetica" pitchFamily="2" charset="0"/>
              </a:rPr>
              <a:t> HEP, 1–11 September 2026, Bad </a:t>
            </a:r>
            <a:r>
              <a:rPr lang="en-GB" sz="1600" dirty="0" err="1">
                <a:solidFill>
                  <a:schemeClr val="bg1"/>
                </a:solidFill>
                <a:latin typeface="Helvetica" pitchFamily="2" charset="0"/>
              </a:rPr>
              <a:t>Honnef</a:t>
            </a:r>
            <a:r>
              <a:rPr lang="en-GB" sz="1600" dirty="0">
                <a:solidFill>
                  <a:schemeClr val="bg1"/>
                </a:solidFill>
                <a:latin typeface="Helvetica" pitchFamily="2" charset="0"/>
              </a:rPr>
              <a:t>, Germany</a:t>
            </a:r>
          </a:p>
        </p:txBody>
      </p:sp>
    </p:spTree>
    <p:extLst>
      <p:ext uri="{BB962C8B-B14F-4D97-AF65-F5344CB8AC3E}">
        <p14:creationId xmlns:p14="http://schemas.microsoft.com/office/powerpoint/2010/main" val="207910816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0" name="Picture 8" descr="Toward the new European Particle Physics Strategy. next meeting in Venice -  Istituto Nazionale di Fisica Nucleare">
            <a:extLst>
              <a:ext uri="{FF2B5EF4-FFF2-40B4-BE49-F238E27FC236}">
                <a16:creationId xmlns:a16="http://schemas.microsoft.com/office/drawing/2014/main" id="{09CFBA14-6F55-E112-83A7-C594E5294C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201984" cy="686361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7FD9CB5-4AB1-CFD6-EB42-114602ACB4BC}"/>
              </a:ext>
            </a:extLst>
          </p:cNvPr>
          <p:cNvSpPr txBox="1"/>
          <p:nvPr/>
        </p:nvSpPr>
        <p:spPr>
          <a:xfrm>
            <a:off x="188813" y="404047"/>
            <a:ext cx="10666421"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kumimoji="0" lang="en-GB" sz="2800" b="1" i="0" u="none" strike="noStrike" kern="1200" cap="none" spc="0" normalizeH="0" baseline="0" noProof="0" dirty="0">
                <a:ln>
                  <a:noFill/>
                </a:ln>
                <a:solidFill>
                  <a:schemeClr val="bg1"/>
                </a:solidFill>
                <a:effectLst/>
                <a:uLnTx/>
                <a:uFillTx/>
                <a:latin typeface="Helvetica" pitchFamily="2" charset="0"/>
                <a:ea typeface="Trebuchet MS" pitchFamily="-84" charset="0"/>
                <a:cs typeface="Helvetica Light"/>
              </a:rPr>
              <a:t>The European Strategy for Particle Physics</a:t>
            </a:r>
          </a:p>
        </p:txBody>
      </p:sp>
      <p:pic>
        <p:nvPicPr>
          <p:cNvPr id="3" name="Picture 2">
            <a:extLst>
              <a:ext uri="{FF2B5EF4-FFF2-40B4-BE49-F238E27FC236}">
                <a16:creationId xmlns:a16="http://schemas.microsoft.com/office/drawing/2014/main" id="{9E06BF65-6F97-26F2-3E20-1C90C11F4D3F}"/>
              </a:ext>
            </a:extLst>
          </p:cNvPr>
          <p:cNvPicPr>
            <a:picLocks noChangeAspect="1"/>
          </p:cNvPicPr>
          <p:nvPr/>
        </p:nvPicPr>
        <p:blipFill>
          <a:blip r:embed="rId3"/>
          <a:stretch>
            <a:fillRect/>
          </a:stretch>
        </p:blipFill>
        <p:spPr>
          <a:xfrm>
            <a:off x="2896254" y="4574676"/>
            <a:ext cx="6120746" cy="2283325"/>
          </a:xfrm>
          <a:prstGeom prst="rect">
            <a:avLst/>
          </a:prstGeom>
        </p:spPr>
      </p:pic>
      <p:sp>
        <p:nvSpPr>
          <p:cNvPr id="4" name="TextBox 3">
            <a:extLst>
              <a:ext uri="{FF2B5EF4-FFF2-40B4-BE49-F238E27FC236}">
                <a16:creationId xmlns:a16="http://schemas.microsoft.com/office/drawing/2014/main" id="{A3336A20-07F2-C46A-93AC-6990CD038E93}"/>
              </a:ext>
            </a:extLst>
          </p:cNvPr>
          <p:cNvSpPr txBox="1"/>
          <p:nvPr/>
        </p:nvSpPr>
        <p:spPr>
          <a:xfrm>
            <a:off x="2896254" y="6624599"/>
            <a:ext cx="5168246" cy="230832"/>
          </a:xfrm>
          <a:prstGeom prst="rect">
            <a:avLst/>
          </a:prstGeom>
          <a:noFill/>
        </p:spPr>
        <p:txBody>
          <a:bodyPr wrap="square" rtlCol="0">
            <a:spAutoFit/>
          </a:bodyPr>
          <a:lstStyle/>
          <a:p>
            <a:pPr algn="l"/>
            <a:r>
              <a:rPr lang="en-GB" sz="900" dirty="0">
                <a:latin typeface="Helvetica Light" panose="020B0403020202020204" pitchFamily="34" charset="0"/>
              </a:rPr>
              <a:t>Open Symposium, European Strategy of Particle Physics, 23–27 Jun 2025, Venice Lido [</a:t>
            </a:r>
            <a:r>
              <a:rPr lang="en-GB" sz="900" dirty="0">
                <a:latin typeface="Helvetica Light" panose="020B0403020202020204" pitchFamily="34" charset="0"/>
                <a:hlinkClick r:id="rId4"/>
              </a:rPr>
              <a:t>Link</a:t>
            </a:r>
            <a:r>
              <a:rPr lang="en-GB" sz="900" dirty="0">
                <a:latin typeface="Helvetica Light" panose="020B0403020202020204" pitchFamily="34" charset="0"/>
              </a:rPr>
              <a:t>]</a:t>
            </a:r>
          </a:p>
        </p:txBody>
      </p:sp>
    </p:spTree>
    <p:extLst>
      <p:ext uri="{BB962C8B-B14F-4D97-AF65-F5344CB8AC3E}">
        <p14:creationId xmlns:p14="http://schemas.microsoft.com/office/powerpoint/2010/main" val="19742395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8EC5D-8922-A401-9289-3AC16E6C6E9E}"/>
            </a:ext>
          </a:extLst>
        </p:cNvPr>
        <p:cNvGrpSpPr/>
        <p:nvPr/>
      </p:nvGrpSpPr>
      <p:grpSpPr>
        <a:xfrm>
          <a:off x="0" y="0"/>
          <a:ext cx="0" cy="0"/>
          <a:chOff x="0" y="0"/>
          <a:chExt cx="0" cy="0"/>
        </a:xfrm>
      </p:grpSpPr>
      <p:pic>
        <p:nvPicPr>
          <p:cNvPr id="3080" name="Picture 8" descr="Toward the new European Particle Physics Strategy. next meeting in Venice -  Istituto Nazionale di Fisica Nucleare">
            <a:extLst>
              <a:ext uri="{FF2B5EF4-FFF2-40B4-BE49-F238E27FC236}">
                <a16:creationId xmlns:a16="http://schemas.microsoft.com/office/drawing/2014/main" id="{337BB93F-3FE3-783B-4393-9C1ACFBD56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201984" cy="686361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3E3C62E-D7F3-72FE-BEAD-6176B737967E}"/>
              </a:ext>
            </a:extLst>
          </p:cNvPr>
          <p:cNvSpPr txBox="1"/>
          <p:nvPr/>
        </p:nvSpPr>
        <p:spPr>
          <a:xfrm>
            <a:off x="188813" y="404047"/>
            <a:ext cx="10666421"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kumimoji="0" lang="en-GB" sz="2800" b="1" i="0" u="none" strike="noStrike" kern="1200" cap="none" spc="0" normalizeH="0" baseline="0" noProof="0" dirty="0">
                <a:ln>
                  <a:noFill/>
                </a:ln>
                <a:solidFill>
                  <a:schemeClr val="bg1"/>
                </a:solidFill>
                <a:effectLst/>
                <a:uLnTx/>
                <a:uFillTx/>
                <a:latin typeface="Helvetica" pitchFamily="2" charset="0"/>
                <a:ea typeface="Trebuchet MS" pitchFamily="-84" charset="0"/>
                <a:cs typeface="Helvetica Light"/>
              </a:rPr>
              <a:t>The European Strategy for Particle Physics</a:t>
            </a:r>
          </a:p>
        </p:txBody>
      </p:sp>
      <p:sp>
        <p:nvSpPr>
          <p:cNvPr id="2" name="Rounded Rectangle 1">
            <a:extLst>
              <a:ext uri="{FF2B5EF4-FFF2-40B4-BE49-F238E27FC236}">
                <a16:creationId xmlns:a16="http://schemas.microsoft.com/office/drawing/2014/main" id="{6E4ED6B8-003D-B567-5BDD-412E83B1A130}"/>
              </a:ext>
            </a:extLst>
          </p:cNvPr>
          <p:cNvSpPr/>
          <p:nvPr/>
        </p:nvSpPr>
        <p:spPr>
          <a:xfrm>
            <a:off x="443752" y="1919498"/>
            <a:ext cx="11304903" cy="2846467"/>
          </a:xfrm>
          <a:prstGeom prst="roundRect">
            <a:avLst>
              <a:gd name="adj" fmla="val 3532"/>
            </a:avLst>
          </a:prstGeom>
          <a:solidFill>
            <a:srgbClr val="023E83">
              <a:alpha val="9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a:extLst>
              <a:ext uri="{FF2B5EF4-FFF2-40B4-BE49-F238E27FC236}">
                <a16:creationId xmlns:a16="http://schemas.microsoft.com/office/drawing/2014/main" id="{A419CBE2-0D91-B1EF-B9E9-4AF54ACD85B1}"/>
              </a:ext>
            </a:extLst>
          </p:cNvPr>
          <p:cNvSpPr txBox="1"/>
          <p:nvPr/>
        </p:nvSpPr>
        <p:spPr>
          <a:xfrm>
            <a:off x="640081" y="2100093"/>
            <a:ext cx="10628554" cy="2492990"/>
          </a:xfrm>
          <a:prstGeom prst="rect">
            <a:avLst/>
          </a:prstGeom>
          <a:noFill/>
        </p:spPr>
        <p:txBody>
          <a:bodyPr wrap="square" rtlCol="0">
            <a:spAutoFit/>
          </a:bodyPr>
          <a:lstStyle/>
          <a:p>
            <a:pPr marL="285750" indent="-285750">
              <a:spcBef>
                <a:spcPts val="600"/>
              </a:spcBef>
              <a:buFont typeface="Arial" panose="020B0604020202020204" pitchFamily="34" charset="0"/>
              <a:buChar char="•"/>
            </a:pPr>
            <a:r>
              <a:rPr lang="en-GB" dirty="0">
                <a:solidFill>
                  <a:schemeClr val="bg1"/>
                </a:solidFill>
                <a:latin typeface="Helvetica" pitchFamily="2" charset="0"/>
              </a:rPr>
              <a:t>Cornerstone of Europe’s decision-making process for the long-term future of the field</a:t>
            </a:r>
          </a:p>
          <a:p>
            <a:pPr marL="285750" indent="-285750">
              <a:spcBef>
                <a:spcPts val="1200"/>
              </a:spcBef>
              <a:buFont typeface="Arial" panose="020B0604020202020204" pitchFamily="34" charset="0"/>
              <a:buChar char="•"/>
            </a:pPr>
            <a:r>
              <a:rPr lang="en-GB" dirty="0">
                <a:solidFill>
                  <a:schemeClr val="bg1"/>
                </a:solidFill>
                <a:latin typeface="Helvetica" pitchFamily="2" charset="0"/>
              </a:rPr>
              <a:t>Mandated by CERN Council, the Strategy is formed through a broad consultation of the particle physics communities in Europe and worldwide </a:t>
            </a:r>
            <a:r>
              <a:rPr lang="en-GB" sz="1600" dirty="0">
                <a:solidFill>
                  <a:schemeClr val="bg1"/>
                </a:solidFill>
                <a:latin typeface="Helvetica" pitchFamily="2" charset="0"/>
              </a:rPr>
              <a:t>(266 individual and national submissions, 2-year process)</a:t>
            </a:r>
            <a:endParaRPr lang="en-GB" dirty="0">
              <a:solidFill>
                <a:schemeClr val="bg1"/>
              </a:solidFill>
              <a:latin typeface="Helvetica" pitchFamily="2" charset="0"/>
            </a:endParaRPr>
          </a:p>
          <a:p>
            <a:pPr marL="285750" indent="-285750">
              <a:spcBef>
                <a:spcPts val="1200"/>
              </a:spcBef>
              <a:buFont typeface="Arial" panose="020B0604020202020204" pitchFamily="34" charset="0"/>
              <a:buChar char="•"/>
            </a:pPr>
            <a:r>
              <a:rPr lang="en-GB" dirty="0">
                <a:solidFill>
                  <a:schemeClr val="bg1"/>
                </a:solidFill>
                <a:latin typeface="Helvetica" pitchFamily="2" charset="0"/>
              </a:rPr>
              <a:t>In the Strategy process, recommendations are developed which are submitted to the CERN Council for an update of the Strategy</a:t>
            </a:r>
          </a:p>
          <a:p>
            <a:pPr marL="285750" indent="-285750">
              <a:spcBef>
                <a:spcPts val="1200"/>
              </a:spcBef>
              <a:buFont typeface="Arial" panose="020B0604020202020204" pitchFamily="34" charset="0"/>
              <a:buChar char="•"/>
            </a:pPr>
            <a:r>
              <a:rPr lang="en-GB" dirty="0">
                <a:solidFill>
                  <a:schemeClr val="bg1"/>
                </a:solidFill>
                <a:latin typeface="Helvetica" pitchFamily="2" charset="0"/>
              </a:rPr>
              <a:t>It is </a:t>
            </a:r>
            <a:r>
              <a:rPr lang="en-GB" i="1" dirty="0">
                <a:solidFill>
                  <a:schemeClr val="bg1"/>
                </a:solidFill>
                <a:latin typeface="Helvetica" pitchFamily="2" charset="0"/>
              </a:rPr>
              <a:t>not</a:t>
            </a:r>
            <a:r>
              <a:rPr lang="en-GB" dirty="0">
                <a:solidFill>
                  <a:schemeClr val="bg1"/>
                </a:solidFill>
                <a:latin typeface="Helvetica" pitchFamily="2" charset="0"/>
              </a:rPr>
              <a:t> a project approval process; projects are approved by the CERN Council through a separate decision process, taking the Strategy recommendations into account</a:t>
            </a:r>
          </a:p>
        </p:txBody>
      </p:sp>
      <p:sp>
        <p:nvSpPr>
          <p:cNvPr id="6" name="TextBox 5">
            <a:extLst>
              <a:ext uri="{FF2B5EF4-FFF2-40B4-BE49-F238E27FC236}">
                <a16:creationId xmlns:a16="http://schemas.microsoft.com/office/drawing/2014/main" id="{6560560F-FBC3-E77B-33DC-06EB368A2E6A}"/>
              </a:ext>
            </a:extLst>
          </p:cNvPr>
          <p:cNvSpPr txBox="1"/>
          <p:nvPr/>
        </p:nvSpPr>
        <p:spPr>
          <a:xfrm>
            <a:off x="188813" y="5575327"/>
            <a:ext cx="6743700" cy="1169551"/>
          </a:xfrm>
          <a:prstGeom prst="rect">
            <a:avLst/>
          </a:prstGeom>
          <a:noFill/>
        </p:spPr>
        <p:txBody>
          <a:bodyPr wrap="square">
            <a:spAutoFit/>
          </a:bodyPr>
          <a:lstStyle/>
          <a:p>
            <a:pPr>
              <a:spcBef>
                <a:spcPts val="600"/>
              </a:spcBef>
            </a:pPr>
            <a:r>
              <a:rPr lang="en-GB" sz="1100" dirty="0">
                <a:solidFill>
                  <a:schemeClr val="bg1"/>
                </a:solidFill>
                <a:latin typeface="Helvetica Light" panose="020B0403020202020204" pitchFamily="34" charset="0"/>
              </a:rPr>
              <a:t>Original Strategy (2006): 	LHC, mooting of luminosity upgrade of LHC, R&amp;D in accelerator 			technologies, coordination with a potential ILC project</a:t>
            </a:r>
          </a:p>
          <a:p>
            <a:pPr>
              <a:spcBef>
                <a:spcPts val="600"/>
              </a:spcBef>
            </a:pPr>
            <a:r>
              <a:rPr lang="en-GB" sz="1100" dirty="0">
                <a:solidFill>
                  <a:schemeClr val="bg1"/>
                </a:solidFill>
                <a:latin typeface="Helvetica Light" panose="020B0403020202020204" pitchFamily="34" charset="0"/>
              </a:rPr>
              <a:t>1</a:t>
            </a:r>
            <a:r>
              <a:rPr lang="en-GB" sz="1100" baseline="30000" dirty="0">
                <a:solidFill>
                  <a:schemeClr val="bg1"/>
                </a:solidFill>
                <a:latin typeface="Helvetica Light" panose="020B0403020202020204" pitchFamily="34" charset="0"/>
              </a:rPr>
              <a:t>st</a:t>
            </a:r>
            <a:r>
              <a:rPr lang="en-GB" sz="1100" dirty="0">
                <a:solidFill>
                  <a:schemeClr val="bg1"/>
                </a:solidFill>
                <a:latin typeface="Helvetica Light" panose="020B0403020202020204" pitchFamily="34" charset="0"/>
              </a:rPr>
              <a:t> Update (2013):	High Luminosity LHC, need for a post-LHC programme</a:t>
            </a:r>
          </a:p>
          <a:p>
            <a:pPr>
              <a:spcBef>
                <a:spcPts val="600"/>
              </a:spcBef>
            </a:pPr>
            <a:r>
              <a:rPr lang="en-GB" sz="1100" dirty="0">
                <a:solidFill>
                  <a:schemeClr val="bg1"/>
                </a:solidFill>
                <a:latin typeface="Helvetica Light" panose="020B0403020202020204" pitchFamily="34" charset="0"/>
              </a:rPr>
              <a:t>2</a:t>
            </a:r>
            <a:r>
              <a:rPr lang="en-GB" sz="1100" baseline="30000" dirty="0">
                <a:solidFill>
                  <a:schemeClr val="bg1"/>
                </a:solidFill>
                <a:latin typeface="Helvetica Light" panose="020B0403020202020204" pitchFamily="34" charset="0"/>
              </a:rPr>
              <a:t>nd</a:t>
            </a:r>
            <a:r>
              <a:rPr lang="en-GB" sz="1100" dirty="0">
                <a:solidFill>
                  <a:schemeClr val="bg1"/>
                </a:solidFill>
                <a:latin typeface="Helvetica Light" panose="020B0403020202020204" pitchFamily="34" charset="0"/>
              </a:rPr>
              <a:t> Update (2020):	FCC feasibility study</a:t>
            </a:r>
          </a:p>
          <a:p>
            <a:pPr>
              <a:spcBef>
                <a:spcPts val="600"/>
              </a:spcBef>
            </a:pPr>
            <a:r>
              <a:rPr lang="en-GB" sz="1100" dirty="0">
                <a:solidFill>
                  <a:schemeClr val="bg1"/>
                </a:solidFill>
                <a:latin typeface="Helvetica Light" panose="020B0403020202020204" pitchFamily="34" charset="0"/>
              </a:rPr>
              <a:t>3</a:t>
            </a:r>
            <a:r>
              <a:rPr lang="en-GB" sz="1100" baseline="30000" dirty="0">
                <a:solidFill>
                  <a:schemeClr val="bg1"/>
                </a:solidFill>
                <a:latin typeface="Helvetica Light" panose="020B0403020202020204" pitchFamily="34" charset="0"/>
              </a:rPr>
              <a:t>rd</a:t>
            </a:r>
            <a:r>
              <a:rPr lang="en-GB" sz="1100" dirty="0">
                <a:solidFill>
                  <a:schemeClr val="bg1"/>
                </a:solidFill>
                <a:latin typeface="Helvetica Light" panose="020B0403020202020204" pitchFamily="34" charset="0"/>
              </a:rPr>
              <a:t> Update (2026):	Recommendation for the next large-scale accelerator project at CERN</a:t>
            </a:r>
          </a:p>
        </p:txBody>
      </p:sp>
    </p:spTree>
    <p:extLst>
      <p:ext uri="{BB962C8B-B14F-4D97-AF65-F5344CB8AC3E}">
        <p14:creationId xmlns:p14="http://schemas.microsoft.com/office/powerpoint/2010/main" val="2081257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B99DF-3D62-F6B8-6CEA-E9A9BEA67D36}"/>
            </a:ext>
          </a:extLst>
        </p:cNvPr>
        <p:cNvGrpSpPr/>
        <p:nvPr/>
      </p:nvGrpSpPr>
      <p:grpSpPr>
        <a:xfrm>
          <a:off x="0" y="0"/>
          <a:ext cx="0" cy="0"/>
          <a:chOff x="0" y="0"/>
          <a:chExt cx="0" cy="0"/>
        </a:xfrm>
      </p:grpSpPr>
      <p:pic>
        <p:nvPicPr>
          <p:cNvPr id="3080" name="Picture 8" descr="Toward the new European Particle Physics Strategy. next meeting in Venice -  Istituto Nazionale di Fisica Nucleare">
            <a:extLst>
              <a:ext uri="{FF2B5EF4-FFF2-40B4-BE49-F238E27FC236}">
                <a16:creationId xmlns:a16="http://schemas.microsoft.com/office/drawing/2014/main" id="{ED2AE52D-3CFF-53EC-7695-48F9E7183B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201984" cy="686361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8419869-5F7B-9B15-F165-1761446B90B2}"/>
              </a:ext>
            </a:extLst>
          </p:cNvPr>
          <p:cNvSpPr txBox="1"/>
          <p:nvPr/>
        </p:nvSpPr>
        <p:spPr>
          <a:xfrm>
            <a:off x="188813" y="404047"/>
            <a:ext cx="10666421"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kumimoji="0" lang="en-GB" sz="2800" b="1" i="0" u="none" strike="noStrike" kern="1200" cap="none" spc="0" normalizeH="0" baseline="0" noProof="0" dirty="0">
                <a:ln>
                  <a:noFill/>
                </a:ln>
                <a:solidFill>
                  <a:schemeClr val="bg1"/>
                </a:solidFill>
                <a:effectLst/>
                <a:uLnTx/>
                <a:uFillTx/>
                <a:latin typeface="Helvetica" pitchFamily="2" charset="0"/>
                <a:ea typeface="Trebuchet MS" pitchFamily="-84" charset="0"/>
                <a:cs typeface="Helvetica Light"/>
              </a:rPr>
              <a:t>The European Strategy for Particle Physics</a:t>
            </a:r>
          </a:p>
        </p:txBody>
      </p:sp>
      <p:sp>
        <p:nvSpPr>
          <p:cNvPr id="4" name="Rounded Rectangle 3">
            <a:extLst>
              <a:ext uri="{FF2B5EF4-FFF2-40B4-BE49-F238E27FC236}">
                <a16:creationId xmlns:a16="http://schemas.microsoft.com/office/drawing/2014/main" id="{2FAE357F-0CE2-6073-BE2A-375797B50823}"/>
              </a:ext>
            </a:extLst>
          </p:cNvPr>
          <p:cNvSpPr/>
          <p:nvPr/>
        </p:nvSpPr>
        <p:spPr>
          <a:xfrm>
            <a:off x="443753" y="1309901"/>
            <a:ext cx="11249483" cy="4855377"/>
          </a:xfrm>
          <a:prstGeom prst="roundRect">
            <a:avLst>
              <a:gd name="adj" fmla="val 3532"/>
            </a:avLst>
          </a:prstGeom>
          <a:solidFill>
            <a:srgbClr val="023E83">
              <a:alpha val="9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a:extLst>
              <a:ext uri="{FF2B5EF4-FFF2-40B4-BE49-F238E27FC236}">
                <a16:creationId xmlns:a16="http://schemas.microsoft.com/office/drawing/2014/main" id="{1E545EE4-CAA0-FD78-A349-D14E2DBB9853}"/>
              </a:ext>
            </a:extLst>
          </p:cNvPr>
          <p:cNvSpPr txBox="1"/>
          <p:nvPr/>
        </p:nvSpPr>
        <p:spPr>
          <a:xfrm>
            <a:off x="640081" y="1490496"/>
            <a:ext cx="10904219" cy="4447371"/>
          </a:xfrm>
          <a:prstGeom prst="rect">
            <a:avLst/>
          </a:prstGeom>
          <a:noFill/>
        </p:spPr>
        <p:txBody>
          <a:bodyPr wrap="square" rtlCol="0">
            <a:spAutoFit/>
          </a:bodyPr>
          <a:lstStyle/>
          <a:p>
            <a:pPr>
              <a:spcBef>
                <a:spcPts val="600"/>
              </a:spcBef>
            </a:pPr>
            <a:r>
              <a:rPr lang="en-GB" dirty="0">
                <a:solidFill>
                  <a:schemeClr val="bg1"/>
                </a:solidFill>
                <a:latin typeface="Helvetica" pitchFamily="2" charset="0"/>
              </a:rPr>
              <a:t>Main recommendations of the 2026 strategy update</a:t>
            </a:r>
          </a:p>
          <a:p>
            <a:pPr marL="285750" indent="-285750">
              <a:spcBef>
                <a:spcPts val="1800"/>
              </a:spcBef>
              <a:buFont typeface="Arial" panose="020B0604020202020204" pitchFamily="34" charset="0"/>
              <a:buChar char="•"/>
            </a:pPr>
            <a:r>
              <a:rPr lang="en-GB" dirty="0">
                <a:solidFill>
                  <a:schemeClr val="bg1"/>
                </a:solidFill>
                <a:latin typeface="Helvetica" pitchFamily="2" charset="0"/>
              </a:rPr>
              <a:t>The </a:t>
            </a:r>
            <a:r>
              <a:rPr lang="en-GB" b="1" dirty="0">
                <a:solidFill>
                  <a:schemeClr val="bg1"/>
                </a:solidFill>
                <a:latin typeface="Helvetica" pitchFamily="2" charset="0"/>
              </a:rPr>
              <a:t>full exploitation of the physics potential of the LHC and the HL-LHC and the completion of the high-luminosity upgrade remain the highest priorities of European particle physics</a:t>
            </a:r>
            <a:r>
              <a:rPr lang="en-GB" dirty="0">
                <a:solidFill>
                  <a:schemeClr val="bg1"/>
                </a:solidFill>
                <a:latin typeface="Helvetica" pitchFamily="2" charset="0"/>
              </a:rPr>
              <a:t>. Every effort must be made to complete the HL-LHC upgrade within the current schedule</a:t>
            </a:r>
          </a:p>
          <a:p>
            <a:pPr marL="285750" indent="-285750">
              <a:spcBef>
                <a:spcPts val="1200"/>
              </a:spcBef>
              <a:buFont typeface="Arial" panose="020B0604020202020204" pitchFamily="34" charset="0"/>
              <a:buChar char="•"/>
            </a:pPr>
            <a:r>
              <a:rPr lang="en-GB" b="1" dirty="0">
                <a:solidFill>
                  <a:schemeClr val="bg1"/>
                </a:solidFill>
                <a:latin typeface="Helvetica" pitchFamily="2" charset="0"/>
              </a:rPr>
              <a:t>The electron–positron Future Circular Collider (FCC-ee) is recommended as the preferred option for the next flagship collider at CERN</a:t>
            </a:r>
          </a:p>
          <a:p>
            <a:pPr marL="285750" indent="-285750">
              <a:spcBef>
                <a:spcPts val="1200"/>
              </a:spcBef>
              <a:buFont typeface="Arial" panose="020B0604020202020204" pitchFamily="34" charset="0"/>
              <a:buChar char="•"/>
            </a:pPr>
            <a:r>
              <a:rPr lang="en-GB" dirty="0">
                <a:solidFill>
                  <a:schemeClr val="bg1"/>
                </a:solidFill>
                <a:latin typeface="Helvetica" pitchFamily="2" charset="0"/>
              </a:rPr>
              <a:t>A descoped FCC-ee* is the preferred alternative option for the next flagship collider at CERN              </a:t>
            </a:r>
            <a:r>
              <a:rPr lang="en-GB" sz="1400" dirty="0">
                <a:solidFill>
                  <a:schemeClr val="bg1"/>
                </a:solidFill>
                <a:latin typeface="Helvetica" pitchFamily="2" charset="0"/>
              </a:rPr>
              <a:t>*No ttbar run: –1.26 BCHF, drop 2 / 4 experiments: –0.80 BCHF, decrease RF power from 50 → 30 MW (–0.35 BCHF) </a:t>
            </a:r>
          </a:p>
          <a:p>
            <a:pPr marL="285750" indent="-285750">
              <a:spcBef>
                <a:spcPts val="1200"/>
              </a:spcBef>
              <a:buFont typeface="Arial" panose="020B0604020202020204" pitchFamily="34" charset="0"/>
              <a:buChar char="•"/>
            </a:pPr>
            <a:r>
              <a:rPr lang="en-GB" dirty="0">
                <a:solidFill>
                  <a:schemeClr val="bg1"/>
                </a:solidFill>
                <a:latin typeface="Helvetica" pitchFamily="2" charset="0"/>
              </a:rPr>
              <a:t>The </a:t>
            </a:r>
            <a:r>
              <a:rPr lang="en-GB" b="1" dirty="0">
                <a:solidFill>
                  <a:schemeClr val="bg1"/>
                </a:solidFill>
                <a:latin typeface="Helvetica" pitchFamily="2" charset="0"/>
              </a:rPr>
              <a:t>particle physics community should continue and intensify its efforts to develop and adopt sustainable solutions</a:t>
            </a:r>
          </a:p>
          <a:p>
            <a:pPr marL="285750" indent="-285750">
              <a:spcBef>
                <a:spcPts val="1200"/>
              </a:spcBef>
              <a:buFont typeface="Arial" panose="020B0604020202020204" pitchFamily="34" charset="0"/>
              <a:buChar char="•"/>
            </a:pPr>
            <a:r>
              <a:rPr lang="en-GB" dirty="0">
                <a:solidFill>
                  <a:schemeClr val="bg1"/>
                </a:solidFill>
                <a:latin typeface="Helvetica" pitchFamily="2" charset="0"/>
              </a:rPr>
              <a:t>…</a:t>
            </a:r>
          </a:p>
          <a:p>
            <a:pPr>
              <a:spcBef>
                <a:spcPts val="2400"/>
              </a:spcBef>
            </a:pPr>
            <a:r>
              <a:rPr lang="en-GB" sz="1400" dirty="0">
                <a:solidFill>
                  <a:schemeClr val="bg1"/>
                </a:solidFill>
                <a:latin typeface="Helvetica" pitchFamily="2" charset="0"/>
              </a:rPr>
              <a:t>Links: </a:t>
            </a:r>
            <a:r>
              <a:rPr lang="en-GB" sz="1400" dirty="0">
                <a:solidFill>
                  <a:schemeClr val="bg1"/>
                </a:solidFill>
                <a:latin typeface="Helvetica" pitchFamily="2" charset="0"/>
                <a:hlinkClick r:id="rId3">
                  <a:extLst>
                    <a:ext uri="{A12FA001-AC4F-418D-AE19-62706E023703}">
                      <ahyp:hlinkClr xmlns:ahyp="http://schemas.microsoft.com/office/drawing/2018/hyperlinkcolor" val="tx"/>
                    </a:ext>
                  </a:extLst>
                </a:hlinkClick>
              </a:rPr>
              <a:t>CERN Council resolution</a:t>
            </a:r>
            <a:r>
              <a:rPr lang="en-GB" sz="1400" dirty="0">
                <a:solidFill>
                  <a:schemeClr val="bg1"/>
                </a:solidFill>
                <a:latin typeface="Helvetica" pitchFamily="2" charset="0"/>
              </a:rPr>
              <a:t>, </a:t>
            </a:r>
            <a:r>
              <a:rPr lang="en-GB" sz="1400" dirty="0">
                <a:solidFill>
                  <a:schemeClr val="bg1"/>
                </a:solidFill>
                <a:latin typeface="Helvetica" pitchFamily="2" charset="0"/>
                <a:hlinkClick r:id="rId4">
                  <a:extLst>
                    <a:ext uri="{A12FA001-AC4F-418D-AE19-62706E023703}">
                      <ahyp:hlinkClr xmlns:ahyp="http://schemas.microsoft.com/office/drawing/2018/hyperlinkcolor" val="tx"/>
                    </a:ext>
                  </a:extLst>
                </a:hlinkClick>
              </a:rPr>
              <a:t>Recommendations</a:t>
            </a:r>
            <a:r>
              <a:rPr lang="en-GB" sz="1400" dirty="0">
                <a:solidFill>
                  <a:schemeClr val="bg1"/>
                </a:solidFill>
                <a:latin typeface="Helvetica" pitchFamily="2" charset="0"/>
              </a:rPr>
              <a:t>, </a:t>
            </a:r>
            <a:r>
              <a:rPr lang="en-GB" sz="1400" dirty="0">
                <a:solidFill>
                  <a:schemeClr val="bg1"/>
                </a:solidFill>
                <a:latin typeface="Helvetica" pitchFamily="2" charset="0"/>
                <a:hlinkClick r:id="rId5">
                  <a:extLst>
                    <a:ext uri="{A12FA001-AC4F-418D-AE19-62706E023703}">
                      <ahyp:hlinkClr xmlns:ahyp="http://schemas.microsoft.com/office/drawing/2018/hyperlinkcolor" val="tx"/>
                    </a:ext>
                  </a:extLst>
                </a:hlinkClick>
              </a:rPr>
              <a:t>Briefing book</a:t>
            </a:r>
            <a:r>
              <a:rPr lang="en-GB" sz="1400" dirty="0">
                <a:solidFill>
                  <a:schemeClr val="bg1"/>
                </a:solidFill>
                <a:latin typeface="Helvetica" pitchFamily="2" charset="0"/>
              </a:rPr>
              <a:t>, </a:t>
            </a:r>
            <a:r>
              <a:rPr lang="en-GB" sz="1400" dirty="0">
                <a:solidFill>
                  <a:schemeClr val="bg1"/>
                </a:solidFill>
                <a:latin typeface="Helvetica" pitchFamily="2" charset="0"/>
                <a:hlinkClick r:id="rId6">
                  <a:extLst>
                    <a:ext uri="{A12FA001-AC4F-418D-AE19-62706E023703}">
                      <ahyp:hlinkClr xmlns:ahyp="http://schemas.microsoft.com/office/drawing/2018/hyperlinkcolor" val="tx"/>
                    </a:ext>
                  </a:extLst>
                </a:hlinkClick>
              </a:rPr>
              <a:t>All documents</a:t>
            </a:r>
            <a:r>
              <a:rPr lang="en-GB" sz="1400" dirty="0">
                <a:solidFill>
                  <a:schemeClr val="bg1"/>
                </a:solidFill>
                <a:latin typeface="Helvetica" pitchFamily="2" charset="0"/>
              </a:rPr>
              <a:t>, </a:t>
            </a:r>
            <a:r>
              <a:rPr lang="en-GB" sz="1400" dirty="0">
                <a:solidFill>
                  <a:schemeClr val="bg1"/>
                </a:solidFill>
                <a:latin typeface="Helvetica" pitchFamily="2" charset="0"/>
                <a:hlinkClick r:id="rId7">
                  <a:extLst>
                    <a:ext uri="{A12FA001-AC4F-418D-AE19-62706E023703}">
                      <ahyp:hlinkClr xmlns:ahyp="http://schemas.microsoft.com/office/drawing/2018/hyperlinkcolor" val="tx"/>
                    </a:ext>
                  </a:extLst>
                </a:hlinkClick>
              </a:rPr>
              <a:t>More information</a:t>
            </a:r>
            <a:r>
              <a:rPr lang="en-GB" sz="1400" dirty="0">
                <a:solidFill>
                  <a:schemeClr val="bg1"/>
                </a:solidFill>
                <a:latin typeface="Helvetica" pitchFamily="2" charset="0"/>
              </a:rPr>
              <a:t>, </a:t>
            </a:r>
            <a:r>
              <a:rPr lang="en-GB" sz="1400" dirty="0">
                <a:solidFill>
                  <a:schemeClr val="bg1"/>
                </a:solidFill>
                <a:latin typeface="Helvetica" pitchFamily="2" charset="0"/>
                <a:hlinkClick r:id="rId8">
                  <a:extLst>
                    <a:ext uri="{A12FA001-AC4F-418D-AE19-62706E023703}">
                      <ahyp:hlinkClr xmlns:ahyp="http://schemas.microsoft.com/office/drawing/2018/hyperlinkcolor" val="tx"/>
                    </a:ext>
                  </a:extLst>
                </a:hlinkClick>
              </a:rPr>
              <a:t>CERN Colloquium by Karl Jakobs</a:t>
            </a:r>
            <a:endParaRPr lang="en-GB" sz="1400" b="1" dirty="0">
              <a:solidFill>
                <a:schemeClr val="bg1"/>
              </a:solidFill>
              <a:latin typeface="Helvetica" pitchFamily="2" charset="0"/>
            </a:endParaRPr>
          </a:p>
        </p:txBody>
      </p:sp>
    </p:spTree>
    <p:extLst>
      <p:ext uri="{BB962C8B-B14F-4D97-AF65-F5344CB8AC3E}">
        <p14:creationId xmlns:p14="http://schemas.microsoft.com/office/powerpoint/2010/main" val="722192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35196-4A42-D1CE-B840-03BEF52C75F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F1D75F9-B780-A98A-2D4B-1239FD9EFD9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kumimoji="0" lang="en-GB" sz="1400" b="0" i="0" u="none" strike="noStrike" kern="1200" cap="none" spc="0" normalizeH="0" baseline="0" noProof="0">
                <a:ln>
                  <a:noFill/>
                </a:ln>
                <a:solidFill>
                  <a:srgbClr val="000000">
                    <a:lumMod val="50000"/>
                    <a:lumOff val="50000"/>
                  </a:srgbClr>
                </a:solidFill>
                <a:effectLst/>
                <a:uLnTx/>
                <a:uFillTx/>
                <a:latin typeface="Helvetica Light"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400" b="0" i="0" u="none" strike="noStrike" kern="1200" cap="none" spc="0" normalizeH="0" baseline="0" noProof="0" dirty="0">
              <a:ln>
                <a:noFill/>
              </a:ln>
              <a:solidFill>
                <a:srgbClr val="000000">
                  <a:lumMod val="50000"/>
                  <a:lumOff val="50000"/>
                </a:srgbClr>
              </a:solidFill>
              <a:effectLst/>
              <a:uLnTx/>
              <a:uFillTx/>
              <a:latin typeface="Helvetica Light" charset="0"/>
            </a:endParaRPr>
          </a:p>
        </p:txBody>
      </p:sp>
      <p:sp>
        <p:nvSpPr>
          <p:cNvPr id="3" name="TextBox 2">
            <a:extLst>
              <a:ext uri="{FF2B5EF4-FFF2-40B4-BE49-F238E27FC236}">
                <a16:creationId xmlns:a16="http://schemas.microsoft.com/office/drawing/2014/main" id="{1423E956-37EB-6598-1615-093A3D50A83B}"/>
              </a:ext>
            </a:extLst>
          </p:cNvPr>
          <p:cNvSpPr txBox="1"/>
          <p:nvPr/>
        </p:nvSpPr>
        <p:spPr>
          <a:xfrm>
            <a:off x="214938" y="264651"/>
            <a:ext cx="11305525"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kumimoji="0" lang="en-GB" sz="2800" b="1" i="0" u="none" strike="noStrike" kern="1200" cap="none" spc="0" normalizeH="0" baseline="0" noProof="0" dirty="0">
                <a:ln>
                  <a:noFill/>
                </a:ln>
                <a:solidFill>
                  <a:srgbClr val="0D7FBF"/>
                </a:solidFill>
                <a:effectLst/>
                <a:uLnTx/>
                <a:uFillTx/>
                <a:latin typeface="Helvetica" pitchFamily="2" charset="0"/>
                <a:ea typeface="Trebuchet MS" pitchFamily="-84" charset="0"/>
                <a:cs typeface="Helvetica Light"/>
              </a:rPr>
              <a:t>Proposed next-generation large-scale projects at CERN, ~ 2045</a:t>
            </a:r>
          </a:p>
        </p:txBody>
      </p:sp>
      <p:pic>
        <p:nvPicPr>
          <p:cNvPr id="4" name="Picture 3">
            <a:extLst>
              <a:ext uri="{FF2B5EF4-FFF2-40B4-BE49-F238E27FC236}">
                <a16:creationId xmlns:a16="http://schemas.microsoft.com/office/drawing/2014/main" id="{9ED823CB-6F3A-D8D1-F58A-C4A3D1919AC3}"/>
              </a:ext>
            </a:extLst>
          </p:cNvPr>
          <p:cNvPicPr>
            <a:picLocks noChangeAspect="1"/>
          </p:cNvPicPr>
          <p:nvPr/>
        </p:nvPicPr>
        <p:blipFill>
          <a:blip r:embed="rId2"/>
          <a:srcRect t="14045" b="8240"/>
          <a:stretch>
            <a:fillRect/>
          </a:stretch>
        </p:blipFill>
        <p:spPr>
          <a:xfrm>
            <a:off x="372000" y="1137394"/>
            <a:ext cx="11448000" cy="5560459"/>
          </a:xfrm>
          <a:prstGeom prst="rect">
            <a:avLst/>
          </a:prstGeom>
        </p:spPr>
      </p:pic>
      <p:sp>
        <p:nvSpPr>
          <p:cNvPr id="5" name="TextBox 4">
            <a:extLst>
              <a:ext uri="{FF2B5EF4-FFF2-40B4-BE49-F238E27FC236}">
                <a16:creationId xmlns:a16="http://schemas.microsoft.com/office/drawing/2014/main" id="{D1EA89B2-4B74-EBDD-B4AF-809919CDB2A6}"/>
              </a:ext>
            </a:extLst>
          </p:cNvPr>
          <p:cNvSpPr txBox="1"/>
          <p:nvPr/>
        </p:nvSpPr>
        <p:spPr>
          <a:xfrm>
            <a:off x="90246" y="6542778"/>
            <a:ext cx="1595309" cy="261610"/>
          </a:xfrm>
          <a:prstGeom prst="rect">
            <a:avLst/>
          </a:prstGeom>
          <a:noFill/>
        </p:spPr>
        <p:txBody>
          <a:bodyPr wrap="none" rtlCol="0">
            <a:spAutoFit/>
          </a:bodyPr>
          <a:lstStyle/>
          <a:p>
            <a:pPr marL="0" algn="l">
              <a:spcBef>
                <a:spcPts val="3000"/>
              </a:spcBef>
            </a:pPr>
            <a:r>
              <a:rPr lang="en-GB" sz="105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Slide from Karl Jakobs</a:t>
            </a:r>
          </a:p>
        </p:txBody>
      </p:sp>
    </p:spTree>
    <p:extLst>
      <p:ext uri="{BB962C8B-B14F-4D97-AF65-F5344CB8AC3E}">
        <p14:creationId xmlns:p14="http://schemas.microsoft.com/office/powerpoint/2010/main" val="164628777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8920C-5F4F-5C93-C061-F3790CBD112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68B94DD-A91E-D2F5-25E2-D2BC085EDB34}"/>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kumimoji="0" lang="en-GB" sz="1400" b="0" i="0" u="none" strike="noStrike" kern="1200" cap="none" spc="0" normalizeH="0" baseline="0" noProof="0" smtClean="0">
                <a:ln>
                  <a:noFill/>
                </a:ln>
                <a:solidFill>
                  <a:srgbClr val="000000">
                    <a:lumMod val="50000"/>
                    <a:lumOff val="50000"/>
                  </a:srgbClr>
                </a:solidFill>
                <a:effectLst/>
                <a:uLnTx/>
                <a:uFillTx/>
                <a:latin typeface="Helvetica Light"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400" b="0" i="0" u="none" strike="noStrike" kern="1200" cap="none" spc="0" normalizeH="0" baseline="0" noProof="0">
              <a:ln>
                <a:noFill/>
              </a:ln>
              <a:solidFill>
                <a:srgbClr val="000000">
                  <a:lumMod val="50000"/>
                  <a:lumOff val="50000"/>
                </a:srgbClr>
              </a:solidFill>
              <a:effectLst/>
              <a:uLnTx/>
              <a:uFillTx/>
              <a:latin typeface="Helvetica Light" charset="0"/>
            </a:endParaRPr>
          </a:p>
        </p:txBody>
      </p:sp>
      <p:sp>
        <p:nvSpPr>
          <p:cNvPr id="3" name="TextBox 2">
            <a:extLst>
              <a:ext uri="{FF2B5EF4-FFF2-40B4-BE49-F238E27FC236}">
                <a16:creationId xmlns:a16="http://schemas.microsoft.com/office/drawing/2014/main" id="{8305EE3A-207F-F2D7-0548-656CE93A7536}"/>
              </a:ext>
            </a:extLst>
          </p:cNvPr>
          <p:cNvSpPr txBox="1"/>
          <p:nvPr/>
        </p:nvSpPr>
        <p:spPr>
          <a:xfrm>
            <a:off x="214938" y="264651"/>
            <a:ext cx="11305525"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kumimoji="0" lang="en-GB" sz="2800" b="1" i="0" u="none" strike="noStrike" kern="1200" cap="none" spc="0" normalizeH="0" baseline="0" noProof="0" dirty="0">
                <a:ln>
                  <a:noFill/>
                </a:ln>
                <a:solidFill>
                  <a:srgbClr val="0D7FBF"/>
                </a:solidFill>
                <a:effectLst/>
                <a:uLnTx/>
                <a:uFillTx/>
                <a:latin typeface="Helvetica" pitchFamily="2" charset="0"/>
                <a:ea typeface="Trebuchet MS" pitchFamily="-84" charset="0"/>
                <a:cs typeface="Helvetica Light"/>
              </a:rPr>
              <a:t>e</a:t>
            </a:r>
            <a:r>
              <a:rPr kumimoji="0" lang="en-GB" sz="2800" b="1" i="0" u="none" strike="noStrike" kern="1200" cap="none" spc="0" normalizeH="0" baseline="30000" noProof="0" dirty="0">
                <a:ln>
                  <a:noFill/>
                </a:ln>
                <a:solidFill>
                  <a:srgbClr val="0D7FBF"/>
                </a:solidFill>
                <a:effectLst/>
                <a:uLnTx/>
                <a:uFillTx/>
                <a:latin typeface="Helvetica" pitchFamily="2" charset="0"/>
                <a:ea typeface="Trebuchet MS" pitchFamily="-84" charset="0"/>
                <a:cs typeface="Helvetica Light"/>
              </a:rPr>
              <a:t>+</a:t>
            </a:r>
            <a:r>
              <a:rPr kumimoji="0" lang="en-GB" sz="2800" b="1" i="0" u="none" strike="noStrike" kern="1200" cap="none" spc="0" normalizeH="0" baseline="0" noProof="0" dirty="0">
                <a:ln>
                  <a:noFill/>
                </a:ln>
                <a:solidFill>
                  <a:srgbClr val="0D7FBF"/>
                </a:solidFill>
                <a:effectLst/>
                <a:uLnTx/>
                <a:uFillTx/>
                <a:latin typeface="Helvetica" pitchFamily="2" charset="0"/>
                <a:ea typeface="Trebuchet MS" pitchFamily="-84" charset="0"/>
                <a:cs typeface="Helvetica Light"/>
              </a:rPr>
              <a:t>e</a:t>
            </a:r>
            <a:r>
              <a:rPr kumimoji="0" lang="en-GB" sz="2800" b="1" i="0" u="none" strike="noStrike" kern="1200" cap="none" spc="0" normalizeH="0" baseline="30000" noProof="0" dirty="0">
                <a:ln>
                  <a:noFill/>
                </a:ln>
                <a:solidFill>
                  <a:srgbClr val="0D7FBF"/>
                </a:solidFill>
                <a:effectLst/>
                <a:uLnTx/>
                <a:uFillTx/>
                <a:latin typeface="Helvetica" pitchFamily="2" charset="0"/>
                <a:ea typeface="Trebuchet MS" pitchFamily="-84" charset="0"/>
                <a:cs typeface="Helvetica Light"/>
              </a:rPr>
              <a:t>–</a:t>
            </a:r>
            <a:r>
              <a:rPr kumimoji="0" lang="en-GB" sz="2800" b="1" i="0" u="none" strike="noStrike" kern="1200" cap="none" spc="0" normalizeH="0" baseline="0" noProof="0" dirty="0">
                <a:ln>
                  <a:noFill/>
                </a:ln>
                <a:solidFill>
                  <a:srgbClr val="0D7FBF"/>
                </a:solidFill>
                <a:effectLst/>
                <a:uLnTx/>
                <a:uFillTx/>
                <a:latin typeface="Helvetica" pitchFamily="2" charset="0"/>
                <a:ea typeface="Trebuchet MS" pitchFamily="-84" charset="0"/>
                <a:cs typeface="Helvetica Light"/>
              </a:rPr>
              <a:t> Higgs (+ EW and top) factory</a:t>
            </a:r>
          </a:p>
        </p:txBody>
      </p:sp>
      <p:sp>
        <p:nvSpPr>
          <p:cNvPr id="13" name="Rectangle 12">
            <a:extLst>
              <a:ext uri="{FF2B5EF4-FFF2-40B4-BE49-F238E27FC236}">
                <a16:creationId xmlns:a16="http://schemas.microsoft.com/office/drawing/2014/main" id="{B1948056-DF70-5D6A-A641-928987629A85}"/>
              </a:ext>
            </a:extLst>
          </p:cNvPr>
          <p:cNvSpPr/>
          <p:nvPr/>
        </p:nvSpPr>
        <p:spPr>
          <a:xfrm>
            <a:off x="641953" y="1147461"/>
            <a:ext cx="11305525" cy="338554"/>
          </a:xfrm>
          <a:prstGeom prst="rect">
            <a:avLst/>
          </a:prstGeom>
        </p:spPr>
        <p:txBody>
          <a:bodyPr wrap="square">
            <a:spAutoFit/>
          </a:bodyPr>
          <a:lstStyle/>
          <a:p>
            <a:pPr marL="0" marR="0" lvl="0" indent="0" algn="l" defTabSz="457200" rtl="0" eaLnBrk="1" fontAlgn="base" latinLnBrk="0" hangingPunct="1">
              <a:lnSpc>
                <a:spcPct val="100000"/>
              </a:lnSpc>
              <a:spcBef>
                <a:spcPts val="36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Helvetica" pitchFamily="2" charset="0"/>
                <a:ea typeface="+mn-ea"/>
                <a:cs typeface="+mn-cs"/>
              </a:rPr>
              <a:t>The optional future e</a:t>
            </a:r>
            <a:r>
              <a:rPr kumimoji="0" lang="en-US" sz="1600" b="0" i="0" u="none" strike="noStrike" kern="1200" cap="none" spc="0" normalizeH="0" baseline="30000" noProof="0" dirty="0">
                <a:ln>
                  <a:noFill/>
                </a:ln>
                <a:solidFill>
                  <a:srgbClr val="000000"/>
                </a:solidFill>
                <a:effectLst/>
                <a:uLnTx/>
                <a:uFillTx/>
                <a:latin typeface="Helvetica" pitchFamily="2" charset="0"/>
                <a:ea typeface="+mn-ea"/>
                <a:cs typeface="+mn-cs"/>
              </a:rPr>
              <a:t>+</a:t>
            </a:r>
            <a:r>
              <a:rPr kumimoji="0" lang="en-US" sz="1600" b="0" i="0" u="none" strike="noStrike" kern="1200" cap="none" spc="0" normalizeH="0" baseline="0" noProof="0" dirty="0">
                <a:ln>
                  <a:noFill/>
                </a:ln>
                <a:solidFill>
                  <a:srgbClr val="000000"/>
                </a:solidFill>
                <a:effectLst/>
                <a:uLnTx/>
                <a:uFillTx/>
                <a:latin typeface="Helvetica" pitchFamily="2" charset="0"/>
                <a:ea typeface="+mn-ea"/>
                <a:cs typeface="+mn-cs"/>
              </a:rPr>
              <a:t>e</a:t>
            </a:r>
            <a:r>
              <a:rPr kumimoji="0" lang="en-US" sz="1600" b="0" i="0" u="none" strike="noStrike" kern="1200" cap="none" spc="0" normalizeH="0" baseline="30000" noProof="0" dirty="0">
                <a:ln>
                  <a:noFill/>
                </a:ln>
                <a:solidFill>
                  <a:srgbClr val="000000"/>
                </a:solidFill>
                <a:effectLst/>
                <a:uLnTx/>
                <a:uFillTx/>
                <a:latin typeface="Helvetica" pitchFamily="2" charset="0"/>
                <a:ea typeface="+mn-ea"/>
                <a:cs typeface="+mn-cs"/>
              </a:rPr>
              <a:t>–</a:t>
            </a:r>
            <a:r>
              <a:rPr kumimoji="0" lang="en-US" sz="1600" b="0" i="0" u="none" strike="noStrike" kern="1200" cap="none" spc="0" normalizeH="0" baseline="0" noProof="0" dirty="0">
                <a:ln>
                  <a:noFill/>
                </a:ln>
                <a:solidFill>
                  <a:srgbClr val="000000"/>
                </a:solidFill>
                <a:effectLst/>
                <a:uLnTx/>
                <a:uFillTx/>
                <a:latin typeface="Helvetica" pitchFamily="2" charset="0"/>
                <a:ea typeface="+mn-ea"/>
                <a:cs typeface="+mn-cs"/>
              </a:rPr>
              <a:t> projects have different strengths and challenges</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021BF8F-A9CA-A2B4-6C49-6836B858C2AA}"/>
                  </a:ext>
                </a:extLst>
              </p:cNvPr>
              <p:cNvSpPr txBox="1"/>
              <p:nvPr/>
            </p:nvSpPr>
            <p:spPr>
              <a:xfrm>
                <a:off x="641954" y="1554315"/>
                <a:ext cx="5175749" cy="3647152"/>
              </a:xfrm>
              <a:prstGeom prst="rect">
                <a:avLst/>
              </a:prstGeom>
              <a:noFill/>
            </p:spPr>
            <p:txBody>
              <a:bodyPr wrap="square">
                <a:spAutoFit/>
              </a:bodyPr>
              <a:lstStyle/>
              <a:p>
                <a:pPr marL="0" marR="0" lvl="0" indent="0" algn="l" defTabSz="457200" rtl="0" eaLnBrk="1" fontAlgn="base" latinLnBrk="0" hangingPunct="1">
                  <a:lnSpc>
                    <a:spcPct val="100000"/>
                  </a:lnSpc>
                  <a:spcBef>
                    <a:spcPts val="1800"/>
                  </a:spcBef>
                  <a:spcAft>
                    <a:spcPct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Helvetica" pitchFamily="2" charset="0"/>
                    <a:ea typeface="+mn-ea"/>
                    <a:cs typeface="+mn-cs"/>
                  </a:rPr>
                  <a:t>Circular collider</a:t>
                </a:r>
                <a:endParaRPr kumimoji="0" lang="en-GB" sz="14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mn-ea"/>
                  <a:cs typeface="+mn-cs"/>
                </a:endParaRPr>
              </a:p>
              <a:p>
                <a:pPr marL="285750" marR="0" lvl="0" indent="-285750" algn="l" defTabSz="4572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rPr>
                  <a:t>Reuses electrons and positrons</a:t>
                </a:r>
              </a:p>
              <a:p>
                <a:pPr marL="285750" marR="0" lvl="0" indent="-285750" algn="l" defTabSz="457200" rtl="0" eaLnBrk="1" fontAlgn="base" latinLnBrk="0" hangingPunct="1">
                  <a:lnSpc>
                    <a:spcPct val="100000"/>
                  </a:lnSpc>
                  <a:spcBef>
                    <a:spcPts val="600"/>
                  </a:spcBef>
                  <a:spcAft>
                    <a:spcPct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rPr>
                  <a:t>Best luminosity option for &lt; 350 GeV: synchrotron radiation (SR) losses constrain beam energy: </a:t>
                </a:r>
                <a14:m>
                  <m:oMath xmlns:m="http://schemas.openxmlformats.org/officeDocument/2006/math">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Helvetica Light" charset="0"/>
                        <a:cs typeface="Helvetica Light" charset="0"/>
                        <a:sym typeface="Wingdings" pitchFamily="2" charset="2"/>
                      </a:rPr>
                      <m:t>𝑈</m:t>
                    </m:r>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Helvetica Light" charset="0"/>
                        <a:sym typeface="Wingdings" pitchFamily="2" charset="2"/>
                      </a:rPr>
                      <m:t>∝</m:t>
                    </m:r>
                    <m:f>
                      <m:fPr>
                        <m:type m:val="lin"/>
                        <m:ctrlP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sym typeface="Wingdings" pitchFamily="2" charset="2"/>
                          </a:rPr>
                        </m:ctrlPr>
                      </m:fPr>
                      <m:num>
                        <m:sSup>
                          <m:sSupPr>
                            <m:ctrlP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sym typeface="Wingdings" pitchFamily="2" charset="2"/>
                              </a:rPr>
                            </m:ctrlPr>
                          </m:sSupPr>
                          <m:e>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sym typeface="Wingdings" pitchFamily="2" charset="2"/>
                              </a:rPr>
                              <m:t>𝛾</m:t>
                            </m:r>
                          </m:e>
                          <m:sup>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sym typeface="Wingdings" pitchFamily="2" charset="2"/>
                              </a:rPr>
                              <m:t>4</m:t>
                            </m:r>
                          </m:sup>
                        </m:sSup>
                      </m:num>
                      <m:den>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sym typeface="Wingdings" pitchFamily="2" charset="2"/>
                          </a:rPr>
                          <m:t>𝜚</m:t>
                        </m:r>
                      </m:den>
                    </m:f>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sym typeface="Wingdings" pitchFamily="2" charset="2"/>
                      </a:rPr>
                      <m:t>=</m:t>
                    </m:r>
                    <m:f>
                      <m:fPr>
                        <m:type m:val="lin"/>
                        <m:ctrlP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sym typeface="Wingdings" pitchFamily="2" charset="2"/>
                          </a:rPr>
                        </m:ctrlPr>
                      </m:fPr>
                      <m:num>
                        <m:sSup>
                          <m:sSupPr>
                            <m:ctrlP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sym typeface="Wingdings" pitchFamily="2" charset="2"/>
                              </a:rPr>
                            </m:ctrlPr>
                          </m:sSupPr>
                          <m:e>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sym typeface="Wingdings" pitchFamily="2" charset="2"/>
                              </a:rPr>
                              <m:t>(</m:t>
                            </m:r>
                            <m:f>
                              <m:fPr>
                                <m:type m:val="lin"/>
                                <m:ctrlP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sym typeface="Wingdings" pitchFamily="2" charset="2"/>
                                  </a:rPr>
                                </m:ctrlPr>
                              </m:fPr>
                              <m:num>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sym typeface="Wingdings" pitchFamily="2" charset="2"/>
                                  </a:rPr>
                                  <m:t>𝐸</m:t>
                                </m:r>
                              </m:num>
                              <m:den>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sym typeface="Wingdings" pitchFamily="2" charset="2"/>
                                  </a:rPr>
                                  <m:t>𝑚</m:t>
                                </m:r>
                              </m:den>
                            </m:f>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sym typeface="Wingdings" pitchFamily="2" charset="2"/>
                              </a:rPr>
                              <m:t>)</m:t>
                            </m:r>
                          </m:e>
                          <m:sup>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sym typeface="Wingdings" pitchFamily="2" charset="2"/>
                              </a:rPr>
                              <m:t>4</m:t>
                            </m:r>
                          </m:sup>
                        </m:sSup>
                      </m:num>
                      <m:den>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sym typeface="Wingdings" pitchFamily="2" charset="2"/>
                          </a:rPr>
                          <m:t>𝜚</m:t>
                        </m:r>
                      </m:den>
                    </m:f>
                  </m:oMath>
                </a14:m>
                <a:r>
                  <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rPr>
                  <a:t>                        </a:t>
                </a:r>
                <a:r>
                  <a:rPr kumimoji="0" lang="en-GB" sz="12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mn-ea"/>
                    <a:cs typeface="+mn-cs"/>
                  </a:rPr>
                  <a:t>(FCC-ee: 1.7 (9.2) GeV loss per turn at </a:t>
                </a:r>
                <a:r>
                  <a:rPr kumimoji="0" lang="en-GB" sz="1200" b="0" i="0" u="none" strike="noStrike" kern="1200" cap="none" spc="0" normalizeH="0" baseline="0" noProof="0" dirty="0" err="1">
                    <a:ln>
                      <a:noFill/>
                    </a:ln>
                    <a:solidFill>
                      <a:srgbClr val="000000">
                        <a:lumMod val="75000"/>
                        <a:lumOff val="25000"/>
                      </a:srgbClr>
                    </a:solidFill>
                    <a:effectLst/>
                    <a:uLnTx/>
                    <a:uFillTx/>
                    <a:latin typeface="Helvetica Light" panose="020B0403020202020204" pitchFamily="34" charset="0"/>
                    <a:ea typeface="+mn-ea"/>
                    <a:cs typeface="+mn-cs"/>
                  </a:rPr>
                  <a:t>E</a:t>
                </a:r>
                <a:r>
                  <a:rPr kumimoji="0" lang="en-GB" sz="1200" b="0" i="0" u="none" strike="noStrike" kern="1200" cap="none" spc="0" normalizeH="0" baseline="-25000" noProof="0" dirty="0" err="1">
                    <a:ln>
                      <a:noFill/>
                    </a:ln>
                    <a:solidFill>
                      <a:srgbClr val="000000">
                        <a:lumMod val="75000"/>
                        <a:lumOff val="25000"/>
                      </a:srgbClr>
                    </a:solidFill>
                    <a:effectLst/>
                    <a:uLnTx/>
                    <a:uFillTx/>
                    <a:latin typeface="Helvetica Light" panose="020B0403020202020204" pitchFamily="34" charset="0"/>
                    <a:ea typeface="+mn-ea"/>
                    <a:cs typeface="+mn-cs"/>
                  </a:rPr>
                  <a:t>beam</a:t>
                </a:r>
                <a:r>
                  <a:rPr kumimoji="0" lang="en-GB" sz="12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mn-ea"/>
                    <a:cs typeface="+mn-cs"/>
                  </a:rPr>
                  <a:t> = 120 (180) GeV)</a:t>
                </a:r>
                <a:endPar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endParaRPr>
              </a:p>
              <a:p>
                <a:pPr marL="285750" marR="0" lvl="0" indent="-285750" algn="l" defTabSz="457200" rtl="0" eaLnBrk="1" fontAlgn="base" latinLnBrk="0" hangingPunct="1">
                  <a:lnSpc>
                    <a:spcPct val="100000"/>
                  </a:lnSpc>
                  <a:spcBef>
                    <a:spcPts val="600"/>
                  </a:spcBef>
                  <a:spcAft>
                    <a:spcPct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rPr>
                  <a:t>Multiple interaction points</a:t>
                </a:r>
              </a:p>
              <a:p>
                <a:pPr marL="285750" marR="0" lvl="0" indent="-285750" algn="l" defTabSz="457200" rtl="0" eaLnBrk="1" fontAlgn="base" latinLnBrk="0" hangingPunct="1">
                  <a:lnSpc>
                    <a:spcPct val="100000"/>
                  </a:lnSpc>
                  <a:spcBef>
                    <a:spcPts val="600"/>
                  </a:spcBef>
                  <a:spcAft>
                    <a:spcPct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rPr>
                  <a:t>Transverse polarisation for precise E</a:t>
                </a:r>
                <a:r>
                  <a:rPr kumimoji="0" lang="en-GB" sz="1400" b="0" i="0" u="none" strike="noStrike" kern="1200" cap="none" spc="0" normalizeH="0" baseline="-25000" noProof="0" dirty="0">
                    <a:ln>
                      <a:noFill/>
                    </a:ln>
                    <a:solidFill>
                      <a:srgbClr val="000000"/>
                    </a:solidFill>
                    <a:effectLst/>
                    <a:uLnTx/>
                    <a:uFillTx/>
                    <a:latin typeface="Helvetica" pitchFamily="2" charset="0"/>
                    <a:ea typeface="+mn-ea"/>
                    <a:cs typeface="+mn-cs"/>
                  </a:rPr>
                  <a:t>CM</a:t>
                </a:r>
                <a:r>
                  <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rPr>
                  <a:t> measurement</a:t>
                </a:r>
              </a:p>
              <a:p>
                <a:pPr marL="285750" marR="0" lvl="0" indent="-285750" algn="l" defTabSz="457200" rtl="0" eaLnBrk="1" fontAlgn="base" latinLnBrk="0" hangingPunct="1">
                  <a:lnSpc>
                    <a:spcPct val="100000"/>
                  </a:lnSpc>
                  <a:spcBef>
                    <a:spcPts val="600"/>
                  </a:spcBef>
                  <a:spcAft>
                    <a:spcPct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rPr>
                  <a:t>High luminosity is achieved with advanced crossing schemes (e.g. crab waist, exploited at </a:t>
                </a:r>
                <a:r>
                  <a:rPr kumimoji="0" lang="en-GB" sz="1400" b="0" i="0" u="none" strike="noStrike" kern="1200" cap="none" spc="0" normalizeH="0" baseline="0" noProof="0" dirty="0" err="1">
                    <a:ln>
                      <a:noFill/>
                    </a:ln>
                    <a:solidFill>
                      <a:srgbClr val="000000"/>
                    </a:solidFill>
                    <a:effectLst/>
                    <a:uLnTx/>
                    <a:uFillTx/>
                    <a:latin typeface="Helvetica" pitchFamily="2" charset="0"/>
                    <a:ea typeface="+mn-ea"/>
                    <a:cs typeface="+mn-cs"/>
                  </a:rPr>
                  <a:t>SuperKEKB</a:t>
                </a:r>
                <a:r>
                  <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rPr>
                  <a:t>)</a:t>
                </a:r>
              </a:p>
              <a:p>
                <a:pPr marL="285750" marR="0" lvl="0" indent="-285750" algn="l" defTabSz="457200" rtl="0" eaLnBrk="1" fontAlgn="base" latinLnBrk="0" hangingPunct="1">
                  <a:lnSpc>
                    <a:spcPct val="100000"/>
                  </a:lnSpc>
                  <a:spcBef>
                    <a:spcPts val="600"/>
                  </a:spcBef>
                  <a:spcAft>
                    <a:spcPct val="0"/>
                  </a:spcAft>
                  <a:buClrTx/>
                  <a:buSzTx/>
                  <a:buFont typeface="Arial" panose="020B0604020202020204" pitchFamily="34" charset="0"/>
                  <a:buChar char="•"/>
                  <a:tabLst>
                    <a:tab pos="1817688" algn="l"/>
                  </a:tabLst>
                  <a:defRPr/>
                </a:pPr>
                <a:r>
                  <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rPr>
                  <a:t>High-luminosity goals may be constrained by beam-beam and intensity effects                                                                   </a:t>
                </a:r>
                <a:r>
                  <a:rPr kumimoji="0" lang="en-GB" sz="12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mn-ea"/>
                    <a:cs typeface="+mn-cs"/>
                  </a:rPr>
                  <a:t>Lumi / bunch pair </a:t>
                </a:r>
                <a:r>
                  <a:rPr kumimoji="0" lang="en-GB" sz="11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mn-ea"/>
                    <a:cs typeface="+mn-cs"/>
                  </a:rPr>
                  <a:t>(note: different machines: E, # bunches):           </a:t>
                </a:r>
                <a:r>
                  <a:rPr kumimoji="0" lang="en-GB" sz="1200" b="0" i="0" u="none" strike="noStrike" kern="1200" cap="none" spc="0" normalizeH="0" baseline="0" noProof="0" dirty="0" err="1">
                    <a:ln>
                      <a:noFill/>
                    </a:ln>
                    <a:solidFill>
                      <a:srgbClr val="000000">
                        <a:lumMod val="75000"/>
                        <a:lumOff val="25000"/>
                      </a:srgbClr>
                    </a:solidFill>
                    <a:effectLst/>
                    <a:uLnTx/>
                    <a:uFillTx/>
                    <a:latin typeface="Helvetica Light" panose="020B0403020202020204" pitchFamily="34" charset="0"/>
                    <a:ea typeface="+mn-ea"/>
                    <a:cs typeface="+mn-cs"/>
                  </a:rPr>
                  <a:t>SuperKEKB</a:t>
                </a:r>
                <a:r>
                  <a:rPr kumimoji="0" lang="en-GB" sz="12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mn-ea"/>
                    <a:cs typeface="+mn-cs"/>
                  </a:rPr>
                  <a:t> 2024: 	2.2 </a:t>
                </a:r>
                <a14:m>
                  <m:oMath xmlns:m="http://schemas.openxmlformats.org/officeDocument/2006/math">
                    <m:r>
                      <a:rPr kumimoji="0" lang="en-GB" sz="1200" b="0" i="0" u="none" strike="noStrike" kern="1200" cap="none" spc="0" normalizeH="0" baseline="0" noProof="0" smtClean="0">
                        <a:ln>
                          <a:noFill/>
                        </a:ln>
                        <a:solidFill>
                          <a:srgbClr val="000000">
                            <a:lumMod val="75000"/>
                            <a:lumOff val="25000"/>
                          </a:srgbClr>
                        </a:solidFill>
                        <a:effectLst/>
                        <a:uLnTx/>
                        <a:uFillTx/>
                        <a:latin typeface="Cambria Math" panose="02040503050406030204" pitchFamily="18" charset="0"/>
                        <a:ea typeface="Cambria Math" panose="02040503050406030204" pitchFamily="18" charset="0"/>
                        <a:cs typeface="+mn-cs"/>
                      </a:rPr>
                      <m:t>∙</m:t>
                    </m:r>
                    <m:r>
                      <a:rPr kumimoji="0" lang="en-US" sz="1200" b="0" i="0" u="none" strike="noStrike" kern="1200" cap="none" spc="0" normalizeH="0" baseline="0" noProof="0" smtClean="0">
                        <a:ln>
                          <a:noFill/>
                        </a:ln>
                        <a:solidFill>
                          <a:srgbClr val="000000">
                            <a:lumMod val="75000"/>
                            <a:lumOff val="25000"/>
                          </a:srgbClr>
                        </a:solidFill>
                        <a:effectLst/>
                        <a:uLnTx/>
                        <a:uFillTx/>
                        <a:latin typeface="Cambria Math" panose="02040503050406030204" pitchFamily="18" charset="0"/>
                        <a:ea typeface="Cambria Math" panose="02040503050406030204" pitchFamily="18" charset="0"/>
                        <a:cs typeface="+mn-cs"/>
                      </a:rPr>
                      <m:t> </m:t>
                    </m:r>
                  </m:oMath>
                </a14:m>
                <a:r>
                  <a:rPr kumimoji="0" lang="en-GB" sz="12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mn-ea"/>
                    <a:cs typeface="+mn-cs"/>
                  </a:rPr>
                  <a:t>10</a:t>
                </a:r>
                <a:r>
                  <a:rPr kumimoji="0" lang="en-GB" sz="1200" b="0" i="0" u="none" strike="noStrike" kern="1200" cap="none" spc="0" normalizeH="0" baseline="30000" noProof="0" dirty="0">
                    <a:ln>
                      <a:noFill/>
                    </a:ln>
                    <a:solidFill>
                      <a:srgbClr val="000000">
                        <a:lumMod val="75000"/>
                        <a:lumOff val="25000"/>
                      </a:srgbClr>
                    </a:solidFill>
                    <a:effectLst/>
                    <a:uLnTx/>
                    <a:uFillTx/>
                    <a:latin typeface="Helvetica Light" panose="020B0403020202020204" pitchFamily="34" charset="0"/>
                    <a:ea typeface="+mn-ea"/>
                    <a:cs typeface="+mn-cs"/>
                  </a:rPr>
                  <a:t>31</a:t>
                </a:r>
                <a:r>
                  <a:rPr kumimoji="0" lang="en-GB" sz="12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mn-ea"/>
                    <a:cs typeface="+mn-cs"/>
                  </a:rPr>
                  <a:t> cm</a:t>
                </a:r>
                <a:r>
                  <a:rPr kumimoji="0" lang="en-GB" sz="1200" b="0" i="0" u="none" strike="noStrike" kern="1200" cap="none" spc="0" normalizeH="0" baseline="30000" noProof="0" dirty="0">
                    <a:ln>
                      <a:noFill/>
                    </a:ln>
                    <a:solidFill>
                      <a:srgbClr val="000000">
                        <a:lumMod val="75000"/>
                        <a:lumOff val="25000"/>
                      </a:srgbClr>
                    </a:solidFill>
                    <a:effectLst/>
                    <a:uLnTx/>
                    <a:uFillTx/>
                    <a:latin typeface="Helvetica Light" panose="020B0403020202020204" pitchFamily="34" charset="0"/>
                    <a:ea typeface="+mn-ea"/>
                    <a:cs typeface="+mn-cs"/>
                  </a:rPr>
                  <a:t>–2</a:t>
                </a:r>
                <a:r>
                  <a:rPr kumimoji="0" lang="en-GB" sz="12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mn-ea"/>
                    <a:cs typeface="+mn-cs"/>
                  </a:rPr>
                  <a:t>s</a:t>
                </a:r>
                <a:r>
                  <a:rPr kumimoji="0" lang="en-GB" sz="1200" b="0" i="0" u="none" strike="noStrike" kern="1200" cap="none" spc="0" normalizeH="0" baseline="30000" noProof="0" dirty="0">
                    <a:ln>
                      <a:noFill/>
                    </a:ln>
                    <a:solidFill>
                      <a:srgbClr val="000000">
                        <a:lumMod val="75000"/>
                        <a:lumOff val="25000"/>
                      </a:srgbClr>
                    </a:solidFill>
                    <a:effectLst/>
                    <a:uLnTx/>
                    <a:uFillTx/>
                    <a:latin typeface="Helvetica Light" panose="020B0403020202020204" pitchFamily="34" charset="0"/>
                    <a:ea typeface="+mn-ea"/>
                    <a:cs typeface="+mn-cs"/>
                  </a:rPr>
                  <a:t>–1</a:t>
                </a:r>
                <a:r>
                  <a:rPr kumimoji="0" lang="en-GB" sz="12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mn-ea"/>
                    <a:cs typeface="+mn-cs"/>
                  </a:rPr>
                  <a:t> </a:t>
                </a:r>
                <a:r>
                  <a:rPr kumimoji="0" lang="en-GB" sz="105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mn-ea"/>
                    <a:cs typeface="+mn-cs"/>
                  </a:rPr>
                  <a:t>(world L record: 5.1 </a:t>
                </a:r>
                <a14:m>
                  <m:oMath xmlns:m="http://schemas.openxmlformats.org/officeDocument/2006/math">
                    <m:r>
                      <a:rPr kumimoji="0" lang="en-GB" sz="1050" b="0" i="0" u="none" strike="noStrike" kern="1200" cap="none" spc="0" normalizeH="0" baseline="0" noProof="0">
                        <a:ln>
                          <a:noFill/>
                        </a:ln>
                        <a:solidFill>
                          <a:srgbClr val="000000">
                            <a:lumMod val="75000"/>
                            <a:lumOff val="25000"/>
                          </a:srgbClr>
                        </a:solidFill>
                        <a:effectLst/>
                        <a:uLnTx/>
                        <a:uFillTx/>
                        <a:latin typeface="Cambria Math" panose="02040503050406030204" pitchFamily="18" charset="0"/>
                        <a:ea typeface="Cambria Math" panose="02040503050406030204" pitchFamily="18" charset="0"/>
                        <a:cs typeface="+mn-cs"/>
                      </a:rPr>
                      <m:t>∙</m:t>
                    </m:r>
                    <m:r>
                      <a:rPr kumimoji="0" lang="en-US" sz="1050" b="0" i="0" u="none" strike="noStrike" kern="1200" cap="none" spc="0" normalizeH="0" baseline="0" noProof="0">
                        <a:ln>
                          <a:noFill/>
                        </a:ln>
                        <a:solidFill>
                          <a:srgbClr val="000000">
                            <a:lumMod val="75000"/>
                            <a:lumOff val="25000"/>
                          </a:srgbClr>
                        </a:solidFill>
                        <a:effectLst/>
                        <a:uLnTx/>
                        <a:uFillTx/>
                        <a:latin typeface="Cambria Math" panose="02040503050406030204" pitchFamily="18" charset="0"/>
                        <a:ea typeface="Cambria Math" panose="02040503050406030204" pitchFamily="18" charset="0"/>
                        <a:cs typeface="+mn-cs"/>
                      </a:rPr>
                      <m:t> </m:t>
                    </m:r>
                  </m:oMath>
                </a14:m>
                <a:r>
                  <a:rPr kumimoji="0" lang="en-GB" sz="105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mn-ea"/>
                    <a:cs typeface="+mn-cs"/>
                  </a:rPr>
                  <a:t>10</a:t>
                </a:r>
                <a:r>
                  <a:rPr kumimoji="0" lang="en-GB" sz="1050" b="0" i="0" u="none" strike="noStrike" kern="1200" cap="none" spc="0" normalizeH="0" baseline="30000" noProof="0" dirty="0">
                    <a:ln>
                      <a:noFill/>
                    </a:ln>
                    <a:solidFill>
                      <a:srgbClr val="000000">
                        <a:lumMod val="75000"/>
                        <a:lumOff val="25000"/>
                      </a:srgbClr>
                    </a:solidFill>
                    <a:effectLst/>
                    <a:uLnTx/>
                    <a:uFillTx/>
                    <a:latin typeface="Helvetica Light" panose="020B0403020202020204" pitchFamily="34" charset="0"/>
                    <a:ea typeface="+mn-ea"/>
                    <a:cs typeface="+mn-cs"/>
                  </a:rPr>
                  <a:t>34</a:t>
                </a:r>
                <a:r>
                  <a:rPr kumimoji="0" lang="en-GB" sz="105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mn-ea"/>
                    <a:cs typeface="+mn-cs"/>
                  </a:rPr>
                  <a:t>)</a:t>
                </a:r>
                <a:r>
                  <a:rPr kumimoji="0" lang="en-GB" sz="12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mn-ea"/>
                    <a:cs typeface="+mn-cs"/>
                  </a:rPr>
                  <a:t>                                                FCC-ee Z: 	1.3 </a:t>
                </a:r>
                <a14:m>
                  <m:oMath xmlns:m="http://schemas.openxmlformats.org/officeDocument/2006/math">
                    <m:r>
                      <a:rPr kumimoji="0" lang="en-GB" sz="1200" b="0" i="0" u="none" strike="noStrike" kern="1200" cap="none" spc="0" normalizeH="0" baseline="0" noProof="0">
                        <a:ln>
                          <a:noFill/>
                        </a:ln>
                        <a:solidFill>
                          <a:srgbClr val="000000">
                            <a:lumMod val="75000"/>
                            <a:lumOff val="25000"/>
                          </a:srgbClr>
                        </a:solidFill>
                        <a:effectLst/>
                        <a:uLnTx/>
                        <a:uFillTx/>
                        <a:latin typeface="Cambria Math" panose="02040503050406030204" pitchFamily="18" charset="0"/>
                        <a:ea typeface="Cambria Math" panose="02040503050406030204" pitchFamily="18" charset="0"/>
                        <a:cs typeface="+mn-cs"/>
                      </a:rPr>
                      <m:t>∙ </m:t>
                    </m:r>
                  </m:oMath>
                </a14:m>
                <a:r>
                  <a:rPr kumimoji="0" lang="en-GB" sz="12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mn-ea"/>
                    <a:cs typeface="+mn-cs"/>
                  </a:rPr>
                  <a:t>10</a:t>
                </a:r>
                <a:r>
                  <a:rPr kumimoji="0" lang="en-GB" sz="1200" b="0" i="0" u="none" strike="noStrike" kern="1200" cap="none" spc="0" normalizeH="0" baseline="30000" noProof="0" dirty="0">
                    <a:ln>
                      <a:noFill/>
                    </a:ln>
                    <a:solidFill>
                      <a:srgbClr val="000000">
                        <a:lumMod val="75000"/>
                        <a:lumOff val="25000"/>
                      </a:srgbClr>
                    </a:solidFill>
                    <a:effectLst/>
                    <a:uLnTx/>
                    <a:uFillTx/>
                    <a:latin typeface="Helvetica Light" panose="020B0403020202020204" pitchFamily="34" charset="0"/>
                    <a:ea typeface="+mn-ea"/>
                    <a:cs typeface="+mn-cs"/>
                  </a:rPr>
                  <a:t>32</a:t>
                </a:r>
                <a:r>
                  <a:rPr kumimoji="0" lang="en-GB" sz="12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mn-ea"/>
                    <a:cs typeface="+mn-cs"/>
                  </a:rPr>
                  <a:t> cm</a:t>
                </a:r>
                <a:r>
                  <a:rPr kumimoji="0" lang="en-GB" sz="1200" b="0" i="0" u="none" strike="noStrike" kern="1200" cap="none" spc="0" normalizeH="0" baseline="30000" noProof="0" dirty="0">
                    <a:ln>
                      <a:noFill/>
                    </a:ln>
                    <a:solidFill>
                      <a:srgbClr val="000000">
                        <a:lumMod val="75000"/>
                        <a:lumOff val="25000"/>
                      </a:srgbClr>
                    </a:solidFill>
                    <a:effectLst/>
                    <a:uLnTx/>
                    <a:uFillTx/>
                    <a:latin typeface="Helvetica Light" panose="020B0403020202020204" pitchFamily="34" charset="0"/>
                    <a:ea typeface="+mn-ea"/>
                    <a:cs typeface="+mn-cs"/>
                  </a:rPr>
                  <a:t>–2</a:t>
                </a:r>
                <a:r>
                  <a:rPr kumimoji="0" lang="en-GB" sz="12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mn-ea"/>
                    <a:cs typeface="+mn-cs"/>
                  </a:rPr>
                  <a:t>s</a:t>
                </a:r>
                <a:r>
                  <a:rPr kumimoji="0" lang="en-GB" sz="1200" b="0" i="0" u="none" strike="noStrike" kern="1200" cap="none" spc="0" normalizeH="0" baseline="30000" noProof="0" dirty="0">
                    <a:ln>
                      <a:noFill/>
                    </a:ln>
                    <a:solidFill>
                      <a:srgbClr val="000000">
                        <a:lumMod val="75000"/>
                        <a:lumOff val="25000"/>
                      </a:srgbClr>
                    </a:solidFill>
                    <a:effectLst/>
                    <a:uLnTx/>
                    <a:uFillTx/>
                    <a:latin typeface="Helvetica Light" panose="020B0403020202020204" pitchFamily="34" charset="0"/>
                    <a:ea typeface="+mn-ea"/>
                    <a:cs typeface="+mn-cs"/>
                  </a:rPr>
                  <a:t>–1</a:t>
                </a:r>
                <a:endParaRPr kumimoji="0" lang="en-GB" sz="14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mn-ea"/>
                  <a:cs typeface="+mn-cs"/>
                </a:endParaRPr>
              </a:p>
            </p:txBody>
          </p:sp>
        </mc:Choice>
        <mc:Fallback xmlns="">
          <p:sp>
            <p:nvSpPr>
              <p:cNvPr id="5" name="TextBox 4">
                <a:extLst>
                  <a:ext uri="{FF2B5EF4-FFF2-40B4-BE49-F238E27FC236}">
                    <a16:creationId xmlns:a16="http://schemas.microsoft.com/office/drawing/2014/main" id="{7021BF8F-A9CA-A2B4-6C49-6836B858C2AA}"/>
                  </a:ext>
                </a:extLst>
              </p:cNvPr>
              <p:cNvSpPr txBox="1">
                <a:spLocks noRot="1" noChangeAspect="1" noMove="1" noResize="1" noEditPoints="1" noAdjustHandles="1" noChangeArrowheads="1" noChangeShapeType="1" noTextEdit="1"/>
              </p:cNvSpPr>
              <p:nvPr/>
            </p:nvSpPr>
            <p:spPr>
              <a:xfrm>
                <a:off x="641954" y="1554315"/>
                <a:ext cx="5175749" cy="3647152"/>
              </a:xfrm>
              <a:prstGeom prst="rect">
                <a:avLst/>
              </a:prstGeom>
              <a:blipFill>
                <a:blip r:embed="rId2"/>
                <a:stretch>
                  <a:fillRect l="-490" t="-694" r="-343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31407EC6-BDE1-2E4F-F17A-7E8C94D35FDD}"/>
                  </a:ext>
                </a:extLst>
              </p:cNvPr>
              <p:cNvSpPr txBox="1"/>
              <p:nvPr/>
            </p:nvSpPr>
            <p:spPr>
              <a:xfrm>
                <a:off x="6568440" y="1554315"/>
                <a:ext cx="5605922" cy="3400931"/>
              </a:xfrm>
              <a:prstGeom prst="rect">
                <a:avLst/>
              </a:prstGeom>
              <a:noFill/>
            </p:spPr>
            <p:txBody>
              <a:bodyPr wrap="square">
                <a:spAutoFit/>
              </a:bodyPr>
              <a:lstStyle/>
              <a:p>
                <a:pPr marL="0" marR="0" lvl="0" indent="0" algn="l" defTabSz="457200" rtl="0" eaLnBrk="1" fontAlgn="base" latinLnBrk="0" hangingPunct="1">
                  <a:lnSpc>
                    <a:spcPct val="100000"/>
                  </a:lnSpc>
                  <a:spcBef>
                    <a:spcPts val="1800"/>
                  </a:spcBef>
                  <a:spcAft>
                    <a:spcPct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Helvetica" pitchFamily="2" charset="0"/>
                    <a:ea typeface="+mn-ea"/>
                    <a:cs typeface="+mn-cs"/>
                  </a:rPr>
                  <a:t>Linear collider</a:t>
                </a:r>
                <a:r>
                  <a:rPr kumimoji="0" lang="en-GB" sz="1600" b="0" i="0" u="none" strike="noStrike" kern="1200" cap="none" spc="0" normalizeH="0" baseline="0" noProof="0" dirty="0">
                    <a:ln>
                      <a:noFill/>
                    </a:ln>
                    <a:solidFill>
                      <a:srgbClr val="000000"/>
                    </a:solidFill>
                    <a:effectLst/>
                    <a:uLnTx/>
                    <a:uFillTx/>
                    <a:latin typeface="Helvetica" pitchFamily="2" charset="0"/>
                    <a:ea typeface="+mn-ea"/>
                    <a:cs typeface="+mn-cs"/>
                  </a:rPr>
                  <a:t>:</a:t>
                </a:r>
              </a:p>
              <a:p>
                <a:pPr marL="285750" marR="0" lvl="0" indent="-285750" algn="l" defTabSz="4572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rPr>
                  <a:t>No SR from bending dipoles, but bunches dumped after collision</a:t>
                </a:r>
              </a:p>
              <a:p>
                <a:pPr marL="285750" marR="0" lvl="0" indent="-285750" algn="l" defTabSz="457200" rtl="0" eaLnBrk="1" fontAlgn="base" latinLnBrk="0" hangingPunct="1">
                  <a:lnSpc>
                    <a:spcPct val="100000"/>
                  </a:lnSpc>
                  <a:spcBef>
                    <a:spcPts val="600"/>
                  </a:spcBef>
                  <a:spcAft>
                    <a:spcPct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rPr>
                  <a:t>Best luminosity option for &gt; 350 GeV</a:t>
                </a:r>
              </a:p>
              <a:p>
                <a:pPr marL="285750" marR="0" lvl="0" indent="-285750" algn="l" defTabSz="457200" rtl="0" eaLnBrk="1" fontAlgn="base" latinLnBrk="0" hangingPunct="1">
                  <a:lnSpc>
                    <a:spcPct val="100000"/>
                  </a:lnSpc>
                  <a:spcBef>
                    <a:spcPts val="600"/>
                  </a:spcBef>
                  <a:spcAft>
                    <a:spcPct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rPr>
                  <a:t>Longitudinal polarisation (valuable for physics studies)</a:t>
                </a:r>
              </a:p>
              <a:p>
                <a:pPr marL="285750" marR="0" lvl="0" indent="-285750" algn="l" defTabSz="457200" rtl="0" eaLnBrk="1" fontAlgn="base" latinLnBrk="0" hangingPunct="1">
                  <a:lnSpc>
                    <a:spcPct val="100000"/>
                  </a:lnSpc>
                  <a:spcBef>
                    <a:spcPts val="600"/>
                  </a:spcBef>
                  <a:spcAft>
                    <a:spcPct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rPr>
                  <a:t>1 interaction point (or 2 IPs, but split luminosity)</a:t>
                </a:r>
              </a:p>
              <a:p>
                <a:pPr marL="285750" marR="0" lvl="0" indent="-285750" algn="l" defTabSz="457200" rtl="0" eaLnBrk="1" fontAlgn="base" latinLnBrk="0" hangingPunct="1">
                  <a:lnSpc>
                    <a:spcPct val="100000"/>
                  </a:lnSpc>
                  <a:spcBef>
                    <a:spcPts val="600"/>
                  </a:spcBef>
                  <a:spcAft>
                    <a:spcPct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rPr>
                  <a:t>High acceleration gradients needed for cost efficient   accelerators with reasonable length</a:t>
                </a:r>
              </a:p>
              <a:p>
                <a:pPr marL="285750" marR="0" lvl="0" indent="-285750" algn="l" defTabSz="457200" rtl="0" eaLnBrk="1" fontAlgn="base" latinLnBrk="0" hangingPunct="1">
                  <a:lnSpc>
                    <a:spcPct val="100000"/>
                  </a:lnSpc>
                  <a:spcBef>
                    <a:spcPts val="600"/>
                  </a:spcBef>
                  <a:spcAft>
                    <a:spcPct val="0"/>
                  </a:spcAft>
                  <a:buClrTx/>
                  <a:buSzTx/>
                  <a:buFont typeface="Arial" panose="020B0604020202020204" pitchFamily="34" charset="0"/>
                  <a:buChar char="•"/>
                  <a:tabLst/>
                  <a:defRPr/>
                </a:pPr>
                <a:r>
                  <a:rPr kumimoji="0" lang="en-GB" sz="1400" b="0" i="0" u="none" strike="noStrike" kern="1200" cap="none" spc="0" normalizeH="0" baseline="0" noProof="0" dirty="0" err="1">
                    <a:ln>
                      <a:noFill/>
                    </a:ln>
                    <a:solidFill>
                      <a:srgbClr val="000000"/>
                    </a:solidFill>
                    <a:effectLst/>
                    <a:uLnTx/>
                    <a:uFillTx/>
                    <a:latin typeface="Helvetica" pitchFamily="2" charset="0"/>
                    <a:ea typeface="+mn-ea"/>
                    <a:cs typeface="+mn-cs"/>
                  </a:rPr>
                  <a:t>Beamstrahlung</a:t>
                </a:r>
                <a:r>
                  <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rPr>
                  <a:t>* constrains beam parameters at IP</a:t>
                </a:r>
              </a:p>
              <a:p>
                <a:pPr marL="285750" marR="0" lvl="0" indent="-285750" algn="l" defTabSz="457200" rtl="0" eaLnBrk="1" fontAlgn="base" latinLnBrk="0" hangingPunct="1">
                  <a:lnSpc>
                    <a:spcPct val="100000"/>
                  </a:lnSpc>
                  <a:spcBef>
                    <a:spcPts val="600"/>
                  </a:spcBef>
                  <a:spcAft>
                    <a:spcPct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rPr>
                  <a:t>The small beams required for high luminosity demand precise stabilisation and tight optics control</a:t>
                </a:r>
              </a:p>
              <a:p>
                <a:pPr marL="285750" marR="0" lvl="0" indent="-285750" algn="l" defTabSz="457200" rtl="0" eaLnBrk="1" fontAlgn="base" latinLnBrk="0" hangingPunct="1">
                  <a:lnSpc>
                    <a:spcPct val="100000"/>
                  </a:lnSpc>
                  <a:spcBef>
                    <a:spcPts val="600"/>
                  </a:spcBef>
                  <a:spcAft>
                    <a:spcPct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rPr>
                  <a:t>Positron production and capture at high intensity is critical       </a:t>
                </a:r>
                <a:r>
                  <a:rPr kumimoji="0" lang="en-GB" sz="12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mn-ea"/>
                    <a:cs typeface="+mn-cs"/>
                  </a:rPr>
                  <a:t>(SLC: ~ 6 </a:t>
                </a:r>
                <a14:m>
                  <m:oMath xmlns:m="http://schemas.openxmlformats.org/officeDocument/2006/math">
                    <m:r>
                      <a:rPr kumimoji="0" lang="en-GB" sz="1200" b="0" i="0" u="none" strike="noStrike" kern="1200" cap="none" spc="0" normalizeH="0" baseline="0" noProof="0">
                        <a:ln>
                          <a:noFill/>
                        </a:ln>
                        <a:solidFill>
                          <a:srgbClr val="000000">
                            <a:lumMod val="75000"/>
                            <a:lumOff val="25000"/>
                          </a:srgbClr>
                        </a:solidFill>
                        <a:effectLst/>
                        <a:uLnTx/>
                        <a:uFillTx/>
                        <a:latin typeface="Cambria Math" panose="02040503050406030204" pitchFamily="18" charset="0"/>
                        <a:ea typeface="Cambria Math" panose="02040503050406030204" pitchFamily="18" charset="0"/>
                        <a:cs typeface="+mn-cs"/>
                      </a:rPr>
                      <m:t>∙</m:t>
                    </m:r>
                  </m:oMath>
                </a14:m>
                <a:r>
                  <a:rPr kumimoji="0" lang="en-GB" sz="12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mn-ea"/>
                    <a:cs typeface="+mn-cs"/>
                  </a:rPr>
                  <a:t> 10</a:t>
                </a:r>
                <a:r>
                  <a:rPr kumimoji="0" lang="en-GB" sz="1200" b="0" i="0" u="none" strike="noStrike" kern="1200" cap="none" spc="0" normalizeH="0" baseline="30000" noProof="0" dirty="0">
                    <a:ln>
                      <a:noFill/>
                    </a:ln>
                    <a:solidFill>
                      <a:srgbClr val="000000">
                        <a:lumMod val="75000"/>
                        <a:lumOff val="25000"/>
                      </a:srgbClr>
                    </a:solidFill>
                    <a:effectLst/>
                    <a:uLnTx/>
                    <a:uFillTx/>
                    <a:latin typeface="Helvetica Light" panose="020B0403020202020204" pitchFamily="34" charset="0"/>
                    <a:ea typeface="+mn-ea"/>
                    <a:cs typeface="+mn-cs"/>
                  </a:rPr>
                  <a:t>12</a:t>
                </a:r>
                <a:r>
                  <a:rPr kumimoji="0" lang="en-GB" sz="12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mn-ea"/>
                    <a:cs typeface="+mn-cs"/>
                  </a:rPr>
                  <a:t> e</a:t>
                </a:r>
                <a:r>
                  <a:rPr kumimoji="0" lang="en-GB" sz="1200" b="0" i="0" u="none" strike="noStrike" kern="1200" cap="none" spc="0" normalizeH="0" baseline="30000" noProof="0" dirty="0">
                    <a:ln>
                      <a:noFill/>
                    </a:ln>
                    <a:solidFill>
                      <a:srgbClr val="000000">
                        <a:lumMod val="75000"/>
                        <a:lumOff val="25000"/>
                      </a:srgbClr>
                    </a:solidFill>
                    <a:effectLst/>
                    <a:uLnTx/>
                    <a:uFillTx/>
                    <a:latin typeface="Helvetica Light" panose="020B0403020202020204" pitchFamily="34" charset="0"/>
                    <a:ea typeface="+mn-ea"/>
                    <a:cs typeface="+mn-cs"/>
                  </a:rPr>
                  <a:t>+</a:t>
                </a:r>
                <a:r>
                  <a:rPr kumimoji="0" lang="en-GB" sz="12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mn-ea"/>
                    <a:cs typeface="+mn-cs"/>
                  </a:rPr>
                  <a:t>/s, LCF: ~4–8 </a:t>
                </a:r>
                <a14:m>
                  <m:oMath xmlns:m="http://schemas.openxmlformats.org/officeDocument/2006/math">
                    <m:r>
                      <a:rPr kumimoji="0" lang="en-GB" sz="1200" b="0" i="0" u="none" strike="noStrike" kern="1200" cap="none" spc="0" normalizeH="0" baseline="0" noProof="0">
                        <a:ln>
                          <a:noFill/>
                        </a:ln>
                        <a:solidFill>
                          <a:srgbClr val="000000">
                            <a:lumMod val="75000"/>
                            <a:lumOff val="25000"/>
                          </a:srgbClr>
                        </a:solidFill>
                        <a:effectLst/>
                        <a:uLnTx/>
                        <a:uFillTx/>
                        <a:latin typeface="Cambria Math" panose="02040503050406030204" pitchFamily="18" charset="0"/>
                        <a:ea typeface="Cambria Math" panose="02040503050406030204" pitchFamily="18" charset="0"/>
                        <a:cs typeface="+mn-cs"/>
                      </a:rPr>
                      <m:t>∙</m:t>
                    </m:r>
                  </m:oMath>
                </a14:m>
                <a:r>
                  <a:rPr kumimoji="0" lang="en-GB" sz="12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mn-ea"/>
                    <a:cs typeface="+mn-cs"/>
                  </a:rPr>
                  <a:t> 10</a:t>
                </a:r>
                <a:r>
                  <a:rPr kumimoji="0" lang="en-GB" sz="1200" b="0" i="0" u="none" strike="noStrike" kern="1200" cap="none" spc="0" normalizeH="0" baseline="30000" noProof="0" dirty="0">
                    <a:ln>
                      <a:noFill/>
                    </a:ln>
                    <a:solidFill>
                      <a:srgbClr val="000000">
                        <a:lumMod val="75000"/>
                        <a:lumOff val="25000"/>
                      </a:srgbClr>
                    </a:solidFill>
                    <a:effectLst/>
                    <a:uLnTx/>
                    <a:uFillTx/>
                    <a:latin typeface="Helvetica Light" panose="020B0403020202020204" pitchFamily="34" charset="0"/>
                    <a:ea typeface="+mn-ea"/>
                    <a:cs typeface="+mn-cs"/>
                  </a:rPr>
                  <a:t>14</a:t>
                </a:r>
                <a:r>
                  <a:rPr kumimoji="0" lang="en-GB" sz="12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mn-ea"/>
                    <a:cs typeface="+mn-cs"/>
                  </a:rPr>
                  <a:t> e</a:t>
                </a:r>
                <a:r>
                  <a:rPr kumimoji="0" lang="en-GB" sz="1200" b="0" i="0" u="none" strike="noStrike" kern="1200" cap="none" spc="0" normalizeH="0" baseline="30000" noProof="0" dirty="0">
                    <a:ln>
                      <a:noFill/>
                    </a:ln>
                    <a:solidFill>
                      <a:srgbClr val="000000">
                        <a:lumMod val="75000"/>
                        <a:lumOff val="25000"/>
                      </a:srgbClr>
                    </a:solidFill>
                    <a:effectLst/>
                    <a:uLnTx/>
                    <a:uFillTx/>
                    <a:latin typeface="Helvetica Light" panose="020B0403020202020204" pitchFamily="34" charset="0"/>
                    <a:ea typeface="+mn-ea"/>
                    <a:cs typeface="+mn-cs"/>
                  </a:rPr>
                  <a:t>+</a:t>
                </a:r>
                <a:r>
                  <a:rPr kumimoji="0" lang="en-GB" sz="12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mn-ea"/>
                    <a:cs typeface="+mn-cs"/>
                  </a:rPr>
                  <a:t>/s) </a:t>
                </a:r>
                <a:r>
                  <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rPr>
                  <a:t>→ R&amp;D required</a:t>
                </a:r>
              </a:p>
            </p:txBody>
          </p:sp>
        </mc:Choice>
        <mc:Fallback xmlns="">
          <p:sp>
            <p:nvSpPr>
              <p:cNvPr id="7" name="TextBox 6">
                <a:extLst>
                  <a:ext uri="{FF2B5EF4-FFF2-40B4-BE49-F238E27FC236}">
                    <a16:creationId xmlns:a16="http://schemas.microsoft.com/office/drawing/2014/main" id="{31407EC6-BDE1-2E4F-F17A-7E8C94D35FDD}"/>
                  </a:ext>
                </a:extLst>
              </p:cNvPr>
              <p:cNvSpPr txBox="1">
                <a:spLocks noRot="1" noChangeAspect="1" noMove="1" noResize="1" noEditPoints="1" noAdjustHandles="1" noChangeArrowheads="1" noChangeShapeType="1" noTextEdit="1"/>
              </p:cNvSpPr>
              <p:nvPr/>
            </p:nvSpPr>
            <p:spPr>
              <a:xfrm>
                <a:off x="6568440" y="1554315"/>
                <a:ext cx="5605922" cy="3400931"/>
              </a:xfrm>
              <a:prstGeom prst="rect">
                <a:avLst/>
              </a:prstGeom>
              <a:blipFill>
                <a:blip r:embed="rId3"/>
                <a:stretch>
                  <a:fillRect l="-679" t="-743" b="-743"/>
                </a:stretch>
              </a:blipFill>
            </p:spPr>
            <p:txBody>
              <a:bodyPr/>
              <a:lstStyle/>
              <a:p>
                <a:r>
                  <a:rPr lang="en-GB">
                    <a:noFill/>
                  </a:rPr>
                  <a:t> </a:t>
                </a:r>
              </a:p>
            </p:txBody>
          </p:sp>
        </mc:Fallback>
      </mc:AlternateContent>
      <p:cxnSp>
        <p:nvCxnSpPr>
          <p:cNvPr id="12" name="Straight Connector 11">
            <a:extLst>
              <a:ext uri="{FF2B5EF4-FFF2-40B4-BE49-F238E27FC236}">
                <a16:creationId xmlns:a16="http://schemas.microsoft.com/office/drawing/2014/main" id="{726712DC-B4B4-ED02-BE4F-EB62DC2EE70F}"/>
              </a:ext>
            </a:extLst>
          </p:cNvPr>
          <p:cNvCxnSpPr/>
          <p:nvPr/>
        </p:nvCxnSpPr>
        <p:spPr>
          <a:xfrm>
            <a:off x="6271110" y="1640814"/>
            <a:ext cx="0" cy="4585871"/>
          </a:xfrm>
          <a:prstGeom prst="line">
            <a:avLst/>
          </a:prstGeom>
          <a:ln w="9525">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59260BE8-C017-D2D0-3874-DD1EAE411871}"/>
              </a:ext>
            </a:extLst>
          </p:cNvPr>
          <p:cNvSpPr txBox="1"/>
          <p:nvPr/>
        </p:nvSpPr>
        <p:spPr>
          <a:xfrm>
            <a:off x="6713444" y="87489"/>
            <a:ext cx="5478556"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3000"/>
              </a:spcBef>
              <a:spcAft>
                <a:spcPts val="0"/>
              </a:spcAft>
              <a:buClrTx/>
              <a:buSzTx/>
              <a:buFontTx/>
              <a:buNone/>
              <a:tabLst/>
              <a:defRPr/>
            </a:pPr>
            <a:r>
              <a:rPr kumimoji="0" lang="en-GB" sz="11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Helvetica Light" charset="0"/>
                <a:cs typeface="Helvetica Light" charset="0"/>
                <a:sym typeface="Wingdings" pitchFamily="2" charset="2"/>
              </a:rPr>
              <a:t>*</a:t>
            </a:r>
            <a:r>
              <a:rPr kumimoji="0" lang="en-GB" sz="1100" b="0" i="0" u="none" strike="noStrike" kern="1200" cap="none" spc="0" normalizeH="0" baseline="0" noProof="0" dirty="0" err="1">
                <a:ln>
                  <a:noFill/>
                </a:ln>
                <a:solidFill>
                  <a:srgbClr val="000000">
                    <a:lumMod val="75000"/>
                    <a:lumOff val="25000"/>
                  </a:srgbClr>
                </a:solidFill>
                <a:effectLst/>
                <a:uLnTx/>
                <a:uFillTx/>
                <a:latin typeface="Helvetica Light" panose="020B0403020202020204" pitchFamily="34" charset="0"/>
                <a:ea typeface="Helvetica Light" charset="0"/>
                <a:cs typeface="Helvetica Light" charset="0"/>
                <a:sym typeface="Wingdings" pitchFamily="2" charset="2"/>
              </a:rPr>
              <a:t>Beamstrahlung</a:t>
            </a:r>
            <a:r>
              <a:rPr kumimoji="0" lang="en-GB" sz="11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Helvetica Light" charset="0"/>
                <a:cs typeface="Helvetica Light" charset="0"/>
                <a:sym typeface="Wingdings" pitchFamily="2" charset="2"/>
              </a:rPr>
              <a:t> (“beam + bremsstrahlung”) is synchrotron radiation emitted by the e</a:t>
            </a:r>
            <a:r>
              <a:rPr kumimoji="0" lang="en-GB" sz="1100" b="0" i="0" u="none" strike="noStrike" kern="1200" cap="none" spc="0" normalizeH="0" baseline="30000" noProof="0" dirty="0">
                <a:ln>
                  <a:noFill/>
                </a:ln>
                <a:solidFill>
                  <a:srgbClr val="000000">
                    <a:lumMod val="75000"/>
                    <a:lumOff val="25000"/>
                  </a:srgbClr>
                </a:solidFill>
                <a:effectLst/>
                <a:uLnTx/>
                <a:uFillTx/>
                <a:latin typeface="Helvetica Light" panose="020B0403020202020204" pitchFamily="34" charset="0"/>
                <a:ea typeface="Helvetica Light" charset="0"/>
                <a:cs typeface="Helvetica Light" charset="0"/>
                <a:sym typeface="Wingdings" pitchFamily="2" charset="2"/>
              </a:rPr>
              <a:t>–</a:t>
            </a:r>
            <a:r>
              <a:rPr kumimoji="0" lang="en-GB" sz="11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Helvetica Light" charset="0"/>
                <a:cs typeface="Helvetica Light" charset="0"/>
                <a:sym typeface="Wingdings" pitchFamily="2" charset="2"/>
              </a:rPr>
              <a:t>/e</a:t>
            </a:r>
            <a:r>
              <a:rPr kumimoji="0" lang="en-GB" sz="1100" b="0" i="0" u="none" strike="noStrike" kern="1200" cap="none" spc="0" normalizeH="0" baseline="30000" noProof="0" dirty="0">
                <a:ln>
                  <a:noFill/>
                </a:ln>
                <a:solidFill>
                  <a:srgbClr val="000000">
                    <a:lumMod val="75000"/>
                    <a:lumOff val="25000"/>
                  </a:srgbClr>
                </a:solidFill>
                <a:effectLst/>
                <a:uLnTx/>
                <a:uFillTx/>
                <a:latin typeface="Helvetica Light" panose="020B0403020202020204" pitchFamily="34" charset="0"/>
                <a:ea typeface="Helvetica Light" charset="0"/>
                <a:cs typeface="Helvetica Light" charset="0"/>
                <a:sym typeface="Wingdings" pitchFamily="2" charset="2"/>
              </a:rPr>
              <a:t>+</a:t>
            </a:r>
            <a:r>
              <a:rPr kumimoji="0" lang="en-GB" sz="11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Helvetica Light" charset="0"/>
                <a:cs typeface="Helvetica Light" charset="0"/>
                <a:sym typeface="Wingdings" pitchFamily="2" charset="2"/>
              </a:rPr>
              <a:t> when they pass through the intense EM field of the opposing bunch during a collision → Collision effect, stronger for tight bunches (emitted photons carry away energy, causing energy spread and luminosity degradation, as well as background)</a:t>
            </a:r>
          </a:p>
        </p:txBody>
      </p:sp>
      <p:grpSp>
        <p:nvGrpSpPr>
          <p:cNvPr id="8" name="Group 7">
            <a:extLst>
              <a:ext uri="{FF2B5EF4-FFF2-40B4-BE49-F238E27FC236}">
                <a16:creationId xmlns:a16="http://schemas.microsoft.com/office/drawing/2014/main" id="{6D867001-7524-4881-89B1-67EDE3F928FE}"/>
              </a:ext>
            </a:extLst>
          </p:cNvPr>
          <p:cNvGrpSpPr/>
          <p:nvPr/>
        </p:nvGrpSpPr>
        <p:grpSpPr>
          <a:xfrm>
            <a:off x="6857611" y="4909080"/>
            <a:ext cx="5236288" cy="1855424"/>
            <a:chOff x="6870490" y="4870443"/>
            <a:chExt cx="5236288" cy="1855424"/>
          </a:xfrm>
        </p:grpSpPr>
        <p:pic>
          <p:nvPicPr>
            <p:cNvPr id="15" name="Picture 14">
              <a:extLst>
                <a:ext uri="{FF2B5EF4-FFF2-40B4-BE49-F238E27FC236}">
                  <a16:creationId xmlns:a16="http://schemas.microsoft.com/office/drawing/2014/main" id="{005E363E-1F65-EB86-02DE-A3775F62C14A}"/>
                </a:ext>
              </a:extLst>
            </p:cNvPr>
            <p:cNvPicPr>
              <a:picLocks noChangeAspect="1"/>
            </p:cNvPicPr>
            <p:nvPr/>
          </p:nvPicPr>
          <p:blipFill>
            <a:blip r:embed="rId4"/>
            <a:stretch>
              <a:fillRect/>
            </a:stretch>
          </p:blipFill>
          <p:spPr>
            <a:xfrm>
              <a:off x="7186707" y="4870443"/>
              <a:ext cx="4288104" cy="1602083"/>
            </a:xfrm>
            <a:prstGeom prst="rect">
              <a:avLst/>
            </a:prstGeom>
          </p:spPr>
        </p:pic>
        <p:sp>
          <p:nvSpPr>
            <p:cNvPr id="16" name="TextBox 15">
              <a:extLst>
                <a:ext uri="{FF2B5EF4-FFF2-40B4-BE49-F238E27FC236}">
                  <a16:creationId xmlns:a16="http://schemas.microsoft.com/office/drawing/2014/main" id="{C45E5BE0-A123-B3DC-0B38-F88A52D6BC76}"/>
                </a:ext>
              </a:extLst>
            </p:cNvPr>
            <p:cNvSpPr txBox="1"/>
            <p:nvPr/>
          </p:nvSpPr>
          <p:spPr>
            <a:xfrm>
              <a:off x="8316254" y="6464257"/>
              <a:ext cx="252825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3000"/>
                </a:spcBef>
                <a:spcAft>
                  <a:spcPts val="0"/>
                </a:spcAft>
                <a:buClrTx/>
                <a:buSzTx/>
                <a:buFontTx/>
                <a:buNone/>
                <a:tabLst/>
                <a:defRPr/>
              </a:pPr>
              <a:r>
                <a:rPr kumimoji="0" lang="en-GB" sz="11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Helvetica Light" charset="0"/>
                  <a:cs typeface="Helvetica Light" charset="0"/>
                  <a:sym typeface="Wingdings" pitchFamily="2" charset="2"/>
                </a:rPr>
                <a:t>Undulator-based ILC positron source</a:t>
              </a:r>
              <a:endParaRPr kumimoji="0" lang="en-CH" sz="11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Helvetica Light" charset="0"/>
                <a:cs typeface="Helvetica Light" charset="0"/>
                <a:sym typeface="Wingdings" pitchFamily="2" charset="2"/>
              </a:endParaRPr>
            </a:p>
          </p:txBody>
        </p:sp>
        <p:sp>
          <p:nvSpPr>
            <p:cNvPr id="17" name="TextBox 16">
              <a:extLst>
                <a:ext uri="{FF2B5EF4-FFF2-40B4-BE49-F238E27FC236}">
                  <a16:creationId xmlns:a16="http://schemas.microsoft.com/office/drawing/2014/main" id="{EFF847C2-5633-EF12-96C5-5B4D1F732B2A}"/>
                </a:ext>
              </a:extLst>
            </p:cNvPr>
            <p:cNvSpPr txBox="1"/>
            <p:nvPr/>
          </p:nvSpPr>
          <p:spPr>
            <a:xfrm>
              <a:off x="6870490" y="5981837"/>
              <a:ext cx="120818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Helvetica Light" panose="020B0403020202020204" pitchFamily="34" charset="0"/>
                  <a:ea typeface="Helvetica Light" charset="0"/>
                  <a:cs typeface="Helvetica Light" charset="0"/>
                  <a:sym typeface="Wingdings" pitchFamily="2" charset="2"/>
                </a:rPr>
                <a:t>Periodic magnetic field</a:t>
              </a:r>
              <a:r>
                <a:rPr kumimoji="0" lang="en-CH" sz="800" b="0" i="0" u="none" strike="noStrike" kern="1200" cap="none" spc="0" normalizeH="0" baseline="0" noProof="0" dirty="0">
                  <a:ln>
                    <a:noFill/>
                  </a:ln>
                  <a:solidFill>
                    <a:prstClr val="black"/>
                  </a:solidFill>
                  <a:effectLst/>
                  <a:uLnTx/>
                  <a:uFillTx/>
                  <a:latin typeface="Helvetica Light" panose="020B0403020202020204" pitchFamily="34" charset="0"/>
                  <a:ea typeface="Helvetica Light" charset="0"/>
                  <a:cs typeface="Helvetica Light" charset="0"/>
                  <a:sym typeface="Wingdings" pitchFamily="2" charset="2"/>
                </a:rPr>
                <a:t> causing electrons to wiggle and emit polarised photons (</a:t>
              </a:r>
              <a:r>
                <a:rPr kumimoji="0" lang="en-GB" sz="800" b="0" i="0" u="none" strike="noStrike" kern="1200" cap="none" spc="0" normalizeH="0" baseline="0" noProof="0" dirty="0">
                  <a:ln>
                    <a:noFill/>
                  </a:ln>
                  <a:solidFill>
                    <a:prstClr val="black"/>
                  </a:solidFill>
                  <a:effectLst/>
                  <a:uLnTx/>
                  <a:uFillTx/>
                  <a:latin typeface="Helvetica Light" panose="020B0403020202020204" pitchFamily="34" charset="0"/>
                  <a:ea typeface="Helvetica Light" charset="0"/>
                  <a:cs typeface="Helvetica Light" charset="0"/>
                  <a:sym typeface="Wingdings" pitchFamily="2" charset="2"/>
                </a:rPr>
                <a:t>231 m)</a:t>
              </a:r>
            </a:p>
          </p:txBody>
        </p:sp>
        <p:sp>
          <p:nvSpPr>
            <p:cNvPr id="6" name="TextBox 5">
              <a:extLst>
                <a:ext uri="{FF2B5EF4-FFF2-40B4-BE49-F238E27FC236}">
                  <a16:creationId xmlns:a16="http://schemas.microsoft.com/office/drawing/2014/main" id="{5B019BE2-C08C-9B0E-48AB-A1750B207CD4}"/>
                </a:ext>
              </a:extLst>
            </p:cNvPr>
            <p:cNvSpPr txBox="1"/>
            <p:nvPr/>
          </p:nvSpPr>
          <p:spPr>
            <a:xfrm>
              <a:off x="10842843" y="4938743"/>
              <a:ext cx="126393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300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Helvetica Light" panose="020B0403020202020204" pitchFamily="34" charset="0"/>
                  <a:ea typeface="Helvetica Light" charset="0"/>
                  <a:cs typeface="Helvetica Light" charset="0"/>
                  <a:sym typeface="Wingdings" pitchFamily="2" charset="2"/>
                </a:rPr>
                <a:t>Longitudinally </a:t>
              </a:r>
              <a:r>
                <a:rPr kumimoji="0" lang="en-US" sz="800" b="0" i="0" u="none" strike="noStrike" kern="1200" cap="none" spc="0" normalizeH="0" baseline="0" noProof="0" dirty="0" err="1">
                  <a:ln>
                    <a:noFill/>
                  </a:ln>
                  <a:solidFill>
                    <a:prstClr val="black"/>
                  </a:solidFill>
                  <a:effectLst/>
                  <a:uLnTx/>
                  <a:uFillTx/>
                  <a:latin typeface="Helvetica Light" panose="020B0403020202020204" pitchFamily="34" charset="0"/>
                  <a:ea typeface="Helvetica Light" charset="0"/>
                  <a:cs typeface="Helvetica Light" charset="0"/>
                  <a:sym typeface="Wingdings" pitchFamily="2" charset="2"/>
                </a:rPr>
                <a:t>polarised</a:t>
              </a:r>
              <a:r>
                <a:rPr kumimoji="0" lang="en-US" sz="800" b="0" i="0" u="none" strike="noStrike" kern="1200" cap="none" spc="0" normalizeH="0" baseline="0" noProof="0" dirty="0">
                  <a:ln>
                    <a:noFill/>
                  </a:ln>
                  <a:solidFill>
                    <a:prstClr val="black"/>
                  </a:solidFill>
                  <a:effectLst/>
                  <a:uLnTx/>
                  <a:uFillTx/>
                  <a:latin typeface="Helvetica Light" panose="020B0403020202020204" pitchFamily="34" charset="0"/>
                  <a:ea typeface="Helvetica Light" charset="0"/>
                  <a:cs typeface="Helvetica Light" charset="0"/>
                  <a:sym typeface="Wingdings" pitchFamily="2" charset="2"/>
                </a:rPr>
                <a:t> positrons</a:t>
              </a:r>
              <a:endParaRPr kumimoji="0" lang="en-CH" sz="800" b="0" i="0" u="none" strike="noStrike" kern="1200" cap="none" spc="0" normalizeH="0" baseline="0" noProof="0" dirty="0">
                <a:ln>
                  <a:noFill/>
                </a:ln>
                <a:solidFill>
                  <a:prstClr val="black"/>
                </a:solidFill>
                <a:effectLst/>
                <a:uLnTx/>
                <a:uFillTx/>
                <a:latin typeface="Helvetica Light" panose="020B0403020202020204" pitchFamily="34" charset="0"/>
                <a:ea typeface="Helvetica Light" charset="0"/>
                <a:cs typeface="Helvetica Light" charset="0"/>
                <a:sym typeface="Wingdings" pitchFamily="2" charset="2"/>
              </a:endParaRPr>
            </a:p>
          </p:txBody>
        </p:sp>
      </p:grpSp>
    </p:spTree>
    <p:extLst>
      <p:ext uri="{BB962C8B-B14F-4D97-AF65-F5344CB8AC3E}">
        <p14:creationId xmlns:p14="http://schemas.microsoft.com/office/powerpoint/2010/main" val="34186418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C9DF3E6-1810-FAAA-0EB6-A66B81AE7F3C}"/>
              </a:ext>
            </a:extLst>
          </p:cNvPr>
          <p:cNvSpPr>
            <a:spLocks noGrp="1"/>
          </p:cNvSpPr>
          <p:nvPr>
            <p:ph type="sldNum" sz="quarter" idx="4"/>
          </p:nvPr>
        </p:nvSpPr>
        <p:spPr/>
        <p:txBody>
          <a:bodyPr/>
          <a:lstStyle/>
          <a:p>
            <a:pPr>
              <a:defRPr/>
            </a:pPr>
            <a:fld id="{611C2F03-9E95-40C9-A99F-3C4F7EE8CF2A}" type="slidenum">
              <a:rPr lang="en-GB" smtClean="0"/>
              <a:pPr>
                <a:defRPr/>
              </a:pPr>
              <a:t>7</a:t>
            </a:fld>
            <a:endParaRPr lang="en-GB" dirty="0"/>
          </a:p>
        </p:txBody>
      </p:sp>
      <p:pic>
        <p:nvPicPr>
          <p:cNvPr id="3" name="Picture 2">
            <a:extLst>
              <a:ext uri="{FF2B5EF4-FFF2-40B4-BE49-F238E27FC236}">
                <a16:creationId xmlns:a16="http://schemas.microsoft.com/office/drawing/2014/main" id="{4ACC2338-514E-6F35-12DE-CDA30EFD5B39}"/>
              </a:ext>
            </a:extLst>
          </p:cNvPr>
          <p:cNvPicPr>
            <a:picLocks noChangeAspect="1"/>
          </p:cNvPicPr>
          <p:nvPr/>
        </p:nvPicPr>
        <p:blipFill>
          <a:blip r:embed="rId2"/>
          <a:srcRect b="18787"/>
          <a:stretch>
            <a:fillRect/>
          </a:stretch>
        </p:blipFill>
        <p:spPr>
          <a:xfrm>
            <a:off x="0" y="0"/>
            <a:ext cx="12192000" cy="6910923"/>
          </a:xfrm>
          <a:prstGeom prst="rect">
            <a:avLst/>
          </a:prstGeom>
        </p:spPr>
      </p:pic>
      <p:sp>
        <p:nvSpPr>
          <p:cNvPr id="4" name="TextBox 3">
            <a:extLst>
              <a:ext uri="{FF2B5EF4-FFF2-40B4-BE49-F238E27FC236}">
                <a16:creationId xmlns:a16="http://schemas.microsoft.com/office/drawing/2014/main" id="{2A81B7EA-0489-783B-EE5B-78C9F9FBCE76}"/>
              </a:ext>
            </a:extLst>
          </p:cNvPr>
          <p:cNvSpPr txBox="1"/>
          <p:nvPr/>
        </p:nvSpPr>
        <p:spPr>
          <a:xfrm>
            <a:off x="-214" y="264651"/>
            <a:ext cx="11305525" cy="646331"/>
          </a:xfrm>
          <a:prstGeom prst="rect">
            <a:avLst/>
          </a:prstGeom>
          <a:noFill/>
        </p:spPr>
        <p:txBody>
          <a:bodyPr wrap="square" rtlCol="0">
            <a:spAutoFit/>
          </a:bodyPr>
          <a:lstStyle/>
          <a:p>
            <a:pPr lvl="0" indent="424250" defTabSz="430225" fontAlgn="base">
              <a:spcBef>
                <a:spcPct val="0"/>
              </a:spcBef>
              <a:spcAft>
                <a:spcPct val="0"/>
              </a:spcAft>
              <a:defRPr/>
            </a:pPr>
            <a:r>
              <a:rPr lang="en-GB" sz="3600" b="1" dirty="0">
                <a:solidFill>
                  <a:schemeClr val="bg1"/>
                </a:solidFill>
                <a:latin typeface="Helvetica" pitchFamily="2" charset="0"/>
                <a:ea typeface="Trebuchet MS" pitchFamily="-84" charset="0"/>
                <a:cs typeface="Helvetica Light"/>
              </a:rPr>
              <a:t>FCC-ee</a:t>
            </a:r>
            <a:endParaRPr kumimoji="0" lang="en-GB" sz="3600" b="1" i="0" u="none" strike="noStrike" kern="1200" cap="none" spc="0" normalizeH="0" baseline="0" noProof="0" dirty="0">
              <a:ln>
                <a:noFill/>
              </a:ln>
              <a:solidFill>
                <a:schemeClr val="bg1"/>
              </a:solidFill>
              <a:effectLst/>
              <a:uLnTx/>
              <a:uFillTx/>
              <a:latin typeface="Helvetica" pitchFamily="2" charset="0"/>
              <a:ea typeface="Trebuchet MS" pitchFamily="-84" charset="0"/>
              <a:cs typeface="Helvetica Light"/>
            </a:endParaRPr>
          </a:p>
        </p:txBody>
      </p:sp>
      <p:sp>
        <p:nvSpPr>
          <p:cNvPr id="5" name="TextBox 4">
            <a:extLst>
              <a:ext uri="{FF2B5EF4-FFF2-40B4-BE49-F238E27FC236}">
                <a16:creationId xmlns:a16="http://schemas.microsoft.com/office/drawing/2014/main" id="{9D682DDC-557A-8469-80B8-41C7DD3E0D3D}"/>
              </a:ext>
            </a:extLst>
          </p:cNvPr>
          <p:cNvSpPr txBox="1"/>
          <p:nvPr/>
        </p:nvSpPr>
        <p:spPr>
          <a:xfrm>
            <a:off x="445219" y="867619"/>
            <a:ext cx="4682592" cy="923330"/>
          </a:xfrm>
          <a:prstGeom prst="rect">
            <a:avLst/>
          </a:prstGeom>
          <a:noFill/>
        </p:spPr>
        <p:txBody>
          <a:bodyPr wrap="square" rtlCol="0">
            <a:spAutoFit/>
          </a:bodyPr>
          <a:lstStyle/>
          <a:p>
            <a:pPr marL="0" algn="l">
              <a:spcBef>
                <a:spcPts val="3000"/>
              </a:spcBef>
            </a:pPr>
            <a:r>
              <a:rPr lang="en-GB" dirty="0">
                <a:solidFill>
                  <a:schemeClr val="bg1"/>
                </a:solidFill>
                <a:latin typeface="Helvetica" pitchFamily="2" charset="0"/>
                <a:ea typeface="Helvetica Light" charset="0"/>
                <a:cs typeface="Helvetica Light" charset="0"/>
                <a:sym typeface="Wingdings" pitchFamily="2" charset="2"/>
              </a:rPr>
              <a:t>Next-generation circular e</a:t>
            </a:r>
            <a:r>
              <a:rPr lang="en-GB" baseline="30000" dirty="0">
                <a:solidFill>
                  <a:schemeClr val="bg1"/>
                </a:solidFill>
                <a:latin typeface="Helvetica" pitchFamily="2" charset="0"/>
                <a:ea typeface="Helvetica Light" charset="0"/>
                <a:cs typeface="Helvetica Light" charset="0"/>
                <a:sym typeface="Wingdings" pitchFamily="2" charset="2"/>
              </a:rPr>
              <a:t>+</a:t>
            </a:r>
            <a:r>
              <a:rPr lang="en-GB" dirty="0">
                <a:solidFill>
                  <a:schemeClr val="bg1"/>
                </a:solidFill>
                <a:latin typeface="Helvetica" pitchFamily="2" charset="0"/>
                <a:ea typeface="Helvetica Light" charset="0"/>
                <a:cs typeface="Helvetica Light" charset="0"/>
                <a:sym typeface="Wingdings" pitchFamily="2" charset="2"/>
              </a:rPr>
              <a:t>e</a:t>
            </a:r>
            <a:r>
              <a:rPr lang="en-GB" baseline="30000" dirty="0">
                <a:solidFill>
                  <a:schemeClr val="bg1"/>
                </a:solidFill>
                <a:latin typeface="Helvetica" pitchFamily="2" charset="0"/>
                <a:ea typeface="Helvetica Light" charset="0"/>
                <a:cs typeface="Helvetica Light" charset="0"/>
                <a:sym typeface="Wingdings" pitchFamily="2" charset="2"/>
              </a:rPr>
              <a:t>–</a:t>
            </a:r>
            <a:r>
              <a:rPr lang="en-GB" dirty="0">
                <a:solidFill>
                  <a:schemeClr val="bg1"/>
                </a:solidFill>
                <a:latin typeface="Helvetica" pitchFamily="2" charset="0"/>
                <a:ea typeface="Helvetica Light" charset="0"/>
                <a:cs typeface="Helvetica Light" charset="0"/>
                <a:sym typeface="Wingdings" pitchFamily="2" charset="2"/>
              </a:rPr>
              <a:t> collider to deliver extremely high luminosities across multiple energies</a:t>
            </a:r>
          </a:p>
        </p:txBody>
      </p:sp>
    </p:spTree>
    <p:extLst>
      <p:ext uri="{BB962C8B-B14F-4D97-AF65-F5344CB8AC3E}">
        <p14:creationId xmlns:p14="http://schemas.microsoft.com/office/powerpoint/2010/main" val="3690941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153B7-5516-DBBA-1E05-417507F7A970}"/>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77817B44-3FC0-51DD-28BE-3568E9702F26}"/>
              </a:ext>
            </a:extLst>
          </p:cNvPr>
          <p:cNvPicPr>
            <a:picLocks noChangeAspect="1"/>
          </p:cNvPicPr>
          <p:nvPr/>
        </p:nvPicPr>
        <p:blipFill>
          <a:blip r:embed="rId2"/>
          <a:srcRect b="18787"/>
          <a:stretch>
            <a:fillRect/>
          </a:stretch>
        </p:blipFill>
        <p:spPr>
          <a:xfrm>
            <a:off x="0" y="0"/>
            <a:ext cx="12192000" cy="6910923"/>
          </a:xfrm>
          <a:prstGeom prst="rect">
            <a:avLst/>
          </a:prstGeom>
        </p:spPr>
      </p:pic>
      <p:sp>
        <p:nvSpPr>
          <p:cNvPr id="6" name="Rounded Rectangle 5">
            <a:extLst>
              <a:ext uri="{FF2B5EF4-FFF2-40B4-BE49-F238E27FC236}">
                <a16:creationId xmlns:a16="http://schemas.microsoft.com/office/drawing/2014/main" id="{4ACF5380-8BB1-A209-5745-7EFE59AFBA6A}"/>
              </a:ext>
            </a:extLst>
          </p:cNvPr>
          <p:cNvSpPr/>
          <p:nvPr/>
        </p:nvSpPr>
        <p:spPr>
          <a:xfrm>
            <a:off x="5849471" y="430306"/>
            <a:ext cx="6024282" cy="6172199"/>
          </a:xfrm>
          <a:prstGeom prst="roundRect">
            <a:avLst>
              <a:gd name="adj" fmla="val 697"/>
            </a:avLst>
          </a:prstGeom>
          <a:solidFill>
            <a:schemeClr val="bg1"/>
          </a:solidFill>
        </p:spPr>
        <p:txBody>
          <a:bodyPr wrap="square" rtlCol="0" anchor="ctr">
            <a:spAutoFit/>
          </a:bodyPr>
          <a:lstStyle/>
          <a:p>
            <a:pPr algn="l"/>
            <a:endParaRPr lang="en-GB" sz="1600" dirty="0">
              <a:latin typeface="Helvetica" pitchFamily="2" charset="0"/>
            </a:endParaRPr>
          </a:p>
        </p:txBody>
      </p:sp>
      <p:sp>
        <p:nvSpPr>
          <p:cNvPr id="14" name="Rectangle 13">
            <a:extLst>
              <a:ext uri="{FF2B5EF4-FFF2-40B4-BE49-F238E27FC236}">
                <a16:creationId xmlns:a16="http://schemas.microsoft.com/office/drawing/2014/main" id="{458ED025-2E94-1C85-EFD6-50BBFFC0ACEE}"/>
              </a:ext>
            </a:extLst>
          </p:cNvPr>
          <p:cNvSpPr/>
          <p:nvPr/>
        </p:nvSpPr>
        <p:spPr>
          <a:xfrm>
            <a:off x="8078514" y="4504764"/>
            <a:ext cx="164533" cy="376519"/>
          </a:xfrm>
          <a:prstGeom prst="rect">
            <a:avLst/>
          </a:prstGeom>
          <a:solidFill>
            <a:schemeClr val="bg1"/>
          </a:solidFill>
        </p:spPr>
        <p:txBody>
          <a:bodyPr wrap="square" rtlCol="0" anchor="ctr">
            <a:spAutoFit/>
          </a:bodyPr>
          <a:lstStyle/>
          <a:p>
            <a:pPr algn="l"/>
            <a:endParaRPr lang="en-GB" sz="1600" dirty="0">
              <a:latin typeface="Helvetica" pitchFamily="2" charset="0"/>
            </a:endParaRPr>
          </a:p>
        </p:txBody>
      </p:sp>
      <p:pic>
        <p:nvPicPr>
          <p:cNvPr id="15" name="Picture 14">
            <a:extLst>
              <a:ext uri="{FF2B5EF4-FFF2-40B4-BE49-F238E27FC236}">
                <a16:creationId xmlns:a16="http://schemas.microsoft.com/office/drawing/2014/main" id="{3BB8FA1B-753E-B479-727B-813E9A45BFA5}"/>
              </a:ext>
            </a:extLst>
          </p:cNvPr>
          <p:cNvPicPr>
            <a:picLocks noChangeAspect="1"/>
          </p:cNvPicPr>
          <p:nvPr/>
        </p:nvPicPr>
        <p:blipFill>
          <a:blip r:embed="rId3"/>
          <a:stretch>
            <a:fillRect/>
          </a:stretch>
        </p:blipFill>
        <p:spPr>
          <a:xfrm>
            <a:off x="6356730" y="651234"/>
            <a:ext cx="5091953" cy="5091953"/>
          </a:xfrm>
          <a:prstGeom prst="rect">
            <a:avLst/>
          </a:prstGeom>
        </p:spPr>
      </p:pic>
      <p:sp>
        <p:nvSpPr>
          <p:cNvPr id="17" name="TextBox 16">
            <a:extLst>
              <a:ext uri="{FF2B5EF4-FFF2-40B4-BE49-F238E27FC236}">
                <a16:creationId xmlns:a16="http://schemas.microsoft.com/office/drawing/2014/main" id="{29256B9E-9326-3F97-D628-CB07BABF8E7F}"/>
              </a:ext>
            </a:extLst>
          </p:cNvPr>
          <p:cNvSpPr txBox="1"/>
          <p:nvPr/>
        </p:nvSpPr>
        <p:spPr>
          <a:xfrm>
            <a:off x="6029327" y="5799169"/>
            <a:ext cx="5875524" cy="738664"/>
          </a:xfrm>
          <a:prstGeom prst="rect">
            <a:avLst/>
          </a:prstGeom>
          <a:noFill/>
        </p:spPr>
        <p:txBody>
          <a:bodyPr wrap="square">
            <a:spAutoFit/>
          </a:bodyPr>
          <a:lstStyle/>
          <a:p>
            <a:pPr defTabSz="457200" fontAlgn="base">
              <a:spcBef>
                <a:spcPts val="3600"/>
              </a:spcBef>
              <a:spcAft>
                <a:spcPct val="0"/>
              </a:spcAft>
              <a:defRPr/>
            </a:pPr>
            <a:r>
              <a:rPr lang="en-GB" sz="1400" dirty="0">
                <a:solidFill>
                  <a:schemeClr val="tx1">
                    <a:lumMod val="75000"/>
                    <a:lumOff val="25000"/>
                  </a:schemeClr>
                </a:solidFill>
                <a:latin typeface="Helvetica" pitchFamily="2" charset="0"/>
              </a:rPr>
              <a:t>Detailed feasibility study: layout selected from ~100 variants following the EU “Avoid–Reduce–Compensate” principle — 90.7 km ring, 8 surface sites (7 FR, 1 CH), 5.5 m tunnel diameter, 50–560 m depth</a:t>
            </a:r>
          </a:p>
        </p:txBody>
      </p:sp>
      <p:sp>
        <p:nvSpPr>
          <p:cNvPr id="2" name="TextBox 1">
            <a:extLst>
              <a:ext uri="{FF2B5EF4-FFF2-40B4-BE49-F238E27FC236}">
                <a16:creationId xmlns:a16="http://schemas.microsoft.com/office/drawing/2014/main" id="{928CA9DE-22FD-50BB-39D3-B18490692C68}"/>
              </a:ext>
            </a:extLst>
          </p:cNvPr>
          <p:cNvSpPr txBox="1"/>
          <p:nvPr/>
        </p:nvSpPr>
        <p:spPr>
          <a:xfrm>
            <a:off x="-214" y="264651"/>
            <a:ext cx="11305525" cy="646331"/>
          </a:xfrm>
          <a:prstGeom prst="rect">
            <a:avLst/>
          </a:prstGeom>
          <a:noFill/>
        </p:spPr>
        <p:txBody>
          <a:bodyPr wrap="square" rtlCol="0">
            <a:spAutoFit/>
          </a:bodyPr>
          <a:lstStyle/>
          <a:p>
            <a:pPr lvl="0" indent="424250" defTabSz="430225" fontAlgn="base">
              <a:spcBef>
                <a:spcPct val="0"/>
              </a:spcBef>
              <a:spcAft>
                <a:spcPct val="0"/>
              </a:spcAft>
              <a:defRPr/>
            </a:pPr>
            <a:r>
              <a:rPr lang="en-GB" sz="3600" b="1" dirty="0">
                <a:solidFill>
                  <a:schemeClr val="bg1"/>
                </a:solidFill>
                <a:latin typeface="Helvetica" pitchFamily="2" charset="0"/>
                <a:ea typeface="Trebuchet MS" pitchFamily="-84" charset="0"/>
                <a:cs typeface="Helvetica Light"/>
              </a:rPr>
              <a:t>FCC-ee</a:t>
            </a:r>
            <a:endParaRPr kumimoji="0" lang="en-GB" sz="3600" b="1" i="0" u="none" strike="noStrike" kern="1200" cap="none" spc="0" normalizeH="0" baseline="0" noProof="0" dirty="0">
              <a:ln>
                <a:noFill/>
              </a:ln>
              <a:solidFill>
                <a:schemeClr val="bg1"/>
              </a:solidFill>
              <a:effectLst/>
              <a:uLnTx/>
              <a:uFillTx/>
              <a:latin typeface="Helvetica" pitchFamily="2" charset="0"/>
              <a:ea typeface="Trebuchet MS" pitchFamily="-84" charset="0"/>
              <a:cs typeface="Helvetica Light"/>
            </a:endParaRPr>
          </a:p>
        </p:txBody>
      </p:sp>
      <p:sp>
        <p:nvSpPr>
          <p:cNvPr id="4" name="TextBox 3">
            <a:extLst>
              <a:ext uri="{FF2B5EF4-FFF2-40B4-BE49-F238E27FC236}">
                <a16:creationId xmlns:a16="http://schemas.microsoft.com/office/drawing/2014/main" id="{E4D4FDDB-BD3E-8AB5-4471-C22536FC1EA4}"/>
              </a:ext>
            </a:extLst>
          </p:cNvPr>
          <p:cNvSpPr txBox="1"/>
          <p:nvPr/>
        </p:nvSpPr>
        <p:spPr>
          <a:xfrm>
            <a:off x="445219" y="867619"/>
            <a:ext cx="4682592" cy="923330"/>
          </a:xfrm>
          <a:prstGeom prst="rect">
            <a:avLst/>
          </a:prstGeom>
          <a:noFill/>
        </p:spPr>
        <p:txBody>
          <a:bodyPr wrap="square" rtlCol="0">
            <a:spAutoFit/>
          </a:bodyPr>
          <a:lstStyle/>
          <a:p>
            <a:pPr marL="0" algn="l">
              <a:spcBef>
                <a:spcPts val="3000"/>
              </a:spcBef>
            </a:pPr>
            <a:r>
              <a:rPr lang="en-GB" dirty="0">
                <a:solidFill>
                  <a:schemeClr val="bg1"/>
                </a:solidFill>
                <a:latin typeface="Helvetica" pitchFamily="2" charset="0"/>
                <a:ea typeface="Helvetica Light" charset="0"/>
                <a:cs typeface="Helvetica Light" charset="0"/>
                <a:sym typeface="Wingdings" pitchFamily="2" charset="2"/>
              </a:rPr>
              <a:t>Next-generation circular e</a:t>
            </a:r>
            <a:r>
              <a:rPr lang="en-GB" baseline="30000" dirty="0">
                <a:solidFill>
                  <a:schemeClr val="bg1"/>
                </a:solidFill>
                <a:latin typeface="Helvetica" pitchFamily="2" charset="0"/>
                <a:ea typeface="Helvetica Light" charset="0"/>
                <a:cs typeface="Helvetica Light" charset="0"/>
                <a:sym typeface="Wingdings" pitchFamily="2" charset="2"/>
              </a:rPr>
              <a:t>+</a:t>
            </a:r>
            <a:r>
              <a:rPr lang="en-GB" dirty="0">
                <a:solidFill>
                  <a:schemeClr val="bg1"/>
                </a:solidFill>
                <a:latin typeface="Helvetica" pitchFamily="2" charset="0"/>
                <a:ea typeface="Helvetica Light" charset="0"/>
                <a:cs typeface="Helvetica Light" charset="0"/>
                <a:sym typeface="Wingdings" pitchFamily="2" charset="2"/>
              </a:rPr>
              <a:t>e</a:t>
            </a:r>
            <a:r>
              <a:rPr lang="en-GB" baseline="30000" dirty="0">
                <a:solidFill>
                  <a:schemeClr val="bg1"/>
                </a:solidFill>
                <a:latin typeface="Helvetica" pitchFamily="2" charset="0"/>
                <a:ea typeface="Helvetica Light" charset="0"/>
                <a:cs typeface="Helvetica Light" charset="0"/>
                <a:sym typeface="Wingdings" pitchFamily="2" charset="2"/>
              </a:rPr>
              <a:t>–</a:t>
            </a:r>
            <a:r>
              <a:rPr lang="en-GB" dirty="0">
                <a:solidFill>
                  <a:schemeClr val="bg1"/>
                </a:solidFill>
                <a:latin typeface="Helvetica" pitchFamily="2" charset="0"/>
                <a:ea typeface="Helvetica Light" charset="0"/>
                <a:cs typeface="Helvetica Light" charset="0"/>
                <a:sym typeface="Wingdings" pitchFamily="2" charset="2"/>
              </a:rPr>
              <a:t> collider to deliver extremely high luminosities across multiple energies</a:t>
            </a:r>
          </a:p>
        </p:txBody>
      </p:sp>
    </p:spTree>
    <p:extLst>
      <p:ext uri="{BB962C8B-B14F-4D97-AF65-F5344CB8AC3E}">
        <p14:creationId xmlns:p14="http://schemas.microsoft.com/office/powerpoint/2010/main" val="2057422280"/>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C4F2F-0EA8-D4A1-097A-CC4519DB1E47}"/>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DCC9641F-417F-8EC3-1A26-5DB1FD711A0C}"/>
              </a:ext>
            </a:extLst>
          </p:cNvPr>
          <p:cNvPicPr>
            <a:picLocks noChangeAspect="1"/>
          </p:cNvPicPr>
          <p:nvPr/>
        </p:nvPicPr>
        <p:blipFill>
          <a:blip r:embed="rId2"/>
          <a:srcRect b="18787"/>
          <a:stretch>
            <a:fillRect/>
          </a:stretch>
        </p:blipFill>
        <p:spPr>
          <a:xfrm>
            <a:off x="0" y="0"/>
            <a:ext cx="12192000" cy="6910923"/>
          </a:xfrm>
          <a:prstGeom prst="rect">
            <a:avLst/>
          </a:prstGeom>
        </p:spPr>
      </p:pic>
      <p:sp>
        <p:nvSpPr>
          <p:cNvPr id="6" name="Rounded Rectangle 5">
            <a:extLst>
              <a:ext uri="{FF2B5EF4-FFF2-40B4-BE49-F238E27FC236}">
                <a16:creationId xmlns:a16="http://schemas.microsoft.com/office/drawing/2014/main" id="{9B9DC228-420A-7A97-0F29-C84CD870C876}"/>
              </a:ext>
            </a:extLst>
          </p:cNvPr>
          <p:cNvSpPr/>
          <p:nvPr/>
        </p:nvSpPr>
        <p:spPr>
          <a:xfrm>
            <a:off x="5849471" y="430306"/>
            <a:ext cx="6024282" cy="6172199"/>
          </a:xfrm>
          <a:prstGeom prst="roundRect">
            <a:avLst>
              <a:gd name="adj" fmla="val 697"/>
            </a:avLst>
          </a:prstGeom>
          <a:solidFill>
            <a:schemeClr val="bg1"/>
          </a:solidFill>
        </p:spPr>
        <p:txBody>
          <a:bodyPr wrap="square" rtlCol="0" anchor="ctr">
            <a:spAutoFit/>
          </a:bodyPr>
          <a:lstStyle/>
          <a:p>
            <a:pPr algn="l"/>
            <a:endParaRPr lang="en-GB" sz="1600" dirty="0">
              <a:latin typeface="Helvetica" pitchFamily="2" charset="0"/>
            </a:endParaRPr>
          </a:p>
        </p:txBody>
      </p:sp>
      <p:sp>
        <p:nvSpPr>
          <p:cNvPr id="14" name="Rectangle 13">
            <a:extLst>
              <a:ext uri="{FF2B5EF4-FFF2-40B4-BE49-F238E27FC236}">
                <a16:creationId xmlns:a16="http://schemas.microsoft.com/office/drawing/2014/main" id="{B586E081-312B-B837-7B9C-BAB18791B46D}"/>
              </a:ext>
            </a:extLst>
          </p:cNvPr>
          <p:cNvSpPr/>
          <p:nvPr/>
        </p:nvSpPr>
        <p:spPr>
          <a:xfrm>
            <a:off x="8078514" y="4504764"/>
            <a:ext cx="164533" cy="376519"/>
          </a:xfrm>
          <a:prstGeom prst="rect">
            <a:avLst/>
          </a:prstGeom>
          <a:solidFill>
            <a:schemeClr val="bg1"/>
          </a:solidFill>
        </p:spPr>
        <p:txBody>
          <a:bodyPr wrap="square" rtlCol="0" anchor="ctr">
            <a:spAutoFit/>
          </a:bodyPr>
          <a:lstStyle/>
          <a:p>
            <a:pPr algn="l"/>
            <a:endParaRPr lang="en-GB" sz="1600" dirty="0">
              <a:latin typeface="Helvetica" pitchFamily="2" charset="0"/>
            </a:endParaRPr>
          </a:p>
        </p:txBody>
      </p:sp>
      <p:sp>
        <p:nvSpPr>
          <p:cNvPr id="17" name="TextBox 16">
            <a:extLst>
              <a:ext uri="{FF2B5EF4-FFF2-40B4-BE49-F238E27FC236}">
                <a16:creationId xmlns:a16="http://schemas.microsoft.com/office/drawing/2014/main" id="{CBFF55B5-E6FA-A694-195E-5AB56C29E118}"/>
              </a:ext>
            </a:extLst>
          </p:cNvPr>
          <p:cNvSpPr txBox="1"/>
          <p:nvPr/>
        </p:nvSpPr>
        <p:spPr>
          <a:xfrm>
            <a:off x="6215270" y="5356310"/>
            <a:ext cx="5415097" cy="1107996"/>
          </a:xfrm>
          <a:prstGeom prst="rect">
            <a:avLst/>
          </a:prstGeom>
          <a:noFill/>
        </p:spPr>
        <p:txBody>
          <a:bodyPr wrap="square">
            <a:spAutoFit/>
          </a:bodyPr>
          <a:lstStyle/>
          <a:p>
            <a:pPr marL="0" marR="0" lvl="0" indent="0" defTabSz="457200" rtl="0" eaLnBrk="1" fontAlgn="base" latinLnBrk="0" hangingPunct="1">
              <a:lnSpc>
                <a:spcPct val="100000"/>
              </a:lnSpc>
              <a:spcBef>
                <a:spcPts val="3600"/>
              </a:spcBef>
              <a:spcAft>
                <a:spcPct val="0"/>
              </a:spcAft>
              <a:buClrTx/>
              <a:buSzTx/>
              <a:buFontTx/>
              <a:buNone/>
              <a:tabLst/>
              <a:defRPr/>
            </a:pPr>
            <a:r>
              <a:rPr lang="en-GB" sz="1400" dirty="0">
                <a:solidFill>
                  <a:schemeClr val="tx1">
                    <a:lumMod val="75000"/>
                    <a:lumOff val="25000"/>
                  </a:schemeClr>
                </a:solidFill>
                <a:latin typeface="Helvetica" pitchFamily="2" charset="0"/>
              </a:rPr>
              <a:t>Ring structure: 4 experiments, 1 RF-section / beam,                         1 collimation section, 1 section for injection and dump</a:t>
            </a:r>
          </a:p>
          <a:p>
            <a:pPr marL="0" marR="0" lvl="0" indent="0" defTabSz="457200" rtl="0" eaLnBrk="1" fontAlgn="base" latinLnBrk="0" hangingPunct="1">
              <a:lnSpc>
                <a:spcPct val="100000"/>
              </a:lnSpc>
              <a:spcBef>
                <a:spcPts val="1200"/>
              </a:spcBef>
              <a:spcAft>
                <a:spcPct val="0"/>
              </a:spcAft>
              <a:buClrTx/>
              <a:buSzTx/>
              <a:buFontTx/>
              <a:buNone/>
              <a:tabLst/>
              <a:defRPr/>
            </a:pPr>
            <a:r>
              <a:rPr lang="en-GB" sz="1400" dirty="0">
                <a:solidFill>
                  <a:schemeClr val="tx1">
                    <a:lumMod val="75000"/>
                    <a:lumOff val="25000"/>
                  </a:schemeClr>
                </a:solidFill>
                <a:latin typeface="Helvetica" pitchFamily="2" charset="0"/>
              </a:rPr>
              <a:t>Booster is single-beam synchrotron which cycles within a few seconds between accelerating and top-up injecting e</a:t>
            </a:r>
            <a:r>
              <a:rPr lang="en-GB" sz="1400" baseline="30000" dirty="0">
                <a:solidFill>
                  <a:schemeClr val="tx1">
                    <a:lumMod val="75000"/>
                    <a:lumOff val="25000"/>
                  </a:schemeClr>
                </a:solidFill>
                <a:latin typeface="Helvetica" pitchFamily="2" charset="0"/>
              </a:rPr>
              <a:t>+</a:t>
            </a:r>
            <a:r>
              <a:rPr lang="en-GB" sz="1400" dirty="0">
                <a:solidFill>
                  <a:schemeClr val="tx1">
                    <a:lumMod val="75000"/>
                    <a:lumOff val="25000"/>
                  </a:schemeClr>
                </a:solidFill>
                <a:latin typeface="Helvetica" pitchFamily="2" charset="0"/>
              </a:rPr>
              <a:t> and e</a:t>
            </a:r>
            <a:r>
              <a:rPr lang="en-GB" sz="1400" baseline="30000" dirty="0">
                <a:solidFill>
                  <a:schemeClr val="tx1">
                    <a:lumMod val="75000"/>
                    <a:lumOff val="25000"/>
                  </a:schemeClr>
                </a:solidFill>
                <a:latin typeface="Helvetica" pitchFamily="2" charset="0"/>
              </a:rPr>
              <a:t>–</a:t>
            </a:r>
          </a:p>
        </p:txBody>
      </p:sp>
      <p:pic>
        <p:nvPicPr>
          <p:cNvPr id="4" name="Picture 3" descr="A diagram of a circular object with text&#10;&#10;AI-generated content may be incorrect.">
            <a:extLst>
              <a:ext uri="{FF2B5EF4-FFF2-40B4-BE49-F238E27FC236}">
                <a16:creationId xmlns:a16="http://schemas.microsoft.com/office/drawing/2014/main" id="{0B28DA1C-CF01-E48F-83DB-4B74E7B2B9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0573" y="616523"/>
            <a:ext cx="5589794" cy="4619830"/>
          </a:xfrm>
          <a:prstGeom prst="rect">
            <a:avLst/>
          </a:prstGeom>
        </p:spPr>
      </p:pic>
      <p:sp>
        <p:nvSpPr>
          <p:cNvPr id="2" name="TextBox 1">
            <a:extLst>
              <a:ext uri="{FF2B5EF4-FFF2-40B4-BE49-F238E27FC236}">
                <a16:creationId xmlns:a16="http://schemas.microsoft.com/office/drawing/2014/main" id="{976BB423-3F6C-61D4-5A45-2CB1F175954B}"/>
              </a:ext>
            </a:extLst>
          </p:cNvPr>
          <p:cNvSpPr txBox="1"/>
          <p:nvPr/>
        </p:nvSpPr>
        <p:spPr>
          <a:xfrm>
            <a:off x="-214" y="264651"/>
            <a:ext cx="11305525" cy="646331"/>
          </a:xfrm>
          <a:prstGeom prst="rect">
            <a:avLst/>
          </a:prstGeom>
          <a:noFill/>
        </p:spPr>
        <p:txBody>
          <a:bodyPr wrap="square" rtlCol="0">
            <a:spAutoFit/>
          </a:bodyPr>
          <a:lstStyle/>
          <a:p>
            <a:pPr lvl="0" indent="424250" defTabSz="430225" fontAlgn="base">
              <a:spcBef>
                <a:spcPct val="0"/>
              </a:spcBef>
              <a:spcAft>
                <a:spcPct val="0"/>
              </a:spcAft>
              <a:defRPr/>
            </a:pPr>
            <a:r>
              <a:rPr lang="en-GB" sz="3600" b="1" dirty="0">
                <a:solidFill>
                  <a:schemeClr val="bg1"/>
                </a:solidFill>
                <a:latin typeface="Helvetica" pitchFamily="2" charset="0"/>
                <a:ea typeface="Trebuchet MS" pitchFamily="-84" charset="0"/>
                <a:cs typeface="Helvetica Light"/>
              </a:rPr>
              <a:t>FCC-ee</a:t>
            </a:r>
            <a:endParaRPr kumimoji="0" lang="en-GB" sz="3600" b="1" i="0" u="none" strike="noStrike" kern="1200" cap="none" spc="0" normalizeH="0" baseline="0" noProof="0" dirty="0">
              <a:ln>
                <a:noFill/>
              </a:ln>
              <a:solidFill>
                <a:schemeClr val="bg1"/>
              </a:solidFill>
              <a:effectLst/>
              <a:uLnTx/>
              <a:uFillTx/>
              <a:latin typeface="Helvetica" pitchFamily="2" charset="0"/>
              <a:ea typeface="Trebuchet MS" pitchFamily="-84" charset="0"/>
              <a:cs typeface="Helvetica Light"/>
            </a:endParaRPr>
          </a:p>
        </p:txBody>
      </p:sp>
      <p:sp>
        <p:nvSpPr>
          <p:cNvPr id="5" name="TextBox 4">
            <a:extLst>
              <a:ext uri="{FF2B5EF4-FFF2-40B4-BE49-F238E27FC236}">
                <a16:creationId xmlns:a16="http://schemas.microsoft.com/office/drawing/2014/main" id="{982179CC-BD33-4A4E-4E11-7BBA99A56063}"/>
              </a:ext>
            </a:extLst>
          </p:cNvPr>
          <p:cNvSpPr txBox="1"/>
          <p:nvPr/>
        </p:nvSpPr>
        <p:spPr>
          <a:xfrm>
            <a:off x="445219" y="867619"/>
            <a:ext cx="4682592" cy="923330"/>
          </a:xfrm>
          <a:prstGeom prst="rect">
            <a:avLst/>
          </a:prstGeom>
          <a:noFill/>
        </p:spPr>
        <p:txBody>
          <a:bodyPr wrap="square" rtlCol="0">
            <a:spAutoFit/>
          </a:bodyPr>
          <a:lstStyle/>
          <a:p>
            <a:pPr marL="0" algn="l">
              <a:spcBef>
                <a:spcPts val="3000"/>
              </a:spcBef>
            </a:pPr>
            <a:r>
              <a:rPr lang="en-GB" dirty="0">
                <a:solidFill>
                  <a:schemeClr val="bg1"/>
                </a:solidFill>
                <a:latin typeface="Helvetica" pitchFamily="2" charset="0"/>
                <a:ea typeface="Helvetica Light" charset="0"/>
                <a:cs typeface="Helvetica Light" charset="0"/>
                <a:sym typeface="Wingdings" pitchFamily="2" charset="2"/>
              </a:rPr>
              <a:t>Next-generation circular e</a:t>
            </a:r>
            <a:r>
              <a:rPr lang="en-GB" baseline="30000" dirty="0">
                <a:solidFill>
                  <a:schemeClr val="bg1"/>
                </a:solidFill>
                <a:latin typeface="Helvetica" pitchFamily="2" charset="0"/>
                <a:ea typeface="Helvetica Light" charset="0"/>
                <a:cs typeface="Helvetica Light" charset="0"/>
                <a:sym typeface="Wingdings" pitchFamily="2" charset="2"/>
              </a:rPr>
              <a:t>+</a:t>
            </a:r>
            <a:r>
              <a:rPr lang="en-GB" dirty="0">
                <a:solidFill>
                  <a:schemeClr val="bg1"/>
                </a:solidFill>
                <a:latin typeface="Helvetica" pitchFamily="2" charset="0"/>
                <a:ea typeface="Helvetica Light" charset="0"/>
                <a:cs typeface="Helvetica Light" charset="0"/>
                <a:sym typeface="Wingdings" pitchFamily="2" charset="2"/>
              </a:rPr>
              <a:t>e</a:t>
            </a:r>
            <a:r>
              <a:rPr lang="en-GB" baseline="30000" dirty="0">
                <a:solidFill>
                  <a:schemeClr val="bg1"/>
                </a:solidFill>
                <a:latin typeface="Helvetica" pitchFamily="2" charset="0"/>
                <a:ea typeface="Helvetica Light" charset="0"/>
                <a:cs typeface="Helvetica Light" charset="0"/>
                <a:sym typeface="Wingdings" pitchFamily="2" charset="2"/>
              </a:rPr>
              <a:t>–</a:t>
            </a:r>
            <a:r>
              <a:rPr lang="en-GB" dirty="0">
                <a:solidFill>
                  <a:schemeClr val="bg1"/>
                </a:solidFill>
                <a:latin typeface="Helvetica" pitchFamily="2" charset="0"/>
                <a:ea typeface="Helvetica Light" charset="0"/>
                <a:cs typeface="Helvetica Light" charset="0"/>
                <a:sym typeface="Wingdings" pitchFamily="2" charset="2"/>
              </a:rPr>
              <a:t> collider to deliver extremely high luminosities across multiple energies</a:t>
            </a:r>
          </a:p>
        </p:txBody>
      </p:sp>
    </p:spTree>
    <p:extLst>
      <p:ext uri="{BB962C8B-B14F-4D97-AF65-F5344CB8AC3E}">
        <p14:creationId xmlns:p14="http://schemas.microsoft.com/office/powerpoint/2010/main" val="142768451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E0FDE-83EB-EBE8-3279-ADCC950B54FD}"/>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85BCD60A-0939-FF4A-46F9-876AB5A4BB4A}"/>
              </a:ext>
            </a:extLst>
          </p:cNvPr>
          <p:cNvPicPr>
            <a:picLocks noChangeAspect="1"/>
          </p:cNvPicPr>
          <p:nvPr/>
        </p:nvPicPr>
        <p:blipFill>
          <a:blip r:embed="rId2"/>
          <a:srcRect b="18787"/>
          <a:stretch>
            <a:fillRect/>
          </a:stretch>
        </p:blipFill>
        <p:spPr>
          <a:xfrm>
            <a:off x="0" y="0"/>
            <a:ext cx="12192000" cy="6910923"/>
          </a:xfrm>
          <a:prstGeom prst="rect">
            <a:avLst/>
          </a:prstGeom>
        </p:spPr>
      </p:pic>
      <p:sp>
        <p:nvSpPr>
          <p:cNvPr id="6" name="Rounded Rectangle 5">
            <a:extLst>
              <a:ext uri="{FF2B5EF4-FFF2-40B4-BE49-F238E27FC236}">
                <a16:creationId xmlns:a16="http://schemas.microsoft.com/office/drawing/2014/main" id="{B87EDB2F-A13C-67E4-4F87-4A9ECDADA57B}"/>
              </a:ext>
            </a:extLst>
          </p:cNvPr>
          <p:cNvSpPr/>
          <p:nvPr/>
        </p:nvSpPr>
        <p:spPr>
          <a:xfrm>
            <a:off x="501332" y="1956625"/>
            <a:ext cx="11305525" cy="4636723"/>
          </a:xfrm>
          <a:prstGeom prst="roundRect">
            <a:avLst>
              <a:gd name="adj" fmla="val 1979"/>
            </a:avLst>
          </a:prstGeom>
          <a:solidFill>
            <a:schemeClr val="bg1"/>
          </a:solidFill>
        </p:spPr>
        <p:txBody>
          <a:bodyPr wrap="square" rtlCol="0" anchor="ctr">
            <a:spAutoFit/>
          </a:bodyPr>
          <a:lstStyle/>
          <a:p>
            <a:pPr algn="l"/>
            <a:endParaRPr lang="en-GB" sz="1600" dirty="0">
              <a:latin typeface="Helvetica" pitchFamily="2" charset="0"/>
            </a:endParaRPr>
          </a:p>
        </p:txBody>
      </p:sp>
      <p:pic>
        <p:nvPicPr>
          <p:cNvPr id="2" name="Picture 1">
            <a:extLst>
              <a:ext uri="{FF2B5EF4-FFF2-40B4-BE49-F238E27FC236}">
                <a16:creationId xmlns:a16="http://schemas.microsoft.com/office/drawing/2014/main" id="{7E924AA6-E3C7-C805-A900-B2E87F4DF512}"/>
              </a:ext>
            </a:extLst>
          </p:cNvPr>
          <p:cNvPicPr>
            <a:picLocks noChangeAspect="1"/>
          </p:cNvPicPr>
          <p:nvPr/>
        </p:nvPicPr>
        <p:blipFill>
          <a:blip r:embed="rId3"/>
          <a:stretch>
            <a:fillRect/>
          </a:stretch>
        </p:blipFill>
        <p:spPr>
          <a:xfrm>
            <a:off x="568228" y="2370918"/>
            <a:ext cx="11171735" cy="2447343"/>
          </a:xfrm>
          <a:prstGeom prst="rect">
            <a:avLst/>
          </a:prstGeom>
        </p:spPr>
      </p:pic>
      <p:sp>
        <p:nvSpPr>
          <p:cNvPr id="4" name="TextBox 3">
            <a:extLst>
              <a:ext uri="{FF2B5EF4-FFF2-40B4-BE49-F238E27FC236}">
                <a16:creationId xmlns:a16="http://schemas.microsoft.com/office/drawing/2014/main" id="{955C71D9-0C91-A240-8FB6-8C8CD18D6376}"/>
              </a:ext>
            </a:extLst>
          </p:cNvPr>
          <p:cNvSpPr txBox="1"/>
          <p:nvPr/>
        </p:nvSpPr>
        <p:spPr>
          <a:xfrm>
            <a:off x="528628" y="2008549"/>
            <a:ext cx="2005677" cy="307777"/>
          </a:xfrm>
          <a:prstGeom prst="rect">
            <a:avLst/>
          </a:prstGeom>
          <a:noFill/>
        </p:spPr>
        <p:txBody>
          <a:bodyPr wrap="none" rtlCol="0">
            <a:spAutoFit/>
          </a:bodyPr>
          <a:lstStyle/>
          <a:p>
            <a:pPr marL="0" algn="l">
              <a:spcBef>
                <a:spcPts val="3000"/>
              </a:spcBef>
            </a:pPr>
            <a:r>
              <a:rPr lang="en-GB" sz="1400" dirty="0">
                <a:solidFill>
                  <a:prstClr val="black"/>
                </a:solidFill>
                <a:latin typeface="Helvetica" pitchFamily="2" charset="0"/>
                <a:ea typeface="Helvetica Light" charset="0"/>
                <a:cs typeface="Helvetica Light" charset="0"/>
                <a:sym typeface="Wingdings" pitchFamily="2" charset="2"/>
              </a:rPr>
              <a:t>Geology of FCC tunnel</a:t>
            </a:r>
          </a:p>
        </p:txBody>
      </p:sp>
      <p:cxnSp>
        <p:nvCxnSpPr>
          <p:cNvPr id="5" name="Straight Arrow Connector 4">
            <a:extLst>
              <a:ext uri="{FF2B5EF4-FFF2-40B4-BE49-F238E27FC236}">
                <a16:creationId xmlns:a16="http://schemas.microsoft.com/office/drawing/2014/main" id="{BDDE23F9-F0C6-552A-397D-5FDF7AC4A705}"/>
              </a:ext>
            </a:extLst>
          </p:cNvPr>
          <p:cNvCxnSpPr>
            <a:cxnSpLocks/>
          </p:cNvCxnSpPr>
          <p:nvPr/>
        </p:nvCxnSpPr>
        <p:spPr>
          <a:xfrm flipH="1">
            <a:off x="4897500" y="2488604"/>
            <a:ext cx="216023" cy="1014704"/>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793A896E-9CB3-E340-66D7-010A395E5A3A}"/>
              </a:ext>
            </a:extLst>
          </p:cNvPr>
          <p:cNvSpPr txBox="1"/>
          <p:nvPr/>
        </p:nvSpPr>
        <p:spPr>
          <a:xfrm>
            <a:off x="4749711" y="2055515"/>
            <a:ext cx="2310220" cy="461665"/>
          </a:xfrm>
          <a:prstGeom prst="rect">
            <a:avLst/>
          </a:prstGeom>
          <a:noFill/>
        </p:spPr>
        <p:txBody>
          <a:bodyPr wrap="square" rtlCol="0">
            <a:spAutoFit/>
          </a:bodyPr>
          <a:lstStyle/>
          <a:p>
            <a:pPr defTabSz="685783">
              <a:defRPr/>
            </a:pPr>
            <a:r>
              <a:rPr lang="en-GB" sz="1200" dirty="0">
                <a:solidFill>
                  <a:prstClr val="black"/>
                </a:solidFill>
                <a:latin typeface="Helvetica" pitchFamily="2" charset="0"/>
              </a:rPr>
              <a:t>FCC inclined at 0.5% gradient to minimise depth of point F</a:t>
            </a:r>
          </a:p>
        </p:txBody>
      </p:sp>
      <p:sp>
        <p:nvSpPr>
          <p:cNvPr id="12" name="TextBox 11">
            <a:extLst>
              <a:ext uri="{FF2B5EF4-FFF2-40B4-BE49-F238E27FC236}">
                <a16:creationId xmlns:a16="http://schemas.microsoft.com/office/drawing/2014/main" id="{BCB01200-503F-9729-6305-9AD173BDF7C7}"/>
              </a:ext>
            </a:extLst>
          </p:cNvPr>
          <p:cNvSpPr txBox="1"/>
          <p:nvPr/>
        </p:nvSpPr>
        <p:spPr>
          <a:xfrm>
            <a:off x="5743129" y="2747533"/>
            <a:ext cx="2747909" cy="276999"/>
          </a:xfrm>
          <a:prstGeom prst="rect">
            <a:avLst/>
          </a:prstGeom>
          <a:solidFill>
            <a:schemeClr val="bg1"/>
          </a:solidFill>
        </p:spPr>
        <p:txBody>
          <a:bodyPr wrap="square" rtlCol="0">
            <a:spAutoFit/>
          </a:bodyPr>
          <a:lstStyle/>
          <a:p>
            <a:pPr defTabSz="685783">
              <a:defRPr/>
            </a:pPr>
            <a:r>
              <a:rPr lang="en-GB" sz="1200" dirty="0">
                <a:solidFill>
                  <a:prstClr val="black"/>
                </a:solidFill>
                <a:latin typeface="Helvetica" pitchFamily="2" charset="0"/>
              </a:rPr>
              <a:t>Limestone unavoidable between G–H</a:t>
            </a:r>
          </a:p>
        </p:txBody>
      </p:sp>
      <p:cxnSp>
        <p:nvCxnSpPr>
          <p:cNvPr id="13" name="Straight Arrow Connector 12">
            <a:extLst>
              <a:ext uri="{FF2B5EF4-FFF2-40B4-BE49-F238E27FC236}">
                <a16:creationId xmlns:a16="http://schemas.microsoft.com/office/drawing/2014/main" id="{D4F09BD8-49B1-A334-7464-FC19AC711B48}"/>
              </a:ext>
            </a:extLst>
          </p:cNvPr>
          <p:cNvCxnSpPr>
            <a:cxnSpLocks/>
          </p:cNvCxnSpPr>
          <p:nvPr/>
        </p:nvCxnSpPr>
        <p:spPr>
          <a:xfrm>
            <a:off x="6729989" y="3053617"/>
            <a:ext cx="0" cy="874248"/>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3F90BFBE-CC8D-DF4E-3E29-EF6E3D8072DE}"/>
              </a:ext>
            </a:extLst>
          </p:cNvPr>
          <p:cNvSpPr txBox="1"/>
          <p:nvPr/>
        </p:nvSpPr>
        <p:spPr>
          <a:xfrm>
            <a:off x="953995" y="4874248"/>
            <a:ext cx="9790205" cy="931024"/>
          </a:xfrm>
          <a:prstGeom prst="rect">
            <a:avLst/>
          </a:prstGeom>
          <a:noFill/>
        </p:spPr>
        <p:txBody>
          <a:bodyPr wrap="square" rtlCol="0">
            <a:spAutoFit/>
          </a:bodyPr>
          <a:lstStyle/>
          <a:p>
            <a:pPr algn="l">
              <a:spcBef>
                <a:spcPts val="300"/>
              </a:spcBef>
            </a:pPr>
            <a:r>
              <a:rPr lang="en-GB" sz="1400" noProof="1">
                <a:solidFill>
                  <a:schemeClr val="tx1">
                    <a:lumMod val="75000"/>
                    <a:lumOff val="25000"/>
                  </a:schemeClr>
                </a:solidFill>
                <a:latin typeface="Helvetica" pitchFamily="2" charset="0"/>
                <a:ea typeface="Helvetica Light" charset="0"/>
                <a:cs typeface="Helvetica Light" charset="0"/>
                <a:sym typeface="Wingdings" pitchFamily="2" charset="2"/>
              </a:rPr>
              <a:t>Tunneling mainly in molasse layer (soft rock), well suited for fast, low-risk construction, 6 million m</a:t>
            </a:r>
            <a:r>
              <a:rPr lang="en-GB" sz="1400" baseline="30000" noProof="1">
                <a:solidFill>
                  <a:schemeClr val="tx1">
                    <a:lumMod val="75000"/>
                    <a:lumOff val="25000"/>
                  </a:schemeClr>
                </a:solidFill>
                <a:latin typeface="Helvetica" pitchFamily="2" charset="0"/>
                <a:ea typeface="Helvetica Light" charset="0"/>
                <a:cs typeface="Helvetica Light" charset="0"/>
                <a:sym typeface="Wingdings" pitchFamily="2" charset="2"/>
              </a:rPr>
              <a:t>3</a:t>
            </a:r>
            <a:r>
              <a:rPr lang="en-GB" sz="1400" noProof="1">
                <a:solidFill>
                  <a:schemeClr val="tx1">
                    <a:lumMod val="75000"/>
                    <a:lumOff val="25000"/>
                  </a:schemeClr>
                </a:solidFill>
                <a:latin typeface="Helvetica" pitchFamily="2" charset="0"/>
                <a:ea typeface="Helvetica Light" charset="0"/>
                <a:cs typeface="Helvetica Light" charset="0"/>
                <a:sym typeface="Wingdings" pitchFamily="2" charset="2"/>
              </a:rPr>
              <a:t> excavated volume</a:t>
            </a:r>
          </a:p>
          <a:p>
            <a:pPr algn="l">
              <a:spcBef>
                <a:spcPts val="300"/>
              </a:spcBef>
            </a:pPr>
            <a:r>
              <a:rPr lang="en-GB" sz="1400" noProof="1">
                <a:solidFill>
                  <a:schemeClr val="tx1">
                    <a:lumMod val="75000"/>
                    <a:lumOff val="25000"/>
                  </a:schemeClr>
                </a:solidFill>
                <a:latin typeface="Helvetica" pitchFamily="2" charset="0"/>
                <a:ea typeface="Helvetica Light" charset="0"/>
                <a:cs typeface="Helvetica Light" charset="0"/>
                <a:sym typeface="Wingdings" pitchFamily="2" charset="2"/>
              </a:rPr>
              <a:t>→ 8.5 million m</a:t>
            </a:r>
            <a:r>
              <a:rPr lang="en-GB" sz="1400" baseline="30000" noProof="1">
                <a:solidFill>
                  <a:schemeClr val="tx1">
                    <a:lumMod val="75000"/>
                    <a:lumOff val="25000"/>
                  </a:schemeClr>
                </a:solidFill>
                <a:latin typeface="Helvetica" pitchFamily="2" charset="0"/>
                <a:ea typeface="Helvetica Light" charset="0"/>
                <a:cs typeface="Helvetica Light" charset="0"/>
                <a:sym typeface="Wingdings" pitchFamily="2" charset="2"/>
              </a:rPr>
              <a:t>3</a:t>
            </a:r>
            <a:r>
              <a:rPr lang="en-GB" sz="1400" noProof="1">
                <a:solidFill>
                  <a:schemeClr val="tx1">
                    <a:lumMod val="75000"/>
                    <a:lumOff val="25000"/>
                  </a:schemeClr>
                </a:solidFill>
                <a:latin typeface="Helvetica" pitchFamily="2" charset="0"/>
                <a:ea typeface="Helvetica Light" charset="0"/>
                <a:cs typeface="Helvetica Light" charset="0"/>
                <a:sym typeface="Wingdings" pitchFamily="2" charset="2"/>
              </a:rPr>
              <a:t> excavation material on surface (OpenSkyLab R&amp;D project to study reuse), average shaft depths ~240 m</a:t>
            </a:r>
          </a:p>
          <a:p>
            <a:pPr algn="l">
              <a:spcBef>
                <a:spcPts val="1200"/>
              </a:spcBef>
            </a:pPr>
            <a:r>
              <a:rPr lang="en-GB" sz="1400" noProof="1">
                <a:solidFill>
                  <a:schemeClr val="tx1">
                    <a:lumMod val="75000"/>
                    <a:lumOff val="25000"/>
                  </a:schemeClr>
                </a:solidFill>
                <a:latin typeface="Helvetica" pitchFamily="2" charset="0"/>
                <a:ea typeface="Helvetica Light" charset="0"/>
                <a:cs typeface="Helvetica Light" charset="0"/>
                <a:sym typeface="Wingdings" pitchFamily="2" charset="2"/>
              </a:rPr>
              <a:t>265’000 m</a:t>
            </a:r>
            <a:r>
              <a:rPr lang="en-GB" sz="1400" baseline="30000" noProof="1">
                <a:solidFill>
                  <a:schemeClr val="tx1">
                    <a:lumMod val="75000"/>
                    <a:lumOff val="25000"/>
                  </a:schemeClr>
                </a:solidFill>
                <a:latin typeface="Helvetica" pitchFamily="2" charset="0"/>
                <a:ea typeface="Helvetica Light" charset="0"/>
                <a:cs typeface="Helvetica Light" charset="0"/>
                <a:sym typeface="Wingdings" pitchFamily="2" charset="2"/>
              </a:rPr>
              <a:t>3</a:t>
            </a:r>
            <a:r>
              <a:rPr lang="en-GB" sz="1400" noProof="1">
                <a:solidFill>
                  <a:schemeClr val="tx1">
                    <a:lumMod val="75000"/>
                    <a:lumOff val="25000"/>
                  </a:schemeClr>
                </a:solidFill>
                <a:latin typeface="Helvetica" pitchFamily="2" charset="0"/>
                <a:ea typeface="Helvetica Light" charset="0"/>
                <a:cs typeface="Helvetica Light" charset="0"/>
                <a:sym typeface="Wingdings" pitchFamily="2" charset="2"/>
              </a:rPr>
              <a:t> concrete/year over 8 years (0.075% of annual EU production), use of low-carbon concrete under study</a:t>
            </a:r>
          </a:p>
        </p:txBody>
      </p:sp>
      <p:sp>
        <p:nvSpPr>
          <p:cNvPr id="10" name="TextBox 9">
            <a:extLst>
              <a:ext uri="{FF2B5EF4-FFF2-40B4-BE49-F238E27FC236}">
                <a16:creationId xmlns:a16="http://schemas.microsoft.com/office/drawing/2014/main" id="{32BEADC4-A3AB-23F2-93CD-E78862ED7C8E}"/>
              </a:ext>
            </a:extLst>
          </p:cNvPr>
          <p:cNvSpPr txBox="1"/>
          <p:nvPr/>
        </p:nvSpPr>
        <p:spPr>
          <a:xfrm>
            <a:off x="-214" y="264651"/>
            <a:ext cx="11305525" cy="646331"/>
          </a:xfrm>
          <a:prstGeom prst="rect">
            <a:avLst/>
          </a:prstGeom>
          <a:noFill/>
        </p:spPr>
        <p:txBody>
          <a:bodyPr wrap="square" rtlCol="0">
            <a:spAutoFit/>
          </a:bodyPr>
          <a:lstStyle/>
          <a:p>
            <a:pPr lvl="0" indent="424250" defTabSz="430225" fontAlgn="base">
              <a:spcBef>
                <a:spcPct val="0"/>
              </a:spcBef>
              <a:spcAft>
                <a:spcPct val="0"/>
              </a:spcAft>
              <a:defRPr/>
            </a:pPr>
            <a:r>
              <a:rPr lang="en-GB" sz="3600" b="1" dirty="0">
                <a:solidFill>
                  <a:schemeClr val="bg1"/>
                </a:solidFill>
                <a:latin typeface="Helvetica" pitchFamily="2" charset="0"/>
                <a:ea typeface="Trebuchet MS" pitchFamily="-84" charset="0"/>
                <a:cs typeface="Helvetica Light"/>
              </a:rPr>
              <a:t>FCC-ee</a:t>
            </a:r>
            <a:endParaRPr kumimoji="0" lang="en-GB" sz="3600" b="1" i="0" u="none" strike="noStrike" kern="1200" cap="none" spc="0" normalizeH="0" baseline="0" noProof="0" dirty="0">
              <a:ln>
                <a:noFill/>
              </a:ln>
              <a:solidFill>
                <a:schemeClr val="bg1"/>
              </a:solidFill>
              <a:effectLst/>
              <a:uLnTx/>
              <a:uFillTx/>
              <a:latin typeface="Helvetica" pitchFamily="2" charset="0"/>
              <a:ea typeface="Trebuchet MS" pitchFamily="-84" charset="0"/>
              <a:cs typeface="Helvetica Light"/>
            </a:endParaRPr>
          </a:p>
        </p:txBody>
      </p:sp>
      <p:sp>
        <p:nvSpPr>
          <p:cNvPr id="11" name="TextBox 10">
            <a:extLst>
              <a:ext uri="{FF2B5EF4-FFF2-40B4-BE49-F238E27FC236}">
                <a16:creationId xmlns:a16="http://schemas.microsoft.com/office/drawing/2014/main" id="{8771ADBB-53B7-D3E9-875B-04F627F8369F}"/>
              </a:ext>
            </a:extLst>
          </p:cNvPr>
          <p:cNvSpPr txBox="1"/>
          <p:nvPr/>
        </p:nvSpPr>
        <p:spPr>
          <a:xfrm>
            <a:off x="445219" y="867619"/>
            <a:ext cx="4682592" cy="923330"/>
          </a:xfrm>
          <a:prstGeom prst="rect">
            <a:avLst/>
          </a:prstGeom>
          <a:noFill/>
        </p:spPr>
        <p:txBody>
          <a:bodyPr wrap="square" rtlCol="0">
            <a:spAutoFit/>
          </a:bodyPr>
          <a:lstStyle/>
          <a:p>
            <a:pPr marL="0" algn="l">
              <a:spcBef>
                <a:spcPts val="3000"/>
              </a:spcBef>
            </a:pPr>
            <a:r>
              <a:rPr lang="en-GB" dirty="0">
                <a:solidFill>
                  <a:schemeClr val="bg1"/>
                </a:solidFill>
                <a:latin typeface="Helvetica" pitchFamily="2" charset="0"/>
                <a:ea typeface="Helvetica Light" charset="0"/>
                <a:cs typeface="Helvetica Light" charset="0"/>
                <a:sym typeface="Wingdings" pitchFamily="2" charset="2"/>
              </a:rPr>
              <a:t>Next-generation circular e</a:t>
            </a:r>
            <a:r>
              <a:rPr lang="en-GB" baseline="30000" dirty="0">
                <a:solidFill>
                  <a:schemeClr val="bg1"/>
                </a:solidFill>
                <a:latin typeface="Helvetica" pitchFamily="2" charset="0"/>
                <a:ea typeface="Helvetica Light" charset="0"/>
                <a:cs typeface="Helvetica Light" charset="0"/>
                <a:sym typeface="Wingdings" pitchFamily="2" charset="2"/>
              </a:rPr>
              <a:t>+</a:t>
            </a:r>
            <a:r>
              <a:rPr lang="en-GB" dirty="0">
                <a:solidFill>
                  <a:schemeClr val="bg1"/>
                </a:solidFill>
                <a:latin typeface="Helvetica" pitchFamily="2" charset="0"/>
                <a:ea typeface="Helvetica Light" charset="0"/>
                <a:cs typeface="Helvetica Light" charset="0"/>
                <a:sym typeface="Wingdings" pitchFamily="2" charset="2"/>
              </a:rPr>
              <a:t>e</a:t>
            </a:r>
            <a:r>
              <a:rPr lang="en-GB" baseline="30000" dirty="0">
                <a:solidFill>
                  <a:schemeClr val="bg1"/>
                </a:solidFill>
                <a:latin typeface="Helvetica" pitchFamily="2" charset="0"/>
                <a:ea typeface="Helvetica Light" charset="0"/>
                <a:cs typeface="Helvetica Light" charset="0"/>
                <a:sym typeface="Wingdings" pitchFamily="2" charset="2"/>
              </a:rPr>
              <a:t>–</a:t>
            </a:r>
            <a:r>
              <a:rPr lang="en-GB" dirty="0">
                <a:solidFill>
                  <a:schemeClr val="bg1"/>
                </a:solidFill>
                <a:latin typeface="Helvetica" pitchFamily="2" charset="0"/>
                <a:ea typeface="Helvetica Light" charset="0"/>
                <a:cs typeface="Helvetica Light" charset="0"/>
                <a:sym typeface="Wingdings" pitchFamily="2" charset="2"/>
              </a:rPr>
              <a:t> collider to deliver extremely high luminosities across multiple energies</a:t>
            </a:r>
          </a:p>
        </p:txBody>
      </p:sp>
      <p:sp>
        <p:nvSpPr>
          <p:cNvPr id="16" name="TextBox 15">
            <a:extLst>
              <a:ext uri="{FF2B5EF4-FFF2-40B4-BE49-F238E27FC236}">
                <a16:creationId xmlns:a16="http://schemas.microsoft.com/office/drawing/2014/main" id="{B6A7EC03-1B89-7B09-74EC-89475AFE76E8}"/>
              </a:ext>
            </a:extLst>
          </p:cNvPr>
          <p:cNvSpPr txBox="1"/>
          <p:nvPr/>
        </p:nvSpPr>
        <p:spPr>
          <a:xfrm>
            <a:off x="953995" y="5811925"/>
            <a:ext cx="9633043" cy="600164"/>
          </a:xfrm>
          <a:prstGeom prst="rect">
            <a:avLst/>
          </a:prstGeom>
          <a:noFill/>
        </p:spPr>
        <p:txBody>
          <a:bodyPr wrap="square">
            <a:spAutoFit/>
          </a:bodyPr>
          <a:lstStyle/>
          <a:p>
            <a:pPr>
              <a:spcBef>
                <a:spcPts val="600"/>
              </a:spcBef>
            </a:pPr>
            <a:r>
              <a:rPr lang="en-GB" sz="1600" dirty="0">
                <a:solidFill>
                  <a:schemeClr val="tx1">
                    <a:lumMod val="75000"/>
                    <a:lumOff val="25000"/>
                  </a:schemeClr>
                </a:solidFill>
                <a:latin typeface="Helvetica" pitchFamily="2" charset="0"/>
              </a:rPr>
              <a:t>Total civil engineering construction carbon footprint estimate:</a:t>
            </a:r>
            <a:r>
              <a:rPr lang="en-GB" sz="1400" dirty="0">
                <a:solidFill>
                  <a:schemeClr val="tx1">
                    <a:lumMod val="75000"/>
                    <a:lumOff val="25000"/>
                  </a:schemeClr>
                </a:solidFill>
                <a:latin typeface="Helvetica" pitchFamily="2" charset="0"/>
              </a:rPr>
              <a:t> </a:t>
            </a:r>
            <a:r>
              <a:rPr lang="en-GB" sz="1600" dirty="0">
                <a:solidFill>
                  <a:schemeClr val="tx1">
                    <a:lumMod val="75000"/>
                    <a:lumOff val="25000"/>
                  </a:schemeClr>
                </a:solidFill>
                <a:latin typeface="Helvetica" pitchFamily="2" charset="0"/>
              </a:rPr>
              <a:t>530,000 – 1,184,000 tCO</a:t>
            </a:r>
            <a:r>
              <a:rPr lang="en-GB" sz="1600" baseline="-25000" dirty="0">
                <a:solidFill>
                  <a:schemeClr val="tx1">
                    <a:lumMod val="75000"/>
                    <a:lumOff val="25000"/>
                  </a:schemeClr>
                </a:solidFill>
                <a:latin typeface="Helvetica" pitchFamily="2" charset="0"/>
              </a:rPr>
              <a:t>2</a:t>
            </a:r>
            <a:r>
              <a:rPr lang="en-GB" sz="1600" dirty="0">
                <a:solidFill>
                  <a:schemeClr val="tx1">
                    <a:lumMod val="75000"/>
                    <a:lumOff val="25000"/>
                  </a:schemeClr>
                </a:solidFill>
                <a:latin typeface="Helvetica" pitchFamily="2" charset="0"/>
              </a:rPr>
              <a:t>(</a:t>
            </a:r>
            <a:r>
              <a:rPr lang="en-GB" sz="1600" dirty="0" err="1">
                <a:solidFill>
                  <a:schemeClr val="tx1">
                    <a:lumMod val="75000"/>
                    <a:lumOff val="25000"/>
                  </a:schemeClr>
                </a:solidFill>
                <a:latin typeface="Helvetica" pitchFamily="2" charset="0"/>
              </a:rPr>
              <a:t>eq</a:t>
            </a:r>
            <a:r>
              <a:rPr lang="en-GB" sz="1600" dirty="0">
                <a:solidFill>
                  <a:schemeClr val="tx1">
                    <a:lumMod val="75000"/>
                    <a:lumOff val="25000"/>
                  </a:schemeClr>
                </a:solidFill>
                <a:latin typeface="Helvetica" pitchFamily="2" charset="0"/>
              </a:rPr>
              <a:t>)</a:t>
            </a:r>
          </a:p>
          <a:p>
            <a:pPr marR="0" lvl="0" algn="l" defTabSz="914400" rtl="0" eaLnBrk="1" fontAlgn="auto" latinLnBrk="0" hangingPunct="1">
              <a:spcBef>
                <a:spcPts val="600"/>
              </a:spcBef>
              <a:spcAft>
                <a:spcPts val="0"/>
              </a:spcAft>
              <a:buClrTx/>
              <a:buSzTx/>
              <a:tabLst/>
              <a:defRPr/>
            </a:pPr>
            <a:r>
              <a:rPr kumimoji="0" lang="en-GB" sz="1100" u="none" strike="noStrike" kern="1200" cap="none" spc="0" normalizeH="0" baseline="0" noProof="0" dirty="0">
                <a:ln>
                  <a:noFill/>
                </a:ln>
                <a:solidFill>
                  <a:schemeClr val="tx1">
                    <a:lumMod val="75000"/>
                    <a:lumOff val="25000"/>
                  </a:schemeClr>
                </a:solidFill>
                <a:effectLst/>
                <a:uLnTx/>
                <a:uFillTx/>
                <a:latin typeface="Helvetica Light" panose="020B0403020202020204" pitchFamily="34" charset="0"/>
              </a:rPr>
              <a:t>Assessed according to European Norms (EN 17472, EN15804+A2)</a:t>
            </a:r>
          </a:p>
        </p:txBody>
      </p:sp>
      <p:sp>
        <p:nvSpPr>
          <p:cNvPr id="18" name="TextBox 17">
            <a:extLst>
              <a:ext uri="{FF2B5EF4-FFF2-40B4-BE49-F238E27FC236}">
                <a16:creationId xmlns:a16="http://schemas.microsoft.com/office/drawing/2014/main" id="{1E8834E2-2B61-9871-F16E-8D323B4DA18D}"/>
              </a:ext>
            </a:extLst>
          </p:cNvPr>
          <p:cNvSpPr txBox="1"/>
          <p:nvPr/>
        </p:nvSpPr>
        <p:spPr>
          <a:xfrm>
            <a:off x="9546926" y="5844938"/>
            <a:ext cx="1946574" cy="461665"/>
          </a:xfrm>
          <a:prstGeom prst="rect">
            <a:avLst/>
          </a:prstGeom>
          <a:noFill/>
        </p:spPr>
        <p:txBody>
          <a:bodyPr wrap="square" rtlCol="0">
            <a:spAutoFit/>
          </a:bodyPr>
          <a:lstStyle/>
          <a:p>
            <a:pPr marL="0" algn="l">
              <a:spcBef>
                <a:spcPts val="3000"/>
              </a:spcBef>
            </a:pPr>
            <a:r>
              <a:rPr lang="en-GB" sz="12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 1.5 – 3.4 × CERN with LHC operation per year</a:t>
            </a:r>
          </a:p>
        </p:txBody>
      </p:sp>
      <p:pic>
        <p:nvPicPr>
          <p:cNvPr id="3" name="Picture 2">
            <a:extLst>
              <a:ext uri="{FF2B5EF4-FFF2-40B4-BE49-F238E27FC236}">
                <a16:creationId xmlns:a16="http://schemas.microsoft.com/office/drawing/2014/main" id="{8FB4C982-DE70-6240-D14D-F78546D4D963}"/>
              </a:ext>
            </a:extLst>
          </p:cNvPr>
          <p:cNvPicPr>
            <a:picLocks noChangeAspect="1"/>
          </p:cNvPicPr>
          <p:nvPr/>
        </p:nvPicPr>
        <p:blipFill>
          <a:blip r:embed="rId4"/>
          <a:srcRect l="13447" t="12293" r="12207" b="12454"/>
          <a:stretch>
            <a:fillRect/>
          </a:stretch>
        </p:blipFill>
        <p:spPr>
          <a:xfrm>
            <a:off x="1124049" y="3513756"/>
            <a:ext cx="393562" cy="398362"/>
          </a:xfrm>
          <a:prstGeom prst="rect">
            <a:avLst/>
          </a:prstGeom>
        </p:spPr>
      </p:pic>
      <p:pic>
        <p:nvPicPr>
          <p:cNvPr id="9" name="Picture 8">
            <a:extLst>
              <a:ext uri="{FF2B5EF4-FFF2-40B4-BE49-F238E27FC236}">
                <a16:creationId xmlns:a16="http://schemas.microsoft.com/office/drawing/2014/main" id="{75C7B2EB-B2BC-8573-62E8-FFCCB94DCD5D}"/>
              </a:ext>
            </a:extLst>
          </p:cNvPr>
          <p:cNvPicPr>
            <a:picLocks noChangeAspect="1"/>
          </p:cNvPicPr>
          <p:nvPr/>
        </p:nvPicPr>
        <p:blipFill>
          <a:blip r:embed="rId4"/>
          <a:srcRect l="13447" t="12293" r="12207" b="12454"/>
          <a:stretch>
            <a:fillRect/>
          </a:stretch>
        </p:blipFill>
        <p:spPr>
          <a:xfrm>
            <a:off x="3423905" y="3430626"/>
            <a:ext cx="393562" cy="398362"/>
          </a:xfrm>
          <a:prstGeom prst="rect">
            <a:avLst/>
          </a:prstGeom>
        </p:spPr>
      </p:pic>
      <p:pic>
        <p:nvPicPr>
          <p:cNvPr id="14" name="Picture 13">
            <a:extLst>
              <a:ext uri="{FF2B5EF4-FFF2-40B4-BE49-F238E27FC236}">
                <a16:creationId xmlns:a16="http://schemas.microsoft.com/office/drawing/2014/main" id="{34A3E417-8EF6-F77E-A4BE-584DF1D80ABA}"/>
              </a:ext>
            </a:extLst>
          </p:cNvPr>
          <p:cNvPicPr>
            <a:picLocks noChangeAspect="1"/>
          </p:cNvPicPr>
          <p:nvPr/>
        </p:nvPicPr>
        <p:blipFill>
          <a:blip r:embed="rId4"/>
          <a:srcRect l="13447" t="12293" r="12207" b="12454"/>
          <a:stretch>
            <a:fillRect/>
          </a:stretch>
        </p:blipFill>
        <p:spPr>
          <a:xfrm>
            <a:off x="5986991" y="3250512"/>
            <a:ext cx="393562" cy="398362"/>
          </a:xfrm>
          <a:prstGeom prst="rect">
            <a:avLst/>
          </a:prstGeom>
        </p:spPr>
      </p:pic>
      <p:pic>
        <p:nvPicPr>
          <p:cNvPr id="15" name="Picture 14">
            <a:extLst>
              <a:ext uri="{FF2B5EF4-FFF2-40B4-BE49-F238E27FC236}">
                <a16:creationId xmlns:a16="http://schemas.microsoft.com/office/drawing/2014/main" id="{7CC22FA1-DA1B-5C76-CDD1-1EE84D294F2E}"/>
              </a:ext>
            </a:extLst>
          </p:cNvPr>
          <p:cNvPicPr>
            <a:picLocks noChangeAspect="1"/>
          </p:cNvPicPr>
          <p:nvPr/>
        </p:nvPicPr>
        <p:blipFill>
          <a:blip r:embed="rId4"/>
          <a:srcRect l="13447" t="12293" r="12207" b="12454"/>
          <a:stretch>
            <a:fillRect/>
          </a:stretch>
        </p:blipFill>
        <p:spPr>
          <a:xfrm>
            <a:off x="8536224" y="3305929"/>
            <a:ext cx="393562" cy="398362"/>
          </a:xfrm>
          <a:prstGeom prst="rect">
            <a:avLst/>
          </a:prstGeom>
        </p:spPr>
      </p:pic>
    </p:spTree>
    <p:extLst>
      <p:ext uri="{BB962C8B-B14F-4D97-AF65-F5344CB8AC3E}">
        <p14:creationId xmlns:p14="http://schemas.microsoft.com/office/powerpoint/2010/main" val="14124221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C10B5688-6FDD-8E81-9695-4DAF5520BE58}"/>
              </a:ext>
            </a:extLst>
          </p:cNvPr>
          <p:cNvSpPr/>
          <p:nvPr/>
        </p:nvSpPr>
        <p:spPr>
          <a:xfrm>
            <a:off x="5741893" y="747530"/>
            <a:ext cx="6233073" cy="359590"/>
          </a:xfrm>
          <a:prstGeom prst="rect">
            <a:avLst/>
          </a:prstGeom>
          <a:solidFill>
            <a:schemeClr val="bg1"/>
          </a:solidFill>
        </p:spPr>
        <p:txBody>
          <a:bodyPr wrap="none" rtlCol="0" anchor="ctr">
            <a:spAutoFit/>
          </a:bodyPr>
          <a:lstStyle/>
          <a:p>
            <a:pPr algn="l"/>
            <a:endParaRPr lang="en-GB" sz="1600" dirty="0">
              <a:latin typeface="Helvetica" pitchFamily="2" charset="0"/>
            </a:endParaRPr>
          </a:p>
        </p:txBody>
      </p:sp>
      <p:sp>
        <p:nvSpPr>
          <p:cNvPr id="2" name="Slide Number Placeholder 1">
            <a:extLst>
              <a:ext uri="{FF2B5EF4-FFF2-40B4-BE49-F238E27FC236}">
                <a16:creationId xmlns:a16="http://schemas.microsoft.com/office/drawing/2014/main" id="{A010A33C-00E2-4FCE-F864-046002EE0BFF}"/>
              </a:ext>
            </a:extLst>
          </p:cNvPr>
          <p:cNvSpPr>
            <a:spLocks noGrp="1"/>
          </p:cNvSpPr>
          <p:nvPr>
            <p:ph type="sldNum" sz="quarter" idx="4"/>
          </p:nvPr>
        </p:nvSpPr>
        <p:spPr/>
        <p:txBody>
          <a:bodyPr/>
          <a:lstStyle/>
          <a:p>
            <a:pPr>
              <a:defRPr/>
            </a:pPr>
            <a:fld id="{611C2F03-9E95-40C9-A99F-3C4F7EE8CF2A}" type="slidenum">
              <a:rPr lang="en-GB" smtClean="0"/>
              <a:pPr>
                <a:defRPr/>
              </a:pPr>
              <a:t>11</a:t>
            </a:fld>
            <a:endParaRPr lang="en-GB" dirty="0"/>
          </a:p>
        </p:txBody>
      </p:sp>
      <p:sp>
        <p:nvSpPr>
          <p:cNvPr id="6" name="Rectangle 5">
            <a:extLst>
              <a:ext uri="{FF2B5EF4-FFF2-40B4-BE49-F238E27FC236}">
                <a16:creationId xmlns:a16="http://schemas.microsoft.com/office/drawing/2014/main" id="{CC5D2CA0-67DA-A5C7-3AED-6518D6E1A929}"/>
              </a:ext>
            </a:extLst>
          </p:cNvPr>
          <p:cNvSpPr/>
          <p:nvPr/>
        </p:nvSpPr>
        <p:spPr>
          <a:xfrm>
            <a:off x="641953" y="1147461"/>
            <a:ext cx="5099939" cy="338554"/>
          </a:xfrm>
          <a:prstGeom prst="rect">
            <a:avLst/>
          </a:prstGeom>
        </p:spPr>
        <p:txBody>
          <a:bodyPr wrap="square">
            <a:spAutoFit/>
          </a:bodyPr>
          <a:lstStyle/>
          <a:p>
            <a:pPr marL="0" marR="0" lvl="0" indent="0" algn="l" defTabSz="457200" rtl="0" eaLnBrk="1" fontAlgn="base" latinLnBrk="0" hangingPunct="1">
              <a:lnSpc>
                <a:spcPct val="100000"/>
              </a:lnSpc>
              <a:spcBef>
                <a:spcPts val="3600"/>
              </a:spcBef>
              <a:spcAft>
                <a:spcPct val="0"/>
              </a:spcAft>
              <a:buClrTx/>
              <a:buSzTx/>
              <a:buFontTx/>
              <a:buNone/>
              <a:tabLst/>
              <a:defRPr/>
            </a:pPr>
            <a:r>
              <a:rPr lang="en-GB" sz="1600" b="1" dirty="0">
                <a:solidFill>
                  <a:srgbClr val="000000"/>
                </a:solidFill>
                <a:latin typeface="Helvetica" pitchFamily="2" charset="0"/>
              </a:rPr>
              <a:t>FCC-ee collider concept for maximum luminosity</a:t>
            </a:r>
          </a:p>
        </p:txBody>
      </p:sp>
      <p:pic>
        <p:nvPicPr>
          <p:cNvPr id="16" name="Picture 15">
            <a:extLst>
              <a:ext uri="{FF2B5EF4-FFF2-40B4-BE49-F238E27FC236}">
                <a16:creationId xmlns:a16="http://schemas.microsoft.com/office/drawing/2014/main" id="{907E0325-FE0B-423A-18E0-1ED58DF6507F}"/>
              </a:ext>
            </a:extLst>
          </p:cNvPr>
          <p:cNvPicPr>
            <a:picLocks noChangeAspect="1"/>
          </p:cNvPicPr>
          <p:nvPr/>
        </p:nvPicPr>
        <p:blipFill>
          <a:blip r:embed="rId2"/>
          <a:srcRect l="20772" t="19804" r="15963" b="56471"/>
          <a:stretch>
            <a:fillRect/>
          </a:stretch>
        </p:blipFill>
        <p:spPr>
          <a:xfrm>
            <a:off x="5909320" y="448727"/>
            <a:ext cx="6233073" cy="3307903"/>
          </a:xfrm>
          <a:prstGeom prst="rect">
            <a:avLst/>
          </a:prstGeom>
        </p:spPr>
      </p:pic>
      <p:pic>
        <p:nvPicPr>
          <p:cNvPr id="17" name="Picture 16">
            <a:extLst>
              <a:ext uri="{FF2B5EF4-FFF2-40B4-BE49-F238E27FC236}">
                <a16:creationId xmlns:a16="http://schemas.microsoft.com/office/drawing/2014/main" id="{57ED799F-BED0-102C-88FE-AE7136668EBB}"/>
              </a:ext>
            </a:extLst>
          </p:cNvPr>
          <p:cNvPicPr>
            <a:picLocks noChangeAspect="1"/>
          </p:cNvPicPr>
          <p:nvPr/>
        </p:nvPicPr>
        <p:blipFill>
          <a:blip r:embed="rId3"/>
          <a:srcRect l="15777" t="9020" r="21236" b="69019"/>
          <a:stretch>
            <a:fillRect/>
          </a:stretch>
        </p:blipFill>
        <p:spPr>
          <a:xfrm>
            <a:off x="6085183" y="3755198"/>
            <a:ext cx="5891632" cy="2906882"/>
          </a:xfrm>
          <a:prstGeom prst="rect">
            <a:avLst/>
          </a:prstGeom>
        </p:spPr>
      </p:pic>
      <p:sp>
        <p:nvSpPr>
          <p:cNvPr id="18" name="TextBox 17">
            <a:extLst>
              <a:ext uri="{FF2B5EF4-FFF2-40B4-BE49-F238E27FC236}">
                <a16:creationId xmlns:a16="http://schemas.microsoft.com/office/drawing/2014/main" id="{E324696C-D346-25B9-ADAA-5A79D6A79454}"/>
              </a:ext>
            </a:extLst>
          </p:cNvPr>
          <p:cNvSpPr txBox="1"/>
          <p:nvPr/>
        </p:nvSpPr>
        <p:spPr>
          <a:xfrm>
            <a:off x="6855277" y="2015536"/>
            <a:ext cx="2393604" cy="276999"/>
          </a:xfrm>
          <a:prstGeom prst="rect">
            <a:avLst/>
          </a:prstGeom>
          <a:noFill/>
        </p:spPr>
        <p:txBody>
          <a:bodyPr wrap="none" rtlCol="0">
            <a:spAutoFit/>
          </a:bodyPr>
          <a:lstStyle/>
          <a:p>
            <a:pPr marL="0" algn="l">
              <a:spcBef>
                <a:spcPts val="3000"/>
              </a:spcBef>
            </a:pPr>
            <a:r>
              <a:rPr lang="en-GB" sz="1200" dirty="0">
                <a:solidFill>
                  <a:srgbClr val="FB1D19"/>
                </a:solidFill>
                <a:latin typeface="Helvetica" pitchFamily="2" charset="0"/>
                <a:ea typeface="Helvetica Light" charset="0"/>
                <a:cs typeface="Helvetica Light" charset="0"/>
                <a:sym typeface="Wingdings" pitchFamily="2" charset="2"/>
              </a:rPr>
              <a:t>Numbers assume 4 experiments</a:t>
            </a:r>
          </a:p>
        </p:txBody>
      </p:sp>
      <p:sp>
        <p:nvSpPr>
          <p:cNvPr id="19" name="TextBox 18">
            <a:extLst>
              <a:ext uri="{FF2B5EF4-FFF2-40B4-BE49-F238E27FC236}">
                <a16:creationId xmlns:a16="http://schemas.microsoft.com/office/drawing/2014/main" id="{7665B830-6366-4D44-DCBE-139EA72450EC}"/>
              </a:ext>
            </a:extLst>
          </p:cNvPr>
          <p:cNvSpPr txBox="1"/>
          <p:nvPr/>
        </p:nvSpPr>
        <p:spPr>
          <a:xfrm>
            <a:off x="7041134" y="4478220"/>
            <a:ext cx="868548" cy="461665"/>
          </a:xfrm>
          <a:prstGeom prst="rect">
            <a:avLst/>
          </a:prstGeom>
          <a:noFill/>
        </p:spPr>
        <p:txBody>
          <a:bodyPr wrap="square" rtlCol="0">
            <a:spAutoFit/>
          </a:bodyPr>
          <a:lstStyle/>
          <a:p>
            <a:pPr marL="0" algn="l">
              <a:spcBef>
                <a:spcPts val="3000"/>
              </a:spcBef>
            </a:pPr>
            <a:r>
              <a:rPr lang="en-GB" sz="1200" dirty="0">
                <a:solidFill>
                  <a:prstClr val="black"/>
                </a:solidFill>
                <a:latin typeface="Helvetica" pitchFamily="2" charset="0"/>
                <a:ea typeface="Helvetica Light" charset="0"/>
                <a:cs typeface="Helvetica Light" charset="0"/>
                <a:sym typeface="Wingdings" pitchFamily="2" charset="2"/>
              </a:rPr>
              <a:t>~350,000 × LEP-1</a:t>
            </a:r>
          </a:p>
        </p:txBody>
      </p:sp>
      <p:sp>
        <p:nvSpPr>
          <p:cNvPr id="20" name="Rectangle 19">
            <a:extLst>
              <a:ext uri="{FF2B5EF4-FFF2-40B4-BE49-F238E27FC236}">
                <a16:creationId xmlns:a16="http://schemas.microsoft.com/office/drawing/2014/main" id="{45F14C88-68E1-44D0-773C-0C3816400CE1}"/>
              </a:ext>
            </a:extLst>
          </p:cNvPr>
          <p:cNvSpPr/>
          <p:nvPr/>
        </p:nvSpPr>
        <p:spPr>
          <a:xfrm>
            <a:off x="8307113" y="4840939"/>
            <a:ext cx="164533" cy="376519"/>
          </a:xfrm>
          <a:prstGeom prst="rect">
            <a:avLst/>
          </a:prstGeom>
          <a:solidFill>
            <a:schemeClr val="bg1"/>
          </a:solidFill>
        </p:spPr>
        <p:txBody>
          <a:bodyPr wrap="square" rtlCol="0" anchor="ctr">
            <a:spAutoFit/>
          </a:bodyPr>
          <a:lstStyle/>
          <a:p>
            <a:pPr algn="l"/>
            <a:endParaRPr lang="en-GB" sz="1600" dirty="0">
              <a:latin typeface="Helvetica" pitchFamily="2" charset="0"/>
            </a:endParaRPr>
          </a:p>
        </p:txBody>
      </p:sp>
      <p:sp>
        <p:nvSpPr>
          <p:cNvPr id="21" name="TextBox 20">
            <a:extLst>
              <a:ext uri="{FF2B5EF4-FFF2-40B4-BE49-F238E27FC236}">
                <a16:creationId xmlns:a16="http://schemas.microsoft.com/office/drawing/2014/main" id="{A007CED6-3A7B-A128-3FFB-AC1DBD016403}"/>
              </a:ext>
            </a:extLst>
          </p:cNvPr>
          <p:cNvSpPr txBox="1"/>
          <p:nvPr/>
        </p:nvSpPr>
        <p:spPr>
          <a:xfrm>
            <a:off x="8124015" y="4993117"/>
            <a:ext cx="760172" cy="461665"/>
          </a:xfrm>
          <a:prstGeom prst="rect">
            <a:avLst/>
          </a:prstGeom>
          <a:solidFill>
            <a:schemeClr val="bg1"/>
          </a:solidFill>
        </p:spPr>
        <p:txBody>
          <a:bodyPr wrap="square" rtlCol="0">
            <a:spAutoFit/>
          </a:bodyPr>
          <a:lstStyle/>
          <a:p>
            <a:pPr marL="0" algn="l">
              <a:spcBef>
                <a:spcPts val="3000"/>
              </a:spcBef>
            </a:pPr>
            <a:r>
              <a:rPr lang="en-GB" sz="1200" dirty="0">
                <a:solidFill>
                  <a:prstClr val="black"/>
                </a:solidFill>
                <a:latin typeface="Helvetica" pitchFamily="2" charset="0"/>
                <a:ea typeface="Helvetica Light" charset="0"/>
                <a:cs typeface="Helvetica Light" charset="0"/>
                <a:sym typeface="Wingdings" pitchFamily="2" charset="2"/>
              </a:rPr>
              <a:t>~5,000 × LEP-2</a:t>
            </a:r>
          </a:p>
        </p:txBody>
      </p:sp>
      <p:sp>
        <p:nvSpPr>
          <p:cNvPr id="7" name="TextBox 6">
            <a:extLst>
              <a:ext uri="{FF2B5EF4-FFF2-40B4-BE49-F238E27FC236}">
                <a16:creationId xmlns:a16="http://schemas.microsoft.com/office/drawing/2014/main" id="{21C7CE38-2B7C-2DB0-0902-FE745D8E07FB}"/>
              </a:ext>
            </a:extLst>
          </p:cNvPr>
          <p:cNvSpPr txBox="1"/>
          <p:nvPr/>
        </p:nvSpPr>
        <p:spPr>
          <a:xfrm>
            <a:off x="641954" y="1593042"/>
            <a:ext cx="5045798" cy="3354765"/>
          </a:xfrm>
          <a:prstGeom prst="rect">
            <a:avLst/>
          </a:prstGeom>
          <a:noFill/>
        </p:spPr>
        <p:txBody>
          <a:bodyPr wrap="square">
            <a:spAutoFit/>
          </a:bodyPr>
          <a:lstStyle/>
          <a:p>
            <a:pPr marL="285750" marR="0" lvl="0" indent="-285750" algn="l" defTabSz="457200" rtl="0" eaLnBrk="1" fontAlgn="base" latinLnBrk="0" hangingPunct="1">
              <a:lnSpc>
                <a:spcPct val="100000"/>
              </a:lnSpc>
              <a:spcBef>
                <a:spcPts val="3600"/>
              </a:spcBef>
              <a:spcAft>
                <a:spcPct val="0"/>
              </a:spcAft>
              <a:buClrTx/>
              <a:buSzTx/>
              <a:buFont typeface="Arial" panose="020B0604020202020204" pitchFamily="34" charset="0"/>
              <a:buChar char="•"/>
              <a:tabLst/>
              <a:defRPr/>
            </a:pPr>
            <a:r>
              <a:rPr kumimoji="0" lang="en-GB" sz="1400" b="1" i="0" u="none" strike="noStrike" kern="1200" cap="none" spc="0" normalizeH="0" baseline="0" noProof="0" dirty="0">
                <a:ln>
                  <a:noFill/>
                </a:ln>
                <a:solidFill>
                  <a:schemeClr val="tx1">
                    <a:lumMod val="75000"/>
                    <a:lumOff val="25000"/>
                  </a:schemeClr>
                </a:solidFill>
                <a:effectLst/>
                <a:uLnTx/>
                <a:uFillTx/>
                <a:latin typeface="Helvetica" pitchFamily="2" charset="0"/>
                <a:ea typeface="+mn-ea"/>
                <a:cs typeface="+mn-cs"/>
              </a:rPr>
              <a:t>Double ring collider</a:t>
            </a:r>
            <a:r>
              <a:rPr kumimoji="0" lang="en-GB" sz="1400" b="0" i="0" u="none" strike="noStrike" kern="1200" cap="none" spc="0" normalizeH="0" baseline="0" noProof="0" dirty="0">
                <a:ln>
                  <a:noFill/>
                </a:ln>
                <a:solidFill>
                  <a:schemeClr val="tx1">
                    <a:lumMod val="75000"/>
                    <a:lumOff val="25000"/>
                  </a:schemeClr>
                </a:solidFill>
                <a:effectLst/>
                <a:uLnTx/>
                <a:uFillTx/>
                <a:latin typeface="Helvetica" pitchFamily="2" charset="0"/>
                <a:ea typeface="+mn-ea"/>
                <a:cs typeface="+mn-cs"/>
              </a:rPr>
              <a:t>: many bunches, high current,       like LHC and B factories, different from LEP (CERN)</a:t>
            </a:r>
          </a:p>
          <a:p>
            <a:pPr marL="285750" marR="0" lvl="0" indent="-285750" algn="l" defTabSz="4572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lang="en-GB" sz="1400" b="1" dirty="0">
                <a:solidFill>
                  <a:schemeClr val="tx1">
                    <a:lumMod val="75000"/>
                    <a:lumOff val="25000"/>
                  </a:schemeClr>
                </a:solidFill>
                <a:latin typeface="Helvetica" pitchFamily="2" charset="0"/>
              </a:rPr>
              <a:t>Top-up injection (requiring booster) during collisions</a:t>
            </a:r>
            <a:r>
              <a:rPr lang="en-GB" sz="1400" dirty="0">
                <a:solidFill>
                  <a:schemeClr val="tx1">
                    <a:lumMod val="75000"/>
                    <a:lumOff val="25000"/>
                  </a:schemeClr>
                </a:solidFill>
                <a:latin typeface="Helvetica" pitchFamily="2" charset="0"/>
              </a:rPr>
              <a:t>: needed due to short luminosity lifetime (~10–20 min, radiative </a:t>
            </a:r>
            <a:r>
              <a:rPr lang="en-GB" sz="1400" dirty="0" err="1">
                <a:solidFill>
                  <a:schemeClr val="tx1">
                    <a:lumMod val="75000"/>
                    <a:lumOff val="25000"/>
                  </a:schemeClr>
                </a:solidFill>
                <a:latin typeface="Helvetica" pitchFamily="2" charset="0"/>
              </a:rPr>
              <a:t>Bhabhas</a:t>
            </a:r>
            <a:r>
              <a:rPr lang="en-GB" sz="1400" dirty="0">
                <a:solidFill>
                  <a:schemeClr val="tx1">
                    <a:lumMod val="75000"/>
                    <a:lumOff val="25000"/>
                  </a:schemeClr>
                </a:solidFill>
                <a:latin typeface="Helvetica" pitchFamily="2" charset="0"/>
              </a:rPr>
              <a:t>), standard at light sources and used   at PEP-II, KEKB, BEPCII. Booster intensity ~1% of collider; full RF voltage as in collider</a:t>
            </a:r>
          </a:p>
          <a:p>
            <a:pPr marL="285750" marR="0" lvl="0" indent="-285750" algn="l" defTabSz="4572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lang="en-GB" sz="1400" b="1" dirty="0">
                <a:solidFill>
                  <a:schemeClr val="tx1">
                    <a:lumMod val="75000"/>
                    <a:lumOff val="25000"/>
                  </a:schemeClr>
                </a:solidFill>
                <a:latin typeface="Helvetica" pitchFamily="2" charset="0"/>
              </a:rPr>
              <a:t>Superconducting RF</a:t>
            </a:r>
            <a:r>
              <a:rPr lang="en-GB" sz="1400" dirty="0">
                <a:solidFill>
                  <a:schemeClr val="tx1">
                    <a:lumMod val="75000"/>
                    <a:lumOff val="25000"/>
                  </a:schemeClr>
                </a:solidFill>
                <a:latin typeface="Helvetica" pitchFamily="2" charset="0"/>
              </a:rPr>
              <a:t>: LEP-proven Nb/Cu 400 MHz cavities; bulk Nb 800 MHz cavities as in ESS/</a:t>
            </a:r>
            <a:r>
              <a:rPr lang="en-GB" sz="1400" dirty="0" err="1">
                <a:solidFill>
                  <a:schemeClr val="tx1">
                    <a:lumMod val="75000"/>
                    <a:lumOff val="25000"/>
                  </a:schemeClr>
                </a:solidFill>
                <a:latin typeface="Helvetica" pitchFamily="2" charset="0"/>
              </a:rPr>
              <a:t>EuXFEL</a:t>
            </a:r>
            <a:r>
              <a:rPr lang="en-GB" sz="1400" dirty="0">
                <a:solidFill>
                  <a:schemeClr val="tx1">
                    <a:lumMod val="75000"/>
                    <a:lumOff val="25000"/>
                  </a:schemeClr>
                </a:solidFill>
                <a:latin typeface="Helvetica" pitchFamily="2" charset="0"/>
              </a:rPr>
              <a:t>; efficient RF sources and simplified energy-switching scheme</a:t>
            </a:r>
          </a:p>
          <a:p>
            <a:pPr marL="285750" indent="-285750" defTabSz="457200" fontAlgn="base">
              <a:spcBef>
                <a:spcPts val="1200"/>
              </a:spcBef>
              <a:spcAft>
                <a:spcPct val="0"/>
              </a:spcAft>
              <a:buFont typeface="Arial" panose="020B0604020202020204" pitchFamily="34" charset="0"/>
              <a:buChar char="•"/>
              <a:defRPr/>
            </a:pPr>
            <a:r>
              <a:rPr lang="en-GB" sz="1400" b="1" dirty="0">
                <a:solidFill>
                  <a:schemeClr val="tx1">
                    <a:lumMod val="75000"/>
                    <a:lumOff val="25000"/>
                  </a:schemeClr>
                </a:solidFill>
                <a:latin typeface="Helvetica" pitchFamily="2" charset="0"/>
              </a:rPr>
              <a:t>Crab-waist collisions</a:t>
            </a:r>
            <a:r>
              <a:rPr lang="en-GB" sz="1400" dirty="0">
                <a:solidFill>
                  <a:schemeClr val="tx1">
                    <a:lumMod val="75000"/>
                    <a:lumOff val="25000"/>
                  </a:schemeClr>
                </a:solidFill>
                <a:latin typeface="Helvetica" pitchFamily="2" charset="0"/>
              </a:rPr>
              <a:t>: successfully demonstrated at DAΦNE and </a:t>
            </a:r>
            <a:r>
              <a:rPr lang="en-GB" sz="1400" dirty="0" err="1">
                <a:solidFill>
                  <a:schemeClr val="tx1">
                    <a:lumMod val="75000"/>
                    <a:lumOff val="25000"/>
                  </a:schemeClr>
                </a:solidFill>
                <a:latin typeface="Helvetica" pitchFamily="2" charset="0"/>
              </a:rPr>
              <a:t>SuperKEKB</a:t>
            </a:r>
            <a:endParaRPr lang="en-GB" sz="1400" dirty="0">
              <a:solidFill>
                <a:schemeClr val="tx1">
                  <a:lumMod val="75000"/>
                  <a:lumOff val="25000"/>
                </a:schemeClr>
              </a:solidFill>
              <a:latin typeface="Helvetica" pitchFamily="2" charset="0"/>
            </a:endParaRPr>
          </a:p>
        </p:txBody>
      </p:sp>
      <p:sp>
        <p:nvSpPr>
          <p:cNvPr id="5" name="TextBox 4">
            <a:extLst>
              <a:ext uri="{FF2B5EF4-FFF2-40B4-BE49-F238E27FC236}">
                <a16:creationId xmlns:a16="http://schemas.microsoft.com/office/drawing/2014/main" id="{44B0E46C-23AE-5851-8AB0-D519AD194487}"/>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dirty="0">
                <a:solidFill>
                  <a:srgbClr val="0D7FBF"/>
                </a:solidFill>
                <a:latin typeface="Helvetica" pitchFamily="2" charset="0"/>
                <a:ea typeface="Trebuchet MS" pitchFamily="-84" charset="0"/>
                <a:cs typeface="Helvetica Light"/>
              </a:rPr>
              <a:t>FCC-ee — maximum luminosity</a:t>
            </a:r>
            <a:endParaRPr kumimoji="0" lang="en-GB" sz="2800" b="1" i="0" u="none" strike="noStrike" kern="1200" cap="none" spc="0" normalizeH="0" baseline="0" noProof="0" dirty="0">
              <a:ln>
                <a:noFill/>
              </a:ln>
              <a:solidFill>
                <a:srgbClr val="0D7FBF"/>
              </a:solidFill>
              <a:effectLst/>
              <a:uLnTx/>
              <a:uFillTx/>
              <a:latin typeface="Helvetica" pitchFamily="2" charset="0"/>
              <a:ea typeface="Trebuchet MS" pitchFamily="-84" charset="0"/>
              <a:cs typeface="Helvetica Light"/>
            </a:endParaRPr>
          </a:p>
        </p:txBody>
      </p:sp>
      <p:pic>
        <p:nvPicPr>
          <p:cNvPr id="3" name="Picture 2" descr="Crab waist collision scheme. | Download Scientific Diagram">
            <a:extLst>
              <a:ext uri="{FF2B5EF4-FFF2-40B4-BE49-F238E27FC236}">
                <a16:creationId xmlns:a16="http://schemas.microsoft.com/office/drawing/2014/main" id="{2346BA45-2889-131E-8C9F-B6C4BB4CAB7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44902"/>
          <a:stretch>
            <a:fillRect/>
          </a:stretch>
        </p:blipFill>
        <p:spPr bwMode="auto">
          <a:xfrm>
            <a:off x="954384" y="5162276"/>
            <a:ext cx="3245836" cy="126861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C7D03D5-2404-4A02-0B5E-55A31029B425}"/>
              </a:ext>
            </a:extLst>
          </p:cNvPr>
          <p:cNvSpPr txBox="1"/>
          <p:nvPr/>
        </p:nvSpPr>
        <p:spPr>
          <a:xfrm>
            <a:off x="4368035" y="5322893"/>
            <a:ext cx="1829056" cy="1107996"/>
          </a:xfrm>
          <a:prstGeom prst="rect">
            <a:avLst/>
          </a:prstGeom>
          <a:noFill/>
        </p:spPr>
        <p:txBody>
          <a:bodyPr wrap="square" rtlCol="0">
            <a:spAutoFit/>
          </a:bodyPr>
          <a:lstStyle/>
          <a:p>
            <a:pPr marL="0" algn="l">
              <a:spcBef>
                <a:spcPts val="3000"/>
              </a:spcBef>
            </a:pPr>
            <a:r>
              <a:rPr lang="en-GB" sz="11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Crab waist scheme: </a:t>
            </a:r>
            <a:r>
              <a:rPr lang="en-GB" sz="1100" dirty="0" err="1">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sextupoles</a:t>
            </a:r>
            <a:r>
              <a:rPr lang="en-GB" sz="11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 near IP rotate vertical waist along the opposing beam’s path (and suppresses beam-beam resonances)</a:t>
            </a:r>
          </a:p>
        </p:txBody>
      </p:sp>
    </p:spTree>
    <p:extLst>
      <p:ext uri="{BB962C8B-B14F-4D97-AF65-F5344CB8AC3E}">
        <p14:creationId xmlns:p14="http://schemas.microsoft.com/office/powerpoint/2010/main" val="16321492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D6188-8EE4-0997-4C72-94E9CBDF0B9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15221C1-B6DA-AE53-5E87-2F6DC18CB3AA}"/>
              </a:ext>
            </a:extLst>
          </p:cNvPr>
          <p:cNvSpPr>
            <a:spLocks noGrp="1"/>
          </p:cNvSpPr>
          <p:nvPr>
            <p:ph type="sldNum" sz="quarter" idx="4"/>
          </p:nvPr>
        </p:nvSpPr>
        <p:spPr/>
        <p:txBody>
          <a:bodyPr/>
          <a:lstStyle/>
          <a:p>
            <a:pPr>
              <a:defRPr/>
            </a:pPr>
            <a:fld id="{611C2F03-9E95-40C9-A99F-3C4F7EE8CF2A}" type="slidenum">
              <a:rPr lang="en-GB" smtClean="0"/>
              <a:pPr>
                <a:defRPr/>
              </a:pPr>
              <a:t>12</a:t>
            </a:fld>
            <a:endParaRPr lang="en-GB" dirty="0"/>
          </a:p>
        </p:txBody>
      </p:sp>
      <p:sp>
        <p:nvSpPr>
          <p:cNvPr id="6" name="Rectangle 5">
            <a:extLst>
              <a:ext uri="{FF2B5EF4-FFF2-40B4-BE49-F238E27FC236}">
                <a16:creationId xmlns:a16="http://schemas.microsoft.com/office/drawing/2014/main" id="{90300E8B-AD8A-2C66-C33E-B5263CD344E1}"/>
              </a:ext>
            </a:extLst>
          </p:cNvPr>
          <p:cNvSpPr/>
          <p:nvPr/>
        </p:nvSpPr>
        <p:spPr>
          <a:xfrm>
            <a:off x="641953" y="1147461"/>
            <a:ext cx="5099939" cy="338554"/>
          </a:xfrm>
          <a:prstGeom prst="rect">
            <a:avLst/>
          </a:prstGeom>
        </p:spPr>
        <p:txBody>
          <a:bodyPr wrap="square">
            <a:spAutoFit/>
          </a:bodyPr>
          <a:lstStyle/>
          <a:p>
            <a:pPr marL="0" marR="0" lvl="0" indent="0" algn="l" defTabSz="457200" rtl="0" eaLnBrk="1" fontAlgn="base" latinLnBrk="0" hangingPunct="1">
              <a:lnSpc>
                <a:spcPct val="100000"/>
              </a:lnSpc>
              <a:spcBef>
                <a:spcPts val="3600"/>
              </a:spcBef>
              <a:spcAft>
                <a:spcPct val="0"/>
              </a:spcAft>
              <a:buClrTx/>
              <a:buSzTx/>
              <a:buFontTx/>
              <a:buNone/>
              <a:tabLst/>
              <a:defRPr/>
            </a:pPr>
            <a:r>
              <a:rPr lang="en-GB" sz="1600" b="1" dirty="0">
                <a:solidFill>
                  <a:srgbClr val="000000"/>
                </a:solidFill>
                <a:latin typeface="Helvetica" pitchFamily="2" charset="0"/>
              </a:rPr>
              <a:t>FCC-ee collider concept for maximum luminosity</a:t>
            </a:r>
          </a:p>
        </p:txBody>
      </p:sp>
      <p:sp>
        <p:nvSpPr>
          <p:cNvPr id="7" name="TextBox 6">
            <a:extLst>
              <a:ext uri="{FF2B5EF4-FFF2-40B4-BE49-F238E27FC236}">
                <a16:creationId xmlns:a16="http://schemas.microsoft.com/office/drawing/2014/main" id="{A7339AC3-EB15-3C5C-42EA-CB25D759B7DA}"/>
              </a:ext>
            </a:extLst>
          </p:cNvPr>
          <p:cNvSpPr txBox="1"/>
          <p:nvPr/>
        </p:nvSpPr>
        <p:spPr>
          <a:xfrm>
            <a:off x="641954" y="1593042"/>
            <a:ext cx="5045798" cy="3354765"/>
          </a:xfrm>
          <a:prstGeom prst="rect">
            <a:avLst/>
          </a:prstGeom>
          <a:noFill/>
        </p:spPr>
        <p:txBody>
          <a:bodyPr wrap="square">
            <a:spAutoFit/>
          </a:bodyPr>
          <a:lstStyle/>
          <a:p>
            <a:pPr marL="285750" marR="0" lvl="0" indent="-285750" algn="l" defTabSz="457200" rtl="0" eaLnBrk="1" fontAlgn="base" latinLnBrk="0" hangingPunct="1">
              <a:lnSpc>
                <a:spcPct val="100000"/>
              </a:lnSpc>
              <a:spcBef>
                <a:spcPts val="3600"/>
              </a:spcBef>
              <a:spcAft>
                <a:spcPct val="0"/>
              </a:spcAft>
              <a:buClrTx/>
              <a:buSzTx/>
              <a:buFont typeface="Arial" panose="020B0604020202020204" pitchFamily="34" charset="0"/>
              <a:buChar char="•"/>
              <a:tabLst/>
              <a:defRPr/>
            </a:pPr>
            <a:r>
              <a:rPr kumimoji="0" lang="en-GB" sz="1400" b="1" i="0" u="none" strike="noStrike" kern="1200" cap="none" spc="0" normalizeH="0" baseline="0" noProof="0" dirty="0">
                <a:ln>
                  <a:noFill/>
                </a:ln>
                <a:solidFill>
                  <a:schemeClr val="tx1">
                    <a:lumMod val="75000"/>
                    <a:lumOff val="25000"/>
                  </a:schemeClr>
                </a:solidFill>
                <a:effectLst/>
                <a:uLnTx/>
                <a:uFillTx/>
                <a:latin typeface="Helvetica" pitchFamily="2" charset="0"/>
                <a:ea typeface="+mn-ea"/>
                <a:cs typeface="+mn-cs"/>
              </a:rPr>
              <a:t>Double ring collider</a:t>
            </a:r>
            <a:r>
              <a:rPr kumimoji="0" lang="en-GB" sz="1400" b="0" i="0" u="none" strike="noStrike" kern="1200" cap="none" spc="0" normalizeH="0" baseline="0" noProof="0" dirty="0">
                <a:ln>
                  <a:noFill/>
                </a:ln>
                <a:solidFill>
                  <a:schemeClr val="tx1">
                    <a:lumMod val="75000"/>
                    <a:lumOff val="25000"/>
                  </a:schemeClr>
                </a:solidFill>
                <a:effectLst/>
                <a:uLnTx/>
                <a:uFillTx/>
                <a:latin typeface="Helvetica" pitchFamily="2" charset="0"/>
                <a:ea typeface="+mn-ea"/>
                <a:cs typeface="+mn-cs"/>
              </a:rPr>
              <a:t>: many bunches, high current,       like LHC and B factories, different from LEP (CERN)</a:t>
            </a:r>
          </a:p>
          <a:p>
            <a:pPr marL="285750" marR="0" lvl="0" indent="-285750" algn="l" defTabSz="4572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lang="en-GB" sz="1400" b="1" dirty="0">
                <a:solidFill>
                  <a:schemeClr val="tx1">
                    <a:lumMod val="75000"/>
                    <a:lumOff val="25000"/>
                  </a:schemeClr>
                </a:solidFill>
                <a:latin typeface="Helvetica" pitchFamily="2" charset="0"/>
              </a:rPr>
              <a:t>Top-up injection (requiring booster) during collisions</a:t>
            </a:r>
            <a:r>
              <a:rPr lang="en-GB" sz="1400" dirty="0">
                <a:solidFill>
                  <a:schemeClr val="tx1">
                    <a:lumMod val="75000"/>
                    <a:lumOff val="25000"/>
                  </a:schemeClr>
                </a:solidFill>
                <a:latin typeface="Helvetica" pitchFamily="2" charset="0"/>
              </a:rPr>
              <a:t>: needed due to short luminosity lifetime (~10–20 min, radiative </a:t>
            </a:r>
            <a:r>
              <a:rPr lang="en-GB" sz="1400" dirty="0" err="1">
                <a:solidFill>
                  <a:schemeClr val="tx1">
                    <a:lumMod val="75000"/>
                    <a:lumOff val="25000"/>
                  </a:schemeClr>
                </a:solidFill>
                <a:latin typeface="Helvetica" pitchFamily="2" charset="0"/>
              </a:rPr>
              <a:t>Bhabhas</a:t>
            </a:r>
            <a:r>
              <a:rPr lang="en-GB" sz="1400" dirty="0">
                <a:solidFill>
                  <a:schemeClr val="tx1">
                    <a:lumMod val="75000"/>
                    <a:lumOff val="25000"/>
                  </a:schemeClr>
                </a:solidFill>
                <a:latin typeface="Helvetica" pitchFamily="2" charset="0"/>
              </a:rPr>
              <a:t>), standard at light sources and used   at PEP-II, KEKB, BEPCII. Booster intensity ~1% of collider; full RF voltage as in collider</a:t>
            </a:r>
          </a:p>
          <a:p>
            <a:pPr marL="285750" marR="0" lvl="0" indent="-285750" algn="l" defTabSz="4572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lang="en-GB" sz="1400" b="1" dirty="0">
                <a:solidFill>
                  <a:schemeClr val="tx1">
                    <a:lumMod val="75000"/>
                    <a:lumOff val="25000"/>
                  </a:schemeClr>
                </a:solidFill>
                <a:latin typeface="Helvetica" pitchFamily="2" charset="0"/>
              </a:rPr>
              <a:t>Superconducting RF</a:t>
            </a:r>
            <a:r>
              <a:rPr lang="en-GB" sz="1400" dirty="0">
                <a:solidFill>
                  <a:schemeClr val="tx1">
                    <a:lumMod val="75000"/>
                    <a:lumOff val="25000"/>
                  </a:schemeClr>
                </a:solidFill>
                <a:latin typeface="Helvetica" pitchFamily="2" charset="0"/>
              </a:rPr>
              <a:t>: LEP-proven Nb/Cu 400 MHz cavities; bulk Nb 800 MHz cavities as in ESS/</a:t>
            </a:r>
            <a:r>
              <a:rPr lang="en-GB" sz="1400" dirty="0" err="1">
                <a:solidFill>
                  <a:schemeClr val="tx1">
                    <a:lumMod val="75000"/>
                    <a:lumOff val="25000"/>
                  </a:schemeClr>
                </a:solidFill>
                <a:latin typeface="Helvetica" pitchFamily="2" charset="0"/>
              </a:rPr>
              <a:t>EuXFEL</a:t>
            </a:r>
            <a:r>
              <a:rPr lang="en-GB" sz="1400" dirty="0">
                <a:solidFill>
                  <a:schemeClr val="tx1">
                    <a:lumMod val="75000"/>
                    <a:lumOff val="25000"/>
                  </a:schemeClr>
                </a:solidFill>
                <a:latin typeface="Helvetica" pitchFamily="2" charset="0"/>
              </a:rPr>
              <a:t>; efficient RF sources and simplified energy-switching scheme</a:t>
            </a:r>
          </a:p>
          <a:p>
            <a:pPr marL="285750" indent="-285750" defTabSz="457200" fontAlgn="base">
              <a:spcBef>
                <a:spcPts val="1200"/>
              </a:spcBef>
              <a:spcAft>
                <a:spcPct val="0"/>
              </a:spcAft>
              <a:buFont typeface="Arial" panose="020B0604020202020204" pitchFamily="34" charset="0"/>
              <a:buChar char="•"/>
              <a:defRPr/>
            </a:pPr>
            <a:r>
              <a:rPr lang="en-GB" sz="1400" b="1" dirty="0">
                <a:solidFill>
                  <a:schemeClr val="tx1">
                    <a:lumMod val="75000"/>
                    <a:lumOff val="25000"/>
                  </a:schemeClr>
                </a:solidFill>
                <a:latin typeface="Helvetica" pitchFamily="2" charset="0"/>
              </a:rPr>
              <a:t>Crab-waist collisions</a:t>
            </a:r>
            <a:r>
              <a:rPr lang="en-GB" sz="1400" dirty="0">
                <a:solidFill>
                  <a:schemeClr val="tx1">
                    <a:lumMod val="75000"/>
                    <a:lumOff val="25000"/>
                  </a:schemeClr>
                </a:solidFill>
                <a:latin typeface="Helvetica" pitchFamily="2" charset="0"/>
              </a:rPr>
              <a:t>: successfully demonstrated at DAΦNE and </a:t>
            </a:r>
            <a:r>
              <a:rPr lang="en-GB" sz="1400" dirty="0" err="1">
                <a:solidFill>
                  <a:schemeClr val="tx1">
                    <a:lumMod val="75000"/>
                    <a:lumOff val="25000"/>
                  </a:schemeClr>
                </a:solidFill>
                <a:latin typeface="Helvetica" pitchFamily="2" charset="0"/>
              </a:rPr>
              <a:t>SuperKEKB</a:t>
            </a:r>
            <a:endParaRPr lang="en-GB" sz="1400" dirty="0">
              <a:solidFill>
                <a:schemeClr val="tx1">
                  <a:lumMod val="75000"/>
                  <a:lumOff val="25000"/>
                </a:schemeClr>
              </a:solidFill>
              <a:latin typeface="Helvetica" pitchFamily="2" charset="0"/>
            </a:endParaRPr>
          </a:p>
        </p:txBody>
      </p:sp>
      <p:sp>
        <p:nvSpPr>
          <p:cNvPr id="5" name="TextBox 4">
            <a:extLst>
              <a:ext uri="{FF2B5EF4-FFF2-40B4-BE49-F238E27FC236}">
                <a16:creationId xmlns:a16="http://schemas.microsoft.com/office/drawing/2014/main" id="{D8BE9BA4-847E-11F1-9FC0-8909558A1E66}"/>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dirty="0">
                <a:solidFill>
                  <a:srgbClr val="0D7FBF"/>
                </a:solidFill>
                <a:latin typeface="Helvetica" pitchFamily="2" charset="0"/>
                <a:ea typeface="Trebuchet MS" pitchFamily="-84" charset="0"/>
                <a:cs typeface="Helvetica Light"/>
              </a:rPr>
              <a:t>FCC-ee — maximum luminosity</a:t>
            </a:r>
            <a:endParaRPr kumimoji="0" lang="en-GB" sz="2800" b="1" i="0" u="none" strike="noStrike" kern="1200" cap="none" spc="0" normalizeH="0" baseline="0" noProof="0" dirty="0">
              <a:ln>
                <a:noFill/>
              </a:ln>
              <a:solidFill>
                <a:srgbClr val="0D7FBF"/>
              </a:solidFill>
              <a:effectLst/>
              <a:uLnTx/>
              <a:uFillTx/>
              <a:latin typeface="Helvetica" pitchFamily="2" charset="0"/>
              <a:ea typeface="Trebuchet MS" pitchFamily="-84" charset="0"/>
              <a:cs typeface="Helvetica Light"/>
            </a:endParaRPr>
          </a:p>
        </p:txBody>
      </p:sp>
      <p:pic>
        <p:nvPicPr>
          <p:cNvPr id="3" name="Picture 2" descr="Crab waist collision scheme. | Download Scientific Diagram">
            <a:extLst>
              <a:ext uri="{FF2B5EF4-FFF2-40B4-BE49-F238E27FC236}">
                <a16:creationId xmlns:a16="http://schemas.microsoft.com/office/drawing/2014/main" id="{E4F5B604-60DA-AB48-4937-A47EDB77861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44902"/>
          <a:stretch>
            <a:fillRect/>
          </a:stretch>
        </p:blipFill>
        <p:spPr bwMode="auto">
          <a:xfrm>
            <a:off x="954384" y="5162276"/>
            <a:ext cx="3245836" cy="126861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FC1BFC3-9FFB-F526-9FBA-0130A370DD9D}"/>
              </a:ext>
            </a:extLst>
          </p:cNvPr>
          <p:cNvSpPr txBox="1"/>
          <p:nvPr/>
        </p:nvSpPr>
        <p:spPr>
          <a:xfrm>
            <a:off x="4368035" y="5322893"/>
            <a:ext cx="1829056" cy="1107996"/>
          </a:xfrm>
          <a:prstGeom prst="rect">
            <a:avLst/>
          </a:prstGeom>
          <a:noFill/>
        </p:spPr>
        <p:txBody>
          <a:bodyPr wrap="square" rtlCol="0">
            <a:spAutoFit/>
          </a:bodyPr>
          <a:lstStyle/>
          <a:p>
            <a:pPr marL="0" algn="l">
              <a:spcBef>
                <a:spcPts val="3000"/>
              </a:spcBef>
            </a:pPr>
            <a:r>
              <a:rPr lang="en-GB" sz="11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Crab waist scheme: </a:t>
            </a:r>
            <a:r>
              <a:rPr lang="en-GB" sz="1100" dirty="0" err="1">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sextupoles</a:t>
            </a:r>
            <a:r>
              <a:rPr lang="en-GB" sz="11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 near IP rotate vertical waist along the opposing beam’s path (and suppresses beam-beam resonances)</a:t>
            </a:r>
          </a:p>
        </p:txBody>
      </p:sp>
      <p:sp>
        <p:nvSpPr>
          <p:cNvPr id="8" name="Rectangle 7">
            <a:extLst>
              <a:ext uri="{FF2B5EF4-FFF2-40B4-BE49-F238E27FC236}">
                <a16:creationId xmlns:a16="http://schemas.microsoft.com/office/drawing/2014/main" id="{347CD8E2-5A0A-E1C4-8543-0DC4ACD71D4F}"/>
              </a:ext>
            </a:extLst>
          </p:cNvPr>
          <p:cNvSpPr/>
          <p:nvPr/>
        </p:nvSpPr>
        <p:spPr>
          <a:xfrm>
            <a:off x="8168667" y="4305905"/>
            <a:ext cx="164533" cy="376519"/>
          </a:xfrm>
          <a:prstGeom prst="rect">
            <a:avLst/>
          </a:prstGeom>
          <a:solidFill>
            <a:schemeClr val="bg1"/>
          </a:solidFill>
        </p:spPr>
        <p:txBody>
          <a:bodyPr wrap="square" rtlCol="0" anchor="ctr">
            <a:spAutoFit/>
          </a:bodyPr>
          <a:lstStyle/>
          <a:p>
            <a:pPr algn="l"/>
            <a:endParaRPr lang="en-CH" sz="1600" dirty="0">
              <a:latin typeface="Helvetica" pitchFamily="2" charset="0"/>
            </a:endParaRPr>
          </a:p>
        </p:txBody>
      </p:sp>
      <p:pic>
        <p:nvPicPr>
          <p:cNvPr id="10" name="Picture 9">
            <a:extLst>
              <a:ext uri="{FF2B5EF4-FFF2-40B4-BE49-F238E27FC236}">
                <a16:creationId xmlns:a16="http://schemas.microsoft.com/office/drawing/2014/main" id="{48E7D5AC-20D3-8CEB-0580-37F65CBCBB9E}"/>
              </a:ext>
            </a:extLst>
          </p:cNvPr>
          <p:cNvPicPr>
            <a:picLocks noChangeAspect="1"/>
          </p:cNvPicPr>
          <p:nvPr/>
        </p:nvPicPr>
        <p:blipFill>
          <a:blip r:embed="rId3">
            <a:alphaModFix/>
            <a:extLst>
              <a:ext uri="{28A0092B-C50C-407E-A947-70E740481C1C}">
                <a14:useLocalDpi xmlns:a14="http://schemas.microsoft.com/office/drawing/2010/main" val="0"/>
              </a:ext>
            </a:extLst>
          </a:blip>
          <a:srcRect r="3787"/>
          <a:stretch>
            <a:fillRect/>
          </a:stretch>
        </p:blipFill>
        <p:spPr>
          <a:xfrm>
            <a:off x="6095537" y="2231517"/>
            <a:ext cx="5823505" cy="3197544"/>
          </a:xfrm>
          <a:prstGeom prst="rect">
            <a:avLst/>
          </a:prstGeom>
          <a:ln w="12700">
            <a:noFill/>
          </a:ln>
        </p:spPr>
      </p:pic>
      <p:sp>
        <p:nvSpPr>
          <p:cNvPr id="11" name="takeaway-band">
            <a:extLst>
              <a:ext uri="{FF2B5EF4-FFF2-40B4-BE49-F238E27FC236}">
                <a16:creationId xmlns:a16="http://schemas.microsoft.com/office/drawing/2014/main" id="{D92EC1EB-973C-6DFC-A693-63188EE084F2}"/>
              </a:ext>
            </a:extLst>
          </p:cNvPr>
          <p:cNvSpPr>
            <a:spLocks noGrp="1"/>
          </p:cNvSpPr>
          <p:nvPr/>
        </p:nvSpPr>
        <p:spPr>
          <a:xfrm>
            <a:off x="6197091" y="1269730"/>
            <a:ext cx="5640063" cy="720730"/>
          </a:xfrm>
          <a:prstGeom prst="roundRect">
            <a:avLst>
              <a:gd name="adj" fmla="val 6806"/>
            </a:avLst>
          </a:prstGeom>
          <a:solidFill>
            <a:srgbClr val="EAF4FA"/>
          </a:solidFill>
          <a:ln w="9525">
            <a:solidFill>
              <a:srgbClr val="BBD8E8"/>
            </a:solidFill>
            <a:prstDash val="solid"/>
          </a:ln>
        </p:spPr>
        <p:txBody>
          <a:bodyPr/>
          <a:lstStyle/>
          <a:p>
            <a:endParaRPr lang="en-GB"/>
          </a:p>
        </p:txBody>
      </p:sp>
      <p:sp>
        <p:nvSpPr>
          <p:cNvPr id="12" name="TextBox 11">
            <a:extLst>
              <a:ext uri="{FF2B5EF4-FFF2-40B4-BE49-F238E27FC236}">
                <a16:creationId xmlns:a16="http://schemas.microsoft.com/office/drawing/2014/main" id="{B28C0F01-A025-F094-A390-725FFB7CE85A}"/>
              </a:ext>
            </a:extLst>
          </p:cNvPr>
          <p:cNvSpPr txBox="1"/>
          <p:nvPr/>
        </p:nvSpPr>
        <p:spPr>
          <a:xfrm>
            <a:off x="6389016" y="1328873"/>
            <a:ext cx="5418159" cy="622863"/>
          </a:xfrm>
          <a:prstGeom prst="rect">
            <a:avLst/>
          </a:prstGeom>
          <a:noFill/>
        </p:spPr>
        <p:txBody>
          <a:bodyPr wrap="square" rtlCol="0">
            <a:spAutoFit/>
          </a:bodyPr>
          <a:lstStyle/>
          <a:p>
            <a:pPr defTabSz="685800">
              <a:lnSpc>
                <a:spcPct val="110000"/>
              </a:lnSpc>
              <a:defRPr/>
            </a:pPr>
            <a:r>
              <a:rPr lang="en-US" sz="1600" dirty="0">
                <a:solidFill>
                  <a:srgbClr val="005BB6"/>
                </a:solidFill>
                <a:latin typeface="Helvetica" pitchFamily="2" charset="0"/>
              </a:rPr>
              <a:t>Combining all these concepts results in a giant efficiency step: </a:t>
            </a:r>
            <a:r>
              <a:rPr lang="en-US" sz="1600" b="1" dirty="0">
                <a:solidFill>
                  <a:srgbClr val="005BB6"/>
                </a:solidFill>
                <a:latin typeface="Helvetica" pitchFamily="2" charset="0"/>
              </a:rPr>
              <a:t>10</a:t>
            </a:r>
            <a:r>
              <a:rPr lang="en-US" sz="1600" b="1" baseline="30000" dirty="0">
                <a:solidFill>
                  <a:srgbClr val="005BB6"/>
                </a:solidFill>
                <a:latin typeface="Helvetica" pitchFamily="2" charset="0"/>
              </a:rPr>
              <a:t>4</a:t>
            </a:r>
            <a:r>
              <a:rPr lang="en-US" sz="1600" b="1" dirty="0">
                <a:solidFill>
                  <a:srgbClr val="005BB6"/>
                </a:solidFill>
                <a:latin typeface="Helvetica" pitchFamily="2" charset="0"/>
              </a:rPr>
              <a:t> – 10</a:t>
            </a:r>
            <a:r>
              <a:rPr lang="en-US" sz="1600" b="1" baseline="30000" dirty="0">
                <a:solidFill>
                  <a:srgbClr val="005BB6"/>
                </a:solidFill>
                <a:latin typeface="Helvetica" pitchFamily="2" charset="0"/>
              </a:rPr>
              <a:t>5</a:t>
            </a:r>
            <a:r>
              <a:rPr lang="en-US" sz="1600" b="1" dirty="0">
                <a:solidFill>
                  <a:srgbClr val="005BB6"/>
                </a:solidFill>
                <a:latin typeface="Helvetica" pitchFamily="2" charset="0"/>
              </a:rPr>
              <a:t> × luminosity / electrical power of LEP</a:t>
            </a:r>
          </a:p>
        </p:txBody>
      </p:sp>
    </p:spTree>
    <p:extLst>
      <p:ext uri="{BB962C8B-B14F-4D97-AF65-F5344CB8AC3E}">
        <p14:creationId xmlns:p14="http://schemas.microsoft.com/office/powerpoint/2010/main" val="1912356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01E25-2A09-48B4-BA39-793F45989B3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99A62BA-4ACB-C3BD-9495-87ACA0603F70}"/>
              </a:ext>
            </a:extLst>
          </p:cNvPr>
          <p:cNvSpPr>
            <a:spLocks noGrp="1"/>
          </p:cNvSpPr>
          <p:nvPr>
            <p:ph type="sldNum" sz="quarter" idx="4"/>
          </p:nvPr>
        </p:nvSpPr>
        <p:spPr/>
        <p:txBody>
          <a:bodyPr/>
          <a:lstStyle/>
          <a:p>
            <a:pPr>
              <a:defRPr/>
            </a:pPr>
            <a:fld id="{611C2F03-9E95-40C9-A99F-3C4F7EE8CF2A}" type="slidenum">
              <a:rPr lang="en-GB" smtClean="0"/>
              <a:pPr>
                <a:defRPr/>
              </a:pPr>
              <a:t>13</a:t>
            </a:fld>
            <a:endParaRPr lang="en-GB" dirty="0"/>
          </a:p>
        </p:txBody>
      </p:sp>
      <p:sp>
        <p:nvSpPr>
          <p:cNvPr id="5" name="TextBox 4">
            <a:extLst>
              <a:ext uri="{FF2B5EF4-FFF2-40B4-BE49-F238E27FC236}">
                <a16:creationId xmlns:a16="http://schemas.microsoft.com/office/drawing/2014/main" id="{4C3C63C9-937E-F8C3-8121-213C6F3EEC07}"/>
              </a:ext>
            </a:extLst>
          </p:cNvPr>
          <p:cNvSpPr txBox="1"/>
          <p:nvPr/>
        </p:nvSpPr>
        <p:spPr>
          <a:xfrm>
            <a:off x="214938" y="264651"/>
            <a:ext cx="11305525"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lang="en-GB" sz="2800" b="1" dirty="0">
                <a:solidFill>
                  <a:srgbClr val="0D7FBF"/>
                </a:solidFill>
                <a:latin typeface="Helvetica" pitchFamily="2" charset="0"/>
                <a:ea typeface="Trebuchet MS" pitchFamily="-84" charset="0"/>
                <a:cs typeface="Helvetica Light"/>
              </a:rPr>
              <a:t>FCC-ee — SRF</a:t>
            </a:r>
            <a:endParaRPr kumimoji="0" lang="en-GB" sz="2800" b="1" i="0" u="none" strike="noStrike" kern="1200" cap="none" spc="0" normalizeH="0" baseline="0" noProof="0" dirty="0">
              <a:ln>
                <a:noFill/>
              </a:ln>
              <a:solidFill>
                <a:srgbClr val="0D7FBF"/>
              </a:solidFill>
              <a:effectLst/>
              <a:uLnTx/>
              <a:uFillTx/>
              <a:latin typeface="Helvetica" pitchFamily="2" charset="0"/>
              <a:ea typeface="Trebuchet MS" pitchFamily="-84" charset="0"/>
              <a:cs typeface="Helvetica Light"/>
            </a:endParaRPr>
          </a:p>
        </p:txBody>
      </p:sp>
      <p:sp>
        <p:nvSpPr>
          <p:cNvPr id="6" name="Rectangle 5">
            <a:extLst>
              <a:ext uri="{FF2B5EF4-FFF2-40B4-BE49-F238E27FC236}">
                <a16:creationId xmlns:a16="http://schemas.microsoft.com/office/drawing/2014/main" id="{DA0FA1FF-3E56-B0F9-FA48-07A2332E853B}"/>
              </a:ext>
            </a:extLst>
          </p:cNvPr>
          <p:cNvSpPr/>
          <p:nvPr/>
        </p:nvSpPr>
        <p:spPr>
          <a:xfrm>
            <a:off x="641953" y="1147461"/>
            <a:ext cx="5099939" cy="338554"/>
          </a:xfrm>
          <a:prstGeom prst="rect">
            <a:avLst/>
          </a:prstGeom>
        </p:spPr>
        <p:txBody>
          <a:bodyPr wrap="square">
            <a:spAutoFit/>
          </a:bodyPr>
          <a:lstStyle/>
          <a:p>
            <a:pPr marL="0" marR="0" lvl="0" indent="0" algn="l" defTabSz="457200" rtl="0" eaLnBrk="1" fontAlgn="base" latinLnBrk="0" hangingPunct="1">
              <a:lnSpc>
                <a:spcPct val="100000"/>
              </a:lnSpc>
              <a:spcBef>
                <a:spcPts val="3600"/>
              </a:spcBef>
              <a:spcAft>
                <a:spcPct val="0"/>
              </a:spcAft>
              <a:buClrTx/>
              <a:buSzTx/>
              <a:buFontTx/>
              <a:buNone/>
              <a:tabLst/>
              <a:defRPr/>
            </a:pPr>
            <a:r>
              <a:rPr lang="en-GB" sz="1600" b="1" dirty="0">
                <a:solidFill>
                  <a:srgbClr val="000000"/>
                </a:solidFill>
                <a:latin typeface="Helvetica" pitchFamily="2" charset="0"/>
              </a:rPr>
              <a:t>Superconducting RF system — key technology</a:t>
            </a:r>
          </a:p>
        </p:txBody>
      </p:sp>
      <p:sp>
        <p:nvSpPr>
          <p:cNvPr id="7" name="TextBox 6">
            <a:extLst>
              <a:ext uri="{FF2B5EF4-FFF2-40B4-BE49-F238E27FC236}">
                <a16:creationId xmlns:a16="http://schemas.microsoft.com/office/drawing/2014/main" id="{D2CB2372-E536-FB38-C564-7055464D7871}"/>
              </a:ext>
            </a:extLst>
          </p:cNvPr>
          <p:cNvSpPr txBox="1"/>
          <p:nvPr/>
        </p:nvSpPr>
        <p:spPr>
          <a:xfrm>
            <a:off x="10827877" y="1016136"/>
            <a:ext cx="1319592" cy="230832"/>
          </a:xfrm>
          <a:prstGeom prst="rect">
            <a:avLst/>
          </a:prstGeom>
          <a:noFill/>
        </p:spPr>
        <p:txBody>
          <a:bodyPr wrap="none" rtlCol="0">
            <a:spAutoFit/>
          </a:bodyPr>
          <a:lstStyle/>
          <a:p>
            <a:pPr marL="0" algn="l">
              <a:spcBef>
                <a:spcPts val="3000"/>
              </a:spcBef>
            </a:pPr>
            <a:r>
              <a:rPr lang="en-GB" sz="900" dirty="0">
                <a:solidFill>
                  <a:prstClr val="black"/>
                </a:solidFill>
                <a:latin typeface="Helvetica Light" panose="020B0403020202020204" pitchFamily="34" charset="0"/>
                <a:ea typeface="Helvetica Light" charset="0"/>
                <a:cs typeface="Helvetica Light" charset="0"/>
                <a:sym typeface="Wingdings" pitchFamily="2" charset="2"/>
              </a:rPr>
              <a:t>Ref: </a:t>
            </a:r>
            <a:r>
              <a:rPr lang="en-GB" sz="900" dirty="0">
                <a:solidFill>
                  <a:prstClr val="black"/>
                </a:solidFill>
                <a:latin typeface="Helvetica Light" panose="020B0403020202020204" pitchFamily="34" charset="0"/>
                <a:ea typeface="Helvetica Light" charset="0"/>
                <a:cs typeface="Helvetica Light" charset="0"/>
                <a:sym typeface="Wingdings" pitchFamily="2" charset="2"/>
                <a:hlinkClick r:id="rId2"/>
              </a:rPr>
              <a:t>arXiv:2505.00274</a:t>
            </a:r>
            <a:endParaRPr lang="en-GB" sz="900" dirty="0">
              <a:solidFill>
                <a:prstClr val="black"/>
              </a:solidFill>
              <a:latin typeface="Helvetica Light" panose="020B0403020202020204" pitchFamily="34" charset="0"/>
              <a:ea typeface="Helvetica Light" charset="0"/>
              <a:cs typeface="Helvetica Light" charset="0"/>
              <a:sym typeface="Wingdings" pitchFamily="2" charset="2"/>
            </a:endParaRPr>
          </a:p>
        </p:txBody>
      </p:sp>
      <p:pic>
        <p:nvPicPr>
          <p:cNvPr id="4" name="Picture 3">
            <a:extLst>
              <a:ext uri="{FF2B5EF4-FFF2-40B4-BE49-F238E27FC236}">
                <a16:creationId xmlns:a16="http://schemas.microsoft.com/office/drawing/2014/main" id="{FF0E729C-A219-4C4F-FD12-FA5E7A79D2C3}"/>
              </a:ext>
            </a:extLst>
          </p:cNvPr>
          <p:cNvPicPr>
            <a:picLocks noChangeAspect="1"/>
          </p:cNvPicPr>
          <p:nvPr/>
        </p:nvPicPr>
        <p:blipFill>
          <a:blip r:embed="rId3"/>
          <a:stretch>
            <a:fillRect/>
          </a:stretch>
        </p:blipFill>
        <p:spPr>
          <a:xfrm>
            <a:off x="1323301" y="1985954"/>
            <a:ext cx="1868621" cy="1198965"/>
          </a:xfrm>
          <a:prstGeom prst="rect">
            <a:avLst/>
          </a:prstGeom>
        </p:spPr>
      </p:pic>
      <p:pic>
        <p:nvPicPr>
          <p:cNvPr id="10" name="Picture 9">
            <a:extLst>
              <a:ext uri="{FF2B5EF4-FFF2-40B4-BE49-F238E27FC236}">
                <a16:creationId xmlns:a16="http://schemas.microsoft.com/office/drawing/2014/main" id="{25F7828D-F1A3-2F05-34D4-813B166ADE4B}"/>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4291071" y="1795256"/>
            <a:ext cx="4325936" cy="1953309"/>
          </a:xfrm>
          <a:prstGeom prst="rect">
            <a:avLst/>
          </a:prstGeom>
        </p:spPr>
      </p:pic>
      <p:sp>
        <p:nvSpPr>
          <p:cNvPr id="11" name="Rectangle 10">
            <a:extLst>
              <a:ext uri="{FF2B5EF4-FFF2-40B4-BE49-F238E27FC236}">
                <a16:creationId xmlns:a16="http://schemas.microsoft.com/office/drawing/2014/main" id="{96FB9365-8369-C725-AAA5-AD707BD2B4CB}"/>
              </a:ext>
            </a:extLst>
          </p:cNvPr>
          <p:cNvSpPr/>
          <p:nvPr/>
        </p:nvSpPr>
        <p:spPr>
          <a:xfrm>
            <a:off x="934336" y="3233672"/>
            <a:ext cx="3378509" cy="461665"/>
          </a:xfrm>
          <a:prstGeom prst="rect">
            <a:avLst/>
          </a:prstGeom>
        </p:spPr>
        <p:txBody>
          <a:bodyPr wrap="square">
            <a:spAutoFit/>
          </a:bodyPr>
          <a:lstStyle/>
          <a:p>
            <a:pPr defTabSz="685710">
              <a:defRPr/>
            </a:pPr>
            <a:r>
              <a:rPr lang="en-GB" sz="1200" dirty="0">
                <a:solidFill>
                  <a:schemeClr val="tx1">
                    <a:lumMod val="75000"/>
                    <a:lumOff val="25000"/>
                  </a:schemeClr>
                </a:solidFill>
                <a:latin typeface="Helvetica" pitchFamily="2" charset="0"/>
                <a:ea typeface="Verdana" panose="020B0604030504040204" pitchFamily="34" charset="0"/>
              </a:rPr>
              <a:t>400 MHz superconducting cavity (6~10 MV/m), copper Nb coated, 1.5 m long</a:t>
            </a:r>
          </a:p>
        </p:txBody>
      </p:sp>
      <p:sp>
        <p:nvSpPr>
          <p:cNvPr id="12" name="Rectangle 11">
            <a:extLst>
              <a:ext uri="{FF2B5EF4-FFF2-40B4-BE49-F238E27FC236}">
                <a16:creationId xmlns:a16="http://schemas.microsoft.com/office/drawing/2014/main" id="{8359D9D3-23FF-BCC8-664C-F1281D71F9A7}"/>
              </a:ext>
            </a:extLst>
          </p:cNvPr>
          <p:cNvSpPr/>
          <p:nvPr/>
        </p:nvSpPr>
        <p:spPr>
          <a:xfrm>
            <a:off x="7209604" y="3431505"/>
            <a:ext cx="2006187" cy="276999"/>
          </a:xfrm>
          <a:prstGeom prst="rect">
            <a:avLst/>
          </a:prstGeom>
        </p:spPr>
        <p:txBody>
          <a:bodyPr wrap="square">
            <a:spAutoFit/>
          </a:bodyPr>
          <a:lstStyle/>
          <a:p>
            <a:pPr defTabSz="685710">
              <a:defRPr/>
            </a:pPr>
            <a:r>
              <a:rPr lang="en-GB" sz="1200" dirty="0">
                <a:solidFill>
                  <a:schemeClr val="tx1">
                    <a:lumMod val="75000"/>
                    <a:lumOff val="25000"/>
                  </a:schemeClr>
                </a:solidFill>
                <a:latin typeface="Helvetica" pitchFamily="2" charset="0"/>
                <a:ea typeface="Verdana" panose="020B0604030504040204" pitchFamily="34" charset="0"/>
              </a:rPr>
              <a:t>400 MHz Cryo-module</a:t>
            </a:r>
          </a:p>
        </p:txBody>
      </p:sp>
      <p:sp>
        <p:nvSpPr>
          <p:cNvPr id="14" name="TextBox 13">
            <a:extLst>
              <a:ext uri="{FF2B5EF4-FFF2-40B4-BE49-F238E27FC236}">
                <a16:creationId xmlns:a16="http://schemas.microsoft.com/office/drawing/2014/main" id="{542402EB-A541-F899-83CC-915686C6B422}"/>
              </a:ext>
            </a:extLst>
          </p:cNvPr>
          <p:cNvSpPr txBox="1"/>
          <p:nvPr/>
        </p:nvSpPr>
        <p:spPr>
          <a:xfrm>
            <a:off x="641953" y="1583678"/>
            <a:ext cx="4293118" cy="307777"/>
          </a:xfrm>
          <a:prstGeom prst="rect">
            <a:avLst/>
          </a:prstGeom>
          <a:noFill/>
        </p:spPr>
        <p:txBody>
          <a:bodyPr wrap="square">
            <a:spAutoFit/>
          </a:bodyPr>
          <a:lstStyle/>
          <a:p>
            <a:pPr marL="285750" indent="-285750">
              <a:buFont typeface="Arial" panose="020B0604020202020204" pitchFamily="34" charset="0"/>
              <a:buChar char="•"/>
            </a:pPr>
            <a:r>
              <a:rPr lang="en-GB" sz="1400" dirty="0">
                <a:latin typeface="Helvetica" pitchFamily="2" charset="0"/>
              </a:rPr>
              <a:t>2-cell* 400 MHz SRF system for Z, W and ZH</a:t>
            </a:r>
          </a:p>
        </p:txBody>
      </p:sp>
      <p:sp>
        <p:nvSpPr>
          <p:cNvPr id="15" name="TextBox 14">
            <a:extLst>
              <a:ext uri="{FF2B5EF4-FFF2-40B4-BE49-F238E27FC236}">
                <a16:creationId xmlns:a16="http://schemas.microsoft.com/office/drawing/2014/main" id="{E25BE79C-8D4A-A1C1-8DA9-D19EB290FF2D}"/>
              </a:ext>
            </a:extLst>
          </p:cNvPr>
          <p:cNvSpPr txBox="1"/>
          <p:nvPr/>
        </p:nvSpPr>
        <p:spPr>
          <a:xfrm>
            <a:off x="641952" y="4107544"/>
            <a:ext cx="9246390" cy="307777"/>
          </a:xfrm>
          <a:prstGeom prst="rect">
            <a:avLst/>
          </a:prstGeom>
          <a:noFill/>
        </p:spPr>
        <p:txBody>
          <a:bodyPr wrap="square">
            <a:spAutoFit/>
          </a:bodyPr>
          <a:lstStyle/>
          <a:p>
            <a:pPr marL="285750" indent="-285750">
              <a:buFont typeface="Arial" panose="020B0604020202020204" pitchFamily="34" charset="0"/>
              <a:buChar char="•"/>
            </a:pPr>
            <a:r>
              <a:rPr lang="en-GB" sz="1400" dirty="0">
                <a:latin typeface="Helvetica" pitchFamily="2" charset="0"/>
              </a:rPr>
              <a:t>Higher gradient 6-cell 800 MHz SRF system for </a:t>
            </a:r>
            <a:r>
              <a:rPr lang="en-GB" sz="1400" dirty="0" err="1">
                <a:latin typeface="Helvetica" pitchFamily="2" charset="0"/>
              </a:rPr>
              <a:t>tt</a:t>
            </a:r>
            <a:r>
              <a:rPr lang="en-GB" sz="1400" dirty="0">
                <a:latin typeface="Helvetica" pitchFamily="2" charset="0"/>
              </a:rPr>
              <a:t> collider operation and booster at all energies</a:t>
            </a:r>
          </a:p>
        </p:txBody>
      </p:sp>
      <p:pic>
        <p:nvPicPr>
          <p:cNvPr id="16" name="Picture 15" descr="A close-up of a silver object&#10;&#10;Description automatically generated">
            <a:extLst>
              <a:ext uri="{FF2B5EF4-FFF2-40B4-BE49-F238E27FC236}">
                <a16:creationId xmlns:a16="http://schemas.microsoft.com/office/drawing/2014/main" id="{B42F7B1D-A094-AA0E-2D33-EA76BBD5C2B7}"/>
              </a:ext>
            </a:extLst>
          </p:cNvPr>
          <p:cNvPicPr>
            <a:picLocks noChangeAspect="1"/>
          </p:cNvPicPr>
          <p:nvPr/>
        </p:nvPicPr>
        <p:blipFill rotWithShape="1">
          <a:blip r:embed="rId5">
            <a:extLst>
              <a:ext uri="{28A0092B-C50C-407E-A947-70E740481C1C}">
                <a14:useLocalDpi xmlns:a14="http://schemas.microsoft.com/office/drawing/2010/main" val="0"/>
              </a:ext>
            </a:extLst>
          </a:blip>
          <a:srcRect l="3492" t="32644" r="10331" b="13335"/>
          <a:stretch/>
        </p:blipFill>
        <p:spPr>
          <a:xfrm>
            <a:off x="710486" y="4571791"/>
            <a:ext cx="3405871" cy="1037982"/>
          </a:xfrm>
          <a:prstGeom prst="rect">
            <a:avLst/>
          </a:prstGeom>
        </p:spPr>
      </p:pic>
      <p:pic>
        <p:nvPicPr>
          <p:cNvPr id="17" name="Picture 16">
            <a:extLst>
              <a:ext uri="{FF2B5EF4-FFF2-40B4-BE49-F238E27FC236}">
                <a16:creationId xmlns:a16="http://schemas.microsoft.com/office/drawing/2014/main" id="{F22BC254-90E8-D546-DF32-35AD85A275FD}"/>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4312846" y="4315649"/>
            <a:ext cx="4561747" cy="2162658"/>
          </a:xfrm>
          <a:prstGeom prst="rect">
            <a:avLst/>
          </a:prstGeom>
        </p:spPr>
      </p:pic>
      <p:sp>
        <p:nvSpPr>
          <p:cNvPr id="19" name="Rectangle 18">
            <a:extLst>
              <a:ext uri="{FF2B5EF4-FFF2-40B4-BE49-F238E27FC236}">
                <a16:creationId xmlns:a16="http://schemas.microsoft.com/office/drawing/2014/main" id="{4B7D2A85-B43F-FE17-D400-61C3E099A550}"/>
              </a:ext>
            </a:extLst>
          </p:cNvPr>
          <p:cNvSpPr/>
          <p:nvPr/>
        </p:nvSpPr>
        <p:spPr>
          <a:xfrm>
            <a:off x="934337" y="5911426"/>
            <a:ext cx="3356734" cy="461665"/>
          </a:xfrm>
          <a:prstGeom prst="rect">
            <a:avLst/>
          </a:prstGeom>
        </p:spPr>
        <p:txBody>
          <a:bodyPr wrap="square">
            <a:spAutoFit/>
          </a:bodyPr>
          <a:lstStyle/>
          <a:p>
            <a:pPr defTabSz="685710">
              <a:defRPr/>
            </a:pPr>
            <a:r>
              <a:rPr lang="en-GB" sz="1200" dirty="0">
                <a:solidFill>
                  <a:schemeClr val="tx1">
                    <a:lumMod val="75000"/>
                    <a:lumOff val="25000"/>
                  </a:schemeClr>
                </a:solidFill>
                <a:latin typeface="Helvetica" pitchFamily="2" charset="0"/>
                <a:ea typeface="Verdana" panose="020B0604030504040204" pitchFamily="34" charset="0"/>
              </a:rPr>
              <a:t>Compact 800 MHz cavity (~20 MV/m), 6-cell,                bulk Nb, Nb</a:t>
            </a:r>
            <a:r>
              <a:rPr lang="en-GB" sz="1200" baseline="-25000" dirty="0">
                <a:solidFill>
                  <a:schemeClr val="tx1">
                    <a:lumMod val="75000"/>
                    <a:lumOff val="25000"/>
                  </a:schemeClr>
                </a:solidFill>
                <a:latin typeface="Helvetica" pitchFamily="2" charset="0"/>
                <a:ea typeface="Verdana" panose="020B0604030504040204" pitchFamily="34" charset="0"/>
              </a:rPr>
              <a:t>3</a:t>
            </a:r>
            <a:r>
              <a:rPr lang="en-GB" sz="1200" dirty="0">
                <a:solidFill>
                  <a:schemeClr val="tx1">
                    <a:lumMod val="75000"/>
                    <a:lumOff val="25000"/>
                  </a:schemeClr>
                </a:solidFill>
                <a:latin typeface="Helvetica" pitchFamily="2" charset="0"/>
                <a:ea typeface="Verdana" panose="020B0604030504040204" pitchFamily="34" charset="0"/>
              </a:rPr>
              <a:t>Sn if R&amp;D is successful</a:t>
            </a:r>
          </a:p>
        </p:txBody>
      </p:sp>
      <p:sp>
        <p:nvSpPr>
          <p:cNvPr id="20" name="Rectangle 19">
            <a:extLst>
              <a:ext uri="{FF2B5EF4-FFF2-40B4-BE49-F238E27FC236}">
                <a16:creationId xmlns:a16="http://schemas.microsoft.com/office/drawing/2014/main" id="{3E8C2E21-9FC3-88D7-4044-1A119D45AA89}"/>
              </a:ext>
            </a:extLst>
          </p:cNvPr>
          <p:cNvSpPr/>
          <p:nvPr/>
        </p:nvSpPr>
        <p:spPr>
          <a:xfrm>
            <a:off x="7213690" y="5915640"/>
            <a:ext cx="2006187" cy="276999"/>
          </a:xfrm>
          <a:prstGeom prst="rect">
            <a:avLst/>
          </a:prstGeom>
        </p:spPr>
        <p:txBody>
          <a:bodyPr wrap="square">
            <a:spAutoFit/>
          </a:bodyPr>
          <a:lstStyle/>
          <a:p>
            <a:pPr defTabSz="685710">
              <a:defRPr/>
            </a:pPr>
            <a:r>
              <a:rPr lang="en-GB" sz="1200" dirty="0">
                <a:solidFill>
                  <a:schemeClr val="tx1">
                    <a:lumMod val="75000"/>
                    <a:lumOff val="25000"/>
                  </a:schemeClr>
                </a:solidFill>
                <a:latin typeface="Helvetica" pitchFamily="2" charset="0"/>
                <a:ea typeface="Verdana" panose="020B0604030504040204" pitchFamily="34" charset="0"/>
              </a:rPr>
              <a:t>800 MHz Cryo-module</a:t>
            </a:r>
          </a:p>
        </p:txBody>
      </p:sp>
      <p:sp>
        <p:nvSpPr>
          <p:cNvPr id="21" name="TextBox 20">
            <a:extLst>
              <a:ext uri="{FF2B5EF4-FFF2-40B4-BE49-F238E27FC236}">
                <a16:creationId xmlns:a16="http://schemas.microsoft.com/office/drawing/2014/main" id="{8BDE56CE-482F-57E1-00D6-2E6768C35C13}"/>
              </a:ext>
            </a:extLst>
          </p:cNvPr>
          <p:cNvSpPr txBox="1"/>
          <p:nvPr/>
        </p:nvSpPr>
        <p:spPr>
          <a:xfrm>
            <a:off x="934337" y="3665234"/>
            <a:ext cx="583814" cy="276999"/>
          </a:xfrm>
          <a:prstGeom prst="rect">
            <a:avLst/>
          </a:prstGeom>
          <a:noFill/>
        </p:spPr>
        <p:txBody>
          <a:bodyPr wrap="none" rtlCol="0">
            <a:spAutoFit/>
          </a:bodyPr>
          <a:lstStyle/>
          <a:p>
            <a:pPr marL="0" algn="l">
              <a:spcBef>
                <a:spcPts val="3000"/>
              </a:spcBef>
            </a:pPr>
            <a:r>
              <a:rPr lang="en-GB" sz="1200" dirty="0">
                <a:solidFill>
                  <a:srgbClr val="0070C0"/>
                </a:solidFill>
                <a:latin typeface="Helvetica" pitchFamily="2" charset="0"/>
                <a:ea typeface="Helvetica Light" charset="0"/>
                <a:cs typeface="Helvetica Light" charset="0"/>
                <a:sym typeface="Wingdings" pitchFamily="2" charset="2"/>
              </a:rPr>
              <a:t>× 264</a:t>
            </a:r>
          </a:p>
        </p:txBody>
      </p:sp>
      <p:sp>
        <p:nvSpPr>
          <p:cNvPr id="22" name="TextBox 21">
            <a:extLst>
              <a:ext uri="{FF2B5EF4-FFF2-40B4-BE49-F238E27FC236}">
                <a16:creationId xmlns:a16="http://schemas.microsoft.com/office/drawing/2014/main" id="{8F7B4795-E487-D4CF-2569-B841B704632B}"/>
              </a:ext>
            </a:extLst>
          </p:cNvPr>
          <p:cNvSpPr txBox="1"/>
          <p:nvPr/>
        </p:nvSpPr>
        <p:spPr>
          <a:xfrm>
            <a:off x="7209602" y="3638134"/>
            <a:ext cx="498855" cy="276999"/>
          </a:xfrm>
          <a:prstGeom prst="rect">
            <a:avLst/>
          </a:prstGeom>
          <a:noFill/>
        </p:spPr>
        <p:txBody>
          <a:bodyPr wrap="none" rtlCol="0">
            <a:spAutoFit/>
          </a:bodyPr>
          <a:lstStyle/>
          <a:p>
            <a:pPr marL="0" algn="l">
              <a:spcBef>
                <a:spcPts val="3000"/>
              </a:spcBef>
            </a:pPr>
            <a:r>
              <a:rPr lang="en-GB" sz="1200" dirty="0">
                <a:solidFill>
                  <a:srgbClr val="0070C0"/>
                </a:solidFill>
                <a:latin typeface="Helvetica" pitchFamily="2" charset="0"/>
                <a:ea typeface="Helvetica Light" charset="0"/>
                <a:cs typeface="Helvetica Light" charset="0"/>
                <a:sym typeface="Wingdings" pitchFamily="2" charset="2"/>
              </a:rPr>
              <a:t>× 66</a:t>
            </a:r>
          </a:p>
        </p:txBody>
      </p:sp>
      <p:sp>
        <p:nvSpPr>
          <p:cNvPr id="23" name="TextBox 22">
            <a:extLst>
              <a:ext uri="{FF2B5EF4-FFF2-40B4-BE49-F238E27FC236}">
                <a16:creationId xmlns:a16="http://schemas.microsoft.com/office/drawing/2014/main" id="{1377A6FF-096C-0799-4EA0-C20C185F3C48}"/>
              </a:ext>
            </a:extLst>
          </p:cNvPr>
          <p:cNvSpPr txBox="1"/>
          <p:nvPr/>
        </p:nvSpPr>
        <p:spPr>
          <a:xfrm>
            <a:off x="936039" y="6339807"/>
            <a:ext cx="1672253" cy="276999"/>
          </a:xfrm>
          <a:prstGeom prst="rect">
            <a:avLst/>
          </a:prstGeom>
          <a:noFill/>
        </p:spPr>
        <p:txBody>
          <a:bodyPr wrap="none" rtlCol="0">
            <a:spAutoFit/>
          </a:bodyPr>
          <a:lstStyle/>
          <a:p>
            <a:pPr marL="0" algn="l">
              <a:spcBef>
                <a:spcPts val="3000"/>
              </a:spcBef>
            </a:pPr>
            <a:r>
              <a:rPr lang="en-GB" sz="1200" dirty="0">
                <a:solidFill>
                  <a:srgbClr val="0070C0"/>
                </a:solidFill>
                <a:latin typeface="Helvetica" pitchFamily="2" charset="0"/>
                <a:ea typeface="Helvetica Light" charset="0"/>
                <a:cs typeface="Helvetica Light" charset="0"/>
                <a:sym typeface="Wingdings" pitchFamily="2" charset="2"/>
              </a:rPr>
              <a:t>× (408 + 448 booster)</a:t>
            </a:r>
          </a:p>
        </p:txBody>
      </p:sp>
      <p:sp>
        <p:nvSpPr>
          <p:cNvPr id="24" name="TextBox 23">
            <a:extLst>
              <a:ext uri="{FF2B5EF4-FFF2-40B4-BE49-F238E27FC236}">
                <a16:creationId xmlns:a16="http://schemas.microsoft.com/office/drawing/2014/main" id="{408AEEF6-6C4A-EBB1-7B52-BE2D959EAE95}"/>
              </a:ext>
            </a:extLst>
          </p:cNvPr>
          <p:cNvSpPr txBox="1"/>
          <p:nvPr/>
        </p:nvSpPr>
        <p:spPr>
          <a:xfrm>
            <a:off x="7213689" y="6142728"/>
            <a:ext cx="1660904" cy="276999"/>
          </a:xfrm>
          <a:prstGeom prst="rect">
            <a:avLst/>
          </a:prstGeom>
          <a:noFill/>
        </p:spPr>
        <p:txBody>
          <a:bodyPr wrap="none" rtlCol="0">
            <a:spAutoFit/>
          </a:bodyPr>
          <a:lstStyle/>
          <a:p>
            <a:pPr marL="0" algn="l">
              <a:spcBef>
                <a:spcPts val="3000"/>
              </a:spcBef>
            </a:pPr>
            <a:r>
              <a:rPr lang="en-GB" sz="1200" dirty="0">
                <a:solidFill>
                  <a:srgbClr val="0070C0"/>
                </a:solidFill>
                <a:latin typeface="Helvetica" pitchFamily="2" charset="0"/>
                <a:ea typeface="Helvetica Light" charset="0"/>
                <a:cs typeface="Helvetica Light" charset="0"/>
                <a:sym typeface="Wingdings" pitchFamily="2" charset="2"/>
              </a:rPr>
              <a:t>× (102 + 112 booster)</a:t>
            </a:r>
          </a:p>
        </p:txBody>
      </p:sp>
      <p:sp>
        <p:nvSpPr>
          <p:cNvPr id="25" name="TextBox 24">
            <a:extLst>
              <a:ext uri="{FF2B5EF4-FFF2-40B4-BE49-F238E27FC236}">
                <a16:creationId xmlns:a16="http://schemas.microsoft.com/office/drawing/2014/main" id="{0FAE5328-9A3F-C184-2674-C96EBA2A4DCE}"/>
              </a:ext>
            </a:extLst>
          </p:cNvPr>
          <p:cNvSpPr txBox="1"/>
          <p:nvPr/>
        </p:nvSpPr>
        <p:spPr>
          <a:xfrm>
            <a:off x="9033760" y="1587593"/>
            <a:ext cx="3181387" cy="954107"/>
          </a:xfrm>
          <a:prstGeom prst="rect">
            <a:avLst/>
          </a:prstGeom>
        </p:spPr>
        <p:txBody>
          <a:bodyPr wrap="square">
            <a:spAutoFit/>
          </a:bodyPr>
          <a:lstStyle>
            <a:defPPr>
              <a:defRPr lang="de-DE"/>
            </a:defPPr>
            <a:lvl1pPr marL="285750" indent="-285750">
              <a:buFont typeface="Wingdings" panose="05000000000000000000" pitchFamily="2" charset="2"/>
              <a:buChar char="§"/>
              <a:defRPr sz="1800"/>
            </a:lvl1pPr>
            <a:lvl2pPr marL="243000" indent="-243000" defTabSz="685800">
              <a:lnSpc>
                <a:spcPts val="1388"/>
              </a:lnSpc>
              <a:spcBef>
                <a:spcPts val="0"/>
              </a:spcBef>
              <a:buFont typeface="Arial" panose="020B0604020202020204" pitchFamily="34" charset="0"/>
              <a:buChar char="•"/>
              <a:defRPr sz="1200"/>
            </a:lvl2pPr>
            <a:lvl3pPr marL="486000" indent="-243000" defTabSz="685800">
              <a:lnSpc>
                <a:spcPts val="1388"/>
              </a:lnSpc>
              <a:spcBef>
                <a:spcPts val="0"/>
              </a:spcBef>
              <a:buSzPct val="100000"/>
              <a:buFont typeface="Arial" panose="020B0604020202020204" pitchFamily="34" charset="0"/>
              <a:buChar char="•"/>
              <a:defRPr sz="1200"/>
            </a:lvl3pPr>
            <a:lvl4pPr marL="729000" indent="-243000" defTabSz="685800">
              <a:lnSpc>
                <a:spcPts val="1388"/>
              </a:lnSpc>
              <a:spcBef>
                <a:spcPts val="0"/>
              </a:spcBef>
              <a:buSzPct val="100000"/>
              <a:buFont typeface="Arial" panose="020B0604020202020204" pitchFamily="34" charset="0"/>
              <a:buChar char="•"/>
              <a:defRPr sz="1200"/>
            </a:lvl4pPr>
            <a:lvl5pPr marL="972000" indent="-243000" defTabSz="685800">
              <a:lnSpc>
                <a:spcPts val="1388"/>
              </a:lnSpc>
              <a:spcBef>
                <a:spcPts val="0"/>
              </a:spcBef>
              <a:buSzPct val="100000"/>
              <a:buFont typeface="Arial" panose="020B0604020202020204" pitchFamily="34" charset="0"/>
              <a:buChar char="•"/>
              <a:defRPr sz="1200"/>
            </a:lvl5pPr>
            <a:lvl6pPr marL="1885950" indent="-171450" defTabSz="685800">
              <a:lnSpc>
                <a:spcPct val="90000"/>
              </a:lnSpc>
              <a:spcBef>
                <a:spcPts val="375"/>
              </a:spcBef>
              <a:buFont typeface="Arial" panose="020B0604020202020204" pitchFamily="34" charset="0"/>
              <a:buChar char="•"/>
            </a:lvl6pPr>
            <a:lvl7pPr marL="2228850" indent="-171450" defTabSz="685800">
              <a:lnSpc>
                <a:spcPct val="90000"/>
              </a:lnSpc>
              <a:spcBef>
                <a:spcPts val="375"/>
              </a:spcBef>
              <a:buFont typeface="Arial" panose="020B0604020202020204" pitchFamily="34" charset="0"/>
              <a:buChar char="•"/>
            </a:lvl7pPr>
            <a:lvl8pPr marL="2571750" indent="-171450" defTabSz="685800">
              <a:lnSpc>
                <a:spcPct val="90000"/>
              </a:lnSpc>
              <a:spcBef>
                <a:spcPts val="375"/>
              </a:spcBef>
              <a:buFont typeface="Arial" panose="020B0604020202020204" pitchFamily="34" charset="0"/>
              <a:buChar char="•"/>
            </a:lvl8pPr>
            <a:lvl9pPr marL="2914650" indent="-171450" defTabSz="685800">
              <a:lnSpc>
                <a:spcPct val="90000"/>
              </a:lnSpc>
              <a:spcBef>
                <a:spcPts val="375"/>
              </a:spcBef>
              <a:buFont typeface="Arial" panose="020B0604020202020204" pitchFamily="34" charset="0"/>
              <a:buChar char="•"/>
            </a:lvl9pPr>
          </a:lstStyle>
          <a:p>
            <a:pPr marL="0" indent="0" defTabSz="685710">
              <a:buNone/>
              <a:defRPr/>
            </a:pPr>
            <a:r>
              <a:rPr lang="en-GB" sz="1400" b="1" dirty="0">
                <a:latin typeface="Helvetica" pitchFamily="2" charset="0"/>
                <a:ea typeface="Verdana" panose="020B0604030504040204" pitchFamily="34" charset="0"/>
                <a:sym typeface="Helvetica Neue"/>
              </a:rPr>
              <a:t>Power source</a:t>
            </a:r>
            <a:r>
              <a:rPr lang="en-GB" sz="1400" dirty="0">
                <a:latin typeface="Helvetica" pitchFamily="2" charset="0"/>
                <a:ea typeface="Verdana" panose="020B0604030504040204" pitchFamily="34" charset="0"/>
                <a:sym typeface="Helvetica Neue"/>
              </a:rPr>
              <a:t>: 380 kW Klystron prototype built (HL-LHC) </a:t>
            </a:r>
            <a:r>
              <a:rPr lang="en-GB" sz="1200" dirty="0" err="1">
                <a:latin typeface="Helvetica" pitchFamily="2" charset="0"/>
                <a:ea typeface="Verdana" panose="020B0604030504040204" pitchFamily="34" charset="0"/>
                <a:sym typeface="Helvetica Neue"/>
              </a:rPr>
              <a:t>η</a:t>
            </a:r>
            <a:r>
              <a:rPr lang="en-GB" sz="1200" dirty="0">
                <a:latin typeface="Helvetica" pitchFamily="2" charset="0"/>
                <a:ea typeface="Verdana" panose="020B0604030504040204" pitchFamily="34" charset="0"/>
                <a:sym typeface="Helvetica Neue"/>
              </a:rPr>
              <a:t>* = 70%</a:t>
            </a:r>
            <a:r>
              <a:rPr lang="en-GB" sz="1400" dirty="0">
                <a:latin typeface="Helvetica" pitchFamily="2" charset="0"/>
                <a:ea typeface="Verdana" panose="020B0604030504040204" pitchFamily="34" charset="0"/>
                <a:sym typeface="Helvetica Neue"/>
              </a:rPr>
              <a:t>       → two-stage Klystrons </a:t>
            </a:r>
            <a:r>
              <a:rPr lang="en-GB" sz="1200" dirty="0" err="1">
                <a:latin typeface="Helvetica" pitchFamily="2" charset="0"/>
                <a:ea typeface="Verdana" panose="020B0604030504040204" pitchFamily="34" charset="0"/>
                <a:sym typeface="Helvetica Neue"/>
              </a:rPr>
              <a:t>η</a:t>
            </a:r>
            <a:r>
              <a:rPr lang="en-GB" sz="1200" dirty="0">
                <a:latin typeface="Helvetica" pitchFamily="2" charset="0"/>
                <a:ea typeface="Verdana" panose="020B0604030504040204" pitchFamily="34" charset="0"/>
                <a:sym typeface="Helvetica Neue"/>
              </a:rPr>
              <a:t> = 86%</a:t>
            </a:r>
            <a:r>
              <a:rPr lang="en-GB" sz="1400" dirty="0">
                <a:latin typeface="Helvetica" pitchFamily="2" charset="0"/>
                <a:ea typeface="Verdana" panose="020B0604030504040204" pitchFamily="34" charset="0"/>
                <a:sym typeface="Helvetica Neue"/>
              </a:rPr>
              <a:t>              → multibeam </a:t>
            </a:r>
            <a:r>
              <a:rPr lang="en-GB" sz="1400" dirty="0" err="1">
                <a:latin typeface="Helvetica" pitchFamily="2" charset="0"/>
                <a:ea typeface="Verdana" panose="020B0604030504040204" pitchFamily="34" charset="0"/>
                <a:sym typeface="Helvetica Neue"/>
              </a:rPr>
              <a:t>Tristrons</a:t>
            </a:r>
            <a:r>
              <a:rPr lang="en-GB" sz="1400" dirty="0">
                <a:latin typeface="Helvetica" pitchFamily="2" charset="0"/>
                <a:ea typeface="Verdana" panose="020B0604030504040204" pitchFamily="34" charset="0"/>
                <a:sym typeface="Helvetica Neue"/>
              </a:rPr>
              <a:t> </a:t>
            </a:r>
            <a:r>
              <a:rPr lang="en-GB" sz="1200" dirty="0" err="1">
                <a:latin typeface="Helvetica" pitchFamily="2" charset="0"/>
                <a:ea typeface="Verdana" panose="020B0604030504040204" pitchFamily="34" charset="0"/>
                <a:sym typeface="Helvetica Neue"/>
              </a:rPr>
              <a:t>η</a:t>
            </a:r>
            <a:r>
              <a:rPr lang="en-GB" sz="1200" dirty="0">
                <a:latin typeface="Helvetica" pitchFamily="2" charset="0"/>
                <a:ea typeface="Verdana" panose="020B0604030504040204" pitchFamily="34" charset="0"/>
                <a:sym typeface="Helvetica Neue"/>
              </a:rPr>
              <a:t> &gt; 90%</a:t>
            </a:r>
            <a:r>
              <a:rPr lang="en-GB" sz="1400" dirty="0">
                <a:latin typeface="Helvetica" pitchFamily="2" charset="0"/>
                <a:ea typeface="Verdana" panose="020B0604030504040204" pitchFamily="34" charset="0"/>
                <a:sym typeface="Helvetica Neue"/>
              </a:rPr>
              <a:t> </a:t>
            </a:r>
            <a:r>
              <a:rPr lang="en-GB" sz="1200" dirty="0">
                <a:latin typeface="Helvetica" pitchFamily="2" charset="0"/>
                <a:ea typeface="Verdana" panose="020B0604030504040204" pitchFamily="34" charset="0"/>
                <a:sym typeface="Helvetica Neue"/>
              </a:rPr>
              <a:t>(R&amp;D)</a:t>
            </a:r>
            <a:r>
              <a:rPr lang="en-GB" sz="1400" dirty="0">
                <a:latin typeface="Helvetica" pitchFamily="2" charset="0"/>
                <a:ea typeface="Verdana" panose="020B0604030504040204" pitchFamily="34" charset="0"/>
                <a:sym typeface="Helvetica Neue"/>
              </a:rPr>
              <a:t> </a:t>
            </a:r>
          </a:p>
        </p:txBody>
      </p:sp>
      <p:sp>
        <p:nvSpPr>
          <p:cNvPr id="26" name="TextBox 25">
            <a:extLst>
              <a:ext uri="{FF2B5EF4-FFF2-40B4-BE49-F238E27FC236}">
                <a16:creationId xmlns:a16="http://schemas.microsoft.com/office/drawing/2014/main" id="{E391A404-CE6A-F878-6B5C-97E434CB9681}"/>
              </a:ext>
            </a:extLst>
          </p:cNvPr>
          <p:cNvSpPr txBox="1"/>
          <p:nvPr/>
        </p:nvSpPr>
        <p:spPr>
          <a:xfrm>
            <a:off x="9033760" y="2557953"/>
            <a:ext cx="583814" cy="276999"/>
          </a:xfrm>
          <a:prstGeom prst="rect">
            <a:avLst/>
          </a:prstGeom>
          <a:noFill/>
        </p:spPr>
        <p:txBody>
          <a:bodyPr wrap="none" rtlCol="0">
            <a:spAutoFit/>
          </a:bodyPr>
          <a:lstStyle/>
          <a:p>
            <a:pPr marL="0" algn="l">
              <a:spcBef>
                <a:spcPts val="3000"/>
              </a:spcBef>
            </a:pPr>
            <a:r>
              <a:rPr lang="en-GB" sz="1200" dirty="0">
                <a:solidFill>
                  <a:srgbClr val="0070C0"/>
                </a:solidFill>
                <a:latin typeface="Helvetica" pitchFamily="2" charset="0"/>
                <a:ea typeface="Helvetica Light" charset="0"/>
                <a:cs typeface="Helvetica Light" charset="0"/>
                <a:sym typeface="Wingdings" pitchFamily="2" charset="2"/>
              </a:rPr>
              <a:t>× 264</a:t>
            </a:r>
          </a:p>
        </p:txBody>
      </p:sp>
      <p:sp>
        <p:nvSpPr>
          <p:cNvPr id="27" name="TextBox 26">
            <a:extLst>
              <a:ext uri="{FF2B5EF4-FFF2-40B4-BE49-F238E27FC236}">
                <a16:creationId xmlns:a16="http://schemas.microsoft.com/office/drawing/2014/main" id="{44EE32FC-831D-5469-5B2B-F7A2E8F81708}"/>
              </a:ext>
            </a:extLst>
          </p:cNvPr>
          <p:cNvSpPr txBox="1"/>
          <p:nvPr/>
        </p:nvSpPr>
        <p:spPr>
          <a:xfrm>
            <a:off x="9215790" y="6139440"/>
            <a:ext cx="2844799" cy="646331"/>
          </a:xfrm>
          <a:prstGeom prst="rect">
            <a:avLst/>
          </a:prstGeom>
          <a:noFill/>
        </p:spPr>
        <p:txBody>
          <a:bodyPr wrap="square" rtlCol="0">
            <a:spAutoFit/>
          </a:bodyPr>
          <a:lstStyle/>
          <a:p>
            <a:pPr marL="0" algn="l">
              <a:spcBef>
                <a:spcPts val="3000"/>
              </a:spcBef>
            </a:pPr>
            <a:r>
              <a:rPr lang="en-GB" sz="1200" dirty="0">
                <a:solidFill>
                  <a:srgbClr val="0070C0"/>
                </a:solidFill>
                <a:latin typeface="Helvetica" pitchFamily="2" charset="0"/>
                <a:ea typeface="Helvetica Light" charset="0"/>
                <a:cs typeface="Helvetica Light" charset="0"/>
                <a:sym typeface="Wingdings" pitchFamily="2" charset="2"/>
              </a:rPr>
              <a:t>× 204 </a:t>
            </a:r>
            <a:r>
              <a:rPr lang="en-GB" sz="1200" dirty="0" err="1">
                <a:solidFill>
                  <a:srgbClr val="0070C0"/>
                </a:solidFill>
                <a:latin typeface="Helvetica" pitchFamily="2" charset="0"/>
                <a:ea typeface="Helvetica Light" charset="0"/>
                <a:cs typeface="Helvetica Light" charset="0"/>
                <a:sym typeface="Wingdings" pitchFamily="2" charset="2"/>
              </a:rPr>
              <a:t>Tristons</a:t>
            </a:r>
            <a:r>
              <a:rPr lang="en-GB" sz="1200" dirty="0">
                <a:solidFill>
                  <a:srgbClr val="0070C0"/>
                </a:solidFill>
                <a:latin typeface="Helvetica" pitchFamily="2" charset="0"/>
                <a:ea typeface="Helvetica Light" charset="0"/>
                <a:cs typeface="Helvetica Light" charset="0"/>
                <a:sym typeface="Wingdings" pitchFamily="2" charset="2"/>
              </a:rPr>
              <a:t> +</a:t>
            </a:r>
          </a:p>
          <a:p>
            <a:r>
              <a:rPr lang="en-GB" sz="1200" dirty="0">
                <a:solidFill>
                  <a:srgbClr val="0070C0"/>
                </a:solidFill>
                <a:latin typeface="Helvetica" pitchFamily="2" charset="0"/>
                <a:ea typeface="Helvetica Light" charset="0"/>
                <a:cs typeface="Helvetica Light" charset="0"/>
                <a:sym typeface="Wingdings" pitchFamily="2" charset="2"/>
              </a:rPr>
              <a:t>448 × 10-kW, 800-MHz solid-state RF amplifiers for the full-energy booster</a:t>
            </a:r>
          </a:p>
        </p:txBody>
      </p:sp>
      <p:pic>
        <p:nvPicPr>
          <p:cNvPr id="29" name="Picture 28">
            <a:extLst>
              <a:ext uri="{FF2B5EF4-FFF2-40B4-BE49-F238E27FC236}">
                <a16:creationId xmlns:a16="http://schemas.microsoft.com/office/drawing/2014/main" id="{519FAF27-7F37-2295-69A1-996A1E0EAD13}"/>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2000" contrast="7000"/>
                    </a14:imgEffect>
                  </a14:imgLayer>
                </a14:imgProps>
              </a:ext>
            </a:extLst>
          </a:blip>
          <a:stretch>
            <a:fillRect/>
          </a:stretch>
        </p:blipFill>
        <p:spPr>
          <a:xfrm>
            <a:off x="9888342" y="2638707"/>
            <a:ext cx="1420148" cy="3018356"/>
          </a:xfrm>
          <a:prstGeom prst="rect">
            <a:avLst/>
          </a:prstGeom>
        </p:spPr>
      </p:pic>
      <p:sp>
        <p:nvSpPr>
          <p:cNvPr id="30" name="Rectangle 29">
            <a:extLst>
              <a:ext uri="{FF2B5EF4-FFF2-40B4-BE49-F238E27FC236}">
                <a16:creationId xmlns:a16="http://schemas.microsoft.com/office/drawing/2014/main" id="{8C4D9311-773F-D120-7BCF-76EC7D76D2FD}"/>
              </a:ext>
            </a:extLst>
          </p:cNvPr>
          <p:cNvSpPr/>
          <p:nvPr/>
        </p:nvSpPr>
        <p:spPr>
          <a:xfrm>
            <a:off x="9791942" y="5674405"/>
            <a:ext cx="1574410" cy="276999"/>
          </a:xfrm>
          <a:prstGeom prst="rect">
            <a:avLst/>
          </a:prstGeom>
        </p:spPr>
        <p:txBody>
          <a:bodyPr wrap="square">
            <a:spAutoFit/>
          </a:bodyPr>
          <a:lstStyle/>
          <a:p>
            <a:pPr defTabSz="685710">
              <a:defRPr/>
            </a:pPr>
            <a:r>
              <a:rPr lang="en-GB" sz="1200" dirty="0">
                <a:solidFill>
                  <a:schemeClr val="tx1">
                    <a:lumMod val="75000"/>
                    <a:lumOff val="25000"/>
                  </a:schemeClr>
                </a:solidFill>
                <a:latin typeface="Helvetica" pitchFamily="2" charset="0"/>
                <a:ea typeface="Verdana" panose="020B0604030504040204" pitchFamily="34" charset="0"/>
              </a:rPr>
              <a:t>Klystron prototype</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99DA67AC-525D-5B82-228E-F4C1D9C8E87D}"/>
                  </a:ext>
                </a:extLst>
              </p:cNvPr>
              <p:cNvSpPr txBox="1"/>
              <p:nvPr/>
            </p:nvSpPr>
            <p:spPr>
              <a:xfrm>
                <a:off x="10994168" y="260609"/>
                <a:ext cx="762773" cy="376963"/>
              </a:xfrm>
              <a:prstGeom prst="rect">
                <a:avLst/>
              </a:prstGeom>
              <a:noFill/>
            </p:spPr>
            <p:txBody>
              <a:bodyPr wrap="none" lIns="0" tIns="0" rIns="0" bIns="0" rtlCol="0">
                <a:spAutoFit/>
              </a:bodyPr>
              <a:lstStyle/>
              <a:p>
                <a:pPr marL="0" algn="l">
                  <a:spcBef>
                    <a:spcPts val="3000"/>
                  </a:spcBef>
                </a:pPr>
                <a14:m>
                  <m:oMathPara xmlns:m="http://schemas.openxmlformats.org/officeDocument/2006/math">
                    <m:oMath>
                      <m:r>
                        <a:rPr lang="en-GB" sz="1200" i="1" smtClean="0">
                          <a:solidFill>
                            <a:prstClr val="black"/>
                          </a:solidFill>
                          <a:latin typeface="Cambria Math" panose="02040503050406030204" pitchFamily="18" charset="0"/>
                          <a:ea typeface="Cambria Math" panose="02040503050406030204" pitchFamily="18" charset="0"/>
                          <a:cs typeface="Helvetica Light" charset="0"/>
                          <a:sym typeface="Wingdings" pitchFamily="2" charset="2"/>
                        </a:rPr>
                        <m:t>𝜂</m:t>
                      </m:r>
                      <m:r>
                        <a:rPr lang="en-GB" sz="1200" b="0" i="1" smtClean="0">
                          <a:solidFill>
                            <a:prstClr val="black"/>
                          </a:solidFill>
                          <a:latin typeface="Cambria Math" panose="02040503050406030204" pitchFamily="18" charset="0"/>
                          <a:ea typeface="Cambria Math" panose="02040503050406030204" pitchFamily="18" charset="0"/>
                          <a:cs typeface="Helvetica Light" charset="0"/>
                          <a:sym typeface="Wingdings" pitchFamily="2" charset="2"/>
                        </a:rPr>
                        <m:t>=</m:t>
                      </m:r>
                      <m:f>
                        <m:fPr>
                          <m:ctrlPr>
                            <a:rPr lang="en-GB" sz="1200" b="0" i="1" smtClean="0">
                              <a:solidFill>
                                <a:prstClr val="black"/>
                              </a:solidFill>
                              <a:latin typeface="Cambria Math" panose="02040503050406030204" pitchFamily="18" charset="0"/>
                              <a:ea typeface="Cambria Math" panose="02040503050406030204" pitchFamily="18" charset="0"/>
                              <a:sym typeface="Wingdings" pitchFamily="2" charset="2"/>
                            </a:rPr>
                          </m:ctrlPr>
                        </m:fPr>
                        <m:num>
                          <m:sSub>
                            <m:sSubPr>
                              <m:ctrlPr>
                                <a:rPr lang="en-GB" sz="1200" b="0" i="1" smtClean="0">
                                  <a:solidFill>
                                    <a:prstClr val="black"/>
                                  </a:solidFill>
                                  <a:latin typeface="Cambria Math" panose="02040503050406030204" pitchFamily="18" charset="0"/>
                                  <a:ea typeface="Cambria Math" panose="02040503050406030204" pitchFamily="18" charset="0"/>
                                  <a:sym typeface="Wingdings" pitchFamily="2" charset="2"/>
                                </a:rPr>
                              </m:ctrlPr>
                            </m:sSubPr>
                            <m:e>
                              <m:r>
                                <a:rPr lang="en-GB" sz="1200" b="0" i="1" smtClean="0">
                                  <a:solidFill>
                                    <a:prstClr val="black"/>
                                  </a:solidFill>
                                  <a:latin typeface="Cambria Math" panose="02040503050406030204" pitchFamily="18" charset="0"/>
                                  <a:ea typeface="Cambria Math" panose="02040503050406030204" pitchFamily="18" charset="0"/>
                                  <a:sym typeface="Wingdings" pitchFamily="2" charset="2"/>
                                </a:rPr>
                                <m:t>𝑃</m:t>
                              </m:r>
                            </m:e>
                            <m:sub>
                              <m:r>
                                <m:rPr>
                                  <m:sty m:val="p"/>
                                </m:rPr>
                                <a:rPr lang="en-GB" sz="1200" b="0" i="0" smtClean="0">
                                  <a:solidFill>
                                    <a:prstClr val="black"/>
                                  </a:solidFill>
                                  <a:latin typeface="Cambria Math" panose="02040503050406030204" pitchFamily="18" charset="0"/>
                                  <a:ea typeface="Cambria Math" panose="02040503050406030204" pitchFamily="18" charset="0"/>
                                  <a:sym typeface="Wingdings" pitchFamily="2" charset="2"/>
                                </a:rPr>
                                <m:t>RF</m:t>
                              </m:r>
                              <m:r>
                                <a:rPr lang="en-GB" sz="1200" b="0" i="0" smtClean="0">
                                  <a:solidFill>
                                    <a:prstClr val="black"/>
                                  </a:solidFill>
                                  <a:latin typeface="Cambria Math" panose="02040503050406030204" pitchFamily="18" charset="0"/>
                                  <a:ea typeface="Cambria Math" panose="02040503050406030204" pitchFamily="18" charset="0"/>
                                  <a:sym typeface="Wingdings" pitchFamily="2" charset="2"/>
                                </a:rPr>
                                <m:t> </m:t>
                              </m:r>
                              <m:r>
                                <m:rPr>
                                  <m:sty m:val="p"/>
                                </m:rPr>
                                <a:rPr lang="en-GB" sz="1200" b="0" i="0" smtClean="0">
                                  <a:solidFill>
                                    <a:prstClr val="black"/>
                                  </a:solidFill>
                                  <a:latin typeface="Cambria Math" panose="02040503050406030204" pitchFamily="18" charset="0"/>
                                  <a:ea typeface="Cambria Math" panose="02040503050406030204" pitchFamily="18" charset="0"/>
                                  <a:sym typeface="Wingdings" pitchFamily="2" charset="2"/>
                                </a:rPr>
                                <m:t>out</m:t>
                              </m:r>
                            </m:sub>
                          </m:sSub>
                        </m:num>
                        <m:den>
                          <m:sSub>
                            <m:sSubPr>
                              <m:ctrlPr>
                                <a:rPr lang="en-GB" sz="1200" b="0" i="1" smtClean="0">
                                  <a:solidFill>
                                    <a:prstClr val="black"/>
                                  </a:solidFill>
                                  <a:latin typeface="Cambria Math" panose="02040503050406030204" pitchFamily="18" charset="0"/>
                                  <a:ea typeface="Cambria Math" panose="02040503050406030204" pitchFamily="18" charset="0"/>
                                  <a:sym typeface="Wingdings" pitchFamily="2" charset="2"/>
                                </a:rPr>
                              </m:ctrlPr>
                            </m:sSubPr>
                            <m:e>
                              <m:r>
                                <a:rPr lang="en-GB" sz="1200" b="0" i="1" smtClean="0">
                                  <a:solidFill>
                                    <a:prstClr val="black"/>
                                  </a:solidFill>
                                  <a:latin typeface="Cambria Math" panose="02040503050406030204" pitchFamily="18" charset="0"/>
                                  <a:ea typeface="Cambria Math" panose="02040503050406030204" pitchFamily="18" charset="0"/>
                                  <a:sym typeface="Wingdings" pitchFamily="2" charset="2"/>
                                </a:rPr>
                                <m:t>𝑃</m:t>
                              </m:r>
                            </m:e>
                            <m:sub>
                              <m:r>
                                <m:rPr>
                                  <m:sty m:val="p"/>
                                </m:rPr>
                                <a:rPr lang="en-GB" sz="1200" b="0" i="0" smtClean="0">
                                  <a:solidFill>
                                    <a:prstClr val="black"/>
                                  </a:solidFill>
                                  <a:latin typeface="Cambria Math" panose="02040503050406030204" pitchFamily="18" charset="0"/>
                                  <a:ea typeface="Cambria Math" panose="02040503050406030204" pitchFamily="18" charset="0"/>
                                  <a:sym typeface="Wingdings" pitchFamily="2" charset="2"/>
                                </a:rPr>
                                <m:t>beam</m:t>
                              </m:r>
                            </m:sub>
                          </m:sSub>
                        </m:den>
                      </m:f>
                    </m:oMath>
                  </m:oMathPara>
                </a14:m>
                <a:endParaRPr lang="en-GB" sz="1200" dirty="0">
                  <a:solidFill>
                    <a:prstClr val="black"/>
                  </a:solidFill>
                  <a:latin typeface="Helvetica" pitchFamily="2" charset="0"/>
                  <a:ea typeface="Helvetica Light" charset="0"/>
                  <a:cs typeface="Helvetica Light" charset="0"/>
                  <a:sym typeface="Wingdings" pitchFamily="2" charset="2"/>
                </a:endParaRPr>
              </a:p>
            </p:txBody>
          </p:sp>
        </mc:Choice>
        <mc:Fallback xmlns="">
          <p:sp>
            <p:nvSpPr>
              <p:cNvPr id="31" name="TextBox 30">
                <a:extLst>
                  <a:ext uri="{FF2B5EF4-FFF2-40B4-BE49-F238E27FC236}">
                    <a16:creationId xmlns:a16="http://schemas.microsoft.com/office/drawing/2014/main" id="{99DA67AC-525D-5B82-228E-F4C1D9C8E87D}"/>
                  </a:ext>
                </a:extLst>
              </p:cNvPr>
              <p:cNvSpPr txBox="1">
                <a:spLocks noRot="1" noChangeAspect="1" noMove="1" noResize="1" noEditPoints="1" noAdjustHandles="1" noChangeArrowheads="1" noChangeShapeType="1" noTextEdit="1"/>
              </p:cNvSpPr>
              <p:nvPr/>
            </p:nvSpPr>
            <p:spPr>
              <a:xfrm>
                <a:off x="10994168" y="260609"/>
                <a:ext cx="762773" cy="376963"/>
              </a:xfrm>
              <a:prstGeom prst="rect">
                <a:avLst/>
              </a:prstGeom>
              <a:blipFill>
                <a:blip r:embed="rId9"/>
                <a:stretch>
                  <a:fillRect l="-3279" r="-1639" b="-9677"/>
                </a:stretch>
              </a:blipFill>
            </p:spPr>
            <p:txBody>
              <a:bodyPr/>
              <a:lstStyle/>
              <a:p>
                <a:r>
                  <a:rPr lang="en-GB">
                    <a:noFill/>
                  </a:rPr>
                  <a:t> </a:t>
                </a:r>
              </a:p>
            </p:txBody>
          </p:sp>
        </mc:Fallback>
      </mc:AlternateContent>
      <p:sp>
        <p:nvSpPr>
          <p:cNvPr id="32" name="TextBox 31">
            <a:extLst>
              <a:ext uri="{FF2B5EF4-FFF2-40B4-BE49-F238E27FC236}">
                <a16:creationId xmlns:a16="http://schemas.microsoft.com/office/drawing/2014/main" id="{66DF2B04-9C3F-CFD3-179D-FA9FBA05540A}"/>
              </a:ext>
            </a:extLst>
          </p:cNvPr>
          <p:cNvSpPr txBox="1"/>
          <p:nvPr/>
        </p:nvSpPr>
        <p:spPr>
          <a:xfrm>
            <a:off x="10874572" y="322730"/>
            <a:ext cx="239168" cy="261610"/>
          </a:xfrm>
          <a:prstGeom prst="rect">
            <a:avLst/>
          </a:prstGeom>
          <a:noFill/>
        </p:spPr>
        <p:txBody>
          <a:bodyPr wrap="none" rtlCol="0">
            <a:spAutoFit/>
          </a:bodyPr>
          <a:lstStyle/>
          <a:p>
            <a:pPr marL="0" algn="l">
              <a:spcBef>
                <a:spcPts val="3000"/>
              </a:spcBef>
            </a:pPr>
            <a:r>
              <a:rPr lang="en-GB" sz="1100" dirty="0">
                <a:solidFill>
                  <a:schemeClr val="tx1">
                    <a:lumMod val="75000"/>
                    <a:lumOff val="25000"/>
                  </a:schemeClr>
                </a:solidFill>
                <a:latin typeface="Helvetica" pitchFamily="2" charset="0"/>
                <a:ea typeface="Helvetica Light" charset="0"/>
                <a:cs typeface="Helvetica Light" charset="0"/>
                <a:sym typeface="Wingdings" pitchFamily="2" charset="2"/>
              </a:rPr>
              <a:t>*</a:t>
            </a:r>
          </a:p>
        </p:txBody>
      </p:sp>
      <p:sp>
        <p:nvSpPr>
          <p:cNvPr id="33" name="Rectangle 32">
            <a:extLst>
              <a:ext uri="{FF2B5EF4-FFF2-40B4-BE49-F238E27FC236}">
                <a16:creationId xmlns:a16="http://schemas.microsoft.com/office/drawing/2014/main" id="{0C3F1B96-A17E-8894-2A9E-1942FF061C86}"/>
              </a:ext>
            </a:extLst>
          </p:cNvPr>
          <p:cNvSpPr/>
          <p:nvPr/>
        </p:nvSpPr>
        <p:spPr>
          <a:xfrm>
            <a:off x="10900038" y="233715"/>
            <a:ext cx="933373" cy="465532"/>
          </a:xfrm>
          <a:prstGeom prst="rect">
            <a:avLst/>
          </a:prstGeom>
          <a:ln>
            <a:solidFill>
              <a:schemeClr val="tx1">
                <a:lumMod val="50000"/>
                <a:lumOff val="50000"/>
              </a:schemeClr>
            </a:solidFill>
          </a:ln>
        </p:spPr>
        <p:txBody>
          <a:bodyPr wrap="square" rtlCol="0" anchor="ctr">
            <a:spAutoFit/>
          </a:bodyPr>
          <a:lstStyle/>
          <a:p>
            <a:pPr algn="l"/>
            <a:endParaRPr lang="en-GB" sz="1600" dirty="0">
              <a:latin typeface="Helvetica" pitchFamily="2" charset="0"/>
            </a:endParaRPr>
          </a:p>
        </p:txBody>
      </p:sp>
      <p:sp>
        <p:nvSpPr>
          <p:cNvPr id="8" name="TextBox 7">
            <a:extLst>
              <a:ext uri="{FF2B5EF4-FFF2-40B4-BE49-F238E27FC236}">
                <a16:creationId xmlns:a16="http://schemas.microsoft.com/office/drawing/2014/main" id="{7687BA2E-6331-FD8C-3FB0-798E05812031}"/>
              </a:ext>
            </a:extLst>
          </p:cNvPr>
          <p:cNvSpPr txBox="1"/>
          <p:nvPr/>
        </p:nvSpPr>
        <p:spPr>
          <a:xfrm>
            <a:off x="6189784" y="242607"/>
            <a:ext cx="4548720" cy="461665"/>
          </a:xfrm>
          <a:prstGeom prst="rect">
            <a:avLst/>
          </a:prstGeom>
          <a:noFill/>
        </p:spPr>
        <p:txBody>
          <a:bodyPr wrap="square">
            <a:spAutoFit/>
          </a:bodyPr>
          <a:lstStyle/>
          <a:p>
            <a:r>
              <a:rPr lang="en-GB" sz="1200" dirty="0">
                <a:solidFill>
                  <a:schemeClr val="tx1">
                    <a:lumMod val="75000"/>
                    <a:lumOff val="25000"/>
                  </a:schemeClr>
                </a:solidFill>
                <a:latin typeface="Helvetica Light" panose="020B0403020202020204" pitchFamily="34" charset="0"/>
              </a:rPr>
              <a:t>*A cell is one resonant section of the cavity where acceleration occurs (half a wavelength long = 38 cm for 400 MHz)</a:t>
            </a:r>
          </a:p>
        </p:txBody>
      </p:sp>
    </p:spTree>
    <p:extLst>
      <p:ext uri="{BB962C8B-B14F-4D97-AF65-F5344CB8AC3E}">
        <p14:creationId xmlns:p14="http://schemas.microsoft.com/office/powerpoint/2010/main" val="1274761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C8B06-68A6-B3D3-1D27-6EE1ED73543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E1FB918-A720-B92E-3C91-9806C2AE576D}"/>
              </a:ext>
            </a:extLst>
          </p:cNvPr>
          <p:cNvSpPr>
            <a:spLocks noGrp="1"/>
          </p:cNvSpPr>
          <p:nvPr>
            <p:ph type="sldNum" sz="quarter" idx="4"/>
          </p:nvPr>
        </p:nvSpPr>
        <p:spPr/>
        <p:txBody>
          <a:bodyPr/>
          <a:lstStyle/>
          <a:p>
            <a:pPr>
              <a:defRPr/>
            </a:pPr>
            <a:fld id="{611C2F03-9E95-40C9-A99F-3C4F7EE8CF2A}" type="slidenum">
              <a:rPr lang="en-GB" smtClean="0"/>
              <a:pPr>
                <a:defRPr/>
              </a:pPr>
              <a:t>14</a:t>
            </a:fld>
            <a:endParaRPr lang="en-GB" dirty="0"/>
          </a:p>
        </p:txBody>
      </p:sp>
      <p:sp>
        <p:nvSpPr>
          <p:cNvPr id="5" name="TextBox 4">
            <a:extLst>
              <a:ext uri="{FF2B5EF4-FFF2-40B4-BE49-F238E27FC236}">
                <a16:creationId xmlns:a16="http://schemas.microsoft.com/office/drawing/2014/main" id="{97BB7038-D5C9-A8AD-45D2-07BA2163EE0C}"/>
              </a:ext>
            </a:extLst>
          </p:cNvPr>
          <p:cNvSpPr txBox="1"/>
          <p:nvPr/>
        </p:nvSpPr>
        <p:spPr>
          <a:xfrm>
            <a:off x="214938" y="264651"/>
            <a:ext cx="11305525"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lang="en-GB" sz="2800" b="1" dirty="0">
                <a:solidFill>
                  <a:srgbClr val="0D7FBF"/>
                </a:solidFill>
                <a:latin typeface="Helvetica" pitchFamily="2" charset="0"/>
                <a:ea typeface="Trebuchet MS" pitchFamily="-84" charset="0"/>
                <a:cs typeface="Helvetica Light"/>
              </a:rPr>
              <a:t>FCC-ee – Injector</a:t>
            </a:r>
            <a:endParaRPr kumimoji="0" lang="en-GB" sz="2800" b="1" i="0" u="none" strike="noStrike" kern="1200" cap="none" spc="0" normalizeH="0" baseline="0" noProof="0" dirty="0">
              <a:ln>
                <a:noFill/>
              </a:ln>
              <a:solidFill>
                <a:srgbClr val="0D7FBF"/>
              </a:solidFill>
              <a:effectLst/>
              <a:uLnTx/>
              <a:uFillTx/>
              <a:latin typeface="Helvetica" pitchFamily="2" charset="0"/>
              <a:ea typeface="Trebuchet MS" pitchFamily="-84" charset="0"/>
              <a:cs typeface="Helvetica Light"/>
            </a:endParaRPr>
          </a:p>
        </p:txBody>
      </p:sp>
      <p:sp>
        <p:nvSpPr>
          <p:cNvPr id="6" name="Rectangle 5">
            <a:extLst>
              <a:ext uri="{FF2B5EF4-FFF2-40B4-BE49-F238E27FC236}">
                <a16:creationId xmlns:a16="http://schemas.microsoft.com/office/drawing/2014/main" id="{47E613DE-65FC-1AAC-A1C1-B6F079413041}"/>
              </a:ext>
            </a:extLst>
          </p:cNvPr>
          <p:cNvSpPr/>
          <p:nvPr/>
        </p:nvSpPr>
        <p:spPr>
          <a:xfrm>
            <a:off x="641954" y="1147461"/>
            <a:ext cx="4170453" cy="3854901"/>
          </a:xfrm>
          <a:prstGeom prst="rect">
            <a:avLst/>
          </a:prstGeom>
        </p:spPr>
        <p:txBody>
          <a:bodyPr wrap="square">
            <a:spAutoFit/>
          </a:bodyPr>
          <a:lstStyle/>
          <a:p>
            <a:pPr marL="0" marR="0" lvl="0" indent="0" algn="l" defTabSz="457200" rtl="0" eaLnBrk="1" fontAlgn="base" latinLnBrk="0" hangingPunct="1">
              <a:lnSpc>
                <a:spcPct val="100000"/>
              </a:lnSpc>
              <a:spcBef>
                <a:spcPts val="3600"/>
              </a:spcBef>
              <a:spcAft>
                <a:spcPct val="0"/>
              </a:spcAft>
              <a:buClrTx/>
              <a:buSzTx/>
              <a:buFontTx/>
              <a:buNone/>
              <a:tabLst/>
              <a:defRPr/>
            </a:pPr>
            <a:r>
              <a:rPr lang="en-GB" sz="1600" b="1" dirty="0">
                <a:solidFill>
                  <a:srgbClr val="000000"/>
                </a:solidFill>
                <a:latin typeface="Helvetica" pitchFamily="2" charset="0"/>
              </a:rPr>
              <a:t>FCC-ee injector with high-energy linac</a:t>
            </a:r>
          </a:p>
          <a:p>
            <a:pPr marL="285750" indent="-285750">
              <a:spcBef>
                <a:spcPts val="1500"/>
              </a:spcBef>
              <a:buFont typeface="Arial" panose="020B0604020202020204" pitchFamily="34" charset="0"/>
              <a:buChar char="•"/>
            </a:pPr>
            <a:r>
              <a:rPr lang="en-GB" sz="1400" dirty="0">
                <a:latin typeface="Helvetica" pitchFamily="2" charset="0"/>
              </a:rPr>
              <a:t>Located on CERN </a:t>
            </a:r>
            <a:r>
              <a:rPr lang="en-GB" sz="1400" dirty="0" err="1">
                <a:latin typeface="Helvetica" pitchFamily="2" charset="0"/>
              </a:rPr>
              <a:t>Prévessin</a:t>
            </a:r>
            <a:r>
              <a:rPr lang="en-GB" sz="1400" dirty="0">
                <a:latin typeface="Helvetica" pitchFamily="2" charset="0"/>
              </a:rPr>
              <a:t> site </a:t>
            </a:r>
          </a:p>
          <a:p>
            <a:pPr marL="285750" indent="-285750">
              <a:spcBef>
                <a:spcPts val="1200"/>
              </a:spcBef>
              <a:buFont typeface="Arial" panose="020B0604020202020204" pitchFamily="34" charset="0"/>
              <a:buChar char="•"/>
            </a:pPr>
            <a:r>
              <a:rPr lang="en-GB" sz="1400" dirty="0">
                <a:latin typeface="Helvetica" pitchFamily="2" charset="0"/>
              </a:rPr>
              <a:t>Conventional positron source using tungsten target + capture linac, need: 1.1⨯10</a:t>
            </a:r>
            <a:r>
              <a:rPr lang="en-GB" sz="1400" baseline="30000" dirty="0">
                <a:latin typeface="Helvetica" pitchFamily="2" charset="0"/>
              </a:rPr>
              <a:t>13</a:t>
            </a:r>
            <a:r>
              <a:rPr lang="en-GB" sz="1400" dirty="0">
                <a:latin typeface="Helvetica" pitchFamily="2" charset="0"/>
              </a:rPr>
              <a:t> e</a:t>
            </a:r>
            <a:r>
              <a:rPr lang="en-GB" sz="1400" baseline="30000" dirty="0">
                <a:latin typeface="Helvetica" pitchFamily="2" charset="0"/>
              </a:rPr>
              <a:t>+</a:t>
            </a:r>
            <a:r>
              <a:rPr lang="en-GB" sz="1400" dirty="0">
                <a:latin typeface="Helvetica" pitchFamily="2" charset="0"/>
              </a:rPr>
              <a:t>/s       </a:t>
            </a:r>
            <a:r>
              <a:rPr lang="en-GB" sz="1200" dirty="0">
                <a:latin typeface="Helvetica" pitchFamily="2" charset="0"/>
              </a:rPr>
              <a:t>(SLC: ∼6 ⨯10</a:t>
            </a:r>
            <a:r>
              <a:rPr lang="en-GB" sz="1200" baseline="30000" dirty="0">
                <a:latin typeface="Helvetica" pitchFamily="2" charset="0"/>
              </a:rPr>
              <a:t>12</a:t>
            </a:r>
            <a:r>
              <a:rPr lang="en-GB" sz="1200" dirty="0">
                <a:latin typeface="Helvetica" pitchFamily="2" charset="0"/>
              </a:rPr>
              <a:t> e</a:t>
            </a:r>
            <a:r>
              <a:rPr lang="en-GB" sz="1200" baseline="30000" dirty="0">
                <a:latin typeface="Helvetica" pitchFamily="2" charset="0"/>
              </a:rPr>
              <a:t>+</a:t>
            </a:r>
            <a:r>
              <a:rPr lang="en-GB" sz="1200" dirty="0">
                <a:latin typeface="Helvetica" pitchFamily="2" charset="0"/>
              </a:rPr>
              <a:t>/s)</a:t>
            </a:r>
          </a:p>
          <a:p>
            <a:pPr marL="285750" indent="-285750">
              <a:spcBef>
                <a:spcPts val="1200"/>
              </a:spcBef>
              <a:buFont typeface="Arial" panose="020B0604020202020204" pitchFamily="34" charset="0"/>
              <a:buChar char="•"/>
            </a:pPr>
            <a:r>
              <a:rPr lang="en-GB" sz="1400" dirty="0">
                <a:latin typeface="Helvetica" pitchFamily="2" charset="0"/>
              </a:rPr>
              <a:t>2.9 GeV wiggler damping ring reduces longitudinal &amp; transverse beam emittance in ~100 </a:t>
            </a:r>
            <a:r>
              <a:rPr lang="en-GB" sz="1400" dirty="0" err="1">
                <a:latin typeface="Helvetica" pitchFamily="2" charset="0"/>
              </a:rPr>
              <a:t>ms</a:t>
            </a:r>
            <a:r>
              <a:rPr lang="en-GB" sz="1400" dirty="0">
                <a:latin typeface="Helvetica" pitchFamily="2" charset="0"/>
              </a:rPr>
              <a:t>. RF restores longitudinal momentum</a:t>
            </a:r>
          </a:p>
          <a:p>
            <a:pPr marL="285750" indent="-285750">
              <a:spcBef>
                <a:spcPts val="1200"/>
              </a:spcBef>
              <a:buFont typeface="Arial" panose="020B0604020202020204" pitchFamily="34" charset="0"/>
              <a:buChar char="•"/>
            </a:pPr>
            <a:r>
              <a:rPr lang="en-GB" sz="1400" dirty="0">
                <a:latin typeface="Helvetica" pitchFamily="2" charset="0"/>
              </a:rPr>
              <a:t>Main linac ~1 km with 22.5 MV/m to accelerate e</a:t>
            </a:r>
            <a:r>
              <a:rPr lang="en-GB" sz="1400" baseline="30000" dirty="0">
                <a:latin typeface="Helvetica" pitchFamily="2" charset="0"/>
              </a:rPr>
              <a:t>+</a:t>
            </a:r>
            <a:r>
              <a:rPr lang="en-GB" sz="1400" dirty="0">
                <a:latin typeface="Helvetica" pitchFamily="2" charset="0"/>
              </a:rPr>
              <a:t> and e</a:t>
            </a:r>
            <a:r>
              <a:rPr lang="en-GB" sz="1400" baseline="30000" dirty="0">
                <a:latin typeface="Helvetica" pitchFamily="2" charset="0"/>
              </a:rPr>
              <a:t>–</a:t>
            </a:r>
            <a:r>
              <a:rPr lang="en-GB" sz="1400" dirty="0">
                <a:latin typeface="Helvetica" pitchFamily="2" charset="0"/>
              </a:rPr>
              <a:t> to 20 GeV for injection into booster</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rPr>
              <a:t>Transfer line to FCC PA (LHC P8, LHCb),            “cut and cover” construction</a:t>
            </a:r>
          </a:p>
          <a:p>
            <a:pPr marL="285750" indent="-285750">
              <a:spcBef>
                <a:spcPts val="1200"/>
              </a:spcBef>
              <a:buFont typeface="Arial" panose="020B0604020202020204" pitchFamily="34" charset="0"/>
              <a:buChar char="•"/>
              <a:defRPr/>
            </a:pPr>
            <a:r>
              <a:rPr lang="en-GB" sz="1400" dirty="0">
                <a:latin typeface="Helvetica" pitchFamily="2" charset="0"/>
              </a:rPr>
              <a:t>Total linac + damping ring length: 1.2 km</a:t>
            </a:r>
          </a:p>
        </p:txBody>
      </p:sp>
      <p:pic>
        <p:nvPicPr>
          <p:cNvPr id="3" name="Picture 2" descr="A map of a city&#10;&#10;AI-generated content may be incorrect.">
            <a:extLst>
              <a:ext uri="{FF2B5EF4-FFF2-40B4-BE49-F238E27FC236}">
                <a16:creationId xmlns:a16="http://schemas.microsoft.com/office/drawing/2014/main" id="{C3B285B7-D4B9-874A-2340-34B24C9606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9095" y="1280696"/>
            <a:ext cx="7335268" cy="5139422"/>
          </a:xfrm>
          <a:prstGeom prst="rect">
            <a:avLst/>
          </a:prstGeom>
        </p:spPr>
      </p:pic>
      <p:sp>
        <p:nvSpPr>
          <p:cNvPr id="13" name="TextBox 12">
            <a:extLst>
              <a:ext uri="{FF2B5EF4-FFF2-40B4-BE49-F238E27FC236}">
                <a16:creationId xmlns:a16="http://schemas.microsoft.com/office/drawing/2014/main" id="{FB0DE445-3B60-48AC-EB4A-020609CC7DC6}"/>
              </a:ext>
            </a:extLst>
          </p:cNvPr>
          <p:cNvSpPr txBox="1"/>
          <p:nvPr/>
        </p:nvSpPr>
        <p:spPr>
          <a:xfrm>
            <a:off x="7379594" y="4906851"/>
            <a:ext cx="468398" cy="261610"/>
          </a:xfrm>
          <a:prstGeom prst="rect">
            <a:avLst/>
          </a:prstGeom>
          <a:noFill/>
        </p:spPr>
        <p:txBody>
          <a:bodyPr wrap="none" rtlCol="0">
            <a:spAutoFit/>
          </a:bodyPr>
          <a:lstStyle/>
          <a:p>
            <a:pPr marL="0" algn="l">
              <a:spcBef>
                <a:spcPts val="3000"/>
              </a:spcBef>
            </a:pPr>
            <a:r>
              <a:rPr lang="en-GB" sz="1050" dirty="0">
                <a:solidFill>
                  <a:schemeClr val="tx1">
                    <a:lumMod val="85000"/>
                    <a:lumOff val="15000"/>
                  </a:schemeClr>
                </a:solidFill>
                <a:latin typeface="Helvetica" pitchFamily="2" charset="0"/>
                <a:ea typeface="Helvetica Light" charset="0"/>
                <a:cs typeface="Helvetica Light" charset="0"/>
                <a:sym typeface="Wingdings" pitchFamily="2" charset="2"/>
              </a:rPr>
              <a:t>SPS</a:t>
            </a:r>
          </a:p>
        </p:txBody>
      </p:sp>
      <p:sp>
        <p:nvSpPr>
          <p:cNvPr id="18" name="TextBox 17">
            <a:extLst>
              <a:ext uri="{FF2B5EF4-FFF2-40B4-BE49-F238E27FC236}">
                <a16:creationId xmlns:a16="http://schemas.microsoft.com/office/drawing/2014/main" id="{7E336120-40D1-9DC9-E5C0-7794AF51B26B}"/>
              </a:ext>
            </a:extLst>
          </p:cNvPr>
          <p:cNvSpPr txBox="1"/>
          <p:nvPr/>
        </p:nvSpPr>
        <p:spPr>
          <a:xfrm>
            <a:off x="8832759" y="5819103"/>
            <a:ext cx="461986" cy="253916"/>
          </a:xfrm>
          <a:prstGeom prst="rect">
            <a:avLst/>
          </a:prstGeom>
          <a:noFill/>
        </p:spPr>
        <p:txBody>
          <a:bodyPr wrap="none" rtlCol="0">
            <a:spAutoFit/>
          </a:bodyPr>
          <a:lstStyle/>
          <a:p>
            <a:pPr marL="0" algn="l">
              <a:spcBef>
                <a:spcPts val="3000"/>
              </a:spcBef>
            </a:pPr>
            <a:r>
              <a:rPr lang="en-GB" sz="1050" dirty="0">
                <a:solidFill>
                  <a:schemeClr val="tx1">
                    <a:lumMod val="85000"/>
                    <a:lumOff val="15000"/>
                  </a:schemeClr>
                </a:solidFill>
                <a:latin typeface="Helvetica" pitchFamily="2" charset="0"/>
                <a:ea typeface="Helvetica Light" charset="0"/>
                <a:cs typeface="Helvetica Light" charset="0"/>
                <a:sym typeface="Wingdings" pitchFamily="2" charset="2"/>
              </a:rPr>
              <a:t>FCC</a:t>
            </a:r>
          </a:p>
        </p:txBody>
      </p:sp>
      <p:sp>
        <p:nvSpPr>
          <p:cNvPr id="35" name="Rounded Rectangle 34">
            <a:extLst>
              <a:ext uri="{FF2B5EF4-FFF2-40B4-BE49-F238E27FC236}">
                <a16:creationId xmlns:a16="http://schemas.microsoft.com/office/drawing/2014/main" id="{7FE86632-6B35-DE85-D826-396F841B6097}"/>
              </a:ext>
            </a:extLst>
          </p:cNvPr>
          <p:cNvSpPr/>
          <p:nvPr/>
        </p:nvSpPr>
        <p:spPr>
          <a:xfrm>
            <a:off x="4520485" y="5179334"/>
            <a:ext cx="2382592" cy="1678666"/>
          </a:xfrm>
          <a:prstGeom prst="roundRect">
            <a:avLst>
              <a:gd name="adj" fmla="val 2857"/>
            </a:avLst>
          </a:prstGeom>
          <a:solidFill>
            <a:schemeClr val="bg1"/>
          </a:solidFill>
        </p:spPr>
        <p:txBody>
          <a:bodyPr wrap="none" rtlCol="0" anchor="ctr">
            <a:spAutoFit/>
          </a:bodyPr>
          <a:lstStyle/>
          <a:p>
            <a:pPr algn="l"/>
            <a:endParaRPr lang="en-GB" sz="1600" dirty="0">
              <a:latin typeface="Helvetica" pitchFamily="2" charset="0"/>
            </a:endParaRPr>
          </a:p>
        </p:txBody>
      </p:sp>
      <p:pic>
        <p:nvPicPr>
          <p:cNvPr id="34" name="Picture 33">
            <a:extLst>
              <a:ext uri="{FF2B5EF4-FFF2-40B4-BE49-F238E27FC236}">
                <a16:creationId xmlns:a16="http://schemas.microsoft.com/office/drawing/2014/main" id="{462E5B21-5545-9519-76A7-BB40CC1CCB86}"/>
              </a:ext>
            </a:extLst>
          </p:cNvPr>
          <p:cNvPicPr>
            <a:picLocks noChangeAspect="1"/>
          </p:cNvPicPr>
          <p:nvPr/>
        </p:nvPicPr>
        <p:blipFill>
          <a:blip r:embed="rId3"/>
          <a:stretch>
            <a:fillRect/>
          </a:stretch>
        </p:blipFill>
        <p:spPr>
          <a:xfrm>
            <a:off x="641954" y="5224410"/>
            <a:ext cx="6119454" cy="1552865"/>
          </a:xfrm>
          <a:prstGeom prst="rect">
            <a:avLst/>
          </a:prstGeom>
          <a:noFill/>
        </p:spPr>
      </p:pic>
      <p:sp>
        <p:nvSpPr>
          <p:cNvPr id="36" name="TextBox 35">
            <a:extLst>
              <a:ext uri="{FF2B5EF4-FFF2-40B4-BE49-F238E27FC236}">
                <a16:creationId xmlns:a16="http://schemas.microsoft.com/office/drawing/2014/main" id="{E36F3131-077A-0A71-E245-FBD4891449DF}"/>
              </a:ext>
            </a:extLst>
          </p:cNvPr>
          <p:cNvSpPr txBox="1"/>
          <p:nvPr/>
        </p:nvSpPr>
        <p:spPr>
          <a:xfrm>
            <a:off x="6624420" y="6568435"/>
            <a:ext cx="811441" cy="215444"/>
          </a:xfrm>
          <a:prstGeom prst="rect">
            <a:avLst/>
          </a:prstGeom>
          <a:noFill/>
        </p:spPr>
        <p:txBody>
          <a:bodyPr wrap="none" rtlCol="0">
            <a:spAutoFit/>
          </a:bodyPr>
          <a:lstStyle/>
          <a:p>
            <a:pPr marL="0" algn="l">
              <a:spcBef>
                <a:spcPts val="3000"/>
              </a:spcBef>
            </a:pPr>
            <a:r>
              <a:rPr lang="en-GB" sz="800" dirty="0">
                <a:solidFill>
                  <a:schemeClr val="tx1">
                    <a:lumMod val="75000"/>
                    <a:lumOff val="25000"/>
                  </a:schemeClr>
                </a:solidFill>
                <a:latin typeface="Helvetica" pitchFamily="2" charset="0"/>
                <a:ea typeface="Helvetica Light" charset="0"/>
                <a:cs typeface="Helvetica Light" charset="0"/>
                <a:sym typeface="Wingdings" pitchFamily="2" charset="2"/>
              </a:rPr>
              <a:t>Damping ring</a:t>
            </a:r>
          </a:p>
        </p:txBody>
      </p:sp>
      <p:sp>
        <p:nvSpPr>
          <p:cNvPr id="7" name="TextBox 6">
            <a:extLst>
              <a:ext uri="{FF2B5EF4-FFF2-40B4-BE49-F238E27FC236}">
                <a16:creationId xmlns:a16="http://schemas.microsoft.com/office/drawing/2014/main" id="{5170649E-B626-2EBB-42A1-B2BBB5579D92}"/>
              </a:ext>
            </a:extLst>
          </p:cNvPr>
          <p:cNvSpPr txBox="1"/>
          <p:nvPr/>
        </p:nvSpPr>
        <p:spPr>
          <a:xfrm>
            <a:off x="5440531" y="249454"/>
            <a:ext cx="5889457" cy="523220"/>
          </a:xfrm>
          <a:prstGeom prst="rect">
            <a:avLst/>
          </a:prstGeom>
          <a:noFill/>
        </p:spPr>
        <p:txBody>
          <a:bodyPr wrap="square">
            <a:spAutoFit/>
          </a:bodyPr>
          <a:lstStyle/>
          <a:p>
            <a:r>
              <a:rPr lang="en-CH" sz="1400" dirty="0">
                <a:solidFill>
                  <a:srgbClr val="0070C0"/>
                </a:solidFill>
                <a:latin typeface="Helvetica" pitchFamily="2" charset="0"/>
              </a:rPr>
              <a:t>The FCC-ee injector continuously produces, conditions and accelerates e</a:t>
            </a:r>
            <a:r>
              <a:rPr lang="en-CH" sz="1400" baseline="30000" dirty="0">
                <a:solidFill>
                  <a:srgbClr val="0070C0"/>
                </a:solidFill>
                <a:latin typeface="Helvetica" pitchFamily="2" charset="0"/>
              </a:rPr>
              <a:t>–</a:t>
            </a:r>
            <a:r>
              <a:rPr lang="en-CH" sz="1400" dirty="0">
                <a:solidFill>
                  <a:srgbClr val="0070C0"/>
                </a:solidFill>
                <a:latin typeface="Helvetica" pitchFamily="2" charset="0"/>
              </a:rPr>
              <a:t> and e</a:t>
            </a:r>
            <a:r>
              <a:rPr lang="en-CH" sz="1400" baseline="30000" dirty="0">
                <a:solidFill>
                  <a:srgbClr val="0070C0"/>
                </a:solidFill>
                <a:latin typeface="Helvetica" pitchFamily="2" charset="0"/>
              </a:rPr>
              <a:t>+</a:t>
            </a:r>
            <a:r>
              <a:rPr lang="en-CH" sz="1400" dirty="0">
                <a:solidFill>
                  <a:srgbClr val="0070C0"/>
                </a:solidFill>
                <a:latin typeface="Helvetica" pitchFamily="2" charset="0"/>
              </a:rPr>
              <a:t> bunches for top-up injection without interrupting collisions</a:t>
            </a:r>
            <a:endParaRPr lang="en-GB" sz="1400" dirty="0">
              <a:solidFill>
                <a:srgbClr val="0070C0"/>
              </a:solidFill>
              <a:latin typeface="Helvetica" pitchFamily="2" charset="0"/>
            </a:endParaRPr>
          </a:p>
        </p:txBody>
      </p:sp>
    </p:spTree>
    <p:extLst>
      <p:ext uri="{BB962C8B-B14F-4D97-AF65-F5344CB8AC3E}">
        <p14:creationId xmlns:p14="http://schemas.microsoft.com/office/powerpoint/2010/main" val="12297664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akeaway-band">
            <a:extLst>
              <a:ext uri="{FF2B5EF4-FFF2-40B4-BE49-F238E27FC236}">
                <a16:creationId xmlns:a16="http://schemas.microsoft.com/office/drawing/2014/main" id="{A7E0B83B-B2A5-F02D-F632-2F14B41D6CE3}"/>
              </a:ext>
            </a:extLst>
          </p:cNvPr>
          <p:cNvSpPr>
            <a:spLocks noGrp="1"/>
          </p:cNvSpPr>
          <p:nvPr/>
        </p:nvSpPr>
        <p:spPr>
          <a:xfrm>
            <a:off x="2807593" y="1731101"/>
            <a:ext cx="6521970" cy="1102249"/>
          </a:xfrm>
          <a:prstGeom prst="roundRect">
            <a:avLst>
              <a:gd name="adj" fmla="val 6806"/>
            </a:avLst>
          </a:prstGeom>
          <a:solidFill>
            <a:srgbClr val="EAF4FA"/>
          </a:solidFill>
          <a:ln w="9525">
            <a:solidFill>
              <a:srgbClr val="BBD8E8"/>
            </a:solidFill>
            <a:prstDash val="solid"/>
          </a:ln>
        </p:spPr>
        <p:txBody>
          <a:bodyPr/>
          <a:lstStyle/>
          <a:p>
            <a:endParaRPr lang="en-GB"/>
          </a:p>
        </p:txBody>
      </p:sp>
      <p:sp>
        <p:nvSpPr>
          <p:cNvPr id="2" name="Slide Number Placeholder 1">
            <a:extLst>
              <a:ext uri="{FF2B5EF4-FFF2-40B4-BE49-F238E27FC236}">
                <a16:creationId xmlns:a16="http://schemas.microsoft.com/office/drawing/2014/main" id="{BF17857D-BF26-597D-A9D9-1CB3CC37EFFE}"/>
              </a:ext>
            </a:extLst>
          </p:cNvPr>
          <p:cNvSpPr>
            <a:spLocks noGrp="1"/>
          </p:cNvSpPr>
          <p:nvPr>
            <p:ph type="sldNum" sz="quarter" idx="4"/>
          </p:nvPr>
        </p:nvSpPr>
        <p:spPr/>
        <p:txBody>
          <a:bodyPr/>
          <a:lstStyle/>
          <a:p>
            <a:pPr>
              <a:defRPr/>
            </a:pPr>
            <a:fld id="{611C2F03-9E95-40C9-A99F-3C4F7EE8CF2A}" type="slidenum">
              <a:rPr lang="en-GB" smtClean="0"/>
              <a:pPr>
                <a:defRPr/>
              </a:pPr>
              <a:t>15</a:t>
            </a:fld>
            <a:endParaRPr lang="en-GB"/>
          </a:p>
        </p:txBody>
      </p:sp>
      <p:sp>
        <p:nvSpPr>
          <p:cNvPr id="4" name="TextBox 3">
            <a:extLst>
              <a:ext uri="{FF2B5EF4-FFF2-40B4-BE49-F238E27FC236}">
                <a16:creationId xmlns:a16="http://schemas.microsoft.com/office/drawing/2014/main" id="{0E3312D9-F1DE-649A-F66C-E6C46F99D93F}"/>
              </a:ext>
            </a:extLst>
          </p:cNvPr>
          <p:cNvSpPr txBox="1"/>
          <p:nvPr/>
        </p:nvSpPr>
        <p:spPr>
          <a:xfrm>
            <a:off x="214938" y="264651"/>
            <a:ext cx="11305525"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lang="en-GB" sz="2800" b="1" dirty="0">
                <a:solidFill>
                  <a:srgbClr val="0D7FBF"/>
                </a:solidFill>
                <a:latin typeface="Helvetica" pitchFamily="2" charset="0"/>
                <a:ea typeface="Trebuchet MS" pitchFamily="-84" charset="0"/>
                <a:cs typeface="Helvetica Light"/>
              </a:rPr>
              <a:t>FCC-ee — beam energy </a:t>
            </a:r>
            <a:endParaRPr kumimoji="0" lang="en-GB" sz="2800" b="1" i="0" u="none" strike="noStrike" kern="1200" cap="none" spc="0" normalizeH="0" baseline="0" noProof="0" dirty="0">
              <a:ln>
                <a:noFill/>
              </a:ln>
              <a:solidFill>
                <a:srgbClr val="0D7FBF"/>
              </a:solidFill>
              <a:effectLst/>
              <a:uLnTx/>
              <a:uFillTx/>
              <a:latin typeface="Helvetica" pitchFamily="2" charset="0"/>
              <a:ea typeface="Trebuchet MS" pitchFamily="-84" charset="0"/>
              <a:cs typeface="Helvetica Light"/>
            </a:endParaRPr>
          </a:p>
        </p:txBody>
      </p:sp>
      <p:sp>
        <p:nvSpPr>
          <p:cNvPr id="5" name="Rectangle 4">
            <a:extLst>
              <a:ext uri="{FF2B5EF4-FFF2-40B4-BE49-F238E27FC236}">
                <a16:creationId xmlns:a16="http://schemas.microsoft.com/office/drawing/2014/main" id="{13808F0E-B72C-9B17-5666-A2BD90552F5B}"/>
              </a:ext>
            </a:extLst>
          </p:cNvPr>
          <p:cNvSpPr/>
          <p:nvPr/>
        </p:nvSpPr>
        <p:spPr>
          <a:xfrm>
            <a:off x="641953" y="1147461"/>
            <a:ext cx="11037429" cy="338554"/>
          </a:xfrm>
          <a:prstGeom prst="rect">
            <a:avLst/>
          </a:prstGeom>
        </p:spPr>
        <p:txBody>
          <a:bodyPr wrap="square">
            <a:spAutoFit/>
          </a:bodyPr>
          <a:lstStyle/>
          <a:p>
            <a:pPr marL="0" marR="0" lvl="0" indent="0" algn="l" defTabSz="457200" rtl="0" eaLnBrk="1" fontAlgn="base" latinLnBrk="0" hangingPunct="1">
              <a:lnSpc>
                <a:spcPct val="100000"/>
              </a:lnSpc>
              <a:spcBef>
                <a:spcPts val="3600"/>
              </a:spcBef>
              <a:spcAft>
                <a:spcPct val="0"/>
              </a:spcAft>
              <a:buClrTx/>
              <a:buSzTx/>
              <a:buFontTx/>
              <a:buNone/>
              <a:tabLst/>
              <a:defRPr/>
            </a:pPr>
            <a:r>
              <a:rPr lang="en-US" sz="1600" dirty="0">
                <a:solidFill>
                  <a:srgbClr val="000000"/>
                </a:solidFill>
                <a:latin typeface="Helvetica" pitchFamily="2" charset="0"/>
              </a:rPr>
              <a:t>Precise knowledge of beam energy at Z pole crucial, meticulous work done at LEP to achieve</a:t>
            </a:r>
            <a:endParaRPr lang="en-US" sz="1400" baseline="30000" dirty="0">
              <a:solidFill>
                <a:schemeClr val="tx1">
                  <a:lumMod val="75000"/>
                  <a:lumOff val="25000"/>
                </a:schemeClr>
              </a:solidFill>
              <a:latin typeface="Helvetica" pitchFamily="2" charset="0"/>
            </a:endParaRPr>
          </a:p>
        </p:txBody>
      </p:sp>
      <p:sp>
        <p:nvSpPr>
          <p:cNvPr id="6" name="TextBox 5">
            <a:extLst>
              <a:ext uri="{FF2B5EF4-FFF2-40B4-BE49-F238E27FC236}">
                <a16:creationId xmlns:a16="http://schemas.microsoft.com/office/drawing/2014/main" id="{22618CAD-9D3F-2CBE-9142-658A4B2C52FC}"/>
              </a:ext>
            </a:extLst>
          </p:cNvPr>
          <p:cNvSpPr txBox="1"/>
          <p:nvPr/>
        </p:nvSpPr>
        <p:spPr>
          <a:xfrm>
            <a:off x="3043772" y="1823759"/>
            <a:ext cx="6183103" cy="892552"/>
          </a:xfrm>
          <a:prstGeom prst="rect">
            <a:avLst/>
          </a:prstGeom>
          <a:noFill/>
        </p:spPr>
        <p:txBody>
          <a:bodyPr wrap="none" rtlCol="0">
            <a:spAutoFit/>
          </a:bodyPr>
          <a:lstStyle/>
          <a:p>
            <a:pPr algn="l">
              <a:spcBef>
                <a:spcPts val="3000"/>
              </a:spcBef>
              <a:tabLst>
                <a:tab pos="2974975" algn="l"/>
                <a:tab pos="3989388" algn="l"/>
                <a:tab pos="4040188" algn="l"/>
                <a:tab pos="5194300" algn="l"/>
              </a:tabLst>
            </a:pPr>
            <a:r>
              <a:rPr lang="en-GB" sz="1400" dirty="0">
                <a:solidFill>
                  <a:srgbClr val="005BB6"/>
                </a:solidFill>
                <a:latin typeface="Helvetica" pitchFamily="2" charset="0"/>
                <a:ea typeface="Helvetica Light" charset="0"/>
                <a:cs typeface="Helvetica Light" charset="0"/>
                <a:sym typeface="Wingdings" pitchFamily="2" charset="2"/>
              </a:rPr>
              <a:t>	</a:t>
            </a:r>
            <a:r>
              <a:rPr lang="en-GB" sz="1400" b="1" dirty="0" err="1">
                <a:solidFill>
                  <a:srgbClr val="005BB6"/>
                </a:solidFill>
                <a:latin typeface="Helvetica" pitchFamily="2" charset="0"/>
                <a:ea typeface="Helvetica Light" charset="0"/>
                <a:cs typeface="Helvetica Light" charset="0"/>
                <a:sym typeface="Wingdings" pitchFamily="2" charset="2"/>
              </a:rPr>
              <a:t>m</a:t>
            </a:r>
            <a:r>
              <a:rPr lang="en-GB" sz="1400" b="1" baseline="-25000" dirty="0" err="1">
                <a:solidFill>
                  <a:srgbClr val="005BB6"/>
                </a:solidFill>
                <a:latin typeface="Helvetica" pitchFamily="2" charset="0"/>
                <a:ea typeface="Helvetica Light" charset="0"/>
                <a:cs typeface="Helvetica Light" charset="0"/>
                <a:sym typeface="Wingdings" pitchFamily="2" charset="2"/>
              </a:rPr>
              <a:t>Z</a:t>
            </a:r>
            <a:r>
              <a:rPr lang="en-GB" sz="1400" b="1" dirty="0">
                <a:solidFill>
                  <a:srgbClr val="005BB6"/>
                </a:solidFill>
                <a:latin typeface="Helvetica" pitchFamily="2" charset="0"/>
                <a:ea typeface="Helvetica Light" charset="0"/>
                <a:cs typeface="Helvetica Light" charset="0"/>
                <a:sym typeface="Wingdings" pitchFamily="2" charset="2"/>
              </a:rPr>
              <a:t>	    	Γ</a:t>
            </a:r>
            <a:r>
              <a:rPr lang="en-GB" sz="1400" b="1" baseline="-25000" dirty="0">
                <a:solidFill>
                  <a:srgbClr val="005BB6"/>
                </a:solidFill>
                <a:latin typeface="Helvetica" pitchFamily="2" charset="0"/>
                <a:ea typeface="Helvetica Light" charset="0"/>
                <a:cs typeface="Helvetica Light" charset="0"/>
                <a:sym typeface="Wingdings" pitchFamily="2" charset="2"/>
              </a:rPr>
              <a:t>Z</a:t>
            </a:r>
          </a:p>
          <a:p>
            <a:pPr algn="l">
              <a:spcBef>
                <a:spcPts val="600"/>
              </a:spcBef>
              <a:tabLst>
                <a:tab pos="2974975" algn="l"/>
                <a:tab pos="3989388" algn="l"/>
                <a:tab pos="4040188" algn="l"/>
                <a:tab pos="5194300" algn="l"/>
              </a:tabLst>
            </a:pPr>
            <a:r>
              <a:rPr lang="en-GB" sz="1400" dirty="0">
                <a:solidFill>
                  <a:srgbClr val="005BB6"/>
                </a:solidFill>
                <a:latin typeface="Helvetica" pitchFamily="2" charset="0"/>
                <a:ea typeface="Helvetica Light" charset="0"/>
                <a:cs typeface="Helvetica Light" charset="0"/>
                <a:sym typeface="Wingdings" pitchFamily="2" charset="2"/>
              </a:rPr>
              <a:t>LEP E</a:t>
            </a:r>
            <a:r>
              <a:rPr lang="en-GB" sz="1400" baseline="-25000" dirty="0">
                <a:solidFill>
                  <a:srgbClr val="005BB6"/>
                </a:solidFill>
                <a:latin typeface="Helvetica" pitchFamily="2" charset="0"/>
                <a:ea typeface="Helvetica Light" charset="0"/>
                <a:cs typeface="Helvetica Light" charset="0"/>
                <a:sym typeface="Wingdings" pitchFamily="2" charset="2"/>
              </a:rPr>
              <a:t>CM</a:t>
            </a:r>
            <a:r>
              <a:rPr lang="en-GB" sz="1400" dirty="0">
                <a:solidFill>
                  <a:srgbClr val="005BB6"/>
                </a:solidFill>
                <a:latin typeface="Helvetica" pitchFamily="2" charset="0"/>
                <a:ea typeface="Helvetica Light" charset="0"/>
                <a:cs typeface="Helvetica Light" charset="0"/>
                <a:sym typeface="Wingdings" pitchFamily="2" charset="2"/>
              </a:rPr>
              <a:t> related syst. uncertainty:	1.7 MeV </a:t>
            </a:r>
            <a:r>
              <a:rPr lang="en-GB" sz="1200" dirty="0">
                <a:solidFill>
                  <a:srgbClr val="005BB6"/>
                </a:solidFill>
                <a:latin typeface="Helvetica" pitchFamily="2" charset="0"/>
                <a:ea typeface="Helvetica Light" charset="0"/>
                <a:cs typeface="Helvetica Light" charset="0"/>
                <a:sym typeface="Wingdings" pitchFamily="2" charset="2"/>
              </a:rPr>
              <a:t>(1.9 × 10</a:t>
            </a:r>
            <a:r>
              <a:rPr lang="en-GB" sz="1200" baseline="30000" dirty="0">
                <a:solidFill>
                  <a:srgbClr val="005BB6"/>
                </a:solidFill>
                <a:latin typeface="Helvetica" pitchFamily="2" charset="0"/>
                <a:ea typeface="Helvetica Light" charset="0"/>
                <a:cs typeface="Helvetica Light" charset="0"/>
                <a:sym typeface="Wingdings" pitchFamily="2" charset="2"/>
              </a:rPr>
              <a:t>–5</a:t>
            </a:r>
            <a:r>
              <a:rPr lang="en-GB" sz="1200" dirty="0">
                <a:solidFill>
                  <a:srgbClr val="005BB6"/>
                </a:solidFill>
                <a:latin typeface="Helvetica" pitchFamily="2" charset="0"/>
                <a:ea typeface="Helvetica Light" charset="0"/>
                <a:cs typeface="Helvetica Light" charset="0"/>
                <a:sym typeface="Wingdings" pitchFamily="2" charset="2"/>
              </a:rPr>
              <a:t>)</a:t>
            </a:r>
            <a:r>
              <a:rPr lang="en-GB" sz="1400" dirty="0">
                <a:solidFill>
                  <a:srgbClr val="005BB6"/>
                </a:solidFill>
                <a:latin typeface="Helvetica" pitchFamily="2" charset="0"/>
                <a:ea typeface="Helvetica Light" charset="0"/>
                <a:cs typeface="Helvetica Light" charset="0"/>
                <a:sym typeface="Wingdings" pitchFamily="2" charset="2"/>
              </a:rPr>
              <a:t>	1.2 MeV</a:t>
            </a:r>
          </a:p>
          <a:p>
            <a:pPr>
              <a:spcBef>
                <a:spcPts val="600"/>
              </a:spcBef>
              <a:tabLst>
                <a:tab pos="2974975" algn="l"/>
                <a:tab pos="3989388" algn="l"/>
                <a:tab pos="4040188" algn="l"/>
                <a:tab pos="5194300" algn="l"/>
              </a:tabLst>
            </a:pPr>
            <a:r>
              <a:rPr lang="en-GB" sz="1400" dirty="0">
                <a:solidFill>
                  <a:srgbClr val="005BB6"/>
                </a:solidFill>
                <a:latin typeface="Helvetica" pitchFamily="2" charset="0"/>
                <a:ea typeface="Helvetica Light" charset="0"/>
                <a:cs typeface="Helvetica Light" charset="0"/>
                <a:sym typeface="Wingdings" pitchFamily="2" charset="2"/>
              </a:rPr>
              <a:t>FCC-ee statistical uncertainty:	4 keV </a:t>
            </a:r>
            <a:r>
              <a:rPr kumimoji="0" lang="en-GB" sz="1200" b="0" i="0" u="none" strike="noStrike" kern="1200" cap="none" spc="0" normalizeH="0" baseline="0" noProof="0" dirty="0">
                <a:ln>
                  <a:noFill/>
                </a:ln>
                <a:solidFill>
                  <a:srgbClr val="005BB6"/>
                </a:solidFill>
                <a:effectLst/>
                <a:uLnTx/>
                <a:uFillTx/>
                <a:latin typeface="Helvetica" pitchFamily="2" charset="0"/>
                <a:ea typeface="Helvetica Light" charset="0"/>
                <a:cs typeface="Helvetica Light" charset="0"/>
                <a:sym typeface="Wingdings" pitchFamily="2" charset="2"/>
              </a:rPr>
              <a:t>(≪ 10</a:t>
            </a:r>
            <a:r>
              <a:rPr kumimoji="0" lang="en-GB" sz="1200" b="0" i="0" u="none" strike="noStrike" kern="1200" cap="none" spc="0" normalizeH="0" baseline="30000" noProof="0" dirty="0">
                <a:ln>
                  <a:noFill/>
                </a:ln>
                <a:solidFill>
                  <a:srgbClr val="005BB6"/>
                </a:solidFill>
                <a:effectLst/>
                <a:uLnTx/>
                <a:uFillTx/>
                <a:latin typeface="Helvetica" pitchFamily="2" charset="0"/>
                <a:ea typeface="Helvetica Light" charset="0"/>
                <a:cs typeface="Helvetica Light" charset="0"/>
                <a:sym typeface="Wingdings" pitchFamily="2" charset="2"/>
              </a:rPr>
              <a:t>–6</a:t>
            </a:r>
            <a:r>
              <a:rPr kumimoji="0" lang="en-GB" sz="1200" b="0" i="0" u="none" strike="noStrike" kern="1200" cap="none" spc="0" normalizeH="0" baseline="0" noProof="0" dirty="0">
                <a:ln>
                  <a:noFill/>
                </a:ln>
                <a:solidFill>
                  <a:srgbClr val="005BB6"/>
                </a:solidFill>
                <a:effectLst/>
                <a:uLnTx/>
                <a:uFillTx/>
                <a:latin typeface="Helvetica" pitchFamily="2" charset="0"/>
                <a:ea typeface="Helvetica Light" charset="0"/>
                <a:cs typeface="Helvetica Light" charset="0"/>
                <a:sym typeface="Wingdings" pitchFamily="2" charset="2"/>
              </a:rPr>
              <a:t>) </a:t>
            </a:r>
            <a:r>
              <a:rPr lang="en-GB" sz="1400" dirty="0">
                <a:solidFill>
                  <a:srgbClr val="005BB6"/>
                </a:solidFill>
                <a:latin typeface="Helvetica" pitchFamily="2" charset="0"/>
                <a:ea typeface="Helvetica Light" charset="0"/>
                <a:cs typeface="Helvetica Light" charset="0"/>
                <a:sym typeface="Wingdings" pitchFamily="2" charset="2"/>
              </a:rPr>
              <a:t>	4 keV</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86F172AE-FF37-7B52-7D97-E1BC3BA50B54}"/>
                  </a:ext>
                </a:extLst>
              </p:cNvPr>
              <p:cNvSpPr txBox="1"/>
              <p:nvPr/>
            </p:nvSpPr>
            <p:spPr>
              <a:xfrm>
                <a:off x="641953" y="3184299"/>
                <a:ext cx="7136886" cy="2985433"/>
              </a:xfrm>
              <a:prstGeom prst="rect">
                <a:avLst/>
              </a:prstGeom>
              <a:noFill/>
            </p:spPr>
            <p:txBody>
              <a:bodyPr wrap="square">
                <a:spAutoFit/>
              </a:bodyPr>
              <a:lstStyle/>
              <a:p>
                <a:pPr lvl="0" defTabSz="457200" fontAlgn="base">
                  <a:spcBef>
                    <a:spcPts val="1200"/>
                  </a:spcBef>
                  <a:spcAft>
                    <a:spcPct val="0"/>
                  </a:spcAft>
                  <a:defRPr/>
                </a:pPr>
                <a:r>
                  <a:rPr lang="en-US" sz="1600" dirty="0">
                    <a:solidFill>
                      <a:schemeClr val="tx1"/>
                    </a:solidFill>
                    <a:latin typeface="Helvetica" pitchFamily="2" charset="0"/>
                  </a:rPr>
                  <a:t>Precise beam energy calibration (ΔE/E &lt; 10</a:t>
                </a:r>
                <a:r>
                  <a:rPr lang="en-US" sz="1600" baseline="30000" dirty="0">
                    <a:solidFill>
                      <a:schemeClr val="tx1"/>
                    </a:solidFill>
                    <a:latin typeface="Helvetica" pitchFamily="2" charset="0"/>
                  </a:rPr>
                  <a:t>–6</a:t>
                </a:r>
                <a:r>
                  <a:rPr lang="en-US" sz="1600" dirty="0">
                    <a:solidFill>
                      <a:schemeClr val="tx1"/>
                    </a:solidFill>
                    <a:latin typeface="Helvetica" pitchFamily="2" charset="0"/>
                  </a:rPr>
                  <a:t>) through resonant </a:t>
                </a:r>
                <a:r>
                  <a:rPr lang="en-US" sz="1600" dirty="0" err="1">
                    <a:solidFill>
                      <a:schemeClr val="tx1"/>
                    </a:solidFill>
                    <a:latin typeface="Helvetica" pitchFamily="2" charset="0"/>
                  </a:rPr>
                  <a:t>depolarisation</a:t>
                </a:r>
                <a:r>
                  <a:rPr lang="en-US" sz="1600" dirty="0">
                    <a:solidFill>
                      <a:schemeClr val="tx1"/>
                    </a:solidFill>
                    <a:latin typeface="Helvetica" pitchFamily="2" charset="0"/>
                  </a:rPr>
                  <a:t> (RDP) as previously done at VEPP-2M (Novosibirsk) and LEP</a:t>
                </a:r>
              </a:p>
              <a:p>
                <a:pPr marL="285750" indent="-285750" defTabSz="457200" fontAlgn="base">
                  <a:spcBef>
                    <a:spcPts val="1200"/>
                  </a:spcBef>
                  <a:spcAft>
                    <a:spcPct val="0"/>
                  </a:spcAft>
                  <a:buFont typeface="Arial" panose="020B0604020202020204" pitchFamily="34" charset="0"/>
                  <a:buChar char="•"/>
                  <a:defRPr/>
                </a:pPr>
                <a:r>
                  <a:rPr lang="en-GB" sz="1400" dirty="0">
                    <a:solidFill>
                      <a:schemeClr val="tx1"/>
                    </a:solidFill>
                    <a:latin typeface="Helvetica" pitchFamily="2" charset="0"/>
                    <a:ea typeface="Helvetica Light" charset="0"/>
                    <a:cs typeface="Helvetica Light" charset="0"/>
                    <a:sym typeface="Wingdings" pitchFamily="2" charset="2"/>
                  </a:rPr>
                  <a:t>Due to synchrotron radiation, e</a:t>
                </a:r>
                <a:r>
                  <a:rPr lang="en-GB" sz="1400" baseline="30000" dirty="0">
                    <a:solidFill>
                      <a:schemeClr val="tx1"/>
                    </a:solidFill>
                    <a:latin typeface="Helvetica" pitchFamily="2" charset="0"/>
                    <a:ea typeface="Helvetica Light" charset="0"/>
                    <a:cs typeface="Helvetica Light" charset="0"/>
                    <a:sym typeface="Wingdings" pitchFamily="2" charset="2"/>
                  </a:rPr>
                  <a:t>±</a:t>
                </a:r>
                <a:r>
                  <a:rPr lang="en-GB" sz="1400" dirty="0">
                    <a:solidFill>
                      <a:schemeClr val="tx1"/>
                    </a:solidFill>
                    <a:latin typeface="Helvetica" pitchFamily="2" charset="0"/>
                    <a:ea typeface="Helvetica Light" charset="0"/>
                    <a:cs typeface="Helvetica Light" charset="0"/>
                    <a:sym typeface="Wingdings" pitchFamily="2" charset="2"/>
                  </a:rPr>
                  <a:t> in storage ring become transversely polarised with a spin tune (number of spin precessions per turn in the bending field): </a:t>
                </a:r>
                <a14:m>
                  <m:oMath xmlns:m="http://schemas.openxmlformats.org/officeDocument/2006/math">
                    <m:sSub>
                      <m:sSubPr>
                        <m:ctrlPr>
                          <a:rPr lang="en-GB" sz="1400" b="0" i="0">
                            <a:solidFill>
                              <a:schemeClr val="tx1"/>
                            </a:solidFill>
                            <a:latin typeface="Cambria Math" panose="02040503050406030204" pitchFamily="18" charset="0"/>
                            <a:ea typeface="Cambria Math" panose="02040503050406030204" pitchFamily="18" charset="0"/>
                            <a:sym typeface="Wingdings" pitchFamily="2" charset="2"/>
                          </a:rPr>
                        </m:ctrlPr>
                      </m:sSubPr>
                      <m:e>
                        <m:r>
                          <m:rPr>
                            <m:sty m:val="p"/>
                          </m:rPr>
                          <a:rPr lang="en-GB" sz="1400" b="0" i="0">
                            <a:solidFill>
                              <a:schemeClr val="tx1"/>
                            </a:solidFill>
                            <a:latin typeface="Cambria Math" panose="02040503050406030204" pitchFamily="18" charset="0"/>
                            <a:ea typeface="Cambria Math" panose="02040503050406030204" pitchFamily="18" charset="0"/>
                            <a:sym typeface="Wingdings" pitchFamily="2" charset="2"/>
                          </a:rPr>
                          <m:t>ν</m:t>
                        </m:r>
                      </m:e>
                      <m:sub>
                        <m:r>
                          <m:rPr>
                            <m:sty m:val="p"/>
                          </m:rPr>
                          <a:rPr lang="en-US" sz="1400" b="0" i="0">
                            <a:solidFill>
                              <a:schemeClr val="tx1"/>
                            </a:solidFill>
                            <a:latin typeface="Cambria Math" panose="02040503050406030204" pitchFamily="18" charset="0"/>
                            <a:sym typeface="Wingdings" pitchFamily="2" charset="2"/>
                          </a:rPr>
                          <m:t>e</m:t>
                        </m:r>
                      </m:sub>
                    </m:sSub>
                    <m:r>
                      <a:rPr lang="en-US" sz="1400" b="0" i="0">
                        <a:solidFill>
                          <a:schemeClr val="tx1"/>
                        </a:solidFill>
                        <a:latin typeface="Cambria Math" panose="02040503050406030204" pitchFamily="18" charset="0"/>
                        <a:sym typeface="Wingdings" pitchFamily="2" charset="2"/>
                      </a:rPr>
                      <m:t>=</m:t>
                    </m:r>
                    <m:sSub>
                      <m:sSubPr>
                        <m:ctrlPr>
                          <a:rPr lang="en-US" sz="1400" b="0" i="0">
                            <a:solidFill>
                              <a:schemeClr val="tx1"/>
                            </a:solidFill>
                            <a:latin typeface="Cambria Math" panose="02040503050406030204" pitchFamily="18" charset="0"/>
                            <a:sym typeface="Wingdings" pitchFamily="2" charset="2"/>
                          </a:rPr>
                        </m:ctrlPr>
                      </m:sSubPr>
                      <m:e>
                        <m:r>
                          <m:rPr>
                            <m:sty m:val="p"/>
                          </m:rPr>
                          <a:rPr lang="en-US" sz="1400" b="0" i="0">
                            <a:solidFill>
                              <a:schemeClr val="tx1"/>
                            </a:solidFill>
                            <a:latin typeface="Cambria Math" panose="02040503050406030204" pitchFamily="18" charset="0"/>
                            <a:sym typeface="Wingdings" pitchFamily="2" charset="2"/>
                          </a:rPr>
                          <m:t>a</m:t>
                        </m:r>
                      </m:e>
                      <m:sub>
                        <m:r>
                          <m:rPr>
                            <m:sty m:val="p"/>
                          </m:rPr>
                          <a:rPr lang="en-US" sz="1400" b="0" i="0">
                            <a:solidFill>
                              <a:schemeClr val="tx1"/>
                            </a:solidFill>
                            <a:latin typeface="Cambria Math" panose="02040503050406030204" pitchFamily="18" charset="0"/>
                            <a:sym typeface="Wingdings" pitchFamily="2" charset="2"/>
                          </a:rPr>
                          <m:t>e</m:t>
                        </m:r>
                      </m:sub>
                    </m:sSub>
                    <m:r>
                      <m:rPr>
                        <m:sty m:val="p"/>
                      </m:rPr>
                      <a:rPr lang="en-US" sz="1400" b="0" i="0">
                        <a:solidFill>
                          <a:schemeClr val="tx1"/>
                        </a:solidFill>
                        <a:latin typeface="Cambria Math" panose="02040503050406030204" pitchFamily="18" charset="0"/>
                        <a:ea typeface="Cambria Math" panose="02040503050406030204" pitchFamily="18" charset="0"/>
                        <a:sym typeface="Wingdings" pitchFamily="2" charset="2"/>
                      </a:rPr>
                      <m:t>γ</m:t>
                    </m:r>
                    <m:r>
                      <a:rPr lang="en-US" sz="1400" b="0" i="0">
                        <a:solidFill>
                          <a:schemeClr val="tx1"/>
                        </a:solidFill>
                        <a:latin typeface="Cambria Math" panose="02040503050406030204" pitchFamily="18" charset="0"/>
                        <a:ea typeface="Cambria Math" panose="02040503050406030204" pitchFamily="18" charset="0"/>
                        <a:sym typeface="Wingdings" pitchFamily="2" charset="2"/>
                      </a:rPr>
                      <m:t>=</m:t>
                    </m:r>
                    <m:sSub>
                      <m:sSubPr>
                        <m:ctrlPr>
                          <a:rPr lang="en-US" sz="1400" b="0" i="0">
                            <a:solidFill>
                              <a:schemeClr val="tx1"/>
                            </a:solidFill>
                            <a:latin typeface="Cambria Math" panose="02040503050406030204" pitchFamily="18" charset="0"/>
                            <a:sym typeface="Wingdings" pitchFamily="2" charset="2"/>
                          </a:rPr>
                        </m:ctrlPr>
                      </m:sSubPr>
                      <m:e>
                        <m:r>
                          <m:rPr>
                            <m:sty m:val="p"/>
                          </m:rPr>
                          <a:rPr lang="en-US" sz="1400" b="0" i="0">
                            <a:solidFill>
                              <a:schemeClr val="tx1"/>
                            </a:solidFill>
                            <a:latin typeface="Cambria Math" panose="02040503050406030204" pitchFamily="18" charset="0"/>
                            <a:sym typeface="Wingdings" pitchFamily="2" charset="2"/>
                          </a:rPr>
                          <m:t>a</m:t>
                        </m:r>
                      </m:e>
                      <m:sub>
                        <m:r>
                          <m:rPr>
                            <m:sty m:val="p"/>
                          </m:rPr>
                          <a:rPr lang="en-US" sz="1400" b="0" i="0">
                            <a:solidFill>
                              <a:schemeClr val="tx1"/>
                            </a:solidFill>
                            <a:latin typeface="Cambria Math" panose="02040503050406030204" pitchFamily="18" charset="0"/>
                            <a:sym typeface="Wingdings" pitchFamily="2" charset="2"/>
                          </a:rPr>
                          <m:t>e</m:t>
                        </m:r>
                      </m:sub>
                    </m:sSub>
                    <m:f>
                      <m:fPr>
                        <m:type m:val="lin"/>
                        <m:ctrlPr>
                          <a:rPr lang="en-US" sz="1400" b="0" i="1">
                            <a:solidFill>
                              <a:schemeClr val="tx1"/>
                            </a:solidFill>
                            <a:latin typeface="Cambria Math" panose="02040503050406030204" pitchFamily="18" charset="0"/>
                            <a:sym typeface="Wingdings" pitchFamily="2" charset="2"/>
                          </a:rPr>
                        </m:ctrlPr>
                      </m:fPr>
                      <m:num>
                        <m:sSub>
                          <m:sSubPr>
                            <m:ctrlPr>
                              <a:rPr lang="en-US" sz="1400" b="0" i="0">
                                <a:solidFill>
                                  <a:schemeClr val="tx1"/>
                                </a:solidFill>
                                <a:latin typeface="Cambria Math" panose="02040503050406030204" pitchFamily="18" charset="0"/>
                                <a:sym typeface="Wingdings" pitchFamily="2" charset="2"/>
                              </a:rPr>
                            </m:ctrlPr>
                          </m:sSubPr>
                          <m:e>
                            <m:r>
                              <m:rPr>
                                <m:sty m:val="p"/>
                              </m:rPr>
                              <a:rPr lang="en-US" sz="1400" b="0" i="0">
                                <a:solidFill>
                                  <a:schemeClr val="tx1"/>
                                </a:solidFill>
                                <a:latin typeface="Cambria Math" panose="02040503050406030204" pitchFamily="18" charset="0"/>
                                <a:sym typeface="Wingdings" pitchFamily="2" charset="2"/>
                              </a:rPr>
                              <m:t>E</m:t>
                            </m:r>
                          </m:e>
                          <m:sub>
                            <m:r>
                              <m:rPr>
                                <m:sty m:val="p"/>
                              </m:rPr>
                              <a:rPr lang="en-US" sz="1400" b="0" i="0">
                                <a:solidFill>
                                  <a:schemeClr val="tx1"/>
                                </a:solidFill>
                                <a:latin typeface="Cambria Math" panose="02040503050406030204" pitchFamily="18" charset="0"/>
                                <a:sym typeface="Wingdings" pitchFamily="2" charset="2"/>
                              </a:rPr>
                              <m:t>e</m:t>
                            </m:r>
                          </m:sub>
                        </m:sSub>
                      </m:num>
                      <m:den>
                        <m:sSub>
                          <m:sSubPr>
                            <m:ctrlPr>
                              <a:rPr lang="en-US" sz="1400" b="0" i="0">
                                <a:solidFill>
                                  <a:schemeClr val="tx1"/>
                                </a:solidFill>
                                <a:latin typeface="Cambria Math" panose="02040503050406030204" pitchFamily="18" charset="0"/>
                                <a:sym typeface="Wingdings" pitchFamily="2" charset="2"/>
                              </a:rPr>
                            </m:ctrlPr>
                          </m:sSubPr>
                          <m:e>
                            <m:r>
                              <m:rPr>
                                <m:sty m:val="p"/>
                              </m:rPr>
                              <a:rPr lang="en-US" sz="1400" b="0" i="0">
                                <a:solidFill>
                                  <a:schemeClr val="tx1"/>
                                </a:solidFill>
                                <a:latin typeface="Cambria Math" panose="02040503050406030204" pitchFamily="18" charset="0"/>
                                <a:sym typeface="Wingdings" pitchFamily="2" charset="2"/>
                              </a:rPr>
                              <m:t>m</m:t>
                            </m:r>
                          </m:e>
                          <m:sub>
                            <m:r>
                              <m:rPr>
                                <m:sty m:val="p"/>
                              </m:rPr>
                              <a:rPr lang="en-US" sz="1400" b="0" i="0">
                                <a:solidFill>
                                  <a:schemeClr val="tx1"/>
                                </a:solidFill>
                                <a:latin typeface="Cambria Math" panose="02040503050406030204" pitchFamily="18" charset="0"/>
                                <a:sym typeface="Wingdings" pitchFamily="2" charset="2"/>
                              </a:rPr>
                              <m:t>e</m:t>
                            </m:r>
                          </m:sub>
                        </m:sSub>
                      </m:den>
                    </m:f>
                  </m:oMath>
                </a14:m>
                <a:r>
                  <a:rPr lang="en-GB" sz="1400" dirty="0">
                    <a:solidFill>
                      <a:schemeClr val="tx1"/>
                    </a:solidFill>
                    <a:latin typeface="Helvetica" pitchFamily="2" charset="0"/>
                    <a:ea typeface="Helvetica Light" charset="0"/>
                    <a:cs typeface="Helvetica Light" charset="0"/>
                    <a:sym typeface="Wingdings" pitchFamily="2" charset="2"/>
                  </a:rPr>
                  <a:t>. By applying an external RF field tuned to </a:t>
                </a:r>
                <a14:m>
                  <m:oMath xmlns:m="http://schemas.openxmlformats.org/officeDocument/2006/math">
                    <m:sSub>
                      <m:sSubPr>
                        <m:ctrlPr>
                          <a:rPr lang="en-GB" sz="1400" b="0" i="0">
                            <a:solidFill>
                              <a:schemeClr val="tx1"/>
                            </a:solidFill>
                            <a:latin typeface="Cambria Math" panose="02040503050406030204" pitchFamily="18" charset="0"/>
                            <a:ea typeface="Cambria Math" panose="02040503050406030204" pitchFamily="18" charset="0"/>
                            <a:sym typeface="Wingdings" pitchFamily="2" charset="2"/>
                          </a:rPr>
                        </m:ctrlPr>
                      </m:sSubPr>
                      <m:e>
                        <m:r>
                          <m:rPr>
                            <m:sty m:val="p"/>
                          </m:rPr>
                          <a:rPr lang="en-GB" sz="1400" b="0" i="0">
                            <a:solidFill>
                              <a:schemeClr val="tx1"/>
                            </a:solidFill>
                            <a:latin typeface="Cambria Math" panose="02040503050406030204" pitchFamily="18" charset="0"/>
                            <a:ea typeface="Cambria Math" panose="02040503050406030204" pitchFamily="18" charset="0"/>
                            <a:sym typeface="Wingdings" pitchFamily="2" charset="2"/>
                          </a:rPr>
                          <m:t>ν</m:t>
                        </m:r>
                      </m:e>
                      <m:sub>
                        <m:r>
                          <m:rPr>
                            <m:sty m:val="p"/>
                          </m:rPr>
                          <a:rPr lang="en-US" sz="1400" b="0" i="0">
                            <a:solidFill>
                              <a:schemeClr val="tx1"/>
                            </a:solidFill>
                            <a:latin typeface="Cambria Math" panose="02040503050406030204" pitchFamily="18" charset="0"/>
                            <a:sym typeface="Wingdings" pitchFamily="2" charset="2"/>
                          </a:rPr>
                          <m:t>e</m:t>
                        </m:r>
                      </m:sub>
                    </m:sSub>
                  </m:oMath>
                </a14:m>
                <a:r>
                  <a:rPr lang="en-GB" sz="1400" dirty="0">
                    <a:solidFill>
                      <a:schemeClr val="tx1"/>
                    </a:solidFill>
                    <a:latin typeface="Helvetica" pitchFamily="2" charset="0"/>
                    <a:ea typeface="Helvetica Light" charset="0"/>
                    <a:cs typeface="Helvetica Light" charset="0"/>
                    <a:sym typeface="Wingdings" pitchFamily="2" charset="2"/>
                  </a:rPr>
                  <a:t>, which depolarises the beam, </a:t>
                </a:r>
                <a14:m>
                  <m:oMath xmlns:m="http://schemas.openxmlformats.org/officeDocument/2006/math">
                    <m:sSub>
                      <m:sSubPr>
                        <m:ctrlPr>
                          <a:rPr lang="en-US" sz="1400" b="0" i="0">
                            <a:solidFill>
                              <a:schemeClr val="tx1"/>
                            </a:solidFill>
                            <a:latin typeface="Cambria Math" panose="02040503050406030204" pitchFamily="18" charset="0"/>
                            <a:sym typeface="Wingdings" pitchFamily="2" charset="2"/>
                          </a:rPr>
                        </m:ctrlPr>
                      </m:sSubPr>
                      <m:e>
                        <m:r>
                          <m:rPr>
                            <m:sty m:val="p"/>
                          </m:rPr>
                          <a:rPr lang="en-US" sz="1400" b="0" i="0">
                            <a:solidFill>
                              <a:schemeClr val="tx1"/>
                            </a:solidFill>
                            <a:latin typeface="Cambria Math" panose="02040503050406030204" pitchFamily="18" charset="0"/>
                            <a:sym typeface="Wingdings" pitchFamily="2" charset="2"/>
                          </a:rPr>
                          <m:t>E</m:t>
                        </m:r>
                      </m:e>
                      <m:sub>
                        <m:r>
                          <m:rPr>
                            <m:sty m:val="p"/>
                          </m:rPr>
                          <a:rPr lang="en-US" sz="1400" b="0" i="0">
                            <a:solidFill>
                              <a:schemeClr val="tx1"/>
                            </a:solidFill>
                            <a:latin typeface="Cambria Math" panose="02040503050406030204" pitchFamily="18" charset="0"/>
                            <a:sym typeface="Wingdings" pitchFamily="2" charset="2"/>
                          </a:rPr>
                          <m:t>e</m:t>
                        </m:r>
                      </m:sub>
                    </m:sSub>
                    <m:r>
                      <a:rPr lang="en-US" sz="1400" b="0" i="0">
                        <a:solidFill>
                          <a:schemeClr val="tx1"/>
                        </a:solidFill>
                        <a:latin typeface="Cambria Math" panose="02040503050406030204" pitchFamily="18" charset="0"/>
                        <a:sym typeface="Wingdings" pitchFamily="2" charset="2"/>
                      </a:rPr>
                      <m:t> </m:t>
                    </m:r>
                  </m:oMath>
                </a14:m>
                <a:r>
                  <a:rPr lang="en-GB" sz="1400" dirty="0">
                    <a:solidFill>
                      <a:schemeClr val="tx1"/>
                    </a:solidFill>
                    <a:latin typeface="Helvetica" pitchFamily="2" charset="0"/>
                    <a:ea typeface="Helvetica Light" charset="0"/>
                    <a:cs typeface="Helvetica Light" charset="0"/>
                    <a:sym typeface="Wingdings" pitchFamily="2" charset="2"/>
                  </a:rPr>
                  <a:t>can be measured with extraordinary precision</a:t>
                </a:r>
              </a:p>
              <a:p>
                <a:pPr marL="285750" indent="-285750" defTabSz="457200" fontAlgn="base">
                  <a:spcBef>
                    <a:spcPts val="1200"/>
                  </a:spcBef>
                  <a:spcAft>
                    <a:spcPct val="0"/>
                  </a:spcAft>
                  <a:buFont typeface="Arial" panose="020B0604020202020204" pitchFamily="34" charset="0"/>
                  <a:buChar char="•"/>
                  <a:defRPr/>
                </a:pPr>
                <a:r>
                  <a:rPr lang="en-GB" sz="1400" dirty="0">
                    <a:solidFill>
                      <a:schemeClr val="tx1"/>
                    </a:solidFill>
                    <a:latin typeface="Helvetica" pitchFamily="2" charset="0"/>
                    <a:ea typeface="Helvetica Light" charset="0"/>
                    <a:cs typeface="Helvetica Light" charset="0"/>
                    <a:sym typeface="Wingdings" pitchFamily="2" charset="2"/>
                  </a:rPr>
                  <a:t>At LEP, RDP could only be performed in a few fills, before or after collisions. E</a:t>
                </a:r>
                <a:r>
                  <a:rPr lang="en-GB" sz="1400" baseline="-25000" dirty="0">
                    <a:solidFill>
                      <a:schemeClr val="tx1"/>
                    </a:solidFill>
                    <a:latin typeface="Helvetica" pitchFamily="2" charset="0"/>
                    <a:ea typeface="Helvetica Light" charset="0"/>
                    <a:cs typeface="Helvetica Light" charset="0"/>
                    <a:sym typeface="Wingdings" pitchFamily="2" charset="2"/>
                  </a:rPr>
                  <a:t>CM</a:t>
                </a:r>
                <a:r>
                  <a:rPr lang="en-GB" sz="1400" dirty="0">
                    <a:solidFill>
                      <a:schemeClr val="tx1"/>
                    </a:solidFill>
                    <a:latin typeface="Helvetica" pitchFamily="2" charset="0"/>
                    <a:ea typeface="Helvetica Light" charset="0"/>
                    <a:cs typeface="Helvetica Light" charset="0"/>
                    <a:sym typeface="Wingdings" pitchFamily="2" charset="2"/>
                  </a:rPr>
                  <a:t> knowledge limited by modelling of time evolution between measurements. E</a:t>
                </a:r>
                <a:r>
                  <a:rPr lang="en-GB" sz="1400" baseline="-25000" dirty="0">
                    <a:solidFill>
                      <a:schemeClr val="tx1"/>
                    </a:solidFill>
                    <a:latin typeface="Helvetica" pitchFamily="2" charset="0"/>
                    <a:ea typeface="Helvetica Light" charset="0"/>
                    <a:cs typeface="Helvetica Light" charset="0"/>
                    <a:sym typeface="Wingdings" pitchFamily="2" charset="2"/>
                  </a:rPr>
                  <a:t>CM</a:t>
                </a:r>
                <a:r>
                  <a:rPr lang="en-GB" sz="1400" dirty="0">
                    <a:solidFill>
                      <a:schemeClr val="tx1"/>
                    </a:solidFill>
                    <a:latin typeface="Helvetica" pitchFamily="2" charset="0"/>
                    <a:ea typeface="Helvetica Light" charset="0"/>
                    <a:cs typeface="Helvetica Light" charset="0"/>
                    <a:sym typeface="Wingdings" pitchFamily="2" charset="2"/>
                  </a:rPr>
                  <a:t> calibration must be a central consideration in FCC-ee design &amp; operational strategy: quasi-continuous RDP using non-colliding (unpaired) bunches</a:t>
                </a:r>
              </a:p>
              <a:p>
                <a:pPr marL="285750" lvl="0" indent="-285750" defTabSz="457200" fontAlgn="base">
                  <a:spcBef>
                    <a:spcPts val="1200"/>
                  </a:spcBef>
                  <a:spcAft>
                    <a:spcPct val="0"/>
                  </a:spcAft>
                  <a:buFont typeface="Arial" panose="020B0604020202020204" pitchFamily="34" charset="0"/>
                  <a:buChar char="•"/>
                  <a:defRPr/>
                </a:pPr>
                <a:r>
                  <a:rPr lang="en-US" sz="1400" dirty="0">
                    <a:solidFill>
                      <a:schemeClr val="tx1"/>
                    </a:solidFill>
                    <a:latin typeface="Helvetica" pitchFamily="2" charset="0"/>
                  </a:rPr>
                  <a:t>Expect that E</a:t>
                </a:r>
                <a:r>
                  <a:rPr lang="en-US" sz="1400" baseline="-25000" dirty="0">
                    <a:solidFill>
                      <a:schemeClr val="tx1"/>
                    </a:solidFill>
                    <a:latin typeface="Helvetica" pitchFamily="2" charset="0"/>
                  </a:rPr>
                  <a:t>CM</a:t>
                </a:r>
                <a:r>
                  <a:rPr lang="en-US" sz="1400" dirty="0">
                    <a:solidFill>
                      <a:schemeClr val="tx1"/>
                    </a:solidFill>
                    <a:latin typeface="Helvetica" pitchFamily="2" charset="0"/>
                  </a:rPr>
                  <a:t> systematics can be limited to 100 keV on </a:t>
                </a:r>
                <a:r>
                  <a:rPr lang="en-US" sz="1400" dirty="0" err="1">
                    <a:solidFill>
                      <a:schemeClr val="tx1"/>
                    </a:solidFill>
                    <a:latin typeface="Helvetica" pitchFamily="2" charset="0"/>
                  </a:rPr>
                  <a:t>m</a:t>
                </a:r>
                <a:r>
                  <a:rPr lang="en-US" sz="1400" baseline="-25000" dirty="0" err="1">
                    <a:solidFill>
                      <a:schemeClr val="tx1"/>
                    </a:solidFill>
                    <a:latin typeface="Helvetica" pitchFamily="2" charset="0"/>
                  </a:rPr>
                  <a:t>Z</a:t>
                </a:r>
                <a:r>
                  <a:rPr lang="en-US" sz="1400" dirty="0">
                    <a:solidFill>
                      <a:schemeClr val="tx1"/>
                    </a:solidFill>
                    <a:latin typeface="Helvetica" pitchFamily="2" charset="0"/>
                  </a:rPr>
                  <a:t> and 25 keV on </a:t>
                </a:r>
                <a:r>
                  <a:rPr lang="el-GR" sz="1400" dirty="0">
                    <a:solidFill>
                      <a:schemeClr val="tx1"/>
                    </a:solidFill>
                    <a:latin typeface="Helvetica" pitchFamily="2" charset="0"/>
                  </a:rPr>
                  <a:t>Γ</a:t>
                </a:r>
                <a:r>
                  <a:rPr lang="en-US" sz="1400" baseline="-25000" dirty="0">
                    <a:solidFill>
                      <a:schemeClr val="tx1"/>
                    </a:solidFill>
                    <a:latin typeface="Helvetica" pitchFamily="2" charset="0"/>
                  </a:rPr>
                  <a:t>Z</a:t>
                </a:r>
              </a:p>
            </p:txBody>
          </p:sp>
        </mc:Choice>
        <mc:Fallback xmlns="">
          <p:sp>
            <p:nvSpPr>
              <p:cNvPr id="11" name="TextBox 10">
                <a:extLst>
                  <a:ext uri="{FF2B5EF4-FFF2-40B4-BE49-F238E27FC236}">
                    <a16:creationId xmlns:a16="http://schemas.microsoft.com/office/drawing/2014/main" id="{86F172AE-FF37-7B52-7D97-E1BC3BA50B54}"/>
                  </a:ext>
                </a:extLst>
              </p:cNvPr>
              <p:cNvSpPr txBox="1">
                <a:spLocks noRot="1" noChangeAspect="1" noMove="1" noResize="1" noEditPoints="1" noAdjustHandles="1" noChangeArrowheads="1" noChangeShapeType="1" noTextEdit="1"/>
              </p:cNvSpPr>
              <p:nvPr/>
            </p:nvSpPr>
            <p:spPr>
              <a:xfrm>
                <a:off x="641953" y="3184299"/>
                <a:ext cx="7136886" cy="2985433"/>
              </a:xfrm>
              <a:prstGeom prst="rect">
                <a:avLst/>
              </a:prstGeom>
              <a:blipFill>
                <a:blip r:embed="rId2"/>
                <a:stretch>
                  <a:fillRect l="-355" t="-424" r="-533" b="-1695"/>
                </a:stretch>
              </a:blipFill>
            </p:spPr>
            <p:txBody>
              <a:bodyPr/>
              <a:lstStyle/>
              <a:p>
                <a:r>
                  <a:rPr lang="en-GB">
                    <a:noFill/>
                  </a:rPr>
                  <a:t> </a:t>
                </a:r>
              </a:p>
            </p:txBody>
          </p:sp>
        </mc:Fallback>
      </mc:AlternateContent>
      <p:pic>
        <p:nvPicPr>
          <p:cNvPr id="1026" name="Picture 2" descr="The power of polarisation for FCC-ee physics – CERN Courier">
            <a:extLst>
              <a:ext uri="{FF2B5EF4-FFF2-40B4-BE49-F238E27FC236}">
                <a16:creationId xmlns:a16="http://schemas.microsoft.com/office/drawing/2014/main" id="{7AE49DBB-442C-9F8A-A646-67E7AECD4D24}"/>
              </a:ext>
            </a:extLst>
          </p:cNvPr>
          <p:cNvPicPr>
            <a:picLocks noChangeAspect="1" noChangeArrowheads="1"/>
          </p:cNvPicPr>
          <p:nvPr/>
        </p:nvPicPr>
        <p:blipFill>
          <a:blip r:embed="rId3">
            <a:clrChange>
              <a:clrFrom>
                <a:srgbClr val="E6EAF5"/>
              </a:clrFrom>
              <a:clrTo>
                <a:srgbClr val="E6EAF5">
                  <a:alpha val="0"/>
                </a:srgbClr>
              </a:clrTo>
            </a:clrChange>
            <a:extLst>
              <a:ext uri="{28A0092B-C50C-407E-A947-70E740481C1C}">
                <a14:useLocalDpi xmlns:a14="http://schemas.microsoft.com/office/drawing/2010/main" val="0"/>
              </a:ext>
            </a:extLst>
          </a:blip>
          <a:srcRect/>
          <a:stretch>
            <a:fillRect/>
          </a:stretch>
        </p:blipFill>
        <p:spPr bwMode="auto">
          <a:xfrm>
            <a:off x="7907628" y="3217202"/>
            <a:ext cx="4266735" cy="286571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492D2750-BA5F-B13B-0257-BB5A63F93BF1}"/>
              </a:ext>
            </a:extLst>
          </p:cNvPr>
          <p:cNvSpPr txBox="1"/>
          <p:nvPr/>
        </p:nvSpPr>
        <p:spPr>
          <a:xfrm>
            <a:off x="8738724" y="6088875"/>
            <a:ext cx="3349507" cy="276999"/>
          </a:xfrm>
          <a:prstGeom prst="rect">
            <a:avLst/>
          </a:prstGeom>
          <a:noFill/>
        </p:spPr>
        <p:txBody>
          <a:bodyPr wrap="none" rtlCol="0">
            <a:spAutoFit/>
          </a:bodyPr>
          <a:lstStyle/>
          <a:p>
            <a:pPr marL="0" algn="l">
              <a:spcBef>
                <a:spcPts val="3000"/>
              </a:spcBef>
            </a:pP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Beam energy variation at LEP from Earth tides</a:t>
            </a:r>
          </a:p>
        </p:txBody>
      </p:sp>
      <p:cxnSp>
        <p:nvCxnSpPr>
          <p:cNvPr id="14" name="Straight Connector 13">
            <a:extLst>
              <a:ext uri="{FF2B5EF4-FFF2-40B4-BE49-F238E27FC236}">
                <a16:creationId xmlns:a16="http://schemas.microsoft.com/office/drawing/2014/main" id="{812B25FB-4055-BFD2-288C-9581B1114728}"/>
              </a:ext>
            </a:extLst>
          </p:cNvPr>
          <p:cNvCxnSpPr>
            <a:cxnSpLocks/>
          </p:cNvCxnSpPr>
          <p:nvPr/>
        </p:nvCxnSpPr>
        <p:spPr>
          <a:xfrm>
            <a:off x="10753859" y="3631843"/>
            <a:ext cx="656823" cy="0"/>
          </a:xfrm>
          <a:prstGeom prst="line">
            <a:avLst/>
          </a:prstGeom>
          <a:ln w="12700">
            <a:solidFill>
              <a:srgbClr val="0070C0"/>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B452FE77-7973-5131-BB42-75AD0AA8BBCB}"/>
              </a:ext>
            </a:extLst>
          </p:cNvPr>
          <p:cNvCxnSpPr>
            <a:cxnSpLocks/>
          </p:cNvCxnSpPr>
          <p:nvPr/>
        </p:nvCxnSpPr>
        <p:spPr>
          <a:xfrm>
            <a:off x="10753859" y="5085009"/>
            <a:ext cx="1249251" cy="0"/>
          </a:xfrm>
          <a:prstGeom prst="line">
            <a:avLst/>
          </a:prstGeom>
          <a:ln w="12700">
            <a:solidFill>
              <a:srgbClr val="0070C0"/>
            </a:solidFill>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0BD4719F-B828-3794-9A51-6861361AF759}"/>
              </a:ext>
            </a:extLst>
          </p:cNvPr>
          <p:cNvCxnSpPr/>
          <p:nvPr/>
        </p:nvCxnSpPr>
        <p:spPr>
          <a:xfrm>
            <a:off x="10985679" y="3683358"/>
            <a:ext cx="0" cy="1363014"/>
          </a:xfrm>
          <a:prstGeom prst="straightConnector1">
            <a:avLst/>
          </a:prstGeom>
          <a:ln w="12700">
            <a:solidFill>
              <a:srgbClr val="0070C0"/>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189BC3C5-5668-C6C6-845B-F86B4B2C7BD2}"/>
              </a:ext>
            </a:extLst>
          </p:cNvPr>
          <p:cNvSpPr txBox="1"/>
          <p:nvPr/>
        </p:nvSpPr>
        <p:spPr>
          <a:xfrm>
            <a:off x="10603894" y="4227621"/>
            <a:ext cx="712054" cy="261610"/>
          </a:xfrm>
          <a:prstGeom prst="rect">
            <a:avLst/>
          </a:prstGeom>
          <a:solidFill>
            <a:schemeClr val="bg1"/>
          </a:solidFill>
        </p:spPr>
        <p:txBody>
          <a:bodyPr wrap="none" rtlCol="0">
            <a:spAutoFit/>
          </a:bodyPr>
          <a:lstStyle/>
          <a:p>
            <a:pPr marL="0" algn="l">
              <a:spcBef>
                <a:spcPts val="3000"/>
              </a:spcBef>
            </a:pPr>
            <a:r>
              <a:rPr lang="en-GB" sz="1100" dirty="0">
                <a:solidFill>
                  <a:srgbClr val="0070C0"/>
                </a:solidFill>
                <a:latin typeface="Helvetica" pitchFamily="2" charset="0"/>
                <a:ea typeface="Helvetica Light" charset="0"/>
                <a:cs typeface="Helvetica Light" charset="0"/>
                <a:sym typeface="Wingdings" pitchFamily="2" charset="2"/>
              </a:rPr>
              <a:t>~ 9 MeV</a:t>
            </a:r>
          </a:p>
        </p:txBody>
      </p:sp>
      <p:sp>
        <p:nvSpPr>
          <p:cNvPr id="21" name="TextBox 20">
            <a:extLst>
              <a:ext uri="{FF2B5EF4-FFF2-40B4-BE49-F238E27FC236}">
                <a16:creationId xmlns:a16="http://schemas.microsoft.com/office/drawing/2014/main" id="{E719B760-7A1E-675A-85DB-1B24C7EFEDE4}"/>
              </a:ext>
            </a:extLst>
          </p:cNvPr>
          <p:cNvSpPr txBox="1"/>
          <p:nvPr/>
        </p:nvSpPr>
        <p:spPr>
          <a:xfrm>
            <a:off x="10149829" y="3057194"/>
            <a:ext cx="1935145" cy="230832"/>
          </a:xfrm>
          <a:prstGeom prst="rect">
            <a:avLst/>
          </a:prstGeom>
          <a:noFill/>
        </p:spPr>
        <p:txBody>
          <a:bodyPr wrap="none" rtlCol="0">
            <a:spAutoFit/>
          </a:bodyPr>
          <a:lstStyle/>
          <a:p>
            <a:pPr marL="0" algn="r">
              <a:spcBef>
                <a:spcPts val="3000"/>
              </a:spcBef>
            </a:pPr>
            <a:r>
              <a:rPr lang="en-GB" sz="900" dirty="0">
                <a:solidFill>
                  <a:prstClr val="black"/>
                </a:solidFill>
                <a:latin typeface="Helvetica Light" panose="020B0403020202020204" pitchFamily="34" charset="0"/>
                <a:ea typeface="Helvetica Light" charset="0"/>
                <a:cs typeface="Helvetica Light" charset="0"/>
                <a:sym typeface="Wingdings" pitchFamily="2" charset="2"/>
              </a:rPr>
              <a:t>See, </a:t>
            </a:r>
            <a:r>
              <a:rPr lang="en-GB" sz="900" dirty="0" err="1">
                <a:solidFill>
                  <a:prstClr val="black"/>
                </a:solidFill>
                <a:latin typeface="Helvetica Light" panose="020B0403020202020204" pitchFamily="34" charset="0"/>
                <a:ea typeface="Helvetica Light" charset="0"/>
                <a:cs typeface="Helvetica Light" charset="0"/>
                <a:sym typeface="Wingdings" pitchFamily="2" charset="2"/>
              </a:rPr>
              <a:t>eg</a:t>
            </a:r>
            <a:r>
              <a:rPr lang="en-GB" sz="900" dirty="0">
                <a:solidFill>
                  <a:prstClr val="black"/>
                </a:solidFill>
                <a:latin typeface="Helvetica Light" panose="020B0403020202020204" pitchFamily="34" charset="0"/>
                <a:ea typeface="Helvetica Light" charset="0"/>
                <a:cs typeface="Helvetica Light" charset="0"/>
                <a:sym typeface="Wingdings" pitchFamily="2" charset="2"/>
              </a:rPr>
              <a:t>, </a:t>
            </a:r>
            <a:r>
              <a:rPr lang="en-GB" sz="900" dirty="0">
                <a:solidFill>
                  <a:prstClr val="black"/>
                </a:solidFill>
                <a:latin typeface="Helvetica Light" panose="020B0403020202020204" pitchFamily="34" charset="0"/>
                <a:ea typeface="Helvetica Light" charset="0"/>
                <a:cs typeface="Helvetica Light" charset="0"/>
                <a:sym typeface="Wingdings" pitchFamily="2" charset="2"/>
                <a:hlinkClick r:id="rId4"/>
              </a:rPr>
              <a:t>this CERN Courier article</a:t>
            </a:r>
            <a:endParaRPr lang="en-GB" sz="900" dirty="0">
              <a:solidFill>
                <a:prstClr val="black"/>
              </a:solidFill>
              <a:latin typeface="Helvetica Light" panose="020B0403020202020204" pitchFamily="34" charset="0"/>
              <a:ea typeface="Helvetica Light" charset="0"/>
              <a:cs typeface="Helvetica Light" charset="0"/>
              <a:sym typeface="Wingdings" pitchFamily="2" charset="2"/>
            </a:endParaRPr>
          </a:p>
        </p:txBody>
      </p:sp>
    </p:spTree>
    <p:extLst>
      <p:ext uri="{BB962C8B-B14F-4D97-AF65-F5344CB8AC3E}">
        <p14:creationId xmlns:p14="http://schemas.microsoft.com/office/powerpoint/2010/main" val="573256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E01D0-62C0-3138-E712-FA9CA7A257A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DAEDDF-3363-23FE-4980-6426F04EE076}"/>
              </a:ext>
            </a:extLst>
          </p:cNvPr>
          <p:cNvSpPr>
            <a:spLocks noGrp="1"/>
          </p:cNvSpPr>
          <p:nvPr>
            <p:ph type="sldNum" sz="quarter" idx="4"/>
          </p:nvPr>
        </p:nvSpPr>
        <p:spPr/>
        <p:txBody>
          <a:bodyPr/>
          <a:lstStyle/>
          <a:p>
            <a:pPr>
              <a:defRPr/>
            </a:pPr>
            <a:fld id="{611C2F03-9E95-40C9-A99F-3C4F7EE8CF2A}" type="slidenum">
              <a:rPr lang="en-GB" smtClean="0"/>
              <a:pPr>
                <a:defRPr/>
              </a:pPr>
              <a:t>16</a:t>
            </a:fld>
            <a:endParaRPr lang="en-GB" dirty="0"/>
          </a:p>
        </p:txBody>
      </p:sp>
      <p:sp>
        <p:nvSpPr>
          <p:cNvPr id="5" name="TextBox 4">
            <a:extLst>
              <a:ext uri="{FF2B5EF4-FFF2-40B4-BE49-F238E27FC236}">
                <a16:creationId xmlns:a16="http://schemas.microsoft.com/office/drawing/2014/main" id="{3FD93BBF-790D-989F-65C4-ED006C899B0C}"/>
              </a:ext>
            </a:extLst>
          </p:cNvPr>
          <p:cNvSpPr txBox="1"/>
          <p:nvPr/>
        </p:nvSpPr>
        <p:spPr>
          <a:xfrm>
            <a:off x="214938" y="264651"/>
            <a:ext cx="11305525"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lang="en-GB" sz="2800" b="1" dirty="0">
                <a:solidFill>
                  <a:srgbClr val="0D7FBF"/>
                </a:solidFill>
                <a:latin typeface="Helvetica" pitchFamily="2" charset="0"/>
                <a:ea typeface="Trebuchet MS" pitchFamily="-84" charset="0"/>
                <a:cs typeface="Helvetica Light"/>
              </a:rPr>
              <a:t>FCC-ee — parameters</a:t>
            </a:r>
            <a:endParaRPr kumimoji="0" lang="en-GB" sz="2800" b="1" i="0" u="none" strike="noStrike" kern="1200" cap="none" spc="0" normalizeH="0" baseline="0" noProof="0" dirty="0">
              <a:ln>
                <a:noFill/>
              </a:ln>
              <a:solidFill>
                <a:srgbClr val="0D7FBF"/>
              </a:solidFill>
              <a:effectLst/>
              <a:uLnTx/>
              <a:uFillTx/>
              <a:latin typeface="Helvetica" pitchFamily="2" charset="0"/>
              <a:ea typeface="Trebuchet MS" pitchFamily="-84" charset="0"/>
              <a:cs typeface="Helvetica Light"/>
            </a:endParaRPr>
          </a:p>
        </p:txBody>
      </p:sp>
      <p:sp>
        <p:nvSpPr>
          <p:cNvPr id="6" name="Rectangle 5">
            <a:extLst>
              <a:ext uri="{FF2B5EF4-FFF2-40B4-BE49-F238E27FC236}">
                <a16:creationId xmlns:a16="http://schemas.microsoft.com/office/drawing/2014/main" id="{262085B9-B82D-D410-2B27-F96E85FFB2B2}"/>
              </a:ext>
            </a:extLst>
          </p:cNvPr>
          <p:cNvSpPr/>
          <p:nvPr/>
        </p:nvSpPr>
        <p:spPr>
          <a:xfrm>
            <a:off x="641953" y="1147461"/>
            <a:ext cx="6090151" cy="338554"/>
          </a:xfrm>
          <a:prstGeom prst="rect">
            <a:avLst/>
          </a:prstGeom>
        </p:spPr>
        <p:txBody>
          <a:bodyPr wrap="square">
            <a:spAutoFit/>
          </a:bodyPr>
          <a:lstStyle/>
          <a:p>
            <a:pPr marL="0" marR="0" lvl="0" indent="0" algn="l" defTabSz="457200" rtl="0" eaLnBrk="1" fontAlgn="base" latinLnBrk="0" hangingPunct="1">
              <a:lnSpc>
                <a:spcPct val="100000"/>
              </a:lnSpc>
              <a:spcBef>
                <a:spcPts val="3600"/>
              </a:spcBef>
              <a:spcAft>
                <a:spcPct val="0"/>
              </a:spcAft>
              <a:buClrTx/>
              <a:buSzTx/>
              <a:buFontTx/>
              <a:buNone/>
              <a:tabLst/>
              <a:defRPr/>
            </a:pPr>
            <a:r>
              <a:rPr lang="en-GB" sz="1600" b="1" dirty="0">
                <a:solidFill>
                  <a:srgbClr val="000000"/>
                </a:solidFill>
                <a:latin typeface="Helvetica" pitchFamily="2" charset="0"/>
              </a:rPr>
              <a:t>FCC-ee main parameters </a:t>
            </a:r>
            <a:r>
              <a:rPr lang="en-GB" sz="1600" dirty="0">
                <a:solidFill>
                  <a:srgbClr val="000000"/>
                </a:solidFill>
                <a:latin typeface="Helvetica" pitchFamily="2" charset="0"/>
              </a:rPr>
              <a:t>(assuming 4 IPs / experiments)</a:t>
            </a:r>
          </a:p>
        </p:txBody>
      </p:sp>
      <mc:AlternateContent xmlns:mc="http://schemas.openxmlformats.org/markup-compatibility/2006" xmlns:a14="http://schemas.microsoft.com/office/drawing/2010/main">
        <mc:Choice Requires="a14">
          <p:graphicFrame>
            <p:nvGraphicFramePr>
              <p:cNvPr id="3" name="Table 2">
                <a:extLst>
                  <a:ext uri="{FF2B5EF4-FFF2-40B4-BE49-F238E27FC236}">
                    <a16:creationId xmlns:a16="http://schemas.microsoft.com/office/drawing/2014/main" id="{95A8E843-6E54-4EF5-C973-D06292599455}"/>
                  </a:ext>
                </a:extLst>
              </p:cNvPr>
              <p:cNvGraphicFramePr>
                <a:graphicFrameLocks noGrp="1"/>
              </p:cNvGraphicFramePr>
              <p:nvPr>
                <p:extLst>
                  <p:ext uri="{D42A27DB-BD31-4B8C-83A1-F6EECF244321}">
                    <p14:modId xmlns:p14="http://schemas.microsoft.com/office/powerpoint/2010/main" val="3255149879"/>
                  </p:ext>
                </p:extLst>
              </p:nvPr>
            </p:nvGraphicFramePr>
            <p:xfrm>
              <a:off x="736082" y="1649874"/>
              <a:ext cx="10878510" cy="4508043"/>
            </p:xfrm>
            <a:graphic>
              <a:graphicData uri="http://schemas.openxmlformats.org/drawingml/2006/table">
                <a:tbl>
                  <a:tblPr firstRow="1" bandRow="1">
                    <a:tableStyleId>{69012ECD-51FC-41F1-AA8D-1B2483CD663E}</a:tableStyleId>
                  </a:tblPr>
                  <a:tblGrid>
                    <a:gridCol w="4128971">
                      <a:extLst>
                        <a:ext uri="{9D8B030D-6E8A-4147-A177-3AD203B41FA5}">
                          <a16:colId xmlns:a16="http://schemas.microsoft.com/office/drawing/2014/main" val="20000"/>
                        </a:ext>
                      </a:extLst>
                    </a:gridCol>
                    <a:gridCol w="1281360">
                      <a:extLst>
                        <a:ext uri="{9D8B030D-6E8A-4147-A177-3AD203B41FA5}">
                          <a16:colId xmlns:a16="http://schemas.microsoft.com/office/drawing/2014/main" val="20001"/>
                        </a:ext>
                      </a:extLst>
                    </a:gridCol>
                    <a:gridCol w="1751355">
                      <a:extLst>
                        <a:ext uri="{9D8B030D-6E8A-4147-A177-3AD203B41FA5}">
                          <a16:colId xmlns:a16="http://schemas.microsoft.com/office/drawing/2014/main" val="20004"/>
                        </a:ext>
                      </a:extLst>
                    </a:gridCol>
                    <a:gridCol w="1532600">
                      <a:extLst>
                        <a:ext uri="{9D8B030D-6E8A-4147-A177-3AD203B41FA5}">
                          <a16:colId xmlns:a16="http://schemas.microsoft.com/office/drawing/2014/main" val="20005"/>
                        </a:ext>
                      </a:extLst>
                    </a:gridCol>
                    <a:gridCol w="964209">
                      <a:extLst>
                        <a:ext uri="{9D8B030D-6E8A-4147-A177-3AD203B41FA5}">
                          <a16:colId xmlns:a16="http://schemas.microsoft.com/office/drawing/2014/main" val="818795718"/>
                        </a:ext>
                      </a:extLst>
                    </a:gridCol>
                    <a:gridCol w="1220015">
                      <a:extLst>
                        <a:ext uri="{9D8B030D-6E8A-4147-A177-3AD203B41FA5}">
                          <a16:colId xmlns:a16="http://schemas.microsoft.com/office/drawing/2014/main" val="2232381764"/>
                        </a:ext>
                      </a:extLst>
                    </a:gridCol>
                  </a:tblGrid>
                  <a:tr h="411532">
                    <a:tc>
                      <a:txBody>
                        <a:bodyPr/>
                        <a:lstStyle>
                          <a:lvl1pPr marL="0" algn="l" defTabSz="914400" rtl="0" eaLnBrk="1" latinLnBrk="0" hangingPunct="1">
                            <a:defRPr kumimoji="0" sz="1800" b="1" kern="1200">
                              <a:solidFill>
                                <a:schemeClr val="lt1"/>
                              </a:solidFill>
                              <a:latin typeface="Arial"/>
                            </a:defRPr>
                          </a:lvl1pPr>
                          <a:lvl2pPr marL="457200" algn="l" defTabSz="914400" rtl="0" eaLnBrk="1" latinLnBrk="0" hangingPunct="1">
                            <a:defRPr kumimoji="0" sz="1800" b="1" kern="1200">
                              <a:solidFill>
                                <a:schemeClr val="lt1"/>
                              </a:solidFill>
                              <a:latin typeface="Arial"/>
                            </a:defRPr>
                          </a:lvl2pPr>
                          <a:lvl3pPr marL="914400" algn="l" defTabSz="914400" rtl="0" eaLnBrk="1" latinLnBrk="0" hangingPunct="1">
                            <a:defRPr kumimoji="0" sz="1800" b="1" kern="1200">
                              <a:solidFill>
                                <a:schemeClr val="lt1"/>
                              </a:solidFill>
                              <a:latin typeface="Arial"/>
                            </a:defRPr>
                          </a:lvl3pPr>
                          <a:lvl4pPr marL="1371600" algn="l" defTabSz="914400" rtl="0" eaLnBrk="1" latinLnBrk="0" hangingPunct="1">
                            <a:defRPr kumimoji="0" sz="1800" b="1" kern="1200">
                              <a:solidFill>
                                <a:schemeClr val="lt1"/>
                              </a:solidFill>
                              <a:latin typeface="Arial"/>
                            </a:defRPr>
                          </a:lvl4pPr>
                          <a:lvl5pPr marL="1828800" algn="l" defTabSz="914400" rtl="0" eaLnBrk="1" latinLnBrk="0" hangingPunct="1">
                            <a:defRPr kumimoji="0" sz="1800" b="1" kern="1200">
                              <a:solidFill>
                                <a:schemeClr val="lt1"/>
                              </a:solidFill>
                              <a:latin typeface="Arial"/>
                            </a:defRPr>
                          </a:lvl5pPr>
                          <a:lvl6pPr marL="2286000" algn="l" defTabSz="914400" rtl="0" eaLnBrk="1" latinLnBrk="0" hangingPunct="1">
                            <a:defRPr kumimoji="0" sz="1800" b="1" kern="1200">
                              <a:solidFill>
                                <a:schemeClr val="lt1"/>
                              </a:solidFill>
                              <a:latin typeface="Arial"/>
                            </a:defRPr>
                          </a:lvl6pPr>
                          <a:lvl7pPr marL="2743200" algn="l" defTabSz="914400" rtl="0" eaLnBrk="1" latinLnBrk="0" hangingPunct="1">
                            <a:defRPr kumimoji="0" sz="1800" b="1" kern="1200">
                              <a:solidFill>
                                <a:schemeClr val="lt1"/>
                              </a:solidFill>
                              <a:latin typeface="Arial"/>
                            </a:defRPr>
                          </a:lvl7pPr>
                          <a:lvl8pPr marL="3200400" algn="l" defTabSz="914400" rtl="0" eaLnBrk="1" latinLnBrk="0" hangingPunct="1">
                            <a:defRPr kumimoji="0" sz="1800" b="1" kern="1200">
                              <a:solidFill>
                                <a:schemeClr val="lt1"/>
                              </a:solidFill>
                              <a:latin typeface="Arial"/>
                            </a:defRPr>
                          </a:lvl8pPr>
                          <a:lvl9pPr marL="3657600" algn="l" defTabSz="914400" rtl="0" eaLnBrk="1" latinLnBrk="0" hangingPunct="1">
                            <a:defRPr kumimoji="0" sz="1800" b="1" kern="1200">
                              <a:solidFill>
                                <a:schemeClr val="lt1"/>
                              </a:solidFill>
                              <a:latin typeface="Arial"/>
                            </a:defRPr>
                          </a:lvl9pPr>
                        </a:lstStyle>
                        <a:p>
                          <a:r>
                            <a:rPr lang="en-GB" sz="1600" b="0" dirty="0">
                              <a:solidFill>
                                <a:schemeClr val="bg1"/>
                              </a:solidFill>
                              <a:latin typeface="Helvetica" pitchFamily="2" charset="0"/>
                            </a:rPr>
                            <a:t>Parameter</a:t>
                          </a:r>
                        </a:p>
                      </a:txBody>
                      <a:tcPr marL="51435" marR="51435" marT="25718" marB="25718" anchor="ctr"/>
                    </a:tc>
                    <a:tc>
                      <a:txBody>
                        <a:bodyPr/>
                        <a:lstStyle>
                          <a:lvl1pPr marL="0" algn="l" defTabSz="914400" rtl="0" eaLnBrk="1" latinLnBrk="0" hangingPunct="1">
                            <a:defRPr kumimoji="0" sz="1800" b="1" kern="1200">
                              <a:solidFill>
                                <a:schemeClr val="lt1"/>
                              </a:solidFill>
                              <a:latin typeface="Arial"/>
                            </a:defRPr>
                          </a:lvl1pPr>
                          <a:lvl2pPr marL="457200" algn="l" defTabSz="914400" rtl="0" eaLnBrk="1" latinLnBrk="0" hangingPunct="1">
                            <a:defRPr kumimoji="0" sz="1800" b="1" kern="1200">
                              <a:solidFill>
                                <a:schemeClr val="lt1"/>
                              </a:solidFill>
                              <a:latin typeface="Arial"/>
                            </a:defRPr>
                          </a:lvl2pPr>
                          <a:lvl3pPr marL="914400" algn="l" defTabSz="914400" rtl="0" eaLnBrk="1" latinLnBrk="0" hangingPunct="1">
                            <a:defRPr kumimoji="0" sz="1800" b="1" kern="1200">
                              <a:solidFill>
                                <a:schemeClr val="lt1"/>
                              </a:solidFill>
                              <a:latin typeface="Arial"/>
                            </a:defRPr>
                          </a:lvl3pPr>
                          <a:lvl4pPr marL="1371600" algn="l" defTabSz="914400" rtl="0" eaLnBrk="1" latinLnBrk="0" hangingPunct="1">
                            <a:defRPr kumimoji="0" sz="1800" b="1" kern="1200">
                              <a:solidFill>
                                <a:schemeClr val="lt1"/>
                              </a:solidFill>
                              <a:latin typeface="Arial"/>
                            </a:defRPr>
                          </a:lvl4pPr>
                          <a:lvl5pPr marL="1828800" algn="l" defTabSz="914400" rtl="0" eaLnBrk="1" latinLnBrk="0" hangingPunct="1">
                            <a:defRPr kumimoji="0" sz="1800" b="1" kern="1200">
                              <a:solidFill>
                                <a:schemeClr val="lt1"/>
                              </a:solidFill>
                              <a:latin typeface="Arial"/>
                            </a:defRPr>
                          </a:lvl5pPr>
                          <a:lvl6pPr marL="2286000" algn="l" defTabSz="914400" rtl="0" eaLnBrk="1" latinLnBrk="0" hangingPunct="1">
                            <a:defRPr kumimoji="0" sz="1800" b="1" kern="1200">
                              <a:solidFill>
                                <a:schemeClr val="lt1"/>
                              </a:solidFill>
                              <a:latin typeface="Arial"/>
                            </a:defRPr>
                          </a:lvl6pPr>
                          <a:lvl7pPr marL="2743200" algn="l" defTabSz="914400" rtl="0" eaLnBrk="1" latinLnBrk="0" hangingPunct="1">
                            <a:defRPr kumimoji="0" sz="1800" b="1" kern="1200">
                              <a:solidFill>
                                <a:schemeClr val="lt1"/>
                              </a:solidFill>
                              <a:latin typeface="Arial"/>
                            </a:defRPr>
                          </a:lvl7pPr>
                          <a:lvl8pPr marL="3200400" algn="l" defTabSz="914400" rtl="0" eaLnBrk="1" latinLnBrk="0" hangingPunct="1">
                            <a:defRPr kumimoji="0" sz="1800" b="1" kern="1200">
                              <a:solidFill>
                                <a:schemeClr val="lt1"/>
                              </a:solidFill>
                              <a:latin typeface="Arial"/>
                            </a:defRPr>
                          </a:lvl8pPr>
                          <a:lvl9pPr marL="3657600" algn="l" defTabSz="914400" rtl="0" eaLnBrk="1" latinLnBrk="0" hangingPunct="1">
                            <a:defRPr kumimoji="0" sz="1800" b="1" kern="1200">
                              <a:solidFill>
                                <a:schemeClr val="lt1"/>
                              </a:solidFill>
                              <a:latin typeface="Arial"/>
                            </a:defRPr>
                          </a:lvl9pPr>
                        </a:lstStyle>
                        <a:p>
                          <a:pPr algn="ctr"/>
                          <a:r>
                            <a:rPr lang="en-GB" sz="1600" b="0" dirty="0">
                              <a:solidFill>
                                <a:schemeClr val="bg1"/>
                              </a:solidFill>
                              <a:latin typeface="Helvetica" pitchFamily="2" charset="0"/>
                            </a:rPr>
                            <a:t>Z</a:t>
                          </a: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GB" sz="1600" b="0" dirty="0">
                              <a:solidFill>
                                <a:schemeClr val="bg1"/>
                              </a:solidFill>
                              <a:latin typeface="Helvetica" pitchFamily="2" charset="0"/>
                            </a:rPr>
                            <a:t>WW</a:t>
                          </a: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GB" sz="1600" b="0" dirty="0">
                              <a:solidFill>
                                <a:schemeClr val="bg1"/>
                              </a:solidFill>
                              <a:latin typeface="Helvetica" pitchFamily="2" charset="0"/>
                            </a:rPr>
                            <a:t>H</a:t>
                          </a:r>
                          <a:r>
                            <a:rPr lang="en-GB" sz="1600" b="0" baseline="0" dirty="0">
                              <a:solidFill>
                                <a:schemeClr val="bg1"/>
                              </a:solidFill>
                              <a:latin typeface="Helvetica" pitchFamily="2" charset="0"/>
                            </a:rPr>
                            <a:t> (ZH)</a:t>
                          </a:r>
                          <a:endParaRPr lang="en-GB" sz="1600" b="0" dirty="0">
                            <a:solidFill>
                              <a:schemeClr val="bg1"/>
                            </a:solidFill>
                            <a:latin typeface="Helvetica" pitchFamily="2" charset="0"/>
                          </a:endParaRPr>
                        </a:p>
                      </a:txBody>
                      <a:tcPr marL="51435" marR="51435" marT="25718" marB="25718" anchor="ct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14:m>
                            <m:oMathPara xmlns:m="http://schemas.openxmlformats.org/officeDocument/2006/math">
                              <m:oMath>
                                <m:r>
                                  <m:rPr>
                                    <m:nor/>
                                  </m:rPr>
                                  <a:rPr lang="en-GB" sz="1600" b="0" i="0" dirty="0" smtClean="0">
                                    <a:solidFill>
                                      <a:schemeClr val="bg1"/>
                                    </a:solidFill>
                                    <a:latin typeface="Helvetica" pitchFamily="2" charset="0"/>
                                  </a:rPr>
                                  <m:t>t</m:t>
                                </m:r>
                                <m:acc>
                                  <m:accPr>
                                    <m:chr m:val="̅"/>
                                    <m:ctrlPr>
                                      <a:rPr lang="en-GB" sz="1600" b="0" i="0" dirty="0" smtClean="0">
                                        <a:solidFill>
                                          <a:schemeClr val="bg1"/>
                                        </a:solidFill>
                                        <a:latin typeface="Helvetica" pitchFamily="2" charset="0"/>
                                      </a:rPr>
                                    </m:ctrlPr>
                                  </m:accPr>
                                  <m:e>
                                    <m:r>
                                      <m:rPr>
                                        <m:nor/>
                                      </m:rPr>
                                      <a:rPr lang="en-GB" sz="1600" b="0" i="0" dirty="0" smtClean="0">
                                        <a:solidFill>
                                          <a:schemeClr val="bg1"/>
                                        </a:solidFill>
                                        <a:latin typeface="Helvetica" pitchFamily="2" charset="0"/>
                                      </a:rPr>
                                      <m:t>t</m:t>
                                    </m:r>
                                  </m:e>
                                </m:acc>
                              </m:oMath>
                            </m:oMathPara>
                          </a14:m>
                          <a:endParaRPr lang="en-GB" sz="1600" b="0" dirty="0">
                            <a:solidFill>
                              <a:schemeClr val="bg1"/>
                            </a:solidFill>
                            <a:latin typeface="Helvetica" pitchFamily="2" charset="0"/>
                          </a:endParaRPr>
                        </a:p>
                      </a:txBody>
                      <a:tcPr marL="51435" marR="51435" marT="25718" marB="25718" anchor="ctr"/>
                    </a:tc>
                    <a:tc hMerge="1">
                      <a:txBody>
                        <a:bodyPr/>
                        <a:lstStyle/>
                        <a:p>
                          <a:pPr algn="ctr"/>
                          <a:endParaRPr lang="de-AT" sz="1400" b="1" dirty="0">
                            <a:solidFill>
                              <a:schemeClr val="bg1"/>
                            </a:solidFill>
                          </a:endParaRPr>
                        </a:p>
                      </a:txBody>
                      <a:tcPr marL="51435" marR="51435" marT="25718" marB="25718" anchor="ctr">
                        <a:lnL w="12700" cap="flat" cmpd="sng" algn="ctr">
                          <a:noFill/>
                          <a:prstDash val="solid"/>
                          <a:round/>
                          <a:headEnd type="none" w="med" len="med"/>
                          <a:tailEnd type="none" w="med" len="med"/>
                        </a:lnL>
                        <a:lnR w="12700" cap="flat" cmpd="sng" algn="ctr">
                          <a:solidFill>
                            <a:srgbClr val="A26B2D"/>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solidFill>
                      </a:tcPr>
                    </a:tc>
                    <a:extLst>
                      <a:ext uri="{0D108BD9-81ED-4DB2-BD59-A6C34878D82A}">
                        <a16:rowId xmlns:a16="http://schemas.microsoft.com/office/drawing/2014/main" val="10000"/>
                      </a:ext>
                    </a:extLst>
                  </a:tr>
                  <a:tr h="344819">
                    <a:tc>
                      <a:txBody>
                        <a:bodyPr/>
                        <a:lstStyle>
                          <a:lvl1pPr marL="0" algn="l" defTabSz="914400" rtl="0" eaLnBrk="1" latinLnBrk="0" hangingPunct="1">
                            <a:defRPr kumimoji="0" sz="1800" kern="1200">
                              <a:solidFill>
                                <a:schemeClr val="dk1"/>
                              </a:solidFill>
                              <a:latin typeface="Arial"/>
                            </a:defRPr>
                          </a:lvl1pPr>
                          <a:lvl2pPr marL="457200" algn="l" defTabSz="914400" rtl="0" eaLnBrk="1" latinLnBrk="0" hangingPunct="1">
                            <a:defRPr kumimoji="0" sz="1800" kern="1200">
                              <a:solidFill>
                                <a:schemeClr val="dk1"/>
                              </a:solidFill>
                              <a:latin typeface="Arial"/>
                            </a:defRPr>
                          </a:lvl2pPr>
                          <a:lvl3pPr marL="914400" algn="l" defTabSz="914400" rtl="0" eaLnBrk="1" latinLnBrk="0" hangingPunct="1">
                            <a:defRPr kumimoji="0" sz="1800" kern="1200">
                              <a:solidFill>
                                <a:schemeClr val="dk1"/>
                              </a:solidFill>
                              <a:latin typeface="Arial"/>
                            </a:defRPr>
                          </a:lvl3pPr>
                          <a:lvl4pPr marL="1371600" algn="l" defTabSz="914400" rtl="0" eaLnBrk="1" latinLnBrk="0" hangingPunct="1">
                            <a:defRPr kumimoji="0" sz="1800" kern="1200">
                              <a:solidFill>
                                <a:schemeClr val="dk1"/>
                              </a:solidFill>
                              <a:latin typeface="Arial"/>
                            </a:defRPr>
                          </a:lvl4pPr>
                          <a:lvl5pPr marL="1828800" algn="l" defTabSz="914400" rtl="0" eaLnBrk="1" latinLnBrk="0" hangingPunct="1">
                            <a:defRPr kumimoji="0" sz="1800" kern="1200">
                              <a:solidFill>
                                <a:schemeClr val="dk1"/>
                              </a:solidFill>
                              <a:latin typeface="Arial"/>
                            </a:defRPr>
                          </a:lvl5pPr>
                          <a:lvl6pPr marL="2286000" algn="l" defTabSz="914400" rtl="0" eaLnBrk="1" latinLnBrk="0" hangingPunct="1">
                            <a:defRPr kumimoji="0" sz="1800" kern="1200">
                              <a:solidFill>
                                <a:schemeClr val="dk1"/>
                              </a:solidFill>
                              <a:latin typeface="Arial"/>
                            </a:defRPr>
                          </a:lvl6pPr>
                          <a:lvl7pPr marL="2743200" algn="l" defTabSz="914400" rtl="0" eaLnBrk="1" latinLnBrk="0" hangingPunct="1">
                            <a:defRPr kumimoji="0" sz="1800" kern="1200">
                              <a:solidFill>
                                <a:schemeClr val="dk1"/>
                              </a:solidFill>
                              <a:latin typeface="Arial"/>
                            </a:defRPr>
                          </a:lvl7pPr>
                          <a:lvl8pPr marL="3200400" algn="l" defTabSz="914400" rtl="0" eaLnBrk="1" latinLnBrk="0" hangingPunct="1">
                            <a:defRPr kumimoji="0" sz="1800" kern="1200">
                              <a:solidFill>
                                <a:schemeClr val="dk1"/>
                              </a:solidFill>
                              <a:latin typeface="Arial"/>
                            </a:defRPr>
                          </a:lvl8pPr>
                          <a:lvl9pPr marL="3657600" algn="l" defTabSz="914400" rtl="0" eaLnBrk="1" latinLnBrk="0" hangingPunct="1">
                            <a:defRPr kumimoji="0" sz="1800" kern="1200">
                              <a:solidFill>
                                <a:schemeClr val="dk1"/>
                              </a:solidFill>
                              <a:latin typeface="Arial"/>
                            </a:defRPr>
                          </a:lvl9pPr>
                        </a:lstStyle>
                        <a:p>
                          <a:r>
                            <a:rPr kumimoji="0" lang="en-GB" sz="1600" b="0" kern="1200" dirty="0">
                              <a:solidFill>
                                <a:schemeClr val="tx1">
                                  <a:lumMod val="90000"/>
                                  <a:lumOff val="10000"/>
                                </a:schemeClr>
                              </a:solidFill>
                              <a:latin typeface="Helvetica" pitchFamily="2" charset="0"/>
                            </a:rPr>
                            <a:t>Collision energy √s  [GeV]</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kumimoji="0" sz="1800" kern="1200">
                              <a:solidFill>
                                <a:schemeClr val="dk1"/>
                              </a:solidFill>
                              <a:latin typeface="Arial"/>
                            </a:defRPr>
                          </a:lvl1pPr>
                          <a:lvl2pPr marL="457200" algn="l" defTabSz="914400" rtl="0" eaLnBrk="1" latinLnBrk="0" hangingPunct="1">
                            <a:defRPr kumimoji="0" sz="1800" kern="1200">
                              <a:solidFill>
                                <a:schemeClr val="dk1"/>
                              </a:solidFill>
                              <a:latin typeface="Arial"/>
                            </a:defRPr>
                          </a:lvl2pPr>
                          <a:lvl3pPr marL="914400" algn="l" defTabSz="914400" rtl="0" eaLnBrk="1" latinLnBrk="0" hangingPunct="1">
                            <a:defRPr kumimoji="0" sz="1800" kern="1200">
                              <a:solidFill>
                                <a:schemeClr val="dk1"/>
                              </a:solidFill>
                              <a:latin typeface="Arial"/>
                            </a:defRPr>
                          </a:lvl3pPr>
                          <a:lvl4pPr marL="1371600" algn="l" defTabSz="914400" rtl="0" eaLnBrk="1" latinLnBrk="0" hangingPunct="1">
                            <a:defRPr kumimoji="0" sz="1800" kern="1200">
                              <a:solidFill>
                                <a:schemeClr val="dk1"/>
                              </a:solidFill>
                              <a:latin typeface="Arial"/>
                            </a:defRPr>
                          </a:lvl4pPr>
                          <a:lvl5pPr marL="1828800" algn="l" defTabSz="914400" rtl="0" eaLnBrk="1" latinLnBrk="0" hangingPunct="1">
                            <a:defRPr kumimoji="0" sz="1800" kern="1200">
                              <a:solidFill>
                                <a:schemeClr val="dk1"/>
                              </a:solidFill>
                              <a:latin typeface="Arial"/>
                            </a:defRPr>
                          </a:lvl5pPr>
                          <a:lvl6pPr marL="2286000" algn="l" defTabSz="914400" rtl="0" eaLnBrk="1" latinLnBrk="0" hangingPunct="1">
                            <a:defRPr kumimoji="0" sz="1800" kern="1200">
                              <a:solidFill>
                                <a:schemeClr val="dk1"/>
                              </a:solidFill>
                              <a:latin typeface="Arial"/>
                            </a:defRPr>
                          </a:lvl6pPr>
                          <a:lvl7pPr marL="2743200" algn="l" defTabSz="914400" rtl="0" eaLnBrk="1" latinLnBrk="0" hangingPunct="1">
                            <a:defRPr kumimoji="0" sz="1800" kern="1200">
                              <a:solidFill>
                                <a:schemeClr val="dk1"/>
                              </a:solidFill>
                              <a:latin typeface="Arial"/>
                            </a:defRPr>
                          </a:lvl7pPr>
                          <a:lvl8pPr marL="3200400" algn="l" defTabSz="914400" rtl="0" eaLnBrk="1" latinLnBrk="0" hangingPunct="1">
                            <a:defRPr kumimoji="0" sz="1800" kern="1200">
                              <a:solidFill>
                                <a:schemeClr val="dk1"/>
                              </a:solidFill>
                              <a:latin typeface="Arial"/>
                            </a:defRPr>
                          </a:lvl8pPr>
                          <a:lvl9pPr marL="3657600" algn="l" defTabSz="914400" rtl="0" eaLnBrk="1" latinLnBrk="0" hangingPunct="1">
                            <a:defRPr kumimoji="0" sz="1800" kern="1200">
                              <a:solidFill>
                                <a:schemeClr val="dk1"/>
                              </a:solidFill>
                              <a:latin typeface="Arial"/>
                            </a:defRPr>
                          </a:lvl9pPr>
                        </a:lstStyle>
                        <a:p>
                          <a:pPr marL="0" algn="ctr" rtl="0" eaLnBrk="1" latinLnBrk="0" hangingPunct="1"/>
                          <a:r>
                            <a:rPr kumimoji="0" lang="en-GB" sz="1600" b="0" kern="1200" dirty="0">
                              <a:solidFill>
                                <a:schemeClr val="tx1">
                                  <a:lumMod val="90000"/>
                                  <a:lumOff val="10000"/>
                                </a:schemeClr>
                              </a:solidFill>
                              <a:latin typeface="Helvetica" pitchFamily="2" charset="0"/>
                            </a:rPr>
                            <a:t>88, 91, 94</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GB" sz="1600" b="0" kern="1200" dirty="0">
                              <a:solidFill>
                                <a:schemeClr val="tx1">
                                  <a:lumMod val="90000"/>
                                  <a:lumOff val="10000"/>
                                </a:schemeClr>
                              </a:solidFill>
                              <a:latin typeface="Helvetica" pitchFamily="2" charset="0"/>
                            </a:rPr>
                            <a:t>157, 163</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240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340–350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365</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10001"/>
                      </a:ext>
                    </a:extLst>
                  </a:tr>
                  <a:tr h="344819">
                    <a:tc>
                      <a:txBody>
                        <a:bodyPr/>
                        <a:lstStyle/>
                        <a:p>
                          <a:r>
                            <a:rPr kumimoji="0" lang="en-GB" sz="1600" b="0" kern="1200" dirty="0">
                              <a:solidFill>
                                <a:schemeClr val="tx1">
                                  <a:lumMod val="90000"/>
                                  <a:lumOff val="10000"/>
                                </a:schemeClr>
                              </a:solidFill>
                              <a:latin typeface="Helvetica" pitchFamily="2" charset="0"/>
                              <a:ea typeface="+mn-ea"/>
                              <a:cs typeface="+mn-cs"/>
                            </a:rPr>
                            <a:t>SR energy loss / turn [GeV]</a:t>
                          </a: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ea typeface="+mn-ea"/>
                              <a:cs typeface="+mn-cs"/>
                            </a:rPr>
                            <a:t>0.036</a:t>
                          </a: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ea typeface="+mn-ea"/>
                              <a:cs typeface="+mn-cs"/>
                            </a:rPr>
                            <a:t>0.08</a:t>
                          </a: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1.7</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algn="ctr" defTabSz="914400" rtl="0" eaLnBrk="1" latinLnBrk="0" hangingPunct="1"/>
                          <a:r>
                            <a:rPr kumimoji="0" lang="en-GB" sz="1600" b="0" kern="1200" dirty="0">
                              <a:solidFill>
                                <a:schemeClr val="tx1">
                                  <a:lumMod val="90000"/>
                                  <a:lumOff val="10000"/>
                                </a:schemeClr>
                              </a:solidFill>
                              <a:latin typeface="Helvetica" pitchFamily="2" charset="0"/>
                              <a:ea typeface="+mn-ea"/>
                              <a:cs typeface="+mn-cs"/>
                            </a:rPr>
                            <a:t>7.8</a:t>
                          </a: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9.2</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1629339622"/>
                      </a:ext>
                    </a:extLst>
                  </a:tr>
                  <a:tr h="3448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GB" sz="1600" b="0" kern="1200" dirty="0">
                              <a:solidFill>
                                <a:schemeClr val="tx1">
                                  <a:lumMod val="90000"/>
                                  <a:lumOff val="10000"/>
                                </a:schemeClr>
                              </a:solidFill>
                              <a:latin typeface="Helvetica" pitchFamily="2" charset="0"/>
                            </a:rPr>
                            <a:t>Total RF voltage 400 / 800 MHz [GV]</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0.08 / 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1.0 / 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2.1 / 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2.1 / 7.4</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2.1 / 9.2</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3782422085"/>
                      </a:ext>
                    </a:extLst>
                  </a:tr>
                  <a:tr h="344819">
                    <a:tc>
                      <a:txBody>
                        <a:bodyPr/>
                        <a:lstStyle/>
                        <a:p>
                          <a:r>
                            <a:rPr kumimoji="0" lang="en-GB" sz="1600" b="0" kern="1200" dirty="0">
                              <a:solidFill>
                                <a:schemeClr val="tx1">
                                  <a:lumMod val="90000"/>
                                  <a:lumOff val="10000"/>
                                </a:schemeClr>
                              </a:solidFill>
                              <a:latin typeface="Helvetica" pitchFamily="2" charset="0"/>
                            </a:rPr>
                            <a:t>Synchrotron radiation/beam [MW]</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50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600" b="0" kern="1200" dirty="0">
                              <a:solidFill>
                                <a:schemeClr val="tx1">
                                  <a:lumMod val="90000"/>
                                  <a:lumOff val="10000"/>
                                </a:schemeClr>
                              </a:solidFill>
                              <a:latin typeface="Helvetica" pitchFamily="2" charset="0"/>
                            </a:rPr>
                            <a:t>50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600" b="0" kern="1200" dirty="0">
                              <a:solidFill>
                                <a:schemeClr val="tx1">
                                  <a:lumMod val="90000"/>
                                  <a:lumOff val="10000"/>
                                </a:schemeClr>
                              </a:solidFill>
                              <a:latin typeface="Helvetica" pitchFamily="2" charset="0"/>
                            </a:rPr>
                            <a:t>50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600" b="0" kern="1200" dirty="0">
                              <a:solidFill>
                                <a:schemeClr val="tx1">
                                  <a:lumMod val="90000"/>
                                  <a:lumOff val="10000"/>
                                </a:schemeClr>
                              </a:solidFill>
                              <a:latin typeface="Helvetica" pitchFamily="2" charset="0"/>
                            </a:rPr>
                            <a:t>50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600" b="0" kern="1200" dirty="0">
                              <a:solidFill>
                                <a:schemeClr val="tx1">
                                  <a:lumMod val="90000"/>
                                  <a:lumOff val="10000"/>
                                </a:schemeClr>
                              </a:solidFill>
                              <a:latin typeface="Helvetica" pitchFamily="2" charset="0"/>
                            </a:rPr>
                            <a:t>50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556775723"/>
                      </a:ext>
                    </a:extLst>
                  </a:tr>
                  <a:tr h="3448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GB" sz="1600" b="0" kern="1200" dirty="0">
                              <a:solidFill>
                                <a:schemeClr val="tx1">
                                  <a:lumMod val="90000"/>
                                  <a:lumOff val="10000"/>
                                </a:schemeClr>
                              </a:solidFill>
                              <a:latin typeface="Helvetica" pitchFamily="2" charset="0"/>
                            </a:rPr>
                            <a:t>Beam current [mA]</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1294</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135</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26.8</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6.0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5.1</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10005"/>
                      </a:ext>
                    </a:extLst>
                  </a:tr>
                  <a:tr h="3448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GB" sz="1600" b="0" kern="1200" dirty="0">
                              <a:solidFill>
                                <a:schemeClr val="tx1">
                                  <a:lumMod val="90000"/>
                                  <a:lumOff val="10000"/>
                                </a:schemeClr>
                              </a:solidFill>
                              <a:latin typeface="Helvetica" pitchFamily="2" charset="0"/>
                            </a:rPr>
                            <a:t>Number bunches / beam</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rtl="0" eaLnBrk="1" latinLnBrk="0" hangingPunct="1"/>
                          <a:r>
                            <a:rPr kumimoji="0" lang="en-GB" sz="1600" b="0" kern="1200" dirty="0">
                              <a:solidFill>
                                <a:schemeClr val="tx1">
                                  <a:lumMod val="90000"/>
                                  <a:lumOff val="10000"/>
                                </a:schemeClr>
                              </a:solidFill>
                              <a:latin typeface="Helvetica" pitchFamily="2" charset="0"/>
                            </a:rPr>
                            <a:t>11200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rtl="0" eaLnBrk="1" latinLnBrk="0" hangingPunct="1"/>
                          <a:r>
                            <a:rPr kumimoji="0" lang="en-GB" sz="1600" b="0" kern="1200" dirty="0">
                              <a:solidFill>
                                <a:schemeClr val="tx1">
                                  <a:lumMod val="90000"/>
                                  <a:lumOff val="10000"/>
                                </a:schemeClr>
                              </a:solidFill>
                              <a:latin typeface="Helvetica" pitchFamily="2" charset="0"/>
                            </a:rPr>
                            <a:t>1852</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rtl="0" eaLnBrk="1" latinLnBrk="0" hangingPunct="1"/>
                          <a:r>
                            <a:rPr kumimoji="0" lang="en-GB" sz="1600" b="0" kern="1200" dirty="0">
                              <a:solidFill>
                                <a:schemeClr val="tx1">
                                  <a:lumMod val="90000"/>
                                  <a:lumOff val="10000"/>
                                </a:schemeClr>
                              </a:solidFill>
                              <a:latin typeface="Helvetica" pitchFamily="2" charset="0"/>
                            </a:rPr>
                            <a:t>300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rtl="0" eaLnBrk="1" latinLnBrk="0" hangingPunct="1"/>
                          <a:r>
                            <a:rPr kumimoji="0" lang="en-GB" sz="1600" b="0" kern="1200" dirty="0">
                              <a:solidFill>
                                <a:schemeClr val="tx1">
                                  <a:lumMod val="90000"/>
                                  <a:lumOff val="10000"/>
                                </a:schemeClr>
                              </a:solidFill>
                              <a:latin typeface="Helvetica" pitchFamily="2" charset="0"/>
                            </a:rPr>
                            <a:t>70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algn="ctr" rtl="0" eaLnBrk="1" latinLnBrk="0" hangingPunct="1"/>
                          <a:r>
                            <a:rPr kumimoji="0" lang="en-GB" sz="1600" b="0" kern="1200" dirty="0">
                              <a:solidFill>
                                <a:schemeClr val="tx1">
                                  <a:lumMod val="90000"/>
                                  <a:lumOff val="10000"/>
                                </a:schemeClr>
                              </a:solidFill>
                              <a:latin typeface="Helvetica" pitchFamily="2" charset="0"/>
                            </a:rPr>
                            <a:t>64</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963286293"/>
                      </a:ext>
                    </a:extLst>
                  </a:tr>
                  <a:tr h="3448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GB" sz="1600" b="0" kern="1200" dirty="0">
                              <a:solidFill>
                                <a:schemeClr val="tx1">
                                  <a:lumMod val="90000"/>
                                  <a:lumOff val="10000"/>
                                </a:schemeClr>
                              </a:solidFill>
                              <a:latin typeface="Helvetica" pitchFamily="2" charset="0"/>
                            </a:rPr>
                            <a:t>Luminosity / IP [10</a:t>
                          </a:r>
                          <a:r>
                            <a:rPr kumimoji="0" lang="en-GB" sz="1600" b="0" kern="1200" baseline="30000" dirty="0">
                              <a:solidFill>
                                <a:schemeClr val="tx1">
                                  <a:lumMod val="90000"/>
                                  <a:lumOff val="10000"/>
                                </a:schemeClr>
                              </a:solidFill>
                              <a:latin typeface="Helvetica" pitchFamily="2" charset="0"/>
                            </a:rPr>
                            <a:t>34</a:t>
                          </a:r>
                          <a:r>
                            <a:rPr kumimoji="0" lang="en-GB" sz="1600" b="0" kern="1200" dirty="0">
                              <a:solidFill>
                                <a:schemeClr val="tx1">
                                  <a:lumMod val="90000"/>
                                  <a:lumOff val="10000"/>
                                </a:schemeClr>
                              </a:solidFill>
                              <a:latin typeface="Helvetica" pitchFamily="2" charset="0"/>
                            </a:rPr>
                            <a:t> cm</a:t>
                          </a:r>
                          <a:r>
                            <a:rPr kumimoji="0" lang="en-GB" sz="1600" b="0" kern="1200" baseline="30000" dirty="0">
                              <a:solidFill>
                                <a:schemeClr val="tx1">
                                  <a:lumMod val="90000"/>
                                  <a:lumOff val="10000"/>
                                </a:schemeClr>
                              </a:solidFill>
                              <a:latin typeface="Helvetica" pitchFamily="2" charset="0"/>
                            </a:rPr>
                            <a:t>–2</a:t>
                          </a:r>
                          <a:r>
                            <a:rPr kumimoji="0" lang="en-GB" sz="1600" b="0" kern="1200" dirty="0">
                              <a:solidFill>
                                <a:schemeClr val="tx1">
                                  <a:lumMod val="90000"/>
                                  <a:lumOff val="10000"/>
                                </a:schemeClr>
                              </a:solidFill>
                              <a:latin typeface="Helvetica" pitchFamily="2" charset="0"/>
                            </a:rPr>
                            <a:t>s</a:t>
                          </a:r>
                          <a:r>
                            <a:rPr kumimoji="0" lang="en-GB" sz="1600" b="0" kern="1200" baseline="30000" dirty="0">
                              <a:solidFill>
                                <a:schemeClr val="tx1">
                                  <a:lumMod val="90000"/>
                                  <a:lumOff val="10000"/>
                                </a:schemeClr>
                              </a:solidFill>
                              <a:latin typeface="Helvetica" pitchFamily="2" charset="0"/>
                            </a:rPr>
                            <a:t>–1</a:t>
                          </a:r>
                          <a:r>
                            <a:rPr kumimoji="0" lang="en-GB" sz="1600" b="0" kern="1200" dirty="0">
                              <a:solidFill>
                                <a:schemeClr val="tx1">
                                  <a:lumMod val="90000"/>
                                  <a:lumOff val="10000"/>
                                </a:schemeClr>
                              </a:solidFill>
                              <a:latin typeface="Helvetica" pitchFamily="2" charset="0"/>
                            </a:rPr>
                            <a:t>]</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144</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20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7.5</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r>
                            <a:rPr kumimoji="0" lang="en-GB" sz="1600" b="0" kern="1200" dirty="0">
                              <a:solidFill>
                                <a:schemeClr val="tx1">
                                  <a:lumMod val="90000"/>
                                  <a:lumOff val="10000"/>
                                </a:schemeClr>
                              </a:solidFill>
                              <a:latin typeface="Helvetica" pitchFamily="2" charset="0"/>
                            </a:rPr>
                            <a:t>1.8</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1.4</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1594538425"/>
                      </a:ext>
                    </a:extLst>
                  </a:tr>
                  <a:tr h="34481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600" b="0" kern="1200" dirty="0">
                              <a:solidFill>
                                <a:schemeClr val="tx1">
                                  <a:lumMod val="90000"/>
                                  <a:lumOff val="10000"/>
                                </a:schemeClr>
                              </a:solidFill>
                              <a:latin typeface="Helvetica" pitchFamily="2" charset="0"/>
                            </a:rPr>
                            <a:t>Luminosity / year [ab</a:t>
                          </a:r>
                          <a:r>
                            <a:rPr kumimoji="0" lang="en-GB" sz="1600" b="0" kern="1200" baseline="30000" dirty="0">
                              <a:solidFill>
                                <a:schemeClr val="tx1">
                                  <a:lumMod val="90000"/>
                                  <a:lumOff val="10000"/>
                                </a:schemeClr>
                              </a:solidFill>
                              <a:latin typeface="Helvetica" pitchFamily="2" charset="0"/>
                            </a:rPr>
                            <a:t>–1</a:t>
                          </a:r>
                          <a:r>
                            <a:rPr kumimoji="0" lang="en-GB" sz="1600" b="0" kern="1200" dirty="0">
                              <a:solidFill>
                                <a:schemeClr val="tx1">
                                  <a:lumMod val="90000"/>
                                  <a:lumOff val="10000"/>
                                </a:schemeClr>
                              </a:solidFill>
                              <a:latin typeface="Helvetica" pitchFamily="2" charset="0"/>
                            </a:rPr>
                            <a:t>]</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68</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9.6</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3.6</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algn="ctr" defTabSz="914400" rtl="0" eaLnBrk="1" latinLnBrk="0" hangingPunct="1"/>
                          <a:r>
                            <a:rPr kumimoji="0" lang="en-GB" sz="1600" b="0" kern="1200" dirty="0">
                              <a:solidFill>
                                <a:schemeClr val="tx1">
                                  <a:lumMod val="90000"/>
                                  <a:lumOff val="10000"/>
                                </a:schemeClr>
                              </a:solidFill>
                              <a:latin typeface="Helvetica" pitchFamily="2" charset="0"/>
                            </a:rPr>
                            <a:t>0.83</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0.67</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2440437566"/>
                      </a:ext>
                    </a:extLst>
                  </a:tr>
                  <a:tr h="34481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600" b="0" kern="1200" dirty="0">
                              <a:solidFill>
                                <a:schemeClr val="tx1">
                                  <a:lumMod val="90000"/>
                                  <a:lumOff val="10000"/>
                                </a:schemeClr>
                              </a:solidFill>
                              <a:latin typeface="Helvetica" pitchFamily="2" charset="0"/>
                            </a:rPr>
                            <a:t>Run time (including </a:t>
                          </a:r>
                          <a:r>
                            <a:rPr kumimoji="0" lang="en-GB" sz="1600" b="0" kern="1200" dirty="0" err="1">
                              <a:solidFill>
                                <a:schemeClr val="tx1">
                                  <a:lumMod val="90000"/>
                                  <a:lumOff val="10000"/>
                                </a:schemeClr>
                              </a:solidFill>
                              <a:latin typeface="Helvetica" pitchFamily="2" charset="0"/>
                            </a:rPr>
                            <a:t>lumi</a:t>
                          </a:r>
                          <a:r>
                            <a:rPr kumimoji="0" lang="en-GB" sz="1600" b="0" kern="1200" dirty="0">
                              <a:solidFill>
                                <a:schemeClr val="tx1">
                                  <a:lumMod val="90000"/>
                                  <a:lumOff val="10000"/>
                                </a:schemeClr>
                              </a:solidFill>
                              <a:latin typeface="Helvetica" pitchFamily="2" charset="0"/>
                            </a:rPr>
                            <a:t> ramp-up) [years]</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4</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2</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3</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algn="ctr" defTabSz="914400" rtl="0" eaLnBrk="1" latinLnBrk="0" hangingPunct="1"/>
                          <a:r>
                            <a:rPr kumimoji="0" lang="en-GB" sz="1600" b="0" kern="1200" dirty="0">
                              <a:solidFill>
                                <a:schemeClr val="tx1">
                                  <a:lumMod val="90000"/>
                                  <a:lumOff val="10000"/>
                                </a:schemeClr>
                              </a:solidFill>
                              <a:latin typeface="Helvetica" pitchFamily="2" charset="0"/>
                            </a:rPr>
                            <a:t>1</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algn="ctr" defTabSz="914400" rtl="0" eaLnBrk="1" latinLnBrk="0" hangingPunct="1"/>
                          <a:r>
                            <a:rPr kumimoji="0" lang="en-GB" sz="1600" b="0" kern="1200" dirty="0">
                              <a:solidFill>
                                <a:schemeClr val="tx1">
                                  <a:lumMod val="90000"/>
                                  <a:lumOff val="10000"/>
                                </a:schemeClr>
                              </a:solidFill>
                              <a:latin typeface="Helvetica" pitchFamily="2" charset="0"/>
                            </a:rPr>
                            <a:t>4</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167799703"/>
                      </a:ext>
                    </a:extLst>
                  </a:tr>
                  <a:tr h="36356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GB" sz="1600" b="0" kern="1200" dirty="0">
                              <a:solidFill>
                                <a:schemeClr val="tx1">
                                  <a:lumMod val="90000"/>
                                  <a:lumOff val="10000"/>
                                </a:schemeClr>
                              </a:solidFill>
                              <a:latin typeface="Helvetica" pitchFamily="2" charset="0"/>
                            </a:rPr>
                            <a:t>Total integrated luminosity [ab</a:t>
                          </a:r>
                          <a:r>
                            <a:rPr kumimoji="0" lang="en-GB" sz="1600" b="0" kern="1200" baseline="30000" dirty="0">
                              <a:solidFill>
                                <a:schemeClr val="tx1">
                                  <a:lumMod val="90000"/>
                                  <a:lumOff val="10000"/>
                                </a:schemeClr>
                              </a:solidFill>
                              <a:latin typeface="Helvetica" pitchFamily="2" charset="0"/>
                            </a:rPr>
                            <a:t>–1</a:t>
                          </a:r>
                          <a:r>
                            <a:rPr kumimoji="0" lang="en-GB" sz="1600" b="0" kern="1200" dirty="0">
                              <a:solidFill>
                                <a:schemeClr val="tx1">
                                  <a:lumMod val="90000"/>
                                  <a:lumOff val="10000"/>
                                </a:schemeClr>
                              </a:solidFill>
                              <a:latin typeface="Helvetica" pitchFamily="2" charset="0"/>
                            </a:rPr>
                            <a:t>]</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205</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19.2</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10.8</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r>
                            <a:rPr kumimoji="0" lang="en-GB" sz="1600" b="0" kern="1200" dirty="0">
                              <a:solidFill>
                                <a:schemeClr val="tx1">
                                  <a:lumMod val="90000"/>
                                  <a:lumOff val="10000"/>
                                </a:schemeClr>
                              </a:solidFill>
                              <a:latin typeface="Helvetica" pitchFamily="2" charset="0"/>
                            </a:rPr>
                            <a:t>0.4</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algn="ctr" defTabSz="914400" rtl="0" eaLnBrk="1" latinLnBrk="0" hangingPunct="1"/>
                          <a:r>
                            <a:rPr kumimoji="0" lang="en-GB" sz="1600" b="0" kern="1200" dirty="0">
                              <a:solidFill>
                                <a:schemeClr val="tx1">
                                  <a:lumMod val="90000"/>
                                  <a:lumOff val="10000"/>
                                </a:schemeClr>
                              </a:solidFill>
                              <a:latin typeface="Helvetica" pitchFamily="2" charset="0"/>
                            </a:rPr>
                            <a:t>2.7</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2513034531"/>
                      </a:ext>
                    </a:extLst>
                  </a:tr>
                  <a:tr h="62957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GB" sz="1600" b="0" kern="1200" dirty="0">
                              <a:solidFill>
                                <a:schemeClr val="tx1"/>
                              </a:solidFill>
                              <a:latin typeface="Helvetica" pitchFamily="2" charset="0"/>
                            </a:rPr>
                            <a:t>Total number of events</a:t>
                          </a:r>
                          <a:endParaRPr kumimoji="0" lang="en-GB" sz="1600" b="0" kern="1200" dirty="0">
                            <a:solidFill>
                              <a:schemeClr val="tx1"/>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solidFill>
                              <a:latin typeface="Helvetica" pitchFamily="2" charset="0"/>
                            </a:rPr>
                            <a:t>6</a:t>
                          </a:r>
                          <a14:m>
                            <m:oMath xmlns:m="http://schemas.openxmlformats.org/officeDocument/2006/math">
                              <m:r>
                                <a:rPr kumimoji="0" lang="en-GB" sz="1600" b="0" i="0" kern="1200" dirty="0" smtClean="0">
                                  <a:solidFill>
                                    <a:schemeClr val="tx1"/>
                                  </a:solidFill>
                                  <a:latin typeface="Cambria Math" panose="02040503050406030204" pitchFamily="18" charset="0"/>
                                  <a:ea typeface="Cambria Math" panose="02040503050406030204" pitchFamily="18" charset="0"/>
                                </a:rPr>
                                <m:t> </m:t>
                              </m:r>
                              <m:r>
                                <a:rPr kumimoji="0" lang="en-GB" sz="1600" b="0" i="1" kern="1200" dirty="0" smtClean="0">
                                  <a:solidFill>
                                    <a:schemeClr val="tx1"/>
                                  </a:solidFill>
                                  <a:latin typeface="Cambria Math" panose="02040503050406030204" pitchFamily="18" charset="0"/>
                                  <a:ea typeface="Cambria Math" panose="02040503050406030204" pitchFamily="18" charset="0"/>
                                </a:rPr>
                                <m:t>∙ </m:t>
                              </m:r>
                            </m:oMath>
                          </a14:m>
                          <a:r>
                            <a:rPr kumimoji="0" lang="en-GB" sz="1600" b="0" kern="1200" dirty="0">
                              <a:solidFill>
                                <a:schemeClr val="tx1"/>
                              </a:solidFill>
                              <a:latin typeface="Helvetica" pitchFamily="2" charset="0"/>
                            </a:rPr>
                            <a:t>10</a:t>
                          </a:r>
                          <a:r>
                            <a:rPr kumimoji="0" lang="en-GB" sz="1600" b="0" kern="1200" baseline="30000" dirty="0">
                              <a:solidFill>
                                <a:schemeClr val="tx1"/>
                              </a:solidFill>
                              <a:latin typeface="Helvetica" pitchFamily="2" charset="0"/>
                            </a:rPr>
                            <a:t>12</a:t>
                          </a:r>
                          <a:r>
                            <a:rPr kumimoji="0" lang="en-GB" sz="1600" b="0" kern="1200" dirty="0">
                              <a:solidFill>
                                <a:schemeClr val="tx1"/>
                              </a:solidFill>
                              <a:latin typeface="Helvetica" pitchFamily="2" charset="0"/>
                            </a:rPr>
                            <a:t> Z</a:t>
                          </a:r>
                          <a:endParaRPr kumimoji="0" lang="en-GB" sz="1600" b="0" kern="1200" dirty="0">
                            <a:solidFill>
                              <a:schemeClr val="tx1"/>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solidFill>
                              <a:latin typeface="Helvetica" pitchFamily="2" charset="0"/>
                            </a:rPr>
                            <a:t>2.4</a:t>
                          </a:r>
                          <a14:m>
                            <m:oMath xmlns:m="http://schemas.openxmlformats.org/officeDocument/2006/math">
                              <m:r>
                                <a:rPr kumimoji="0" lang="en-GB" sz="1600" b="0" i="0" kern="1200" dirty="0" smtClean="0">
                                  <a:solidFill>
                                    <a:schemeClr val="tx1"/>
                                  </a:solidFill>
                                  <a:latin typeface="Cambria Math" panose="02040503050406030204" pitchFamily="18" charset="0"/>
                                  <a:ea typeface="Cambria Math" panose="02040503050406030204" pitchFamily="18" charset="0"/>
                                </a:rPr>
                                <m:t> </m:t>
                              </m:r>
                              <m:r>
                                <a:rPr kumimoji="0" lang="en-GB" sz="1600" b="0" i="1" kern="1200" dirty="0" smtClean="0">
                                  <a:solidFill>
                                    <a:schemeClr val="tx1"/>
                                  </a:solidFill>
                                  <a:latin typeface="Cambria Math" panose="02040503050406030204" pitchFamily="18" charset="0"/>
                                  <a:ea typeface="Cambria Math" panose="02040503050406030204" pitchFamily="18" charset="0"/>
                                </a:rPr>
                                <m:t>∙ </m:t>
                              </m:r>
                            </m:oMath>
                          </a14:m>
                          <a:r>
                            <a:rPr kumimoji="0" lang="en-GB" sz="1600" b="0" kern="1200" dirty="0">
                              <a:solidFill>
                                <a:schemeClr val="tx1"/>
                              </a:solidFill>
                              <a:latin typeface="Helvetica" pitchFamily="2" charset="0"/>
                            </a:rPr>
                            <a:t>10</a:t>
                          </a:r>
                          <a:r>
                            <a:rPr kumimoji="0" lang="en-GB" sz="1600" b="0" kern="1200" baseline="30000" dirty="0">
                              <a:solidFill>
                                <a:schemeClr val="tx1"/>
                              </a:solidFill>
                              <a:latin typeface="Helvetica" pitchFamily="2" charset="0"/>
                            </a:rPr>
                            <a:t>8</a:t>
                          </a:r>
                          <a:r>
                            <a:rPr kumimoji="0" lang="en-GB" sz="1600" b="0" kern="1200" dirty="0">
                              <a:solidFill>
                                <a:schemeClr val="tx1"/>
                              </a:solidFill>
                              <a:latin typeface="Helvetica" pitchFamily="2" charset="0"/>
                            </a:rPr>
                            <a:t> WW</a:t>
                          </a:r>
                        </a:p>
                        <a:p>
                          <a:pPr algn="ctr"/>
                          <a:r>
                            <a:rPr kumimoji="0" lang="en-GB" sz="1200" b="0" kern="1200" dirty="0">
                              <a:solidFill>
                                <a:schemeClr val="tx1"/>
                              </a:solidFill>
                              <a:latin typeface="Helvetica" pitchFamily="2" charset="0"/>
                            </a:rPr>
                            <a:t>(incl. WW at higher √s)</a:t>
                          </a:r>
                          <a:endParaRPr kumimoji="0" lang="en-GB" sz="1600" b="0" kern="1200" dirty="0">
                            <a:solidFill>
                              <a:schemeClr val="tx1"/>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kern="1200" dirty="0">
                              <a:solidFill>
                                <a:schemeClr val="tx1"/>
                              </a:solidFill>
                              <a:latin typeface="Helvetica" pitchFamily="2" charset="0"/>
                            </a:rPr>
                            <a:t>2.2</a:t>
                          </a:r>
                          <a14:m>
                            <m:oMath xmlns:m="http://schemas.openxmlformats.org/officeDocument/2006/math">
                              <m:r>
                                <a:rPr kumimoji="0" lang="en-GB" sz="1600" b="0" i="0" kern="1200" dirty="0" smtClean="0">
                                  <a:solidFill>
                                    <a:schemeClr val="tx1"/>
                                  </a:solidFill>
                                  <a:latin typeface="Cambria Math" panose="02040503050406030204" pitchFamily="18" charset="0"/>
                                  <a:ea typeface="Cambria Math" panose="02040503050406030204" pitchFamily="18" charset="0"/>
                                </a:rPr>
                                <m:t> </m:t>
                              </m:r>
                              <m:r>
                                <a:rPr kumimoji="0" lang="en-GB" sz="1600" b="0" i="1" kern="1200" dirty="0" smtClean="0">
                                  <a:solidFill>
                                    <a:schemeClr val="tx1"/>
                                  </a:solidFill>
                                  <a:latin typeface="Cambria Math" panose="02040503050406030204" pitchFamily="18" charset="0"/>
                                  <a:ea typeface="Cambria Math" panose="02040503050406030204" pitchFamily="18" charset="0"/>
                                </a:rPr>
                                <m:t>∙ </m:t>
                              </m:r>
                            </m:oMath>
                          </a14:m>
                          <a:r>
                            <a:rPr kumimoji="0" lang="en-GB" sz="1600" b="0" kern="1200" dirty="0">
                              <a:solidFill>
                                <a:schemeClr val="tx1"/>
                              </a:solidFill>
                              <a:latin typeface="Helvetica" pitchFamily="2" charset="0"/>
                            </a:rPr>
                            <a:t>10</a:t>
                          </a:r>
                          <a:r>
                            <a:rPr kumimoji="0" lang="en-GB" sz="1600" b="0" kern="1200" baseline="30000" dirty="0">
                              <a:solidFill>
                                <a:schemeClr val="tx1"/>
                              </a:solidFill>
                              <a:latin typeface="Helvetica" pitchFamily="2" charset="0"/>
                            </a:rPr>
                            <a:t>6</a:t>
                          </a:r>
                          <a:r>
                            <a:rPr kumimoji="0" lang="en-GB" sz="1600" b="0" kern="1200" dirty="0">
                              <a:solidFill>
                                <a:schemeClr val="tx1"/>
                              </a:solidFill>
                              <a:latin typeface="Helvetica" pitchFamily="2" charset="0"/>
                            </a:rPr>
                            <a:t> ZH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kern="1200" dirty="0">
                              <a:solidFill>
                                <a:schemeClr val="tx1"/>
                              </a:solidFill>
                              <a:latin typeface="Helvetica" pitchFamily="2" charset="0"/>
                            </a:rPr>
                            <a:t>65k WW → H</a:t>
                          </a:r>
                          <a:endParaRPr kumimoji="0" lang="en-GB" sz="1600" b="0" kern="1200" dirty="0">
                            <a:solidFill>
                              <a:schemeClr val="tx1"/>
                            </a:solidFill>
                            <a:latin typeface="Helvetica" pitchFamily="2" charset="0"/>
                            <a:ea typeface="+mn-ea"/>
                            <a:cs typeface="+mn-cs"/>
                          </a:endParaRPr>
                        </a:p>
                      </a:txBody>
                      <a:tcPr marL="51435" marR="51435" marT="25718" marB="25718" anchor="ctr">
                        <a:solidFill>
                          <a:schemeClr val="accent1">
                            <a:lumMod val="20000"/>
                            <a:lumOff val="80000"/>
                          </a:scheme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kern="1200" dirty="0">
                              <a:solidFill>
                                <a:schemeClr val="tx1"/>
                              </a:solidFill>
                              <a:latin typeface="Helvetica" pitchFamily="2" charset="0"/>
                            </a:rPr>
                            <a:t>2</a:t>
                          </a:r>
                          <a14:m>
                            <m:oMath xmlns:m="http://schemas.openxmlformats.org/officeDocument/2006/math">
                              <m:r>
                                <a:rPr kumimoji="0" lang="en-GB" sz="1600" b="0" i="0" kern="1200" dirty="0" smtClean="0">
                                  <a:solidFill>
                                    <a:schemeClr val="tx1"/>
                                  </a:solidFill>
                                  <a:latin typeface="Cambria Math" panose="02040503050406030204" pitchFamily="18" charset="0"/>
                                  <a:ea typeface="Cambria Math" panose="02040503050406030204" pitchFamily="18" charset="0"/>
                                </a:rPr>
                                <m:t> </m:t>
                              </m:r>
                              <m:r>
                                <a:rPr kumimoji="0" lang="en-GB" sz="1600" b="0" i="1" kern="1200" dirty="0" smtClean="0">
                                  <a:solidFill>
                                    <a:schemeClr val="tx1"/>
                                  </a:solidFill>
                                  <a:latin typeface="Cambria Math" panose="02040503050406030204" pitchFamily="18" charset="0"/>
                                  <a:ea typeface="Cambria Math" panose="02040503050406030204" pitchFamily="18" charset="0"/>
                                </a:rPr>
                                <m:t>∙ </m:t>
                              </m:r>
                            </m:oMath>
                          </a14:m>
                          <a:r>
                            <a:rPr kumimoji="0" lang="en-GB" sz="1600" b="0" kern="1200" dirty="0">
                              <a:solidFill>
                                <a:schemeClr val="tx1"/>
                              </a:solidFill>
                              <a:latin typeface="Helvetica" pitchFamily="2" charset="0"/>
                            </a:rPr>
                            <a:t>10</a:t>
                          </a:r>
                          <a:r>
                            <a:rPr kumimoji="0" lang="en-GB" sz="1600" b="0" kern="1200" baseline="30000" dirty="0">
                              <a:solidFill>
                                <a:schemeClr val="tx1"/>
                              </a:solidFill>
                              <a:latin typeface="Helvetica" pitchFamily="2" charset="0"/>
                            </a:rPr>
                            <a:t>6</a:t>
                          </a:r>
                          <a:r>
                            <a:rPr kumimoji="0" lang="en-GB" sz="1600" b="0" kern="1200" dirty="0">
                              <a:solidFill>
                                <a:schemeClr val="tx1"/>
                              </a:solidFill>
                              <a:latin typeface="Helvetica" pitchFamily="2" charset="0"/>
                            </a:rPr>
                            <a:t> </a:t>
                          </a:r>
                          <a14:m>
                            <m:oMath xmlns:m="http://schemas.openxmlformats.org/officeDocument/2006/math">
                              <m:r>
                                <m:rPr>
                                  <m:nor/>
                                </m:rPr>
                                <a:rPr lang="en-GB" sz="1600" b="0" i="0" dirty="0" smtClean="0">
                                  <a:solidFill>
                                    <a:schemeClr val="tx1"/>
                                  </a:solidFill>
                                  <a:latin typeface="Helvetica" pitchFamily="2" charset="0"/>
                                </a:rPr>
                                <m:t>t</m:t>
                              </m:r>
                              <m:acc>
                                <m:accPr>
                                  <m:chr m:val="̅"/>
                                  <m:ctrlPr>
                                    <a:rPr lang="en-GB" sz="1600" b="0" i="0" dirty="0" smtClean="0">
                                      <a:solidFill>
                                        <a:schemeClr val="tx1"/>
                                      </a:solidFill>
                                      <a:latin typeface="Helvetica" pitchFamily="2" charset="0"/>
                                    </a:rPr>
                                  </m:ctrlPr>
                                </m:accPr>
                                <m:e>
                                  <m:r>
                                    <m:rPr>
                                      <m:nor/>
                                    </m:rPr>
                                    <a:rPr lang="en-GB" sz="1600" b="0" i="0" dirty="0" smtClean="0">
                                      <a:solidFill>
                                        <a:schemeClr val="tx1"/>
                                      </a:solidFill>
                                      <a:latin typeface="Helvetica" pitchFamily="2" charset="0"/>
                                    </a:rPr>
                                    <m:t>t</m:t>
                                  </m:r>
                                </m:e>
                              </m:acc>
                            </m:oMath>
                          </a14:m>
                          <a:r>
                            <a:rPr kumimoji="0" lang="en-GB" sz="1600" b="0" kern="1200" dirty="0">
                              <a:solidFill>
                                <a:schemeClr val="tx1"/>
                              </a:solidFill>
                              <a:latin typeface="Helvetica" pitchFamily="2" charset="0"/>
                            </a:rPr>
                            <a:t>  +  370k ZH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kern="1200" dirty="0">
                              <a:solidFill>
                                <a:schemeClr val="tx1"/>
                              </a:solidFill>
                              <a:latin typeface="Helvetica" pitchFamily="2" charset="0"/>
                            </a:rPr>
                            <a:t>+  92k WW → H</a:t>
                          </a:r>
                          <a:endParaRPr kumimoji="0" lang="en-GB" sz="1600" b="0" kern="1200" dirty="0">
                            <a:solidFill>
                              <a:schemeClr val="tx1"/>
                            </a:solidFill>
                            <a:latin typeface="Helvetica" pitchFamily="2" charset="0"/>
                            <a:ea typeface="+mn-ea"/>
                            <a:cs typeface="+mn-cs"/>
                          </a:endParaRPr>
                        </a:p>
                      </a:txBody>
                      <a:tcPr marL="51435" marR="51435" marT="25718" marB="25718" anchor="ctr">
                        <a:solidFill>
                          <a:schemeClr val="accent1">
                            <a:lumMod val="20000"/>
                            <a:lumOff val="80000"/>
                          </a:schemeClr>
                        </a:solidFill>
                      </a:tcPr>
                    </a:tc>
                    <a:tc hMerge="1">
                      <a:txBody>
                        <a:bodyPr/>
                        <a:lstStyle/>
                        <a:p>
                          <a:endParaRPr dirty="0"/>
                        </a:p>
                      </a:txBody>
                      <a:tcPr marL="51435" marR="51435" marT="25718" marB="25718" anchor="ctr">
                        <a:lnL w="12700" cap="flat" cmpd="sng" algn="ctr">
                          <a:solidFill>
                            <a:sysClr val="windowText" lastClr="000000"/>
                          </a:solidFill>
                          <a:prstDash val="solid"/>
                          <a:round/>
                          <a:headEnd type="none" w="med" len="med"/>
                          <a:tailEnd type="none" w="med" len="med"/>
                        </a:lnL>
                        <a:lnR w="12700" cap="flat" cmpd="sng" algn="ctr">
                          <a:solidFill>
                            <a:srgbClr val="A26B2D"/>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extLst>
                      <a:ext uri="{0D108BD9-81ED-4DB2-BD59-A6C34878D82A}">
                        <a16:rowId xmlns:a16="http://schemas.microsoft.com/office/drawing/2014/main" val="4062015532"/>
                      </a:ext>
                    </a:extLst>
                  </a:tr>
                </a:tbl>
              </a:graphicData>
            </a:graphic>
          </p:graphicFrame>
        </mc:Choice>
        <mc:Fallback xmlns="">
          <p:graphicFrame>
            <p:nvGraphicFramePr>
              <p:cNvPr id="3" name="Table 2">
                <a:extLst>
                  <a:ext uri="{FF2B5EF4-FFF2-40B4-BE49-F238E27FC236}">
                    <a16:creationId xmlns:a16="http://schemas.microsoft.com/office/drawing/2014/main" id="{95A8E843-6E54-4EF5-C973-D06292599455}"/>
                  </a:ext>
                </a:extLst>
              </p:cNvPr>
              <p:cNvGraphicFramePr>
                <a:graphicFrameLocks noGrp="1"/>
              </p:cNvGraphicFramePr>
              <p:nvPr>
                <p:extLst>
                  <p:ext uri="{D42A27DB-BD31-4B8C-83A1-F6EECF244321}">
                    <p14:modId xmlns:p14="http://schemas.microsoft.com/office/powerpoint/2010/main" val="3255149879"/>
                  </p:ext>
                </p:extLst>
              </p:nvPr>
            </p:nvGraphicFramePr>
            <p:xfrm>
              <a:off x="736082" y="1649874"/>
              <a:ext cx="10878510" cy="4508043"/>
            </p:xfrm>
            <a:graphic>
              <a:graphicData uri="http://schemas.openxmlformats.org/drawingml/2006/table">
                <a:tbl>
                  <a:tblPr firstRow="1" bandRow="1">
                    <a:tableStyleId>{69012ECD-51FC-41F1-AA8D-1B2483CD663E}</a:tableStyleId>
                  </a:tblPr>
                  <a:tblGrid>
                    <a:gridCol w="4128971">
                      <a:extLst>
                        <a:ext uri="{9D8B030D-6E8A-4147-A177-3AD203B41FA5}">
                          <a16:colId xmlns:a16="http://schemas.microsoft.com/office/drawing/2014/main" val="20000"/>
                        </a:ext>
                      </a:extLst>
                    </a:gridCol>
                    <a:gridCol w="1281360">
                      <a:extLst>
                        <a:ext uri="{9D8B030D-6E8A-4147-A177-3AD203B41FA5}">
                          <a16:colId xmlns:a16="http://schemas.microsoft.com/office/drawing/2014/main" val="20001"/>
                        </a:ext>
                      </a:extLst>
                    </a:gridCol>
                    <a:gridCol w="1751355">
                      <a:extLst>
                        <a:ext uri="{9D8B030D-6E8A-4147-A177-3AD203B41FA5}">
                          <a16:colId xmlns:a16="http://schemas.microsoft.com/office/drawing/2014/main" val="20004"/>
                        </a:ext>
                      </a:extLst>
                    </a:gridCol>
                    <a:gridCol w="1532600">
                      <a:extLst>
                        <a:ext uri="{9D8B030D-6E8A-4147-A177-3AD203B41FA5}">
                          <a16:colId xmlns:a16="http://schemas.microsoft.com/office/drawing/2014/main" val="20005"/>
                        </a:ext>
                      </a:extLst>
                    </a:gridCol>
                    <a:gridCol w="964209">
                      <a:extLst>
                        <a:ext uri="{9D8B030D-6E8A-4147-A177-3AD203B41FA5}">
                          <a16:colId xmlns:a16="http://schemas.microsoft.com/office/drawing/2014/main" val="818795718"/>
                        </a:ext>
                      </a:extLst>
                    </a:gridCol>
                    <a:gridCol w="1220015">
                      <a:extLst>
                        <a:ext uri="{9D8B030D-6E8A-4147-A177-3AD203B41FA5}">
                          <a16:colId xmlns:a16="http://schemas.microsoft.com/office/drawing/2014/main" val="2232381764"/>
                        </a:ext>
                      </a:extLst>
                    </a:gridCol>
                  </a:tblGrid>
                  <a:tr h="411532">
                    <a:tc>
                      <a:txBody>
                        <a:bodyPr/>
                        <a:lstStyle>
                          <a:lvl1pPr marL="0" algn="l" defTabSz="914400" rtl="0" eaLnBrk="1" latinLnBrk="0" hangingPunct="1">
                            <a:defRPr kumimoji="0" sz="1800" b="1" kern="1200">
                              <a:solidFill>
                                <a:schemeClr val="lt1"/>
                              </a:solidFill>
                              <a:latin typeface="Arial"/>
                            </a:defRPr>
                          </a:lvl1pPr>
                          <a:lvl2pPr marL="457200" algn="l" defTabSz="914400" rtl="0" eaLnBrk="1" latinLnBrk="0" hangingPunct="1">
                            <a:defRPr kumimoji="0" sz="1800" b="1" kern="1200">
                              <a:solidFill>
                                <a:schemeClr val="lt1"/>
                              </a:solidFill>
                              <a:latin typeface="Arial"/>
                            </a:defRPr>
                          </a:lvl2pPr>
                          <a:lvl3pPr marL="914400" algn="l" defTabSz="914400" rtl="0" eaLnBrk="1" latinLnBrk="0" hangingPunct="1">
                            <a:defRPr kumimoji="0" sz="1800" b="1" kern="1200">
                              <a:solidFill>
                                <a:schemeClr val="lt1"/>
                              </a:solidFill>
                              <a:latin typeface="Arial"/>
                            </a:defRPr>
                          </a:lvl3pPr>
                          <a:lvl4pPr marL="1371600" algn="l" defTabSz="914400" rtl="0" eaLnBrk="1" latinLnBrk="0" hangingPunct="1">
                            <a:defRPr kumimoji="0" sz="1800" b="1" kern="1200">
                              <a:solidFill>
                                <a:schemeClr val="lt1"/>
                              </a:solidFill>
                              <a:latin typeface="Arial"/>
                            </a:defRPr>
                          </a:lvl4pPr>
                          <a:lvl5pPr marL="1828800" algn="l" defTabSz="914400" rtl="0" eaLnBrk="1" latinLnBrk="0" hangingPunct="1">
                            <a:defRPr kumimoji="0" sz="1800" b="1" kern="1200">
                              <a:solidFill>
                                <a:schemeClr val="lt1"/>
                              </a:solidFill>
                              <a:latin typeface="Arial"/>
                            </a:defRPr>
                          </a:lvl5pPr>
                          <a:lvl6pPr marL="2286000" algn="l" defTabSz="914400" rtl="0" eaLnBrk="1" latinLnBrk="0" hangingPunct="1">
                            <a:defRPr kumimoji="0" sz="1800" b="1" kern="1200">
                              <a:solidFill>
                                <a:schemeClr val="lt1"/>
                              </a:solidFill>
                              <a:latin typeface="Arial"/>
                            </a:defRPr>
                          </a:lvl6pPr>
                          <a:lvl7pPr marL="2743200" algn="l" defTabSz="914400" rtl="0" eaLnBrk="1" latinLnBrk="0" hangingPunct="1">
                            <a:defRPr kumimoji="0" sz="1800" b="1" kern="1200">
                              <a:solidFill>
                                <a:schemeClr val="lt1"/>
                              </a:solidFill>
                              <a:latin typeface="Arial"/>
                            </a:defRPr>
                          </a:lvl7pPr>
                          <a:lvl8pPr marL="3200400" algn="l" defTabSz="914400" rtl="0" eaLnBrk="1" latinLnBrk="0" hangingPunct="1">
                            <a:defRPr kumimoji="0" sz="1800" b="1" kern="1200">
                              <a:solidFill>
                                <a:schemeClr val="lt1"/>
                              </a:solidFill>
                              <a:latin typeface="Arial"/>
                            </a:defRPr>
                          </a:lvl8pPr>
                          <a:lvl9pPr marL="3657600" algn="l" defTabSz="914400" rtl="0" eaLnBrk="1" latinLnBrk="0" hangingPunct="1">
                            <a:defRPr kumimoji="0" sz="1800" b="1" kern="1200">
                              <a:solidFill>
                                <a:schemeClr val="lt1"/>
                              </a:solidFill>
                              <a:latin typeface="Arial"/>
                            </a:defRPr>
                          </a:lvl9pPr>
                        </a:lstStyle>
                        <a:p>
                          <a:r>
                            <a:rPr lang="en-GB" sz="1600" b="0" dirty="0">
                              <a:solidFill>
                                <a:schemeClr val="bg1"/>
                              </a:solidFill>
                              <a:latin typeface="Helvetica" pitchFamily="2" charset="0"/>
                            </a:rPr>
                            <a:t>Parameter</a:t>
                          </a:r>
                        </a:p>
                      </a:txBody>
                      <a:tcPr marL="51435" marR="51435" marT="25718" marB="25718" anchor="ctr"/>
                    </a:tc>
                    <a:tc>
                      <a:txBody>
                        <a:bodyPr/>
                        <a:lstStyle>
                          <a:lvl1pPr marL="0" algn="l" defTabSz="914400" rtl="0" eaLnBrk="1" latinLnBrk="0" hangingPunct="1">
                            <a:defRPr kumimoji="0" sz="1800" b="1" kern="1200">
                              <a:solidFill>
                                <a:schemeClr val="lt1"/>
                              </a:solidFill>
                              <a:latin typeface="Arial"/>
                            </a:defRPr>
                          </a:lvl1pPr>
                          <a:lvl2pPr marL="457200" algn="l" defTabSz="914400" rtl="0" eaLnBrk="1" latinLnBrk="0" hangingPunct="1">
                            <a:defRPr kumimoji="0" sz="1800" b="1" kern="1200">
                              <a:solidFill>
                                <a:schemeClr val="lt1"/>
                              </a:solidFill>
                              <a:latin typeface="Arial"/>
                            </a:defRPr>
                          </a:lvl2pPr>
                          <a:lvl3pPr marL="914400" algn="l" defTabSz="914400" rtl="0" eaLnBrk="1" latinLnBrk="0" hangingPunct="1">
                            <a:defRPr kumimoji="0" sz="1800" b="1" kern="1200">
                              <a:solidFill>
                                <a:schemeClr val="lt1"/>
                              </a:solidFill>
                              <a:latin typeface="Arial"/>
                            </a:defRPr>
                          </a:lvl3pPr>
                          <a:lvl4pPr marL="1371600" algn="l" defTabSz="914400" rtl="0" eaLnBrk="1" latinLnBrk="0" hangingPunct="1">
                            <a:defRPr kumimoji="0" sz="1800" b="1" kern="1200">
                              <a:solidFill>
                                <a:schemeClr val="lt1"/>
                              </a:solidFill>
                              <a:latin typeface="Arial"/>
                            </a:defRPr>
                          </a:lvl4pPr>
                          <a:lvl5pPr marL="1828800" algn="l" defTabSz="914400" rtl="0" eaLnBrk="1" latinLnBrk="0" hangingPunct="1">
                            <a:defRPr kumimoji="0" sz="1800" b="1" kern="1200">
                              <a:solidFill>
                                <a:schemeClr val="lt1"/>
                              </a:solidFill>
                              <a:latin typeface="Arial"/>
                            </a:defRPr>
                          </a:lvl5pPr>
                          <a:lvl6pPr marL="2286000" algn="l" defTabSz="914400" rtl="0" eaLnBrk="1" latinLnBrk="0" hangingPunct="1">
                            <a:defRPr kumimoji="0" sz="1800" b="1" kern="1200">
                              <a:solidFill>
                                <a:schemeClr val="lt1"/>
                              </a:solidFill>
                              <a:latin typeface="Arial"/>
                            </a:defRPr>
                          </a:lvl6pPr>
                          <a:lvl7pPr marL="2743200" algn="l" defTabSz="914400" rtl="0" eaLnBrk="1" latinLnBrk="0" hangingPunct="1">
                            <a:defRPr kumimoji="0" sz="1800" b="1" kern="1200">
                              <a:solidFill>
                                <a:schemeClr val="lt1"/>
                              </a:solidFill>
                              <a:latin typeface="Arial"/>
                            </a:defRPr>
                          </a:lvl7pPr>
                          <a:lvl8pPr marL="3200400" algn="l" defTabSz="914400" rtl="0" eaLnBrk="1" latinLnBrk="0" hangingPunct="1">
                            <a:defRPr kumimoji="0" sz="1800" b="1" kern="1200">
                              <a:solidFill>
                                <a:schemeClr val="lt1"/>
                              </a:solidFill>
                              <a:latin typeface="Arial"/>
                            </a:defRPr>
                          </a:lvl8pPr>
                          <a:lvl9pPr marL="3657600" algn="l" defTabSz="914400" rtl="0" eaLnBrk="1" latinLnBrk="0" hangingPunct="1">
                            <a:defRPr kumimoji="0" sz="1800" b="1" kern="1200">
                              <a:solidFill>
                                <a:schemeClr val="lt1"/>
                              </a:solidFill>
                              <a:latin typeface="Arial"/>
                            </a:defRPr>
                          </a:lvl9pPr>
                        </a:lstStyle>
                        <a:p>
                          <a:pPr algn="ctr"/>
                          <a:r>
                            <a:rPr lang="en-GB" sz="1600" b="0" dirty="0">
                              <a:solidFill>
                                <a:schemeClr val="bg1"/>
                              </a:solidFill>
                              <a:latin typeface="Helvetica" pitchFamily="2" charset="0"/>
                            </a:rPr>
                            <a:t>Z</a:t>
                          </a: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GB" sz="1600" b="0" dirty="0">
                              <a:solidFill>
                                <a:schemeClr val="bg1"/>
                              </a:solidFill>
                              <a:latin typeface="Helvetica" pitchFamily="2" charset="0"/>
                            </a:rPr>
                            <a:t>WW</a:t>
                          </a: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GB" sz="1600" b="0" dirty="0">
                              <a:solidFill>
                                <a:schemeClr val="bg1"/>
                              </a:solidFill>
                              <a:latin typeface="Helvetica" pitchFamily="2" charset="0"/>
                            </a:rPr>
                            <a:t>H</a:t>
                          </a:r>
                          <a:r>
                            <a:rPr lang="en-GB" sz="1600" b="0" baseline="0" dirty="0">
                              <a:solidFill>
                                <a:schemeClr val="bg1"/>
                              </a:solidFill>
                              <a:latin typeface="Helvetica" pitchFamily="2" charset="0"/>
                            </a:rPr>
                            <a:t> (ZH)</a:t>
                          </a:r>
                          <a:endParaRPr lang="en-GB" sz="1600" b="0" dirty="0">
                            <a:solidFill>
                              <a:schemeClr val="bg1"/>
                            </a:solidFill>
                            <a:latin typeface="Helvetica" pitchFamily="2" charset="0"/>
                          </a:endParaRPr>
                        </a:p>
                      </a:txBody>
                      <a:tcPr marL="51435" marR="51435" marT="25718" marB="25718" anchor="ctr"/>
                    </a:tc>
                    <a:tc gridSpan="2">
                      <a:txBody>
                        <a:bodyPr/>
                        <a:lstStyle/>
                        <a:p>
                          <a:endParaRPr lang="en-CH"/>
                        </a:p>
                      </a:txBody>
                      <a:tcPr marL="51435" marR="51435" marT="25718" marB="25718" anchor="ctr">
                        <a:blipFill>
                          <a:blip r:embed="rId2"/>
                          <a:stretch>
                            <a:fillRect l="-398837" r="-581" b="-1025000"/>
                          </a:stretch>
                        </a:blipFill>
                      </a:tcPr>
                    </a:tc>
                    <a:tc hMerge="1">
                      <a:txBody>
                        <a:bodyPr/>
                        <a:lstStyle/>
                        <a:p>
                          <a:pPr algn="ctr"/>
                          <a:endParaRPr lang="de-AT" sz="1400" b="1" dirty="0">
                            <a:solidFill>
                              <a:schemeClr val="bg1"/>
                            </a:solidFill>
                          </a:endParaRPr>
                        </a:p>
                      </a:txBody>
                      <a:tcPr marL="51435" marR="51435" marT="25718" marB="25718" anchor="ctr">
                        <a:lnL w="12700" cap="flat" cmpd="sng" algn="ctr">
                          <a:noFill/>
                          <a:prstDash val="solid"/>
                          <a:round/>
                          <a:headEnd type="none" w="med" len="med"/>
                          <a:tailEnd type="none" w="med" len="med"/>
                        </a:lnL>
                        <a:lnR w="12700" cap="flat" cmpd="sng" algn="ctr">
                          <a:solidFill>
                            <a:srgbClr val="A26B2D"/>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solidFill>
                      </a:tcPr>
                    </a:tc>
                    <a:extLst>
                      <a:ext uri="{0D108BD9-81ED-4DB2-BD59-A6C34878D82A}">
                        <a16:rowId xmlns:a16="http://schemas.microsoft.com/office/drawing/2014/main" val="10000"/>
                      </a:ext>
                    </a:extLst>
                  </a:tr>
                  <a:tr h="344819">
                    <a:tc>
                      <a:txBody>
                        <a:bodyPr/>
                        <a:lstStyle>
                          <a:lvl1pPr marL="0" algn="l" defTabSz="914400" rtl="0" eaLnBrk="1" latinLnBrk="0" hangingPunct="1">
                            <a:defRPr kumimoji="0" sz="1800" kern="1200">
                              <a:solidFill>
                                <a:schemeClr val="dk1"/>
                              </a:solidFill>
                              <a:latin typeface="Arial"/>
                            </a:defRPr>
                          </a:lvl1pPr>
                          <a:lvl2pPr marL="457200" algn="l" defTabSz="914400" rtl="0" eaLnBrk="1" latinLnBrk="0" hangingPunct="1">
                            <a:defRPr kumimoji="0" sz="1800" kern="1200">
                              <a:solidFill>
                                <a:schemeClr val="dk1"/>
                              </a:solidFill>
                              <a:latin typeface="Arial"/>
                            </a:defRPr>
                          </a:lvl2pPr>
                          <a:lvl3pPr marL="914400" algn="l" defTabSz="914400" rtl="0" eaLnBrk="1" latinLnBrk="0" hangingPunct="1">
                            <a:defRPr kumimoji="0" sz="1800" kern="1200">
                              <a:solidFill>
                                <a:schemeClr val="dk1"/>
                              </a:solidFill>
                              <a:latin typeface="Arial"/>
                            </a:defRPr>
                          </a:lvl3pPr>
                          <a:lvl4pPr marL="1371600" algn="l" defTabSz="914400" rtl="0" eaLnBrk="1" latinLnBrk="0" hangingPunct="1">
                            <a:defRPr kumimoji="0" sz="1800" kern="1200">
                              <a:solidFill>
                                <a:schemeClr val="dk1"/>
                              </a:solidFill>
                              <a:latin typeface="Arial"/>
                            </a:defRPr>
                          </a:lvl4pPr>
                          <a:lvl5pPr marL="1828800" algn="l" defTabSz="914400" rtl="0" eaLnBrk="1" latinLnBrk="0" hangingPunct="1">
                            <a:defRPr kumimoji="0" sz="1800" kern="1200">
                              <a:solidFill>
                                <a:schemeClr val="dk1"/>
                              </a:solidFill>
                              <a:latin typeface="Arial"/>
                            </a:defRPr>
                          </a:lvl5pPr>
                          <a:lvl6pPr marL="2286000" algn="l" defTabSz="914400" rtl="0" eaLnBrk="1" latinLnBrk="0" hangingPunct="1">
                            <a:defRPr kumimoji="0" sz="1800" kern="1200">
                              <a:solidFill>
                                <a:schemeClr val="dk1"/>
                              </a:solidFill>
                              <a:latin typeface="Arial"/>
                            </a:defRPr>
                          </a:lvl6pPr>
                          <a:lvl7pPr marL="2743200" algn="l" defTabSz="914400" rtl="0" eaLnBrk="1" latinLnBrk="0" hangingPunct="1">
                            <a:defRPr kumimoji="0" sz="1800" kern="1200">
                              <a:solidFill>
                                <a:schemeClr val="dk1"/>
                              </a:solidFill>
                              <a:latin typeface="Arial"/>
                            </a:defRPr>
                          </a:lvl7pPr>
                          <a:lvl8pPr marL="3200400" algn="l" defTabSz="914400" rtl="0" eaLnBrk="1" latinLnBrk="0" hangingPunct="1">
                            <a:defRPr kumimoji="0" sz="1800" kern="1200">
                              <a:solidFill>
                                <a:schemeClr val="dk1"/>
                              </a:solidFill>
                              <a:latin typeface="Arial"/>
                            </a:defRPr>
                          </a:lvl8pPr>
                          <a:lvl9pPr marL="3657600" algn="l" defTabSz="914400" rtl="0" eaLnBrk="1" latinLnBrk="0" hangingPunct="1">
                            <a:defRPr kumimoji="0" sz="1800" kern="1200">
                              <a:solidFill>
                                <a:schemeClr val="dk1"/>
                              </a:solidFill>
                              <a:latin typeface="Arial"/>
                            </a:defRPr>
                          </a:lvl9pPr>
                        </a:lstStyle>
                        <a:p>
                          <a:r>
                            <a:rPr kumimoji="0" lang="en-GB" sz="1600" b="0" kern="1200" dirty="0">
                              <a:solidFill>
                                <a:schemeClr val="tx1">
                                  <a:lumMod val="90000"/>
                                  <a:lumOff val="10000"/>
                                </a:schemeClr>
                              </a:solidFill>
                              <a:latin typeface="Helvetica" pitchFamily="2" charset="0"/>
                            </a:rPr>
                            <a:t>Collision energy √s  [GeV]</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kumimoji="0" sz="1800" kern="1200">
                              <a:solidFill>
                                <a:schemeClr val="dk1"/>
                              </a:solidFill>
                              <a:latin typeface="Arial"/>
                            </a:defRPr>
                          </a:lvl1pPr>
                          <a:lvl2pPr marL="457200" algn="l" defTabSz="914400" rtl="0" eaLnBrk="1" latinLnBrk="0" hangingPunct="1">
                            <a:defRPr kumimoji="0" sz="1800" kern="1200">
                              <a:solidFill>
                                <a:schemeClr val="dk1"/>
                              </a:solidFill>
                              <a:latin typeface="Arial"/>
                            </a:defRPr>
                          </a:lvl2pPr>
                          <a:lvl3pPr marL="914400" algn="l" defTabSz="914400" rtl="0" eaLnBrk="1" latinLnBrk="0" hangingPunct="1">
                            <a:defRPr kumimoji="0" sz="1800" kern="1200">
                              <a:solidFill>
                                <a:schemeClr val="dk1"/>
                              </a:solidFill>
                              <a:latin typeface="Arial"/>
                            </a:defRPr>
                          </a:lvl3pPr>
                          <a:lvl4pPr marL="1371600" algn="l" defTabSz="914400" rtl="0" eaLnBrk="1" latinLnBrk="0" hangingPunct="1">
                            <a:defRPr kumimoji="0" sz="1800" kern="1200">
                              <a:solidFill>
                                <a:schemeClr val="dk1"/>
                              </a:solidFill>
                              <a:latin typeface="Arial"/>
                            </a:defRPr>
                          </a:lvl4pPr>
                          <a:lvl5pPr marL="1828800" algn="l" defTabSz="914400" rtl="0" eaLnBrk="1" latinLnBrk="0" hangingPunct="1">
                            <a:defRPr kumimoji="0" sz="1800" kern="1200">
                              <a:solidFill>
                                <a:schemeClr val="dk1"/>
                              </a:solidFill>
                              <a:latin typeface="Arial"/>
                            </a:defRPr>
                          </a:lvl5pPr>
                          <a:lvl6pPr marL="2286000" algn="l" defTabSz="914400" rtl="0" eaLnBrk="1" latinLnBrk="0" hangingPunct="1">
                            <a:defRPr kumimoji="0" sz="1800" kern="1200">
                              <a:solidFill>
                                <a:schemeClr val="dk1"/>
                              </a:solidFill>
                              <a:latin typeface="Arial"/>
                            </a:defRPr>
                          </a:lvl6pPr>
                          <a:lvl7pPr marL="2743200" algn="l" defTabSz="914400" rtl="0" eaLnBrk="1" latinLnBrk="0" hangingPunct="1">
                            <a:defRPr kumimoji="0" sz="1800" kern="1200">
                              <a:solidFill>
                                <a:schemeClr val="dk1"/>
                              </a:solidFill>
                              <a:latin typeface="Arial"/>
                            </a:defRPr>
                          </a:lvl7pPr>
                          <a:lvl8pPr marL="3200400" algn="l" defTabSz="914400" rtl="0" eaLnBrk="1" latinLnBrk="0" hangingPunct="1">
                            <a:defRPr kumimoji="0" sz="1800" kern="1200">
                              <a:solidFill>
                                <a:schemeClr val="dk1"/>
                              </a:solidFill>
                              <a:latin typeface="Arial"/>
                            </a:defRPr>
                          </a:lvl8pPr>
                          <a:lvl9pPr marL="3657600" algn="l" defTabSz="914400" rtl="0" eaLnBrk="1" latinLnBrk="0" hangingPunct="1">
                            <a:defRPr kumimoji="0" sz="1800" kern="1200">
                              <a:solidFill>
                                <a:schemeClr val="dk1"/>
                              </a:solidFill>
                              <a:latin typeface="Arial"/>
                            </a:defRPr>
                          </a:lvl9pPr>
                        </a:lstStyle>
                        <a:p>
                          <a:pPr marL="0" algn="ctr" rtl="0" eaLnBrk="1" latinLnBrk="0" hangingPunct="1"/>
                          <a:r>
                            <a:rPr kumimoji="0" lang="en-GB" sz="1600" b="0" kern="1200" dirty="0">
                              <a:solidFill>
                                <a:schemeClr val="tx1">
                                  <a:lumMod val="90000"/>
                                  <a:lumOff val="10000"/>
                                </a:schemeClr>
                              </a:solidFill>
                              <a:latin typeface="Helvetica" pitchFamily="2" charset="0"/>
                            </a:rPr>
                            <a:t>88, 91, 94</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GB" sz="1600" b="0" kern="1200" dirty="0">
                              <a:solidFill>
                                <a:schemeClr val="tx1">
                                  <a:lumMod val="90000"/>
                                  <a:lumOff val="10000"/>
                                </a:schemeClr>
                              </a:solidFill>
                              <a:latin typeface="Helvetica" pitchFamily="2" charset="0"/>
                            </a:rPr>
                            <a:t>157, 163</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240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340–350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365</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10001"/>
                      </a:ext>
                    </a:extLst>
                  </a:tr>
                  <a:tr h="344819">
                    <a:tc>
                      <a:txBody>
                        <a:bodyPr/>
                        <a:lstStyle/>
                        <a:p>
                          <a:r>
                            <a:rPr kumimoji="0" lang="en-GB" sz="1600" b="0" kern="1200" dirty="0">
                              <a:solidFill>
                                <a:schemeClr val="tx1">
                                  <a:lumMod val="90000"/>
                                  <a:lumOff val="10000"/>
                                </a:schemeClr>
                              </a:solidFill>
                              <a:latin typeface="Helvetica" pitchFamily="2" charset="0"/>
                              <a:ea typeface="+mn-ea"/>
                              <a:cs typeface="+mn-cs"/>
                            </a:rPr>
                            <a:t>SR energy loss / turn [GeV]</a:t>
                          </a: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ea typeface="+mn-ea"/>
                              <a:cs typeface="+mn-cs"/>
                            </a:rPr>
                            <a:t>0.036</a:t>
                          </a: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ea typeface="+mn-ea"/>
                              <a:cs typeface="+mn-cs"/>
                            </a:rPr>
                            <a:t>0.08</a:t>
                          </a: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1.7</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algn="ctr" defTabSz="914400" rtl="0" eaLnBrk="1" latinLnBrk="0" hangingPunct="1"/>
                          <a:r>
                            <a:rPr kumimoji="0" lang="en-GB" sz="1600" b="0" kern="1200" dirty="0">
                              <a:solidFill>
                                <a:schemeClr val="tx1">
                                  <a:lumMod val="90000"/>
                                  <a:lumOff val="10000"/>
                                </a:schemeClr>
                              </a:solidFill>
                              <a:latin typeface="Helvetica" pitchFamily="2" charset="0"/>
                              <a:ea typeface="+mn-ea"/>
                              <a:cs typeface="+mn-cs"/>
                            </a:rPr>
                            <a:t>7.8</a:t>
                          </a: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9.2</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1629339622"/>
                      </a:ext>
                    </a:extLst>
                  </a:tr>
                  <a:tr h="3448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GB" sz="1600" b="0" kern="1200" dirty="0">
                              <a:solidFill>
                                <a:schemeClr val="tx1">
                                  <a:lumMod val="90000"/>
                                  <a:lumOff val="10000"/>
                                </a:schemeClr>
                              </a:solidFill>
                              <a:latin typeface="Helvetica" pitchFamily="2" charset="0"/>
                            </a:rPr>
                            <a:t>Total RF voltage 400 / 800 MHz [GV]</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0.08 / 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1.0 / 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2.1 / 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2.1 / 7.4</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2.1 / 9.2</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3782422085"/>
                      </a:ext>
                    </a:extLst>
                  </a:tr>
                  <a:tr h="344819">
                    <a:tc>
                      <a:txBody>
                        <a:bodyPr/>
                        <a:lstStyle/>
                        <a:p>
                          <a:r>
                            <a:rPr kumimoji="0" lang="en-GB" sz="1600" b="0" kern="1200" dirty="0">
                              <a:solidFill>
                                <a:schemeClr val="tx1">
                                  <a:lumMod val="90000"/>
                                  <a:lumOff val="10000"/>
                                </a:schemeClr>
                              </a:solidFill>
                              <a:latin typeface="Helvetica" pitchFamily="2" charset="0"/>
                            </a:rPr>
                            <a:t>Synchrotron radiation/beam [MW]</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50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600" b="0" kern="1200" dirty="0">
                              <a:solidFill>
                                <a:schemeClr val="tx1">
                                  <a:lumMod val="90000"/>
                                  <a:lumOff val="10000"/>
                                </a:schemeClr>
                              </a:solidFill>
                              <a:latin typeface="Helvetica" pitchFamily="2" charset="0"/>
                            </a:rPr>
                            <a:t>50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600" b="0" kern="1200" dirty="0">
                              <a:solidFill>
                                <a:schemeClr val="tx1">
                                  <a:lumMod val="90000"/>
                                  <a:lumOff val="10000"/>
                                </a:schemeClr>
                              </a:solidFill>
                              <a:latin typeface="Helvetica" pitchFamily="2" charset="0"/>
                            </a:rPr>
                            <a:t>50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600" b="0" kern="1200" dirty="0">
                              <a:solidFill>
                                <a:schemeClr val="tx1">
                                  <a:lumMod val="90000"/>
                                  <a:lumOff val="10000"/>
                                </a:schemeClr>
                              </a:solidFill>
                              <a:latin typeface="Helvetica" pitchFamily="2" charset="0"/>
                            </a:rPr>
                            <a:t>50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600" b="0" kern="1200" dirty="0">
                              <a:solidFill>
                                <a:schemeClr val="tx1">
                                  <a:lumMod val="90000"/>
                                  <a:lumOff val="10000"/>
                                </a:schemeClr>
                              </a:solidFill>
                              <a:latin typeface="Helvetica" pitchFamily="2" charset="0"/>
                            </a:rPr>
                            <a:t>50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556775723"/>
                      </a:ext>
                    </a:extLst>
                  </a:tr>
                  <a:tr h="3448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GB" sz="1600" b="0" kern="1200" dirty="0">
                              <a:solidFill>
                                <a:schemeClr val="tx1">
                                  <a:lumMod val="90000"/>
                                  <a:lumOff val="10000"/>
                                </a:schemeClr>
                              </a:solidFill>
                              <a:latin typeface="Helvetica" pitchFamily="2" charset="0"/>
                            </a:rPr>
                            <a:t>Beam current [mA]</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1294</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135</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26.8</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6.0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5.1</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10005"/>
                      </a:ext>
                    </a:extLst>
                  </a:tr>
                  <a:tr h="3448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GB" sz="1600" b="0" kern="1200" dirty="0">
                              <a:solidFill>
                                <a:schemeClr val="tx1">
                                  <a:lumMod val="90000"/>
                                  <a:lumOff val="10000"/>
                                </a:schemeClr>
                              </a:solidFill>
                              <a:latin typeface="Helvetica" pitchFamily="2" charset="0"/>
                            </a:rPr>
                            <a:t>Number bunches / beam</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rtl="0" eaLnBrk="1" latinLnBrk="0" hangingPunct="1"/>
                          <a:r>
                            <a:rPr kumimoji="0" lang="en-GB" sz="1600" b="0" kern="1200" dirty="0">
                              <a:solidFill>
                                <a:schemeClr val="tx1">
                                  <a:lumMod val="90000"/>
                                  <a:lumOff val="10000"/>
                                </a:schemeClr>
                              </a:solidFill>
                              <a:latin typeface="Helvetica" pitchFamily="2" charset="0"/>
                            </a:rPr>
                            <a:t>11200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rtl="0" eaLnBrk="1" latinLnBrk="0" hangingPunct="1"/>
                          <a:r>
                            <a:rPr kumimoji="0" lang="en-GB" sz="1600" b="0" kern="1200" dirty="0">
                              <a:solidFill>
                                <a:schemeClr val="tx1">
                                  <a:lumMod val="90000"/>
                                  <a:lumOff val="10000"/>
                                </a:schemeClr>
                              </a:solidFill>
                              <a:latin typeface="Helvetica" pitchFamily="2" charset="0"/>
                            </a:rPr>
                            <a:t>1852</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rtl="0" eaLnBrk="1" latinLnBrk="0" hangingPunct="1"/>
                          <a:r>
                            <a:rPr kumimoji="0" lang="en-GB" sz="1600" b="0" kern="1200" dirty="0">
                              <a:solidFill>
                                <a:schemeClr val="tx1">
                                  <a:lumMod val="90000"/>
                                  <a:lumOff val="10000"/>
                                </a:schemeClr>
                              </a:solidFill>
                              <a:latin typeface="Helvetica" pitchFamily="2" charset="0"/>
                            </a:rPr>
                            <a:t>300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rtl="0" eaLnBrk="1" latinLnBrk="0" hangingPunct="1"/>
                          <a:r>
                            <a:rPr kumimoji="0" lang="en-GB" sz="1600" b="0" kern="1200" dirty="0">
                              <a:solidFill>
                                <a:schemeClr val="tx1">
                                  <a:lumMod val="90000"/>
                                  <a:lumOff val="10000"/>
                                </a:schemeClr>
                              </a:solidFill>
                              <a:latin typeface="Helvetica" pitchFamily="2" charset="0"/>
                            </a:rPr>
                            <a:t>70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algn="ctr" rtl="0" eaLnBrk="1" latinLnBrk="0" hangingPunct="1"/>
                          <a:r>
                            <a:rPr kumimoji="0" lang="en-GB" sz="1600" b="0" kern="1200" dirty="0">
                              <a:solidFill>
                                <a:schemeClr val="tx1">
                                  <a:lumMod val="90000"/>
                                  <a:lumOff val="10000"/>
                                </a:schemeClr>
                              </a:solidFill>
                              <a:latin typeface="Helvetica" pitchFamily="2" charset="0"/>
                            </a:rPr>
                            <a:t>64</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963286293"/>
                      </a:ext>
                    </a:extLst>
                  </a:tr>
                  <a:tr h="3448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GB" sz="1600" b="0" kern="1200" dirty="0">
                              <a:solidFill>
                                <a:schemeClr val="tx1">
                                  <a:lumMod val="90000"/>
                                  <a:lumOff val="10000"/>
                                </a:schemeClr>
                              </a:solidFill>
                              <a:latin typeface="Helvetica" pitchFamily="2" charset="0"/>
                            </a:rPr>
                            <a:t>Luminosity / IP [10</a:t>
                          </a:r>
                          <a:r>
                            <a:rPr kumimoji="0" lang="en-GB" sz="1600" b="0" kern="1200" baseline="30000" dirty="0">
                              <a:solidFill>
                                <a:schemeClr val="tx1">
                                  <a:lumMod val="90000"/>
                                  <a:lumOff val="10000"/>
                                </a:schemeClr>
                              </a:solidFill>
                              <a:latin typeface="Helvetica" pitchFamily="2" charset="0"/>
                            </a:rPr>
                            <a:t>34</a:t>
                          </a:r>
                          <a:r>
                            <a:rPr kumimoji="0" lang="en-GB" sz="1600" b="0" kern="1200" dirty="0">
                              <a:solidFill>
                                <a:schemeClr val="tx1">
                                  <a:lumMod val="90000"/>
                                  <a:lumOff val="10000"/>
                                </a:schemeClr>
                              </a:solidFill>
                              <a:latin typeface="Helvetica" pitchFamily="2" charset="0"/>
                            </a:rPr>
                            <a:t> cm</a:t>
                          </a:r>
                          <a:r>
                            <a:rPr kumimoji="0" lang="en-GB" sz="1600" b="0" kern="1200" baseline="30000" dirty="0">
                              <a:solidFill>
                                <a:schemeClr val="tx1">
                                  <a:lumMod val="90000"/>
                                  <a:lumOff val="10000"/>
                                </a:schemeClr>
                              </a:solidFill>
                              <a:latin typeface="Helvetica" pitchFamily="2" charset="0"/>
                            </a:rPr>
                            <a:t>–2</a:t>
                          </a:r>
                          <a:r>
                            <a:rPr kumimoji="0" lang="en-GB" sz="1600" b="0" kern="1200" dirty="0">
                              <a:solidFill>
                                <a:schemeClr val="tx1">
                                  <a:lumMod val="90000"/>
                                  <a:lumOff val="10000"/>
                                </a:schemeClr>
                              </a:solidFill>
                              <a:latin typeface="Helvetica" pitchFamily="2" charset="0"/>
                            </a:rPr>
                            <a:t>s</a:t>
                          </a:r>
                          <a:r>
                            <a:rPr kumimoji="0" lang="en-GB" sz="1600" b="0" kern="1200" baseline="30000" dirty="0">
                              <a:solidFill>
                                <a:schemeClr val="tx1">
                                  <a:lumMod val="90000"/>
                                  <a:lumOff val="10000"/>
                                </a:schemeClr>
                              </a:solidFill>
                              <a:latin typeface="Helvetica" pitchFamily="2" charset="0"/>
                            </a:rPr>
                            <a:t>–1</a:t>
                          </a:r>
                          <a:r>
                            <a:rPr kumimoji="0" lang="en-GB" sz="1600" b="0" kern="1200" dirty="0">
                              <a:solidFill>
                                <a:schemeClr val="tx1">
                                  <a:lumMod val="90000"/>
                                  <a:lumOff val="10000"/>
                                </a:schemeClr>
                              </a:solidFill>
                              <a:latin typeface="Helvetica" pitchFamily="2" charset="0"/>
                            </a:rPr>
                            <a:t>]</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144</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20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7.5</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r>
                            <a:rPr kumimoji="0" lang="en-GB" sz="1600" b="0" kern="1200" dirty="0">
                              <a:solidFill>
                                <a:schemeClr val="tx1">
                                  <a:lumMod val="90000"/>
                                  <a:lumOff val="10000"/>
                                </a:schemeClr>
                              </a:solidFill>
                              <a:latin typeface="Helvetica" pitchFamily="2" charset="0"/>
                            </a:rPr>
                            <a:t>1.8</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1.4</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1594538425"/>
                      </a:ext>
                    </a:extLst>
                  </a:tr>
                  <a:tr h="34481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600" b="0" kern="1200" dirty="0">
                              <a:solidFill>
                                <a:schemeClr val="tx1">
                                  <a:lumMod val="90000"/>
                                  <a:lumOff val="10000"/>
                                </a:schemeClr>
                              </a:solidFill>
                              <a:latin typeface="Helvetica" pitchFamily="2" charset="0"/>
                            </a:rPr>
                            <a:t>Luminosity / year [ab</a:t>
                          </a:r>
                          <a:r>
                            <a:rPr kumimoji="0" lang="en-GB" sz="1600" b="0" kern="1200" baseline="30000" dirty="0">
                              <a:solidFill>
                                <a:schemeClr val="tx1">
                                  <a:lumMod val="90000"/>
                                  <a:lumOff val="10000"/>
                                </a:schemeClr>
                              </a:solidFill>
                              <a:latin typeface="Helvetica" pitchFamily="2" charset="0"/>
                            </a:rPr>
                            <a:t>–1</a:t>
                          </a:r>
                          <a:r>
                            <a:rPr kumimoji="0" lang="en-GB" sz="1600" b="0" kern="1200" dirty="0">
                              <a:solidFill>
                                <a:schemeClr val="tx1">
                                  <a:lumMod val="90000"/>
                                  <a:lumOff val="10000"/>
                                </a:schemeClr>
                              </a:solidFill>
                              <a:latin typeface="Helvetica" pitchFamily="2" charset="0"/>
                            </a:rPr>
                            <a:t>]</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68</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9.6</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3.6</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algn="ctr" defTabSz="914400" rtl="0" eaLnBrk="1" latinLnBrk="0" hangingPunct="1"/>
                          <a:r>
                            <a:rPr kumimoji="0" lang="en-GB" sz="1600" b="0" kern="1200" dirty="0">
                              <a:solidFill>
                                <a:schemeClr val="tx1">
                                  <a:lumMod val="90000"/>
                                  <a:lumOff val="10000"/>
                                </a:schemeClr>
                              </a:solidFill>
                              <a:latin typeface="Helvetica" pitchFamily="2" charset="0"/>
                            </a:rPr>
                            <a:t>0.83</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0.67</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2440437566"/>
                      </a:ext>
                    </a:extLst>
                  </a:tr>
                  <a:tr h="34481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600" b="0" kern="1200" dirty="0">
                              <a:solidFill>
                                <a:schemeClr val="tx1">
                                  <a:lumMod val="90000"/>
                                  <a:lumOff val="10000"/>
                                </a:schemeClr>
                              </a:solidFill>
                              <a:latin typeface="Helvetica" pitchFamily="2" charset="0"/>
                            </a:rPr>
                            <a:t>Run time (including </a:t>
                          </a:r>
                          <a:r>
                            <a:rPr kumimoji="0" lang="en-GB" sz="1600" b="0" kern="1200" dirty="0" err="1">
                              <a:solidFill>
                                <a:schemeClr val="tx1">
                                  <a:lumMod val="90000"/>
                                  <a:lumOff val="10000"/>
                                </a:schemeClr>
                              </a:solidFill>
                              <a:latin typeface="Helvetica" pitchFamily="2" charset="0"/>
                            </a:rPr>
                            <a:t>lumi</a:t>
                          </a:r>
                          <a:r>
                            <a:rPr kumimoji="0" lang="en-GB" sz="1600" b="0" kern="1200" dirty="0">
                              <a:solidFill>
                                <a:schemeClr val="tx1">
                                  <a:lumMod val="90000"/>
                                  <a:lumOff val="10000"/>
                                </a:schemeClr>
                              </a:solidFill>
                              <a:latin typeface="Helvetica" pitchFamily="2" charset="0"/>
                            </a:rPr>
                            <a:t> ramp-up) [years]</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4</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2</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3</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algn="ctr" defTabSz="914400" rtl="0" eaLnBrk="1" latinLnBrk="0" hangingPunct="1"/>
                          <a:r>
                            <a:rPr kumimoji="0" lang="en-GB" sz="1600" b="0" kern="1200" dirty="0">
                              <a:solidFill>
                                <a:schemeClr val="tx1">
                                  <a:lumMod val="90000"/>
                                  <a:lumOff val="10000"/>
                                </a:schemeClr>
                              </a:solidFill>
                              <a:latin typeface="Helvetica" pitchFamily="2" charset="0"/>
                            </a:rPr>
                            <a:t>1</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algn="ctr" defTabSz="914400" rtl="0" eaLnBrk="1" latinLnBrk="0" hangingPunct="1"/>
                          <a:r>
                            <a:rPr kumimoji="0" lang="en-GB" sz="1600" b="0" kern="1200" dirty="0">
                              <a:solidFill>
                                <a:schemeClr val="tx1">
                                  <a:lumMod val="90000"/>
                                  <a:lumOff val="10000"/>
                                </a:schemeClr>
                              </a:solidFill>
                              <a:latin typeface="Helvetica" pitchFamily="2" charset="0"/>
                            </a:rPr>
                            <a:t>4</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167799703"/>
                      </a:ext>
                    </a:extLst>
                  </a:tr>
                  <a:tr h="36356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GB" sz="1600" b="0" kern="1200" dirty="0">
                              <a:solidFill>
                                <a:schemeClr val="tx1">
                                  <a:lumMod val="90000"/>
                                  <a:lumOff val="10000"/>
                                </a:schemeClr>
                              </a:solidFill>
                              <a:latin typeface="Helvetica" pitchFamily="2" charset="0"/>
                            </a:rPr>
                            <a:t>Total integrated luminosity [ab</a:t>
                          </a:r>
                          <a:r>
                            <a:rPr kumimoji="0" lang="en-GB" sz="1600" b="0" kern="1200" baseline="30000" dirty="0">
                              <a:solidFill>
                                <a:schemeClr val="tx1">
                                  <a:lumMod val="90000"/>
                                  <a:lumOff val="10000"/>
                                </a:schemeClr>
                              </a:solidFill>
                              <a:latin typeface="Helvetica" pitchFamily="2" charset="0"/>
                            </a:rPr>
                            <a:t>–1</a:t>
                          </a:r>
                          <a:r>
                            <a:rPr kumimoji="0" lang="en-GB" sz="1600" b="0" kern="1200" dirty="0">
                              <a:solidFill>
                                <a:schemeClr val="tx1">
                                  <a:lumMod val="90000"/>
                                  <a:lumOff val="10000"/>
                                </a:schemeClr>
                              </a:solidFill>
                              <a:latin typeface="Helvetica" pitchFamily="2" charset="0"/>
                            </a:rPr>
                            <a:t>]</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205</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19.2</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10.8</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r>
                            <a:rPr kumimoji="0" lang="en-GB" sz="1600" b="0" kern="1200" dirty="0">
                              <a:solidFill>
                                <a:schemeClr val="tx1">
                                  <a:lumMod val="90000"/>
                                  <a:lumOff val="10000"/>
                                </a:schemeClr>
                              </a:solidFill>
                              <a:latin typeface="Helvetica" pitchFamily="2" charset="0"/>
                            </a:rPr>
                            <a:t>0.4</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algn="ctr" defTabSz="914400" rtl="0" eaLnBrk="1" latinLnBrk="0" hangingPunct="1"/>
                          <a:r>
                            <a:rPr kumimoji="0" lang="en-GB" sz="1600" b="0" kern="1200" dirty="0">
                              <a:solidFill>
                                <a:schemeClr val="tx1">
                                  <a:lumMod val="90000"/>
                                  <a:lumOff val="10000"/>
                                </a:schemeClr>
                              </a:solidFill>
                              <a:latin typeface="Helvetica" pitchFamily="2" charset="0"/>
                            </a:rPr>
                            <a:t>2.7</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2513034531"/>
                      </a:ext>
                    </a:extLst>
                  </a:tr>
                  <a:tr h="62957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GB" sz="1600" b="0" kern="1200" dirty="0">
                              <a:solidFill>
                                <a:schemeClr val="tx1"/>
                              </a:solidFill>
                              <a:latin typeface="Helvetica" pitchFamily="2" charset="0"/>
                            </a:rPr>
                            <a:t>Total number of events</a:t>
                          </a:r>
                          <a:endParaRPr kumimoji="0" lang="en-GB" sz="1600" b="0" kern="1200" dirty="0">
                            <a:solidFill>
                              <a:schemeClr val="tx1"/>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endParaRPr lang="en-CH"/>
                        </a:p>
                      </a:txBody>
                      <a:tcPr marL="51435" marR="51435" marT="25718" marB="25718" anchor="ctr">
                        <a:blipFill>
                          <a:blip r:embed="rId2"/>
                          <a:stretch>
                            <a:fillRect l="-322772" t="-612000" r="-427723" b="-8000"/>
                          </a:stretch>
                        </a:blipFill>
                      </a:tcPr>
                    </a:tc>
                    <a:tc>
                      <a:txBody>
                        <a:bodyPr/>
                        <a:lstStyle/>
                        <a:p>
                          <a:endParaRPr lang="en-CH"/>
                        </a:p>
                      </a:txBody>
                      <a:tcPr marL="51435" marR="51435" marT="25718" marB="25718" anchor="ctr">
                        <a:blipFill>
                          <a:blip r:embed="rId2"/>
                          <a:stretch>
                            <a:fillRect l="-309420" t="-612000" r="-213043" b="-8000"/>
                          </a:stretch>
                        </a:blipFill>
                      </a:tcPr>
                    </a:tc>
                    <a:tc>
                      <a:txBody>
                        <a:bodyPr/>
                        <a:lstStyle/>
                        <a:p>
                          <a:endParaRPr lang="en-CH"/>
                        </a:p>
                      </a:txBody>
                      <a:tcPr marL="51435" marR="51435" marT="25718" marB="25718" anchor="ctr">
                        <a:blipFill>
                          <a:blip r:embed="rId2"/>
                          <a:stretch>
                            <a:fillRect l="-466942" t="-612000" r="-142975" b="-8000"/>
                          </a:stretch>
                        </a:blipFill>
                      </a:tcPr>
                    </a:tc>
                    <a:tc gridSpan="2">
                      <a:txBody>
                        <a:bodyPr/>
                        <a:lstStyle/>
                        <a:p>
                          <a:endParaRPr lang="en-CH"/>
                        </a:p>
                      </a:txBody>
                      <a:tcPr marL="51435" marR="51435" marT="25718" marB="25718" anchor="ctr">
                        <a:blipFill>
                          <a:blip r:embed="rId2"/>
                          <a:stretch>
                            <a:fillRect l="-398837" t="-612000" r="-581" b="-8000"/>
                          </a:stretch>
                        </a:blipFill>
                      </a:tcPr>
                    </a:tc>
                    <a:tc hMerge="1">
                      <a:txBody>
                        <a:bodyPr/>
                        <a:lstStyle/>
                        <a:p>
                          <a:endParaRPr dirty="0"/>
                        </a:p>
                      </a:txBody>
                      <a:tcPr marL="51435" marR="51435" marT="25718" marB="25718" anchor="ctr">
                        <a:lnL w="12700" cap="flat" cmpd="sng" algn="ctr">
                          <a:solidFill>
                            <a:sysClr val="windowText" lastClr="000000"/>
                          </a:solidFill>
                          <a:prstDash val="solid"/>
                          <a:round/>
                          <a:headEnd type="none" w="med" len="med"/>
                          <a:tailEnd type="none" w="med" len="med"/>
                        </a:lnL>
                        <a:lnR w="12700" cap="flat" cmpd="sng" algn="ctr">
                          <a:solidFill>
                            <a:srgbClr val="A26B2D"/>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extLst>
                      <a:ext uri="{0D108BD9-81ED-4DB2-BD59-A6C34878D82A}">
                        <a16:rowId xmlns:a16="http://schemas.microsoft.com/office/drawing/2014/main" val="4062015532"/>
                      </a:ext>
                    </a:extLst>
                  </a:tr>
                </a:tbl>
              </a:graphicData>
            </a:graphic>
          </p:graphicFrame>
        </mc:Fallback>
      </mc:AlternateContent>
      <p:sp>
        <p:nvSpPr>
          <p:cNvPr id="7" name="TextBox 6">
            <a:extLst>
              <a:ext uri="{FF2B5EF4-FFF2-40B4-BE49-F238E27FC236}">
                <a16:creationId xmlns:a16="http://schemas.microsoft.com/office/drawing/2014/main" id="{E9EE54CE-0BFD-C13D-7F3A-6D5A5BB31B07}"/>
              </a:ext>
            </a:extLst>
          </p:cNvPr>
          <p:cNvSpPr txBox="1"/>
          <p:nvPr/>
        </p:nvSpPr>
        <p:spPr>
          <a:xfrm>
            <a:off x="10389129" y="1430248"/>
            <a:ext cx="1319592" cy="230832"/>
          </a:xfrm>
          <a:prstGeom prst="rect">
            <a:avLst/>
          </a:prstGeom>
          <a:noFill/>
        </p:spPr>
        <p:txBody>
          <a:bodyPr wrap="none" rtlCol="0">
            <a:spAutoFit/>
          </a:bodyPr>
          <a:lstStyle/>
          <a:p>
            <a:pPr marL="0" algn="l">
              <a:spcBef>
                <a:spcPts val="3000"/>
              </a:spcBef>
            </a:pPr>
            <a:r>
              <a:rPr lang="en-GB" sz="900" dirty="0">
                <a:solidFill>
                  <a:prstClr val="black"/>
                </a:solidFill>
                <a:latin typeface="Helvetica Light" panose="020B0403020202020204" pitchFamily="34" charset="0"/>
                <a:ea typeface="Helvetica Light" charset="0"/>
                <a:cs typeface="Helvetica Light" charset="0"/>
                <a:sym typeface="Wingdings" pitchFamily="2" charset="2"/>
              </a:rPr>
              <a:t>Ref: </a:t>
            </a:r>
            <a:r>
              <a:rPr lang="en-GB" sz="900" dirty="0">
                <a:solidFill>
                  <a:prstClr val="black"/>
                </a:solidFill>
                <a:latin typeface="Helvetica Light" panose="020B0403020202020204" pitchFamily="34" charset="0"/>
                <a:ea typeface="Helvetica Light" charset="0"/>
                <a:cs typeface="Helvetica Light" charset="0"/>
                <a:sym typeface="Wingdings" pitchFamily="2" charset="2"/>
                <a:hlinkClick r:id="rId3"/>
              </a:rPr>
              <a:t>arXiv:2505.00274</a:t>
            </a:r>
            <a:endParaRPr lang="en-GB" sz="900" dirty="0">
              <a:solidFill>
                <a:prstClr val="black"/>
              </a:solidFill>
              <a:latin typeface="Helvetica Light" panose="020B0403020202020204" pitchFamily="34" charset="0"/>
              <a:ea typeface="Helvetica Light" charset="0"/>
              <a:cs typeface="Helvetica Light" charset="0"/>
              <a:sym typeface="Wingdings" pitchFamily="2" charset="2"/>
            </a:endParaRPr>
          </a:p>
        </p:txBody>
      </p:sp>
      <p:sp>
        <p:nvSpPr>
          <p:cNvPr id="4" name="TextBox 3">
            <a:extLst>
              <a:ext uri="{FF2B5EF4-FFF2-40B4-BE49-F238E27FC236}">
                <a16:creationId xmlns:a16="http://schemas.microsoft.com/office/drawing/2014/main" id="{45A52819-C465-74A1-6B5A-661FE2A97DC3}"/>
              </a:ext>
            </a:extLst>
          </p:cNvPr>
          <p:cNvSpPr txBox="1"/>
          <p:nvPr/>
        </p:nvSpPr>
        <p:spPr>
          <a:xfrm>
            <a:off x="4067034" y="6238095"/>
            <a:ext cx="2281946" cy="461665"/>
          </a:xfrm>
          <a:prstGeom prst="rect">
            <a:avLst/>
          </a:prstGeom>
          <a:noFill/>
        </p:spPr>
        <p:txBody>
          <a:bodyPr wrap="square" rtlCol="0">
            <a:spAutoFit/>
          </a:bodyPr>
          <a:lstStyle/>
          <a:p>
            <a:pPr marL="0" algn="r">
              <a:spcBef>
                <a:spcPts val="3000"/>
              </a:spcBef>
            </a:pPr>
            <a:r>
              <a:rPr lang="en-GB" sz="1200" dirty="0">
                <a:solidFill>
                  <a:prstClr val="black"/>
                </a:solidFill>
                <a:latin typeface="Helvetica" pitchFamily="2" charset="0"/>
                <a:ea typeface="Helvetica Light" charset="0"/>
                <a:cs typeface="Helvetica Light" charset="0"/>
                <a:sym typeface="Wingdings" pitchFamily="2" charset="2"/>
              </a:rPr>
              <a:t>~350,000 × LEP-1 (~6 years)</a:t>
            </a:r>
          </a:p>
          <a:p>
            <a:pPr algn="r"/>
            <a:r>
              <a:rPr lang="en-GB" sz="1200" dirty="0">
                <a:solidFill>
                  <a:prstClr val="black"/>
                </a:solidFill>
                <a:latin typeface="Helvetica" pitchFamily="2" charset="0"/>
                <a:ea typeface="Helvetica Light" charset="0"/>
                <a:cs typeface="Helvetica Light" charset="0"/>
                <a:sym typeface="Wingdings" pitchFamily="2" charset="2"/>
              </a:rPr>
              <a:t>~26 × HL-LHC (~9 years)</a:t>
            </a:r>
          </a:p>
        </p:txBody>
      </p:sp>
      <p:sp>
        <p:nvSpPr>
          <p:cNvPr id="8" name="TextBox 7">
            <a:extLst>
              <a:ext uri="{FF2B5EF4-FFF2-40B4-BE49-F238E27FC236}">
                <a16:creationId xmlns:a16="http://schemas.microsoft.com/office/drawing/2014/main" id="{6F03E118-C03E-9516-474B-6F2F28CF199E}"/>
              </a:ext>
            </a:extLst>
          </p:cNvPr>
          <p:cNvSpPr txBox="1"/>
          <p:nvPr/>
        </p:nvSpPr>
        <p:spPr>
          <a:xfrm>
            <a:off x="6506819" y="6238095"/>
            <a:ext cx="1325218" cy="461665"/>
          </a:xfrm>
          <a:prstGeom prst="rect">
            <a:avLst/>
          </a:prstGeom>
          <a:noFill/>
        </p:spPr>
        <p:txBody>
          <a:bodyPr wrap="square" rtlCol="0">
            <a:spAutoFit/>
          </a:bodyPr>
          <a:lstStyle/>
          <a:p>
            <a:pPr marL="0" algn="ctr">
              <a:spcBef>
                <a:spcPts val="3000"/>
              </a:spcBef>
            </a:pPr>
            <a:r>
              <a:rPr lang="en-GB" sz="1200" dirty="0">
                <a:solidFill>
                  <a:prstClr val="black"/>
                </a:solidFill>
                <a:latin typeface="Helvetica" pitchFamily="2" charset="0"/>
                <a:ea typeface="Helvetica Light" charset="0"/>
                <a:cs typeface="Helvetica Light" charset="0"/>
                <a:sym typeface="Wingdings" pitchFamily="2" charset="2"/>
              </a:rPr>
              <a:t>~5,000 × LEP-2     (~5 years)</a:t>
            </a:r>
          </a:p>
        </p:txBody>
      </p:sp>
      <p:sp>
        <p:nvSpPr>
          <p:cNvPr id="9" name="TextBox 8">
            <a:extLst>
              <a:ext uri="{FF2B5EF4-FFF2-40B4-BE49-F238E27FC236}">
                <a16:creationId xmlns:a16="http://schemas.microsoft.com/office/drawing/2014/main" id="{6B843FAD-2904-3F80-4D24-27C8B387245D}"/>
              </a:ext>
            </a:extLst>
          </p:cNvPr>
          <p:cNvSpPr txBox="1"/>
          <p:nvPr/>
        </p:nvSpPr>
        <p:spPr>
          <a:xfrm>
            <a:off x="8030820" y="6238095"/>
            <a:ext cx="1325218" cy="461665"/>
          </a:xfrm>
          <a:prstGeom prst="rect">
            <a:avLst/>
          </a:prstGeom>
          <a:noFill/>
        </p:spPr>
        <p:txBody>
          <a:bodyPr wrap="square" rtlCol="0">
            <a:spAutoFit/>
          </a:bodyPr>
          <a:lstStyle/>
          <a:p>
            <a:pPr algn="ctr">
              <a:spcBef>
                <a:spcPts val="3000"/>
              </a:spcBef>
            </a:pPr>
            <a:r>
              <a:rPr lang="en-GB" sz="1200" dirty="0">
                <a:solidFill>
                  <a:prstClr val="black"/>
                </a:solidFill>
                <a:latin typeface="Helvetica" pitchFamily="2" charset="0"/>
                <a:ea typeface="Helvetica Light" charset="0"/>
                <a:cs typeface="Helvetica Light" charset="0"/>
                <a:sym typeface="Wingdings" pitchFamily="2" charset="2"/>
              </a:rPr>
              <a:t>0.5% of HL-LHC (~9 years)</a:t>
            </a:r>
          </a:p>
        </p:txBody>
      </p:sp>
      <p:sp>
        <p:nvSpPr>
          <p:cNvPr id="10" name="TextBox 9">
            <a:extLst>
              <a:ext uri="{FF2B5EF4-FFF2-40B4-BE49-F238E27FC236}">
                <a16:creationId xmlns:a16="http://schemas.microsoft.com/office/drawing/2014/main" id="{31783A03-0512-C086-090D-640E13C274CE}"/>
              </a:ext>
            </a:extLst>
          </p:cNvPr>
          <p:cNvSpPr txBox="1"/>
          <p:nvPr/>
        </p:nvSpPr>
        <p:spPr>
          <a:xfrm>
            <a:off x="9616215" y="6245243"/>
            <a:ext cx="1793943" cy="461665"/>
          </a:xfrm>
          <a:prstGeom prst="rect">
            <a:avLst/>
          </a:prstGeom>
          <a:noFill/>
        </p:spPr>
        <p:txBody>
          <a:bodyPr wrap="square" rtlCol="0">
            <a:spAutoFit/>
          </a:bodyPr>
          <a:lstStyle/>
          <a:p>
            <a:pPr algn="ctr">
              <a:spcBef>
                <a:spcPts val="3000"/>
              </a:spcBef>
            </a:pPr>
            <a:r>
              <a:rPr lang="en-GB" sz="1200" dirty="0">
                <a:solidFill>
                  <a:prstClr val="black"/>
                </a:solidFill>
                <a:latin typeface="Helvetica" pitchFamily="2" charset="0"/>
                <a:ea typeface="Helvetica Light" charset="0"/>
                <a:cs typeface="Helvetica Light" charset="0"/>
                <a:sym typeface="Wingdings" pitchFamily="2" charset="2"/>
              </a:rPr>
              <a:t>0.01% of HL-LHC (</a:t>
            </a:r>
            <a:r>
              <a:rPr lang="en-GB" sz="1200" dirty="0" err="1">
                <a:solidFill>
                  <a:prstClr val="black"/>
                </a:solidFill>
                <a:latin typeface="Helvetica" pitchFamily="2" charset="0"/>
                <a:ea typeface="Helvetica Light" charset="0"/>
                <a:cs typeface="Helvetica Light" charset="0"/>
                <a:sym typeface="Wingdings" pitchFamily="2" charset="2"/>
              </a:rPr>
              <a:t>tt</a:t>
            </a:r>
            <a:r>
              <a:rPr lang="en-GB" sz="1200" dirty="0">
                <a:solidFill>
                  <a:prstClr val="black"/>
                </a:solidFill>
                <a:latin typeface="Helvetica" pitchFamily="2" charset="0"/>
                <a:ea typeface="Helvetica Light" charset="0"/>
                <a:cs typeface="Helvetica Light" charset="0"/>
                <a:sym typeface="Wingdings" pitchFamily="2" charset="2"/>
              </a:rPr>
              <a:t>) (~9 years)</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A365AE6-F833-B55E-52B5-86A7194EE1FD}"/>
                  </a:ext>
                </a:extLst>
              </p:cNvPr>
              <p:cNvSpPr txBox="1"/>
              <p:nvPr/>
            </p:nvSpPr>
            <p:spPr>
              <a:xfrm>
                <a:off x="7963615" y="307932"/>
                <a:ext cx="2333904" cy="320857"/>
              </a:xfrm>
              <a:prstGeom prst="rect">
                <a:avLst/>
              </a:prstGeom>
              <a:noFill/>
            </p:spPr>
            <p:txBody>
              <a:bodyPr wrap="square">
                <a:spAutoFit/>
              </a:bodyPr>
              <a:lstStyle/>
              <a:p>
                <a14:m>
                  <m:oMath xmlns:m="http://schemas.openxmlformats.org/officeDocument/2006/math">
                    <m:sSub>
                      <m:sSubPr>
                        <m:ctrlPr>
                          <a:rPr kumimoji="0" lang="en-CH"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ctrlPr>
                      </m:sSubPr>
                      <m:e>
                        <m:r>
                          <a:rPr kumimoji="0" lang="en-CH"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m:t>
                        </m:r>
                        <m:r>
                          <a:rPr kumimoji="0" lang="en-US" sz="1400" b="0" i="1" u="none" strike="noStrike" kern="1200" cap="none" spc="0" normalizeH="0" baseline="0" noProof="0">
                            <a:ln>
                              <a:noFill/>
                            </a:ln>
                            <a:solidFill>
                              <a:srgbClr val="000000"/>
                            </a:solidFill>
                            <a:effectLst/>
                            <a:uLnTx/>
                            <a:uFillTx/>
                            <a:latin typeface="Cambria Math" panose="02040503050406030204" pitchFamily="18" charset="0"/>
                          </a:rPr>
                          <m:t>𝐸</m:t>
                        </m:r>
                      </m:e>
                      <m:sub>
                        <m:r>
                          <m:rPr>
                            <m:sty m:val="p"/>
                          </m:rPr>
                          <a:rPr kumimoji="0" lang="en-US" sz="1400" b="0" i="0" u="none" strike="noStrike" kern="1200" cap="none" spc="0" normalizeH="0" baseline="0" noProof="0" smtClean="0">
                            <a:ln>
                              <a:noFill/>
                            </a:ln>
                            <a:solidFill>
                              <a:srgbClr val="000000"/>
                            </a:solidFill>
                            <a:effectLst/>
                            <a:uLnTx/>
                            <a:uFillTx/>
                            <a:latin typeface="Cambria Math" panose="02040503050406030204" pitchFamily="18" charset="0"/>
                          </a:rPr>
                          <m:t>SR</m:t>
                        </m:r>
                        <m:r>
                          <a:rPr kumimoji="0" lang="en-US" sz="1400" b="0" i="0" u="none" strike="noStrike" kern="1200" cap="none" spc="0" normalizeH="0" baseline="0" noProof="0" smtClean="0">
                            <a:ln>
                              <a:noFill/>
                            </a:ln>
                            <a:solidFill>
                              <a:srgbClr val="000000"/>
                            </a:solidFill>
                            <a:effectLst/>
                            <a:uLnTx/>
                            <a:uFillTx/>
                            <a:latin typeface="Cambria Math" panose="02040503050406030204" pitchFamily="18" charset="0"/>
                          </a:rPr>
                          <m:t>−</m:t>
                        </m:r>
                        <m:r>
                          <m:rPr>
                            <m:sty m:val="p"/>
                          </m:rPr>
                          <a:rPr kumimoji="0" lang="en-US" sz="1400" b="0" i="0" u="none" strike="noStrike" kern="1200" cap="none" spc="0" normalizeH="0" baseline="0" noProof="0">
                            <a:ln>
                              <a:noFill/>
                            </a:ln>
                            <a:solidFill>
                              <a:srgbClr val="000000"/>
                            </a:solidFill>
                            <a:effectLst/>
                            <a:uLnTx/>
                            <a:uFillTx/>
                            <a:latin typeface="Cambria Math" panose="02040503050406030204" pitchFamily="18" charset="0"/>
                          </a:rPr>
                          <m:t>loss</m:t>
                        </m:r>
                      </m:sub>
                    </m:sSub>
                    <m:r>
                      <a:rPr kumimoji="0" lang="en-CH"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m:t>
                    </m:r>
                    <m:f>
                      <m:fPr>
                        <m:type m:val="lin"/>
                        <m:ctrlP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ctrlPr>
                      </m:fPr>
                      <m:num>
                        <m:sSubSup>
                          <m:sSubSupPr>
                            <m:ctrlP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ctrlPr>
                          </m:sSubSupPr>
                          <m:e>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𝐸</m:t>
                            </m:r>
                          </m:e>
                          <m:sub>
                            <m:r>
                              <m:rPr>
                                <m:sty m:val="p"/>
                              </m:rPr>
                              <a:rPr kumimoji="0" lang="en-US" sz="1400" b="0" i="0"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beam</m:t>
                            </m:r>
                          </m:sub>
                          <m:sup>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4</m:t>
                            </m:r>
                          </m:sup>
                        </m:sSubSup>
                      </m:num>
                      <m:den>
                        <m:d>
                          <m:dPr>
                            <m:ctrlP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ctrlPr>
                          </m:dPr>
                          <m:e>
                            <m:sSubSup>
                              <m:sSubSupPr>
                                <m:ctrlP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ctrlPr>
                              </m:sSubSupPr>
                              <m:e>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𝑚</m:t>
                                </m:r>
                              </m:e>
                              <m:sub>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𝑒</m:t>
                                </m:r>
                              </m:sub>
                              <m:sup>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4</m:t>
                                </m:r>
                              </m:sup>
                            </m:sSubSup>
                            <m:r>
                              <a:rPr kumimoji="0" lang="en-CH"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m:t>
                            </m:r>
                            <m:r>
                              <a:rPr kumimoji="0" lang="en-CH"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𝜚</m:t>
                            </m:r>
                          </m:e>
                        </m:d>
                      </m:den>
                    </m:f>
                  </m:oMath>
                </a14:m>
                <a:r>
                  <a:rPr lang="en-GB" sz="1400" dirty="0"/>
                  <a:t>,</a:t>
                </a:r>
              </a:p>
            </p:txBody>
          </p:sp>
        </mc:Choice>
        <mc:Fallback xmlns="">
          <p:sp>
            <p:nvSpPr>
              <p:cNvPr id="12" name="TextBox 11">
                <a:extLst>
                  <a:ext uri="{FF2B5EF4-FFF2-40B4-BE49-F238E27FC236}">
                    <a16:creationId xmlns:a16="http://schemas.microsoft.com/office/drawing/2014/main" id="{7A365AE6-F833-B55E-52B5-86A7194EE1FD}"/>
                  </a:ext>
                </a:extLst>
              </p:cNvPr>
              <p:cNvSpPr txBox="1">
                <a:spLocks noRot="1" noChangeAspect="1" noMove="1" noResize="1" noEditPoints="1" noAdjustHandles="1" noChangeArrowheads="1" noChangeShapeType="1" noTextEdit="1"/>
              </p:cNvSpPr>
              <p:nvPr/>
            </p:nvSpPr>
            <p:spPr>
              <a:xfrm>
                <a:off x="7963615" y="307932"/>
                <a:ext cx="2333904" cy="320857"/>
              </a:xfrm>
              <a:prstGeom prst="rect">
                <a:avLst/>
              </a:prstGeom>
              <a:blipFill>
                <a:blip r:embed="rId4"/>
                <a:stretch>
                  <a:fillRect t="-96154" b="-157692"/>
                </a:stretch>
              </a:blipFill>
            </p:spPr>
            <p:txBody>
              <a:bodyPr/>
              <a:lstStyle/>
              <a:p>
                <a:r>
                  <a:rPr lang="en-GB">
                    <a:noFill/>
                  </a:rPr>
                  <a:t> </a:t>
                </a:r>
              </a:p>
            </p:txBody>
          </p:sp>
        </mc:Fallback>
      </mc:AlternateContent>
      <p:sp>
        <p:nvSpPr>
          <p:cNvPr id="13" name="Rectangle 12">
            <a:extLst>
              <a:ext uri="{FF2B5EF4-FFF2-40B4-BE49-F238E27FC236}">
                <a16:creationId xmlns:a16="http://schemas.microsoft.com/office/drawing/2014/main" id="{F84E3817-2F5F-2F52-3414-5C0236D4C547}"/>
              </a:ext>
            </a:extLst>
          </p:cNvPr>
          <p:cNvSpPr/>
          <p:nvPr/>
        </p:nvSpPr>
        <p:spPr>
          <a:xfrm>
            <a:off x="7832037" y="234551"/>
            <a:ext cx="4145024" cy="465532"/>
          </a:xfrm>
          <a:prstGeom prst="rect">
            <a:avLst/>
          </a:prstGeom>
          <a:ln>
            <a:solidFill>
              <a:schemeClr val="tx1">
                <a:lumMod val="50000"/>
                <a:lumOff val="50000"/>
              </a:schemeClr>
            </a:solidFill>
          </a:ln>
        </p:spPr>
        <p:txBody>
          <a:bodyPr wrap="square" rtlCol="0" anchor="ctr">
            <a:spAutoFit/>
          </a:bodyPr>
          <a:lstStyle/>
          <a:p>
            <a:pPr algn="l"/>
            <a:endParaRPr lang="en-GB" sz="1600" dirty="0">
              <a:latin typeface="Helvetica" pitchFamily="2" charset="0"/>
            </a:endParaRP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F5A8BBA6-C96A-D305-41D0-561DD3FA5B6A}"/>
                  </a:ext>
                </a:extLst>
              </p:cNvPr>
              <p:cNvSpPr txBox="1"/>
              <p:nvPr/>
            </p:nvSpPr>
            <p:spPr>
              <a:xfrm>
                <a:off x="9848766" y="321012"/>
                <a:ext cx="2292434" cy="307777"/>
              </a:xfrm>
              <a:prstGeom prst="rect">
                <a:avLst/>
              </a:prstGeom>
              <a:noFill/>
            </p:spPr>
            <p:txBody>
              <a:bodyPr wrap="square">
                <a:spAutoFit/>
              </a:bodyPr>
              <a:lstStyle/>
              <a:p>
                <a:pPr/>
                <a14:m>
                  <m:oMathPara xmlns:m="http://schemas.openxmlformats.org/officeDocument/2006/math">
                    <m:oMath>
                      <m:sSub>
                        <m:sSubPr>
                          <m:ctrlPr>
                            <a:rPr lang="en-US" sz="1400" i="1">
                              <a:solidFill>
                                <a:prstClr val="black"/>
                              </a:solidFill>
                              <a:latin typeface="Cambria Math" panose="02040503050406030204" pitchFamily="18" charset="0"/>
                              <a:sym typeface="Wingdings" pitchFamily="2" charset="2"/>
                            </a:rPr>
                          </m:ctrlPr>
                        </m:sSubPr>
                        <m:e>
                          <m:r>
                            <a:rPr lang="en-US" sz="1400" i="1">
                              <a:solidFill>
                                <a:prstClr val="black"/>
                              </a:solidFill>
                              <a:latin typeface="Cambria Math" panose="02040503050406030204" pitchFamily="18" charset="0"/>
                              <a:sym typeface="Wingdings" pitchFamily="2" charset="2"/>
                            </a:rPr>
                            <m:t>𝑃</m:t>
                          </m:r>
                        </m:e>
                        <m:sub>
                          <m:r>
                            <m:rPr>
                              <m:sty m:val="p"/>
                            </m:rPr>
                            <a:rPr lang="en-US" sz="1400">
                              <a:solidFill>
                                <a:prstClr val="black"/>
                              </a:solidFill>
                              <a:latin typeface="Cambria Math" panose="02040503050406030204" pitchFamily="18" charset="0"/>
                              <a:sym typeface="Wingdings" pitchFamily="2" charset="2"/>
                            </a:rPr>
                            <m:t>SR</m:t>
                          </m:r>
                        </m:sub>
                      </m:sSub>
                      <m:r>
                        <a:rPr lang="en-US" sz="1400" i="1">
                          <a:solidFill>
                            <a:prstClr val="black"/>
                          </a:solidFill>
                          <a:latin typeface="Cambria Math" panose="02040503050406030204" pitchFamily="18" charset="0"/>
                          <a:sym typeface="Wingdings" pitchFamily="2" charset="2"/>
                        </a:rPr>
                        <m:t>=</m:t>
                      </m:r>
                      <m:sSub>
                        <m:sSubPr>
                          <m:ctrlPr>
                            <a:rPr lang="en-US" sz="1400" i="1">
                              <a:solidFill>
                                <a:prstClr val="black"/>
                              </a:solidFill>
                              <a:latin typeface="Cambria Math" panose="02040503050406030204" pitchFamily="18" charset="0"/>
                              <a:sym typeface="Wingdings" pitchFamily="2" charset="2"/>
                            </a:rPr>
                          </m:ctrlPr>
                        </m:sSubPr>
                        <m:e>
                          <m:r>
                            <a:rPr lang="en-US" sz="1400" i="1">
                              <a:solidFill>
                                <a:prstClr val="black"/>
                              </a:solidFill>
                              <a:latin typeface="Cambria Math" panose="02040503050406030204" pitchFamily="18" charset="0"/>
                              <a:sym typeface="Wingdings" pitchFamily="2" charset="2"/>
                            </a:rPr>
                            <m:t>𝑈</m:t>
                          </m:r>
                        </m:e>
                        <m:sub>
                          <m:r>
                            <a:rPr lang="en-US" sz="1400" i="1">
                              <a:solidFill>
                                <a:prstClr val="black"/>
                              </a:solidFill>
                              <a:latin typeface="Cambria Math" panose="02040503050406030204" pitchFamily="18" charset="0"/>
                              <a:sym typeface="Wingdings" pitchFamily="2" charset="2"/>
                            </a:rPr>
                            <m:t>0</m:t>
                          </m:r>
                        </m:sub>
                      </m:sSub>
                      <m:r>
                        <a:rPr lang="en-US" sz="1400" i="1">
                          <a:solidFill>
                            <a:prstClr val="black"/>
                          </a:solidFill>
                          <a:latin typeface="Cambria Math" panose="02040503050406030204" pitchFamily="18" charset="0"/>
                          <a:sym typeface="Wingdings" pitchFamily="2" charset="2"/>
                        </a:rPr>
                        <m:t>𝐼</m:t>
                      </m:r>
                      <m:r>
                        <a:rPr lang="en-US" sz="1400" b="0" i="1" smtClean="0">
                          <a:solidFill>
                            <a:prstClr val="black"/>
                          </a:solidFill>
                          <a:latin typeface="Cambria Math" panose="02040503050406030204" pitchFamily="18" charset="0"/>
                          <a:sym typeface="Wingdings" pitchFamily="2" charset="2"/>
                        </a:rPr>
                        <m:t>,</m:t>
                      </m:r>
                      <m:r>
                        <a:rPr lang="en-US" sz="1400" i="1">
                          <a:solidFill>
                            <a:prstClr val="black"/>
                          </a:solidFill>
                          <a:latin typeface="Cambria Math" panose="02040503050406030204" pitchFamily="18" charset="0"/>
                          <a:sym typeface="Wingdings" pitchFamily="2" charset="2"/>
                        </a:rPr>
                        <m:t> </m:t>
                      </m:r>
                      <m:sSub>
                        <m:sSubPr>
                          <m:ctrlPr>
                            <a:rPr lang="en-US" sz="1400" b="0" i="1" smtClean="0">
                              <a:solidFill>
                                <a:prstClr val="black"/>
                              </a:solidFill>
                              <a:latin typeface="Cambria Math" panose="02040503050406030204" pitchFamily="18" charset="0"/>
                              <a:sym typeface="Wingdings" pitchFamily="2" charset="2"/>
                            </a:rPr>
                          </m:ctrlPr>
                        </m:sSubPr>
                        <m:e>
                          <m:r>
                            <a:rPr lang="en-US" sz="1400" b="0" i="1" smtClean="0">
                              <a:solidFill>
                                <a:prstClr val="black"/>
                              </a:solidFill>
                              <a:latin typeface="Cambria Math" panose="02040503050406030204" pitchFamily="18" charset="0"/>
                              <a:sym typeface="Wingdings" pitchFamily="2" charset="2"/>
                            </a:rPr>
                            <m:t>𝑈</m:t>
                          </m:r>
                        </m:e>
                        <m:sub>
                          <m:r>
                            <a:rPr lang="en-US" sz="1400" b="0" i="1" smtClean="0">
                              <a:solidFill>
                                <a:prstClr val="black"/>
                              </a:solidFill>
                              <a:latin typeface="Cambria Math" panose="02040503050406030204" pitchFamily="18" charset="0"/>
                              <a:sym typeface="Wingdings" pitchFamily="2" charset="2"/>
                            </a:rPr>
                            <m:t>0</m:t>
                          </m:r>
                        </m:sub>
                      </m:sSub>
                      <m:r>
                        <a:rPr lang="en-US" sz="1400" b="0" i="1" smtClean="0">
                          <a:solidFill>
                            <a:prstClr val="black"/>
                          </a:solidFill>
                          <a:latin typeface="Cambria Math" panose="02040503050406030204" pitchFamily="18" charset="0"/>
                          <a:ea typeface="Cambria Math" panose="02040503050406030204" pitchFamily="18" charset="0"/>
                          <a:cs typeface="Helvetica Light" charset="0"/>
                          <a:sym typeface="Wingdings" pitchFamily="2" charset="2"/>
                        </a:rPr>
                        <m:t>∝</m:t>
                      </m:r>
                      <m:sSup>
                        <m:sSupPr>
                          <m:ctrlPr>
                            <a:rPr lang="en-US" sz="1400" i="1">
                              <a:solidFill>
                                <a:prstClr val="black"/>
                              </a:solidFill>
                              <a:latin typeface="Cambria Math" panose="02040503050406030204" pitchFamily="18" charset="0"/>
                              <a:ea typeface="Cambria Math" panose="02040503050406030204" pitchFamily="18" charset="0"/>
                              <a:sym typeface="Wingdings" pitchFamily="2" charset="2"/>
                            </a:rPr>
                          </m:ctrlPr>
                        </m:sSupPr>
                        <m:e>
                          <m:r>
                            <a:rPr lang="en-US" sz="1400" i="1">
                              <a:solidFill>
                                <a:prstClr val="black"/>
                              </a:solidFill>
                              <a:latin typeface="Cambria Math" panose="02040503050406030204" pitchFamily="18" charset="0"/>
                              <a:ea typeface="Cambria Math" panose="02040503050406030204" pitchFamily="18" charset="0"/>
                              <a:sym typeface="Wingdings" pitchFamily="2" charset="2"/>
                            </a:rPr>
                            <m:t>𝐸</m:t>
                          </m:r>
                        </m:e>
                        <m:sup>
                          <m:r>
                            <a:rPr lang="en-US" sz="1400" i="1">
                              <a:solidFill>
                                <a:prstClr val="black"/>
                              </a:solidFill>
                              <a:latin typeface="Cambria Math" panose="02040503050406030204" pitchFamily="18" charset="0"/>
                              <a:ea typeface="Cambria Math" panose="02040503050406030204" pitchFamily="18" charset="0"/>
                              <a:sym typeface="Wingdings" pitchFamily="2" charset="2"/>
                            </a:rPr>
                            <m:t>4</m:t>
                          </m:r>
                        </m:sup>
                      </m:sSup>
                    </m:oMath>
                  </m:oMathPara>
                </a14:m>
                <a:endParaRPr lang="en-GB" sz="1400" dirty="0"/>
              </a:p>
            </p:txBody>
          </p:sp>
        </mc:Choice>
        <mc:Fallback xmlns="">
          <p:sp>
            <p:nvSpPr>
              <p:cNvPr id="15" name="TextBox 14">
                <a:extLst>
                  <a:ext uri="{FF2B5EF4-FFF2-40B4-BE49-F238E27FC236}">
                    <a16:creationId xmlns:a16="http://schemas.microsoft.com/office/drawing/2014/main" id="{F5A8BBA6-C96A-D305-41D0-561DD3FA5B6A}"/>
                  </a:ext>
                </a:extLst>
              </p:cNvPr>
              <p:cNvSpPr txBox="1">
                <a:spLocks noRot="1" noChangeAspect="1" noMove="1" noResize="1" noEditPoints="1" noAdjustHandles="1" noChangeArrowheads="1" noChangeShapeType="1" noTextEdit="1"/>
              </p:cNvSpPr>
              <p:nvPr/>
            </p:nvSpPr>
            <p:spPr>
              <a:xfrm>
                <a:off x="9848766" y="321012"/>
                <a:ext cx="2292434" cy="307777"/>
              </a:xfrm>
              <a:prstGeom prst="rect">
                <a:avLst/>
              </a:prstGeom>
              <a:blipFill>
                <a:blip r:embed="rId5"/>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42808227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9BA7B5-9163-BEE4-56AF-472F08141F7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8BE0F6-DE27-FC44-7178-8F9C48121A3F}"/>
              </a:ext>
            </a:extLst>
          </p:cNvPr>
          <p:cNvSpPr>
            <a:spLocks noGrp="1"/>
          </p:cNvSpPr>
          <p:nvPr>
            <p:ph type="sldNum" sz="quarter" idx="4"/>
          </p:nvPr>
        </p:nvSpPr>
        <p:spPr/>
        <p:txBody>
          <a:bodyPr/>
          <a:lstStyle/>
          <a:p>
            <a:pPr>
              <a:defRPr/>
            </a:pPr>
            <a:fld id="{611C2F03-9E95-40C9-A99F-3C4F7EE8CF2A}" type="slidenum">
              <a:rPr lang="en-GB" smtClean="0"/>
              <a:pPr>
                <a:defRPr/>
              </a:pPr>
              <a:t>17</a:t>
            </a:fld>
            <a:endParaRPr lang="en-GB" dirty="0"/>
          </a:p>
        </p:txBody>
      </p:sp>
      <p:sp>
        <p:nvSpPr>
          <p:cNvPr id="5" name="TextBox 4">
            <a:extLst>
              <a:ext uri="{FF2B5EF4-FFF2-40B4-BE49-F238E27FC236}">
                <a16:creationId xmlns:a16="http://schemas.microsoft.com/office/drawing/2014/main" id="{2E3504DD-8952-6E8E-D780-329C73F2C84B}"/>
              </a:ext>
            </a:extLst>
          </p:cNvPr>
          <p:cNvSpPr txBox="1"/>
          <p:nvPr/>
        </p:nvSpPr>
        <p:spPr>
          <a:xfrm>
            <a:off x="214938" y="264651"/>
            <a:ext cx="11305525"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lang="en-GB" sz="2800" b="1" dirty="0">
                <a:solidFill>
                  <a:srgbClr val="0D7FBF"/>
                </a:solidFill>
                <a:latin typeface="Helvetica" pitchFamily="2" charset="0"/>
                <a:ea typeface="Trebuchet MS" pitchFamily="-84" charset="0"/>
                <a:cs typeface="Helvetica Light"/>
              </a:rPr>
              <a:t>FCC-ee — parameters</a:t>
            </a:r>
            <a:endParaRPr kumimoji="0" lang="en-GB" sz="2800" b="1" i="0" u="none" strike="noStrike" kern="1200" cap="none" spc="0" normalizeH="0" baseline="0" noProof="0" dirty="0">
              <a:ln>
                <a:noFill/>
              </a:ln>
              <a:solidFill>
                <a:srgbClr val="0D7FBF"/>
              </a:solidFill>
              <a:effectLst/>
              <a:uLnTx/>
              <a:uFillTx/>
              <a:latin typeface="Helvetica" pitchFamily="2" charset="0"/>
              <a:ea typeface="Trebuchet MS" pitchFamily="-84" charset="0"/>
              <a:cs typeface="Helvetica Light"/>
            </a:endParaRPr>
          </a:p>
        </p:txBody>
      </p:sp>
      <p:sp>
        <p:nvSpPr>
          <p:cNvPr id="6" name="Rectangle 5">
            <a:extLst>
              <a:ext uri="{FF2B5EF4-FFF2-40B4-BE49-F238E27FC236}">
                <a16:creationId xmlns:a16="http://schemas.microsoft.com/office/drawing/2014/main" id="{D14EFD9A-AE73-6D7E-87B6-58D88370FB97}"/>
              </a:ext>
            </a:extLst>
          </p:cNvPr>
          <p:cNvSpPr/>
          <p:nvPr/>
        </p:nvSpPr>
        <p:spPr>
          <a:xfrm>
            <a:off x="641953" y="1147461"/>
            <a:ext cx="6090151" cy="338554"/>
          </a:xfrm>
          <a:prstGeom prst="rect">
            <a:avLst/>
          </a:prstGeom>
        </p:spPr>
        <p:txBody>
          <a:bodyPr wrap="square">
            <a:spAutoFit/>
          </a:bodyPr>
          <a:lstStyle/>
          <a:p>
            <a:pPr marL="0" marR="0" lvl="0" indent="0" algn="l" defTabSz="457200" rtl="0" eaLnBrk="1" fontAlgn="base" latinLnBrk="0" hangingPunct="1">
              <a:lnSpc>
                <a:spcPct val="100000"/>
              </a:lnSpc>
              <a:spcBef>
                <a:spcPts val="3600"/>
              </a:spcBef>
              <a:spcAft>
                <a:spcPct val="0"/>
              </a:spcAft>
              <a:buClrTx/>
              <a:buSzTx/>
              <a:buFontTx/>
              <a:buNone/>
              <a:tabLst/>
              <a:defRPr/>
            </a:pPr>
            <a:r>
              <a:rPr lang="en-GB" sz="1600" b="1" dirty="0">
                <a:solidFill>
                  <a:srgbClr val="000000"/>
                </a:solidFill>
                <a:latin typeface="Helvetica" pitchFamily="2" charset="0"/>
              </a:rPr>
              <a:t>FCC-ee main parameters </a:t>
            </a:r>
            <a:r>
              <a:rPr lang="en-GB" sz="1600" dirty="0">
                <a:solidFill>
                  <a:srgbClr val="000000"/>
                </a:solidFill>
                <a:latin typeface="Helvetica" pitchFamily="2" charset="0"/>
              </a:rPr>
              <a:t>(assuming 4 IPs / experiments)</a:t>
            </a:r>
          </a:p>
        </p:txBody>
      </p:sp>
      <mc:AlternateContent xmlns:mc="http://schemas.openxmlformats.org/markup-compatibility/2006" xmlns:a14="http://schemas.microsoft.com/office/drawing/2010/main">
        <mc:Choice Requires="a14">
          <p:graphicFrame>
            <p:nvGraphicFramePr>
              <p:cNvPr id="3" name="Table 2">
                <a:extLst>
                  <a:ext uri="{FF2B5EF4-FFF2-40B4-BE49-F238E27FC236}">
                    <a16:creationId xmlns:a16="http://schemas.microsoft.com/office/drawing/2014/main" id="{6B4BC319-2EB6-789B-425B-404C95118BA4}"/>
                  </a:ext>
                </a:extLst>
              </p:cNvPr>
              <p:cNvGraphicFramePr>
                <a:graphicFrameLocks noGrp="1"/>
              </p:cNvGraphicFramePr>
              <p:nvPr>
                <p:extLst>
                  <p:ext uri="{D42A27DB-BD31-4B8C-83A1-F6EECF244321}">
                    <p14:modId xmlns:p14="http://schemas.microsoft.com/office/powerpoint/2010/main" val="3323664177"/>
                  </p:ext>
                </p:extLst>
              </p:nvPr>
            </p:nvGraphicFramePr>
            <p:xfrm>
              <a:off x="736082" y="1649874"/>
              <a:ext cx="10878510" cy="4508043"/>
            </p:xfrm>
            <a:graphic>
              <a:graphicData uri="http://schemas.openxmlformats.org/drawingml/2006/table">
                <a:tbl>
                  <a:tblPr firstRow="1" bandRow="1">
                    <a:tableStyleId>{69012ECD-51FC-41F1-AA8D-1B2483CD663E}</a:tableStyleId>
                  </a:tblPr>
                  <a:tblGrid>
                    <a:gridCol w="4128971">
                      <a:extLst>
                        <a:ext uri="{9D8B030D-6E8A-4147-A177-3AD203B41FA5}">
                          <a16:colId xmlns:a16="http://schemas.microsoft.com/office/drawing/2014/main" val="20000"/>
                        </a:ext>
                      </a:extLst>
                    </a:gridCol>
                    <a:gridCol w="1281360">
                      <a:extLst>
                        <a:ext uri="{9D8B030D-6E8A-4147-A177-3AD203B41FA5}">
                          <a16:colId xmlns:a16="http://schemas.microsoft.com/office/drawing/2014/main" val="20001"/>
                        </a:ext>
                      </a:extLst>
                    </a:gridCol>
                    <a:gridCol w="1751355">
                      <a:extLst>
                        <a:ext uri="{9D8B030D-6E8A-4147-A177-3AD203B41FA5}">
                          <a16:colId xmlns:a16="http://schemas.microsoft.com/office/drawing/2014/main" val="20004"/>
                        </a:ext>
                      </a:extLst>
                    </a:gridCol>
                    <a:gridCol w="1532600">
                      <a:extLst>
                        <a:ext uri="{9D8B030D-6E8A-4147-A177-3AD203B41FA5}">
                          <a16:colId xmlns:a16="http://schemas.microsoft.com/office/drawing/2014/main" val="20005"/>
                        </a:ext>
                      </a:extLst>
                    </a:gridCol>
                    <a:gridCol w="964209">
                      <a:extLst>
                        <a:ext uri="{9D8B030D-6E8A-4147-A177-3AD203B41FA5}">
                          <a16:colId xmlns:a16="http://schemas.microsoft.com/office/drawing/2014/main" val="818795718"/>
                        </a:ext>
                      </a:extLst>
                    </a:gridCol>
                    <a:gridCol w="1220015">
                      <a:extLst>
                        <a:ext uri="{9D8B030D-6E8A-4147-A177-3AD203B41FA5}">
                          <a16:colId xmlns:a16="http://schemas.microsoft.com/office/drawing/2014/main" val="2232381764"/>
                        </a:ext>
                      </a:extLst>
                    </a:gridCol>
                  </a:tblGrid>
                  <a:tr h="411532">
                    <a:tc>
                      <a:txBody>
                        <a:bodyPr/>
                        <a:lstStyle>
                          <a:lvl1pPr marL="0" algn="l" defTabSz="914400" rtl="0" eaLnBrk="1" latinLnBrk="0" hangingPunct="1">
                            <a:defRPr kumimoji="0" sz="1800" b="1" kern="1200">
                              <a:solidFill>
                                <a:schemeClr val="lt1"/>
                              </a:solidFill>
                              <a:latin typeface="Arial"/>
                            </a:defRPr>
                          </a:lvl1pPr>
                          <a:lvl2pPr marL="457200" algn="l" defTabSz="914400" rtl="0" eaLnBrk="1" latinLnBrk="0" hangingPunct="1">
                            <a:defRPr kumimoji="0" sz="1800" b="1" kern="1200">
                              <a:solidFill>
                                <a:schemeClr val="lt1"/>
                              </a:solidFill>
                              <a:latin typeface="Arial"/>
                            </a:defRPr>
                          </a:lvl2pPr>
                          <a:lvl3pPr marL="914400" algn="l" defTabSz="914400" rtl="0" eaLnBrk="1" latinLnBrk="0" hangingPunct="1">
                            <a:defRPr kumimoji="0" sz="1800" b="1" kern="1200">
                              <a:solidFill>
                                <a:schemeClr val="lt1"/>
                              </a:solidFill>
                              <a:latin typeface="Arial"/>
                            </a:defRPr>
                          </a:lvl3pPr>
                          <a:lvl4pPr marL="1371600" algn="l" defTabSz="914400" rtl="0" eaLnBrk="1" latinLnBrk="0" hangingPunct="1">
                            <a:defRPr kumimoji="0" sz="1800" b="1" kern="1200">
                              <a:solidFill>
                                <a:schemeClr val="lt1"/>
                              </a:solidFill>
                              <a:latin typeface="Arial"/>
                            </a:defRPr>
                          </a:lvl4pPr>
                          <a:lvl5pPr marL="1828800" algn="l" defTabSz="914400" rtl="0" eaLnBrk="1" latinLnBrk="0" hangingPunct="1">
                            <a:defRPr kumimoji="0" sz="1800" b="1" kern="1200">
                              <a:solidFill>
                                <a:schemeClr val="lt1"/>
                              </a:solidFill>
                              <a:latin typeface="Arial"/>
                            </a:defRPr>
                          </a:lvl5pPr>
                          <a:lvl6pPr marL="2286000" algn="l" defTabSz="914400" rtl="0" eaLnBrk="1" latinLnBrk="0" hangingPunct="1">
                            <a:defRPr kumimoji="0" sz="1800" b="1" kern="1200">
                              <a:solidFill>
                                <a:schemeClr val="lt1"/>
                              </a:solidFill>
                              <a:latin typeface="Arial"/>
                            </a:defRPr>
                          </a:lvl6pPr>
                          <a:lvl7pPr marL="2743200" algn="l" defTabSz="914400" rtl="0" eaLnBrk="1" latinLnBrk="0" hangingPunct="1">
                            <a:defRPr kumimoji="0" sz="1800" b="1" kern="1200">
                              <a:solidFill>
                                <a:schemeClr val="lt1"/>
                              </a:solidFill>
                              <a:latin typeface="Arial"/>
                            </a:defRPr>
                          </a:lvl7pPr>
                          <a:lvl8pPr marL="3200400" algn="l" defTabSz="914400" rtl="0" eaLnBrk="1" latinLnBrk="0" hangingPunct="1">
                            <a:defRPr kumimoji="0" sz="1800" b="1" kern="1200">
                              <a:solidFill>
                                <a:schemeClr val="lt1"/>
                              </a:solidFill>
                              <a:latin typeface="Arial"/>
                            </a:defRPr>
                          </a:lvl8pPr>
                          <a:lvl9pPr marL="3657600" algn="l" defTabSz="914400" rtl="0" eaLnBrk="1" latinLnBrk="0" hangingPunct="1">
                            <a:defRPr kumimoji="0" sz="1800" b="1" kern="1200">
                              <a:solidFill>
                                <a:schemeClr val="lt1"/>
                              </a:solidFill>
                              <a:latin typeface="Arial"/>
                            </a:defRPr>
                          </a:lvl9pPr>
                        </a:lstStyle>
                        <a:p>
                          <a:r>
                            <a:rPr lang="en-GB" sz="1600" b="0" dirty="0">
                              <a:solidFill>
                                <a:schemeClr val="bg1"/>
                              </a:solidFill>
                              <a:latin typeface="Helvetica" pitchFamily="2" charset="0"/>
                            </a:rPr>
                            <a:t>Parameter</a:t>
                          </a:r>
                        </a:p>
                      </a:txBody>
                      <a:tcPr marL="51435" marR="51435" marT="25718" marB="25718" anchor="ctr"/>
                    </a:tc>
                    <a:tc>
                      <a:txBody>
                        <a:bodyPr/>
                        <a:lstStyle>
                          <a:lvl1pPr marL="0" algn="l" defTabSz="914400" rtl="0" eaLnBrk="1" latinLnBrk="0" hangingPunct="1">
                            <a:defRPr kumimoji="0" sz="1800" b="1" kern="1200">
                              <a:solidFill>
                                <a:schemeClr val="lt1"/>
                              </a:solidFill>
                              <a:latin typeface="Arial"/>
                            </a:defRPr>
                          </a:lvl1pPr>
                          <a:lvl2pPr marL="457200" algn="l" defTabSz="914400" rtl="0" eaLnBrk="1" latinLnBrk="0" hangingPunct="1">
                            <a:defRPr kumimoji="0" sz="1800" b="1" kern="1200">
                              <a:solidFill>
                                <a:schemeClr val="lt1"/>
                              </a:solidFill>
                              <a:latin typeface="Arial"/>
                            </a:defRPr>
                          </a:lvl2pPr>
                          <a:lvl3pPr marL="914400" algn="l" defTabSz="914400" rtl="0" eaLnBrk="1" latinLnBrk="0" hangingPunct="1">
                            <a:defRPr kumimoji="0" sz="1800" b="1" kern="1200">
                              <a:solidFill>
                                <a:schemeClr val="lt1"/>
                              </a:solidFill>
                              <a:latin typeface="Arial"/>
                            </a:defRPr>
                          </a:lvl3pPr>
                          <a:lvl4pPr marL="1371600" algn="l" defTabSz="914400" rtl="0" eaLnBrk="1" latinLnBrk="0" hangingPunct="1">
                            <a:defRPr kumimoji="0" sz="1800" b="1" kern="1200">
                              <a:solidFill>
                                <a:schemeClr val="lt1"/>
                              </a:solidFill>
                              <a:latin typeface="Arial"/>
                            </a:defRPr>
                          </a:lvl4pPr>
                          <a:lvl5pPr marL="1828800" algn="l" defTabSz="914400" rtl="0" eaLnBrk="1" latinLnBrk="0" hangingPunct="1">
                            <a:defRPr kumimoji="0" sz="1800" b="1" kern="1200">
                              <a:solidFill>
                                <a:schemeClr val="lt1"/>
                              </a:solidFill>
                              <a:latin typeface="Arial"/>
                            </a:defRPr>
                          </a:lvl5pPr>
                          <a:lvl6pPr marL="2286000" algn="l" defTabSz="914400" rtl="0" eaLnBrk="1" latinLnBrk="0" hangingPunct="1">
                            <a:defRPr kumimoji="0" sz="1800" b="1" kern="1200">
                              <a:solidFill>
                                <a:schemeClr val="lt1"/>
                              </a:solidFill>
                              <a:latin typeface="Arial"/>
                            </a:defRPr>
                          </a:lvl6pPr>
                          <a:lvl7pPr marL="2743200" algn="l" defTabSz="914400" rtl="0" eaLnBrk="1" latinLnBrk="0" hangingPunct="1">
                            <a:defRPr kumimoji="0" sz="1800" b="1" kern="1200">
                              <a:solidFill>
                                <a:schemeClr val="lt1"/>
                              </a:solidFill>
                              <a:latin typeface="Arial"/>
                            </a:defRPr>
                          </a:lvl7pPr>
                          <a:lvl8pPr marL="3200400" algn="l" defTabSz="914400" rtl="0" eaLnBrk="1" latinLnBrk="0" hangingPunct="1">
                            <a:defRPr kumimoji="0" sz="1800" b="1" kern="1200">
                              <a:solidFill>
                                <a:schemeClr val="lt1"/>
                              </a:solidFill>
                              <a:latin typeface="Arial"/>
                            </a:defRPr>
                          </a:lvl8pPr>
                          <a:lvl9pPr marL="3657600" algn="l" defTabSz="914400" rtl="0" eaLnBrk="1" latinLnBrk="0" hangingPunct="1">
                            <a:defRPr kumimoji="0" sz="1800" b="1" kern="1200">
                              <a:solidFill>
                                <a:schemeClr val="lt1"/>
                              </a:solidFill>
                              <a:latin typeface="Arial"/>
                            </a:defRPr>
                          </a:lvl9pPr>
                        </a:lstStyle>
                        <a:p>
                          <a:pPr algn="ctr"/>
                          <a:r>
                            <a:rPr lang="en-GB" sz="1600" b="0" dirty="0">
                              <a:solidFill>
                                <a:schemeClr val="bg1"/>
                              </a:solidFill>
                              <a:latin typeface="Helvetica" pitchFamily="2" charset="0"/>
                            </a:rPr>
                            <a:t>Z</a:t>
                          </a: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GB" sz="1600" b="0" dirty="0">
                              <a:solidFill>
                                <a:schemeClr val="bg1"/>
                              </a:solidFill>
                              <a:latin typeface="Helvetica" pitchFamily="2" charset="0"/>
                            </a:rPr>
                            <a:t>WW</a:t>
                          </a: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GB" sz="1600" b="0" dirty="0">
                              <a:solidFill>
                                <a:schemeClr val="bg1"/>
                              </a:solidFill>
                              <a:latin typeface="Helvetica" pitchFamily="2" charset="0"/>
                            </a:rPr>
                            <a:t>H</a:t>
                          </a:r>
                          <a:r>
                            <a:rPr lang="en-GB" sz="1600" b="0" baseline="0" dirty="0">
                              <a:solidFill>
                                <a:schemeClr val="bg1"/>
                              </a:solidFill>
                              <a:latin typeface="Helvetica" pitchFamily="2" charset="0"/>
                            </a:rPr>
                            <a:t> (ZH)</a:t>
                          </a:r>
                          <a:endParaRPr lang="en-GB" sz="1600" b="0" dirty="0">
                            <a:solidFill>
                              <a:schemeClr val="bg1"/>
                            </a:solidFill>
                            <a:latin typeface="Helvetica" pitchFamily="2" charset="0"/>
                          </a:endParaRPr>
                        </a:p>
                      </a:txBody>
                      <a:tcPr marL="51435" marR="51435" marT="25718" marB="25718" anchor="ct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14:m>
                            <m:oMathPara xmlns:m="http://schemas.openxmlformats.org/officeDocument/2006/math">
                              <m:oMath>
                                <m:r>
                                  <m:rPr>
                                    <m:nor/>
                                  </m:rPr>
                                  <a:rPr lang="en-GB" sz="1600" b="0" i="0" dirty="0" smtClean="0">
                                    <a:solidFill>
                                      <a:schemeClr val="bg1"/>
                                    </a:solidFill>
                                    <a:latin typeface="Helvetica" pitchFamily="2" charset="0"/>
                                  </a:rPr>
                                  <m:t>t</m:t>
                                </m:r>
                                <m:acc>
                                  <m:accPr>
                                    <m:chr m:val="̅"/>
                                    <m:ctrlPr>
                                      <a:rPr lang="en-GB" sz="1600" b="0" i="0" dirty="0" smtClean="0">
                                        <a:solidFill>
                                          <a:schemeClr val="bg1"/>
                                        </a:solidFill>
                                        <a:latin typeface="Helvetica" pitchFamily="2" charset="0"/>
                                      </a:rPr>
                                    </m:ctrlPr>
                                  </m:accPr>
                                  <m:e>
                                    <m:r>
                                      <m:rPr>
                                        <m:nor/>
                                      </m:rPr>
                                      <a:rPr lang="en-GB" sz="1600" b="0" i="0" dirty="0" smtClean="0">
                                        <a:solidFill>
                                          <a:schemeClr val="bg1"/>
                                        </a:solidFill>
                                        <a:latin typeface="Helvetica" pitchFamily="2" charset="0"/>
                                      </a:rPr>
                                      <m:t>t</m:t>
                                    </m:r>
                                  </m:e>
                                </m:acc>
                              </m:oMath>
                            </m:oMathPara>
                          </a14:m>
                          <a:endParaRPr lang="en-GB" sz="1600" b="0" dirty="0">
                            <a:solidFill>
                              <a:schemeClr val="bg1"/>
                            </a:solidFill>
                            <a:latin typeface="Helvetica" pitchFamily="2" charset="0"/>
                          </a:endParaRPr>
                        </a:p>
                      </a:txBody>
                      <a:tcPr marL="51435" marR="51435" marT="25718" marB="25718" anchor="ctr"/>
                    </a:tc>
                    <a:tc hMerge="1">
                      <a:txBody>
                        <a:bodyPr/>
                        <a:lstStyle/>
                        <a:p>
                          <a:pPr algn="ctr"/>
                          <a:endParaRPr lang="de-AT" sz="1400" b="1" dirty="0">
                            <a:solidFill>
                              <a:schemeClr val="bg1"/>
                            </a:solidFill>
                          </a:endParaRPr>
                        </a:p>
                      </a:txBody>
                      <a:tcPr marL="51435" marR="51435" marT="25718" marB="25718" anchor="ctr">
                        <a:lnL w="12700" cap="flat" cmpd="sng" algn="ctr">
                          <a:noFill/>
                          <a:prstDash val="solid"/>
                          <a:round/>
                          <a:headEnd type="none" w="med" len="med"/>
                          <a:tailEnd type="none" w="med" len="med"/>
                        </a:lnL>
                        <a:lnR w="12700" cap="flat" cmpd="sng" algn="ctr">
                          <a:solidFill>
                            <a:srgbClr val="A26B2D"/>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solidFill>
                      </a:tcPr>
                    </a:tc>
                    <a:extLst>
                      <a:ext uri="{0D108BD9-81ED-4DB2-BD59-A6C34878D82A}">
                        <a16:rowId xmlns:a16="http://schemas.microsoft.com/office/drawing/2014/main" val="10000"/>
                      </a:ext>
                    </a:extLst>
                  </a:tr>
                  <a:tr h="344819">
                    <a:tc>
                      <a:txBody>
                        <a:bodyPr/>
                        <a:lstStyle>
                          <a:lvl1pPr marL="0" algn="l" defTabSz="914400" rtl="0" eaLnBrk="1" latinLnBrk="0" hangingPunct="1">
                            <a:defRPr kumimoji="0" sz="1800" kern="1200">
                              <a:solidFill>
                                <a:schemeClr val="dk1"/>
                              </a:solidFill>
                              <a:latin typeface="Arial"/>
                            </a:defRPr>
                          </a:lvl1pPr>
                          <a:lvl2pPr marL="457200" algn="l" defTabSz="914400" rtl="0" eaLnBrk="1" latinLnBrk="0" hangingPunct="1">
                            <a:defRPr kumimoji="0" sz="1800" kern="1200">
                              <a:solidFill>
                                <a:schemeClr val="dk1"/>
                              </a:solidFill>
                              <a:latin typeface="Arial"/>
                            </a:defRPr>
                          </a:lvl2pPr>
                          <a:lvl3pPr marL="914400" algn="l" defTabSz="914400" rtl="0" eaLnBrk="1" latinLnBrk="0" hangingPunct="1">
                            <a:defRPr kumimoji="0" sz="1800" kern="1200">
                              <a:solidFill>
                                <a:schemeClr val="dk1"/>
                              </a:solidFill>
                              <a:latin typeface="Arial"/>
                            </a:defRPr>
                          </a:lvl3pPr>
                          <a:lvl4pPr marL="1371600" algn="l" defTabSz="914400" rtl="0" eaLnBrk="1" latinLnBrk="0" hangingPunct="1">
                            <a:defRPr kumimoji="0" sz="1800" kern="1200">
                              <a:solidFill>
                                <a:schemeClr val="dk1"/>
                              </a:solidFill>
                              <a:latin typeface="Arial"/>
                            </a:defRPr>
                          </a:lvl4pPr>
                          <a:lvl5pPr marL="1828800" algn="l" defTabSz="914400" rtl="0" eaLnBrk="1" latinLnBrk="0" hangingPunct="1">
                            <a:defRPr kumimoji="0" sz="1800" kern="1200">
                              <a:solidFill>
                                <a:schemeClr val="dk1"/>
                              </a:solidFill>
                              <a:latin typeface="Arial"/>
                            </a:defRPr>
                          </a:lvl5pPr>
                          <a:lvl6pPr marL="2286000" algn="l" defTabSz="914400" rtl="0" eaLnBrk="1" latinLnBrk="0" hangingPunct="1">
                            <a:defRPr kumimoji="0" sz="1800" kern="1200">
                              <a:solidFill>
                                <a:schemeClr val="dk1"/>
                              </a:solidFill>
                              <a:latin typeface="Arial"/>
                            </a:defRPr>
                          </a:lvl6pPr>
                          <a:lvl7pPr marL="2743200" algn="l" defTabSz="914400" rtl="0" eaLnBrk="1" latinLnBrk="0" hangingPunct="1">
                            <a:defRPr kumimoji="0" sz="1800" kern="1200">
                              <a:solidFill>
                                <a:schemeClr val="dk1"/>
                              </a:solidFill>
                              <a:latin typeface="Arial"/>
                            </a:defRPr>
                          </a:lvl7pPr>
                          <a:lvl8pPr marL="3200400" algn="l" defTabSz="914400" rtl="0" eaLnBrk="1" latinLnBrk="0" hangingPunct="1">
                            <a:defRPr kumimoji="0" sz="1800" kern="1200">
                              <a:solidFill>
                                <a:schemeClr val="dk1"/>
                              </a:solidFill>
                              <a:latin typeface="Arial"/>
                            </a:defRPr>
                          </a:lvl8pPr>
                          <a:lvl9pPr marL="3657600" algn="l" defTabSz="914400" rtl="0" eaLnBrk="1" latinLnBrk="0" hangingPunct="1">
                            <a:defRPr kumimoji="0" sz="1800" kern="1200">
                              <a:solidFill>
                                <a:schemeClr val="dk1"/>
                              </a:solidFill>
                              <a:latin typeface="Arial"/>
                            </a:defRPr>
                          </a:lvl9pPr>
                        </a:lstStyle>
                        <a:p>
                          <a:r>
                            <a:rPr kumimoji="0" lang="en-GB" sz="1600" b="0" kern="1200" dirty="0">
                              <a:solidFill>
                                <a:schemeClr val="tx1">
                                  <a:lumMod val="90000"/>
                                  <a:lumOff val="10000"/>
                                </a:schemeClr>
                              </a:solidFill>
                              <a:latin typeface="Helvetica" pitchFamily="2" charset="0"/>
                            </a:rPr>
                            <a:t>Collision energy √s  [GeV]</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kumimoji="0" sz="1800" kern="1200">
                              <a:solidFill>
                                <a:schemeClr val="dk1"/>
                              </a:solidFill>
                              <a:latin typeface="Arial"/>
                            </a:defRPr>
                          </a:lvl1pPr>
                          <a:lvl2pPr marL="457200" algn="l" defTabSz="914400" rtl="0" eaLnBrk="1" latinLnBrk="0" hangingPunct="1">
                            <a:defRPr kumimoji="0" sz="1800" kern="1200">
                              <a:solidFill>
                                <a:schemeClr val="dk1"/>
                              </a:solidFill>
                              <a:latin typeface="Arial"/>
                            </a:defRPr>
                          </a:lvl2pPr>
                          <a:lvl3pPr marL="914400" algn="l" defTabSz="914400" rtl="0" eaLnBrk="1" latinLnBrk="0" hangingPunct="1">
                            <a:defRPr kumimoji="0" sz="1800" kern="1200">
                              <a:solidFill>
                                <a:schemeClr val="dk1"/>
                              </a:solidFill>
                              <a:latin typeface="Arial"/>
                            </a:defRPr>
                          </a:lvl3pPr>
                          <a:lvl4pPr marL="1371600" algn="l" defTabSz="914400" rtl="0" eaLnBrk="1" latinLnBrk="0" hangingPunct="1">
                            <a:defRPr kumimoji="0" sz="1800" kern="1200">
                              <a:solidFill>
                                <a:schemeClr val="dk1"/>
                              </a:solidFill>
                              <a:latin typeface="Arial"/>
                            </a:defRPr>
                          </a:lvl4pPr>
                          <a:lvl5pPr marL="1828800" algn="l" defTabSz="914400" rtl="0" eaLnBrk="1" latinLnBrk="0" hangingPunct="1">
                            <a:defRPr kumimoji="0" sz="1800" kern="1200">
                              <a:solidFill>
                                <a:schemeClr val="dk1"/>
                              </a:solidFill>
                              <a:latin typeface="Arial"/>
                            </a:defRPr>
                          </a:lvl5pPr>
                          <a:lvl6pPr marL="2286000" algn="l" defTabSz="914400" rtl="0" eaLnBrk="1" latinLnBrk="0" hangingPunct="1">
                            <a:defRPr kumimoji="0" sz="1800" kern="1200">
                              <a:solidFill>
                                <a:schemeClr val="dk1"/>
                              </a:solidFill>
                              <a:latin typeface="Arial"/>
                            </a:defRPr>
                          </a:lvl6pPr>
                          <a:lvl7pPr marL="2743200" algn="l" defTabSz="914400" rtl="0" eaLnBrk="1" latinLnBrk="0" hangingPunct="1">
                            <a:defRPr kumimoji="0" sz="1800" kern="1200">
                              <a:solidFill>
                                <a:schemeClr val="dk1"/>
                              </a:solidFill>
                              <a:latin typeface="Arial"/>
                            </a:defRPr>
                          </a:lvl7pPr>
                          <a:lvl8pPr marL="3200400" algn="l" defTabSz="914400" rtl="0" eaLnBrk="1" latinLnBrk="0" hangingPunct="1">
                            <a:defRPr kumimoji="0" sz="1800" kern="1200">
                              <a:solidFill>
                                <a:schemeClr val="dk1"/>
                              </a:solidFill>
                              <a:latin typeface="Arial"/>
                            </a:defRPr>
                          </a:lvl8pPr>
                          <a:lvl9pPr marL="3657600" algn="l" defTabSz="914400" rtl="0" eaLnBrk="1" latinLnBrk="0" hangingPunct="1">
                            <a:defRPr kumimoji="0" sz="1800" kern="1200">
                              <a:solidFill>
                                <a:schemeClr val="dk1"/>
                              </a:solidFill>
                              <a:latin typeface="Arial"/>
                            </a:defRPr>
                          </a:lvl9pPr>
                        </a:lstStyle>
                        <a:p>
                          <a:pPr marL="0" algn="ctr" rtl="0" eaLnBrk="1" latinLnBrk="0" hangingPunct="1"/>
                          <a:r>
                            <a:rPr kumimoji="0" lang="en-GB" sz="1600" b="0" kern="1200" dirty="0">
                              <a:solidFill>
                                <a:schemeClr val="tx1">
                                  <a:lumMod val="90000"/>
                                  <a:lumOff val="10000"/>
                                </a:schemeClr>
                              </a:solidFill>
                              <a:latin typeface="Helvetica" pitchFamily="2" charset="0"/>
                            </a:rPr>
                            <a:t>88, 91, 94</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GB" sz="1600" b="0" kern="1200" dirty="0">
                              <a:solidFill>
                                <a:schemeClr val="tx1">
                                  <a:lumMod val="90000"/>
                                  <a:lumOff val="10000"/>
                                </a:schemeClr>
                              </a:solidFill>
                              <a:latin typeface="Helvetica" pitchFamily="2" charset="0"/>
                            </a:rPr>
                            <a:t>157, 163</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240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340–350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365</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10001"/>
                      </a:ext>
                    </a:extLst>
                  </a:tr>
                  <a:tr h="344819">
                    <a:tc>
                      <a:txBody>
                        <a:bodyPr/>
                        <a:lstStyle/>
                        <a:p>
                          <a:r>
                            <a:rPr kumimoji="0" lang="en-GB" sz="1600" b="0" kern="1200" dirty="0">
                              <a:solidFill>
                                <a:schemeClr val="tx1">
                                  <a:lumMod val="90000"/>
                                  <a:lumOff val="10000"/>
                                </a:schemeClr>
                              </a:solidFill>
                              <a:latin typeface="Helvetica" pitchFamily="2" charset="0"/>
                              <a:ea typeface="+mn-ea"/>
                              <a:cs typeface="+mn-cs"/>
                            </a:rPr>
                            <a:t>SR energy loss / turn [GeV]</a:t>
                          </a: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ea typeface="+mn-ea"/>
                              <a:cs typeface="+mn-cs"/>
                            </a:rPr>
                            <a:t>0.036</a:t>
                          </a: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ea typeface="+mn-ea"/>
                              <a:cs typeface="+mn-cs"/>
                            </a:rPr>
                            <a:t>0.08</a:t>
                          </a: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1.7</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algn="ctr" defTabSz="914400" rtl="0" eaLnBrk="1" latinLnBrk="0" hangingPunct="1"/>
                          <a:r>
                            <a:rPr kumimoji="0" lang="en-GB" sz="1600" b="0" kern="1200" dirty="0">
                              <a:solidFill>
                                <a:schemeClr val="tx1">
                                  <a:lumMod val="90000"/>
                                  <a:lumOff val="10000"/>
                                </a:schemeClr>
                              </a:solidFill>
                              <a:latin typeface="Helvetica" pitchFamily="2" charset="0"/>
                              <a:ea typeface="+mn-ea"/>
                              <a:cs typeface="+mn-cs"/>
                            </a:rPr>
                            <a:t>7.8</a:t>
                          </a: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9.2</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1629339622"/>
                      </a:ext>
                    </a:extLst>
                  </a:tr>
                  <a:tr h="3448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GB" sz="1600" b="0" kern="1200" dirty="0">
                              <a:solidFill>
                                <a:schemeClr val="tx1">
                                  <a:lumMod val="90000"/>
                                  <a:lumOff val="10000"/>
                                </a:schemeClr>
                              </a:solidFill>
                              <a:latin typeface="Helvetica" pitchFamily="2" charset="0"/>
                            </a:rPr>
                            <a:t>Total RF voltage 400 / 800 MHz [GV]</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0.08 / 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1.0 / 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2.1 / 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2.1 / 7.4</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2.1 / 9.2</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3782422085"/>
                      </a:ext>
                    </a:extLst>
                  </a:tr>
                  <a:tr h="344819">
                    <a:tc>
                      <a:txBody>
                        <a:bodyPr/>
                        <a:lstStyle/>
                        <a:p>
                          <a:r>
                            <a:rPr kumimoji="0" lang="en-GB" sz="1600" b="0" kern="1200" dirty="0">
                              <a:solidFill>
                                <a:schemeClr val="tx1">
                                  <a:lumMod val="90000"/>
                                  <a:lumOff val="10000"/>
                                </a:schemeClr>
                              </a:solidFill>
                              <a:latin typeface="Helvetica" pitchFamily="2" charset="0"/>
                            </a:rPr>
                            <a:t>Synchrotron radiation/beam [MW]</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50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600" b="0" kern="1200" dirty="0">
                              <a:solidFill>
                                <a:schemeClr val="tx1">
                                  <a:lumMod val="90000"/>
                                  <a:lumOff val="10000"/>
                                </a:schemeClr>
                              </a:solidFill>
                              <a:latin typeface="Helvetica" pitchFamily="2" charset="0"/>
                            </a:rPr>
                            <a:t>50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600" b="0" kern="1200" dirty="0">
                              <a:solidFill>
                                <a:schemeClr val="tx1">
                                  <a:lumMod val="90000"/>
                                  <a:lumOff val="10000"/>
                                </a:schemeClr>
                              </a:solidFill>
                              <a:latin typeface="Helvetica" pitchFamily="2" charset="0"/>
                            </a:rPr>
                            <a:t>50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600" b="0" kern="1200" dirty="0">
                              <a:solidFill>
                                <a:schemeClr val="tx1">
                                  <a:lumMod val="90000"/>
                                  <a:lumOff val="10000"/>
                                </a:schemeClr>
                              </a:solidFill>
                              <a:latin typeface="Helvetica" pitchFamily="2" charset="0"/>
                            </a:rPr>
                            <a:t>50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600" b="0" kern="1200" dirty="0">
                              <a:solidFill>
                                <a:schemeClr val="tx1">
                                  <a:lumMod val="90000"/>
                                  <a:lumOff val="10000"/>
                                </a:schemeClr>
                              </a:solidFill>
                              <a:latin typeface="Helvetica" pitchFamily="2" charset="0"/>
                            </a:rPr>
                            <a:t>50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556775723"/>
                      </a:ext>
                    </a:extLst>
                  </a:tr>
                  <a:tr h="3448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GB" sz="1600" b="0" kern="1200" dirty="0">
                              <a:solidFill>
                                <a:schemeClr val="tx1">
                                  <a:lumMod val="90000"/>
                                  <a:lumOff val="10000"/>
                                </a:schemeClr>
                              </a:solidFill>
                              <a:latin typeface="Helvetica" pitchFamily="2" charset="0"/>
                            </a:rPr>
                            <a:t>Beam current [mA]</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1294</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135</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26.8</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6.0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5.1</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10005"/>
                      </a:ext>
                    </a:extLst>
                  </a:tr>
                  <a:tr h="3448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GB" sz="1600" b="0" kern="1200" dirty="0">
                              <a:solidFill>
                                <a:schemeClr val="tx1">
                                  <a:lumMod val="90000"/>
                                  <a:lumOff val="10000"/>
                                </a:schemeClr>
                              </a:solidFill>
                              <a:latin typeface="Helvetica" pitchFamily="2" charset="0"/>
                            </a:rPr>
                            <a:t>Number bunches / beam</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rtl="0" eaLnBrk="1" latinLnBrk="0" hangingPunct="1"/>
                          <a:r>
                            <a:rPr kumimoji="0" lang="en-GB" sz="1600" b="0" kern="1200" dirty="0">
                              <a:solidFill>
                                <a:schemeClr val="tx1">
                                  <a:lumMod val="90000"/>
                                  <a:lumOff val="10000"/>
                                </a:schemeClr>
                              </a:solidFill>
                              <a:latin typeface="Helvetica" pitchFamily="2" charset="0"/>
                            </a:rPr>
                            <a:t>11200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rtl="0" eaLnBrk="1" latinLnBrk="0" hangingPunct="1"/>
                          <a:r>
                            <a:rPr kumimoji="0" lang="en-GB" sz="1600" b="0" kern="1200" dirty="0">
                              <a:solidFill>
                                <a:schemeClr val="tx1">
                                  <a:lumMod val="90000"/>
                                  <a:lumOff val="10000"/>
                                </a:schemeClr>
                              </a:solidFill>
                              <a:latin typeface="Helvetica" pitchFamily="2" charset="0"/>
                            </a:rPr>
                            <a:t>1852</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rtl="0" eaLnBrk="1" latinLnBrk="0" hangingPunct="1"/>
                          <a:r>
                            <a:rPr kumimoji="0" lang="en-GB" sz="1600" b="0" kern="1200" dirty="0">
                              <a:solidFill>
                                <a:schemeClr val="tx1">
                                  <a:lumMod val="90000"/>
                                  <a:lumOff val="10000"/>
                                </a:schemeClr>
                              </a:solidFill>
                              <a:latin typeface="Helvetica" pitchFamily="2" charset="0"/>
                            </a:rPr>
                            <a:t>300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rtl="0" eaLnBrk="1" latinLnBrk="0" hangingPunct="1"/>
                          <a:r>
                            <a:rPr kumimoji="0" lang="en-GB" sz="1600" b="0" kern="1200" dirty="0">
                              <a:solidFill>
                                <a:schemeClr val="tx1">
                                  <a:lumMod val="90000"/>
                                  <a:lumOff val="10000"/>
                                </a:schemeClr>
                              </a:solidFill>
                              <a:latin typeface="Helvetica" pitchFamily="2" charset="0"/>
                            </a:rPr>
                            <a:t>70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algn="ctr" rtl="0" eaLnBrk="1" latinLnBrk="0" hangingPunct="1"/>
                          <a:r>
                            <a:rPr kumimoji="0" lang="en-GB" sz="1600" b="0" kern="1200" dirty="0">
                              <a:solidFill>
                                <a:schemeClr val="tx1">
                                  <a:lumMod val="90000"/>
                                  <a:lumOff val="10000"/>
                                </a:schemeClr>
                              </a:solidFill>
                              <a:latin typeface="Helvetica" pitchFamily="2" charset="0"/>
                            </a:rPr>
                            <a:t>64</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963286293"/>
                      </a:ext>
                    </a:extLst>
                  </a:tr>
                  <a:tr h="3448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GB" sz="1600" b="0" kern="1200" dirty="0">
                              <a:solidFill>
                                <a:schemeClr val="tx1">
                                  <a:lumMod val="90000"/>
                                  <a:lumOff val="10000"/>
                                </a:schemeClr>
                              </a:solidFill>
                              <a:latin typeface="Helvetica" pitchFamily="2" charset="0"/>
                            </a:rPr>
                            <a:t>Luminosity / IP [10</a:t>
                          </a:r>
                          <a:r>
                            <a:rPr kumimoji="0" lang="en-GB" sz="1600" b="0" kern="1200" baseline="30000" dirty="0">
                              <a:solidFill>
                                <a:schemeClr val="tx1">
                                  <a:lumMod val="90000"/>
                                  <a:lumOff val="10000"/>
                                </a:schemeClr>
                              </a:solidFill>
                              <a:latin typeface="Helvetica" pitchFamily="2" charset="0"/>
                            </a:rPr>
                            <a:t>34</a:t>
                          </a:r>
                          <a:r>
                            <a:rPr kumimoji="0" lang="en-GB" sz="1600" b="0" kern="1200" dirty="0">
                              <a:solidFill>
                                <a:schemeClr val="tx1">
                                  <a:lumMod val="90000"/>
                                  <a:lumOff val="10000"/>
                                </a:schemeClr>
                              </a:solidFill>
                              <a:latin typeface="Helvetica" pitchFamily="2" charset="0"/>
                            </a:rPr>
                            <a:t> cm</a:t>
                          </a:r>
                          <a:r>
                            <a:rPr kumimoji="0" lang="en-GB" sz="1600" b="0" kern="1200" baseline="30000" dirty="0">
                              <a:solidFill>
                                <a:schemeClr val="tx1">
                                  <a:lumMod val="90000"/>
                                  <a:lumOff val="10000"/>
                                </a:schemeClr>
                              </a:solidFill>
                              <a:latin typeface="Helvetica" pitchFamily="2" charset="0"/>
                            </a:rPr>
                            <a:t>–2</a:t>
                          </a:r>
                          <a:r>
                            <a:rPr kumimoji="0" lang="en-GB" sz="1600" b="0" kern="1200" dirty="0">
                              <a:solidFill>
                                <a:schemeClr val="tx1">
                                  <a:lumMod val="90000"/>
                                  <a:lumOff val="10000"/>
                                </a:schemeClr>
                              </a:solidFill>
                              <a:latin typeface="Helvetica" pitchFamily="2" charset="0"/>
                            </a:rPr>
                            <a:t>s</a:t>
                          </a:r>
                          <a:r>
                            <a:rPr kumimoji="0" lang="en-GB" sz="1600" b="0" kern="1200" baseline="30000" dirty="0">
                              <a:solidFill>
                                <a:schemeClr val="tx1">
                                  <a:lumMod val="90000"/>
                                  <a:lumOff val="10000"/>
                                </a:schemeClr>
                              </a:solidFill>
                              <a:latin typeface="Helvetica" pitchFamily="2" charset="0"/>
                            </a:rPr>
                            <a:t>–1</a:t>
                          </a:r>
                          <a:r>
                            <a:rPr kumimoji="0" lang="en-GB" sz="1600" b="0" kern="1200" dirty="0">
                              <a:solidFill>
                                <a:schemeClr val="tx1">
                                  <a:lumMod val="90000"/>
                                  <a:lumOff val="10000"/>
                                </a:schemeClr>
                              </a:solidFill>
                              <a:latin typeface="Helvetica" pitchFamily="2" charset="0"/>
                            </a:rPr>
                            <a:t>]</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144</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20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7.5</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r>
                            <a:rPr kumimoji="0" lang="en-GB" sz="1600" b="0" kern="1200" dirty="0">
                              <a:solidFill>
                                <a:schemeClr val="tx1">
                                  <a:lumMod val="90000"/>
                                  <a:lumOff val="10000"/>
                                </a:schemeClr>
                              </a:solidFill>
                              <a:latin typeface="Helvetica" pitchFamily="2" charset="0"/>
                            </a:rPr>
                            <a:t>1.8</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1.4</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1594538425"/>
                      </a:ext>
                    </a:extLst>
                  </a:tr>
                  <a:tr h="34481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600" b="0" kern="1200" dirty="0">
                              <a:solidFill>
                                <a:schemeClr val="tx1">
                                  <a:lumMod val="90000"/>
                                  <a:lumOff val="10000"/>
                                </a:schemeClr>
                              </a:solidFill>
                              <a:latin typeface="Helvetica" pitchFamily="2" charset="0"/>
                            </a:rPr>
                            <a:t>Luminosity / year [ab</a:t>
                          </a:r>
                          <a:r>
                            <a:rPr kumimoji="0" lang="en-GB" sz="1600" b="0" kern="1200" baseline="30000" dirty="0">
                              <a:solidFill>
                                <a:schemeClr val="tx1">
                                  <a:lumMod val="90000"/>
                                  <a:lumOff val="10000"/>
                                </a:schemeClr>
                              </a:solidFill>
                              <a:latin typeface="Helvetica" pitchFamily="2" charset="0"/>
                            </a:rPr>
                            <a:t>–1</a:t>
                          </a:r>
                          <a:r>
                            <a:rPr kumimoji="0" lang="en-GB" sz="1600" b="0" kern="1200" dirty="0">
                              <a:solidFill>
                                <a:schemeClr val="tx1">
                                  <a:lumMod val="90000"/>
                                  <a:lumOff val="10000"/>
                                </a:schemeClr>
                              </a:solidFill>
                              <a:latin typeface="Helvetica" pitchFamily="2" charset="0"/>
                            </a:rPr>
                            <a:t>]</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68</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9.6</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3.6</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algn="ctr" defTabSz="914400" rtl="0" eaLnBrk="1" latinLnBrk="0" hangingPunct="1"/>
                          <a:r>
                            <a:rPr kumimoji="0" lang="en-GB" sz="1600" b="0" kern="1200" dirty="0">
                              <a:solidFill>
                                <a:schemeClr val="tx1">
                                  <a:lumMod val="90000"/>
                                  <a:lumOff val="10000"/>
                                </a:schemeClr>
                              </a:solidFill>
                              <a:latin typeface="Helvetica" pitchFamily="2" charset="0"/>
                            </a:rPr>
                            <a:t>0.83</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0.67</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2440437566"/>
                      </a:ext>
                    </a:extLst>
                  </a:tr>
                  <a:tr h="34481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600" b="0" kern="1200" dirty="0">
                              <a:solidFill>
                                <a:schemeClr val="tx1">
                                  <a:lumMod val="90000"/>
                                  <a:lumOff val="10000"/>
                                </a:schemeClr>
                              </a:solidFill>
                              <a:latin typeface="Helvetica" pitchFamily="2" charset="0"/>
                            </a:rPr>
                            <a:t>Run time (including </a:t>
                          </a:r>
                          <a:r>
                            <a:rPr kumimoji="0" lang="en-GB" sz="1600" b="0" kern="1200" dirty="0" err="1">
                              <a:solidFill>
                                <a:schemeClr val="tx1">
                                  <a:lumMod val="90000"/>
                                  <a:lumOff val="10000"/>
                                </a:schemeClr>
                              </a:solidFill>
                              <a:latin typeface="Helvetica" pitchFamily="2" charset="0"/>
                            </a:rPr>
                            <a:t>lumi</a:t>
                          </a:r>
                          <a:r>
                            <a:rPr kumimoji="0" lang="en-GB" sz="1600" b="0" kern="1200" dirty="0">
                              <a:solidFill>
                                <a:schemeClr val="tx1">
                                  <a:lumMod val="90000"/>
                                  <a:lumOff val="10000"/>
                                </a:schemeClr>
                              </a:solidFill>
                              <a:latin typeface="Helvetica" pitchFamily="2" charset="0"/>
                            </a:rPr>
                            <a:t> ramp-up) [years]</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4</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2</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3</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algn="ctr" defTabSz="914400" rtl="0" eaLnBrk="1" latinLnBrk="0" hangingPunct="1"/>
                          <a:r>
                            <a:rPr kumimoji="0" lang="en-GB" sz="1600" b="0" kern="1200" dirty="0">
                              <a:solidFill>
                                <a:schemeClr val="tx1">
                                  <a:lumMod val="90000"/>
                                  <a:lumOff val="10000"/>
                                </a:schemeClr>
                              </a:solidFill>
                              <a:latin typeface="Helvetica" pitchFamily="2" charset="0"/>
                            </a:rPr>
                            <a:t>1</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algn="ctr" defTabSz="914400" rtl="0" eaLnBrk="1" latinLnBrk="0" hangingPunct="1"/>
                          <a:r>
                            <a:rPr kumimoji="0" lang="en-GB" sz="1600" b="0" kern="1200" dirty="0">
                              <a:solidFill>
                                <a:schemeClr val="tx1">
                                  <a:lumMod val="90000"/>
                                  <a:lumOff val="10000"/>
                                </a:schemeClr>
                              </a:solidFill>
                              <a:latin typeface="Helvetica" pitchFamily="2" charset="0"/>
                            </a:rPr>
                            <a:t>4</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167799703"/>
                      </a:ext>
                    </a:extLst>
                  </a:tr>
                  <a:tr h="36356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GB" sz="1600" b="0" kern="1200" dirty="0">
                              <a:solidFill>
                                <a:schemeClr val="tx1">
                                  <a:lumMod val="90000"/>
                                  <a:lumOff val="10000"/>
                                </a:schemeClr>
                              </a:solidFill>
                              <a:latin typeface="Helvetica" pitchFamily="2" charset="0"/>
                            </a:rPr>
                            <a:t>Total integrated luminosity [ab</a:t>
                          </a:r>
                          <a:r>
                            <a:rPr kumimoji="0" lang="en-GB" sz="1600" b="0" kern="1200" baseline="30000" dirty="0">
                              <a:solidFill>
                                <a:schemeClr val="tx1">
                                  <a:lumMod val="90000"/>
                                  <a:lumOff val="10000"/>
                                </a:schemeClr>
                              </a:solidFill>
                              <a:latin typeface="Helvetica" pitchFamily="2" charset="0"/>
                            </a:rPr>
                            <a:t>–1</a:t>
                          </a:r>
                          <a:r>
                            <a:rPr kumimoji="0" lang="en-GB" sz="1600" b="0" kern="1200" dirty="0">
                              <a:solidFill>
                                <a:schemeClr val="tx1">
                                  <a:lumMod val="90000"/>
                                  <a:lumOff val="10000"/>
                                </a:schemeClr>
                              </a:solidFill>
                              <a:latin typeface="Helvetica" pitchFamily="2" charset="0"/>
                            </a:rPr>
                            <a:t>]</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205</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19.2</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10.8</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r>
                            <a:rPr kumimoji="0" lang="en-GB" sz="1600" b="0" kern="1200" dirty="0">
                              <a:solidFill>
                                <a:schemeClr val="tx1">
                                  <a:lumMod val="90000"/>
                                  <a:lumOff val="10000"/>
                                </a:schemeClr>
                              </a:solidFill>
                              <a:latin typeface="Helvetica" pitchFamily="2" charset="0"/>
                            </a:rPr>
                            <a:t>0.4</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algn="ctr" defTabSz="914400" rtl="0" eaLnBrk="1" latinLnBrk="0" hangingPunct="1"/>
                          <a:r>
                            <a:rPr kumimoji="0" lang="en-GB" sz="1600" b="0" kern="1200" dirty="0">
                              <a:solidFill>
                                <a:schemeClr val="tx1">
                                  <a:lumMod val="90000"/>
                                  <a:lumOff val="10000"/>
                                </a:schemeClr>
                              </a:solidFill>
                              <a:latin typeface="Helvetica" pitchFamily="2" charset="0"/>
                            </a:rPr>
                            <a:t>2.7</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2513034531"/>
                      </a:ext>
                    </a:extLst>
                  </a:tr>
                  <a:tr h="62957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GB" sz="1600" b="0" kern="1200" dirty="0">
                              <a:solidFill>
                                <a:schemeClr val="tx1"/>
                              </a:solidFill>
                              <a:latin typeface="Helvetica" pitchFamily="2" charset="0"/>
                            </a:rPr>
                            <a:t>Total number of events</a:t>
                          </a:r>
                          <a:endParaRPr kumimoji="0" lang="en-GB" sz="1600" b="0" kern="1200" dirty="0">
                            <a:solidFill>
                              <a:schemeClr val="tx1"/>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solidFill>
                              <a:latin typeface="Helvetica" pitchFamily="2" charset="0"/>
                            </a:rPr>
                            <a:t>6</a:t>
                          </a:r>
                          <a14:m>
                            <m:oMath xmlns:m="http://schemas.openxmlformats.org/officeDocument/2006/math">
                              <m:r>
                                <a:rPr kumimoji="0" lang="en-GB" sz="1600" b="0" i="0" kern="1200" dirty="0" smtClean="0">
                                  <a:solidFill>
                                    <a:schemeClr val="tx1"/>
                                  </a:solidFill>
                                  <a:latin typeface="Cambria Math" panose="02040503050406030204" pitchFamily="18" charset="0"/>
                                  <a:ea typeface="Cambria Math" panose="02040503050406030204" pitchFamily="18" charset="0"/>
                                </a:rPr>
                                <m:t> </m:t>
                              </m:r>
                              <m:r>
                                <a:rPr kumimoji="0" lang="en-GB" sz="1600" b="0" i="1" kern="1200" dirty="0" smtClean="0">
                                  <a:solidFill>
                                    <a:schemeClr val="tx1"/>
                                  </a:solidFill>
                                  <a:latin typeface="Cambria Math" panose="02040503050406030204" pitchFamily="18" charset="0"/>
                                  <a:ea typeface="Cambria Math" panose="02040503050406030204" pitchFamily="18" charset="0"/>
                                </a:rPr>
                                <m:t>∙ </m:t>
                              </m:r>
                            </m:oMath>
                          </a14:m>
                          <a:r>
                            <a:rPr kumimoji="0" lang="en-GB" sz="1600" b="0" kern="1200" dirty="0">
                              <a:solidFill>
                                <a:schemeClr val="tx1"/>
                              </a:solidFill>
                              <a:latin typeface="Helvetica" pitchFamily="2" charset="0"/>
                            </a:rPr>
                            <a:t>10</a:t>
                          </a:r>
                          <a:r>
                            <a:rPr kumimoji="0" lang="en-GB" sz="1600" b="0" kern="1200" baseline="30000" dirty="0">
                              <a:solidFill>
                                <a:schemeClr val="tx1"/>
                              </a:solidFill>
                              <a:latin typeface="Helvetica" pitchFamily="2" charset="0"/>
                            </a:rPr>
                            <a:t>12</a:t>
                          </a:r>
                          <a:r>
                            <a:rPr kumimoji="0" lang="en-GB" sz="1600" b="0" kern="1200" dirty="0">
                              <a:solidFill>
                                <a:schemeClr val="tx1"/>
                              </a:solidFill>
                              <a:latin typeface="Helvetica" pitchFamily="2" charset="0"/>
                            </a:rPr>
                            <a:t> Z</a:t>
                          </a:r>
                          <a:endParaRPr kumimoji="0" lang="en-GB" sz="1600" b="0" kern="1200" dirty="0">
                            <a:solidFill>
                              <a:schemeClr val="tx1"/>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solidFill>
                              <a:latin typeface="Helvetica" pitchFamily="2" charset="0"/>
                            </a:rPr>
                            <a:t>2.4</a:t>
                          </a:r>
                          <a14:m>
                            <m:oMath xmlns:m="http://schemas.openxmlformats.org/officeDocument/2006/math">
                              <m:r>
                                <a:rPr kumimoji="0" lang="en-GB" sz="1600" b="0" i="0" kern="1200" dirty="0" smtClean="0">
                                  <a:solidFill>
                                    <a:schemeClr val="tx1"/>
                                  </a:solidFill>
                                  <a:latin typeface="Cambria Math" panose="02040503050406030204" pitchFamily="18" charset="0"/>
                                  <a:ea typeface="Cambria Math" panose="02040503050406030204" pitchFamily="18" charset="0"/>
                                </a:rPr>
                                <m:t> </m:t>
                              </m:r>
                              <m:r>
                                <a:rPr kumimoji="0" lang="en-GB" sz="1600" b="0" i="1" kern="1200" dirty="0" smtClean="0">
                                  <a:solidFill>
                                    <a:schemeClr val="tx1"/>
                                  </a:solidFill>
                                  <a:latin typeface="Cambria Math" panose="02040503050406030204" pitchFamily="18" charset="0"/>
                                  <a:ea typeface="Cambria Math" panose="02040503050406030204" pitchFamily="18" charset="0"/>
                                </a:rPr>
                                <m:t>∙ </m:t>
                              </m:r>
                            </m:oMath>
                          </a14:m>
                          <a:r>
                            <a:rPr kumimoji="0" lang="en-GB" sz="1600" b="0" kern="1200" dirty="0">
                              <a:solidFill>
                                <a:schemeClr val="tx1"/>
                              </a:solidFill>
                              <a:latin typeface="Helvetica" pitchFamily="2" charset="0"/>
                            </a:rPr>
                            <a:t>10</a:t>
                          </a:r>
                          <a:r>
                            <a:rPr kumimoji="0" lang="en-GB" sz="1600" b="0" kern="1200" baseline="30000" dirty="0">
                              <a:solidFill>
                                <a:schemeClr val="tx1"/>
                              </a:solidFill>
                              <a:latin typeface="Helvetica" pitchFamily="2" charset="0"/>
                            </a:rPr>
                            <a:t>8</a:t>
                          </a:r>
                          <a:r>
                            <a:rPr kumimoji="0" lang="en-GB" sz="1600" b="0" kern="1200" dirty="0">
                              <a:solidFill>
                                <a:schemeClr val="tx1"/>
                              </a:solidFill>
                              <a:latin typeface="Helvetica" pitchFamily="2" charset="0"/>
                            </a:rPr>
                            <a:t> WW</a:t>
                          </a:r>
                        </a:p>
                        <a:p>
                          <a:pPr algn="ctr"/>
                          <a:r>
                            <a:rPr kumimoji="0" lang="en-GB" sz="1200" b="0" kern="1200" dirty="0">
                              <a:solidFill>
                                <a:schemeClr val="tx1"/>
                              </a:solidFill>
                              <a:latin typeface="Helvetica" pitchFamily="2" charset="0"/>
                            </a:rPr>
                            <a:t>(incl. WW at higher √s)</a:t>
                          </a:r>
                          <a:endParaRPr kumimoji="0" lang="en-GB" sz="1600" b="0" kern="1200" dirty="0">
                            <a:solidFill>
                              <a:schemeClr val="tx1"/>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kern="1200" dirty="0">
                              <a:solidFill>
                                <a:schemeClr val="tx1"/>
                              </a:solidFill>
                              <a:latin typeface="Helvetica" pitchFamily="2" charset="0"/>
                            </a:rPr>
                            <a:t>2.2</a:t>
                          </a:r>
                          <a14:m>
                            <m:oMath xmlns:m="http://schemas.openxmlformats.org/officeDocument/2006/math">
                              <m:r>
                                <a:rPr kumimoji="0" lang="en-GB" sz="1600" b="0" i="0" kern="1200" dirty="0" smtClean="0">
                                  <a:solidFill>
                                    <a:schemeClr val="tx1"/>
                                  </a:solidFill>
                                  <a:latin typeface="Cambria Math" panose="02040503050406030204" pitchFamily="18" charset="0"/>
                                  <a:ea typeface="Cambria Math" panose="02040503050406030204" pitchFamily="18" charset="0"/>
                                </a:rPr>
                                <m:t> </m:t>
                              </m:r>
                              <m:r>
                                <a:rPr kumimoji="0" lang="en-GB" sz="1600" b="0" i="1" kern="1200" dirty="0" smtClean="0">
                                  <a:solidFill>
                                    <a:schemeClr val="tx1"/>
                                  </a:solidFill>
                                  <a:latin typeface="Cambria Math" panose="02040503050406030204" pitchFamily="18" charset="0"/>
                                  <a:ea typeface="Cambria Math" panose="02040503050406030204" pitchFamily="18" charset="0"/>
                                </a:rPr>
                                <m:t>∙ </m:t>
                              </m:r>
                            </m:oMath>
                          </a14:m>
                          <a:r>
                            <a:rPr kumimoji="0" lang="en-GB" sz="1600" b="0" kern="1200" dirty="0">
                              <a:solidFill>
                                <a:schemeClr val="tx1"/>
                              </a:solidFill>
                              <a:latin typeface="Helvetica" pitchFamily="2" charset="0"/>
                            </a:rPr>
                            <a:t>10</a:t>
                          </a:r>
                          <a:r>
                            <a:rPr kumimoji="0" lang="en-GB" sz="1600" b="0" kern="1200" baseline="30000" dirty="0">
                              <a:solidFill>
                                <a:schemeClr val="tx1"/>
                              </a:solidFill>
                              <a:latin typeface="Helvetica" pitchFamily="2" charset="0"/>
                            </a:rPr>
                            <a:t>6</a:t>
                          </a:r>
                          <a:r>
                            <a:rPr kumimoji="0" lang="en-GB" sz="1600" b="0" kern="1200" dirty="0">
                              <a:solidFill>
                                <a:schemeClr val="tx1"/>
                              </a:solidFill>
                              <a:latin typeface="Helvetica" pitchFamily="2" charset="0"/>
                            </a:rPr>
                            <a:t> ZH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kern="1200" dirty="0">
                              <a:solidFill>
                                <a:schemeClr val="tx1"/>
                              </a:solidFill>
                              <a:latin typeface="Helvetica" pitchFamily="2" charset="0"/>
                            </a:rPr>
                            <a:t>65k WW → H</a:t>
                          </a:r>
                          <a:endParaRPr kumimoji="0" lang="en-GB" sz="1600" b="0" kern="1200" dirty="0">
                            <a:solidFill>
                              <a:schemeClr val="tx1"/>
                            </a:solidFill>
                            <a:latin typeface="Helvetica" pitchFamily="2" charset="0"/>
                            <a:ea typeface="+mn-ea"/>
                            <a:cs typeface="+mn-cs"/>
                          </a:endParaRPr>
                        </a:p>
                      </a:txBody>
                      <a:tcPr marL="51435" marR="51435" marT="25718" marB="25718" anchor="ctr">
                        <a:solidFill>
                          <a:schemeClr val="accent1">
                            <a:lumMod val="20000"/>
                            <a:lumOff val="80000"/>
                          </a:scheme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kern="1200" dirty="0">
                              <a:solidFill>
                                <a:schemeClr val="tx1"/>
                              </a:solidFill>
                              <a:latin typeface="Helvetica" pitchFamily="2" charset="0"/>
                            </a:rPr>
                            <a:t>2</a:t>
                          </a:r>
                          <a14:m>
                            <m:oMath xmlns:m="http://schemas.openxmlformats.org/officeDocument/2006/math">
                              <m:r>
                                <a:rPr kumimoji="0" lang="en-GB" sz="1600" b="0" i="0" kern="1200" dirty="0" smtClean="0">
                                  <a:solidFill>
                                    <a:schemeClr val="tx1"/>
                                  </a:solidFill>
                                  <a:latin typeface="Cambria Math" panose="02040503050406030204" pitchFamily="18" charset="0"/>
                                  <a:ea typeface="Cambria Math" panose="02040503050406030204" pitchFamily="18" charset="0"/>
                                </a:rPr>
                                <m:t> </m:t>
                              </m:r>
                              <m:r>
                                <a:rPr kumimoji="0" lang="en-GB" sz="1600" b="0" i="1" kern="1200" dirty="0" smtClean="0">
                                  <a:solidFill>
                                    <a:schemeClr val="tx1"/>
                                  </a:solidFill>
                                  <a:latin typeface="Cambria Math" panose="02040503050406030204" pitchFamily="18" charset="0"/>
                                  <a:ea typeface="Cambria Math" panose="02040503050406030204" pitchFamily="18" charset="0"/>
                                </a:rPr>
                                <m:t>∙ </m:t>
                              </m:r>
                            </m:oMath>
                          </a14:m>
                          <a:r>
                            <a:rPr kumimoji="0" lang="en-GB" sz="1600" b="0" kern="1200" dirty="0">
                              <a:solidFill>
                                <a:schemeClr val="tx1"/>
                              </a:solidFill>
                              <a:latin typeface="Helvetica" pitchFamily="2" charset="0"/>
                            </a:rPr>
                            <a:t>10</a:t>
                          </a:r>
                          <a:r>
                            <a:rPr kumimoji="0" lang="en-GB" sz="1600" b="0" kern="1200" baseline="30000" dirty="0">
                              <a:solidFill>
                                <a:schemeClr val="tx1"/>
                              </a:solidFill>
                              <a:latin typeface="Helvetica" pitchFamily="2" charset="0"/>
                            </a:rPr>
                            <a:t>6</a:t>
                          </a:r>
                          <a:r>
                            <a:rPr kumimoji="0" lang="en-GB" sz="1600" b="0" kern="1200" dirty="0">
                              <a:solidFill>
                                <a:schemeClr val="tx1"/>
                              </a:solidFill>
                              <a:latin typeface="Helvetica" pitchFamily="2" charset="0"/>
                            </a:rPr>
                            <a:t> </a:t>
                          </a:r>
                          <a14:m>
                            <m:oMath xmlns:m="http://schemas.openxmlformats.org/officeDocument/2006/math">
                              <m:r>
                                <m:rPr>
                                  <m:nor/>
                                </m:rPr>
                                <a:rPr lang="en-GB" sz="1600" b="0" i="0" dirty="0" smtClean="0">
                                  <a:solidFill>
                                    <a:schemeClr val="tx1"/>
                                  </a:solidFill>
                                  <a:latin typeface="Helvetica" pitchFamily="2" charset="0"/>
                                </a:rPr>
                                <m:t>t</m:t>
                              </m:r>
                              <m:acc>
                                <m:accPr>
                                  <m:chr m:val="̅"/>
                                  <m:ctrlPr>
                                    <a:rPr lang="en-GB" sz="1600" b="0" i="0" dirty="0" smtClean="0">
                                      <a:solidFill>
                                        <a:schemeClr val="tx1"/>
                                      </a:solidFill>
                                      <a:latin typeface="Helvetica" pitchFamily="2" charset="0"/>
                                    </a:rPr>
                                  </m:ctrlPr>
                                </m:accPr>
                                <m:e>
                                  <m:r>
                                    <m:rPr>
                                      <m:nor/>
                                    </m:rPr>
                                    <a:rPr lang="en-GB" sz="1600" b="0" i="0" dirty="0" smtClean="0">
                                      <a:solidFill>
                                        <a:schemeClr val="tx1"/>
                                      </a:solidFill>
                                      <a:latin typeface="Helvetica" pitchFamily="2" charset="0"/>
                                    </a:rPr>
                                    <m:t>t</m:t>
                                  </m:r>
                                </m:e>
                              </m:acc>
                            </m:oMath>
                          </a14:m>
                          <a:r>
                            <a:rPr kumimoji="0" lang="en-GB" sz="1600" b="0" kern="1200" dirty="0">
                              <a:solidFill>
                                <a:schemeClr val="tx1"/>
                              </a:solidFill>
                              <a:latin typeface="Helvetica" pitchFamily="2" charset="0"/>
                            </a:rPr>
                            <a:t>  +  370k ZH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kern="1200" dirty="0">
                              <a:solidFill>
                                <a:schemeClr val="tx1"/>
                              </a:solidFill>
                              <a:latin typeface="Helvetica" pitchFamily="2" charset="0"/>
                            </a:rPr>
                            <a:t>+  92k WW → H</a:t>
                          </a:r>
                          <a:endParaRPr kumimoji="0" lang="en-GB" sz="1600" b="0" kern="1200" dirty="0">
                            <a:solidFill>
                              <a:schemeClr val="tx1"/>
                            </a:solidFill>
                            <a:latin typeface="Helvetica" pitchFamily="2" charset="0"/>
                            <a:ea typeface="+mn-ea"/>
                            <a:cs typeface="+mn-cs"/>
                          </a:endParaRPr>
                        </a:p>
                      </a:txBody>
                      <a:tcPr marL="51435" marR="51435" marT="25718" marB="25718" anchor="ctr">
                        <a:solidFill>
                          <a:schemeClr val="accent1">
                            <a:lumMod val="20000"/>
                            <a:lumOff val="80000"/>
                          </a:schemeClr>
                        </a:solidFill>
                      </a:tcPr>
                    </a:tc>
                    <a:tc hMerge="1">
                      <a:txBody>
                        <a:bodyPr/>
                        <a:lstStyle/>
                        <a:p>
                          <a:endParaRPr dirty="0"/>
                        </a:p>
                      </a:txBody>
                      <a:tcPr marL="51435" marR="51435" marT="25718" marB="25718" anchor="ctr">
                        <a:lnL w="12700" cap="flat" cmpd="sng" algn="ctr">
                          <a:solidFill>
                            <a:sysClr val="windowText" lastClr="000000"/>
                          </a:solidFill>
                          <a:prstDash val="solid"/>
                          <a:round/>
                          <a:headEnd type="none" w="med" len="med"/>
                          <a:tailEnd type="none" w="med" len="med"/>
                        </a:lnL>
                        <a:lnR w="12700" cap="flat" cmpd="sng" algn="ctr">
                          <a:solidFill>
                            <a:srgbClr val="A26B2D"/>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extLst>
                      <a:ext uri="{0D108BD9-81ED-4DB2-BD59-A6C34878D82A}">
                        <a16:rowId xmlns:a16="http://schemas.microsoft.com/office/drawing/2014/main" val="4062015532"/>
                      </a:ext>
                    </a:extLst>
                  </a:tr>
                </a:tbl>
              </a:graphicData>
            </a:graphic>
          </p:graphicFrame>
        </mc:Choice>
        <mc:Fallback xmlns="">
          <p:graphicFrame>
            <p:nvGraphicFramePr>
              <p:cNvPr id="3" name="Table 2">
                <a:extLst>
                  <a:ext uri="{FF2B5EF4-FFF2-40B4-BE49-F238E27FC236}">
                    <a16:creationId xmlns:a16="http://schemas.microsoft.com/office/drawing/2014/main" id="{6B4BC319-2EB6-789B-425B-404C95118BA4}"/>
                  </a:ext>
                </a:extLst>
              </p:cNvPr>
              <p:cNvGraphicFramePr>
                <a:graphicFrameLocks noGrp="1"/>
              </p:cNvGraphicFramePr>
              <p:nvPr>
                <p:extLst>
                  <p:ext uri="{D42A27DB-BD31-4B8C-83A1-F6EECF244321}">
                    <p14:modId xmlns:p14="http://schemas.microsoft.com/office/powerpoint/2010/main" val="3323664177"/>
                  </p:ext>
                </p:extLst>
              </p:nvPr>
            </p:nvGraphicFramePr>
            <p:xfrm>
              <a:off x="736082" y="1649874"/>
              <a:ext cx="10878510" cy="4508043"/>
            </p:xfrm>
            <a:graphic>
              <a:graphicData uri="http://schemas.openxmlformats.org/drawingml/2006/table">
                <a:tbl>
                  <a:tblPr firstRow="1" bandRow="1">
                    <a:tableStyleId>{69012ECD-51FC-41F1-AA8D-1B2483CD663E}</a:tableStyleId>
                  </a:tblPr>
                  <a:tblGrid>
                    <a:gridCol w="4128971">
                      <a:extLst>
                        <a:ext uri="{9D8B030D-6E8A-4147-A177-3AD203B41FA5}">
                          <a16:colId xmlns:a16="http://schemas.microsoft.com/office/drawing/2014/main" val="20000"/>
                        </a:ext>
                      </a:extLst>
                    </a:gridCol>
                    <a:gridCol w="1281360">
                      <a:extLst>
                        <a:ext uri="{9D8B030D-6E8A-4147-A177-3AD203B41FA5}">
                          <a16:colId xmlns:a16="http://schemas.microsoft.com/office/drawing/2014/main" val="20001"/>
                        </a:ext>
                      </a:extLst>
                    </a:gridCol>
                    <a:gridCol w="1751355">
                      <a:extLst>
                        <a:ext uri="{9D8B030D-6E8A-4147-A177-3AD203B41FA5}">
                          <a16:colId xmlns:a16="http://schemas.microsoft.com/office/drawing/2014/main" val="20004"/>
                        </a:ext>
                      </a:extLst>
                    </a:gridCol>
                    <a:gridCol w="1532600">
                      <a:extLst>
                        <a:ext uri="{9D8B030D-6E8A-4147-A177-3AD203B41FA5}">
                          <a16:colId xmlns:a16="http://schemas.microsoft.com/office/drawing/2014/main" val="20005"/>
                        </a:ext>
                      </a:extLst>
                    </a:gridCol>
                    <a:gridCol w="964209">
                      <a:extLst>
                        <a:ext uri="{9D8B030D-6E8A-4147-A177-3AD203B41FA5}">
                          <a16:colId xmlns:a16="http://schemas.microsoft.com/office/drawing/2014/main" val="818795718"/>
                        </a:ext>
                      </a:extLst>
                    </a:gridCol>
                    <a:gridCol w="1220015">
                      <a:extLst>
                        <a:ext uri="{9D8B030D-6E8A-4147-A177-3AD203B41FA5}">
                          <a16:colId xmlns:a16="http://schemas.microsoft.com/office/drawing/2014/main" val="2232381764"/>
                        </a:ext>
                      </a:extLst>
                    </a:gridCol>
                  </a:tblGrid>
                  <a:tr h="411532">
                    <a:tc>
                      <a:txBody>
                        <a:bodyPr/>
                        <a:lstStyle>
                          <a:lvl1pPr marL="0" algn="l" defTabSz="914400" rtl="0" eaLnBrk="1" latinLnBrk="0" hangingPunct="1">
                            <a:defRPr kumimoji="0" sz="1800" b="1" kern="1200">
                              <a:solidFill>
                                <a:schemeClr val="lt1"/>
                              </a:solidFill>
                              <a:latin typeface="Arial"/>
                            </a:defRPr>
                          </a:lvl1pPr>
                          <a:lvl2pPr marL="457200" algn="l" defTabSz="914400" rtl="0" eaLnBrk="1" latinLnBrk="0" hangingPunct="1">
                            <a:defRPr kumimoji="0" sz="1800" b="1" kern="1200">
                              <a:solidFill>
                                <a:schemeClr val="lt1"/>
                              </a:solidFill>
                              <a:latin typeface="Arial"/>
                            </a:defRPr>
                          </a:lvl2pPr>
                          <a:lvl3pPr marL="914400" algn="l" defTabSz="914400" rtl="0" eaLnBrk="1" latinLnBrk="0" hangingPunct="1">
                            <a:defRPr kumimoji="0" sz="1800" b="1" kern="1200">
                              <a:solidFill>
                                <a:schemeClr val="lt1"/>
                              </a:solidFill>
                              <a:latin typeface="Arial"/>
                            </a:defRPr>
                          </a:lvl3pPr>
                          <a:lvl4pPr marL="1371600" algn="l" defTabSz="914400" rtl="0" eaLnBrk="1" latinLnBrk="0" hangingPunct="1">
                            <a:defRPr kumimoji="0" sz="1800" b="1" kern="1200">
                              <a:solidFill>
                                <a:schemeClr val="lt1"/>
                              </a:solidFill>
                              <a:latin typeface="Arial"/>
                            </a:defRPr>
                          </a:lvl4pPr>
                          <a:lvl5pPr marL="1828800" algn="l" defTabSz="914400" rtl="0" eaLnBrk="1" latinLnBrk="0" hangingPunct="1">
                            <a:defRPr kumimoji="0" sz="1800" b="1" kern="1200">
                              <a:solidFill>
                                <a:schemeClr val="lt1"/>
                              </a:solidFill>
                              <a:latin typeface="Arial"/>
                            </a:defRPr>
                          </a:lvl5pPr>
                          <a:lvl6pPr marL="2286000" algn="l" defTabSz="914400" rtl="0" eaLnBrk="1" latinLnBrk="0" hangingPunct="1">
                            <a:defRPr kumimoji="0" sz="1800" b="1" kern="1200">
                              <a:solidFill>
                                <a:schemeClr val="lt1"/>
                              </a:solidFill>
                              <a:latin typeface="Arial"/>
                            </a:defRPr>
                          </a:lvl6pPr>
                          <a:lvl7pPr marL="2743200" algn="l" defTabSz="914400" rtl="0" eaLnBrk="1" latinLnBrk="0" hangingPunct="1">
                            <a:defRPr kumimoji="0" sz="1800" b="1" kern="1200">
                              <a:solidFill>
                                <a:schemeClr val="lt1"/>
                              </a:solidFill>
                              <a:latin typeface="Arial"/>
                            </a:defRPr>
                          </a:lvl7pPr>
                          <a:lvl8pPr marL="3200400" algn="l" defTabSz="914400" rtl="0" eaLnBrk="1" latinLnBrk="0" hangingPunct="1">
                            <a:defRPr kumimoji="0" sz="1800" b="1" kern="1200">
                              <a:solidFill>
                                <a:schemeClr val="lt1"/>
                              </a:solidFill>
                              <a:latin typeface="Arial"/>
                            </a:defRPr>
                          </a:lvl8pPr>
                          <a:lvl9pPr marL="3657600" algn="l" defTabSz="914400" rtl="0" eaLnBrk="1" latinLnBrk="0" hangingPunct="1">
                            <a:defRPr kumimoji="0" sz="1800" b="1" kern="1200">
                              <a:solidFill>
                                <a:schemeClr val="lt1"/>
                              </a:solidFill>
                              <a:latin typeface="Arial"/>
                            </a:defRPr>
                          </a:lvl9pPr>
                        </a:lstStyle>
                        <a:p>
                          <a:r>
                            <a:rPr lang="en-GB" sz="1600" b="0" dirty="0">
                              <a:solidFill>
                                <a:schemeClr val="bg1"/>
                              </a:solidFill>
                              <a:latin typeface="Helvetica" pitchFamily="2" charset="0"/>
                            </a:rPr>
                            <a:t>Parameter</a:t>
                          </a:r>
                        </a:p>
                      </a:txBody>
                      <a:tcPr marL="51435" marR="51435" marT="25718" marB="25718" anchor="ctr"/>
                    </a:tc>
                    <a:tc>
                      <a:txBody>
                        <a:bodyPr/>
                        <a:lstStyle>
                          <a:lvl1pPr marL="0" algn="l" defTabSz="914400" rtl="0" eaLnBrk="1" latinLnBrk="0" hangingPunct="1">
                            <a:defRPr kumimoji="0" sz="1800" b="1" kern="1200">
                              <a:solidFill>
                                <a:schemeClr val="lt1"/>
                              </a:solidFill>
                              <a:latin typeface="Arial"/>
                            </a:defRPr>
                          </a:lvl1pPr>
                          <a:lvl2pPr marL="457200" algn="l" defTabSz="914400" rtl="0" eaLnBrk="1" latinLnBrk="0" hangingPunct="1">
                            <a:defRPr kumimoji="0" sz="1800" b="1" kern="1200">
                              <a:solidFill>
                                <a:schemeClr val="lt1"/>
                              </a:solidFill>
                              <a:latin typeface="Arial"/>
                            </a:defRPr>
                          </a:lvl2pPr>
                          <a:lvl3pPr marL="914400" algn="l" defTabSz="914400" rtl="0" eaLnBrk="1" latinLnBrk="0" hangingPunct="1">
                            <a:defRPr kumimoji="0" sz="1800" b="1" kern="1200">
                              <a:solidFill>
                                <a:schemeClr val="lt1"/>
                              </a:solidFill>
                              <a:latin typeface="Arial"/>
                            </a:defRPr>
                          </a:lvl3pPr>
                          <a:lvl4pPr marL="1371600" algn="l" defTabSz="914400" rtl="0" eaLnBrk="1" latinLnBrk="0" hangingPunct="1">
                            <a:defRPr kumimoji="0" sz="1800" b="1" kern="1200">
                              <a:solidFill>
                                <a:schemeClr val="lt1"/>
                              </a:solidFill>
                              <a:latin typeface="Arial"/>
                            </a:defRPr>
                          </a:lvl4pPr>
                          <a:lvl5pPr marL="1828800" algn="l" defTabSz="914400" rtl="0" eaLnBrk="1" latinLnBrk="0" hangingPunct="1">
                            <a:defRPr kumimoji="0" sz="1800" b="1" kern="1200">
                              <a:solidFill>
                                <a:schemeClr val="lt1"/>
                              </a:solidFill>
                              <a:latin typeface="Arial"/>
                            </a:defRPr>
                          </a:lvl5pPr>
                          <a:lvl6pPr marL="2286000" algn="l" defTabSz="914400" rtl="0" eaLnBrk="1" latinLnBrk="0" hangingPunct="1">
                            <a:defRPr kumimoji="0" sz="1800" b="1" kern="1200">
                              <a:solidFill>
                                <a:schemeClr val="lt1"/>
                              </a:solidFill>
                              <a:latin typeface="Arial"/>
                            </a:defRPr>
                          </a:lvl6pPr>
                          <a:lvl7pPr marL="2743200" algn="l" defTabSz="914400" rtl="0" eaLnBrk="1" latinLnBrk="0" hangingPunct="1">
                            <a:defRPr kumimoji="0" sz="1800" b="1" kern="1200">
                              <a:solidFill>
                                <a:schemeClr val="lt1"/>
                              </a:solidFill>
                              <a:latin typeface="Arial"/>
                            </a:defRPr>
                          </a:lvl7pPr>
                          <a:lvl8pPr marL="3200400" algn="l" defTabSz="914400" rtl="0" eaLnBrk="1" latinLnBrk="0" hangingPunct="1">
                            <a:defRPr kumimoji="0" sz="1800" b="1" kern="1200">
                              <a:solidFill>
                                <a:schemeClr val="lt1"/>
                              </a:solidFill>
                              <a:latin typeface="Arial"/>
                            </a:defRPr>
                          </a:lvl8pPr>
                          <a:lvl9pPr marL="3657600" algn="l" defTabSz="914400" rtl="0" eaLnBrk="1" latinLnBrk="0" hangingPunct="1">
                            <a:defRPr kumimoji="0" sz="1800" b="1" kern="1200">
                              <a:solidFill>
                                <a:schemeClr val="lt1"/>
                              </a:solidFill>
                              <a:latin typeface="Arial"/>
                            </a:defRPr>
                          </a:lvl9pPr>
                        </a:lstStyle>
                        <a:p>
                          <a:pPr algn="ctr"/>
                          <a:r>
                            <a:rPr lang="en-GB" sz="1600" b="0" dirty="0">
                              <a:solidFill>
                                <a:schemeClr val="bg1"/>
                              </a:solidFill>
                              <a:latin typeface="Helvetica" pitchFamily="2" charset="0"/>
                            </a:rPr>
                            <a:t>Z</a:t>
                          </a: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GB" sz="1600" b="0" dirty="0">
                              <a:solidFill>
                                <a:schemeClr val="bg1"/>
                              </a:solidFill>
                              <a:latin typeface="Helvetica" pitchFamily="2" charset="0"/>
                            </a:rPr>
                            <a:t>WW</a:t>
                          </a: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GB" sz="1600" b="0" dirty="0">
                              <a:solidFill>
                                <a:schemeClr val="bg1"/>
                              </a:solidFill>
                              <a:latin typeface="Helvetica" pitchFamily="2" charset="0"/>
                            </a:rPr>
                            <a:t>H</a:t>
                          </a:r>
                          <a:r>
                            <a:rPr lang="en-GB" sz="1600" b="0" baseline="0" dirty="0">
                              <a:solidFill>
                                <a:schemeClr val="bg1"/>
                              </a:solidFill>
                              <a:latin typeface="Helvetica" pitchFamily="2" charset="0"/>
                            </a:rPr>
                            <a:t> (ZH)</a:t>
                          </a:r>
                          <a:endParaRPr lang="en-GB" sz="1600" b="0" dirty="0">
                            <a:solidFill>
                              <a:schemeClr val="bg1"/>
                            </a:solidFill>
                            <a:latin typeface="Helvetica" pitchFamily="2" charset="0"/>
                          </a:endParaRPr>
                        </a:p>
                      </a:txBody>
                      <a:tcPr marL="51435" marR="51435" marT="25718" marB="25718" anchor="ctr"/>
                    </a:tc>
                    <a:tc gridSpan="2">
                      <a:txBody>
                        <a:bodyPr/>
                        <a:lstStyle/>
                        <a:p>
                          <a:endParaRPr lang="en-CH"/>
                        </a:p>
                      </a:txBody>
                      <a:tcPr marL="51435" marR="51435" marT="25718" marB="25718" anchor="ctr">
                        <a:blipFill>
                          <a:blip r:embed="rId2"/>
                          <a:stretch>
                            <a:fillRect l="-398837" r="-581" b="-1025000"/>
                          </a:stretch>
                        </a:blipFill>
                      </a:tcPr>
                    </a:tc>
                    <a:tc hMerge="1">
                      <a:txBody>
                        <a:bodyPr/>
                        <a:lstStyle/>
                        <a:p>
                          <a:pPr algn="ctr"/>
                          <a:endParaRPr lang="de-AT" sz="1400" b="1" dirty="0">
                            <a:solidFill>
                              <a:schemeClr val="bg1"/>
                            </a:solidFill>
                          </a:endParaRPr>
                        </a:p>
                      </a:txBody>
                      <a:tcPr marL="51435" marR="51435" marT="25718" marB="25718" anchor="ctr">
                        <a:lnL w="12700" cap="flat" cmpd="sng" algn="ctr">
                          <a:noFill/>
                          <a:prstDash val="solid"/>
                          <a:round/>
                          <a:headEnd type="none" w="med" len="med"/>
                          <a:tailEnd type="none" w="med" len="med"/>
                        </a:lnL>
                        <a:lnR w="12700" cap="flat" cmpd="sng" algn="ctr">
                          <a:solidFill>
                            <a:srgbClr val="A26B2D"/>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solidFill>
                      </a:tcPr>
                    </a:tc>
                    <a:extLst>
                      <a:ext uri="{0D108BD9-81ED-4DB2-BD59-A6C34878D82A}">
                        <a16:rowId xmlns:a16="http://schemas.microsoft.com/office/drawing/2014/main" val="10000"/>
                      </a:ext>
                    </a:extLst>
                  </a:tr>
                  <a:tr h="344819">
                    <a:tc>
                      <a:txBody>
                        <a:bodyPr/>
                        <a:lstStyle>
                          <a:lvl1pPr marL="0" algn="l" defTabSz="914400" rtl="0" eaLnBrk="1" latinLnBrk="0" hangingPunct="1">
                            <a:defRPr kumimoji="0" sz="1800" kern="1200">
                              <a:solidFill>
                                <a:schemeClr val="dk1"/>
                              </a:solidFill>
                              <a:latin typeface="Arial"/>
                            </a:defRPr>
                          </a:lvl1pPr>
                          <a:lvl2pPr marL="457200" algn="l" defTabSz="914400" rtl="0" eaLnBrk="1" latinLnBrk="0" hangingPunct="1">
                            <a:defRPr kumimoji="0" sz="1800" kern="1200">
                              <a:solidFill>
                                <a:schemeClr val="dk1"/>
                              </a:solidFill>
                              <a:latin typeface="Arial"/>
                            </a:defRPr>
                          </a:lvl2pPr>
                          <a:lvl3pPr marL="914400" algn="l" defTabSz="914400" rtl="0" eaLnBrk="1" latinLnBrk="0" hangingPunct="1">
                            <a:defRPr kumimoji="0" sz="1800" kern="1200">
                              <a:solidFill>
                                <a:schemeClr val="dk1"/>
                              </a:solidFill>
                              <a:latin typeface="Arial"/>
                            </a:defRPr>
                          </a:lvl3pPr>
                          <a:lvl4pPr marL="1371600" algn="l" defTabSz="914400" rtl="0" eaLnBrk="1" latinLnBrk="0" hangingPunct="1">
                            <a:defRPr kumimoji="0" sz="1800" kern="1200">
                              <a:solidFill>
                                <a:schemeClr val="dk1"/>
                              </a:solidFill>
                              <a:latin typeface="Arial"/>
                            </a:defRPr>
                          </a:lvl4pPr>
                          <a:lvl5pPr marL="1828800" algn="l" defTabSz="914400" rtl="0" eaLnBrk="1" latinLnBrk="0" hangingPunct="1">
                            <a:defRPr kumimoji="0" sz="1800" kern="1200">
                              <a:solidFill>
                                <a:schemeClr val="dk1"/>
                              </a:solidFill>
                              <a:latin typeface="Arial"/>
                            </a:defRPr>
                          </a:lvl5pPr>
                          <a:lvl6pPr marL="2286000" algn="l" defTabSz="914400" rtl="0" eaLnBrk="1" latinLnBrk="0" hangingPunct="1">
                            <a:defRPr kumimoji="0" sz="1800" kern="1200">
                              <a:solidFill>
                                <a:schemeClr val="dk1"/>
                              </a:solidFill>
                              <a:latin typeface="Arial"/>
                            </a:defRPr>
                          </a:lvl6pPr>
                          <a:lvl7pPr marL="2743200" algn="l" defTabSz="914400" rtl="0" eaLnBrk="1" latinLnBrk="0" hangingPunct="1">
                            <a:defRPr kumimoji="0" sz="1800" kern="1200">
                              <a:solidFill>
                                <a:schemeClr val="dk1"/>
                              </a:solidFill>
                              <a:latin typeface="Arial"/>
                            </a:defRPr>
                          </a:lvl7pPr>
                          <a:lvl8pPr marL="3200400" algn="l" defTabSz="914400" rtl="0" eaLnBrk="1" latinLnBrk="0" hangingPunct="1">
                            <a:defRPr kumimoji="0" sz="1800" kern="1200">
                              <a:solidFill>
                                <a:schemeClr val="dk1"/>
                              </a:solidFill>
                              <a:latin typeface="Arial"/>
                            </a:defRPr>
                          </a:lvl8pPr>
                          <a:lvl9pPr marL="3657600" algn="l" defTabSz="914400" rtl="0" eaLnBrk="1" latinLnBrk="0" hangingPunct="1">
                            <a:defRPr kumimoji="0" sz="1800" kern="1200">
                              <a:solidFill>
                                <a:schemeClr val="dk1"/>
                              </a:solidFill>
                              <a:latin typeface="Arial"/>
                            </a:defRPr>
                          </a:lvl9pPr>
                        </a:lstStyle>
                        <a:p>
                          <a:r>
                            <a:rPr kumimoji="0" lang="en-GB" sz="1600" b="0" kern="1200" dirty="0">
                              <a:solidFill>
                                <a:schemeClr val="tx1">
                                  <a:lumMod val="90000"/>
                                  <a:lumOff val="10000"/>
                                </a:schemeClr>
                              </a:solidFill>
                              <a:latin typeface="Helvetica" pitchFamily="2" charset="0"/>
                            </a:rPr>
                            <a:t>Collision energy √s  [GeV]</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kumimoji="0" sz="1800" kern="1200">
                              <a:solidFill>
                                <a:schemeClr val="dk1"/>
                              </a:solidFill>
                              <a:latin typeface="Arial"/>
                            </a:defRPr>
                          </a:lvl1pPr>
                          <a:lvl2pPr marL="457200" algn="l" defTabSz="914400" rtl="0" eaLnBrk="1" latinLnBrk="0" hangingPunct="1">
                            <a:defRPr kumimoji="0" sz="1800" kern="1200">
                              <a:solidFill>
                                <a:schemeClr val="dk1"/>
                              </a:solidFill>
                              <a:latin typeface="Arial"/>
                            </a:defRPr>
                          </a:lvl2pPr>
                          <a:lvl3pPr marL="914400" algn="l" defTabSz="914400" rtl="0" eaLnBrk="1" latinLnBrk="0" hangingPunct="1">
                            <a:defRPr kumimoji="0" sz="1800" kern="1200">
                              <a:solidFill>
                                <a:schemeClr val="dk1"/>
                              </a:solidFill>
                              <a:latin typeface="Arial"/>
                            </a:defRPr>
                          </a:lvl3pPr>
                          <a:lvl4pPr marL="1371600" algn="l" defTabSz="914400" rtl="0" eaLnBrk="1" latinLnBrk="0" hangingPunct="1">
                            <a:defRPr kumimoji="0" sz="1800" kern="1200">
                              <a:solidFill>
                                <a:schemeClr val="dk1"/>
                              </a:solidFill>
                              <a:latin typeface="Arial"/>
                            </a:defRPr>
                          </a:lvl4pPr>
                          <a:lvl5pPr marL="1828800" algn="l" defTabSz="914400" rtl="0" eaLnBrk="1" latinLnBrk="0" hangingPunct="1">
                            <a:defRPr kumimoji="0" sz="1800" kern="1200">
                              <a:solidFill>
                                <a:schemeClr val="dk1"/>
                              </a:solidFill>
                              <a:latin typeface="Arial"/>
                            </a:defRPr>
                          </a:lvl5pPr>
                          <a:lvl6pPr marL="2286000" algn="l" defTabSz="914400" rtl="0" eaLnBrk="1" latinLnBrk="0" hangingPunct="1">
                            <a:defRPr kumimoji="0" sz="1800" kern="1200">
                              <a:solidFill>
                                <a:schemeClr val="dk1"/>
                              </a:solidFill>
                              <a:latin typeface="Arial"/>
                            </a:defRPr>
                          </a:lvl6pPr>
                          <a:lvl7pPr marL="2743200" algn="l" defTabSz="914400" rtl="0" eaLnBrk="1" latinLnBrk="0" hangingPunct="1">
                            <a:defRPr kumimoji="0" sz="1800" kern="1200">
                              <a:solidFill>
                                <a:schemeClr val="dk1"/>
                              </a:solidFill>
                              <a:latin typeface="Arial"/>
                            </a:defRPr>
                          </a:lvl7pPr>
                          <a:lvl8pPr marL="3200400" algn="l" defTabSz="914400" rtl="0" eaLnBrk="1" latinLnBrk="0" hangingPunct="1">
                            <a:defRPr kumimoji="0" sz="1800" kern="1200">
                              <a:solidFill>
                                <a:schemeClr val="dk1"/>
                              </a:solidFill>
                              <a:latin typeface="Arial"/>
                            </a:defRPr>
                          </a:lvl8pPr>
                          <a:lvl9pPr marL="3657600" algn="l" defTabSz="914400" rtl="0" eaLnBrk="1" latinLnBrk="0" hangingPunct="1">
                            <a:defRPr kumimoji="0" sz="1800" kern="1200">
                              <a:solidFill>
                                <a:schemeClr val="dk1"/>
                              </a:solidFill>
                              <a:latin typeface="Arial"/>
                            </a:defRPr>
                          </a:lvl9pPr>
                        </a:lstStyle>
                        <a:p>
                          <a:pPr marL="0" algn="ctr" rtl="0" eaLnBrk="1" latinLnBrk="0" hangingPunct="1"/>
                          <a:r>
                            <a:rPr kumimoji="0" lang="en-GB" sz="1600" b="0" kern="1200" dirty="0">
                              <a:solidFill>
                                <a:schemeClr val="tx1">
                                  <a:lumMod val="90000"/>
                                  <a:lumOff val="10000"/>
                                </a:schemeClr>
                              </a:solidFill>
                              <a:latin typeface="Helvetica" pitchFamily="2" charset="0"/>
                            </a:rPr>
                            <a:t>88, 91, 94</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GB" sz="1600" b="0" kern="1200" dirty="0">
                              <a:solidFill>
                                <a:schemeClr val="tx1">
                                  <a:lumMod val="90000"/>
                                  <a:lumOff val="10000"/>
                                </a:schemeClr>
                              </a:solidFill>
                              <a:latin typeface="Helvetica" pitchFamily="2" charset="0"/>
                            </a:rPr>
                            <a:t>157, 163</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240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340–350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365</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10001"/>
                      </a:ext>
                    </a:extLst>
                  </a:tr>
                  <a:tr h="344819">
                    <a:tc>
                      <a:txBody>
                        <a:bodyPr/>
                        <a:lstStyle/>
                        <a:p>
                          <a:r>
                            <a:rPr kumimoji="0" lang="en-GB" sz="1600" b="0" kern="1200" dirty="0">
                              <a:solidFill>
                                <a:schemeClr val="tx1">
                                  <a:lumMod val="90000"/>
                                  <a:lumOff val="10000"/>
                                </a:schemeClr>
                              </a:solidFill>
                              <a:latin typeface="Helvetica" pitchFamily="2" charset="0"/>
                              <a:ea typeface="+mn-ea"/>
                              <a:cs typeface="+mn-cs"/>
                            </a:rPr>
                            <a:t>SR energy loss / turn [GeV]</a:t>
                          </a: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ea typeface="+mn-ea"/>
                              <a:cs typeface="+mn-cs"/>
                            </a:rPr>
                            <a:t>0.036</a:t>
                          </a: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ea typeface="+mn-ea"/>
                              <a:cs typeface="+mn-cs"/>
                            </a:rPr>
                            <a:t>0.08</a:t>
                          </a: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1.7</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algn="ctr" defTabSz="914400" rtl="0" eaLnBrk="1" latinLnBrk="0" hangingPunct="1"/>
                          <a:r>
                            <a:rPr kumimoji="0" lang="en-GB" sz="1600" b="0" kern="1200" dirty="0">
                              <a:solidFill>
                                <a:schemeClr val="tx1">
                                  <a:lumMod val="90000"/>
                                  <a:lumOff val="10000"/>
                                </a:schemeClr>
                              </a:solidFill>
                              <a:latin typeface="Helvetica" pitchFamily="2" charset="0"/>
                              <a:ea typeface="+mn-ea"/>
                              <a:cs typeface="+mn-cs"/>
                            </a:rPr>
                            <a:t>7.8</a:t>
                          </a: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9.2</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1629339622"/>
                      </a:ext>
                    </a:extLst>
                  </a:tr>
                  <a:tr h="3448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GB" sz="1600" b="0" kern="1200" dirty="0">
                              <a:solidFill>
                                <a:schemeClr val="tx1">
                                  <a:lumMod val="90000"/>
                                  <a:lumOff val="10000"/>
                                </a:schemeClr>
                              </a:solidFill>
                              <a:latin typeface="Helvetica" pitchFamily="2" charset="0"/>
                            </a:rPr>
                            <a:t>Total RF voltage 400 / 800 MHz [GV]</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0.08 / 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1.0 / 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2.1 / 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2.1 / 7.4</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2.1 / 9.2</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3782422085"/>
                      </a:ext>
                    </a:extLst>
                  </a:tr>
                  <a:tr h="344819">
                    <a:tc>
                      <a:txBody>
                        <a:bodyPr/>
                        <a:lstStyle/>
                        <a:p>
                          <a:r>
                            <a:rPr kumimoji="0" lang="en-GB" sz="1600" b="0" kern="1200" dirty="0">
                              <a:solidFill>
                                <a:schemeClr val="tx1">
                                  <a:lumMod val="90000"/>
                                  <a:lumOff val="10000"/>
                                </a:schemeClr>
                              </a:solidFill>
                              <a:latin typeface="Helvetica" pitchFamily="2" charset="0"/>
                            </a:rPr>
                            <a:t>Synchrotron radiation/beam [MW]</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50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600" b="0" kern="1200" dirty="0">
                              <a:solidFill>
                                <a:schemeClr val="tx1">
                                  <a:lumMod val="90000"/>
                                  <a:lumOff val="10000"/>
                                </a:schemeClr>
                              </a:solidFill>
                              <a:latin typeface="Helvetica" pitchFamily="2" charset="0"/>
                            </a:rPr>
                            <a:t>50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600" b="0" kern="1200" dirty="0">
                              <a:solidFill>
                                <a:schemeClr val="tx1">
                                  <a:lumMod val="90000"/>
                                  <a:lumOff val="10000"/>
                                </a:schemeClr>
                              </a:solidFill>
                              <a:latin typeface="Helvetica" pitchFamily="2" charset="0"/>
                            </a:rPr>
                            <a:t>50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600" b="0" kern="1200" dirty="0">
                              <a:solidFill>
                                <a:schemeClr val="tx1">
                                  <a:lumMod val="90000"/>
                                  <a:lumOff val="10000"/>
                                </a:schemeClr>
                              </a:solidFill>
                              <a:latin typeface="Helvetica" pitchFamily="2" charset="0"/>
                            </a:rPr>
                            <a:t>50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600" b="0" kern="1200" dirty="0">
                              <a:solidFill>
                                <a:schemeClr val="tx1">
                                  <a:lumMod val="90000"/>
                                  <a:lumOff val="10000"/>
                                </a:schemeClr>
                              </a:solidFill>
                              <a:latin typeface="Helvetica" pitchFamily="2" charset="0"/>
                            </a:rPr>
                            <a:t>50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556775723"/>
                      </a:ext>
                    </a:extLst>
                  </a:tr>
                  <a:tr h="3448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GB" sz="1600" b="0" kern="1200" dirty="0">
                              <a:solidFill>
                                <a:schemeClr val="tx1">
                                  <a:lumMod val="90000"/>
                                  <a:lumOff val="10000"/>
                                </a:schemeClr>
                              </a:solidFill>
                              <a:latin typeface="Helvetica" pitchFamily="2" charset="0"/>
                            </a:rPr>
                            <a:t>Beam current [mA]</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1294</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135</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26.8</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6.0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5.1</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10005"/>
                      </a:ext>
                    </a:extLst>
                  </a:tr>
                  <a:tr h="3448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GB" sz="1600" b="0" kern="1200" dirty="0">
                              <a:solidFill>
                                <a:schemeClr val="tx1">
                                  <a:lumMod val="90000"/>
                                  <a:lumOff val="10000"/>
                                </a:schemeClr>
                              </a:solidFill>
                              <a:latin typeface="Helvetica" pitchFamily="2" charset="0"/>
                            </a:rPr>
                            <a:t>Number bunches / beam</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rtl="0" eaLnBrk="1" latinLnBrk="0" hangingPunct="1"/>
                          <a:r>
                            <a:rPr kumimoji="0" lang="en-GB" sz="1600" b="0" kern="1200" dirty="0">
                              <a:solidFill>
                                <a:schemeClr val="tx1">
                                  <a:lumMod val="90000"/>
                                  <a:lumOff val="10000"/>
                                </a:schemeClr>
                              </a:solidFill>
                              <a:latin typeface="Helvetica" pitchFamily="2" charset="0"/>
                            </a:rPr>
                            <a:t>11200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rtl="0" eaLnBrk="1" latinLnBrk="0" hangingPunct="1"/>
                          <a:r>
                            <a:rPr kumimoji="0" lang="en-GB" sz="1600" b="0" kern="1200" dirty="0">
                              <a:solidFill>
                                <a:schemeClr val="tx1">
                                  <a:lumMod val="90000"/>
                                  <a:lumOff val="10000"/>
                                </a:schemeClr>
                              </a:solidFill>
                              <a:latin typeface="Helvetica" pitchFamily="2" charset="0"/>
                            </a:rPr>
                            <a:t>1852</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rtl="0" eaLnBrk="1" latinLnBrk="0" hangingPunct="1"/>
                          <a:r>
                            <a:rPr kumimoji="0" lang="en-GB" sz="1600" b="0" kern="1200" dirty="0">
                              <a:solidFill>
                                <a:schemeClr val="tx1">
                                  <a:lumMod val="90000"/>
                                  <a:lumOff val="10000"/>
                                </a:schemeClr>
                              </a:solidFill>
                              <a:latin typeface="Helvetica" pitchFamily="2" charset="0"/>
                            </a:rPr>
                            <a:t>300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rtl="0" eaLnBrk="1" latinLnBrk="0" hangingPunct="1"/>
                          <a:r>
                            <a:rPr kumimoji="0" lang="en-GB" sz="1600" b="0" kern="1200" dirty="0">
                              <a:solidFill>
                                <a:schemeClr val="tx1">
                                  <a:lumMod val="90000"/>
                                  <a:lumOff val="10000"/>
                                </a:schemeClr>
                              </a:solidFill>
                              <a:latin typeface="Helvetica" pitchFamily="2" charset="0"/>
                            </a:rPr>
                            <a:t>70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algn="ctr" rtl="0" eaLnBrk="1" latinLnBrk="0" hangingPunct="1"/>
                          <a:r>
                            <a:rPr kumimoji="0" lang="en-GB" sz="1600" b="0" kern="1200" dirty="0">
                              <a:solidFill>
                                <a:schemeClr val="tx1">
                                  <a:lumMod val="90000"/>
                                  <a:lumOff val="10000"/>
                                </a:schemeClr>
                              </a:solidFill>
                              <a:latin typeface="Helvetica" pitchFamily="2" charset="0"/>
                            </a:rPr>
                            <a:t>64</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963286293"/>
                      </a:ext>
                    </a:extLst>
                  </a:tr>
                  <a:tr h="3448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GB" sz="1600" b="0" kern="1200" dirty="0">
                              <a:solidFill>
                                <a:schemeClr val="tx1">
                                  <a:lumMod val="90000"/>
                                  <a:lumOff val="10000"/>
                                </a:schemeClr>
                              </a:solidFill>
                              <a:latin typeface="Helvetica" pitchFamily="2" charset="0"/>
                            </a:rPr>
                            <a:t>Luminosity / IP [10</a:t>
                          </a:r>
                          <a:r>
                            <a:rPr kumimoji="0" lang="en-GB" sz="1600" b="0" kern="1200" baseline="30000" dirty="0">
                              <a:solidFill>
                                <a:schemeClr val="tx1">
                                  <a:lumMod val="90000"/>
                                  <a:lumOff val="10000"/>
                                </a:schemeClr>
                              </a:solidFill>
                              <a:latin typeface="Helvetica" pitchFamily="2" charset="0"/>
                            </a:rPr>
                            <a:t>34</a:t>
                          </a:r>
                          <a:r>
                            <a:rPr kumimoji="0" lang="en-GB" sz="1600" b="0" kern="1200" dirty="0">
                              <a:solidFill>
                                <a:schemeClr val="tx1">
                                  <a:lumMod val="90000"/>
                                  <a:lumOff val="10000"/>
                                </a:schemeClr>
                              </a:solidFill>
                              <a:latin typeface="Helvetica" pitchFamily="2" charset="0"/>
                            </a:rPr>
                            <a:t> cm</a:t>
                          </a:r>
                          <a:r>
                            <a:rPr kumimoji="0" lang="en-GB" sz="1600" b="0" kern="1200" baseline="30000" dirty="0">
                              <a:solidFill>
                                <a:schemeClr val="tx1">
                                  <a:lumMod val="90000"/>
                                  <a:lumOff val="10000"/>
                                </a:schemeClr>
                              </a:solidFill>
                              <a:latin typeface="Helvetica" pitchFamily="2" charset="0"/>
                            </a:rPr>
                            <a:t>–2</a:t>
                          </a:r>
                          <a:r>
                            <a:rPr kumimoji="0" lang="en-GB" sz="1600" b="0" kern="1200" dirty="0">
                              <a:solidFill>
                                <a:schemeClr val="tx1">
                                  <a:lumMod val="90000"/>
                                  <a:lumOff val="10000"/>
                                </a:schemeClr>
                              </a:solidFill>
                              <a:latin typeface="Helvetica" pitchFamily="2" charset="0"/>
                            </a:rPr>
                            <a:t>s</a:t>
                          </a:r>
                          <a:r>
                            <a:rPr kumimoji="0" lang="en-GB" sz="1600" b="0" kern="1200" baseline="30000" dirty="0">
                              <a:solidFill>
                                <a:schemeClr val="tx1">
                                  <a:lumMod val="90000"/>
                                  <a:lumOff val="10000"/>
                                </a:schemeClr>
                              </a:solidFill>
                              <a:latin typeface="Helvetica" pitchFamily="2" charset="0"/>
                            </a:rPr>
                            <a:t>–1</a:t>
                          </a:r>
                          <a:r>
                            <a:rPr kumimoji="0" lang="en-GB" sz="1600" b="0" kern="1200" dirty="0">
                              <a:solidFill>
                                <a:schemeClr val="tx1">
                                  <a:lumMod val="90000"/>
                                  <a:lumOff val="10000"/>
                                </a:schemeClr>
                              </a:solidFill>
                              <a:latin typeface="Helvetica" pitchFamily="2" charset="0"/>
                            </a:rPr>
                            <a:t>]</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144</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20</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7.5</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r>
                            <a:rPr kumimoji="0" lang="en-GB" sz="1600" b="0" kern="1200" dirty="0">
                              <a:solidFill>
                                <a:schemeClr val="tx1">
                                  <a:lumMod val="90000"/>
                                  <a:lumOff val="10000"/>
                                </a:schemeClr>
                              </a:solidFill>
                              <a:latin typeface="Helvetica" pitchFamily="2" charset="0"/>
                            </a:rPr>
                            <a:t>1.8</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1.4</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1594538425"/>
                      </a:ext>
                    </a:extLst>
                  </a:tr>
                  <a:tr h="34481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600" b="0" kern="1200" dirty="0">
                              <a:solidFill>
                                <a:schemeClr val="tx1">
                                  <a:lumMod val="90000"/>
                                  <a:lumOff val="10000"/>
                                </a:schemeClr>
                              </a:solidFill>
                              <a:latin typeface="Helvetica" pitchFamily="2" charset="0"/>
                            </a:rPr>
                            <a:t>Luminosity / year [ab</a:t>
                          </a:r>
                          <a:r>
                            <a:rPr kumimoji="0" lang="en-GB" sz="1600" b="0" kern="1200" baseline="30000" dirty="0">
                              <a:solidFill>
                                <a:schemeClr val="tx1">
                                  <a:lumMod val="90000"/>
                                  <a:lumOff val="10000"/>
                                </a:schemeClr>
                              </a:solidFill>
                              <a:latin typeface="Helvetica" pitchFamily="2" charset="0"/>
                            </a:rPr>
                            <a:t>–1</a:t>
                          </a:r>
                          <a:r>
                            <a:rPr kumimoji="0" lang="en-GB" sz="1600" b="0" kern="1200" dirty="0">
                              <a:solidFill>
                                <a:schemeClr val="tx1">
                                  <a:lumMod val="90000"/>
                                  <a:lumOff val="10000"/>
                                </a:schemeClr>
                              </a:solidFill>
                              <a:latin typeface="Helvetica" pitchFamily="2" charset="0"/>
                            </a:rPr>
                            <a:t>]</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68</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9.6</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3.6</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algn="ctr" defTabSz="914400" rtl="0" eaLnBrk="1" latinLnBrk="0" hangingPunct="1"/>
                          <a:r>
                            <a:rPr kumimoji="0" lang="en-GB" sz="1600" b="0" kern="1200" dirty="0">
                              <a:solidFill>
                                <a:schemeClr val="tx1">
                                  <a:lumMod val="90000"/>
                                  <a:lumOff val="10000"/>
                                </a:schemeClr>
                              </a:solidFill>
                              <a:latin typeface="Helvetica" pitchFamily="2" charset="0"/>
                            </a:rPr>
                            <a:t>0.83</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0.67</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2440437566"/>
                      </a:ext>
                    </a:extLst>
                  </a:tr>
                  <a:tr h="34481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600" b="0" kern="1200" dirty="0">
                              <a:solidFill>
                                <a:schemeClr val="tx1">
                                  <a:lumMod val="90000"/>
                                  <a:lumOff val="10000"/>
                                </a:schemeClr>
                              </a:solidFill>
                              <a:latin typeface="Helvetica" pitchFamily="2" charset="0"/>
                            </a:rPr>
                            <a:t>Run time (including </a:t>
                          </a:r>
                          <a:r>
                            <a:rPr kumimoji="0" lang="en-GB" sz="1600" b="0" kern="1200" dirty="0" err="1">
                              <a:solidFill>
                                <a:schemeClr val="tx1">
                                  <a:lumMod val="90000"/>
                                  <a:lumOff val="10000"/>
                                </a:schemeClr>
                              </a:solidFill>
                              <a:latin typeface="Helvetica" pitchFamily="2" charset="0"/>
                            </a:rPr>
                            <a:t>lumi</a:t>
                          </a:r>
                          <a:r>
                            <a:rPr kumimoji="0" lang="en-GB" sz="1600" b="0" kern="1200" dirty="0">
                              <a:solidFill>
                                <a:schemeClr val="tx1">
                                  <a:lumMod val="90000"/>
                                  <a:lumOff val="10000"/>
                                </a:schemeClr>
                              </a:solidFill>
                              <a:latin typeface="Helvetica" pitchFamily="2" charset="0"/>
                            </a:rPr>
                            <a:t> ramp-up) [years]</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4</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2</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algn="ctr"/>
                          <a:r>
                            <a:rPr kumimoji="0" lang="en-GB" sz="1600" b="0" kern="1200" dirty="0">
                              <a:solidFill>
                                <a:schemeClr val="tx1">
                                  <a:lumMod val="90000"/>
                                  <a:lumOff val="10000"/>
                                </a:schemeClr>
                              </a:solidFill>
                              <a:latin typeface="Helvetica" pitchFamily="2" charset="0"/>
                            </a:rPr>
                            <a:t>3</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algn="ctr" defTabSz="914400" rtl="0" eaLnBrk="1" latinLnBrk="0" hangingPunct="1"/>
                          <a:r>
                            <a:rPr kumimoji="0" lang="en-GB" sz="1600" b="0" kern="1200" dirty="0">
                              <a:solidFill>
                                <a:schemeClr val="tx1">
                                  <a:lumMod val="90000"/>
                                  <a:lumOff val="10000"/>
                                </a:schemeClr>
                              </a:solidFill>
                              <a:latin typeface="Helvetica" pitchFamily="2" charset="0"/>
                            </a:rPr>
                            <a:t>1</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algn="ctr" defTabSz="914400" rtl="0" eaLnBrk="1" latinLnBrk="0" hangingPunct="1"/>
                          <a:r>
                            <a:rPr kumimoji="0" lang="en-GB" sz="1600" b="0" kern="1200" dirty="0">
                              <a:solidFill>
                                <a:schemeClr val="tx1">
                                  <a:lumMod val="90000"/>
                                  <a:lumOff val="10000"/>
                                </a:schemeClr>
                              </a:solidFill>
                              <a:latin typeface="Helvetica" pitchFamily="2" charset="0"/>
                            </a:rPr>
                            <a:t>4</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167799703"/>
                      </a:ext>
                    </a:extLst>
                  </a:tr>
                  <a:tr h="36356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GB" sz="1600" b="0" kern="1200" dirty="0">
                              <a:solidFill>
                                <a:schemeClr val="tx1">
                                  <a:lumMod val="90000"/>
                                  <a:lumOff val="10000"/>
                                </a:schemeClr>
                              </a:solidFill>
                              <a:latin typeface="Helvetica" pitchFamily="2" charset="0"/>
                            </a:rPr>
                            <a:t>Total integrated luminosity [ab</a:t>
                          </a:r>
                          <a:r>
                            <a:rPr kumimoji="0" lang="en-GB" sz="1600" b="0" kern="1200" baseline="30000" dirty="0">
                              <a:solidFill>
                                <a:schemeClr val="tx1">
                                  <a:lumMod val="90000"/>
                                  <a:lumOff val="10000"/>
                                </a:schemeClr>
                              </a:solidFill>
                              <a:latin typeface="Helvetica" pitchFamily="2" charset="0"/>
                            </a:rPr>
                            <a:t>–1</a:t>
                          </a:r>
                          <a:r>
                            <a:rPr kumimoji="0" lang="en-GB" sz="1600" b="0" kern="1200" dirty="0">
                              <a:solidFill>
                                <a:schemeClr val="tx1">
                                  <a:lumMod val="90000"/>
                                  <a:lumOff val="10000"/>
                                </a:schemeClr>
                              </a:solidFill>
                              <a:latin typeface="Helvetica" pitchFamily="2" charset="0"/>
                            </a:rPr>
                            <a:t>]</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205</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19.2</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600" b="0" kern="1200" dirty="0">
                              <a:solidFill>
                                <a:schemeClr val="tx1">
                                  <a:lumMod val="90000"/>
                                  <a:lumOff val="10000"/>
                                </a:schemeClr>
                              </a:solidFill>
                              <a:latin typeface="Helvetica" pitchFamily="2" charset="0"/>
                            </a:rPr>
                            <a:t>10.8</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r>
                            <a:rPr kumimoji="0" lang="en-GB" sz="1600" b="0" kern="1200" dirty="0">
                              <a:solidFill>
                                <a:schemeClr val="tx1">
                                  <a:lumMod val="90000"/>
                                  <a:lumOff val="10000"/>
                                </a:schemeClr>
                              </a:solidFill>
                              <a:latin typeface="Helvetica" pitchFamily="2" charset="0"/>
                            </a:rPr>
                            <a:t>0.4</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tc>
                      <a:txBody>
                        <a:bodyPr/>
                        <a:lstStyle/>
                        <a:p>
                          <a:pPr marL="0" algn="ctr" defTabSz="914400" rtl="0" eaLnBrk="1" latinLnBrk="0" hangingPunct="1"/>
                          <a:r>
                            <a:rPr kumimoji="0" lang="en-GB" sz="1600" b="0" kern="1200" dirty="0">
                              <a:solidFill>
                                <a:schemeClr val="tx1">
                                  <a:lumMod val="90000"/>
                                  <a:lumOff val="10000"/>
                                </a:schemeClr>
                              </a:solidFill>
                              <a:latin typeface="Helvetica" pitchFamily="2" charset="0"/>
                            </a:rPr>
                            <a:t>2.7</a:t>
                          </a:r>
                          <a:endParaRPr kumimoji="0" lang="en-GB" sz="1600" b="0" kern="1200" dirty="0">
                            <a:solidFill>
                              <a:schemeClr val="tx1">
                                <a:lumMod val="90000"/>
                                <a:lumOff val="10000"/>
                              </a:schemeClr>
                            </a:solidFill>
                            <a:latin typeface="Helvetica" pitchFamily="2" charset="0"/>
                            <a:ea typeface="+mn-ea"/>
                            <a:cs typeface="+mn-cs"/>
                          </a:endParaRPr>
                        </a:p>
                      </a:txBody>
                      <a:tcPr marL="51435" marR="51435" marT="25718" marB="25718" anchor="ctr"/>
                    </a:tc>
                    <a:extLst>
                      <a:ext uri="{0D108BD9-81ED-4DB2-BD59-A6C34878D82A}">
                        <a16:rowId xmlns:a16="http://schemas.microsoft.com/office/drawing/2014/main" val="2513034531"/>
                      </a:ext>
                    </a:extLst>
                  </a:tr>
                  <a:tr h="62957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GB" sz="1600" b="0" kern="1200" dirty="0">
                              <a:solidFill>
                                <a:schemeClr val="tx1"/>
                              </a:solidFill>
                              <a:latin typeface="Helvetica" pitchFamily="2" charset="0"/>
                            </a:rPr>
                            <a:t>Total number of events</a:t>
                          </a:r>
                          <a:endParaRPr kumimoji="0" lang="en-GB" sz="1600" b="0" kern="1200" dirty="0">
                            <a:solidFill>
                              <a:schemeClr val="tx1"/>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endParaRPr lang="en-CH"/>
                        </a:p>
                      </a:txBody>
                      <a:tcPr marL="51435" marR="51435" marT="25718" marB="25718" anchor="ctr">
                        <a:blipFill>
                          <a:blip r:embed="rId2"/>
                          <a:stretch>
                            <a:fillRect l="-322772" t="-612000" r="-427723" b="-8000"/>
                          </a:stretch>
                        </a:blipFill>
                      </a:tcPr>
                    </a:tc>
                    <a:tc>
                      <a:txBody>
                        <a:bodyPr/>
                        <a:lstStyle/>
                        <a:p>
                          <a:endParaRPr lang="en-CH"/>
                        </a:p>
                      </a:txBody>
                      <a:tcPr marL="51435" marR="51435" marT="25718" marB="25718" anchor="ctr">
                        <a:blipFill>
                          <a:blip r:embed="rId2"/>
                          <a:stretch>
                            <a:fillRect l="-309420" t="-612000" r="-213043" b="-8000"/>
                          </a:stretch>
                        </a:blipFill>
                      </a:tcPr>
                    </a:tc>
                    <a:tc>
                      <a:txBody>
                        <a:bodyPr/>
                        <a:lstStyle/>
                        <a:p>
                          <a:endParaRPr lang="en-CH"/>
                        </a:p>
                      </a:txBody>
                      <a:tcPr marL="51435" marR="51435" marT="25718" marB="25718" anchor="ctr">
                        <a:blipFill>
                          <a:blip r:embed="rId2"/>
                          <a:stretch>
                            <a:fillRect l="-466942" t="-612000" r="-142975" b="-8000"/>
                          </a:stretch>
                        </a:blipFill>
                      </a:tcPr>
                    </a:tc>
                    <a:tc gridSpan="2">
                      <a:txBody>
                        <a:bodyPr/>
                        <a:lstStyle/>
                        <a:p>
                          <a:endParaRPr lang="en-CH"/>
                        </a:p>
                      </a:txBody>
                      <a:tcPr marL="51435" marR="51435" marT="25718" marB="25718" anchor="ctr">
                        <a:blipFill>
                          <a:blip r:embed="rId2"/>
                          <a:stretch>
                            <a:fillRect l="-398837" t="-612000" r="-581" b="-8000"/>
                          </a:stretch>
                        </a:blipFill>
                      </a:tcPr>
                    </a:tc>
                    <a:tc hMerge="1">
                      <a:txBody>
                        <a:bodyPr/>
                        <a:lstStyle/>
                        <a:p>
                          <a:endParaRPr dirty="0"/>
                        </a:p>
                      </a:txBody>
                      <a:tcPr marL="51435" marR="51435" marT="25718" marB="25718" anchor="ctr">
                        <a:lnL w="12700" cap="flat" cmpd="sng" algn="ctr">
                          <a:solidFill>
                            <a:sysClr val="windowText" lastClr="000000"/>
                          </a:solidFill>
                          <a:prstDash val="solid"/>
                          <a:round/>
                          <a:headEnd type="none" w="med" len="med"/>
                          <a:tailEnd type="none" w="med" len="med"/>
                        </a:lnL>
                        <a:lnR w="12700" cap="flat" cmpd="sng" algn="ctr">
                          <a:solidFill>
                            <a:srgbClr val="A26B2D"/>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extLst>
                      <a:ext uri="{0D108BD9-81ED-4DB2-BD59-A6C34878D82A}">
                        <a16:rowId xmlns:a16="http://schemas.microsoft.com/office/drawing/2014/main" val="4062015532"/>
                      </a:ext>
                    </a:extLst>
                  </a:tr>
                </a:tbl>
              </a:graphicData>
            </a:graphic>
          </p:graphicFrame>
        </mc:Fallback>
      </mc:AlternateContent>
      <p:sp>
        <p:nvSpPr>
          <p:cNvPr id="7" name="TextBox 6">
            <a:extLst>
              <a:ext uri="{FF2B5EF4-FFF2-40B4-BE49-F238E27FC236}">
                <a16:creationId xmlns:a16="http://schemas.microsoft.com/office/drawing/2014/main" id="{D815AA7F-AE70-5BC4-7279-4AE01F1ADD22}"/>
              </a:ext>
            </a:extLst>
          </p:cNvPr>
          <p:cNvSpPr txBox="1"/>
          <p:nvPr/>
        </p:nvSpPr>
        <p:spPr>
          <a:xfrm>
            <a:off x="10389129" y="1430248"/>
            <a:ext cx="1319592" cy="230832"/>
          </a:xfrm>
          <a:prstGeom prst="rect">
            <a:avLst/>
          </a:prstGeom>
          <a:noFill/>
        </p:spPr>
        <p:txBody>
          <a:bodyPr wrap="none" rtlCol="0">
            <a:spAutoFit/>
          </a:bodyPr>
          <a:lstStyle/>
          <a:p>
            <a:pPr marL="0" algn="l">
              <a:spcBef>
                <a:spcPts val="3000"/>
              </a:spcBef>
            </a:pPr>
            <a:r>
              <a:rPr lang="en-GB" sz="900" dirty="0">
                <a:solidFill>
                  <a:prstClr val="black"/>
                </a:solidFill>
                <a:latin typeface="Helvetica Light" panose="020B0403020202020204" pitchFamily="34" charset="0"/>
                <a:ea typeface="Helvetica Light" charset="0"/>
                <a:cs typeface="Helvetica Light" charset="0"/>
                <a:sym typeface="Wingdings" pitchFamily="2" charset="2"/>
              </a:rPr>
              <a:t>Ref: </a:t>
            </a:r>
            <a:r>
              <a:rPr lang="en-GB" sz="900" dirty="0">
                <a:solidFill>
                  <a:prstClr val="black"/>
                </a:solidFill>
                <a:latin typeface="Helvetica Light" panose="020B0403020202020204" pitchFamily="34" charset="0"/>
                <a:ea typeface="Helvetica Light" charset="0"/>
                <a:cs typeface="Helvetica Light" charset="0"/>
                <a:sym typeface="Wingdings" pitchFamily="2" charset="2"/>
                <a:hlinkClick r:id="rId3"/>
              </a:rPr>
              <a:t>arXiv:2505.00274</a:t>
            </a:r>
            <a:endParaRPr lang="en-GB" sz="900" dirty="0">
              <a:solidFill>
                <a:prstClr val="black"/>
              </a:solidFill>
              <a:latin typeface="Helvetica Light" panose="020B0403020202020204" pitchFamily="34" charset="0"/>
              <a:ea typeface="Helvetica Light" charset="0"/>
              <a:cs typeface="Helvetica Light" charset="0"/>
              <a:sym typeface="Wingdings" pitchFamily="2" charset="2"/>
            </a:endParaRPr>
          </a:p>
        </p:txBody>
      </p:sp>
      <p:sp>
        <p:nvSpPr>
          <p:cNvPr id="11" name="Rounded Rectangle 10">
            <a:extLst>
              <a:ext uri="{FF2B5EF4-FFF2-40B4-BE49-F238E27FC236}">
                <a16:creationId xmlns:a16="http://schemas.microsoft.com/office/drawing/2014/main" id="{B72B30BD-D800-0F28-3D89-1A7B73A445CA}"/>
              </a:ext>
            </a:extLst>
          </p:cNvPr>
          <p:cNvSpPr/>
          <p:nvPr/>
        </p:nvSpPr>
        <p:spPr>
          <a:xfrm>
            <a:off x="429892" y="3515603"/>
            <a:ext cx="11443021" cy="3030195"/>
          </a:xfrm>
          <a:prstGeom prst="roundRect">
            <a:avLst>
              <a:gd name="adj" fmla="val 1979"/>
            </a:avLst>
          </a:prstGeom>
          <a:solidFill>
            <a:schemeClr val="bg1"/>
          </a:solidFill>
          <a:ln>
            <a:solidFill>
              <a:schemeClr val="bg1">
                <a:lumMod val="65000"/>
              </a:schemeClr>
            </a:solidFill>
          </a:ln>
        </p:spPr>
        <p:txBody>
          <a:bodyPr wrap="square" rtlCol="0" anchor="ctr">
            <a:spAutoFit/>
          </a:bodyPr>
          <a:lstStyle/>
          <a:p>
            <a:pPr algn="l"/>
            <a:endParaRPr lang="en-GB" sz="1600" dirty="0">
              <a:latin typeface="Helvetica" pitchFamily="2" charset="0"/>
            </a:endParaRPr>
          </a:p>
        </p:txBody>
      </p:sp>
      <p:sp>
        <p:nvSpPr>
          <p:cNvPr id="12" name="TextBox 11">
            <a:extLst>
              <a:ext uri="{FF2B5EF4-FFF2-40B4-BE49-F238E27FC236}">
                <a16:creationId xmlns:a16="http://schemas.microsoft.com/office/drawing/2014/main" id="{F3EA5750-A7BD-167A-BC01-E76D6526C195}"/>
              </a:ext>
            </a:extLst>
          </p:cNvPr>
          <p:cNvSpPr txBox="1"/>
          <p:nvPr/>
        </p:nvSpPr>
        <p:spPr>
          <a:xfrm>
            <a:off x="656241" y="3818066"/>
            <a:ext cx="10638281" cy="830997"/>
          </a:xfrm>
          <a:prstGeom prst="rect">
            <a:avLst/>
          </a:prstGeom>
          <a:noFill/>
        </p:spPr>
        <p:txBody>
          <a:bodyPr wrap="square" rtlCol="0">
            <a:spAutoFit/>
          </a:bodyPr>
          <a:lstStyle/>
          <a:p>
            <a:pPr>
              <a:spcBef>
                <a:spcPts val="3000"/>
              </a:spcBef>
            </a:pPr>
            <a:r>
              <a:rPr lang="en-GB" sz="1600" dirty="0">
                <a:solidFill>
                  <a:prstClr val="black"/>
                </a:solidFill>
                <a:latin typeface="Helvetica" pitchFamily="2" charset="0"/>
                <a:ea typeface="Helvetica Light" charset="0"/>
                <a:cs typeface="Helvetica Light" charset="0"/>
                <a:sym typeface="Wingdings" pitchFamily="2" charset="2"/>
              </a:rPr>
              <a:t>Despite the constant synchrotron power, due to the larger RF voltage and system size (increased cryogenic system), RF efficiency losses, and other increasing accelerator demands, the electrical power consumption increases with CM energy:  </a:t>
            </a:r>
          </a:p>
        </p:txBody>
      </p:sp>
      <p:graphicFrame>
        <p:nvGraphicFramePr>
          <p:cNvPr id="13" name="Table 12">
            <a:extLst>
              <a:ext uri="{FF2B5EF4-FFF2-40B4-BE49-F238E27FC236}">
                <a16:creationId xmlns:a16="http://schemas.microsoft.com/office/drawing/2014/main" id="{017675D4-60EB-F3AC-7E9A-8A382DE96F7D}"/>
              </a:ext>
            </a:extLst>
          </p:cNvPr>
          <p:cNvGraphicFramePr>
            <a:graphicFrameLocks noGrp="1"/>
          </p:cNvGraphicFramePr>
          <p:nvPr>
            <p:extLst>
              <p:ext uri="{D42A27DB-BD31-4B8C-83A1-F6EECF244321}">
                <p14:modId xmlns:p14="http://schemas.microsoft.com/office/powerpoint/2010/main" val="2448871248"/>
              </p:ext>
            </p:extLst>
          </p:nvPr>
        </p:nvGraphicFramePr>
        <p:xfrm>
          <a:off x="742795" y="4865798"/>
          <a:ext cx="7143905" cy="1320914"/>
        </p:xfrm>
        <a:graphic>
          <a:graphicData uri="http://schemas.openxmlformats.org/drawingml/2006/table">
            <a:tbl>
              <a:tblPr>
                <a:tableStyleId>{8EC20E35-A176-4012-BC5E-935CFFF8708E}</a:tableStyleId>
              </a:tblPr>
              <a:tblGrid>
                <a:gridCol w="4210462">
                  <a:extLst>
                    <a:ext uri="{9D8B030D-6E8A-4147-A177-3AD203B41FA5}">
                      <a16:colId xmlns:a16="http://schemas.microsoft.com/office/drawing/2014/main" val="3739024669"/>
                    </a:ext>
                  </a:extLst>
                </a:gridCol>
                <a:gridCol w="719312">
                  <a:extLst>
                    <a:ext uri="{9D8B030D-6E8A-4147-A177-3AD203B41FA5}">
                      <a16:colId xmlns:a16="http://schemas.microsoft.com/office/drawing/2014/main" val="594381988"/>
                    </a:ext>
                  </a:extLst>
                </a:gridCol>
                <a:gridCol w="714167">
                  <a:extLst>
                    <a:ext uri="{9D8B030D-6E8A-4147-A177-3AD203B41FA5}">
                      <a16:colId xmlns:a16="http://schemas.microsoft.com/office/drawing/2014/main" val="724643562"/>
                    </a:ext>
                  </a:extLst>
                </a:gridCol>
                <a:gridCol w="749982">
                  <a:extLst>
                    <a:ext uri="{9D8B030D-6E8A-4147-A177-3AD203B41FA5}">
                      <a16:colId xmlns:a16="http://schemas.microsoft.com/office/drawing/2014/main" val="4224909279"/>
                    </a:ext>
                  </a:extLst>
                </a:gridCol>
                <a:gridCol w="749982">
                  <a:extLst>
                    <a:ext uri="{9D8B030D-6E8A-4147-A177-3AD203B41FA5}">
                      <a16:colId xmlns:a16="http://schemas.microsoft.com/office/drawing/2014/main" val="2027212560"/>
                    </a:ext>
                  </a:extLst>
                </a:gridCol>
              </a:tblGrid>
              <a:tr h="358692">
                <a:tc>
                  <a:txBody>
                    <a:bodyPr/>
                    <a:lstStyle/>
                    <a:p>
                      <a:pPr algn="l" fontAlgn="b"/>
                      <a:r>
                        <a:rPr lang="en-GB" sz="1600" b="0" u="none" strike="noStrike" noProof="1">
                          <a:effectLst/>
                          <a:latin typeface="Helvetica" pitchFamily="2" charset="0"/>
                        </a:rPr>
                        <a:t>FCC-ee elecrtical energy consumption</a:t>
                      </a:r>
                      <a:endParaRPr lang="en-GB" sz="1600" b="0" i="0" u="none" strike="noStrike" noProof="1">
                        <a:solidFill>
                          <a:srgbClr val="000000"/>
                        </a:solidFill>
                        <a:effectLst/>
                        <a:latin typeface="Helvetica" pitchFamily="2" charset="0"/>
                      </a:endParaRPr>
                    </a:p>
                  </a:txBody>
                  <a:tcPr marL="12700" marR="12700" marT="12700" marB="0" anchor="ctr">
                    <a:lnB w="12700" cap="flat" cmpd="sng" algn="ctr">
                      <a:solidFill>
                        <a:schemeClr val="tx1"/>
                      </a:solidFill>
                      <a:prstDash val="solid"/>
                      <a:round/>
                      <a:headEnd type="none" w="med" len="med"/>
                      <a:tailEnd type="none" w="med" len="med"/>
                    </a:lnB>
                  </a:tcPr>
                </a:tc>
                <a:tc>
                  <a:txBody>
                    <a:bodyPr/>
                    <a:lstStyle/>
                    <a:p>
                      <a:pPr algn="ctr" fontAlgn="b"/>
                      <a:r>
                        <a:rPr lang="en-GB" sz="1600" b="0" u="none" strike="noStrike" noProof="1">
                          <a:effectLst/>
                          <a:latin typeface="Helvetica" pitchFamily="2" charset="0"/>
                        </a:rPr>
                        <a:t>Z</a:t>
                      </a:r>
                      <a:endParaRPr lang="en-GB" sz="1600" b="0" i="0" u="none" strike="noStrike" noProof="1">
                        <a:solidFill>
                          <a:srgbClr val="000000"/>
                        </a:solidFill>
                        <a:effectLst/>
                        <a:latin typeface="Helvetica" pitchFamily="2" charset="0"/>
                      </a:endParaRPr>
                    </a:p>
                  </a:txBody>
                  <a:tcPr marL="12700" marR="12700" marT="12700" marB="0" anchor="ctr">
                    <a:lnB w="12700" cap="flat" cmpd="sng" algn="ctr">
                      <a:solidFill>
                        <a:schemeClr val="tx1"/>
                      </a:solidFill>
                      <a:prstDash val="solid"/>
                      <a:round/>
                      <a:headEnd type="none" w="med" len="med"/>
                      <a:tailEnd type="none" w="med" len="med"/>
                    </a:lnB>
                  </a:tcPr>
                </a:tc>
                <a:tc>
                  <a:txBody>
                    <a:bodyPr/>
                    <a:lstStyle/>
                    <a:p>
                      <a:pPr algn="ctr" fontAlgn="b"/>
                      <a:r>
                        <a:rPr lang="en-GB" sz="1600" b="0" u="none" strike="noStrike" noProof="1">
                          <a:effectLst/>
                          <a:latin typeface="Helvetica" pitchFamily="2" charset="0"/>
                        </a:rPr>
                        <a:t>W</a:t>
                      </a:r>
                      <a:endParaRPr lang="en-GB" sz="1600" b="0" i="0" u="none" strike="noStrike" noProof="1">
                        <a:solidFill>
                          <a:srgbClr val="000000"/>
                        </a:solidFill>
                        <a:effectLst/>
                        <a:latin typeface="Helvetica" pitchFamily="2" charset="0"/>
                      </a:endParaRPr>
                    </a:p>
                  </a:txBody>
                  <a:tcPr marL="12700" marR="12700" marT="12700" marB="0" anchor="ctr">
                    <a:lnB w="12700" cap="flat" cmpd="sng" algn="ctr">
                      <a:solidFill>
                        <a:schemeClr val="tx1"/>
                      </a:solidFill>
                      <a:prstDash val="solid"/>
                      <a:round/>
                      <a:headEnd type="none" w="med" len="med"/>
                      <a:tailEnd type="none" w="med" len="med"/>
                    </a:lnB>
                  </a:tcPr>
                </a:tc>
                <a:tc>
                  <a:txBody>
                    <a:bodyPr/>
                    <a:lstStyle/>
                    <a:p>
                      <a:pPr algn="ctr" fontAlgn="b"/>
                      <a:r>
                        <a:rPr lang="en-GB" sz="1600" b="0" u="none" strike="noStrike" noProof="1">
                          <a:effectLst/>
                          <a:latin typeface="Helvetica" pitchFamily="2" charset="0"/>
                        </a:rPr>
                        <a:t>H</a:t>
                      </a:r>
                      <a:endParaRPr lang="en-GB" sz="1600" b="0" i="0" u="none" strike="noStrike" noProof="1">
                        <a:solidFill>
                          <a:srgbClr val="000000"/>
                        </a:solidFill>
                        <a:effectLst/>
                        <a:latin typeface="Helvetica" pitchFamily="2" charset="0"/>
                      </a:endParaRPr>
                    </a:p>
                  </a:txBody>
                  <a:tcPr marL="12700" marR="12700" marT="12700" marB="0" anchor="ctr">
                    <a:lnB w="12700" cap="flat" cmpd="sng" algn="ctr">
                      <a:solidFill>
                        <a:schemeClr val="tx1"/>
                      </a:solidFill>
                      <a:prstDash val="solid"/>
                      <a:round/>
                      <a:headEnd type="none" w="med" len="med"/>
                      <a:tailEnd type="none" w="med" len="med"/>
                    </a:lnB>
                  </a:tcPr>
                </a:tc>
                <a:tc>
                  <a:txBody>
                    <a:bodyPr/>
                    <a:lstStyle/>
                    <a:p>
                      <a:pPr algn="ctr" fontAlgn="b"/>
                      <a:r>
                        <a:rPr lang="en-GB" sz="1600" b="0" u="none" strike="noStrike" noProof="1">
                          <a:effectLst/>
                          <a:latin typeface="Helvetica" pitchFamily="2" charset="0"/>
                        </a:rPr>
                        <a:t>top</a:t>
                      </a:r>
                      <a:endParaRPr lang="en-GB" sz="1600" b="0" i="0" u="none" strike="noStrike" noProof="1">
                        <a:solidFill>
                          <a:srgbClr val="000000"/>
                        </a:solidFill>
                        <a:effectLst/>
                        <a:latin typeface="Helvetica" pitchFamily="2" charset="0"/>
                      </a:endParaRPr>
                    </a:p>
                  </a:txBody>
                  <a:tcPr marL="12700" marR="12700" marT="1270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2171131"/>
                  </a:ext>
                </a:extLst>
              </a:tr>
              <a:tr h="307765">
                <a:tc>
                  <a:txBody>
                    <a:bodyPr/>
                    <a:lstStyle/>
                    <a:p>
                      <a:pPr algn="l" fontAlgn="b"/>
                      <a:r>
                        <a:rPr lang="en-GB" sz="1600" b="0" u="none" strike="noStrike" noProof="1">
                          <a:effectLst/>
                          <a:latin typeface="Helvetica" pitchFamily="2" charset="0"/>
                        </a:rPr>
                        <a:t>Beam energy [GeV</a:t>
                      </a:r>
                      <a:r>
                        <a:rPr lang="en-GB" sz="1600" b="0" u="none" strike="noStrike" noProof="1">
                          <a:solidFill>
                            <a:srgbClr val="000000"/>
                          </a:solidFill>
                          <a:effectLst/>
                          <a:latin typeface="Helvetica" pitchFamily="2" charset="0"/>
                        </a:rPr>
                        <a:t>]</a:t>
                      </a:r>
                      <a:endParaRPr lang="en-GB" sz="1600" b="0" i="0" u="none" strike="noStrike" noProof="1">
                        <a:solidFill>
                          <a:srgbClr val="000000"/>
                        </a:solidFill>
                        <a:effectLst/>
                        <a:latin typeface="Helvetica" pitchFamily="2" charset="0"/>
                      </a:endParaRPr>
                    </a:p>
                  </a:txBody>
                  <a:tcPr marL="12700" marR="12700" marT="12700" marB="0" anchor="ctr">
                    <a:lnT w="12700" cap="flat" cmpd="sng" algn="ctr">
                      <a:solidFill>
                        <a:schemeClr val="tx1"/>
                      </a:solidFill>
                      <a:prstDash val="solid"/>
                      <a:round/>
                      <a:headEnd type="none" w="med" len="med"/>
                      <a:tailEnd type="none" w="med" len="med"/>
                    </a:lnT>
                  </a:tcPr>
                </a:tc>
                <a:tc>
                  <a:txBody>
                    <a:bodyPr/>
                    <a:lstStyle/>
                    <a:p>
                      <a:pPr algn="ctr" fontAlgn="b"/>
                      <a:r>
                        <a:rPr lang="en-GB" sz="1600" b="0" u="none" strike="noStrike" noProof="1">
                          <a:effectLst/>
                          <a:latin typeface="Helvetica" pitchFamily="2" charset="0"/>
                        </a:rPr>
                        <a:t>45.6</a:t>
                      </a:r>
                      <a:endParaRPr lang="en-GB" sz="1600" b="0" i="0" u="none" strike="noStrike" noProof="1">
                        <a:solidFill>
                          <a:srgbClr val="000000"/>
                        </a:solidFill>
                        <a:effectLst/>
                        <a:latin typeface="Helvetica" pitchFamily="2" charset="0"/>
                      </a:endParaRPr>
                    </a:p>
                  </a:txBody>
                  <a:tcPr marL="12700" marR="12700" marT="12700" marB="0" anchor="ctr">
                    <a:lnT w="12700" cap="flat" cmpd="sng" algn="ctr">
                      <a:solidFill>
                        <a:schemeClr val="tx1"/>
                      </a:solidFill>
                      <a:prstDash val="solid"/>
                      <a:round/>
                      <a:headEnd type="none" w="med" len="med"/>
                      <a:tailEnd type="none" w="med" len="med"/>
                    </a:lnT>
                  </a:tcPr>
                </a:tc>
                <a:tc>
                  <a:txBody>
                    <a:bodyPr/>
                    <a:lstStyle/>
                    <a:p>
                      <a:pPr algn="ctr" fontAlgn="b"/>
                      <a:r>
                        <a:rPr lang="en-GB" sz="1600" b="0" u="none" strike="noStrike" noProof="1">
                          <a:effectLst/>
                          <a:latin typeface="Helvetica" pitchFamily="2" charset="0"/>
                        </a:rPr>
                        <a:t>80</a:t>
                      </a:r>
                      <a:endParaRPr lang="en-GB" sz="1600" b="0" i="0" u="none" strike="noStrike" noProof="1">
                        <a:solidFill>
                          <a:srgbClr val="000000"/>
                        </a:solidFill>
                        <a:effectLst/>
                        <a:latin typeface="Helvetica" pitchFamily="2" charset="0"/>
                      </a:endParaRPr>
                    </a:p>
                  </a:txBody>
                  <a:tcPr marL="12700" marR="12700" marT="12700" marB="0" anchor="ctr">
                    <a:lnT w="12700" cap="flat" cmpd="sng" algn="ctr">
                      <a:solidFill>
                        <a:schemeClr val="tx1"/>
                      </a:solidFill>
                      <a:prstDash val="solid"/>
                      <a:round/>
                      <a:headEnd type="none" w="med" len="med"/>
                      <a:tailEnd type="none" w="med" len="med"/>
                    </a:lnT>
                  </a:tcPr>
                </a:tc>
                <a:tc>
                  <a:txBody>
                    <a:bodyPr/>
                    <a:lstStyle/>
                    <a:p>
                      <a:pPr algn="ctr" fontAlgn="b"/>
                      <a:r>
                        <a:rPr lang="en-GB" sz="1600" b="0" u="none" strike="noStrike" noProof="1">
                          <a:effectLst/>
                          <a:latin typeface="Helvetica" pitchFamily="2" charset="0"/>
                        </a:rPr>
                        <a:t>120</a:t>
                      </a:r>
                      <a:endParaRPr lang="en-GB" sz="1600" b="0" i="0" u="none" strike="noStrike" noProof="1">
                        <a:solidFill>
                          <a:srgbClr val="000000"/>
                        </a:solidFill>
                        <a:effectLst/>
                        <a:latin typeface="Helvetica" pitchFamily="2" charset="0"/>
                      </a:endParaRPr>
                    </a:p>
                  </a:txBody>
                  <a:tcPr marL="12700" marR="12700" marT="12700" marB="0" anchor="ctr">
                    <a:lnT w="12700" cap="flat" cmpd="sng" algn="ctr">
                      <a:solidFill>
                        <a:schemeClr val="tx1"/>
                      </a:solidFill>
                      <a:prstDash val="solid"/>
                      <a:round/>
                      <a:headEnd type="none" w="med" len="med"/>
                      <a:tailEnd type="none" w="med" len="med"/>
                    </a:lnT>
                  </a:tcPr>
                </a:tc>
                <a:tc>
                  <a:txBody>
                    <a:bodyPr/>
                    <a:lstStyle/>
                    <a:p>
                      <a:pPr algn="ctr" fontAlgn="b"/>
                      <a:r>
                        <a:rPr lang="en-GB" sz="1600" b="0" u="none" strike="noStrike" noProof="1">
                          <a:effectLst/>
                          <a:latin typeface="Helvetica" pitchFamily="2" charset="0"/>
                        </a:rPr>
                        <a:t>182.5</a:t>
                      </a:r>
                      <a:endParaRPr lang="en-GB" sz="1600" b="0" i="0" u="none" strike="noStrike" noProof="1">
                        <a:solidFill>
                          <a:srgbClr val="000000"/>
                        </a:solidFill>
                        <a:effectLst/>
                        <a:latin typeface="Helvetica" pitchFamily="2" charset="0"/>
                      </a:endParaRPr>
                    </a:p>
                  </a:txBody>
                  <a:tcPr marL="12700" marR="12700" marT="12700"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39886776"/>
                  </a:ext>
                </a:extLst>
              </a:tr>
              <a:tr h="307765">
                <a:tc>
                  <a:txBody>
                    <a:bodyPr/>
                    <a:lstStyle/>
                    <a:p>
                      <a:pPr algn="l" fontAlgn="b"/>
                      <a:r>
                        <a:rPr lang="en-GB" sz="1600" b="0" u="none" strike="noStrike" noProof="1">
                          <a:solidFill>
                            <a:srgbClr val="0070C0"/>
                          </a:solidFill>
                          <a:effectLst/>
                          <a:latin typeface="Helvetica" pitchFamily="2" charset="0"/>
                        </a:rPr>
                        <a:t>Peak power during beam operation [MW]</a:t>
                      </a:r>
                      <a:endParaRPr lang="en-GB" sz="1600" b="0" i="0" u="none" strike="noStrike" noProof="1">
                        <a:solidFill>
                          <a:srgbClr val="0070C0"/>
                        </a:solidFill>
                        <a:effectLst/>
                        <a:latin typeface="Helvetica" pitchFamily="2" charset="0"/>
                      </a:endParaRPr>
                    </a:p>
                  </a:txBody>
                  <a:tcPr marL="12700" marR="12700" marT="12700" marB="0" anchor="ctr"/>
                </a:tc>
                <a:tc>
                  <a:txBody>
                    <a:bodyPr/>
                    <a:lstStyle/>
                    <a:p>
                      <a:pPr algn="ctr" fontAlgn="b"/>
                      <a:r>
                        <a:rPr lang="en-GB" sz="1600" b="0" u="none" strike="noStrike" noProof="1">
                          <a:solidFill>
                            <a:srgbClr val="0070C0"/>
                          </a:solidFill>
                          <a:effectLst/>
                          <a:latin typeface="Helvetica" pitchFamily="2" charset="0"/>
                        </a:rPr>
                        <a:t>250</a:t>
                      </a:r>
                      <a:endParaRPr lang="en-GB" sz="1600" b="0" i="0" u="none" strike="noStrike" noProof="1">
                        <a:solidFill>
                          <a:srgbClr val="0070C0"/>
                        </a:solidFill>
                        <a:effectLst/>
                        <a:latin typeface="Helvetica" pitchFamily="2" charset="0"/>
                      </a:endParaRPr>
                    </a:p>
                  </a:txBody>
                  <a:tcPr marL="12700" marR="12700" marT="12700" marB="0" anchor="ctr"/>
                </a:tc>
                <a:tc>
                  <a:txBody>
                    <a:bodyPr/>
                    <a:lstStyle/>
                    <a:p>
                      <a:pPr algn="ctr" fontAlgn="b"/>
                      <a:r>
                        <a:rPr lang="en-GB" sz="1600" b="0" u="none" strike="noStrike" noProof="1">
                          <a:solidFill>
                            <a:srgbClr val="0070C0"/>
                          </a:solidFill>
                          <a:effectLst/>
                          <a:latin typeface="Helvetica" pitchFamily="2" charset="0"/>
                        </a:rPr>
                        <a:t>275</a:t>
                      </a:r>
                      <a:endParaRPr lang="en-GB" sz="1600" b="0" i="0" u="none" strike="noStrike" noProof="1">
                        <a:solidFill>
                          <a:srgbClr val="0070C0"/>
                        </a:solidFill>
                        <a:effectLst/>
                        <a:latin typeface="Helvetica" pitchFamily="2" charset="0"/>
                      </a:endParaRPr>
                    </a:p>
                  </a:txBody>
                  <a:tcPr marL="12700" marR="12700" marT="12700" marB="0" anchor="ctr"/>
                </a:tc>
                <a:tc>
                  <a:txBody>
                    <a:bodyPr/>
                    <a:lstStyle/>
                    <a:p>
                      <a:pPr algn="ctr" fontAlgn="b"/>
                      <a:r>
                        <a:rPr lang="en-GB" sz="1600" b="0" u="none" strike="noStrike" noProof="1">
                          <a:solidFill>
                            <a:srgbClr val="0070C0"/>
                          </a:solidFill>
                          <a:effectLst/>
                          <a:latin typeface="Helvetica" pitchFamily="2" charset="0"/>
                        </a:rPr>
                        <a:t>297</a:t>
                      </a:r>
                      <a:endParaRPr lang="en-GB" sz="1600" b="0" i="0" u="none" strike="noStrike" noProof="1">
                        <a:solidFill>
                          <a:srgbClr val="0070C0"/>
                        </a:solidFill>
                        <a:effectLst/>
                        <a:latin typeface="Helvetica" pitchFamily="2" charset="0"/>
                      </a:endParaRPr>
                    </a:p>
                  </a:txBody>
                  <a:tcPr marL="12700" marR="12700" marT="12700" marB="0" anchor="ctr"/>
                </a:tc>
                <a:tc>
                  <a:txBody>
                    <a:bodyPr/>
                    <a:lstStyle/>
                    <a:p>
                      <a:pPr algn="ctr" fontAlgn="b"/>
                      <a:r>
                        <a:rPr lang="en-GB" sz="1600" b="0" u="none" strike="noStrike" noProof="1">
                          <a:solidFill>
                            <a:srgbClr val="0070C0"/>
                          </a:solidFill>
                          <a:effectLst/>
                          <a:latin typeface="Helvetica" pitchFamily="2" charset="0"/>
                        </a:rPr>
                        <a:t>381</a:t>
                      </a:r>
                      <a:endParaRPr lang="en-GB" sz="1600" b="0" i="0" u="none" strike="noStrike" noProof="1">
                        <a:solidFill>
                          <a:srgbClr val="0070C0"/>
                        </a:solidFill>
                        <a:effectLst/>
                        <a:latin typeface="Helvetica" pitchFamily="2" charset="0"/>
                      </a:endParaRPr>
                    </a:p>
                  </a:txBody>
                  <a:tcPr marL="12700" marR="12700" marT="12700" marB="0" anchor="ctr"/>
                </a:tc>
                <a:extLst>
                  <a:ext uri="{0D108BD9-81ED-4DB2-BD59-A6C34878D82A}">
                    <a16:rowId xmlns:a16="http://schemas.microsoft.com/office/drawing/2014/main" val="1695260182"/>
                  </a:ext>
                </a:extLst>
              </a:tr>
              <a:tr h="346692">
                <a:tc>
                  <a:txBody>
                    <a:bodyPr/>
                    <a:lstStyle/>
                    <a:p>
                      <a:pPr algn="l" fontAlgn="b"/>
                      <a:r>
                        <a:rPr lang="en-GB" sz="1600" b="0" u="none" strike="noStrike" noProof="1">
                          <a:solidFill>
                            <a:srgbClr val="0070C0"/>
                          </a:solidFill>
                          <a:effectLst/>
                          <a:latin typeface="Helvetica" pitchFamily="2" charset="0"/>
                        </a:rPr>
                        <a:t>Total FCC-ee yearly consumption [TWh]</a:t>
                      </a:r>
                      <a:endParaRPr lang="en-GB" sz="1600" b="0" i="0" u="none" strike="noStrike" noProof="1">
                        <a:solidFill>
                          <a:srgbClr val="0070C0"/>
                        </a:solidFill>
                        <a:effectLst/>
                        <a:latin typeface="Helvetica" pitchFamily="2" charset="0"/>
                      </a:endParaRPr>
                    </a:p>
                  </a:txBody>
                  <a:tcPr marL="12700" marR="12700" marT="12700" marB="0" anchor="ctr"/>
                </a:tc>
                <a:tc>
                  <a:txBody>
                    <a:bodyPr/>
                    <a:lstStyle/>
                    <a:p>
                      <a:pPr algn="ctr" fontAlgn="b"/>
                      <a:r>
                        <a:rPr lang="en-GB" sz="1600" b="0" u="none" strike="noStrike" noProof="1">
                          <a:solidFill>
                            <a:srgbClr val="0070C0"/>
                          </a:solidFill>
                          <a:effectLst/>
                          <a:latin typeface="Helvetica" pitchFamily="2" charset="0"/>
                        </a:rPr>
                        <a:t>1.2</a:t>
                      </a:r>
                      <a:endParaRPr lang="en-GB" sz="1600" b="0" i="0" u="none" strike="noStrike" noProof="1">
                        <a:solidFill>
                          <a:srgbClr val="0070C0"/>
                        </a:solidFill>
                        <a:effectLst/>
                        <a:latin typeface="Helvetica" pitchFamily="2" charset="0"/>
                      </a:endParaRPr>
                    </a:p>
                  </a:txBody>
                  <a:tcPr marL="12700" marR="12700" marT="12700" marB="0" anchor="ctr"/>
                </a:tc>
                <a:tc>
                  <a:txBody>
                    <a:bodyPr/>
                    <a:lstStyle/>
                    <a:p>
                      <a:pPr algn="ctr" fontAlgn="b"/>
                      <a:r>
                        <a:rPr lang="en-GB" sz="1600" b="0" u="none" strike="noStrike" noProof="1">
                          <a:solidFill>
                            <a:srgbClr val="0070C0"/>
                          </a:solidFill>
                          <a:effectLst/>
                          <a:latin typeface="Helvetica" pitchFamily="2" charset="0"/>
                        </a:rPr>
                        <a:t>1.3</a:t>
                      </a:r>
                      <a:endParaRPr lang="en-GB" sz="1600" b="0" i="0" u="none" strike="noStrike" noProof="1">
                        <a:solidFill>
                          <a:srgbClr val="0070C0"/>
                        </a:solidFill>
                        <a:effectLst/>
                        <a:latin typeface="Helvetica" pitchFamily="2" charset="0"/>
                      </a:endParaRPr>
                    </a:p>
                  </a:txBody>
                  <a:tcPr marL="12700" marR="12700" marT="12700" marB="0" anchor="ctr"/>
                </a:tc>
                <a:tc>
                  <a:txBody>
                    <a:bodyPr/>
                    <a:lstStyle/>
                    <a:p>
                      <a:pPr algn="ctr" fontAlgn="b"/>
                      <a:r>
                        <a:rPr lang="en-GB" sz="1600" b="0" u="none" strike="noStrike" noProof="1">
                          <a:solidFill>
                            <a:srgbClr val="0070C0"/>
                          </a:solidFill>
                          <a:effectLst/>
                          <a:latin typeface="Helvetica" pitchFamily="2" charset="0"/>
                        </a:rPr>
                        <a:t>1.4</a:t>
                      </a:r>
                      <a:endParaRPr lang="en-GB" sz="1600" b="0" i="0" u="none" strike="noStrike" noProof="1">
                        <a:solidFill>
                          <a:srgbClr val="0070C0"/>
                        </a:solidFill>
                        <a:effectLst/>
                        <a:latin typeface="Helvetica" pitchFamily="2" charset="0"/>
                      </a:endParaRPr>
                    </a:p>
                  </a:txBody>
                  <a:tcPr marL="12700" marR="12700" marT="12700" marB="0" anchor="ctr"/>
                </a:tc>
                <a:tc>
                  <a:txBody>
                    <a:bodyPr/>
                    <a:lstStyle/>
                    <a:p>
                      <a:pPr algn="ctr" fontAlgn="b"/>
                      <a:r>
                        <a:rPr lang="en-GB" sz="1600" b="0" u="none" strike="noStrike" noProof="1">
                          <a:solidFill>
                            <a:srgbClr val="0070C0"/>
                          </a:solidFill>
                          <a:effectLst/>
                          <a:latin typeface="Helvetica" pitchFamily="2" charset="0"/>
                        </a:rPr>
                        <a:t>1.85</a:t>
                      </a:r>
                      <a:endParaRPr lang="en-GB" sz="1600" b="0" i="0" u="none" strike="noStrike" noProof="1">
                        <a:solidFill>
                          <a:srgbClr val="0070C0"/>
                        </a:solidFill>
                        <a:effectLst/>
                        <a:latin typeface="Helvetica" pitchFamily="2" charset="0"/>
                      </a:endParaRPr>
                    </a:p>
                  </a:txBody>
                  <a:tcPr marL="12700" marR="12700" marT="12700" marB="0" anchor="ctr"/>
                </a:tc>
                <a:extLst>
                  <a:ext uri="{0D108BD9-81ED-4DB2-BD59-A6C34878D82A}">
                    <a16:rowId xmlns:a16="http://schemas.microsoft.com/office/drawing/2014/main" val="1710733630"/>
                  </a:ext>
                </a:extLst>
              </a:tr>
            </a:tbl>
          </a:graphicData>
        </a:graphic>
      </p:graphicFrame>
      <p:sp>
        <p:nvSpPr>
          <p:cNvPr id="14" name="TextBox 13">
            <a:extLst>
              <a:ext uri="{FF2B5EF4-FFF2-40B4-BE49-F238E27FC236}">
                <a16:creationId xmlns:a16="http://schemas.microsoft.com/office/drawing/2014/main" id="{CD718BFD-1ADB-5FC8-8180-F5A70B0D8BE6}"/>
              </a:ext>
            </a:extLst>
          </p:cNvPr>
          <p:cNvSpPr txBox="1"/>
          <p:nvPr/>
        </p:nvSpPr>
        <p:spPr>
          <a:xfrm>
            <a:off x="8066881" y="5538609"/>
            <a:ext cx="3611011" cy="307777"/>
          </a:xfrm>
          <a:prstGeom prst="rect">
            <a:avLst/>
          </a:prstGeom>
          <a:noFill/>
        </p:spPr>
        <p:txBody>
          <a:bodyPr wrap="square" rtlCol="0">
            <a:spAutoFit/>
          </a:bodyPr>
          <a:lstStyle/>
          <a:p>
            <a:pPr marL="0" algn="l">
              <a:spcBef>
                <a:spcPts val="3000"/>
              </a:spcBef>
            </a:pPr>
            <a:r>
              <a:rPr lang="en-GB" sz="1400" dirty="0">
                <a:solidFill>
                  <a:schemeClr val="tx1">
                    <a:lumMod val="75000"/>
                    <a:lumOff val="25000"/>
                  </a:schemeClr>
                </a:solidFill>
                <a:latin typeface="Helvetica" pitchFamily="2" charset="0"/>
                <a:ea typeface="Helvetica Light" charset="0"/>
                <a:cs typeface="Helvetica Light" charset="0"/>
                <a:sym typeface="Wingdings" pitchFamily="2" charset="2"/>
              </a:rPr>
              <a:t>LHC + injectors: ~ 200 MW peak power</a:t>
            </a:r>
          </a:p>
        </p:txBody>
      </p:sp>
      <p:sp>
        <p:nvSpPr>
          <p:cNvPr id="15" name="TextBox 14">
            <a:extLst>
              <a:ext uri="{FF2B5EF4-FFF2-40B4-BE49-F238E27FC236}">
                <a16:creationId xmlns:a16="http://schemas.microsoft.com/office/drawing/2014/main" id="{B6508746-459A-4E9C-3975-CB7A37D77A5F}"/>
              </a:ext>
            </a:extLst>
          </p:cNvPr>
          <p:cNvSpPr txBox="1"/>
          <p:nvPr/>
        </p:nvSpPr>
        <p:spPr>
          <a:xfrm>
            <a:off x="8066880" y="5860674"/>
            <a:ext cx="3695228" cy="307777"/>
          </a:xfrm>
          <a:prstGeom prst="rect">
            <a:avLst/>
          </a:prstGeom>
          <a:noFill/>
        </p:spPr>
        <p:txBody>
          <a:bodyPr wrap="square" rtlCol="0">
            <a:spAutoFit/>
          </a:bodyPr>
          <a:lstStyle/>
          <a:p>
            <a:pPr marL="0" algn="l">
              <a:spcBef>
                <a:spcPts val="3000"/>
              </a:spcBef>
            </a:pPr>
            <a:r>
              <a:rPr lang="en-GB" sz="1400" dirty="0">
                <a:solidFill>
                  <a:schemeClr val="tx1">
                    <a:lumMod val="75000"/>
                    <a:lumOff val="25000"/>
                  </a:schemeClr>
                </a:solidFill>
                <a:latin typeface="Helvetica" pitchFamily="2" charset="0"/>
                <a:ea typeface="Helvetica Light" charset="0"/>
                <a:cs typeface="Helvetica Light" charset="0"/>
                <a:sym typeface="Wingdings" pitchFamily="2" charset="2"/>
              </a:rPr>
              <a:t>Today CERN with LHC operating: ~1.3 TWh</a:t>
            </a:r>
          </a:p>
        </p:txBody>
      </p:sp>
      <p:sp>
        <p:nvSpPr>
          <p:cNvPr id="16" name="TextBox 15">
            <a:extLst>
              <a:ext uri="{FF2B5EF4-FFF2-40B4-BE49-F238E27FC236}">
                <a16:creationId xmlns:a16="http://schemas.microsoft.com/office/drawing/2014/main" id="{B4D42DD0-F232-164C-73E9-F94188157015}"/>
              </a:ext>
            </a:extLst>
          </p:cNvPr>
          <p:cNvSpPr txBox="1"/>
          <p:nvPr/>
        </p:nvSpPr>
        <p:spPr>
          <a:xfrm>
            <a:off x="643541" y="6208971"/>
            <a:ext cx="6102350" cy="276999"/>
          </a:xfrm>
          <a:prstGeom prst="rect">
            <a:avLst/>
          </a:prstGeom>
          <a:noFill/>
        </p:spPr>
        <p:txBody>
          <a:bodyPr wrap="square">
            <a:spAutoFit/>
          </a:bodyPr>
          <a:lstStyle/>
          <a:p>
            <a:pPr marR="0" lvl="0" algn="l" defTabSz="1828800" rtl="0" eaLnBrk="1" fontAlgn="auto" latinLnBrk="0" hangingPunct="1">
              <a:lnSpc>
                <a:spcPct val="100000"/>
              </a:lnSpc>
              <a:spcBef>
                <a:spcPts val="0"/>
              </a:spcBef>
              <a:spcAft>
                <a:spcPts val="0"/>
              </a:spcAft>
              <a:buClrTx/>
              <a:buSzTx/>
              <a:tabLst/>
              <a:defRPr/>
            </a:pPr>
            <a:r>
              <a:rPr kumimoji="0" lang="en-US" sz="1200" u="none" strike="noStrike" kern="1200" cap="none" spc="0" normalizeH="0" baseline="0" noProof="0" dirty="0">
                <a:ln>
                  <a:noFill/>
                </a:ln>
                <a:solidFill>
                  <a:schemeClr val="tx1">
                    <a:lumMod val="75000"/>
                    <a:lumOff val="25000"/>
                  </a:schemeClr>
                </a:solidFill>
                <a:effectLst/>
                <a:uLnTx/>
                <a:uFillTx/>
                <a:latin typeface="Helvetica Light" panose="020B0403020202020204" pitchFamily="34" charset="0"/>
              </a:rPr>
              <a:t>Various R&amp;D towards further reduction of electrical energy consumption </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FE0562EE-FA4F-AC01-41F1-D0A07D1B08AE}"/>
                  </a:ext>
                </a:extLst>
              </p:cNvPr>
              <p:cNvSpPr txBox="1"/>
              <p:nvPr/>
            </p:nvSpPr>
            <p:spPr>
              <a:xfrm>
                <a:off x="7963615" y="307932"/>
                <a:ext cx="2333904" cy="320857"/>
              </a:xfrm>
              <a:prstGeom prst="rect">
                <a:avLst/>
              </a:prstGeom>
              <a:noFill/>
            </p:spPr>
            <p:txBody>
              <a:bodyPr wrap="square">
                <a:spAutoFit/>
              </a:bodyPr>
              <a:lstStyle/>
              <a:p>
                <a14:m>
                  <m:oMath xmlns:m="http://schemas.openxmlformats.org/officeDocument/2006/math">
                    <m:sSub>
                      <m:sSubPr>
                        <m:ctrlPr>
                          <a:rPr kumimoji="0" lang="en-CH"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ctrlPr>
                      </m:sSubPr>
                      <m:e>
                        <m:r>
                          <a:rPr kumimoji="0" lang="en-CH"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m:t>
                        </m:r>
                        <m:r>
                          <a:rPr kumimoji="0" lang="en-US" sz="1400" b="0" i="1" u="none" strike="noStrike" kern="1200" cap="none" spc="0" normalizeH="0" baseline="0" noProof="0">
                            <a:ln>
                              <a:noFill/>
                            </a:ln>
                            <a:solidFill>
                              <a:srgbClr val="000000"/>
                            </a:solidFill>
                            <a:effectLst/>
                            <a:uLnTx/>
                            <a:uFillTx/>
                            <a:latin typeface="Cambria Math" panose="02040503050406030204" pitchFamily="18" charset="0"/>
                          </a:rPr>
                          <m:t>𝐸</m:t>
                        </m:r>
                      </m:e>
                      <m:sub>
                        <m:r>
                          <m:rPr>
                            <m:sty m:val="p"/>
                          </m:rPr>
                          <a:rPr kumimoji="0" lang="en-US" sz="1400" b="0" i="0" u="none" strike="noStrike" kern="1200" cap="none" spc="0" normalizeH="0" baseline="0" noProof="0" smtClean="0">
                            <a:ln>
                              <a:noFill/>
                            </a:ln>
                            <a:solidFill>
                              <a:srgbClr val="000000"/>
                            </a:solidFill>
                            <a:effectLst/>
                            <a:uLnTx/>
                            <a:uFillTx/>
                            <a:latin typeface="Cambria Math" panose="02040503050406030204" pitchFamily="18" charset="0"/>
                          </a:rPr>
                          <m:t>SR</m:t>
                        </m:r>
                        <m:r>
                          <a:rPr kumimoji="0" lang="en-US" sz="1400" b="0" i="0" u="none" strike="noStrike" kern="1200" cap="none" spc="0" normalizeH="0" baseline="0" noProof="0" smtClean="0">
                            <a:ln>
                              <a:noFill/>
                            </a:ln>
                            <a:solidFill>
                              <a:srgbClr val="000000"/>
                            </a:solidFill>
                            <a:effectLst/>
                            <a:uLnTx/>
                            <a:uFillTx/>
                            <a:latin typeface="Cambria Math" panose="02040503050406030204" pitchFamily="18" charset="0"/>
                          </a:rPr>
                          <m:t>−</m:t>
                        </m:r>
                        <m:r>
                          <m:rPr>
                            <m:sty m:val="p"/>
                          </m:rPr>
                          <a:rPr kumimoji="0" lang="en-US" sz="1400" b="0" i="0" u="none" strike="noStrike" kern="1200" cap="none" spc="0" normalizeH="0" baseline="0" noProof="0">
                            <a:ln>
                              <a:noFill/>
                            </a:ln>
                            <a:solidFill>
                              <a:srgbClr val="000000"/>
                            </a:solidFill>
                            <a:effectLst/>
                            <a:uLnTx/>
                            <a:uFillTx/>
                            <a:latin typeface="Cambria Math" panose="02040503050406030204" pitchFamily="18" charset="0"/>
                          </a:rPr>
                          <m:t>loss</m:t>
                        </m:r>
                      </m:sub>
                    </m:sSub>
                    <m:r>
                      <a:rPr kumimoji="0" lang="en-CH"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m:t>
                    </m:r>
                    <m:f>
                      <m:fPr>
                        <m:type m:val="lin"/>
                        <m:ctrlP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ctrlPr>
                      </m:fPr>
                      <m:num>
                        <m:sSubSup>
                          <m:sSubSupPr>
                            <m:ctrlP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ctrlPr>
                          </m:sSubSupPr>
                          <m:e>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𝐸</m:t>
                            </m:r>
                          </m:e>
                          <m:sub>
                            <m:r>
                              <m:rPr>
                                <m:sty m:val="p"/>
                              </m:rPr>
                              <a:rPr kumimoji="0" lang="en-US" sz="1400" b="0" i="0"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beam</m:t>
                            </m:r>
                          </m:sub>
                          <m:sup>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4</m:t>
                            </m:r>
                          </m:sup>
                        </m:sSubSup>
                      </m:num>
                      <m:den>
                        <m:d>
                          <m:dPr>
                            <m:ctrlP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ctrlPr>
                          </m:dPr>
                          <m:e>
                            <m:sSubSup>
                              <m:sSubSupPr>
                                <m:ctrlP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ctrlPr>
                              </m:sSubSupPr>
                              <m:e>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𝑚</m:t>
                                </m:r>
                              </m:e>
                              <m:sub>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𝑒</m:t>
                                </m:r>
                              </m:sub>
                              <m:sup>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4</m:t>
                                </m:r>
                              </m:sup>
                            </m:sSubSup>
                            <m:r>
                              <a:rPr kumimoji="0" lang="en-CH"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m:t>
                            </m:r>
                            <m:r>
                              <a:rPr kumimoji="0" lang="en-CH"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𝜚</m:t>
                            </m:r>
                          </m:e>
                        </m:d>
                      </m:den>
                    </m:f>
                  </m:oMath>
                </a14:m>
                <a:r>
                  <a:rPr lang="en-GB" sz="1400" dirty="0"/>
                  <a:t>,</a:t>
                </a:r>
              </a:p>
            </p:txBody>
          </p:sp>
        </mc:Choice>
        <mc:Fallback xmlns="">
          <p:sp>
            <p:nvSpPr>
              <p:cNvPr id="4" name="TextBox 3">
                <a:extLst>
                  <a:ext uri="{FF2B5EF4-FFF2-40B4-BE49-F238E27FC236}">
                    <a16:creationId xmlns:a16="http://schemas.microsoft.com/office/drawing/2014/main" id="{FE0562EE-FA4F-AC01-41F1-D0A07D1B08AE}"/>
                  </a:ext>
                </a:extLst>
              </p:cNvPr>
              <p:cNvSpPr txBox="1">
                <a:spLocks noRot="1" noChangeAspect="1" noMove="1" noResize="1" noEditPoints="1" noAdjustHandles="1" noChangeArrowheads="1" noChangeShapeType="1" noTextEdit="1"/>
              </p:cNvSpPr>
              <p:nvPr/>
            </p:nvSpPr>
            <p:spPr>
              <a:xfrm>
                <a:off x="7963615" y="307932"/>
                <a:ext cx="2333904" cy="320857"/>
              </a:xfrm>
              <a:prstGeom prst="rect">
                <a:avLst/>
              </a:prstGeom>
              <a:blipFill>
                <a:blip r:embed="rId4"/>
                <a:stretch>
                  <a:fillRect t="-96154" b="-157692"/>
                </a:stretch>
              </a:blipFill>
            </p:spPr>
            <p:txBody>
              <a:bodyPr/>
              <a:lstStyle/>
              <a:p>
                <a:r>
                  <a:rPr lang="en-GB">
                    <a:noFill/>
                  </a:rPr>
                  <a:t> </a:t>
                </a:r>
              </a:p>
            </p:txBody>
          </p:sp>
        </mc:Fallback>
      </mc:AlternateContent>
      <p:sp>
        <p:nvSpPr>
          <p:cNvPr id="8" name="Rectangle 7">
            <a:extLst>
              <a:ext uri="{FF2B5EF4-FFF2-40B4-BE49-F238E27FC236}">
                <a16:creationId xmlns:a16="http://schemas.microsoft.com/office/drawing/2014/main" id="{A82EA64E-214E-3FFE-AE75-A34C12C5D7FE}"/>
              </a:ext>
            </a:extLst>
          </p:cNvPr>
          <p:cNvSpPr/>
          <p:nvPr/>
        </p:nvSpPr>
        <p:spPr>
          <a:xfrm>
            <a:off x="7832037" y="234551"/>
            <a:ext cx="4145024" cy="465532"/>
          </a:xfrm>
          <a:prstGeom prst="rect">
            <a:avLst/>
          </a:prstGeom>
          <a:ln>
            <a:solidFill>
              <a:schemeClr val="tx1">
                <a:lumMod val="50000"/>
                <a:lumOff val="50000"/>
              </a:schemeClr>
            </a:solidFill>
          </a:ln>
        </p:spPr>
        <p:txBody>
          <a:bodyPr wrap="square" rtlCol="0" anchor="ctr">
            <a:spAutoFit/>
          </a:bodyPr>
          <a:lstStyle/>
          <a:p>
            <a:pPr algn="l"/>
            <a:endParaRPr lang="en-GB" sz="1600" dirty="0">
              <a:latin typeface="Helvetica" pitchFamily="2" charset="0"/>
            </a:endParaRP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88624DB-49D6-B28B-1C47-865B6F0A9915}"/>
                  </a:ext>
                </a:extLst>
              </p:cNvPr>
              <p:cNvSpPr txBox="1"/>
              <p:nvPr/>
            </p:nvSpPr>
            <p:spPr>
              <a:xfrm>
                <a:off x="9848766" y="321012"/>
                <a:ext cx="2292434" cy="307777"/>
              </a:xfrm>
              <a:prstGeom prst="rect">
                <a:avLst/>
              </a:prstGeom>
              <a:noFill/>
            </p:spPr>
            <p:txBody>
              <a:bodyPr wrap="square">
                <a:spAutoFit/>
              </a:bodyPr>
              <a:lstStyle/>
              <a:p>
                <a:pPr/>
                <a14:m>
                  <m:oMathPara xmlns:m="http://schemas.openxmlformats.org/officeDocument/2006/math">
                    <m:oMath>
                      <m:sSub>
                        <m:sSubPr>
                          <m:ctrlPr>
                            <a:rPr lang="en-US" sz="1400" i="1">
                              <a:solidFill>
                                <a:prstClr val="black"/>
                              </a:solidFill>
                              <a:latin typeface="Cambria Math" panose="02040503050406030204" pitchFamily="18" charset="0"/>
                              <a:sym typeface="Wingdings" pitchFamily="2" charset="2"/>
                            </a:rPr>
                          </m:ctrlPr>
                        </m:sSubPr>
                        <m:e>
                          <m:r>
                            <a:rPr lang="en-US" sz="1400" i="1">
                              <a:solidFill>
                                <a:prstClr val="black"/>
                              </a:solidFill>
                              <a:latin typeface="Cambria Math" panose="02040503050406030204" pitchFamily="18" charset="0"/>
                              <a:sym typeface="Wingdings" pitchFamily="2" charset="2"/>
                            </a:rPr>
                            <m:t>𝑃</m:t>
                          </m:r>
                        </m:e>
                        <m:sub>
                          <m:r>
                            <m:rPr>
                              <m:sty m:val="p"/>
                            </m:rPr>
                            <a:rPr lang="en-US" sz="1400">
                              <a:solidFill>
                                <a:prstClr val="black"/>
                              </a:solidFill>
                              <a:latin typeface="Cambria Math" panose="02040503050406030204" pitchFamily="18" charset="0"/>
                              <a:sym typeface="Wingdings" pitchFamily="2" charset="2"/>
                            </a:rPr>
                            <m:t>SR</m:t>
                          </m:r>
                        </m:sub>
                      </m:sSub>
                      <m:r>
                        <a:rPr lang="en-US" sz="1400" i="1">
                          <a:solidFill>
                            <a:prstClr val="black"/>
                          </a:solidFill>
                          <a:latin typeface="Cambria Math" panose="02040503050406030204" pitchFamily="18" charset="0"/>
                          <a:sym typeface="Wingdings" pitchFamily="2" charset="2"/>
                        </a:rPr>
                        <m:t>=</m:t>
                      </m:r>
                      <m:sSub>
                        <m:sSubPr>
                          <m:ctrlPr>
                            <a:rPr lang="en-US" sz="1400" i="1">
                              <a:solidFill>
                                <a:prstClr val="black"/>
                              </a:solidFill>
                              <a:latin typeface="Cambria Math" panose="02040503050406030204" pitchFamily="18" charset="0"/>
                              <a:sym typeface="Wingdings" pitchFamily="2" charset="2"/>
                            </a:rPr>
                          </m:ctrlPr>
                        </m:sSubPr>
                        <m:e>
                          <m:r>
                            <a:rPr lang="en-US" sz="1400" i="1">
                              <a:solidFill>
                                <a:prstClr val="black"/>
                              </a:solidFill>
                              <a:latin typeface="Cambria Math" panose="02040503050406030204" pitchFamily="18" charset="0"/>
                              <a:sym typeface="Wingdings" pitchFamily="2" charset="2"/>
                            </a:rPr>
                            <m:t>𝑈</m:t>
                          </m:r>
                        </m:e>
                        <m:sub>
                          <m:r>
                            <a:rPr lang="en-US" sz="1400" i="1">
                              <a:solidFill>
                                <a:prstClr val="black"/>
                              </a:solidFill>
                              <a:latin typeface="Cambria Math" panose="02040503050406030204" pitchFamily="18" charset="0"/>
                              <a:sym typeface="Wingdings" pitchFamily="2" charset="2"/>
                            </a:rPr>
                            <m:t>0</m:t>
                          </m:r>
                        </m:sub>
                      </m:sSub>
                      <m:r>
                        <a:rPr lang="en-US" sz="1400" i="1">
                          <a:solidFill>
                            <a:prstClr val="black"/>
                          </a:solidFill>
                          <a:latin typeface="Cambria Math" panose="02040503050406030204" pitchFamily="18" charset="0"/>
                          <a:sym typeface="Wingdings" pitchFamily="2" charset="2"/>
                        </a:rPr>
                        <m:t>𝐼</m:t>
                      </m:r>
                      <m:r>
                        <a:rPr lang="en-US" sz="1400" b="0" i="1" smtClean="0">
                          <a:solidFill>
                            <a:prstClr val="black"/>
                          </a:solidFill>
                          <a:latin typeface="Cambria Math" panose="02040503050406030204" pitchFamily="18" charset="0"/>
                          <a:sym typeface="Wingdings" pitchFamily="2" charset="2"/>
                        </a:rPr>
                        <m:t>,</m:t>
                      </m:r>
                      <m:r>
                        <a:rPr lang="en-US" sz="1400" i="1">
                          <a:solidFill>
                            <a:prstClr val="black"/>
                          </a:solidFill>
                          <a:latin typeface="Cambria Math" panose="02040503050406030204" pitchFamily="18" charset="0"/>
                          <a:sym typeface="Wingdings" pitchFamily="2" charset="2"/>
                        </a:rPr>
                        <m:t> </m:t>
                      </m:r>
                      <m:sSub>
                        <m:sSubPr>
                          <m:ctrlPr>
                            <a:rPr lang="en-US" sz="1400" b="0" i="1" smtClean="0">
                              <a:solidFill>
                                <a:prstClr val="black"/>
                              </a:solidFill>
                              <a:latin typeface="Cambria Math" panose="02040503050406030204" pitchFamily="18" charset="0"/>
                              <a:sym typeface="Wingdings" pitchFamily="2" charset="2"/>
                            </a:rPr>
                          </m:ctrlPr>
                        </m:sSubPr>
                        <m:e>
                          <m:r>
                            <a:rPr lang="en-US" sz="1400" b="0" i="1" smtClean="0">
                              <a:solidFill>
                                <a:prstClr val="black"/>
                              </a:solidFill>
                              <a:latin typeface="Cambria Math" panose="02040503050406030204" pitchFamily="18" charset="0"/>
                              <a:sym typeface="Wingdings" pitchFamily="2" charset="2"/>
                            </a:rPr>
                            <m:t>𝑈</m:t>
                          </m:r>
                        </m:e>
                        <m:sub>
                          <m:r>
                            <a:rPr lang="en-US" sz="1400" b="0" i="1" smtClean="0">
                              <a:solidFill>
                                <a:prstClr val="black"/>
                              </a:solidFill>
                              <a:latin typeface="Cambria Math" panose="02040503050406030204" pitchFamily="18" charset="0"/>
                              <a:sym typeface="Wingdings" pitchFamily="2" charset="2"/>
                            </a:rPr>
                            <m:t>0</m:t>
                          </m:r>
                        </m:sub>
                      </m:sSub>
                      <m:r>
                        <a:rPr lang="en-US" sz="1400" b="0" i="1" smtClean="0">
                          <a:solidFill>
                            <a:prstClr val="black"/>
                          </a:solidFill>
                          <a:latin typeface="Cambria Math" panose="02040503050406030204" pitchFamily="18" charset="0"/>
                          <a:ea typeface="Cambria Math" panose="02040503050406030204" pitchFamily="18" charset="0"/>
                          <a:cs typeface="Helvetica Light" charset="0"/>
                          <a:sym typeface="Wingdings" pitchFamily="2" charset="2"/>
                        </a:rPr>
                        <m:t>∝</m:t>
                      </m:r>
                      <m:sSup>
                        <m:sSupPr>
                          <m:ctrlPr>
                            <a:rPr lang="en-US" sz="1400" i="1">
                              <a:solidFill>
                                <a:prstClr val="black"/>
                              </a:solidFill>
                              <a:latin typeface="Cambria Math" panose="02040503050406030204" pitchFamily="18" charset="0"/>
                              <a:ea typeface="Cambria Math" panose="02040503050406030204" pitchFamily="18" charset="0"/>
                              <a:sym typeface="Wingdings" pitchFamily="2" charset="2"/>
                            </a:rPr>
                          </m:ctrlPr>
                        </m:sSupPr>
                        <m:e>
                          <m:r>
                            <a:rPr lang="en-US" sz="1400" i="1">
                              <a:solidFill>
                                <a:prstClr val="black"/>
                              </a:solidFill>
                              <a:latin typeface="Cambria Math" panose="02040503050406030204" pitchFamily="18" charset="0"/>
                              <a:ea typeface="Cambria Math" panose="02040503050406030204" pitchFamily="18" charset="0"/>
                              <a:sym typeface="Wingdings" pitchFamily="2" charset="2"/>
                            </a:rPr>
                            <m:t>𝐸</m:t>
                          </m:r>
                        </m:e>
                        <m:sup>
                          <m:r>
                            <a:rPr lang="en-US" sz="1400" i="1">
                              <a:solidFill>
                                <a:prstClr val="black"/>
                              </a:solidFill>
                              <a:latin typeface="Cambria Math" panose="02040503050406030204" pitchFamily="18" charset="0"/>
                              <a:ea typeface="Cambria Math" panose="02040503050406030204" pitchFamily="18" charset="0"/>
                              <a:sym typeface="Wingdings" pitchFamily="2" charset="2"/>
                            </a:rPr>
                            <m:t>4</m:t>
                          </m:r>
                        </m:sup>
                      </m:sSup>
                    </m:oMath>
                  </m:oMathPara>
                </a14:m>
                <a:endParaRPr lang="en-GB" sz="1400" dirty="0"/>
              </a:p>
            </p:txBody>
          </p:sp>
        </mc:Choice>
        <mc:Fallback xmlns="">
          <p:sp>
            <p:nvSpPr>
              <p:cNvPr id="9" name="TextBox 8">
                <a:extLst>
                  <a:ext uri="{FF2B5EF4-FFF2-40B4-BE49-F238E27FC236}">
                    <a16:creationId xmlns:a16="http://schemas.microsoft.com/office/drawing/2014/main" id="{888624DB-49D6-B28B-1C47-865B6F0A9915}"/>
                  </a:ext>
                </a:extLst>
              </p:cNvPr>
              <p:cNvSpPr txBox="1">
                <a:spLocks noRot="1" noChangeAspect="1" noMove="1" noResize="1" noEditPoints="1" noAdjustHandles="1" noChangeArrowheads="1" noChangeShapeType="1" noTextEdit="1"/>
              </p:cNvSpPr>
              <p:nvPr/>
            </p:nvSpPr>
            <p:spPr>
              <a:xfrm>
                <a:off x="9848766" y="321012"/>
                <a:ext cx="2292434" cy="307777"/>
              </a:xfrm>
              <a:prstGeom prst="rect">
                <a:avLst/>
              </a:prstGeom>
              <a:blipFill>
                <a:blip r:embed="rId5"/>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1621187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FC40D-7A70-3415-A367-BC4125FE644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4B20EAA-3B3A-34B3-8ABC-09A76FBC3419}"/>
              </a:ext>
            </a:extLst>
          </p:cNvPr>
          <p:cNvSpPr txBox="1"/>
          <p:nvPr/>
        </p:nvSpPr>
        <p:spPr>
          <a:xfrm>
            <a:off x="214938" y="264651"/>
            <a:ext cx="11305525"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lang="en-GB" sz="2800" b="1" dirty="0">
                <a:solidFill>
                  <a:srgbClr val="0D7FBF"/>
                </a:solidFill>
                <a:latin typeface="Helvetica" pitchFamily="2" charset="0"/>
                <a:ea typeface="Trebuchet MS" pitchFamily="-84" charset="0"/>
                <a:cs typeface="Helvetica Light"/>
              </a:rPr>
              <a:t>FCC-ee — detectors</a:t>
            </a:r>
            <a:endParaRPr kumimoji="0" lang="en-GB" sz="2800" b="1" i="0" u="none" strike="noStrike" kern="1200" cap="none" spc="0" normalizeH="0" baseline="0" noProof="0" dirty="0">
              <a:ln>
                <a:noFill/>
              </a:ln>
              <a:solidFill>
                <a:srgbClr val="0D7FBF"/>
              </a:solidFill>
              <a:effectLst/>
              <a:uLnTx/>
              <a:uFillTx/>
              <a:latin typeface="Helvetica" pitchFamily="2" charset="0"/>
              <a:ea typeface="Trebuchet MS" pitchFamily="-84" charset="0"/>
              <a:cs typeface="Helvetica Light"/>
            </a:endParaRPr>
          </a:p>
        </p:txBody>
      </p:sp>
      <p:sp>
        <p:nvSpPr>
          <p:cNvPr id="6" name="Rectangle 5">
            <a:extLst>
              <a:ext uri="{FF2B5EF4-FFF2-40B4-BE49-F238E27FC236}">
                <a16:creationId xmlns:a16="http://schemas.microsoft.com/office/drawing/2014/main" id="{DC9E78A9-68E9-4B72-515D-26E975AF10B6}"/>
              </a:ext>
            </a:extLst>
          </p:cNvPr>
          <p:cNvSpPr/>
          <p:nvPr/>
        </p:nvSpPr>
        <p:spPr>
          <a:xfrm>
            <a:off x="641953" y="1147461"/>
            <a:ext cx="11037429" cy="830997"/>
          </a:xfrm>
          <a:prstGeom prst="rect">
            <a:avLst/>
          </a:prstGeom>
        </p:spPr>
        <p:txBody>
          <a:bodyPr wrap="square">
            <a:spAutoFit/>
          </a:bodyPr>
          <a:lstStyle/>
          <a:p>
            <a:pPr marL="0" marR="0" lvl="0" indent="0" algn="l" defTabSz="457200" rtl="0" eaLnBrk="1" fontAlgn="base" latinLnBrk="0" hangingPunct="1">
              <a:lnSpc>
                <a:spcPct val="100000"/>
              </a:lnSpc>
              <a:spcBef>
                <a:spcPts val="3600"/>
              </a:spcBef>
              <a:spcAft>
                <a:spcPct val="0"/>
              </a:spcAft>
              <a:buClrTx/>
              <a:buSzTx/>
              <a:buFontTx/>
              <a:buNone/>
              <a:tabLst/>
              <a:defRPr/>
            </a:pPr>
            <a:r>
              <a:rPr lang="en-US" sz="1600" dirty="0">
                <a:solidFill>
                  <a:srgbClr val="000000"/>
                </a:solidFill>
                <a:latin typeface="Helvetica" pitchFamily="2" charset="0"/>
              </a:rPr>
              <a:t>Event rates and radiation are modest compared with HL-LHC, but Tera-Z precision imposes unprecedented stability and resolution demands: luminosity at 10</a:t>
            </a:r>
            <a:r>
              <a:rPr lang="en-US" sz="1600" baseline="30000" dirty="0">
                <a:solidFill>
                  <a:srgbClr val="000000"/>
                </a:solidFill>
                <a:latin typeface="Helvetica" pitchFamily="2" charset="0"/>
              </a:rPr>
              <a:t>–5</a:t>
            </a:r>
            <a:r>
              <a:rPr lang="en-US" sz="1600" dirty="0">
                <a:solidFill>
                  <a:srgbClr val="000000"/>
                </a:solidFill>
                <a:latin typeface="Helvetica" pitchFamily="2" charset="0"/>
              </a:rPr>
              <a:t> relative and 10</a:t>
            </a:r>
            <a:r>
              <a:rPr lang="en-US" sz="1600" baseline="30000" dirty="0">
                <a:solidFill>
                  <a:srgbClr val="000000"/>
                </a:solidFill>
                <a:latin typeface="Helvetica" pitchFamily="2" charset="0"/>
              </a:rPr>
              <a:t>–4</a:t>
            </a:r>
            <a:r>
              <a:rPr lang="en-US" sz="1600" dirty="0">
                <a:solidFill>
                  <a:srgbClr val="000000"/>
                </a:solidFill>
                <a:latin typeface="Helvetica" pitchFamily="2" charset="0"/>
              </a:rPr>
              <a:t> absolute precision, acceptance definition at 10</a:t>
            </a:r>
            <a:r>
              <a:rPr lang="en-US" sz="1600" baseline="30000" dirty="0">
                <a:solidFill>
                  <a:srgbClr val="000000"/>
                </a:solidFill>
                <a:latin typeface="Helvetica" pitchFamily="2" charset="0"/>
              </a:rPr>
              <a:t>–5</a:t>
            </a:r>
            <a:r>
              <a:rPr lang="en-US" sz="1600" dirty="0">
                <a:solidFill>
                  <a:srgbClr val="000000"/>
                </a:solidFill>
                <a:latin typeface="Helvetica" pitchFamily="2" charset="0"/>
              </a:rPr>
              <a:t>, etc. Ultimately, most measurements will be systematics- and theory-limited</a:t>
            </a:r>
            <a:endParaRPr lang="en-US" sz="1400" baseline="30000" dirty="0">
              <a:solidFill>
                <a:schemeClr val="tx1">
                  <a:lumMod val="75000"/>
                  <a:lumOff val="25000"/>
                </a:schemeClr>
              </a:solidFill>
              <a:latin typeface="Helvetica" pitchFamily="2" charset="0"/>
            </a:endParaRPr>
          </a:p>
        </p:txBody>
      </p:sp>
      <p:pic>
        <p:nvPicPr>
          <p:cNvPr id="7" name="Picture 6">
            <a:extLst>
              <a:ext uri="{FF2B5EF4-FFF2-40B4-BE49-F238E27FC236}">
                <a16:creationId xmlns:a16="http://schemas.microsoft.com/office/drawing/2014/main" id="{EAE27A39-713C-DB32-1380-856505A62453}"/>
              </a:ext>
            </a:extLst>
          </p:cNvPr>
          <p:cNvPicPr>
            <a:picLocks noChangeAspect="1"/>
          </p:cNvPicPr>
          <p:nvPr/>
        </p:nvPicPr>
        <p:blipFill>
          <a:blip r:embed="rId2"/>
          <a:srcRect l="15694" t="21212" r="13407" b="38788"/>
          <a:stretch>
            <a:fillRect/>
          </a:stretch>
        </p:blipFill>
        <p:spPr>
          <a:xfrm>
            <a:off x="7987295" y="2853608"/>
            <a:ext cx="3999320" cy="3193006"/>
          </a:xfrm>
          <a:prstGeom prst="rect">
            <a:avLst/>
          </a:prstGeom>
        </p:spPr>
      </p:pic>
      <p:sp>
        <p:nvSpPr>
          <p:cNvPr id="8" name="TextBox 7">
            <a:extLst>
              <a:ext uri="{FF2B5EF4-FFF2-40B4-BE49-F238E27FC236}">
                <a16:creationId xmlns:a16="http://schemas.microsoft.com/office/drawing/2014/main" id="{8EC3FFE8-5E2E-FF95-797A-CCFB0B242721}"/>
              </a:ext>
            </a:extLst>
          </p:cNvPr>
          <p:cNvSpPr txBox="1"/>
          <p:nvPr/>
        </p:nvSpPr>
        <p:spPr>
          <a:xfrm>
            <a:off x="641953" y="2079655"/>
            <a:ext cx="10878510" cy="523220"/>
          </a:xfrm>
          <a:prstGeom prst="rect">
            <a:avLst/>
          </a:prstGeom>
          <a:noFill/>
        </p:spPr>
        <p:txBody>
          <a:bodyPr wrap="square" rtlCol="0">
            <a:spAutoFit/>
          </a:bodyPr>
          <a:lstStyle/>
          <a:p>
            <a:pPr marL="0" algn="l">
              <a:spcBef>
                <a:spcPts val="3000"/>
              </a:spcBef>
            </a:pPr>
            <a:r>
              <a:rPr lang="en-GB" sz="1400" dirty="0">
                <a:solidFill>
                  <a:prstClr val="black"/>
                </a:solidFill>
                <a:latin typeface="Helvetica" pitchFamily="2" charset="0"/>
                <a:ea typeface="Helvetica Light" charset="0"/>
                <a:cs typeface="Helvetica Light" charset="0"/>
                <a:sym typeface="Wingdings" pitchFamily="2" charset="2"/>
              </a:rPr>
              <a:t>Detector concepts are built around high-granularity particle-flow calorimetry, close-to-beam MAPS vertex detectors, large low-material central trackers, PID, a ~2 T solenoid, and muon tagging, with fields up to 3 T possible above the Z pole.</a:t>
            </a:r>
          </a:p>
        </p:txBody>
      </p:sp>
      <p:sp>
        <p:nvSpPr>
          <p:cNvPr id="9" name="TextBox 8">
            <a:extLst>
              <a:ext uri="{FF2B5EF4-FFF2-40B4-BE49-F238E27FC236}">
                <a16:creationId xmlns:a16="http://schemas.microsoft.com/office/drawing/2014/main" id="{84BF275F-F784-37F6-9731-64ACA2988A81}"/>
              </a:ext>
            </a:extLst>
          </p:cNvPr>
          <p:cNvSpPr txBox="1"/>
          <p:nvPr/>
        </p:nvSpPr>
        <p:spPr>
          <a:xfrm>
            <a:off x="7987295" y="6060766"/>
            <a:ext cx="4163141" cy="600164"/>
          </a:xfrm>
          <a:prstGeom prst="rect">
            <a:avLst/>
          </a:prstGeom>
          <a:noFill/>
        </p:spPr>
        <p:txBody>
          <a:bodyPr wrap="square" rtlCol="0">
            <a:spAutoFit/>
          </a:bodyPr>
          <a:lstStyle/>
          <a:p>
            <a:pPr marL="0" algn="l">
              <a:spcBef>
                <a:spcPts val="3000"/>
              </a:spcBef>
            </a:pPr>
            <a:r>
              <a:rPr lang="en-GB" sz="1100" dirty="0">
                <a:solidFill>
                  <a:prstClr val="black"/>
                </a:solidFill>
                <a:latin typeface="Helvetica" pitchFamily="2" charset="0"/>
                <a:ea typeface="Helvetica Light" charset="0"/>
                <a:cs typeface="Helvetica Light" charset="0"/>
                <a:sym typeface="Wingdings" pitchFamily="2" charset="2"/>
              </a:rPr>
              <a:t>IDEA detector concept around dual-readout (scintillation (all ionising charged particles) &amp; Cherenkov (relativistic – e/𝛾 EM component) light) calorimeters [</a:t>
            </a:r>
            <a:r>
              <a:rPr lang="en-GB" sz="1100" dirty="0">
                <a:solidFill>
                  <a:prstClr val="black"/>
                </a:solidFill>
                <a:latin typeface="Helvetica" pitchFamily="2" charset="0"/>
                <a:ea typeface="Helvetica Light" charset="0"/>
                <a:cs typeface="Helvetica Light" charset="0"/>
                <a:sym typeface="Wingdings" pitchFamily="2" charset="2"/>
                <a:hlinkClick r:id="rId3"/>
              </a:rPr>
              <a:t>Ref</a:t>
            </a:r>
            <a:r>
              <a:rPr lang="en-GB" sz="1100" dirty="0">
                <a:solidFill>
                  <a:prstClr val="black"/>
                </a:solidFill>
                <a:latin typeface="Helvetica" pitchFamily="2" charset="0"/>
                <a:ea typeface="Helvetica Light" charset="0"/>
                <a:cs typeface="Helvetica Light" charset="0"/>
                <a:sym typeface="Wingdings" pitchFamily="2" charset="2"/>
              </a:rPr>
              <a:t>]</a:t>
            </a:r>
          </a:p>
        </p:txBody>
      </p:sp>
      <p:pic>
        <p:nvPicPr>
          <p:cNvPr id="10" name="Picture 9">
            <a:extLst>
              <a:ext uri="{FF2B5EF4-FFF2-40B4-BE49-F238E27FC236}">
                <a16:creationId xmlns:a16="http://schemas.microsoft.com/office/drawing/2014/main" id="{39746EF4-6403-41C3-3596-06D43672A11F}"/>
              </a:ext>
            </a:extLst>
          </p:cNvPr>
          <p:cNvPicPr>
            <a:picLocks noChangeAspect="1"/>
          </p:cNvPicPr>
          <p:nvPr/>
        </p:nvPicPr>
        <p:blipFill>
          <a:blip r:embed="rId4"/>
          <a:srcRect l="10974" t="25051" r="53144" b="54747"/>
          <a:stretch>
            <a:fillRect/>
          </a:stretch>
        </p:blipFill>
        <p:spPr>
          <a:xfrm>
            <a:off x="355371" y="2839455"/>
            <a:ext cx="4043094" cy="3221311"/>
          </a:xfrm>
          <a:prstGeom prst="rect">
            <a:avLst/>
          </a:prstGeom>
        </p:spPr>
      </p:pic>
      <p:sp>
        <p:nvSpPr>
          <p:cNvPr id="11" name="TextBox 10">
            <a:extLst>
              <a:ext uri="{FF2B5EF4-FFF2-40B4-BE49-F238E27FC236}">
                <a16:creationId xmlns:a16="http://schemas.microsoft.com/office/drawing/2014/main" id="{4F5B206E-E7F6-00D6-9B1A-A9BB3D6FE6F5}"/>
              </a:ext>
            </a:extLst>
          </p:cNvPr>
          <p:cNvSpPr txBox="1"/>
          <p:nvPr/>
        </p:nvSpPr>
        <p:spPr>
          <a:xfrm>
            <a:off x="677334" y="6070359"/>
            <a:ext cx="2928038" cy="430887"/>
          </a:xfrm>
          <a:prstGeom prst="rect">
            <a:avLst/>
          </a:prstGeom>
          <a:noFill/>
        </p:spPr>
        <p:txBody>
          <a:bodyPr wrap="square" rtlCol="0">
            <a:spAutoFit/>
          </a:bodyPr>
          <a:lstStyle/>
          <a:p>
            <a:pPr marL="0" algn="l">
              <a:spcBef>
                <a:spcPts val="3000"/>
              </a:spcBef>
            </a:pPr>
            <a:r>
              <a:rPr lang="en-GB" sz="1100" dirty="0">
                <a:solidFill>
                  <a:prstClr val="black"/>
                </a:solidFill>
                <a:latin typeface="Helvetica" pitchFamily="2" charset="0"/>
                <a:ea typeface="Helvetica Light" charset="0"/>
                <a:cs typeface="Helvetica Light" charset="0"/>
                <a:sym typeface="Wingdings" pitchFamily="2" charset="2"/>
              </a:rPr>
              <a:t>ALLEGRO detector concept around noble-liquid EM calorimeter [</a:t>
            </a:r>
            <a:r>
              <a:rPr lang="en-GB" sz="1100" dirty="0">
                <a:solidFill>
                  <a:prstClr val="black"/>
                </a:solidFill>
                <a:latin typeface="Helvetica" pitchFamily="2" charset="0"/>
                <a:ea typeface="Helvetica Light" charset="0"/>
                <a:cs typeface="Helvetica Light" charset="0"/>
                <a:sym typeface="Wingdings" pitchFamily="2" charset="2"/>
                <a:hlinkClick r:id="rId3"/>
              </a:rPr>
              <a:t>Ref</a:t>
            </a:r>
            <a:r>
              <a:rPr lang="en-GB" sz="1100" dirty="0">
                <a:solidFill>
                  <a:prstClr val="black"/>
                </a:solidFill>
                <a:latin typeface="Helvetica" pitchFamily="2" charset="0"/>
                <a:ea typeface="Helvetica Light" charset="0"/>
                <a:cs typeface="Helvetica Light" charset="0"/>
                <a:sym typeface="Wingdings" pitchFamily="2" charset="2"/>
              </a:rPr>
              <a:t>]</a:t>
            </a:r>
          </a:p>
        </p:txBody>
      </p:sp>
      <p:pic>
        <p:nvPicPr>
          <p:cNvPr id="1026" name="Picture 2" descr="CLD - A Detector Concept for the FCC-ee - CERN Document Server">
            <a:extLst>
              <a:ext uri="{FF2B5EF4-FFF2-40B4-BE49-F238E27FC236}">
                <a16:creationId xmlns:a16="http://schemas.microsoft.com/office/drawing/2014/main" id="{80E5B570-60E6-DC78-B656-1118E15CDE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49091" y="2870474"/>
            <a:ext cx="2878502" cy="2976764"/>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43DAE90-FAE7-C343-56D7-E9FD201D8DC3}"/>
              </a:ext>
            </a:extLst>
          </p:cNvPr>
          <p:cNvSpPr txBox="1"/>
          <p:nvPr/>
        </p:nvSpPr>
        <p:spPr>
          <a:xfrm>
            <a:off x="4793240" y="6072408"/>
            <a:ext cx="2775960" cy="430887"/>
          </a:xfrm>
          <a:prstGeom prst="rect">
            <a:avLst/>
          </a:prstGeom>
          <a:noFill/>
        </p:spPr>
        <p:txBody>
          <a:bodyPr wrap="square" rtlCol="0">
            <a:spAutoFit/>
          </a:bodyPr>
          <a:lstStyle/>
          <a:p>
            <a:pPr marL="0" algn="l">
              <a:spcBef>
                <a:spcPts val="3000"/>
              </a:spcBef>
            </a:pPr>
            <a:r>
              <a:rPr lang="en-GB" sz="1100" dirty="0">
                <a:solidFill>
                  <a:prstClr val="black"/>
                </a:solidFill>
                <a:latin typeface="Helvetica" pitchFamily="2" charset="0"/>
                <a:ea typeface="Helvetica Light" charset="0"/>
                <a:cs typeface="Helvetica Light" charset="0"/>
                <a:sym typeface="Wingdings" pitchFamily="2" charset="2"/>
              </a:rPr>
              <a:t>CLD detector concept silicon-tungsten EM calorimeter and tracker  [</a:t>
            </a:r>
            <a:r>
              <a:rPr lang="en-GB" sz="1100" dirty="0">
                <a:solidFill>
                  <a:prstClr val="black"/>
                </a:solidFill>
                <a:latin typeface="Helvetica" pitchFamily="2" charset="0"/>
                <a:ea typeface="Helvetica Light" charset="0"/>
                <a:cs typeface="Helvetica Light" charset="0"/>
                <a:sym typeface="Wingdings" pitchFamily="2" charset="2"/>
                <a:hlinkClick r:id="rId6"/>
              </a:rPr>
              <a:t>Ref</a:t>
            </a:r>
            <a:r>
              <a:rPr lang="en-GB" sz="1100" dirty="0">
                <a:solidFill>
                  <a:prstClr val="black"/>
                </a:solidFill>
                <a:latin typeface="Helvetica" pitchFamily="2" charset="0"/>
                <a:ea typeface="Helvetica Light" charset="0"/>
                <a:cs typeface="Helvetica Light" charset="0"/>
                <a:sym typeface="Wingdings" pitchFamily="2" charset="2"/>
              </a:rPr>
              <a:t>]</a:t>
            </a:r>
          </a:p>
        </p:txBody>
      </p:sp>
      <p:sp>
        <p:nvSpPr>
          <p:cNvPr id="13" name="TextBox 12">
            <a:extLst>
              <a:ext uri="{FF2B5EF4-FFF2-40B4-BE49-F238E27FC236}">
                <a16:creationId xmlns:a16="http://schemas.microsoft.com/office/drawing/2014/main" id="{FEF9E73F-30E2-83A7-04B4-8673E606208B}"/>
              </a:ext>
            </a:extLst>
          </p:cNvPr>
          <p:cNvSpPr txBox="1"/>
          <p:nvPr/>
        </p:nvSpPr>
        <p:spPr>
          <a:xfrm>
            <a:off x="6332561" y="287957"/>
            <a:ext cx="5841802" cy="430887"/>
          </a:xfrm>
          <a:prstGeom prst="rect">
            <a:avLst/>
          </a:prstGeom>
          <a:noFill/>
        </p:spPr>
        <p:txBody>
          <a:bodyPr wrap="square">
            <a:spAutoFit/>
          </a:bodyPr>
          <a:lstStyle/>
          <a:p>
            <a:pPr>
              <a:buNone/>
            </a:pPr>
            <a:r>
              <a:rPr lang="en-GB" sz="1100" dirty="0">
                <a:solidFill>
                  <a:schemeClr val="tx1">
                    <a:lumMod val="75000"/>
                    <a:lumOff val="25000"/>
                  </a:schemeClr>
                </a:solidFill>
                <a:effectLst/>
                <a:latin typeface="Helvetica Light" panose="020B0403020202020204" pitchFamily="34" charset="0"/>
              </a:rPr>
              <a:t>*A too-strong detector solenoid (≥ 4 T) would distort the beam trajectories, induce transverse coupling, and blow up the vertical emittance — drastically reducing luminosity</a:t>
            </a:r>
          </a:p>
        </p:txBody>
      </p:sp>
      <p:sp>
        <p:nvSpPr>
          <p:cNvPr id="15" name="TextBox 14">
            <a:extLst>
              <a:ext uri="{FF2B5EF4-FFF2-40B4-BE49-F238E27FC236}">
                <a16:creationId xmlns:a16="http://schemas.microsoft.com/office/drawing/2014/main" id="{6FFF14BF-2ACE-8EAE-A10A-6C208376E4C4}"/>
              </a:ext>
            </a:extLst>
          </p:cNvPr>
          <p:cNvSpPr txBox="1"/>
          <p:nvPr/>
        </p:nvSpPr>
        <p:spPr>
          <a:xfrm>
            <a:off x="8987049" y="3663256"/>
            <a:ext cx="3163388" cy="738664"/>
          </a:xfrm>
          <a:prstGeom prst="rect">
            <a:avLst/>
          </a:prstGeom>
          <a:solidFill>
            <a:schemeClr val="bg1">
              <a:alpha val="71692"/>
            </a:schemeClr>
          </a:solidFill>
        </p:spPr>
        <p:txBody>
          <a:bodyPr wrap="square">
            <a:spAutoFit/>
          </a:bodyPr>
          <a:lstStyle/>
          <a:p>
            <a:pPr>
              <a:buNone/>
            </a:pPr>
            <a:r>
              <a:rPr lang="en-GB" sz="1050" dirty="0">
                <a:latin typeface="Helvetica" pitchFamily="2" charset="0"/>
              </a:rPr>
              <a:t>Dual-readout (DR) technique can in principle distinguish between EM and HAD responses in single CAL. Nevertheless, newest IDEA design proposes DR crystal ECAL and DR fibre HCAL</a:t>
            </a:r>
          </a:p>
        </p:txBody>
      </p:sp>
      <p:sp>
        <p:nvSpPr>
          <p:cNvPr id="2" name="Slide Number Placeholder 1">
            <a:extLst>
              <a:ext uri="{FF2B5EF4-FFF2-40B4-BE49-F238E27FC236}">
                <a16:creationId xmlns:a16="http://schemas.microsoft.com/office/drawing/2014/main" id="{6831337E-940D-6D9D-73F8-E66164D3E4F7}"/>
              </a:ext>
            </a:extLst>
          </p:cNvPr>
          <p:cNvSpPr>
            <a:spLocks noGrp="1"/>
          </p:cNvSpPr>
          <p:nvPr>
            <p:ph type="sldNum" sz="quarter" idx="4"/>
          </p:nvPr>
        </p:nvSpPr>
        <p:spPr>
          <a:xfrm>
            <a:off x="9329563" y="6545798"/>
            <a:ext cx="2844800" cy="365125"/>
          </a:xfrm>
        </p:spPr>
        <p:txBody>
          <a:bodyPr/>
          <a:lstStyle/>
          <a:p>
            <a:pPr>
              <a:defRPr/>
            </a:pPr>
            <a:fld id="{611C2F03-9E95-40C9-A99F-3C4F7EE8CF2A}" type="slidenum">
              <a:rPr lang="en-GB" smtClean="0"/>
              <a:pPr>
                <a:defRPr/>
              </a:pPr>
              <a:t>18</a:t>
            </a:fld>
            <a:endParaRPr lang="en-GB" dirty="0"/>
          </a:p>
        </p:txBody>
      </p:sp>
    </p:spTree>
    <p:extLst>
      <p:ext uri="{BB962C8B-B14F-4D97-AF65-F5344CB8AC3E}">
        <p14:creationId xmlns:p14="http://schemas.microsoft.com/office/powerpoint/2010/main" val="37472617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C76BD-0022-A3A4-58B7-4B2EEFE6E738}"/>
            </a:ext>
          </a:extLst>
        </p:cNvPr>
        <p:cNvGrpSpPr/>
        <p:nvPr/>
      </p:nvGrpSpPr>
      <p:grpSpPr>
        <a:xfrm>
          <a:off x="0" y="0"/>
          <a:ext cx="0" cy="0"/>
          <a:chOff x="0" y="0"/>
          <a:chExt cx="0" cy="0"/>
        </a:xfrm>
      </p:grpSpPr>
      <p:pic>
        <p:nvPicPr>
          <p:cNvPr id="94210" name="Picture 2">
            <a:extLst>
              <a:ext uri="{FF2B5EF4-FFF2-40B4-BE49-F238E27FC236}">
                <a16:creationId xmlns:a16="http://schemas.microsoft.com/office/drawing/2014/main" id="{41702ACE-B76C-386B-B7D2-BC38FF4D7E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3100" y="1175437"/>
            <a:ext cx="4935538" cy="5583012"/>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E2652626-EEB1-F20C-C388-381EF9BF9CC1}"/>
              </a:ext>
            </a:extLst>
          </p:cNvPr>
          <p:cNvSpPr>
            <a:spLocks noGrp="1"/>
          </p:cNvSpPr>
          <p:nvPr>
            <p:ph type="sldNum" sz="quarter" idx="4"/>
          </p:nvPr>
        </p:nvSpPr>
        <p:spPr/>
        <p:txBody>
          <a:bodyPr/>
          <a:lstStyle/>
          <a:p>
            <a:pPr>
              <a:defRPr/>
            </a:pPr>
            <a:fld id="{611C2F03-9E95-40C9-A99F-3C4F7EE8CF2A}" type="slidenum">
              <a:rPr lang="en-GB" smtClean="0"/>
              <a:pPr>
                <a:defRPr/>
              </a:pPr>
              <a:t>19</a:t>
            </a:fld>
            <a:endParaRPr lang="en-GB" dirty="0"/>
          </a:p>
        </p:txBody>
      </p:sp>
      <p:sp>
        <p:nvSpPr>
          <p:cNvPr id="5" name="TextBox 4">
            <a:extLst>
              <a:ext uri="{FF2B5EF4-FFF2-40B4-BE49-F238E27FC236}">
                <a16:creationId xmlns:a16="http://schemas.microsoft.com/office/drawing/2014/main" id="{71DB7B69-0ECD-A66A-2BB4-3B3F295B5737}"/>
              </a:ext>
            </a:extLst>
          </p:cNvPr>
          <p:cNvSpPr txBox="1"/>
          <p:nvPr/>
        </p:nvSpPr>
        <p:spPr>
          <a:xfrm>
            <a:off x="214938" y="264651"/>
            <a:ext cx="11305525"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lang="en-GB" sz="2800" b="1" dirty="0">
                <a:solidFill>
                  <a:srgbClr val="0D7FBF"/>
                </a:solidFill>
                <a:latin typeface="Helvetica" pitchFamily="2" charset="0"/>
                <a:ea typeface="Trebuchet MS" pitchFamily="-84" charset="0"/>
                <a:cs typeface="Helvetica Light"/>
              </a:rPr>
              <a:t>FCC-ee — Higgs Factory</a:t>
            </a:r>
            <a:endParaRPr kumimoji="0" lang="en-GB" sz="2800" b="1" i="0" u="none" strike="noStrike" kern="1200" cap="none" spc="0" normalizeH="0" baseline="0" noProof="0" dirty="0">
              <a:ln>
                <a:noFill/>
              </a:ln>
              <a:solidFill>
                <a:srgbClr val="0D7FBF"/>
              </a:solidFill>
              <a:effectLst/>
              <a:uLnTx/>
              <a:uFillTx/>
              <a:latin typeface="Helvetica" pitchFamily="2" charset="0"/>
              <a:ea typeface="Trebuchet MS" pitchFamily="-84" charset="0"/>
              <a:cs typeface="Helvetica Light"/>
            </a:endParaRPr>
          </a:p>
        </p:txBody>
      </p:sp>
      <p:sp>
        <p:nvSpPr>
          <p:cNvPr id="6" name="Rectangle 5">
            <a:extLst>
              <a:ext uri="{FF2B5EF4-FFF2-40B4-BE49-F238E27FC236}">
                <a16:creationId xmlns:a16="http://schemas.microsoft.com/office/drawing/2014/main" id="{4BB578EF-5520-09A0-D5DB-A6C703A2D704}"/>
              </a:ext>
            </a:extLst>
          </p:cNvPr>
          <p:cNvSpPr/>
          <p:nvPr/>
        </p:nvSpPr>
        <p:spPr>
          <a:xfrm>
            <a:off x="641953" y="1147461"/>
            <a:ext cx="11532410" cy="338554"/>
          </a:xfrm>
          <a:prstGeom prst="rect">
            <a:avLst/>
          </a:prstGeom>
        </p:spPr>
        <p:txBody>
          <a:bodyPr wrap="square">
            <a:spAutoFit/>
          </a:bodyPr>
          <a:lstStyle/>
          <a:p>
            <a:pPr marL="0" marR="0" lvl="0" indent="0" algn="l" defTabSz="457200" rtl="0" eaLnBrk="1" fontAlgn="base" latinLnBrk="0" hangingPunct="1">
              <a:lnSpc>
                <a:spcPct val="100000"/>
              </a:lnSpc>
              <a:spcBef>
                <a:spcPts val="3600"/>
              </a:spcBef>
              <a:spcAft>
                <a:spcPct val="0"/>
              </a:spcAft>
              <a:buClrTx/>
              <a:buSzTx/>
              <a:buFontTx/>
              <a:buNone/>
              <a:tabLst/>
              <a:defRPr/>
            </a:pPr>
            <a:r>
              <a:rPr lang="en-GB" sz="1600" b="1" dirty="0">
                <a:solidFill>
                  <a:srgbClr val="000000"/>
                </a:solidFill>
                <a:latin typeface="Helvetica" pitchFamily="2" charset="0"/>
              </a:rPr>
              <a:t>Primary goal: Higgs precision measurements</a:t>
            </a:r>
            <a:endParaRPr lang="en-GB" sz="1400" b="1" dirty="0">
              <a:solidFill>
                <a:schemeClr val="tx1">
                  <a:lumMod val="75000"/>
                  <a:lumOff val="25000"/>
                </a:schemeClr>
              </a:solidFill>
              <a:latin typeface="Helvetica" pitchFamily="2" charset="0"/>
            </a:endParaRPr>
          </a:p>
        </p:txBody>
      </p:sp>
      <p:sp>
        <p:nvSpPr>
          <p:cNvPr id="54" name="TextBox 53">
            <a:extLst>
              <a:ext uri="{FF2B5EF4-FFF2-40B4-BE49-F238E27FC236}">
                <a16:creationId xmlns:a16="http://schemas.microsoft.com/office/drawing/2014/main" id="{81DE5905-7DC7-8440-9A4C-F688661144D0}"/>
              </a:ext>
            </a:extLst>
          </p:cNvPr>
          <p:cNvSpPr txBox="1"/>
          <p:nvPr/>
        </p:nvSpPr>
        <p:spPr>
          <a:xfrm>
            <a:off x="7843804" y="1073579"/>
            <a:ext cx="3177473" cy="276999"/>
          </a:xfrm>
          <a:prstGeom prst="rect">
            <a:avLst/>
          </a:prstGeom>
          <a:noFill/>
        </p:spPr>
        <p:txBody>
          <a:bodyPr wrap="none" rtlCol="0">
            <a:spAutoFit/>
          </a:bodyPr>
          <a:lstStyle/>
          <a:p>
            <a:pPr marL="0" algn="l">
              <a:spcBef>
                <a:spcPts val="3000"/>
              </a:spcBef>
            </a:pP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e</a:t>
            </a:r>
            <a:r>
              <a:rPr lang="en-GB" sz="1200" baseline="30000" dirty="0">
                <a:solidFill>
                  <a:schemeClr val="tx1">
                    <a:lumMod val="75000"/>
                    <a:lumOff val="25000"/>
                  </a:schemeClr>
                </a:solidFill>
                <a:latin typeface="Helvetica" pitchFamily="2" charset="0"/>
                <a:ea typeface="Helvetica Light" charset="0"/>
                <a:cs typeface="Helvetica Light" charset="0"/>
                <a:sym typeface="Wingdings" pitchFamily="2" charset="2"/>
              </a:rPr>
              <a:t>+</a:t>
            </a: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e</a:t>
            </a:r>
            <a:r>
              <a:rPr lang="en-GB" sz="1200" baseline="30000" dirty="0">
                <a:solidFill>
                  <a:schemeClr val="tx1">
                    <a:lumMod val="75000"/>
                    <a:lumOff val="25000"/>
                  </a:schemeClr>
                </a:solidFill>
                <a:latin typeface="Helvetica" pitchFamily="2" charset="0"/>
                <a:ea typeface="Helvetica Light" charset="0"/>
                <a:cs typeface="Helvetica Light" charset="0"/>
                <a:sym typeface="Wingdings" pitchFamily="2" charset="2"/>
              </a:rPr>
              <a:t>–</a:t>
            </a: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 → X cross sections versus CM energy</a:t>
            </a:r>
          </a:p>
        </p:txBody>
      </p: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4501BA56-B8AD-21B9-6604-851CFF3090BA}"/>
                  </a:ext>
                </a:extLst>
              </p:cNvPr>
              <p:cNvSpPr txBox="1"/>
              <p:nvPr/>
            </p:nvSpPr>
            <p:spPr>
              <a:xfrm>
                <a:off x="4147483" y="3190606"/>
                <a:ext cx="2875616" cy="911660"/>
              </a:xfrm>
              <a:prstGeom prst="rect">
                <a:avLst/>
              </a:prstGeom>
              <a:noFill/>
            </p:spPr>
            <p:txBody>
              <a:bodyPr wrap="square" rtlCol="0">
                <a:spAutoFit/>
              </a:bodyPr>
              <a:lstStyle/>
              <a:p>
                <a:pPr marL="0">
                  <a:spcBef>
                    <a:spcPts val="3000"/>
                  </a:spcBef>
                </a:pP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W-boson fusion (6.7 fb)</a:t>
                </a:r>
              </a:p>
              <a:p>
                <a:pPr marL="0">
                  <a:spcBef>
                    <a:spcPts val="300"/>
                  </a:spcBef>
                </a:pP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(Z-boson fusion 0.63 fb)</a:t>
                </a:r>
              </a:p>
              <a:p>
                <a:pPr>
                  <a:spcBef>
                    <a:spcPts val="300"/>
                  </a:spcBef>
                </a:pPr>
                <a:r>
                  <a:rPr lang="en-GB" sz="1200" dirty="0">
                    <a:solidFill>
                      <a:srgbClr val="0070C0"/>
                    </a:solidFill>
                    <a:latin typeface="Helvetica" pitchFamily="2" charset="0"/>
                    <a:ea typeface="Helvetica Light" charset="0"/>
                    <a:cs typeface="Helvetica Light" charset="0"/>
                    <a:sym typeface="Wingdings" pitchFamily="2" charset="2"/>
                  </a:rPr>
                  <a:t>WBF:</a:t>
                </a:r>
                <a14:m>
                  <m:oMath xmlns:m="http://schemas.openxmlformats.org/officeDocument/2006/math">
                    <m:r>
                      <a:rPr lang="en-GB" sz="1200" i="1" smtClean="0">
                        <a:solidFill>
                          <a:srgbClr val="0070C0"/>
                        </a:solidFill>
                        <a:latin typeface="Cambria Math" panose="02040503050406030204" pitchFamily="18" charset="0"/>
                        <a:ea typeface="Cambria Math" panose="02040503050406030204" pitchFamily="18" charset="0"/>
                        <a:cs typeface="Helvetica Light" charset="0"/>
                        <a:sym typeface="Wingdings" pitchFamily="2" charset="2"/>
                      </a:rPr>
                      <m:t>𝜎</m:t>
                    </m:r>
                    <m:r>
                      <a:rPr lang="en-GB" sz="1200" i="1" smtClean="0">
                        <a:solidFill>
                          <a:srgbClr val="0070C0"/>
                        </a:solidFill>
                        <a:latin typeface="Cambria Math" panose="02040503050406030204" pitchFamily="18" charset="0"/>
                        <a:ea typeface="Cambria Math" panose="02040503050406030204" pitchFamily="18" charset="0"/>
                        <a:cs typeface="Helvetica Light" charset="0"/>
                        <a:sym typeface="Wingdings" pitchFamily="2" charset="2"/>
                      </a:rPr>
                      <m:t>∝</m:t>
                    </m:r>
                    <m:sSup>
                      <m:sSupPr>
                        <m:ctrlPr>
                          <a:rPr lang="en-GB" sz="1200" b="0" i="0" smtClean="0">
                            <a:solidFill>
                              <a:srgbClr val="0070C0"/>
                            </a:solidFill>
                            <a:latin typeface="Cambria Math" panose="02040503050406030204" pitchFamily="18" charset="0"/>
                            <a:ea typeface="Cambria Math" panose="02040503050406030204" pitchFamily="18" charset="0"/>
                            <a:sym typeface="Wingdings" pitchFamily="2" charset="2"/>
                          </a:rPr>
                        </m:ctrlPr>
                      </m:sSupPr>
                      <m:e>
                        <m:r>
                          <m:rPr>
                            <m:sty m:val="p"/>
                          </m:rPr>
                          <a:rPr lang="en-GB" sz="1200" b="0" i="0" smtClean="0">
                            <a:solidFill>
                              <a:srgbClr val="0070C0"/>
                            </a:solidFill>
                            <a:latin typeface="Cambria Math" panose="02040503050406030204" pitchFamily="18" charset="0"/>
                            <a:ea typeface="Cambria Math" panose="02040503050406030204" pitchFamily="18" charset="0"/>
                            <a:sym typeface="Wingdings" pitchFamily="2" charset="2"/>
                          </a:rPr>
                          <m:t>ln</m:t>
                        </m:r>
                      </m:e>
                      <m:sup>
                        <m:r>
                          <a:rPr lang="en-GB" sz="1200" b="0" i="1" smtClean="0">
                            <a:solidFill>
                              <a:srgbClr val="0070C0"/>
                            </a:solidFill>
                            <a:latin typeface="Cambria Math" panose="02040503050406030204" pitchFamily="18" charset="0"/>
                            <a:ea typeface="Cambria Math" panose="02040503050406030204" pitchFamily="18" charset="0"/>
                            <a:sym typeface="Wingdings" pitchFamily="2" charset="2"/>
                          </a:rPr>
                          <m:t>2</m:t>
                        </m:r>
                      </m:sup>
                    </m:sSup>
                    <m:d>
                      <m:dPr>
                        <m:ctrlPr>
                          <a:rPr lang="en-GB" sz="1200" b="0" i="1" smtClean="0">
                            <a:solidFill>
                              <a:srgbClr val="0070C0"/>
                            </a:solidFill>
                            <a:latin typeface="Cambria Math" panose="02040503050406030204" pitchFamily="18" charset="0"/>
                            <a:ea typeface="Cambria Math" panose="02040503050406030204" pitchFamily="18" charset="0"/>
                            <a:sym typeface="Wingdings" pitchFamily="2" charset="2"/>
                          </a:rPr>
                        </m:ctrlPr>
                      </m:dPr>
                      <m:e>
                        <m:f>
                          <m:fPr>
                            <m:type m:val="lin"/>
                            <m:ctrlPr>
                              <a:rPr lang="en-GB" sz="1200" b="0" i="1" smtClean="0">
                                <a:solidFill>
                                  <a:srgbClr val="0070C0"/>
                                </a:solidFill>
                                <a:latin typeface="Cambria Math" panose="02040503050406030204" pitchFamily="18" charset="0"/>
                                <a:ea typeface="Cambria Math" panose="02040503050406030204" pitchFamily="18" charset="0"/>
                                <a:sym typeface="Wingdings" pitchFamily="2" charset="2"/>
                              </a:rPr>
                            </m:ctrlPr>
                          </m:fPr>
                          <m:num>
                            <m:r>
                              <a:rPr lang="en-GB" sz="1200" b="0" i="1" smtClean="0">
                                <a:solidFill>
                                  <a:srgbClr val="0070C0"/>
                                </a:solidFill>
                                <a:latin typeface="Cambria Math" panose="02040503050406030204" pitchFamily="18" charset="0"/>
                                <a:ea typeface="Cambria Math" panose="02040503050406030204" pitchFamily="18" charset="0"/>
                                <a:sym typeface="Wingdings" pitchFamily="2" charset="2"/>
                              </a:rPr>
                              <m:t>𝑠</m:t>
                            </m:r>
                          </m:num>
                          <m:den>
                            <m:sSubSup>
                              <m:sSubSupPr>
                                <m:ctrlPr>
                                  <a:rPr lang="en-GB" sz="1200" b="0" i="1" smtClean="0">
                                    <a:solidFill>
                                      <a:srgbClr val="0070C0"/>
                                    </a:solidFill>
                                    <a:latin typeface="Cambria Math" panose="02040503050406030204" pitchFamily="18" charset="0"/>
                                    <a:ea typeface="Cambria Math" panose="02040503050406030204" pitchFamily="18" charset="0"/>
                                    <a:sym typeface="Wingdings" pitchFamily="2" charset="2"/>
                                  </a:rPr>
                                </m:ctrlPr>
                              </m:sSubSupPr>
                              <m:e>
                                <m:r>
                                  <a:rPr lang="en-GB" sz="1200" b="0" i="1" smtClean="0">
                                    <a:solidFill>
                                      <a:srgbClr val="0070C0"/>
                                    </a:solidFill>
                                    <a:latin typeface="Cambria Math" panose="02040503050406030204" pitchFamily="18" charset="0"/>
                                    <a:ea typeface="Cambria Math" panose="02040503050406030204" pitchFamily="18" charset="0"/>
                                    <a:sym typeface="Wingdings" pitchFamily="2" charset="2"/>
                                  </a:rPr>
                                  <m:t>𝑚</m:t>
                                </m:r>
                              </m:e>
                              <m:sub>
                                <m:r>
                                  <a:rPr lang="en-GB" sz="1200" b="0" i="1" smtClean="0">
                                    <a:solidFill>
                                      <a:srgbClr val="0070C0"/>
                                    </a:solidFill>
                                    <a:latin typeface="Cambria Math" panose="02040503050406030204" pitchFamily="18" charset="0"/>
                                    <a:ea typeface="Cambria Math" panose="02040503050406030204" pitchFamily="18" charset="0"/>
                                    <a:sym typeface="Wingdings" pitchFamily="2" charset="2"/>
                                  </a:rPr>
                                  <m:t>𝑉</m:t>
                                </m:r>
                              </m:sub>
                              <m:sup>
                                <m:r>
                                  <a:rPr lang="en-GB" sz="1200" b="0" i="1" smtClean="0">
                                    <a:solidFill>
                                      <a:srgbClr val="0070C0"/>
                                    </a:solidFill>
                                    <a:latin typeface="Cambria Math" panose="02040503050406030204" pitchFamily="18" charset="0"/>
                                    <a:ea typeface="Cambria Math" panose="02040503050406030204" pitchFamily="18" charset="0"/>
                                    <a:sym typeface="Wingdings" pitchFamily="2" charset="2"/>
                                  </a:rPr>
                                  <m:t>2</m:t>
                                </m:r>
                              </m:sup>
                            </m:sSubSup>
                          </m:den>
                        </m:f>
                      </m:e>
                    </m:d>
                  </m:oMath>
                </a14:m>
                <a:r>
                  <a:rPr lang="en-GB" sz="1200" dirty="0">
                    <a:solidFill>
                      <a:srgbClr val="0070C0"/>
                    </a:solidFill>
                    <a:latin typeface="Helvetica" pitchFamily="2" charset="0"/>
                    <a:ea typeface="Helvetica Light" charset="0"/>
                    <a:cs typeface="Helvetica Light" charset="0"/>
                    <a:sym typeface="Wingdings" pitchFamily="2" charset="2"/>
                  </a:rPr>
                  <a:t> — e</a:t>
                </a:r>
                <a:r>
                  <a:rPr lang="en-GB" sz="1200" baseline="30000" dirty="0">
                    <a:solidFill>
                      <a:srgbClr val="0070C0"/>
                    </a:solidFill>
                    <a:latin typeface="Helvetica" pitchFamily="2" charset="0"/>
                    <a:ea typeface="Helvetica Light" charset="0"/>
                    <a:cs typeface="Helvetica Light" charset="0"/>
                    <a:sym typeface="Wingdings" pitchFamily="2" charset="2"/>
                  </a:rPr>
                  <a:t>+</a:t>
                </a:r>
                <a:r>
                  <a:rPr lang="en-GB" sz="1200" dirty="0">
                    <a:solidFill>
                      <a:srgbClr val="0070C0"/>
                    </a:solidFill>
                    <a:latin typeface="Helvetica" pitchFamily="2" charset="0"/>
                    <a:ea typeface="Helvetica Light" charset="0"/>
                    <a:cs typeface="Helvetica Light" charset="0"/>
                    <a:sym typeface="Wingdings" pitchFamily="2" charset="2"/>
                  </a:rPr>
                  <a:t>/e</a:t>
                </a:r>
                <a:r>
                  <a:rPr lang="en-GB" sz="1200" baseline="30000" dirty="0">
                    <a:solidFill>
                      <a:srgbClr val="0070C0"/>
                    </a:solidFill>
                    <a:latin typeface="Helvetica" pitchFamily="2" charset="0"/>
                    <a:ea typeface="Helvetica Light" charset="0"/>
                    <a:cs typeface="Helvetica Light" charset="0"/>
                    <a:sym typeface="Wingdings" pitchFamily="2" charset="2"/>
                  </a:rPr>
                  <a:t>–</a:t>
                </a:r>
                <a:r>
                  <a:rPr lang="en-GB" sz="1200" dirty="0">
                    <a:solidFill>
                      <a:srgbClr val="0070C0"/>
                    </a:solidFill>
                    <a:latin typeface="Helvetica" pitchFamily="2" charset="0"/>
                    <a:ea typeface="Helvetica Light" charset="0"/>
                    <a:cs typeface="Helvetica Light" charset="0"/>
                    <a:sym typeface="Wingdings" pitchFamily="2" charset="2"/>
                  </a:rPr>
                  <a:t> radiate W/Z, which increases with energy</a:t>
                </a:r>
              </a:p>
            </p:txBody>
          </p:sp>
        </mc:Choice>
        <mc:Fallback xmlns="">
          <p:sp>
            <p:nvSpPr>
              <p:cNvPr id="46" name="TextBox 45">
                <a:extLst>
                  <a:ext uri="{FF2B5EF4-FFF2-40B4-BE49-F238E27FC236}">
                    <a16:creationId xmlns:a16="http://schemas.microsoft.com/office/drawing/2014/main" id="{4501BA56-B8AD-21B9-6604-851CFF3090BA}"/>
                  </a:ext>
                </a:extLst>
              </p:cNvPr>
              <p:cNvSpPr txBox="1">
                <a:spLocks noRot="1" noChangeAspect="1" noMove="1" noResize="1" noEditPoints="1" noAdjustHandles="1" noChangeArrowheads="1" noChangeShapeType="1" noTextEdit="1"/>
              </p:cNvSpPr>
              <p:nvPr/>
            </p:nvSpPr>
            <p:spPr>
              <a:xfrm>
                <a:off x="4147483" y="3190606"/>
                <a:ext cx="2875616" cy="911660"/>
              </a:xfrm>
              <a:prstGeom prst="rect">
                <a:avLst/>
              </a:prstGeom>
              <a:blipFill>
                <a:blip r:embed="rId4"/>
                <a:stretch>
                  <a:fillRect b="-26027"/>
                </a:stretch>
              </a:blipFill>
            </p:spPr>
            <p:txBody>
              <a:bodyPr/>
              <a:lstStyle/>
              <a:p>
                <a:r>
                  <a:rPr lang="en-GB">
                    <a:noFill/>
                  </a:rPr>
                  <a:t> </a:t>
                </a:r>
              </a:p>
            </p:txBody>
          </p:sp>
        </mc:Fallback>
      </mc:AlternateContent>
      <p:pic>
        <p:nvPicPr>
          <p:cNvPr id="48" name="Picture 47">
            <a:extLst>
              <a:ext uri="{FF2B5EF4-FFF2-40B4-BE49-F238E27FC236}">
                <a16:creationId xmlns:a16="http://schemas.microsoft.com/office/drawing/2014/main" id="{129877EC-E6FC-6638-C7DB-B65B4F3B44EA}"/>
              </a:ext>
            </a:extLst>
          </p:cNvPr>
          <p:cNvPicPr>
            <a:picLocks noChangeAspect="1"/>
          </p:cNvPicPr>
          <p:nvPr/>
        </p:nvPicPr>
        <p:blipFill>
          <a:blip r:embed="rId5"/>
          <a:stretch>
            <a:fillRect/>
          </a:stretch>
        </p:blipFill>
        <p:spPr>
          <a:xfrm>
            <a:off x="3778804" y="1661497"/>
            <a:ext cx="2515923" cy="1492127"/>
          </a:xfrm>
          <a:prstGeom prst="rect">
            <a:avLst/>
          </a:prstGeom>
        </p:spPr>
      </p:pic>
      <p:pic>
        <p:nvPicPr>
          <p:cNvPr id="50" name="Picture 49">
            <a:extLst>
              <a:ext uri="{FF2B5EF4-FFF2-40B4-BE49-F238E27FC236}">
                <a16:creationId xmlns:a16="http://schemas.microsoft.com/office/drawing/2014/main" id="{862436A2-A067-E312-1797-96A1DDE332A5}"/>
              </a:ext>
            </a:extLst>
          </p:cNvPr>
          <p:cNvPicPr>
            <a:picLocks noChangeAspect="1"/>
          </p:cNvPicPr>
          <p:nvPr/>
        </p:nvPicPr>
        <p:blipFill>
          <a:blip r:embed="rId6"/>
          <a:stretch>
            <a:fillRect/>
          </a:stretch>
        </p:blipFill>
        <p:spPr>
          <a:xfrm>
            <a:off x="641952" y="1712297"/>
            <a:ext cx="2809991" cy="1361430"/>
          </a:xfrm>
          <a:prstGeom prst="rect">
            <a:avLst/>
          </a:prstGeom>
        </p:spPr>
      </p:pic>
      <p:cxnSp>
        <p:nvCxnSpPr>
          <p:cNvPr id="52" name="Straight Connector 51">
            <a:extLst>
              <a:ext uri="{FF2B5EF4-FFF2-40B4-BE49-F238E27FC236}">
                <a16:creationId xmlns:a16="http://schemas.microsoft.com/office/drawing/2014/main" id="{F2402E53-B3CA-CE68-A1E8-CCF4DC38BA9E}"/>
              </a:ext>
            </a:extLst>
          </p:cNvPr>
          <p:cNvCxnSpPr>
            <a:cxnSpLocks/>
          </p:cNvCxnSpPr>
          <p:nvPr/>
        </p:nvCxnSpPr>
        <p:spPr>
          <a:xfrm>
            <a:off x="9493349" y="2171378"/>
            <a:ext cx="0" cy="3963460"/>
          </a:xfrm>
          <a:prstGeom prst="line">
            <a:avLst/>
          </a:prstGeom>
          <a:ln w="9525">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53" name="TextBox 52">
            <a:extLst>
              <a:ext uri="{FF2B5EF4-FFF2-40B4-BE49-F238E27FC236}">
                <a16:creationId xmlns:a16="http://schemas.microsoft.com/office/drawing/2014/main" id="{6AF267C9-8A91-2554-C16E-A259E33999EA}"/>
              </a:ext>
            </a:extLst>
          </p:cNvPr>
          <p:cNvSpPr txBox="1"/>
          <p:nvPr/>
        </p:nvSpPr>
        <p:spPr>
          <a:xfrm>
            <a:off x="9140585" y="1950360"/>
            <a:ext cx="832527" cy="221018"/>
          </a:xfrm>
          <a:prstGeom prst="rect">
            <a:avLst/>
          </a:prstGeom>
          <a:solidFill>
            <a:schemeClr val="bg1"/>
          </a:solidFill>
          <a:ln>
            <a:noFill/>
          </a:ln>
        </p:spPr>
        <p:txBody>
          <a:bodyPr wrap="none" lIns="36000" tIns="18000" rIns="36000" bIns="18000" rtlCol="0">
            <a:spAutoFit/>
          </a:bodyPr>
          <a:lstStyle/>
          <a:p>
            <a:pPr marL="0">
              <a:spcBef>
                <a:spcPts val="3000"/>
              </a:spcBef>
            </a:pPr>
            <a:r>
              <a:rPr lang="en-GB" sz="1200" b="1" dirty="0">
                <a:solidFill>
                  <a:schemeClr val="tx2"/>
                </a:solidFill>
                <a:latin typeface="Helvetica" pitchFamily="2" charset="0"/>
                <a:ea typeface="Helvetica Light" charset="0"/>
                <a:cs typeface="Helvetica Light" charset="0"/>
                <a:sym typeface="Wingdings" pitchFamily="2" charset="2"/>
              </a:rPr>
              <a:t>HZ factory</a:t>
            </a:r>
          </a:p>
        </p:txBody>
      </p:sp>
      <p:pic>
        <p:nvPicPr>
          <p:cNvPr id="61" name="Picture 60">
            <a:extLst>
              <a:ext uri="{FF2B5EF4-FFF2-40B4-BE49-F238E27FC236}">
                <a16:creationId xmlns:a16="http://schemas.microsoft.com/office/drawing/2014/main" id="{875D26AD-4EEE-E561-CE8E-AB80776A0BE7}"/>
              </a:ext>
            </a:extLst>
          </p:cNvPr>
          <p:cNvPicPr>
            <a:picLocks noChangeAspect="1"/>
          </p:cNvPicPr>
          <p:nvPr/>
        </p:nvPicPr>
        <p:blipFill>
          <a:blip r:embed="rId7"/>
          <a:srcRect l="18334" r="20842"/>
          <a:stretch>
            <a:fillRect/>
          </a:stretch>
        </p:blipFill>
        <p:spPr>
          <a:xfrm>
            <a:off x="732953" y="3833770"/>
            <a:ext cx="3151658" cy="2713857"/>
          </a:xfrm>
          <a:prstGeom prst="rect">
            <a:avLst/>
          </a:prstGeom>
        </p:spPr>
      </p:pic>
      <p:sp>
        <p:nvSpPr>
          <p:cNvPr id="62" name="TextBox 61">
            <a:extLst>
              <a:ext uri="{FF2B5EF4-FFF2-40B4-BE49-F238E27FC236}">
                <a16:creationId xmlns:a16="http://schemas.microsoft.com/office/drawing/2014/main" id="{1F37CE7A-7DC8-785E-C38F-7FE7374AAA75}"/>
              </a:ext>
            </a:extLst>
          </p:cNvPr>
          <p:cNvSpPr txBox="1"/>
          <p:nvPr/>
        </p:nvSpPr>
        <p:spPr>
          <a:xfrm>
            <a:off x="4189694" y="4895014"/>
            <a:ext cx="2284879" cy="461665"/>
          </a:xfrm>
          <a:prstGeom prst="rect">
            <a:avLst/>
          </a:prstGeom>
          <a:noFill/>
        </p:spPr>
        <p:txBody>
          <a:bodyPr wrap="square" rtlCol="0">
            <a:spAutoFit/>
          </a:bodyPr>
          <a:lstStyle/>
          <a:p>
            <a:pPr marL="0" algn="l">
              <a:spcBef>
                <a:spcPts val="3000"/>
              </a:spcBef>
            </a:pP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Simulated e</a:t>
            </a:r>
            <a:r>
              <a:rPr lang="en-GB" sz="1200" baseline="30000" dirty="0">
                <a:solidFill>
                  <a:schemeClr val="tx1">
                    <a:lumMod val="75000"/>
                    <a:lumOff val="25000"/>
                  </a:schemeClr>
                </a:solidFill>
                <a:latin typeface="Helvetica" pitchFamily="2" charset="0"/>
                <a:ea typeface="Helvetica Light" charset="0"/>
                <a:cs typeface="Helvetica Light" charset="0"/>
                <a:sym typeface="Wingdings" pitchFamily="2" charset="2"/>
              </a:rPr>
              <a:t>+</a:t>
            </a: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e</a:t>
            </a:r>
            <a:r>
              <a:rPr lang="en-GB" sz="1200" baseline="30000" dirty="0">
                <a:solidFill>
                  <a:schemeClr val="tx1">
                    <a:lumMod val="75000"/>
                    <a:lumOff val="25000"/>
                  </a:schemeClr>
                </a:solidFill>
                <a:latin typeface="Helvetica" pitchFamily="2" charset="0"/>
                <a:ea typeface="Helvetica Light" charset="0"/>
                <a:cs typeface="Helvetica Light" charset="0"/>
                <a:sym typeface="Wingdings" pitchFamily="2" charset="2"/>
              </a:rPr>
              <a:t>–</a:t>
            </a: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 → ZH event at √s = 240 GeV in IDEA detector</a:t>
            </a:r>
          </a:p>
        </p:txBody>
      </p: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7105604C-DCBF-A9B4-E29F-8A60DF7CEACC}"/>
                  </a:ext>
                </a:extLst>
              </p:cNvPr>
              <p:cNvSpPr txBox="1"/>
              <p:nvPr/>
            </p:nvSpPr>
            <p:spPr>
              <a:xfrm>
                <a:off x="676682" y="3190606"/>
                <a:ext cx="3207929" cy="477054"/>
              </a:xfrm>
              <a:prstGeom prst="rect">
                <a:avLst/>
              </a:prstGeom>
              <a:noFill/>
            </p:spPr>
            <p:txBody>
              <a:bodyPr wrap="none" rtlCol="0">
                <a:spAutoFit/>
              </a:bodyPr>
              <a:lstStyle/>
              <a:p>
                <a:pPr marL="0" algn="l">
                  <a:spcBef>
                    <a:spcPts val="3000"/>
                  </a:spcBef>
                </a:pPr>
                <a:r>
                  <a:rPr lang="en-GB" sz="1200" dirty="0" err="1">
                    <a:solidFill>
                      <a:schemeClr val="tx1">
                        <a:lumMod val="75000"/>
                        <a:lumOff val="25000"/>
                      </a:schemeClr>
                    </a:solidFill>
                    <a:latin typeface="Helvetica" pitchFamily="2" charset="0"/>
                    <a:ea typeface="Helvetica Light" charset="0"/>
                    <a:cs typeface="Helvetica Light" charset="0"/>
                    <a:sym typeface="Wingdings" pitchFamily="2" charset="2"/>
                  </a:rPr>
                  <a:t>Higgsstrahlung</a:t>
                </a: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 (</a:t>
                </a:r>
                <a:r>
                  <a:rPr lang="en-GB" sz="1200" dirty="0" err="1">
                    <a:solidFill>
                      <a:schemeClr val="tx1">
                        <a:lumMod val="75000"/>
                        <a:lumOff val="25000"/>
                      </a:schemeClr>
                    </a:solidFill>
                    <a:latin typeface="Helvetica" pitchFamily="2" charset="0"/>
                    <a:ea typeface="Helvetica Light" charset="0"/>
                    <a:cs typeface="Helvetica Light" charset="0"/>
                    <a:sym typeface="Wingdings" pitchFamily="2" charset="2"/>
                  </a:rPr>
                  <a:t>σ</a:t>
                </a: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 = 232 fb at √s = 240 GeV)</a:t>
                </a:r>
              </a:p>
              <a:p>
                <a:pPr marL="0" algn="l"/>
                <a:r>
                  <a:rPr lang="en-GB" sz="1200" dirty="0">
                    <a:solidFill>
                      <a:srgbClr val="0070C0"/>
                    </a:solidFill>
                    <a:latin typeface="Helvetica" pitchFamily="2" charset="0"/>
                    <a:ea typeface="Helvetica Light" charset="0"/>
                    <a:cs typeface="Helvetica Light" charset="0"/>
                    <a:sym typeface="Wingdings" pitchFamily="2" charset="2"/>
                  </a:rPr>
                  <a:t>s-channel: </a:t>
                </a:r>
                <a14:m>
                  <m:oMath xmlns:m="http://schemas.openxmlformats.org/officeDocument/2006/math">
                    <m:r>
                      <a:rPr lang="en-GB" sz="1200" i="1" smtClean="0">
                        <a:solidFill>
                          <a:srgbClr val="0070C0"/>
                        </a:solidFill>
                        <a:latin typeface="Cambria Math" panose="02040503050406030204" pitchFamily="18" charset="0"/>
                        <a:ea typeface="Cambria Math" panose="02040503050406030204" pitchFamily="18" charset="0"/>
                        <a:cs typeface="Helvetica Light" charset="0"/>
                        <a:sym typeface="Wingdings" pitchFamily="2" charset="2"/>
                      </a:rPr>
                      <m:t>𝜎</m:t>
                    </m:r>
                    <m:r>
                      <a:rPr lang="en-GB" sz="1200" i="1" smtClean="0">
                        <a:solidFill>
                          <a:srgbClr val="0070C0"/>
                        </a:solidFill>
                        <a:latin typeface="Cambria Math" panose="02040503050406030204" pitchFamily="18" charset="0"/>
                        <a:ea typeface="Cambria Math" panose="02040503050406030204" pitchFamily="18" charset="0"/>
                        <a:cs typeface="Helvetica Light" charset="0"/>
                        <a:sym typeface="Wingdings" pitchFamily="2" charset="2"/>
                      </a:rPr>
                      <m:t>∝</m:t>
                    </m:r>
                    <m:f>
                      <m:fPr>
                        <m:type m:val="lin"/>
                        <m:ctrlPr>
                          <a:rPr lang="en-GB" sz="1200" b="0" i="1" smtClean="0">
                            <a:solidFill>
                              <a:srgbClr val="0070C0"/>
                            </a:solidFill>
                            <a:latin typeface="Cambria Math" panose="02040503050406030204" pitchFamily="18" charset="0"/>
                            <a:ea typeface="Cambria Math" panose="02040503050406030204" pitchFamily="18" charset="0"/>
                            <a:sym typeface="Wingdings" pitchFamily="2" charset="2"/>
                          </a:rPr>
                        </m:ctrlPr>
                      </m:fPr>
                      <m:num>
                        <m:r>
                          <a:rPr lang="en-GB" sz="1200" b="0" i="1" smtClean="0">
                            <a:solidFill>
                              <a:srgbClr val="0070C0"/>
                            </a:solidFill>
                            <a:latin typeface="Cambria Math" panose="02040503050406030204" pitchFamily="18" charset="0"/>
                            <a:ea typeface="Cambria Math" panose="02040503050406030204" pitchFamily="18" charset="0"/>
                            <a:sym typeface="Wingdings" pitchFamily="2" charset="2"/>
                          </a:rPr>
                          <m:t>1</m:t>
                        </m:r>
                      </m:num>
                      <m:den>
                        <m:r>
                          <a:rPr lang="en-GB" sz="1200" b="0" i="1" smtClean="0">
                            <a:solidFill>
                              <a:srgbClr val="0070C0"/>
                            </a:solidFill>
                            <a:latin typeface="Cambria Math" panose="02040503050406030204" pitchFamily="18" charset="0"/>
                            <a:ea typeface="Cambria Math" panose="02040503050406030204" pitchFamily="18" charset="0"/>
                            <a:sym typeface="Wingdings" pitchFamily="2" charset="2"/>
                          </a:rPr>
                          <m:t>𝑠</m:t>
                        </m:r>
                      </m:den>
                    </m:f>
                  </m:oMath>
                </a14:m>
                <a:r>
                  <a:rPr lang="en-GB" sz="1200" dirty="0">
                    <a:solidFill>
                      <a:srgbClr val="0070C0"/>
                    </a:solidFill>
                    <a:latin typeface="Helvetica" pitchFamily="2" charset="0"/>
                    <a:ea typeface="Helvetica Light" charset="0"/>
                    <a:cs typeface="Helvetica Light" charset="0"/>
                    <a:sym typeface="Wingdings" pitchFamily="2" charset="2"/>
                  </a:rPr>
                  <a:t> — falling off a resonance</a:t>
                </a:r>
              </a:p>
            </p:txBody>
          </p:sp>
        </mc:Choice>
        <mc:Fallback xmlns="">
          <p:sp>
            <p:nvSpPr>
              <p:cNvPr id="45" name="TextBox 44">
                <a:extLst>
                  <a:ext uri="{FF2B5EF4-FFF2-40B4-BE49-F238E27FC236}">
                    <a16:creationId xmlns:a16="http://schemas.microsoft.com/office/drawing/2014/main" id="{7105604C-DCBF-A9B4-E29F-8A60DF7CEACC}"/>
                  </a:ext>
                </a:extLst>
              </p:cNvPr>
              <p:cNvSpPr txBox="1">
                <a:spLocks noRot="1" noChangeAspect="1" noMove="1" noResize="1" noEditPoints="1" noAdjustHandles="1" noChangeArrowheads="1" noChangeShapeType="1" noTextEdit="1"/>
              </p:cNvSpPr>
              <p:nvPr/>
            </p:nvSpPr>
            <p:spPr>
              <a:xfrm>
                <a:off x="676682" y="3190606"/>
                <a:ext cx="3207929" cy="477054"/>
              </a:xfrm>
              <a:prstGeom prst="rect">
                <a:avLst/>
              </a:prstGeom>
              <a:blipFill>
                <a:blip r:embed="rId8"/>
                <a:stretch>
                  <a:fillRect t="-15789" b="-89474"/>
                </a:stretch>
              </a:blipFill>
            </p:spPr>
            <p:txBody>
              <a:bodyPr/>
              <a:lstStyle/>
              <a:p>
                <a:r>
                  <a:rPr lang="en-GB">
                    <a:noFill/>
                  </a:rPr>
                  <a:t> </a:t>
                </a:r>
              </a:p>
            </p:txBody>
          </p:sp>
        </mc:Fallback>
      </mc:AlternateContent>
    </p:spTree>
    <p:extLst>
      <p:ext uri="{BB962C8B-B14F-4D97-AF65-F5344CB8AC3E}">
        <p14:creationId xmlns:p14="http://schemas.microsoft.com/office/powerpoint/2010/main" val="42456604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1BE08-0892-1C7F-F3E7-6F00E11F20F5}"/>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024BA5F7-D2C5-EBB8-39C6-9DF9D20B75C6}"/>
              </a:ext>
            </a:extLst>
          </p:cNvPr>
          <p:cNvPicPr>
            <a:picLocks noChangeAspect="1"/>
          </p:cNvPicPr>
          <p:nvPr/>
        </p:nvPicPr>
        <p:blipFill>
          <a:blip r:embed="rId2"/>
          <a:srcRect l="48166" t="56411" r="9381" b="23394"/>
          <a:stretch>
            <a:fillRect/>
          </a:stretch>
        </p:blipFill>
        <p:spPr>
          <a:xfrm>
            <a:off x="464323" y="3185891"/>
            <a:ext cx="5326879" cy="3585936"/>
          </a:xfrm>
          <a:prstGeom prst="rect">
            <a:avLst/>
          </a:prstGeom>
        </p:spPr>
      </p:pic>
      <p:sp>
        <p:nvSpPr>
          <p:cNvPr id="2" name="Slide Number Placeholder 1">
            <a:extLst>
              <a:ext uri="{FF2B5EF4-FFF2-40B4-BE49-F238E27FC236}">
                <a16:creationId xmlns:a16="http://schemas.microsoft.com/office/drawing/2014/main" id="{6DA7756C-BEF6-F76A-179D-63F8AA3593DB}"/>
              </a:ext>
            </a:extLst>
          </p:cNvPr>
          <p:cNvSpPr>
            <a:spLocks noGrp="1"/>
          </p:cNvSpPr>
          <p:nvPr>
            <p:ph type="sldNum" sz="quarter" idx="4"/>
          </p:nvPr>
        </p:nvSpPr>
        <p:spPr/>
        <p:txBody>
          <a:bodyPr/>
          <a:lstStyle/>
          <a:p>
            <a:pPr>
              <a:defRPr/>
            </a:pPr>
            <a:fld id="{611C2F03-9E95-40C9-A99F-3C4F7EE8CF2A}" type="slidenum">
              <a:rPr lang="en-GB" smtClean="0"/>
              <a:pPr>
                <a:defRPr/>
              </a:pPr>
              <a:t>20</a:t>
            </a:fld>
            <a:endParaRPr lang="en-GB" dirty="0"/>
          </a:p>
        </p:txBody>
      </p:sp>
      <p:sp>
        <p:nvSpPr>
          <p:cNvPr id="5" name="TextBox 4">
            <a:extLst>
              <a:ext uri="{FF2B5EF4-FFF2-40B4-BE49-F238E27FC236}">
                <a16:creationId xmlns:a16="http://schemas.microsoft.com/office/drawing/2014/main" id="{272A50DB-881E-0A21-16BF-C07A457AA14D}"/>
              </a:ext>
            </a:extLst>
          </p:cNvPr>
          <p:cNvSpPr txBox="1"/>
          <p:nvPr/>
        </p:nvSpPr>
        <p:spPr>
          <a:xfrm>
            <a:off x="214938" y="264651"/>
            <a:ext cx="5486997"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lang="en-GB" sz="2800" b="1" dirty="0">
                <a:solidFill>
                  <a:srgbClr val="0D7FBF"/>
                </a:solidFill>
                <a:latin typeface="Helvetica" pitchFamily="2" charset="0"/>
                <a:ea typeface="Trebuchet MS" pitchFamily="-84" charset="0"/>
                <a:cs typeface="Helvetica Light"/>
              </a:rPr>
              <a:t>FCC-ee — Higgs Factory</a:t>
            </a:r>
            <a:endParaRPr kumimoji="0" lang="en-GB" sz="2800" b="1" i="0" u="none" strike="noStrike" kern="1200" cap="none" spc="0" normalizeH="0" baseline="0" noProof="0" dirty="0">
              <a:ln>
                <a:noFill/>
              </a:ln>
              <a:solidFill>
                <a:srgbClr val="0D7FBF"/>
              </a:solidFill>
              <a:effectLst/>
              <a:uLnTx/>
              <a:uFillTx/>
              <a:latin typeface="Helvetica" pitchFamily="2" charset="0"/>
              <a:ea typeface="Trebuchet MS" pitchFamily="-84" charset="0"/>
              <a:cs typeface="Helvetica Light"/>
            </a:endParaRP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449C32BB-21E8-AFA2-B7F5-0D4E74B0DF51}"/>
                  </a:ext>
                </a:extLst>
              </p:cNvPr>
              <p:cNvSpPr/>
              <p:nvPr/>
            </p:nvSpPr>
            <p:spPr>
              <a:xfrm>
                <a:off x="641953" y="1147461"/>
                <a:ext cx="11532410" cy="338554"/>
              </a:xfrm>
              <a:prstGeom prst="rect">
                <a:avLst/>
              </a:prstGeom>
            </p:spPr>
            <p:txBody>
              <a:bodyPr wrap="square">
                <a:spAutoFit/>
              </a:bodyPr>
              <a:lstStyle/>
              <a:p>
                <a:pPr lvl="0">
                  <a:spcBef>
                    <a:spcPts val="3000"/>
                  </a:spcBef>
                  <a:defRPr/>
                </a:pPr>
                <a:r>
                  <a:rPr kumimoji="0" lang="en-GB" sz="1600" b="1"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Absolute coupling strengths </a:t>
                </a:r>
                <a:r>
                  <a:rPr kumimoji="0" lang="en-GB" sz="1400" b="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 difficult at LHC due to weak constraint on </a:t>
                </a:r>
                <a14:m>
                  <m:oMath xmlns:m="http://schemas.openxmlformats.org/officeDocument/2006/math">
                    <m:sSub>
                      <m:sSubPr>
                        <m:ctrlPr>
                          <a:rPr lang="en-GB" sz="1500" i="1" smtClean="0">
                            <a:solidFill>
                              <a:prstClr val="black"/>
                            </a:solidFill>
                            <a:latin typeface="Cambria Math" panose="02040503050406030204" pitchFamily="18" charset="0"/>
                            <a:ea typeface="Cambria Math" panose="02040503050406030204" pitchFamily="18" charset="0"/>
                            <a:sym typeface="Wingdings" pitchFamily="2" charset="2"/>
                          </a:rPr>
                        </m:ctrlPr>
                      </m:sSubPr>
                      <m:e>
                        <m:r>
                          <m:rPr>
                            <m:sty m:val="p"/>
                          </m:rPr>
                          <a:rPr lang="en-GB" sz="1500" i="1" smtClean="0">
                            <a:solidFill>
                              <a:prstClr val="black"/>
                            </a:solidFill>
                            <a:latin typeface="Cambria Math" panose="02040503050406030204" pitchFamily="18" charset="0"/>
                            <a:ea typeface="Cambria Math" panose="02040503050406030204" pitchFamily="18" charset="0"/>
                            <a:sym typeface="Wingdings" pitchFamily="2" charset="2"/>
                          </a:rPr>
                          <m:t>Γ</m:t>
                        </m:r>
                      </m:e>
                      <m:sub>
                        <m:r>
                          <a:rPr lang="en-GB" sz="1500" i="1" smtClean="0">
                            <a:solidFill>
                              <a:prstClr val="black"/>
                            </a:solidFill>
                            <a:latin typeface="Cambria Math" panose="02040503050406030204" pitchFamily="18" charset="0"/>
                            <a:ea typeface="Cambria Math" panose="02040503050406030204" pitchFamily="18" charset="0"/>
                            <a:sym typeface="Wingdings" pitchFamily="2" charset="2"/>
                          </a:rPr>
                          <m:t>𝐻</m:t>
                        </m:r>
                      </m:sub>
                    </m:sSub>
                  </m:oMath>
                </a14:m>
                <a:r>
                  <a:rPr kumimoji="0" lang="en-GB" sz="1400" b="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 (current precision ~50%, HL-LHC &lt; 25%)</a:t>
                </a:r>
              </a:p>
            </p:txBody>
          </p:sp>
        </mc:Choice>
        <mc:Fallback xmlns="">
          <p:sp>
            <p:nvSpPr>
              <p:cNvPr id="6" name="Rectangle 5">
                <a:extLst>
                  <a:ext uri="{FF2B5EF4-FFF2-40B4-BE49-F238E27FC236}">
                    <a16:creationId xmlns:a16="http://schemas.microsoft.com/office/drawing/2014/main" id="{449C32BB-21E8-AFA2-B7F5-0D4E74B0DF51}"/>
                  </a:ext>
                </a:extLst>
              </p:cNvPr>
              <p:cNvSpPr>
                <a:spLocks noRot="1" noChangeAspect="1" noMove="1" noResize="1" noEditPoints="1" noAdjustHandles="1" noChangeArrowheads="1" noChangeShapeType="1" noTextEdit="1"/>
              </p:cNvSpPr>
              <p:nvPr/>
            </p:nvSpPr>
            <p:spPr>
              <a:xfrm>
                <a:off x="641953" y="1147461"/>
                <a:ext cx="11532410" cy="338554"/>
              </a:xfrm>
              <a:prstGeom prst="rect">
                <a:avLst/>
              </a:prstGeom>
              <a:blipFill>
                <a:blip r:embed="rId3"/>
                <a:stretch>
                  <a:fillRect l="-220" t="-7143" b="-17857"/>
                </a:stretch>
              </a:blipFill>
            </p:spPr>
            <p:txBody>
              <a:bodyPr/>
              <a:lstStyle/>
              <a:p>
                <a:r>
                  <a:rPr lang="en-GB">
                    <a:noFill/>
                  </a:rPr>
                  <a:t> </a:t>
                </a:r>
              </a:p>
            </p:txBody>
          </p:sp>
        </mc:Fallback>
      </mc:AlternateContent>
      <p:sp>
        <p:nvSpPr>
          <p:cNvPr id="45" name="TextBox 44">
            <a:extLst>
              <a:ext uri="{FF2B5EF4-FFF2-40B4-BE49-F238E27FC236}">
                <a16:creationId xmlns:a16="http://schemas.microsoft.com/office/drawing/2014/main" id="{831BC7FC-CC9F-6B9C-1C88-FDAAB83ECA5F}"/>
              </a:ext>
            </a:extLst>
          </p:cNvPr>
          <p:cNvSpPr txBox="1"/>
          <p:nvPr/>
        </p:nvSpPr>
        <p:spPr>
          <a:xfrm>
            <a:off x="676682" y="3190606"/>
            <a:ext cx="3207929" cy="276999"/>
          </a:xfrm>
          <a:prstGeom prst="rect">
            <a:avLst/>
          </a:prstGeom>
          <a:noFill/>
        </p:spPr>
        <p:txBody>
          <a:bodyPr wrap="none" rtlCol="0">
            <a:spAutoFit/>
          </a:bodyPr>
          <a:lstStyle/>
          <a:p>
            <a:pPr marL="0" algn="l">
              <a:spcBef>
                <a:spcPts val="3000"/>
              </a:spcBef>
            </a:pPr>
            <a:r>
              <a:rPr lang="en-GB" sz="1200" dirty="0" err="1">
                <a:solidFill>
                  <a:schemeClr val="tx1">
                    <a:lumMod val="75000"/>
                    <a:lumOff val="25000"/>
                  </a:schemeClr>
                </a:solidFill>
                <a:latin typeface="Helvetica" pitchFamily="2" charset="0"/>
                <a:ea typeface="Helvetica Light" charset="0"/>
                <a:cs typeface="Helvetica Light" charset="0"/>
                <a:sym typeface="Wingdings" pitchFamily="2" charset="2"/>
              </a:rPr>
              <a:t>Higgsstrahlung</a:t>
            </a: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 (</a:t>
            </a:r>
            <a:r>
              <a:rPr lang="en-GB" sz="1200" dirty="0" err="1">
                <a:solidFill>
                  <a:schemeClr val="tx1">
                    <a:lumMod val="75000"/>
                    <a:lumOff val="25000"/>
                  </a:schemeClr>
                </a:solidFill>
                <a:latin typeface="Helvetica" pitchFamily="2" charset="0"/>
                <a:ea typeface="Helvetica Light" charset="0"/>
                <a:cs typeface="Helvetica Light" charset="0"/>
                <a:sym typeface="Wingdings" pitchFamily="2" charset="2"/>
              </a:rPr>
              <a:t>σ</a:t>
            </a: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 = 232 fb at √s = 240 GeV)</a:t>
            </a:r>
          </a:p>
        </p:txBody>
      </p:sp>
      <p:pic>
        <p:nvPicPr>
          <p:cNvPr id="50" name="Picture 49">
            <a:extLst>
              <a:ext uri="{FF2B5EF4-FFF2-40B4-BE49-F238E27FC236}">
                <a16:creationId xmlns:a16="http://schemas.microsoft.com/office/drawing/2014/main" id="{86EF1B59-F50C-9ECF-8EA2-99A84A3C1028}"/>
              </a:ext>
            </a:extLst>
          </p:cNvPr>
          <p:cNvPicPr>
            <a:picLocks noChangeAspect="1"/>
          </p:cNvPicPr>
          <p:nvPr/>
        </p:nvPicPr>
        <p:blipFill>
          <a:blip r:embed="rId4"/>
          <a:stretch>
            <a:fillRect/>
          </a:stretch>
        </p:blipFill>
        <p:spPr>
          <a:xfrm>
            <a:off x="641952" y="1712297"/>
            <a:ext cx="2809991" cy="1361430"/>
          </a:xfrm>
          <a:prstGeom prst="rect">
            <a:avLst/>
          </a:prstGeom>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E7C29CBE-FE13-C4AE-98B6-55165F72D5CC}"/>
                  </a:ext>
                </a:extLst>
              </p:cNvPr>
              <p:cNvSpPr txBox="1"/>
              <p:nvPr/>
            </p:nvSpPr>
            <p:spPr>
              <a:xfrm>
                <a:off x="3642837" y="2196582"/>
                <a:ext cx="1851276" cy="249684"/>
              </a:xfrm>
              <a:prstGeom prst="rect">
                <a:avLst/>
              </a:prstGeom>
              <a:noFill/>
            </p:spPr>
            <p:txBody>
              <a:bodyPr wrap="none" lIns="0" tIns="0" rIns="0" bIns="0" rtlCol="0">
                <a:spAutoFit/>
              </a:bodyPr>
              <a:lstStyle/>
              <a:p>
                <a:pPr>
                  <a:spcBef>
                    <a:spcPts val="3000"/>
                  </a:spcBef>
                </a:pPr>
                <a14:m>
                  <m:oMathPara xmlns:m="http://schemas.openxmlformats.org/officeDocument/2006/math">
                    <m:oMath>
                      <m:sSup>
                        <m:sSupPr>
                          <m:ctrlPr>
                            <a:rPr lang="en-GB" sz="1600" i="1" smtClean="0">
                              <a:solidFill>
                                <a:prstClr val="black"/>
                              </a:solidFill>
                              <a:latin typeface="Cambria Math" panose="02040503050406030204" pitchFamily="18" charset="0"/>
                              <a:ea typeface="Cambria Math" panose="02040503050406030204" pitchFamily="18" charset="0"/>
                              <a:sym typeface="Wingdings" pitchFamily="2" charset="2"/>
                            </a:rPr>
                          </m:ctrlPr>
                        </m:sSupPr>
                        <m:e>
                          <m:r>
                            <a:rPr lang="en-GB" sz="1600" i="1" smtClean="0">
                              <a:solidFill>
                                <a:prstClr val="black"/>
                              </a:solidFill>
                              <a:latin typeface="Cambria Math" panose="02040503050406030204" pitchFamily="18" charset="0"/>
                              <a:ea typeface="Cambria Math" panose="02040503050406030204" pitchFamily="18" charset="0"/>
                              <a:sym typeface="Wingdings" pitchFamily="2" charset="2"/>
                            </a:rPr>
                            <m:t>𝜎</m:t>
                          </m:r>
                          <m:r>
                            <a:rPr lang="en-GB" sz="1600" b="0" i="1" smtClean="0">
                              <a:solidFill>
                                <a:prstClr val="black"/>
                              </a:solidFill>
                              <a:latin typeface="Cambria Math" panose="02040503050406030204" pitchFamily="18" charset="0"/>
                              <a:sym typeface="Wingdings" pitchFamily="2" charset="2"/>
                            </a:rPr>
                            <m:t>(</m:t>
                          </m:r>
                          <m:r>
                            <a:rPr lang="en-GB" sz="1600" b="0" i="1" smtClean="0">
                              <a:solidFill>
                                <a:prstClr val="black"/>
                              </a:solidFill>
                              <a:latin typeface="Cambria Math" panose="02040503050406030204" pitchFamily="18" charset="0"/>
                              <a:sym typeface="Wingdings" pitchFamily="2" charset="2"/>
                            </a:rPr>
                            <m:t>𝑒</m:t>
                          </m:r>
                        </m:e>
                        <m:sup>
                          <m:r>
                            <a:rPr lang="en-GB" sz="1600" b="0" i="1" smtClean="0">
                              <a:solidFill>
                                <a:prstClr val="black"/>
                              </a:solidFill>
                              <a:latin typeface="Cambria Math" panose="02040503050406030204" pitchFamily="18" charset="0"/>
                              <a:sym typeface="Wingdings" pitchFamily="2" charset="2"/>
                            </a:rPr>
                            <m:t>+</m:t>
                          </m:r>
                        </m:sup>
                      </m:sSup>
                      <m:sSup>
                        <m:sSupPr>
                          <m:ctrlPr>
                            <a:rPr lang="en-GB" sz="1600" i="1" smtClean="0">
                              <a:solidFill>
                                <a:prstClr val="black"/>
                              </a:solidFill>
                              <a:latin typeface="Cambria Math" panose="02040503050406030204" pitchFamily="18" charset="0"/>
                              <a:sym typeface="Wingdings" pitchFamily="2" charset="2"/>
                            </a:rPr>
                          </m:ctrlPr>
                        </m:sSupPr>
                        <m:e>
                          <m:r>
                            <a:rPr lang="en-GB" sz="1600" i="1" smtClean="0">
                              <a:solidFill>
                                <a:prstClr val="black"/>
                              </a:solidFill>
                              <a:latin typeface="Cambria Math" panose="02040503050406030204" pitchFamily="18" charset="0"/>
                              <a:sym typeface="Wingdings" pitchFamily="2" charset="2"/>
                            </a:rPr>
                            <m:t>𝑒</m:t>
                          </m:r>
                        </m:e>
                        <m:sup>
                          <m:r>
                            <a:rPr lang="en-GB" sz="1600" b="0" i="1" smtClean="0">
                              <a:solidFill>
                                <a:prstClr val="black"/>
                              </a:solidFill>
                              <a:latin typeface="Cambria Math" panose="02040503050406030204" pitchFamily="18" charset="0"/>
                              <a:sym typeface="Wingdings" pitchFamily="2" charset="2"/>
                            </a:rPr>
                            <m:t>−</m:t>
                          </m:r>
                        </m:sup>
                      </m:sSup>
                      <m:r>
                        <a:rPr lang="en-GB" sz="1600" i="1" smtClean="0">
                          <a:solidFill>
                            <a:prstClr val="black"/>
                          </a:solidFill>
                          <a:latin typeface="Cambria Math" panose="02040503050406030204" pitchFamily="18" charset="0"/>
                          <a:ea typeface="Cambria Math" panose="02040503050406030204" pitchFamily="18" charset="0"/>
                          <a:sym typeface="Wingdings" pitchFamily="2" charset="2"/>
                        </a:rPr>
                        <m:t>→</m:t>
                      </m:r>
                      <m:r>
                        <a:rPr lang="en-GB" sz="1600" b="0" i="1" smtClean="0">
                          <a:solidFill>
                            <a:prstClr val="black"/>
                          </a:solidFill>
                          <a:latin typeface="Cambria Math" panose="02040503050406030204" pitchFamily="18" charset="0"/>
                          <a:ea typeface="Cambria Math" panose="02040503050406030204" pitchFamily="18" charset="0"/>
                          <a:sym typeface="Wingdings" pitchFamily="2" charset="2"/>
                        </a:rPr>
                        <m:t>𝑍𝐻</m:t>
                      </m:r>
                      <m:r>
                        <a:rPr lang="en-GB" sz="1600" b="0" i="1" smtClean="0">
                          <a:solidFill>
                            <a:prstClr val="black"/>
                          </a:solidFill>
                          <a:latin typeface="Cambria Math" panose="02040503050406030204" pitchFamily="18" charset="0"/>
                          <a:ea typeface="Cambria Math" panose="02040503050406030204" pitchFamily="18" charset="0"/>
                          <a:sym typeface="Wingdings" pitchFamily="2" charset="2"/>
                        </a:rPr>
                        <m:t>)∝</m:t>
                      </m:r>
                      <m:sSubSup>
                        <m:sSubSupPr>
                          <m:ctrlPr>
                            <a:rPr lang="en-GB" sz="1600" b="0" i="1" smtClean="0">
                              <a:solidFill>
                                <a:prstClr val="black"/>
                              </a:solidFill>
                              <a:latin typeface="Cambria Math" panose="02040503050406030204" pitchFamily="18" charset="0"/>
                              <a:ea typeface="Cambria Math" panose="02040503050406030204" pitchFamily="18" charset="0"/>
                              <a:sym typeface="Wingdings" pitchFamily="2" charset="2"/>
                            </a:rPr>
                          </m:ctrlPr>
                        </m:sSubSupPr>
                        <m:e>
                          <m:r>
                            <a:rPr lang="en-GB" sz="1600" b="0" i="1" smtClean="0">
                              <a:solidFill>
                                <a:prstClr val="black"/>
                              </a:solidFill>
                              <a:latin typeface="Cambria Math" panose="02040503050406030204" pitchFamily="18" charset="0"/>
                              <a:ea typeface="Cambria Math" panose="02040503050406030204" pitchFamily="18" charset="0"/>
                              <a:sym typeface="Wingdings" pitchFamily="2" charset="2"/>
                            </a:rPr>
                            <m:t>𝜅</m:t>
                          </m:r>
                        </m:e>
                        <m:sub>
                          <m:r>
                            <a:rPr lang="en-GB" sz="1600" b="0" i="1" smtClean="0">
                              <a:solidFill>
                                <a:prstClr val="black"/>
                              </a:solidFill>
                              <a:latin typeface="Cambria Math" panose="02040503050406030204" pitchFamily="18" charset="0"/>
                              <a:ea typeface="Cambria Math" panose="02040503050406030204" pitchFamily="18" charset="0"/>
                              <a:sym typeface="Wingdings" pitchFamily="2" charset="2"/>
                            </a:rPr>
                            <m:t>𝑍</m:t>
                          </m:r>
                        </m:sub>
                        <m:sup>
                          <m:r>
                            <a:rPr lang="en-GB" sz="1600" b="0" i="1" smtClean="0">
                              <a:solidFill>
                                <a:prstClr val="black"/>
                              </a:solidFill>
                              <a:latin typeface="Cambria Math" panose="02040503050406030204" pitchFamily="18" charset="0"/>
                              <a:ea typeface="Cambria Math" panose="02040503050406030204" pitchFamily="18" charset="0"/>
                              <a:sym typeface="Wingdings" pitchFamily="2" charset="2"/>
                            </a:rPr>
                            <m:t>2</m:t>
                          </m:r>
                        </m:sup>
                      </m:sSubSup>
                    </m:oMath>
                  </m:oMathPara>
                </a14:m>
                <a:endParaRPr lang="en-GB" sz="1600" dirty="0">
                  <a:solidFill>
                    <a:prstClr val="black"/>
                  </a:solidFill>
                  <a:latin typeface="Helvetica" pitchFamily="2" charset="0"/>
                  <a:ea typeface="Helvetica Light" charset="0"/>
                  <a:cs typeface="Helvetica Light" charset="0"/>
                  <a:sym typeface="Wingdings" pitchFamily="2" charset="2"/>
                </a:endParaRPr>
              </a:p>
            </p:txBody>
          </p:sp>
        </mc:Choice>
        <mc:Fallback xmlns="">
          <p:sp>
            <p:nvSpPr>
              <p:cNvPr id="3" name="TextBox 2">
                <a:extLst>
                  <a:ext uri="{FF2B5EF4-FFF2-40B4-BE49-F238E27FC236}">
                    <a16:creationId xmlns:a16="http://schemas.microsoft.com/office/drawing/2014/main" id="{E7C29CBE-FE13-C4AE-98B6-55165F72D5CC}"/>
                  </a:ext>
                </a:extLst>
              </p:cNvPr>
              <p:cNvSpPr txBox="1">
                <a:spLocks noRot="1" noChangeAspect="1" noMove="1" noResize="1" noEditPoints="1" noAdjustHandles="1" noChangeArrowheads="1" noChangeShapeType="1" noTextEdit="1"/>
              </p:cNvSpPr>
              <p:nvPr/>
            </p:nvSpPr>
            <p:spPr>
              <a:xfrm>
                <a:off x="3642837" y="2196582"/>
                <a:ext cx="1851276" cy="249684"/>
              </a:xfrm>
              <a:prstGeom prst="rect">
                <a:avLst/>
              </a:prstGeom>
              <a:blipFill>
                <a:blip r:embed="rId5"/>
                <a:stretch>
                  <a:fillRect l="-685" b="-33333"/>
                </a:stretch>
              </a:blipFill>
            </p:spPr>
            <p:txBody>
              <a:bodyPr/>
              <a:lstStyle/>
              <a:p>
                <a:r>
                  <a:rPr lang="en-GB">
                    <a:noFill/>
                  </a:rPr>
                  <a:t> </a:t>
                </a:r>
              </a:p>
            </p:txBody>
          </p:sp>
        </mc:Fallback>
      </mc:AlternateContent>
      <p:sp>
        <p:nvSpPr>
          <p:cNvPr id="9" name="TextBox 8">
            <a:extLst>
              <a:ext uri="{FF2B5EF4-FFF2-40B4-BE49-F238E27FC236}">
                <a16:creationId xmlns:a16="http://schemas.microsoft.com/office/drawing/2014/main" id="{CE6C7E2B-944C-4853-2E44-532952061D44}"/>
              </a:ext>
            </a:extLst>
          </p:cNvPr>
          <p:cNvSpPr txBox="1"/>
          <p:nvPr/>
        </p:nvSpPr>
        <p:spPr>
          <a:xfrm rot="16200000">
            <a:off x="4333612" y="4630826"/>
            <a:ext cx="2505814" cy="230832"/>
          </a:xfrm>
          <a:prstGeom prst="rect">
            <a:avLst/>
          </a:prstGeom>
          <a:noFill/>
        </p:spPr>
        <p:txBody>
          <a:bodyPr wrap="none" rtlCol="0">
            <a:spAutoFit/>
          </a:bodyPr>
          <a:lstStyle/>
          <a:p>
            <a:pPr marL="0" algn="l">
              <a:spcBef>
                <a:spcPts val="3000"/>
              </a:spcBef>
            </a:pPr>
            <a:r>
              <a:rPr lang="en-GB" sz="900" dirty="0">
                <a:solidFill>
                  <a:prstClr val="black"/>
                </a:solidFill>
                <a:latin typeface="Helvetica Light" panose="020B0403020202020204" pitchFamily="34" charset="0"/>
                <a:ea typeface="Helvetica Light" charset="0"/>
                <a:cs typeface="Helvetica Light" charset="0"/>
                <a:sym typeface="Wingdings" pitchFamily="2" charset="2"/>
                <a:hlinkClick r:id="rId6"/>
              </a:rPr>
              <a:t>arXiv:2106.15438</a:t>
            </a:r>
            <a:r>
              <a:rPr lang="en-GB" sz="900" dirty="0">
                <a:solidFill>
                  <a:prstClr val="black"/>
                </a:solidFill>
                <a:latin typeface="Helvetica Light" panose="020B0403020202020204" pitchFamily="34" charset="0"/>
                <a:ea typeface="Helvetica Light" charset="0"/>
                <a:cs typeface="Helvetica Light" charset="0"/>
                <a:sym typeface="Wingdings" pitchFamily="2" charset="2"/>
              </a:rPr>
              <a:t>, see also </a:t>
            </a:r>
            <a:r>
              <a:rPr lang="en-GB" sz="900" dirty="0">
                <a:solidFill>
                  <a:prstClr val="black"/>
                </a:solidFill>
                <a:latin typeface="Helvetica Light" panose="020B0403020202020204" pitchFamily="34" charset="0"/>
                <a:ea typeface="Helvetica Light" charset="0"/>
                <a:cs typeface="Helvetica Light" charset="0"/>
                <a:sym typeface="Wingdings" pitchFamily="2" charset="2"/>
                <a:hlinkClick r:id="rId7"/>
              </a:rPr>
              <a:t>arXiv:2512.21290</a:t>
            </a:r>
            <a:endParaRPr lang="en-GB" sz="900" dirty="0">
              <a:solidFill>
                <a:prstClr val="black"/>
              </a:solidFill>
              <a:latin typeface="Helvetica Light" panose="020B0403020202020204" pitchFamily="34" charset="0"/>
              <a:ea typeface="Helvetica Light" charset="0"/>
              <a:cs typeface="Helvetica Light" charset="0"/>
              <a:sym typeface="Wingdings" pitchFamily="2" charset="2"/>
            </a:endParaRPr>
          </a:p>
        </p:txBody>
      </p:sp>
      <p:grpSp>
        <p:nvGrpSpPr>
          <p:cNvPr id="4" name="Group 3">
            <a:extLst>
              <a:ext uri="{FF2B5EF4-FFF2-40B4-BE49-F238E27FC236}">
                <a16:creationId xmlns:a16="http://schemas.microsoft.com/office/drawing/2014/main" id="{522EB789-1BA1-0553-0392-7080B566A5E1}"/>
              </a:ext>
            </a:extLst>
          </p:cNvPr>
          <p:cNvGrpSpPr/>
          <p:nvPr/>
        </p:nvGrpSpPr>
        <p:grpSpPr>
          <a:xfrm>
            <a:off x="6095999" y="4550393"/>
            <a:ext cx="5387977" cy="870787"/>
            <a:chOff x="676682" y="4024829"/>
            <a:chExt cx="5387977" cy="870787"/>
          </a:xfrm>
        </p:grpSpPr>
        <p:sp>
          <p:nvSpPr>
            <p:cNvPr id="11" name="TextBox 10">
              <a:extLst>
                <a:ext uri="{FF2B5EF4-FFF2-40B4-BE49-F238E27FC236}">
                  <a16:creationId xmlns:a16="http://schemas.microsoft.com/office/drawing/2014/main" id="{91EA0512-680E-9B09-7A4C-C7C5ABE16AE7}"/>
                </a:ext>
              </a:extLst>
            </p:cNvPr>
            <p:cNvSpPr txBox="1"/>
            <p:nvPr/>
          </p:nvSpPr>
          <p:spPr>
            <a:xfrm>
              <a:off x="676682" y="4170762"/>
              <a:ext cx="3855411" cy="307777"/>
            </a:xfrm>
            <a:prstGeom prst="rect">
              <a:avLst/>
            </a:prstGeom>
            <a:noFill/>
          </p:spPr>
          <p:txBody>
            <a:bodyPr wrap="square" rtlCol="0">
              <a:spAutoFit/>
            </a:bodyPr>
            <a:lstStyle/>
            <a:p>
              <a:pPr>
                <a:spcBef>
                  <a:spcPts val="3000"/>
                </a:spcBef>
              </a:pPr>
              <a:r>
                <a:rPr lang="en-GB" sz="1400" dirty="0">
                  <a:solidFill>
                    <a:prstClr val="black"/>
                  </a:solidFill>
                  <a:latin typeface="Helvetica" pitchFamily="2" charset="0"/>
                  <a:ea typeface="Helvetica Light" charset="0"/>
                  <a:cs typeface="Helvetica Light" charset="0"/>
                  <a:sym typeface="Wingdings" pitchFamily="2" charset="2"/>
                </a:rPr>
                <a:t>Combination with measurement of </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02A3C950-C1AC-40C0-C5BE-97C7AEF53321}"/>
                    </a:ext>
                  </a:extLst>
                </p:cNvPr>
                <p:cNvSpPr txBox="1"/>
                <p:nvPr/>
              </p:nvSpPr>
              <p:spPr>
                <a:xfrm>
                  <a:off x="3477092" y="4024829"/>
                  <a:ext cx="2587567" cy="537263"/>
                </a:xfrm>
                <a:prstGeom prst="rect">
                  <a:avLst/>
                </a:prstGeom>
                <a:noFill/>
              </p:spPr>
              <p:txBody>
                <a:bodyPr wrap="none" lIns="0" tIns="0" rIns="0" bIns="0" rtlCol="0">
                  <a:spAutoFit/>
                </a:bodyPr>
                <a:lstStyle/>
                <a:p>
                  <a:pPr>
                    <a:spcBef>
                      <a:spcPts val="3000"/>
                    </a:spcBef>
                  </a:pPr>
                  <a14:m>
                    <m:oMathPara xmlns:m="http://schemas.openxmlformats.org/officeDocument/2006/math">
                      <m:oMath>
                        <m:sSup>
                          <m:sSupPr>
                            <m:ctrlPr>
                              <a:rPr lang="en-GB" sz="1600" i="1" smtClean="0">
                                <a:solidFill>
                                  <a:prstClr val="black"/>
                                </a:solidFill>
                                <a:latin typeface="Cambria Math" panose="02040503050406030204" pitchFamily="18" charset="0"/>
                                <a:ea typeface="Cambria Math" panose="02040503050406030204" pitchFamily="18" charset="0"/>
                                <a:sym typeface="Wingdings" pitchFamily="2" charset="2"/>
                              </a:rPr>
                            </m:ctrlPr>
                          </m:sSupPr>
                          <m:e>
                            <m:r>
                              <a:rPr lang="en-GB" sz="1600" i="1" smtClean="0">
                                <a:solidFill>
                                  <a:prstClr val="black"/>
                                </a:solidFill>
                                <a:latin typeface="Cambria Math" panose="02040503050406030204" pitchFamily="18" charset="0"/>
                                <a:ea typeface="Cambria Math" panose="02040503050406030204" pitchFamily="18" charset="0"/>
                                <a:sym typeface="Wingdings" pitchFamily="2" charset="2"/>
                              </a:rPr>
                              <m:t>𝜎</m:t>
                            </m:r>
                            <m:r>
                              <a:rPr lang="en-GB" sz="1600" b="0" i="1" smtClean="0">
                                <a:solidFill>
                                  <a:prstClr val="black"/>
                                </a:solidFill>
                                <a:latin typeface="Cambria Math" panose="02040503050406030204" pitchFamily="18" charset="0"/>
                                <a:sym typeface="Wingdings" pitchFamily="2" charset="2"/>
                              </a:rPr>
                              <m:t>(</m:t>
                            </m:r>
                            <m:r>
                              <a:rPr lang="en-GB" sz="1600" b="0" i="1" smtClean="0">
                                <a:solidFill>
                                  <a:prstClr val="black"/>
                                </a:solidFill>
                                <a:latin typeface="Cambria Math" panose="02040503050406030204" pitchFamily="18" charset="0"/>
                                <a:sym typeface="Wingdings" pitchFamily="2" charset="2"/>
                              </a:rPr>
                              <m:t>𝑒</m:t>
                            </m:r>
                          </m:e>
                          <m:sup>
                            <m:r>
                              <a:rPr lang="en-GB" sz="1600" b="0" i="1" smtClean="0">
                                <a:solidFill>
                                  <a:prstClr val="black"/>
                                </a:solidFill>
                                <a:latin typeface="Cambria Math" panose="02040503050406030204" pitchFamily="18" charset="0"/>
                                <a:sym typeface="Wingdings" pitchFamily="2" charset="2"/>
                              </a:rPr>
                              <m:t>+</m:t>
                            </m:r>
                          </m:sup>
                        </m:sSup>
                        <m:sSup>
                          <m:sSupPr>
                            <m:ctrlPr>
                              <a:rPr lang="en-GB" sz="1600" i="1" smtClean="0">
                                <a:solidFill>
                                  <a:prstClr val="black"/>
                                </a:solidFill>
                                <a:latin typeface="Cambria Math" panose="02040503050406030204" pitchFamily="18" charset="0"/>
                                <a:sym typeface="Wingdings" pitchFamily="2" charset="2"/>
                              </a:rPr>
                            </m:ctrlPr>
                          </m:sSupPr>
                          <m:e>
                            <m:r>
                              <a:rPr lang="en-GB" sz="1600" i="1" smtClean="0">
                                <a:solidFill>
                                  <a:prstClr val="black"/>
                                </a:solidFill>
                                <a:latin typeface="Cambria Math" panose="02040503050406030204" pitchFamily="18" charset="0"/>
                                <a:sym typeface="Wingdings" pitchFamily="2" charset="2"/>
                              </a:rPr>
                              <m:t>𝑒</m:t>
                            </m:r>
                          </m:e>
                          <m:sup>
                            <m:r>
                              <a:rPr lang="en-GB" sz="1600" b="0" i="1" smtClean="0">
                                <a:solidFill>
                                  <a:prstClr val="black"/>
                                </a:solidFill>
                                <a:latin typeface="Cambria Math" panose="02040503050406030204" pitchFamily="18" charset="0"/>
                                <a:sym typeface="Wingdings" pitchFamily="2" charset="2"/>
                              </a:rPr>
                              <m:t>−</m:t>
                            </m:r>
                          </m:sup>
                        </m:sSup>
                        <m:r>
                          <a:rPr lang="en-GB" sz="1600" i="1" smtClean="0">
                            <a:solidFill>
                              <a:prstClr val="black"/>
                            </a:solidFill>
                            <a:latin typeface="Cambria Math" panose="02040503050406030204" pitchFamily="18" charset="0"/>
                            <a:ea typeface="Cambria Math" panose="02040503050406030204" pitchFamily="18" charset="0"/>
                            <a:sym typeface="Wingdings" pitchFamily="2" charset="2"/>
                          </a:rPr>
                          <m:t>→</m:t>
                        </m:r>
                        <m:r>
                          <a:rPr lang="en-GB" sz="1600" b="0" i="1" smtClean="0">
                            <a:solidFill>
                              <a:prstClr val="black"/>
                            </a:solidFill>
                            <a:latin typeface="Cambria Math" panose="02040503050406030204" pitchFamily="18" charset="0"/>
                            <a:ea typeface="Cambria Math" panose="02040503050406030204" pitchFamily="18" charset="0"/>
                            <a:sym typeface="Wingdings" pitchFamily="2" charset="2"/>
                          </a:rPr>
                          <m:t>𝑍𝐻</m:t>
                        </m:r>
                        <m:r>
                          <a:rPr lang="en-GB" sz="1600" b="0" i="1" smtClean="0">
                            <a:solidFill>
                              <a:prstClr val="black"/>
                            </a:solidFill>
                            <a:latin typeface="Cambria Math" panose="02040503050406030204" pitchFamily="18" charset="0"/>
                            <a:ea typeface="Cambria Math" panose="02040503050406030204" pitchFamily="18" charset="0"/>
                            <a:sym typeface="Wingdings" pitchFamily="2" charset="2"/>
                          </a:rPr>
                          <m:t>(→</m:t>
                        </m:r>
                        <m:r>
                          <a:rPr lang="en-GB" sz="1600" b="0" i="1" smtClean="0">
                            <a:solidFill>
                              <a:prstClr val="black"/>
                            </a:solidFill>
                            <a:latin typeface="Cambria Math" panose="02040503050406030204" pitchFamily="18" charset="0"/>
                            <a:ea typeface="Cambria Math" panose="02040503050406030204" pitchFamily="18" charset="0"/>
                            <a:sym typeface="Wingdings" pitchFamily="2" charset="2"/>
                          </a:rPr>
                          <m:t>𝑍</m:t>
                        </m:r>
                        <m:sSup>
                          <m:sSupPr>
                            <m:ctrlPr>
                              <a:rPr lang="en-GB" sz="1600" b="0" i="1" smtClean="0">
                                <a:solidFill>
                                  <a:prstClr val="black"/>
                                </a:solidFill>
                                <a:latin typeface="Cambria Math" panose="02040503050406030204" pitchFamily="18" charset="0"/>
                                <a:ea typeface="Cambria Math" panose="02040503050406030204" pitchFamily="18" charset="0"/>
                                <a:sym typeface="Wingdings" pitchFamily="2" charset="2"/>
                              </a:rPr>
                            </m:ctrlPr>
                          </m:sSupPr>
                          <m:e>
                            <m:r>
                              <a:rPr lang="en-GB" sz="1600" b="0" i="1" smtClean="0">
                                <a:solidFill>
                                  <a:prstClr val="black"/>
                                </a:solidFill>
                                <a:latin typeface="Cambria Math" panose="02040503050406030204" pitchFamily="18" charset="0"/>
                                <a:ea typeface="Cambria Math" panose="02040503050406030204" pitchFamily="18" charset="0"/>
                                <a:sym typeface="Wingdings" pitchFamily="2" charset="2"/>
                              </a:rPr>
                              <m:t>𝑍</m:t>
                            </m:r>
                          </m:e>
                          <m:sup>
                            <m:r>
                              <a:rPr lang="en-GB" sz="1600" b="0" i="1" smtClean="0">
                                <a:solidFill>
                                  <a:prstClr val="black"/>
                                </a:solidFill>
                                <a:latin typeface="Cambria Math" panose="02040503050406030204" pitchFamily="18" charset="0"/>
                                <a:ea typeface="Cambria Math" panose="02040503050406030204" pitchFamily="18" charset="0"/>
                                <a:sym typeface="Wingdings" pitchFamily="2" charset="2"/>
                              </a:rPr>
                              <m:t>∗</m:t>
                            </m:r>
                          </m:sup>
                        </m:sSup>
                        <m:r>
                          <a:rPr lang="en-GB" sz="1600" b="0" i="1" smtClean="0">
                            <a:solidFill>
                              <a:prstClr val="black"/>
                            </a:solidFill>
                            <a:latin typeface="Cambria Math" panose="02040503050406030204" pitchFamily="18" charset="0"/>
                            <a:ea typeface="Cambria Math" panose="02040503050406030204" pitchFamily="18" charset="0"/>
                            <a:sym typeface="Wingdings" pitchFamily="2" charset="2"/>
                          </a:rPr>
                          <m:t>))∝</m:t>
                        </m:r>
                        <m:f>
                          <m:fPr>
                            <m:ctrlPr>
                              <a:rPr lang="en-GB" sz="1600" i="1" smtClean="0">
                                <a:solidFill>
                                  <a:prstClr val="black"/>
                                </a:solidFill>
                                <a:latin typeface="Cambria Math" panose="02040503050406030204" pitchFamily="18" charset="0"/>
                                <a:ea typeface="Cambria Math" panose="02040503050406030204" pitchFamily="18" charset="0"/>
                                <a:sym typeface="Wingdings" pitchFamily="2" charset="2"/>
                              </a:rPr>
                            </m:ctrlPr>
                          </m:fPr>
                          <m:num>
                            <m:sSubSup>
                              <m:sSubSupPr>
                                <m:ctrlPr>
                                  <a:rPr lang="en-GB" sz="1600" i="1" smtClean="0">
                                    <a:solidFill>
                                      <a:prstClr val="black"/>
                                    </a:solidFill>
                                    <a:latin typeface="Cambria Math" panose="02040503050406030204" pitchFamily="18" charset="0"/>
                                    <a:ea typeface="Cambria Math" panose="02040503050406030204" pitchFamily="18" charset="0"/>
                                    <a:sym typeface="Wingdings" pitchFamily="2" charset="2"/>
                                  </a:rPr>
                                </m:ctrlPr>
                              </m:sSubSupPr>
                              <m:e>
                                <m:r>
                                  <a:rPr lang="en-GB" sz="1600" i="1" smtClean="0">
                                    <a:solidFill>
                                      <a:prstClr val="black"/>
                                    </a:solidFill>
                                    <a:latin typeface="Cambria Math" panose="02040503050406030204" pitchFamily="18" charset="0"/>
                                    <a:ea typeface="Cambria Math" panose="02040503050406030204" pitchFamily="18" charset="0"/>
                                    <a:sym typeface="Wingdings" pitchFamily="2" charset="2"/>
                                  </a:rPr>
                                  <m:t>𝜅</m:t>
                                </m:r>
                              </m:e>
                              <m:sub>
                                <m:r>
                                  <a:rPr lang="en-GB" sz="1600" i="1" smtClean="0">
                                    <a:solidFill>
                                      <a:prstClr val="black"/>
                                    </a:solidFill>
                                    <a:latin typeface="Cambria Math" panose="02040503050406030204" pitchFamily="18" charset="0"/>
                                    <a:ea typeface="Cambria Math" panose="02040503050406030204" pitchFamily="18" charset="0"/>
                                    <a:sym typeface="Wingdings" pitchFamily="2" charset="2"/>
                                  </a:rPr>
                                  <m:t>𝑍</m:t>
                                </m:r>
                              </m:sub>
                              <m:sup>
                                <m:r>
                                  <a:rPr lang="en-GB" sz="1600" i="1" smtClean="0">
                                    <a:solidFill>
                                      <a:prstClr val="black"/>
                                    </a:solidFill>
                                    <a:latin typeface="Cambria Math" panose="02040503050406030204" pitchFamily="18" charset="0"/>
                                    <a:ea typeface="Cambria Math" panose="02040503050406030204" pitchFamily="18" charset="0"/>
                                    <a:sym typeface="Wingdings" pitchFamily="2" charset="2"/>
                                  </a:rPr>
                                  <m:t>4</m:t>
                                </m:r>
                              </m:sup>
                            </m:sSubSup>
                          </m:num>
                          <m:den>
                            <m:sSub>
                              <m:sSubPr>
                                <m:ctrlPr>
                                  <a:rPr lang="en-GB" sz="1600" b="0" i="1" smtClean="0">
                                    <a:solidFill>
                                      <a:prstClr val="black"/>
                                    </a:solidFill>
                                    <a:latin typeface="Cambria Math" panose="02040503050406030204" pitchFamily="18" charset="0"/>
                                    <a:ea typeface="Cambria Math" panose="02040503050406030204" pitchFamily="18" charset="0"/>
                                    <a:sym typeface="Wingdings" pitchFamily="2" charset="2"/>
                                  </a:rPr>
                                </m:ctrlPr>
                              </m:sSubPr>
                              <m:e>
                                <m:r>
                                  <m:rPr>
                                    <m:sty m:val="p"/>
                                  </m:rPr>
                                  <a:rPr lang="en-GB" sz="1600" b="0" i="1" smtClean="0">
                                    <a:solidFill>
                                      <a:prstClr val="black"/>
                                    </a:solidFill>
                                    <a:latin typeface="Cambria Math" panose="02040503050406030204" pitchFamily="18" charset="0"/>
                                    <a:ea typeface="Cambria Math" panose="02040503050406030204" pitchFamily="18" charset="0"/>
                                    <a:sym typeface="Wingdings" pitchFamily="2" charset="2"/>
                                  </a:rPr>
                                  <m:t>Γ</m:t>
                                </m:r>
                              </m:e>
                              <m:sub>
                                <m:r>
                                  <a:rPr lang="en-GB" sz="1600" b="0" i="1" smtClean="0">
                                    <a:solidFill>
                                      <a:prstClr val="black"/>
                                    </a:solidFill>
                                    <a:latin typeface="Cambria Math" panose="02040503050406030204" pitchFamily="18" charset="0"/>
                                    <a:ea typeface="Cambria Math" panose="02040503050406030204" pitchFamily="18" charset="0"/>
                                    <a:sym typeface="Wingdings" pitchFamily="2" charset="2"/>
                                  </a:rPr>
                                  <m:t>𝐻</m:t>
                                </m:r>
                              </m:sub>
                            </m:sSub>
                          </m:den>
                        </m:f>
                      </m:oMath>
                    </m:oMathPara>
                  </a14:m>
                  <a:endParaRPr lang="en-GB" sz="1600" dirty="0">
                    <a:solidFill>
                      <a:prstClr val="black"/>
                    </a:solidFill>
                    <a:latin typeface="Helvetica" pitchFamily="2" charset="0"/>
                    <a:ea typeface="Helvetica Light" charset="0"/>
                    <a:cs typeface="Helvetica Light" charset="0"/>
                    <a:sym typeface="Wingdings" pitchFamily="2" charset="2"/>
                  </a:endParaRPr>
                </a:p>
              </p:txBody>
            </p:sp>
          </mc:Choice>
          <mc:Fallback xmlns="">
            <p:sp>
              <p:nvSpPr>
                <p:cNvPr id="12" name="TextBox 11">
                  <a:extLst>
                    <a:ext uri="{FF2B5EF4-FFF2-40B4-BE49-F238E27FC236}">
                      <a16:creationId xmlns:a16="http://schemas.microsoft.com/office/drawing/2014/main" id="{02A3C950-C1AC-40C0-C5BE-97C7AEF53321}"/>
                    </a:ext>
                  </a:extLst>
                </p:cNvPr>
                <p:cNvSpPr txBox="1">
                  <a:spLocks noRot="1" noChangeAspect="1" noMove="1" noResize="1" noEditPoints="1" noAdjustHandles="1" noChangeArrowheads="1" noChangeShapeType="1" noTextEdit="1"/>
                </p:cNvSpPr>
                <p:nvPr/>
              </p:nvSpPr>
              <p:spPr>
                <a:xfrm>
                  <a:off x="3477092" y="4024829"/>
                  <a:ext cx="2587567" cy="537263"/>
                </a:xfrm>
                <a:prstGeom prst="rect">
                  <a:avLst/>
                </a:prstGeom>
                <a:blipFill>
                  <a:blip r:embed="rId8"/>
                  <a:stretch>
                    <a:fillRect l="-488" b="-930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68254586-A54D-1B85-2080-A5C8BA8FC5AA}"/>
                    </a:ext>
                  </a:extLst>
                </p:cNvPr>
                <p:cNvSpPr txBox="1"/>
                <p:nvPr/>
              </p:nvSpPr>
              <p:spPr>
                <a:xfrm>
                  <a:off x="676682" y="4577772"/>
                  <a:ext cx="4713468" cy="317844"/>
                </a:xfrm>
                <a:prstGeom prst="rect">
                  <a:avLst/>
                </a:prstGeom>
                <a:noFill/>
              </p:spPr>
              <p:txBody>
                <a:bodyPr wrap="square" rtlCol="0">
                  <a:spAutoFit/>
                </a:bodyPr>
                <a:lstStyle/>
                <a:p>
                  <a:pPr>
                    <a:spcBef>
                      <a:spcPts val="3000"/>
                    </a:spcBef>
                  </a:pPr>
                  <a:r>
                    <a:rPr lang="en-GB" sz="1400" dirty="0">
                      <a:solidFill>
                        <a:prstClr val="black"/>
                      </a:solidFill>
                      <a:latin typeface="Helvetica" pitchFamily="2" charset="0"/>
                      <a:ea typeface="Helvetica Light" charset="0"/>
                      <a:cs typeface="Helvetica Light" charset="0"/>
                      <a:sym typeface="Wingdings" pitchFamily="2" charset="2"/>
                    </a:rPr>
                    <a:t>allows to determine </a:t>
                  </a:r>
                  <a14:m>
                    <m:oMath xmlns:m="http://schemas.openxmlformats.org/officeDocument/2006/math">
                      <m:sSub>
                        <m:sSubPr>
                          <m:ctrlPr>
                            <a:rPr lang="en-GB" sz="1500" i="1" smtClean="0">
                              <a:solidFill>
                                <a:prstClr val="black"/>
                              </a:solidFill>
                              <a:latin typeface="Cambria Math" panose="02040503050406030204" pitchFamily="18" charset="0"/>
                              <a:ea typeface="Cambria Math" panose="02040503050406030204" pitchFamily="18" charset="0"/>
                              <a:sym typeface="Wingdings" pitchFamily="2" charset="2"/>
                            </a:rPr>
                          </m:ctrlPr>
                        </m:sSubPr>
                        <m:e>
                          <m:r>
                            <m:rPr>
                              <m:sty m:val="p"/>
                            </m:rPr>
                            <a:rPr lang="en-GB" sz="1500" i="1" smtClean="0">
                              <a:solidFill>
                                <a:prstClr val="black"/>
                              </a:solidFill>
                              <a:latin typeface="Cambria Math" panose="02040503050406030204" pitchFamily="18" charset="0"/>
                              <a:ea typeface="Cambria Math" panose="02040503050406030204" pitchFamily="18" charset="0"/>
                              <a:sym typeface="Wingdings" pitchFamily="2" charset="2"/>
                            </a:rPr>
                            <m:t>Γ</m:t>
                          </m:r>
                        </m:e>
                        <m:sub>
                          <m:r>
                            <a:rPr lang="en-GB" sz="1500" i="1" smtClean="0">
                              <a:solidFill>
                                <a:prstClr val="black"/>
                              </a:solidFill>
                              <a:latin typeface="Cambria Math" panose="02040503050406030204" pitchFamily="18" charset="0"/>
                              <a:ea typeface="Cambria Math" panose="02040503050406030204" pitchFamily="18" charset="0"/>
                              <a:sym typeface="Wingdings" pitchFamily="2" charset="2"/>
                            </a:rPr>
                            <m:t>𝐻</m:t>
                          </m:r>
                        </m:sub>
                      </m:sSub>
                    </m:oMath>
                  </a14:m>
                  <a:r>
                    <a:rPr lang="en-GB" sz="1400" dirty="0">
                      <a:solidFill>
                        <a:prstClr val="black"/>
                      </a:solidFill>
                      <a:latin typeface="Helvetica" pitchFamily="2" charset="0"/>
                      <a:ea typeface="Helvetica Light" charset="0"/>
                      <a:cs typeface="Helvetica Light" charset="0"/>
                      <a:sym typeface="Wingdings" pitchFamily="2" charset="2"/>
                    </a:rPr>
                    <a:t> to 0.8% precision (30 × HL-LHC)</a:t>
                  </a:r>
                </a:p>
              </p:txBody>
            </p:sp>
          </mc:Choice>
          <mc:Fallback xmlns="">
            <p:sp>
              <p:nvSpPr>
                <p:cNvPr id="13" name="TextBox 12">
                  <a:extLst>
                    <a:ext uri="{FF2B5EF4-FFF2-40B4-BE49-F238E27FC236}">
                      <a16:creationId xmlns:a16="http://schemas.microsoft.com/office/drawing/2014/main" id="{68254586-A54D-1B85-2080-A5C8BA8FC5AA}"/>
                    </a:ext>
                  </a:extLst>
                </p:cNvPr>
                <p:cNvSpPr txBox="1">
                  <a:spLocks noRot="1" noChangeAspect="1" noMove="1" noResize="1" noEditPoints="1" noAdjustHandles="1" noChangeArrowheads="1" noChangeShapeType="1" noTextEdit="1"/>
                </p:cNvSpPr>
                <p:nvPr/>
              </p:nvSpPr>
              <p:spPr>
                <a:xfrm>
                  <a:off x="676682" y="4577772"/>
                  <a:ext cx="4713468" cy="317844"/>
                </a:xfrm>
                <a:prstGeom prst="rect">
                  <a:avLst/>
                </a:prstGeom>
                <a:blipFill>
                  <a:blip r:embed="rId9"/>
                  <a:stretch>
                    <a:fillRect l="-538" b="-23077"/>
                  </a:stretch>
                </a:blipFill>
              </p:spPr>
              <p:txBody>
                <a:bodyPr/>
                <a:lstStyle/>
                <a:p>
                  <a:r>
                    <a:rPr lang="en-GB">
                      <a:noFill/>
                    </a:rPr>
                    <a:t> </a:t>
                  </a:r>
                </a:p>
              </p:txBody>
            </p:sp>
          </mc:Fallback>
        </mc:AlternateContent>
      </p:grpSp>
      <p:grpSp>
        <p:nvGrpSpPr>
          <p:cNvPr id="10" name="Group 9">
            <a:extLst>
              <a:ext uri="{FF2B5EF4-FFF2-40B4-BE49-F238E27FC236}">
                <a16:creationId xmlns:a16="http://schemas.microsoft.com/office/drawing/2014/main" id="{67E70B75-8F0D-E3EE-E3E4-690C008DC0E1}"/>
              </a:ext>
            </a:extLst>
          </p:cNvPr>
          <p:cNvGrpSpPr/>
          <p:nvPr/>
        </p:nvGrpSpPr>
        <p:grpSpPr>
          <a:xfrm>
            <a:off x="6095999" y="1663510"/>
            <a:ext cx="5631678" cy="1785104"/>
            <a:chOff x="6095999" y="1788205"/>
            <a:chExt cx="5631678" cy="1785104"/>
          </a:xfrm>
        </p:grpSpPr>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F70A03C6-AA8C-E8F6-5B40-6848D0C87765}"/>
                    </a:ext>
                  </a:extLst>
                </p:cNvPr>
                <p:cNvSpPr txBox="1"/>
                <p:nvPr/>
              </p:nvSpPr>
              <p:spPr>
                <a:xfrm>
                  <a:off x="6095999" y="1788205"/>
                  <a:ext cx="5631678" cy="1785104"/>
                </a:xfrm>
                <a:prstGeom prst="rect">
                  <a:avLst/>
                </a:prstGeom>
                <a:noFill/>
              </p:spPr>
              <p:txBody>
                <a:bodyPr wrap="square" rtlCol="0">
                  <a:spAutoFit/>
                </a:bodyPr>
                <a:lstStyle/>
                <a:p>
                  <a:pPr>
                    <a:spcBef>
                      <a:spcPts val="3000"/>
                    </a:spcBef>
                  </a:pPr>
                  <a:r>
                    <a:rPr lang="en-GB" sz="1400" dirty="0">
                      <a:solidFill>
                        <a:prstClr val="black"/>
                      </a:solidFill>
                      <a:latin typeface="Helvetica" pitchFamily="2" charset="0"/>
                      <a:ea typeface="Helvetica Light" charset="0"/>
                      <a:cs typeface="Helvetica Light" charset="0"/>
                      <a:sym typeface="Wingdings" pitchFamily="2" charset="2"/>
                    </a:rPr>
                    <a:t>Can measure total HZ cross section and hence </a:t>
                  </a:r>
                  <a14:m>
                    <m:oMath xmlns:m="http://schemas.openxmlformats.org/officeDocument/2006/math">
                      <m:sSub>
                        <m:sSubPr>
                          <m:ctrlPr>
                            <a:rPr lang="en-GB" sz="1400" i="1" smtClean="0">
                              <a:solidFill>
                                <a:prstClr val="black"/>
                              </a:solidFill>
                              <a:latin typeface="Cambria Math" panose="02040503050406030204" pitchFamily="18" charset="0"/>
                              <a:ea typeface="Cambria Math" panose="02040503050406030204" pitchFamily="18" charset="0"/>
                              <a:sym typeface="Wingdings" pitchFamily="2" charset="2"/>
                            </a:rPr>
                          </m:ctrlPr>
                        </m:sSubPr>
                        <m:e>
                          <m:r>
                            <a:rPr lang="en-GB" sz="1400" i="1" smtClean="0">
                              <a:solidFill>
                                <a:prstClr val="black"/>
                              </a:solidFill>
                              <a:latin typeface="Cambria Math" panose="02040503050406030204" pitchFamily="18" charset="0"/>
                              <a:ea typeface="Cambria Math" panose="02040503050406030204" pitchFamily="18" charset="0"/>
                              <a:sym typeface="Wingdings" pitchFamily="2" charset="2"/>
                            </a:rPr>
                            <m:t>𝜅</m:t>
                          </m:r>
                        </m:e>
                        <m:sub>
                          <m:r>
                            <a:rPr lang="en-GB" sz="1400" b="0" i="1" smtClean="0">
                              <a:solidFill>
                                <a:prstClr val="black"/>
                              </a:solidFill>
                              <a:latin typeface="Cambria Math" panose="02040503050406030204" pitchFamily="18" charset="0"/>
                              <a:sym typeface="Wingdings" pitchFamily="2" charset="2"/>
                            </a:rPr>
                            <m:t>𝑍</m:t>
                          </m:r>
                        </m:sub>
                      </m:sSub>
                    </m:oMath>
                  </a14:m>
                  <a:r>
                    <a:rPr lang="en-GB" sz="1400" dirty="0">
                      <a:solidFill>
                        <a:prstClr val="black"/>
                      </a:solidFill>
                      <a:latin typeface="Helvetica" pitchFamily="2" charset="0"/>
                      <a:ea typeface="Helvetica Light" charset="0"/>
                      <a:cs typeface="Helvetica Light" charset="0"/>
                      <a:sym typeface="Wingdings" pitchFamily="2" charset="2"/>
                    </a:rPr>
                    <a:t> (0.1% statistical precision) independently of Higgs decays via recoil mass (</a:t>
                  </a:r>
                  <a:r>
                    <a:rPr lang="en-GB" sz="1400" dirty="0" err="1">
                      <a:solidFill>
                        <a:prstClr val="black"/>
                      </a:solidFill>
                      <a:latin typeface="Helvetica" pitchFamily="2" charset="0"/>
                      <a:ea typeface="Helvetica Light" charset="0"/>
                      <a:cs typeface="Helvetica Light" charset="0"/>
                      <a:sym typeface="Wingdings" pitchFamily="2" charset="2"/>
                    </a:rPr>
                    <a:t>M</a:t>
                  </a:r>
                  <a:r>
                    <a:rPr lang="en-GB" sz="1400" baseline="-25000" dirty="0" err="1">
                      <a:solidFill>
                        <a:prstClr val="black"/>
                      </a:solidFill>
                      <a:latin typeface="Helvetica" pitchFamily="2" charset="0"/>
                      <a:ea typeface="Helvetica Light" charset="0"/>
                      <a:cs typeface="Helvetica Light" charset="0"/>
                      <a:sym typeface="Wingdings" pitchFamily="2" charset="2"/>
                    </a:rPr>
                    <a:t>recoil</a:t>
                  </a:r>
                  <a:r>
                    <a:rPr lang="en-GB" sz="1400" dirty="0">
                      <a:solidFill>
                        <a:prstClr val="black"/>
                      </a:solidFill>
                      <a:latin typeface="Helvetica" pitchFamily="2" charset="0"/>
                      <a:ea typeface="Helvetica Light" charset="0"/>
                      <a:cs typeface="Helvetica Light" charset="0"/>
                      <a:sym typeface="Wingdings" pitchFamily="2" charset="2"/>
                    </a:rPr>
                    <a:t>) by counting events with an identified Z → 𝓁𝓁</a:t>
                  </a:r>
                </a:p>
                <a:p>
                  <a:pPr>
                    <a:spcBef>
                      <a:spcPts val="4800"/>
                    </a:spcBef>
                  </a:pPr>
                  <a:r>
                    <a:rPr lang="en-GB" sz="1400" b="1" dirty="0">
                      <a:solidFill>
                        <a:prstClr val="black"/>
                      </a:solidFill>
                      <a:latin typeface="Helvetica" pitchFamily="2" charset="0"/>
                      <a:ea typeface="Helvetica Light" charset="0"/>
                      <a:cs typeface="Helvetica Light" charset="0"/>
                      <a:sym typeface="Wingdings" pitchFamily="2" charset="2"/>
                    </a:rPr>
                    <a:t>Standard reference </a:t>
                  </a:r>
                  <a:r>
                    <a:rPr lang="en-GB" sz="1400" dirty="0">
                      <a:solidFill>
                        <a:prstClr val="black"/>
                      </a:solidFill>
                      <a:latin typeface="Helvetica" pitchFamily="2" charset="0"/>
                      <a:ea typeface="Helvetica Light" charset="0"/>
                      <a:cs typeface="Helvetica Light" charset="0"/>
                      <a:sym typeface="Wingdings" pitchFamily="2" charset="2"/>
                    </a:rPr>
                    <a:t>to be used by all other Higgs coupling measurements</a:t>
                  </a:r>
                </a:p>
              </p:txBody>
            </p:sp>
          </mc:Choice>
          <mc:Fallback xmlns="">
            <p:sp>
              <p:nvSpPr>
                <p:cNvPr id="7" name="TextBox 6">
                  <a:extLst>
                    <a:ext uri="{FF2B5EF4-FFF2-40B4-BE49-F238E27FC236}">
                      <a16:creationId xmlns:a16="http://schemas.microsoft.com/office/drawing/2014/main" id="{F70A03C6-AA8C-E8F6-5B40-6848D0C87765}"/>
                    </a:ext>
                  </a:extLst>
                </p:cNvPr>
                <p:cNvSpPr txBox="1">
                  <a:spLocks noRot="1" noChangeAspect="1" noMove="1" noResize="1" noEditPoints="1" noAdjustHandles="1" noChangeArrowheads="1" noChangeShapeType="1" noTextEdit="1"/>
                </p:cNvSpPr>
                <p:nvPr/>
              </p:nvSpPr>
              <p:spPr>
                <a:xfrm>
                  <a:off x="6095999" y="1788205"/>
                  <a:ext cx="5631678" cy="1785104"/>
                </a:xfrm>
                <a:prstGeom prst="rect">
                  <a:avLst/>
                </a:prstGeom>
                <a:blipFill>
                  <a:blip r:embed="rId10"/>
                  <a:stretch>
                    <a:fillRect l="-450" t="-709" b="-283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F6096697-C6D1-D3A1-F9C1-F89531F8D830}"/>
                    </a:ext>
                  </a:extLst>
                </p:cNvPr>
                <p:cNvSpPr txBox="1"/>
                <p:nvPr/>
              </p:nvSpPr>
              <p:spPr>
                <a:xfrm>
                  <a:off x="6807287" y="2632755"/>
                  <a:ext cx="3363870" cy="229678"/>
                </a:xfrm>
                <a:prstGeom prst="rect">
                  <a:avLst/>
                </a:prstGeom>
                <a:noFill/>
              </p:spPr>
              <p:txBody>
                <a:bodyPr wrap="none" lIns="0" tIns="0" rIns="0" bIns="0" rtlCol="0">
                  <a:spAutoFit/>
                </a:bodyPr>
                <a:lstStyle/>
                <a:p>
                  <a:pPr>
                    <a:spcBef>
                      <a:spcPts val="3000"/>
                    </a:spcBef>
                  </a:pPr>
                  <a14:m>
                    <m:oMathPara xmlns:m="http://schemas.openxmlformats.org/officeDocument/2006/math">
                      <m:oMath>
                        <m:sSubSup>
                          <m:sSubSupPr>
                            <m:ctrlPr>
                              <a:rPr lang="en-GB" sz="1400" b="0" i="1" smtClean="0">
                                <a:solidFill>
                                  <a:prstClr val="black"/>
                                </a:solidFill>
                                <a:latin typeface="Cambria Math" panose="02040503050406030204" pitchFamily="18" charset="0"/>
                                <a:sym typeface="Wingdings" pitchFamily="2" charset="2"/>
                              </a:rPr>
                            </m:ctrlPr>
                          </m:sSubSupPr>
                          <m:e>
                            <m:r>
                              <a:rPr lang="en-GB" sz="1400" b="0" i="1" smtClean="0">
                                <a:solidFill>
                                  <a:prstClr val="black"/>
                                </a:solidFill>
                                <a:latin typeface="Cambria Math" panose="02040503050406030204" pitchFamily="18" charset="0"/>
                                <a:sym typeface="Wingdings" pitchFamily="2" charset="2"/>
                              </a:rPr>
                              <m:t>𝑀</m:t>
                            </m:r>
                          </m:e>
                          <m:sub>
                            <m:r>
                              <m:rPr>
                                <m:sty m:val="p"/>
                              </m:rPr>
                              <a:rPr lang="en-GB" sz="1400" smtClean="0">
                                <a:solidFill>
                                  <a:prstClr val="black"/>
                                </a:solidFill>
                                <a:latin typeface="Cambria Math" panose="02040503050406030204" pitchFamily="18" charset="0"/>
                                <a:sym typeface="Wingdings" pitchFamily="2" charset="2"/>
                              </a:rPr>
                              <m:t>recoil</m:t>
                            </m:r>
                          </m:sub>
                          <m:sup>
                            <m:r>
                              <a:rPr lang="en-GB" sz="1400" b="0" i="1" smtClean="0">
                                <a:solidFill>
                                  <a:prstClr val="black"/>
                                </a:solidFill>
                                <a:latin typeface="Cambria Math" panose="02040503050406030204" pitchFamily="18" charset="0"/>
                                <a:sym typeface="Wingdings" pitchFamily="2" charset="2"/>
                              </a:rPr>
                              <m:t>2</m:t>
                            </m:r>
                          </m:sup>
                        </m:sSubSup>
                        <m:r>
                          <a:rPr lang="en-GB" sz="1400" b="0" i="1" smtClean="0">
                            <a:solidFill>
                              <a:prstClr val="black"/>
                            </a:solidFill>
                            <a:latin typeface="Cambria Math" panose="02040503050406030204" pitchFamily="18" charset="0"/>
                            <a:sym typeface="Wingdings" pitchFamily="2" charset="2"/>
                          </a:rPr>
                          <m:t>=</m:t>
                        </m:r>
                        <m:sSup>
                          <m:sSupPr>
                            <m:ctrlPr>
                              <a:rPr lang="en-GB" sz="1400" b="0" i="1" smtClean="0">
                                <a:solidFill>
                                  <a:prstClr val="black"/>
                                </a:solidFill>
                                <a:latin typeface="Cambria Math" panose="02040503050406030204" pitchFamily="18" charset="0"/>
                                <a:sym typeface="Wingdings" pitchFamily="2" charset="2"/>
                              </a:rPr>
                            </m:ctrlPr>
                          </m:sSupPr>
                          <m:e>
                            <m:d>
                              <m:dPr>
                                <m:ctrlPr>
                                  <a:rPr lang="en-GB" sz="1400" b="0" i="1" smtClean="0">
                                    <a:solidFill>
                                      <a:prstClr val="black"/>
                                    </a:solidFill>
                                    <a:latin typeface="Cambria Math" panose="02040503050406030204" pitchFamily="18" charset="0"/>
                                    <a:sym typeface="Wingdings" pitchFamily="2" charset="2"/>
                                  </a:rPr>
                                </m:ctrlPr>
                              </m:dPr>
                              <m:e>
                                <m:rad>
                                  <m:radPr>
                                    <m:degHide m:val="on"/>
                                    <m:ctrlPr>
                                      <a:rPr lang="en-GB" sz="1400" b="0" i="1" smtClean="0">
                                        <a:solidFill>
                                          <a:prstClr val="black"/>
                                        </a:solidFill>
                                        <a:latin typeface="Cambria Math" panose="02040503050406030204" pitchFamily="18" charset="0"/>
                                        <a:sym typeface="Wingdings" pitchFamily="2" charset="2"/>
                                      </a:rPr>
                                    </m:ctrlPr>
                                  </m:radPr>
                                  <m:deg/>
                                  <m:e>
                                    <m:r>
                                      <a:rPr lang="en-GB" sz="1400" b="0" i="1" smtClean="0">
                                        <a:solidFill>
                                          <a:prstClr val="black"/>
                                        </a:solidFill>
                                        <a:latin typeface="Cambria Math" panose="02040503050406030204" pitchFamily="18" charset="0"/>
                                        <a:sym typeface="Wingdings" pitchFamily="2" charset="2"/>
                                      </a:rPr>
                                      <m:t>𝑠</m:t>
                                    </m:r>
                                  </m:e>
                                </m:rad>
                                <m:r>
                                  <a:rPr lang="en-GB" sz="1400" b="0" i="1" smtClean="0">
                                    <a:solidFill>
                                      <a:prstClr val="black"/>
                                    </a:solidFill>
                                    <a:latin typeface="Cambria Math" panose="02040503050406030204" pitchFamily="18" charset="0"/>
                                    <a:sym typeface="Wingdings" pitchFamily="2" charset="2"/>
                                  </a:rPr>
                                  <m:t>−</m:t>
                                </m:r>
                                <m:sSub>
                                  <m:sSubPr>
                                    <m:ctrlPr>
                                      <a:rPr lang="en-GB" sz="1400" b="0" i="1" smtClean="0">
                                        <a:solidFill>
                                          <a:prstClr val="black"/>
                                        </a:solidFill>
                                        <a:latin typeface="Cambria Math" panose="02040503050406030204" pitchFamily="18" charset="0"/>
                                        <a:sym typeface="Wingdings" pitchFamily="2" charset="2"/>
                                      </a:rPr>
                                    </m:ctrlPr>
                                  </m:sSubPr>
                                  <m:e>
                                    <m:r>
                                      <a:rPr lang="en-GB" sz="1400" b="0" i="1" smtClean="0">
                                        <a:solidFill>
                                          <a:prstClr val="black"/>
                                        </a:solidFill>
                                        <a:latin typeface="Cambria Math" panose="02040503050406030204" pitchFamily="18" charset="0"/>
                                        <a:sym typeface="Wingdings" pitchFamily="2" charset="2"/>
                                      </a:rPr>
                                      <m:t>𝐸</m:t>
                                    </m:r>
                                  </m:e>
                                  <m:sub>
                                    <m:sSup>
                                      <m:sSupPr>
                                        <m:ctrlPr>
                                          <a:rPr lang="en-GB" sz="1400" b="0" i="1" smtClean="0">
                                            <a:solidFill>
                                              <a:prstClr val="black"/>
                                            </a:solidFill>
                                            <a:latin typeface="Cambria Math" panose="02040503050406030204" pitchFamily="18" charset="0"/>
                                            <a:ea typeface="Cambria Math" panose="02040503050406030204" pitchFamily="18" charset="0"/>
                                            <a:sym typeface="Wingdings" pitchFamily="2" charset="2"/>
                                          </a:rPr>
                                        </m:ctrlPr>
                                      </m:sSupPr>
                                      <m:e>
                                        <m:r>
                                          <m:rPr>
                                            <m:sty m:val="p"/>
                                          </m:rPr>
                                          <a:rPr lang="en-GB" sz="1400" b="0" i="1" smtClean="0">
                                            <a:solidFill>
                                              <a:prstClr val="black"/>
                                            </a:solidFill>
                                            <a:latin typeface="Cambria Math" panose="02040503050406030204" pitchFamily="18" charset="0"/>
                                            <a:ea typeface="Cambria Math" panose="02040503050406030204" pitchFamily="18" charset="0"/>
                                            <a:sym typeface="Wingdings" pitchFamily="2" charset="2"/>
                                          </a:rPr>
                                          <m:t>ℓ</m:t>
                                        </m:r>
                                      </m:e>
                                      <m:sup>
                                        <m:r>
                                          <a:rPr lang="en-GB" sz="1400" b="0" i="1" smtClean="0">
                                            <a:solidFill>
                                              <a:prstClr val="black"/>
                                            </a:solidFill>
                                            <a:latin typeface="Cambria Math" panose="02040503050406030204" pitchFamily="18" charset="0"/>
                                            <a:sym typeface="Wingdings" pitchFamily="2" charset="2"/>
                                          </a:rPr>
                                          <m:t>+</m:t>
                                        </m:r>
                                      </m:sup>
                                    </m:sSup>
                                  </m:sub>
                                </m:sSub>
                                <m:r>
                                  <a:rPr lang="en-GB" sz="1400" b="0" i="1" smtClean="0">
                                    <a:solidFill>
                                      <a:prstClr val="black"/>
                                    </a:solidFill>
                                    <a:latin typeface="Cambria Math" panose="02040503050406030204" pitchFamily="18" charset="0"/>
                                    <a:sym typeface="Wingdings" pitchFamily="2" charset="2"/>
                                  </a:rPr>
                                  <m:t>−</m:t>
                                </m:r>
                                <m:sSub>
                                  <m:sSubPr>
                                    <m:ctrlPr>
                                      <a:rPr lang="en-GB" sz="1400" i="1" smtClean="0">
                                        <a:solidFill>
                                          <a:prstClr val="black"/>
                                        </a:solidFill>
                                        <a:latin typeface="Cambria Math" panose="02040503050406030204" pitchFamily="18" charset="0"/>
                                        <a:sym typeface="Wingdings" pitchFamily="2" charset="2"/>
                                      </a:rPr>
                                    </m:ctrlPr>
                                  </m:sSubPr>
                                  <m:e>
                                    <m:r>
                                      <a:rPr lang="en-GB" sz="1400" i="1" smtClean="0">
                                        <a:solidFill>
                                          <a:prstClr val="black"/>
                                        </a:solidFill>
                                        <a:latin typeface="Cambria Math" panose="02040503050406030204" pitchFamily="18" charset="0"/>
                                        <a:sym typeface="Wingdings" pitchFamily="2" charset="2"/>
                                      </a:rPr>
                                      <m:t>𝐸</m:t>
                                    </m:r>
                                  </m:e>
                                  <m:sub>
                                    <m:sSup>
                                      <m:sSupPr>
                                        <m:ctrlPr>
                                          <a:rPr lang="en-GB" sz="1400" i="1" smtClean="0">
                                            <a:solidFill>
                                              <a:prstClr val="black"/>
                                            </a:solidFill>
                                            <a:latin typeface="Cambria Math" panose="02040503050406030204" pitchFamily="18" charset="0"/>
                                            <a:ea typeface="Cambria Math" panose="02040503050406030204" pitchFamily="18" charset="0"/>
                                            <a:sym typeface="Wingdings" pitchFamily="2" charset="2"/>
                                          </a:rPr>
                                        </m:ctrlPr>
                                      </m:sSupPr>
                                      <m:e>
                                        <m:r>
                                          <m:rPr>
                                            <m:sty m:val="p"/>
                                          </m:rPr>
                                          <a:rPr lang="en-GB" sz="1400" i="1" smtClean="0">
                                            <a:solidFill>
                                              <a:prstClr val="black"/>
                                            </a:solidFill>
                                            <a:latin typeface="Cambria Math" panose="02040503050406030204" pitchFamily="18" charset="0"/>
                                            <a:ea typeface="Cambria Math" panose="02040503050406030204" pitchFamily="18" charset="0"/>
                                            <a:sym typeface="Wingdings" pitchFamily="2" charset="2"/>
                                          </a:rPr>
                                          <m:t>ℓ</m:t>
                                        </m:r>
                                      </m:e>
                                      <m:sup>
                                        <m:r>
                                          <a:rPr lang="en-GB" sz="1400" b="0" i="1" smtClean="0">
                                            <a:solidFill>
                                              <a:prstClr val="black"/>
                                            </a:solidFill>
                                            <a:latin typeface="Cambria Math" panose="02040503050406030204" pitchFamily="18" charset="0"/>
                                            <a:ea typeface="Cambria Math" panose="02040503050406030204" pitchFamily="18" charset="0"/>
                                            <a:sym typeface="Wingdings" pitchFamily="2" charset="2"/>
                                          </a:rPr>
                                          <m:t>−</m:t>
                                        </m:r>
                                      </m:sup>
                                    </m:sSup>
                                  </m:sub>
                                </m:sSub>
                              </m:e>
                            </m:d>
                          </m:e>
                          <m:sup>
                            <m:r>
                              <a:rPr lang="en-GB" sz="1400" b="0" i="1" smtClean="0">
                                <a:solidFill>
                                  <a:prstClr val="black"/>
                                </a:solidFill>
                                <a:latin typeface="Cambria Math" panose="02040503050406030204" pitchFamily="18" charset="0"/>
                                <a:sym typeface="Wingdings" pitchFamily="2" charset="2"/>
                              </a:rPr>
                              <m:t>2</m:t>
                            </m:r>
                          </m:sup>
                        </m:sSup>
                        <m:r>
                          <a:rPr lang="en-GB" sz="1400" b="0" i="1" smtClean="0">
                            <a:solidFill>
                              <a:prstClr val="black"/>
                            </a:solidFill>
                            <a:latin typeface="Cambria Math" panose="02040503050406030204" pitchFamily="18" charset="0"/>
                            <a:sym typeface="Wingdings" pitchFamily="2" charset="2"/>
                          </a:rPr>
                          <m:t>−</m:t>
                        </m:r>
                        <m:sSup>
                          <m:sSupPr>
                            <m:ctrlPr>
                              <a:rPr lang="en-GB" sz="1400" b="1" i="1" smtClean="0">
                                <a:solidFill>
                                  <a:prstClr val="black"/>
                                </a:solidFill>
                                <a:latin typeface="Cambria Math" panose="02040503050406030204" pitchFamily="18" charset="0"/>
                                <a:sym typeface="Wingdings" pitchFamily="2" charset="2"/>
                              </a:rPr>
                            </m:ctrlPr>
                          </m:sSupPr>
                          <m:e>
                            <m:d>
                              <m:dPr>
                                <m:begChr m:val="|"/>
                                <m:endChr m:val="|"/>
                                <m:ctrlPr>
                                  <a:rPr lang="en-GB" sz="1400" b="1" i="1" smtClean="0">
                                    <a:solidFill>
                                      <a:prstClr val="black"/>
                                    </a:solidFill>
                                    <a:latin typeface="Cambria Math" panose="02040503050406030204" pitchFamily="18" charset="0"/>
                                    <a:sym typeface="Wingdings" pitchFamily="2" charset="2"/>
                                  </a:rPr>
                                </m:ctrlPr>
                              </m:dPr>
                              <m:e>
                                <m:sSub>
                                  <m:sSubPr>
                                    <m:ctrlPr>
                                      <a:rPr lang="en-GB" sz="1400" b="1" i="0" smtClean="0">
                                        <a:solidFill>
                                          <a:prstClr val="black"/>
                                        </a:solidFill>
                                        <a:latin typeface="Cambria Math" panose="02040503050406030204" pitchFamily="18" charset="0"/>
                                        <a:sym typeface="Wingdings" pitchFamily="2" charset="2"/>
                                      </a:rPr>
                                    </m:ctrlPr>
                                  </m:sSubPr>
                                  <m:e>
                                    <m:r>
                                      <a:rPr lang="en-GB" sz="1400" b="1" i="0" smtClean="0">
                                        <a:solidFill>
                                          <a:prstClr val="black"/>
                                        </a:solidFill>
                                        <a:latin typeface="Cambria Math" panose="02040503050406030204" pitchFamily="18" charset="0"/>
                                        <a:sym typeface="Wingdings" pitchFamily="2" charset="2"/>
                                      </a:rPr>
                                      <m:t>𝐩</m:t>
                                    </m:r>
                                  </m:e>
                                  <m:sub>
                                    <m:sSup>
                                      <m:sSupPr>
                                        <m:ctrlPr>
                                          <a:rPr lang="en-GB" sz="1400" b="0" i="1" smtClean="0">
                                            <a:solidFill>
                                              <a:prstClr val="black"/>
                                            </a:solidFill>
                                            <a:latin typeface="Cambria Math" panose="02040503050406030204" pitchFamily="18" charset="0"/>
                                            <a:ea typeface="Cambria Math" panose="02040503050406030204" pitchFamily="18" charset="0"/>
                                            <a:sym typeface="Wingdings" pitchFamily="2" charset="2"/>
                                          </a:rPr>
                                        </m:ctrlPr>
                                      </m:sSupPr>
                                      <m:e>
                                        <m:r>
                                          <m:rPr>
                                            <m:sty m:val="p"/>
                                          </m:rPr>
                                          <a:rPr lang="en-GB" sz="1400" b="0" i="1" smtClean="0">
                                            <a:solidFill>
                                              <a:prstClr val="black"/>
                                            </a:solidFill>
                                            <a:latin typeface="Cambria Math" panose="02040503050406030204" pitchFamily="18" charset="0"/>
                                            <a:ea typeface="Cambria Math" panose="02040503050406030204" pitchFamily="18" charset="0"/>
                                            <a:sym typeface="Wingdings" pitchFamily="2" charset="2"/>
                                          </a:rPr>
                                          <m:t>ℓ</m:t>
                                        </m:r>
                                      </m:e>
                                      <m:sup>
                                        <m:r>
                                          <a:rPr lang="en-GB" sz="1400" b="0" i="1" smtClean="0">
                                            <a:solidFill>
                                              <a:prstClr val="black"/>
                                            </a:solidFill>
                                            <a:latin typeface="Cambria Math" panose="02040503050406030204" pitchFamily="18" charset="0"/>
                                            <a:sym typeface="Wingdings" pitchFamily="2" charset="2"/>
                                          </a:rPr>
                                          <m:t>+</m:t>
                                        </m:r>
                                      </m:sup>
                                    </m:sSup>
                                  </m:sub>
                                </m:sSub>
                                <m:r>
                                  <a:rPr lang="en-GB" sz="1400" b="0" i="1" smtClean="0">
                                    <a:solidFill>
                                      <a:prstClr val="black"/>
                                    </a:solidFill>
                                    <a:latin typeface="Cambria Math" panose="02040503050406030204" pitchFamily="18" charset="0"/>
                                    <a:sym typeface="Wingdings" pitchFamily="2" charset="2"/>
                                  </a:rPr>
                                  <m:t>+</m:t>
                                </m:r>
                                <m:sSub>
                                  <m:sSubPr>
                                    <m:ctrlPr>
                                      <a:rPr lang="en-GB" sz="1400" b="1" smtClean="0">
                                        <a:solidFill>
                                          <a:prstClr val="black"/>
                                        </a:solidFill>
                                        <a:latin typeface="Cambria Math" panose="02040503050406030204" pitchFamily="18" charset="0"/>
                                        <a:sym typeface="Wingdings" pitchFamily="2" charset="2"/>
                                      </a:rPr>
                                    </m:ctrlPr>
                                  </m:sSubPr>
                                  <m:e>
                                    <m:r>
                                      <a:rPr lang="en-GB" sz="1400" b="1" smtClean="0">
                                        <a:solidFill>
                                          <a:prstClr val="black"/>
                                        </a:solidFill>
                                        <a:latin typeface="Cambria Math" panose="02040503050406030204" pitchFamily="18" charset="0"/>
                                        <a:sym typeface="Wingdings" pitchFamily="2" charset="2"/>
                                      </a:rPr>
                                      <m:t>𝐩</m:t>
                                    </m:r>
                                  </m:e>
                                  <m:sub>
                                    <m:sSup>
                                      <m:sSupPr>
                                        <m:ctrlPr>
                                          <a:rPr lang="en-GB" sz="1400" i="1" smtClean="0">
                                            <a:solidFill>
                                              <a:prstClr val="black"/>
                                            </a:solidFill>
                                            <a:latin typeface="Cambria Math" panose="02040503050406030204" pitchFamily="18" charset="0"/>
                                            <a:ea typeface="Cambria Math" panose="02040503050406030204" pitchFamily="18" charset="0"/>
                                            <a:sym typeface="Wingdings" pitchFamily="2" charset="2"/>
                                          </a:rPr>
                                        </m:ctrlPr>
                                      </m:sSupPr>
                                      <m:e>
                                        <m:r>
                                          <m:rPr>
                                            <m:sty m:val="p"/>
                                          </m:rPr>
                                          <a:rPr lang="en-GB" sz="1400" i="1" smtClean="0">
                                            <a:solidFill>
                                              <a:prstClr val="black"/>
                                            </a:solidFill>
                                            <a:latin typeface="Cambria Math" panose="02040503050406030204" pitchFamily="18" charset="0"/>
                                            <a:ea typeface="Cambria Math" panose="02040503050406030204" pitchFamily="18" charset="0"/>
                                            <a:sym typeface="Wingdings" pitchFamily="2" charset="2"/>
                                          </a:rPr>
                                          <m:t>ℓ</m:t>
                                        </m:r>
                                      </m:e>
                                      <m:sup>
                                        <m:r>
                                          <a:rPr lang="en-GB" sz="1400" b="0" i="1" smtClean="0">
                                            <a:solidFill>
                                              <a:prstClr val="black"/>
                                            </a:solidFill>
                                            <a:latin typeface="Cambria Math" panose="02040503050406030204" pitchFamily="18" charset="0"/>
                                            <a:ea typeface="Cambria Math" panose="02040503050406030204" pitchFamily="18" charset="0"/>
                                            <a:sym typeface="Wingdings" pitchFamily="2" charset="2"/>
                                          </a:rPr>
                                          <m:t>−</m:t>
                                        </m:r>
                                      </m:sup>
                                    </m:sSup>
                                  </m:sub>
                                </m:sSub>
                              </m:e>
                            </m:d>
                          </m:e>
                          <m:sup>
                            <m:r>
                              <a:rPr lang="en-GB" sz="1400" b="0" i="1" smtClean="0">
                                <a:solidFill>
                                  <a:prstClr val="black"/>
                                </a:solidFill>
                                <a:latin typeface="Cambria Math" panose="02040503050406030204" pitchFamily="18" charset="0"/>
                                <a:sym typeface="Wingdings" pitchFamily="2" charset="2"/>
                              </a:rPr>
                              <m:t>2</m:t>
                            </m:r>
                          </m:sup>
                        </m:sSup>
                      </m:oMath>
                    </m:oMathPara>
                  </a14:m>
                  <a:endParaRPr lang="en-GB" sz="1400" dirty="0">
                    <a:solidFill>
                      <a:prstClr val="black"/>
                    </a:solidFill>
                    <a:latin typeface="Helvetica" pitchFamily="2" charset="0"/>
                    <a:ea typeface="Helvetica Light" charset="0"/>
                    <a:cs typeface="Helvetica Light" charset="0"/>
                    <a:sym typeface="Wingdings" pitchFamily="2" charset="2"/>
                  </a:endParaRPr>
                </a:p>
              </p:txBody>
            </p:sp>
          </mc:Choice>
          <mc:Fallback xmlns="">
            <p:sp>
              <p:nvSpPr>
                <p:cNvPr id="20" name="TextBox 19">
                  <a:extLst>
                    <a:ext uri="{FF2B5EF4-FFF2-40B4-BE49-F238E27FC236}">
                      <a16:creationId xmlns:a16="http://schemas.microsoft.com/office/drawing/2014/main" id="{F6096697-C6D1-D3A1-F9C1-F89531F8D830}"/>
                    </a:ext>
                  </a:extLst>
                </p:cNvPr>
                <p:cNvSpPr txBox="1">
                  <a:spLocks noRot="1" noChangeAspect="1" noMove="1" noResize="1" noEditPoints="1" noAdjustHandles="1" noChangeArrowheads="1" noChangeShapeType="1" noTextEdit="1"/>
                </p:cNvSpPr>
                <p:nvPr/>
              </p:nvSpPr>
              <p:spPr>
                <a:xfrm>
                  <a:off x="6807287" y="2632755"/>
                  <a:ext cx="3363870" cy="229678"/>
                </a:xfrm>
                <a:prstGeom prst="rect">
                  <a:avLst/>
                </a:prstGeom>
                <a:blipFill>
                  <a:blip r:embed="rId11"/>
                  <a:stretch>
                    <a:fillRect l="-755" t="-5263" b="-26316"/>
                  </a:stretch>
                </a:blipFill>
              </p:spPr>
              <p:txBody>
                <a:bodyPr/>
                <a:lstStyle/>
                <a:p>
                  <a:r>
                    <a:rPr lang="en-GB">
                      <a:noFill/>
                    </a:rPr>
                    <a:t> </a:t>
                  </a:r>
                </a:p>
              </p:txBody>
            </p:sp>
          </mc:Fallback>
        </mc:AlternateContent>
      </p:grpSp>
      <p:sp>
        <p:nvSpPr>
          <p:cNvPr id="14" name="TextBox 13">
            <a:extLst>
              <a:ext uri="{FF2B5EF4-FFF2-40B4-BE49-F238E27FC236}">
                <a16:creationId xmlns:a16="http://schemas.microsoft.com/office/drawing/2014/main" id="{7C443E99-7DA8-1952-0311-562EDCB4A7D6}"/>
              </a:ext>
            </a:extLst>
          </p:cNvPr>
          <p:cNvSpPr txBox="1"/>
          <p:nvPr/>
        </p:nvSpPr>
        <p:spPr>
          <a:xfrm>
            <a:off x="5991499" y="306608"/>
            <a:ext cx="3859087" cy="307777"/>
          </a:xfrm>
          <a:prstGeom prst="rect">
            <a:avLst/>
          </a:prstGeom>
          <a:noFill/>
        </p:spPr>
        <p:txBody>
          <a:bodyPr wrap="square">
            <a:spAutoFit/>
          </a:bodyPr>
          <a:lstStyle/>
          <a:p>
            <a:pPr/>
            <a:r>
              <a:rPr lang="en-GB" sz="1400" dirty="0">
                <a:solidFill>
                  <a:schemeClr val="tx1">
                    <a:lumMod val="75000"/>
                    <a:lumOff val="25000"/>
                  </a:schemeClr>
                </a:solidFill>
                <a:latin typeface="Helvetica" pitchFamily="2" charset="0"/>
              </a:rPr>
              <a:t>Higgs coupling modifiers:                    ➠</a:t>
            </a:r>
          </a:p>
        </p:txBody>
      </p:sp>
      <mc:AlternateContent xmlns:mc="http://schemas.openxmlformats.org/markup-compatibility/2006">
        <mc:Choice xmlns:a14="http://schemas.microsoft.com/office/drawing/2010/main" Requires="a14">
          <p:sp>
            <p:nvSpPr>
              <p:cNvPr id="17" name="TextBox 16">
                <a:extLst>
                  <a:ext uri="{FF2B5EF4-FFF2-40B4-BE49-F238E27FC236}">
                    <a16:creationId xmlns:a16="http://schemas.microsoft.com/office/drawing/2014/main" id="{7CE6A5B8-0670-13B8-F1D5-6BF614509781}"/>
                  </a:ext>
                </a:extLst>
              </p:cNvPr>
              <p:cNvSpPr txBox="1"/>
              <p:nvPr/>
            </p:nvSpPr>
            <p:spPr>
              <a:xfrm>
                <a:off x="8044949" y="201310"/>
                <a:ext cx="1071348" cy="557012"/>
              </a:xfrm>
              <a:prstGeom prst="rect">
                <a:avLst/>
              </a:prstGeom>
              <a:noFill/>
            </p:spPr>
            <p:txBody>
              <a:bodyPr wrap="square">
                <a:spAutoFit/>
              </a:bodyPr>
              <a:lstStyle/>
              <a:p>
                <a:pPr/>
                <a14:m>
                  <m:oMathPara xmlns:m="http://schemas.openxmlformats.org/officeDocument/2006/math">
                    <m:oMathParaPr>
                      <m:jc m:val="left"/>
                    </m:oMathParaPr>
                    <m:oMath>
                      <m:sSub>
                        <m:sSubPr>
                          <m:ctrlPr>
                            <a:rPr lang="en-GB" sz="1500" i="1">
                              <a:solidFill>
                                <a:schemeClr val="tx1">
                                  <a:lumMod val="75000"/>
                                  <a:lumOff val="25000"/>
                                </a:schemeClr>
                              </a:solidFill>
                              <a:latin typeface="Cambria Math" panose="02040503050406030204" pitchFamily="18" charset="0"/>
                            </a:rPr>
                          </m:ctrlPr>
                        </m:sSubPr>
                        <m:e>
                          <m:r>
                            <a:rPr lang="en-GB" sz="1500" i="1">
                              <a:solidFill>
                                <a:schemeClr val="tx1">
                                  <a:lumMod val="75000"/>
                                  <a:lumOff val="25000"/>
                                </a:schemeClr>
                              </a:solidFill>
                              <a:latin typeface="Cambria Math" panose="02040503050406030204" pitchFamily="18" charset="0"/>
                            </a:rPr>
                            <m:t>𝜅</m:t>
                          </m:r>
                        </m:e>
                        <m:sub>
                          <m:r>
                            <a:rPr lang="en-GB" sz="1500" i="1">
                              <a:solidFill>
                                <a:schemeClr val="tx1">
                                  <a:lumMod val="75000"/>
                                  <a:lumOff val="25000"/>
                                </a:schemeClr>
                              </a:solidFill>
                              <a:latin typeface="Cambria Math" panose="02040503050406030204" pitchFamily="18" charset="0"/>
                            </a:rPr>
                            <m:t>𝑖</m:t>
                          </m:r>
                        </m:sub>
                      </m:sSub>
                      <m:r>
                        <a:rPr lang="en-GB" sz="1500" i="0">
                          <a:solidFill>
                            <a:schemeClr val="tx1">
                              <a:lumMod val="75000"/>
                              <a:lumOff val="25000"/>
                            </a:schemeClr>
                          </a:solidFill>
                          <a:latin typeface="Cambria Math" panose="02040503050406030204" pitchFamily="18" charset="0"/>
                        </a:rPr>
                        <m:t>≡</m:t>
                      </m:r>
                      <m:f>
                        <m:fPr>
                          <m:ctrlPr>
                            <a:rPr lang="en-GB" sz="1500" i="1">
                              <a:solidFill>
                                <a:schemeClr val="tx1">
                                  <a:lumMod val="75000"/>
                                  <a:lumOff val="25000"/>
                                </a:schemeClr>
                              </a:solidFill>
                              <a:latin typeface="Cambria Math" panose="02040503050406030204" pitchFamily="18" charset="0"/>
                            </a:rPr>
                          </m:ctrlPr>
                        </m:fPr>
                        <m:num>
                          <m:sSub>
                            <m:sSubPr>
                              <m:ctrlPr>
                                <a:rPr lang="en-GB" sz="1500" i="1">
                                  <a:solidFill>
                                    <a:schemeClr val="tx1">
                                      <a:lumMod val="75000"/>
                                      <a:lumOff val="25000"/>
                                    </a:schemeClr>
                                  </a:solidFill>
                                  <a:latin typeface="Cambria Math" panose="02040503050406030204" pitchFamily="18" charset="0"/>
                                </a:rPr>
                              </m:ctrlPr>
                            </m:sSubPr>
                            <m:e>
                              <m:r>
                                <a:rPr lang="en-GB" sz="1500" i="1">
                                  <a:solidFill>
                                    <a:schemeClr val="tx1">
                                      <a:lumMod val="75000"/>
                                      <a:lumOff val="25000"/>
                                    </a:schemeClr>
                                  </a:solidFill>
                                  <a:latin typeface="Cambria Math" panose="02040503050406030204" pitchFamily="18" charset="0"/>
                                </a:rPr>
                                <m:t>𝑔</m:t>
                              </m:r>
                            </m:e>
                            <m:sub>
                              <m:r>
                                <a:rPr lang="en-GB" sz="1500" i="1">
                                  <a:solidFill>
                                    <a:schemeClr val="tx1">
                                      <a:lumMod val="75000"/>
                                      <a:lumOff val="25000"/>
                                    </a:schemeClr>
                                  </a:solidFill>
                                  <a:latin typeface="Cambria Math" panose="02040503050406030204" pitchFamily="18" charset="0"/>
                                </a:rPr>
                                <m:t>𝐻𝑖</m:t>
                              </m:r>
                            </m:sub>
                          </m:sSub>
                        </m:num>
                        <m:den>
                          <m:sSubSup>
                            <m:sSubSupPr>
                              <m:ctrlPr>
                                <a:rPr lang="en-GB" sz="1500" i="1">
                                  <a:solidFill>
                                    <a:schemeClr val="tx1">
                                      <a:lumMod val="75000"/>
                                      <a:lumOff val="25000"/>
                                    </a:schemeClr>
                                  </a:solidFill>
                                  <a:latin typeface="Cambria Math" panose="02040503050406030204" pitchFamily="18" charset="0"/>
                                </a:rPr>
                              </m:ctrlPr>
                            </m:sSubSupPr>
                            <m:e>
                              <m:r>
                                <a:rPr lang="en-GB" sz="1500" i="1">
                                  <a:solidFill>
                                    <a:schemeClr val="tx1">
                                      <a:lumMod val="75000"/>
                                      <a:lumOff val="25000"/>
                                    </a:schemeClr>
                                  </a:solidFill>
                                  <a:latin typeface="Cambria Math" panose="02040503050406030204" pitchFamily="18" charset="0"/>
                                </a:rPr>
                                <m:t>𝑔</m:t>
                              </m:r>
                            </m:e>
                            <m:sub>
                              <m:r>
                                <a:rPr lang="en-GB" sz="1500" i="1">
                                  <a:solidFill>
                                    <a:schemeClr val="tx1">
                                      <a:lumMod val="75000"/>
                                      <a:lumOff val="25000"/>
                                    </a:schemeClr>
                                  </a:solidFill>
                                  <a:latin typeface="Cambria Math" panose="02040503050406030204" pitchFamily="18" charset="0"/>
                                </a:rPr>
                                <m:t>𝐻𝑖</m:t>
                              </m:r>
                            </m:sub>
                            <m:sup>
                              <m:r>
                                <m:rPr>
                                  <m:sty m:val="p"/>
                                </m:rPr>
                                <a:rPr lang="en-GB" sz="1500" i="0">
                                  <a:solidFill>
                                    <a:schemeClr val="tx1">
                                      <a:lumMod val="75000"/>
                                      <a:lumOff val="25000"/>
                                    </a:schemeClr>
                                  </a:solidFill>
                                  <a:latin typeface="Cambria Math" panose="02040503050406030204" pitchFamily="18" charset="0"/>
                                </a:rPr>
                                <m:t>SM</m:t>
                              </m:r>
                            </m:sup>
                          </m:sSubSup>
                        </m:den>
                      </m:f>
                    </m:oMath>
                  </m:oMathPara>
                </a14:m>
                <a:endParaRPr lang="en-GB" sz="1600" dirty="0">
                  <a:solidFill>
                    <a:schemeClr val="tx1">
                      <a:lumMod val="75000"/>
                      <a:lumOff val="25000"/>
                    </a:schemeClr>
                  </a:solidFill>
                </a:endParaRPr>
              </a:p>
            </p:txBody>
          </p:sp>
        </mc:Choice>
        <mc:Fallback>
          <p:sp>
            <p:nvSpPr>
              <p:cNvPr id="17" name="TextBox 16">
                <a:extLst>
                  <a:ext uri="{FF2B5EF4-FFF2-40B4-BE49-F238E27FC236}">
                    <a16:creationId xmlns:a16="http://schemas.microsoft.com/office/drawing/2014/main" id="{7CE6A5B8-0670-13B8-F1D5-6BF614509781}"/>
                  </a:ext>
                </a:extLst>
              </p:cNvPr>
              <p:cNvSpPr txBox="1">
                <a:spLocks noRot="1" noChangeAspect="1" noMove="1" noResize="1" noEditPoints="1" noAdjustHandles="1" noChangeArrowheads="1" noChangeShapeType="1" noTextEdit="1"/>
              </p:cNvSpPr>
              <p:nvPr/>
            </p:nvSpPr>
            <p:spPr>
              <a:xfrm>
                <a:off x="8044949" y="201310"/>
                <a:ext cx="1071348" cy="557012"/>
              </a:xfrm>
              <a:prstGeom prst="rect">
                <a:avLst/>
              </a:prstGeom>
              <a:blipFill>
                <a:blip r:embed="rId12"/>
                <a:stretch>
                  <a:fillRect b="-2222"/>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3" name="TextBox 22">
                <a:extLst>
                  <a:ext uri="{FF2B5EF4-FFF2-40B4-BE49-F238E27FC236}">
                    <a16:creationId xmlns:a16="http://schemas.microsoft.com/office/drawing/2014/main" id="{E7E15786-8DE3-2642-ED88-EEB669E54102}"/>
                  </a:ext>
                </a:extLst>
              </p:cNvPr>
              <p:cNvSpPr txBox="1"/>
              <p:nvPr/>
            </p:nvSpPr>
            <p:spPr>
              <a:xfrm>
                <a:off x="9303530" y="200149"/>
                <a:ext cx="1105087" cy="555408"/>
              </a:xfrm>
              <a:prstGeom prst="rect">
                <a:avLst/>
              </a:prstGeom>
              <a:noFill/>
            </p:spPr>
            <p:txBody>
              <a:bodyPr wrap="square">
                <a:spAutoFit/>
              </a:bodyPr>
              <a:lstStyle/>
              <a:p>
                <a:pPr/>
                <a14:m>
                  <m:oMathPara xmlns:m="http://schemas.openxmlformats.org/officeDocument/2006/math">
                    <m:oMathParaPr>
                      <m:jc m:val="left"/>
                    </m:oMathParaPr>
                    <m:oMath>
                      <m:f>
                        <m:fPr>
                          <m:ctrlPr>
                            <a:rPr lang="en-GB" sz="1500" i="1">
                              <a:solidFill>
                                <a:schemeClr val="tx1">
                                  <a:lumMod val="75000"/>
                                  <a:lumOff val="25000"/>
                                </a:schemeClr>
                              </a:solidFill>
                              <a:latin typeface="Cambria Math" panose="02040503050406030204" pitchFamily="18" charset="0"/>
                            </a:rPr>
                          </m:ctrlPr>
                        </m:fPr>
                        <m:num>
                          <m:sSub>
                            <m:sSubPr>
                              <m:ctrlPr>
                                <a:rPr lang="en-GB" sz="1500" i="1">
                                  <a:solidFill>
                                    <a:schemeClr val="tx1">
                                      <a:lumMod val="75000"/>
                                      <a:lumOff val="25000"/>
                                    </a:schemeClr>
                                  </a:solidFill>
                                  <a:latin typeface="Cambria Math" panose="02040503050406030204" pitchFamily="18" charset="0"/>
                                </a:rPr>
                              </m:ctrlPr>
                            </m:sSubPr>
                            <m:e>
                              <m:r>
                                <a:rPr lang="en-GB" sz="1500" i="1">
                                  <a:solidFill>
                                    <a:schemeClr val="tx1">
                                      <a:lumMod val="75000"/>
                                      <a:lumOff val="25000"/>
                                    </a:schemeClr>
                                  </a:solidFill>
                                  <a:latin typeface="Cambria Math" panose="02040503050406030204" pitchFamily="18" charset="0"/>
                                </a:rPr>
                                <m:t>𝜎</m:t>
                              </m:r>
                            </m:e>
                            <m:sub>
                              <m:r>
                                <a:rPr lang="en-GB" sz="1500" i="1">
                                  <a:solidFill>
                                    <a:schemeClr val="tx1">
                                      <a:lumMod val="75000"/>
                                      <a:lumOff val="25000"/>
                                    </a:schemeClr>
                                  </a:solidFill>
                                  <a:latin typeface="Cambria Math" panose="02040503050406030204" pitchFamily="18" charset="0"/>
                                </a:rPr>
                                <m:t>𝑖</m:t>
                              </m:r>
                            </m:sub>
                          </m:sSub>
                        </m:num>
                        <m:den>
                          <m:sSubSup>
                            <m:sSubSupPr>
                              <m:ctrlPr>
                                <a:rPr lang="en-GB" sz="1500" i="1">
                                  <a:solidFill>
                                    <a:schemeClr val="tx1">
                                      <a:lumMod val="75000"/>
                                      <a:lumOff val="25000"/>
                                    </a:schemeClr>
                                  </a:solidFill>
                                  <a:latin typeface="Cambria Math" panose="02040503050406030204" pitchFamily="18" charset="0"/>
                                </a:rPr>
                              </m:ctrlPr>
                            </m:sSubSupPr>
                            <m:e>
                              <m:r>
                                <a:rPr lang="en-GB" sz="1500" i="1">
                                  <a:solidFill>
                                    <a:schemeClr val="tx1">
                                      <a:lumMod val="75000"/>
                                      <a:lumOff val="25000"/>
                                    </a:schemeClr>
                                  </a:solidFill>
                                  <a:latin typeface="Cambria Math" panose="02040503050406030204" pitchFamily="18" charset="0"/>
                                </a:rPr>
                                <m:t>𝜎</m:t>
                              </m:r>
                            </m:e>
                            <m:sub>
                              <m:r>
                                <a:rPr lang="en-GB" sz="1500" i="1">
                                  <a:solidFill>
                                    <a:schemeClr val="tx1">
                                      <a:lumMod val="75000"/>
                                      <a:lumOff val="25000"/>
                                    </a:schemeClr>
                                  </a:solidFill>
                                  <a:latin typeface="Cambria Math" panose="02040503050406030204" pitchFamily="18" charset="0"/>
                                </a:rPr>
                                <m:t>𝑖</m:t>
                              </m:r>
                            </m:sub>
                            <m:sup>
                              <m:r>
                                <m:rPr>
                                  <m:sty m:val="p"/>
                                </m:rPr>
                                <a:rPr lang="en-GB" sz="1500">
                                  <a:solidFill>
                                    <a:schemeClr val="tx1">
                                      <a:lumMod val="75000"/>
                                      <a:lumOff val="25000"/>
                                    </a:schemeClr>
                                  </a:solidFill>
                                  <a:latin typeface="Cambria Math" panose="02040503050406030204" pitchFamily="18" charset="0"/>
                                </a:rPr>
                                <m:t>SM</m:t>
                              </m:r>
                            </m:sup>
                          </m:sSubSup>
                        </m:den>
                      </m:f>
                      <m:r>
                        <a:rPr lang="en-GB" sz="1500">
                          <a:solidFill>
                            <a:schemeClr val="tx1">
                              <a:lumMod val="75000"/>
                              <a:lumOff val="25000"/>
                            </a:schemeClr>
                          </a:solidFill>
                          <a:latin typeface="Cambria Math" panose="02040503050406030204" pitchFamily="18" charset="0"/>
                        </a:rPr>
                        <m:t>≃</m:t>
                      </m:r>
                      <m:sSubSup>
                        <m:sSubSupPr>
                          <m:ctrlPr>
                            <a:rPr lang="en-GB" sz="1500" i="1">
                              <a:solidFill>
                                <a:schemeClr val="tx1">
                                  <a:lumMod val="75000"/>
                                  <a:lumOff val="25000"/>
                                </a:schemeClr>
                              </a:solidFill>
                              <a:latin typeface="Cambria Math" panose="02040503050406030204" pitchFamily="18" charset="0"/>
                            </a:rPr>
                          </m:ctrlPr>
                        </m:sSubSupPr>
                        <m:e>
                          <m:r>
                            <a:rPr lang="en-GB" sz="1500" i="1">
                              <a:solidFill>
                                <a:schemeClr val="tx1">
                                  <a:lumMod val="75000"/>
                                  <a:lumOff val="25000"/>
                                </a:schemeClr>
                              </a:solidFill>
                              <a:latin typeface="Cambria Math" panose="02040503050406030204" pitchFamily="18" charset="0"/>
                            </a:rPr>
                            <m:t>𝜅</m:t>
                          </m:r>
                        </m:e>
                        <m:sub>
                          <m:r>
                            <a:rPr lang="en-GB" sz="1500" i="1">
                              <a:solidFill>
                                <a:schemeClr val="tx1">
                                  <a:lumMod val="75000"/>
                                  <a:lumOff val="25000"/>
                                </a:schemeClr>
                              </a:solidFill>
                              <a:latin typeface="Cambria Math" panose="02040503050406030204" pitchFamily="18" charset="0"/>
                            </a:rPr>
                            <m:t>𝑖</m:t>
                          </m:r>
                        </m:sub>
                        <m:sup>
                          <m:r>
                            <a:rPr lang="en-GB" sz="1500">
                              <a:solidFill>
                                <a:schemeClr val="tx1">
                                  <a:lumMod val="75000"/>
                                  <a:lumOff val="25000"/>
                                </a:schemeClr>
                              </a:solidFill>
                              <a:latin typeface="Cambria Math" panose="02040503050406030204" pitchFamily="18" charset="0"/>
                            </a:rPr>
                            <m:t>2</m:t>
                          </m:r>
                        </m:sup>
                      </m:sSubSup>
                      <m:r>
                        <a:rPr lang="en-US" sz="1500">
                          <a:solidFill>
                            <a:schemeClr val="tx1">
                              <a:lumMod val="75000"/>
                              <a:lumOff val="25000"/>
                            </a:schemeClr>
                          </a:solidFill>
                          <a:latin typeface="Cambria Math" panose="02040503050406030204" pitchFamily="18" charset="0"/>
                        </a:rPr>
                        <m:t>,</m:t>
                      </m:r>
                      <m:r>
                        <a:rPr lang="en-US" sz="1500" i="1">
                          <a:solidFill>
                            <a:schemeClr val="tx1">
                              <a:lumMod val="75000"/>
                              <a:lumOff val="25000"/>
                            </a:schemeClr>
                          </a:solidFill>
                          <a:latin typeface="Cambria Math" panose="02040503050406030204" pitchFamily="18" charset="0"/>
                        </a:rPr>
                        <m:t> </m:t>
                      </m:r>
                    </m:oMath>
                  </m:oMathPara>
                </a14:m>
                <a:endParaRPr lang="en-GB" sz="1500" dirty="0">
                  <a:solidFill>
                    <a:schemeClr val="tx1">
                      <a:lumMod val="75000"/>
                      <a:lumOff val="25000"/>
                    </a:schemeClr>
                  </a:solidFill>
                </a:endParaRPr>
              </a:p>
            </p:txBody>
          </p:sp>
        </mc:Choice>
        <mc:Fallback>
          <p:sp>
            <p:nvSpPr>
              <p:cNvPr id="23" name="TextBox 22">
                <a:extLst>
                  <a:ext uri="{FF2B5EF4-FFF2-40B4-BE49-F238E27FC236}">
                    <a16:creationId xmlns:a16="http://schemas.microsoft.com/office/drawing/2014/main" id="{E7E15786-8DE3-2642-ED88-EEB669E54102}"/>
                  </a:ext>
                </a:extLst>
              </p:cNvPr>
              <p:cNvSpPr txBox="1">
                <a:spLocks noRot="1" noChangeAspect="1" noMove="1" noResize="1" noEditPoints="1" noAdjustHandles="1" noChangeArrowheads="1" noChangeShapeType="1" noTextEdit="1"/>
              </p:cNvSpPr>
              <p:nvPr/>
            </p:nvSpPr>
            <p:spPr>
              <a:xfrm>
                <a:off x="9303530" y="200149"/>
                <a:ext cx="1105087" cy="555408"/>
              </a:xfrm>
              <a:prstGeom prst="rect">
                <a:avLst/>
              </a:prstGeom>
              <a:blipFill>
                <a:blip r:embed="rId13"/>
                <a:stretch>
                  <a:fillRect b="-2222"/>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5" name="TextBox 24">
                <a:extLst>
                  <a:ext uri="{FF2B5EF4-FFF2-40B4-BE49-F238E27FC236}">
                    <a16:creationId xmlns:a16="http://schemas.microsoft.com/office/drawing/2014/main" id="{38CF022F-1D78-2232-9FB4-3E7CD28B69BA}"/>
                  </a:ext>
                </a:extLst>
              </p:cNvPr>
              <p:cNvSpPr txBox="1"/>
              <p:nvPr/>
            </p:nvSpPr>
            <p:spPr>
              <a:xfrm>
                <a:off x="10241880" y="119411"/>
                <a:ext cx="1851276" cy="631968"/>
              </a:xfrm>
              <a:prstGeom prst="rect">
                <a:avLst/>
              </a:prstGeom>
              <a:noFill/>
            </p:spPr>
            <p:txBody>
              <a:bodyPr wrap="square">
                <a:spAutoFit/>
              </a:bodyPr>
              <a:lstStyle/>
              <a:p>
                <a:pPr/>
                <a14:m>
                  <m:oMathPara xmlns:m="http://schemas.openxmlformats.org/officeDocument/2006/math">
                    <m:oMathParaPr>
                      <m:jc m:val="left"/>
                    </m:oMathParaPr>
                    <m:oMath>
                      <m:f>
                        <m:fPr>
                          <m:ctrlPr>
                            <a:rPr lang="en-GB" sz="1500">
                              <a:solidFill>
                                <a:schemeClr val="tx1">
                                  <a:lumMod val="75000"/>
                                  <a:lumOff val="25000"/>
                                </a:schemeClr>
                              </a:solidFill>
                              <a:latin typeface="Cambria Math" panose="02040503050406030204" pitchFamily="18" charset="0"/>
                            </a:rPr>
                          </m:ctrlPr>
                        </m:fPr>
                        <m:num>
                          <m:r>
                            <a:rPr lang="en-GB" sz="1500">
                              <a:solidFill>
                                <a:schemeClr val="tx1">
                                  <a:lumMod val="75000"/>
                                  <a:lumOff val="25000"/>
                                </a:schemeClr>
                              </a:solidFill>
                              <a:latin typeface="Cambria Math" panose="02040503050406030204" pitchFamily="18" charset="0"/>
                            </a:rPr>
                            <m:t>ℬ</m:t>
                          </m:r>
                          <m:d>
                            <m:dPr>
                              <m:ctrlPr>
                                <a:rPr lang="en-GB" sz="1500" i="1">
                                  <a:solidFill>
                                    <a:schemeClr val="tx1">
                                      <a:lumMod val="75000"/>
                                      <a:lumOff val="25000"/>
                                    </a:schemeClr>
                                  </a:solidFill>
                                  <a:latin typeface="Cambria Math" panose="02040503050406030204" pitchFamily="18" charset="0"/>
                                </a:rPr>
                              </m:ctrlPr>
                            </m:dPr>
                            <m:e>
                              <m:r>
                                <a:rPr lang="en-GB" sz="1500" i="1">
                                  <a:solidFill>
                                    <a:schemeClr val="tx1">
                                      <a:lumMod val="75000"/>
                                      <a:lumOff val="25000"/>
                                    </a:schemeClr>
                                  </a:solidFill>
                                  <a:latin typeface="Cambria Math" panose="02040503050406030204" pitchFamily="18" charset="0"/>
                                </a:rPr>
                                <m:t>𝐻</m:t>
                              </m:r>
                              <m:r>
                                <a:rPr lang="en-GB" sz="1500">
                                  <a:solidFill>
                                    <a:schemeClr val="tx1">
                                      <a:lumMod val="75000"/>
                                      <a:lumOff val="25000"/>
                                    </a:schemeClr>
                                  </a:solidFill>
                                  <a:latin typeface="Cambria Math" panose="02040503050406030204" pitchFamily="18" charset="0"/>
                                </a:rPr>
                                <m:t>→</m:t>
                              </m:r>
                              <m:r>
                                <a:rPr lang="en-GB" sz="1500" i="1">
                                  <a:solidFill>
                                    <a:schemeClr val="tx1">
                                      <a:lumMod val="75000"/>
                                      <a:lumOff val="25000"/>
                                    </a:schemeClr>
                                  </a:solidFill>
                                  <a:latin typeface="Cambria Math" panose="02040503050406030204" pitchFamily="18" charset="0"/>
                                </a:rPr>
                                <m:t>𝑓</m:t>
                              </m:r>
                            </m:e>
                          </m:d>
                        </m:num>
                        <m:den>
                          <m:sSup>
                            <m:sSupPr>
                              <m:ctrlPr>
                                <a:rPr lang="en-GB" sz="1500">
                                  <a:solidFill>
                                    <a:schemeClr val="tx1">
                                      <a:lumMod val="75000"/>
                                      <a:lumOff val="25000"/>
                                    </a:schemeClr>
                                  </a:solidFill>
                                  <a:latin typeface="Cambria Math" panose="02040503050406030204" pitchFamily="18" charset="0"/>
                                </a:rPr>
                              </m:ctrlPr>
                            </m:sSupPr>
                            <m:e>
                              <m:r>
                                <a:rPr lang="en-GB" sz="1500">
                                  <a:solidFill>
                                    <a:schemeClr val="tx1">
                                      <a:lumMod val="75000"/>
                                      <a:lumOff val="25000"/>
                                    </a:schemeClr>
                                  </a:solidFill>
                                  <a:latin typeface="Cambria Math" panose="02040503050406030204" pitchFamily="18" charset="0"/>
                                </a:rPr>
                                <m:t>ℬ</m:t>
                              </m:r>
                            </m:e>
                            <m:sup>
                              <m:r>
                                <m:rPr>
                                  <m:sty m:val="p"/>
                                </m:rPr>
                                <a:rPr lang="en-GB" sz="1500">
                                  <a:solidFill>
                                    <a:schemeClr val="tx1">
                                      <a:lumMod val="75000"/>
                                      <a:lumOff val="25000"/>
                                    </a:schemeClr>
                                  </a:solidFill>
                                  <a:latin typeface="Cambria Math" panose="02040503050406030204" pitchFamily="18" charset="0"/>
                                </a:rPr>
                                <m:t>SM</m:t>
                              </m:r>
                            </m:sup>
                          </m:sSup>
                          <m:d>
                            <m:dPr>
                              <m:ctrlPr>
                                <a:rPr lang="en-GB" sz="1500" i="1">
                                  <a:solidFill>
                                    <a:schemeClr val="tx1">
                                      <a:lumMod val="75000"/>
                                      <a:lumOff val="25000"/>
                                    </a:schemeClr>
                                  </a:solidFill>
                                  <a:latin typeface="Cambria Math" panose="02040503050406030204" pitchFamily="18" charset="0"/>
                                </a:rPr>
                              </m:ctrlPr>
                            </m:dPr>
                            <m:e>
                              <m:r>
                                <a:rPr lang="en-GB" sz="1500" i="1">
                                  <a:solidFill>
                                    <a:schemeClr val="tx1">
                                      <a:lumMod val="75000"/>
                                      <a:lumOff val="25000"/>
                                    </a:schemeClr>
                                  </a:solidFill>
                                  <a:latin typeface="Cambria Math" panose="02040503050406030204" pitchFamily="18" charset="0"/>
                                </a:rPr>
                                <m:t>𝐻</m:t>
                              </m:r>
                              <m:r>
                                <a:rPr lang="en-GB" sz="1500">
                                  <a:solidFill>
                                    <a:schemeClr val="tx1">
                                      <a:lumMod val="75000"/>
                                      <a:lumOff val="25000"/>
                                    </a:schemeClr>
                                  </a:solidFill>
                                  <a:latin typeface="Cambria Math" panose="02040503050406030204" pitchFamily="18" charset="0"/>
                                </a:rPr>
                                <m:t>→</m:t>
                              </m:r>
                              <m:r>
                                <a:rPr lang="en-GB" sz="1500" i="1">
                                  <a:solidFill>
                                    <a:schemeClr val="tx1">
                                      <a:lumMod val="75000"/>
                                      <a:lumOff val="25000"/>
                                    </a:schemeClr>
                                  </a:solidFill>
                                  <a:latin typeface="Cambria Math" panose="02040503050406030204" pitchFamily="18" charset="0"/>
                                </a:rPr>
                                <m:t>𝑓</m:t>
                              </m:r>
                            </m:e>
                          </m:d>
                        </m:den>
                      </m:f>
                      <m:r>
                        <a:rPr lang="en-GB" sz="1500">
                          <a:solidFill>
                            <a:schemeClr val="tx1">
                              <a:lumMod val="75000"/>
                              <a:lumOff val="25000"/>
                            </a:schemeClr>
                          </a:solidFill>
                          <a:latin typeface="Cambria Math" panose="02040503050406030204" pitchFamily="18" charset="0"/>
                        </a:rPr>
                        <m:t>=</m:t>
                      </m:r>
                      <m:f>
                        <m:fPr>
                          <m:ctrlPr>
                            <a:rPr lang="en-GB" sz="1500" i="1">
                              <a:solidFill>
                                <a:schemeClr val="tx1">
                                  <a:lumMod val="75000"/>
                                  <a:lumOff val="25000"/>
                                </a:schemeClr>
                              </a:solidFill>
                              <a:latin typeface="Cambria Math" panose="02040503050406030204" pitchFamily="18" charset="0"/>
                            </a:rPr>
                          </m:ctrlPr>
                        </m:fPr>
                        <m:num>
                          <m:sSubSup>
                            <m:sSubSupPr>
                              <m:ctrlPr>
                                <a:rPr lang="en-GB" sz="1500" i="1">
                                  <a:solidFill>
                                    <a:schemeClr val="tx1">
                                      <a:lumMod val="75000"/>
                                      <a:lumOff val="25000"/>
                                    </a:schemeClr>
                                  </a:solidFill>
                                  <a:latin typeface="Cambria Math" panose="02040503050406030204" pitchFamily="18" charset="0"/>
                                </a:rPr>
                              </m:ctrlPr>
                            </m:sSubSupPr>
                            <m:e>
                              <m:r>
                                <a:rPr lang="en-GB" sz="1500" i="1">
                                  <a:solidFill>
                                    <a:schemeClr val="tx1">
                                      <a:lumMod val="75000"/>
                                      <a:lumOff val="25000"/>
                                    </a:schemeClr>
                                  </a:solidFill>
                                  <a:latin typeface="Cambria Math" panose="02040503050406030204" pitchFamily="18" charset="0"/>
                                </a:rPr>
                                <m:t>𝜅</m:t>
                              </m:r>
                            </m:e>
                            <m:sub>
                              <m:r>
                                <a:rPr lang="en-GB" sz="1500" i="1">
                                  <a:solidFill>
                                    <a:schemeClr val="tx1">
                                      <a:lumMod val="75000"/>
                                      <a:lumOff val="25000"/>
                                    </a:schemeClr>
                                  </a:solidFill>
                                  <a:latin typeface="Cambria Math" panose="02040503050406030204" pitchFamily="18" charset="0"/>
                                </a:rPr>
                                <m:t>𝑓</m:t>
                              </m:r>
                            </m:sub>
                            <m:sup>
                              <m:r>
                                <a:rPr lang="en-GB" sz="1500">
                                  <a:solidFill>
                                    <a:schemeClr val="tx1">
                                      <a:lumMod val="75000"/>
                                      <a:lumOff val="25000"/>
                                    </a:schemeClr>
                                  </a:solidFill>
                                  <a:latin typeface="Cambria Math" panose="02040503050406030204" pitchFamily="18" charset="0"/>
                                </a:rPr>
                                <m:t>2</m:t>
                              </m:r>
                            </m:sup>
                          </m:sSubSup>
                        </m:num>
                        <m:den>
                          <m:sSubSup>
                            <m:sSubSupPr>
                              <m:ctrlPr>
                                <a:rPr lang="en-GB" sz="1500" i="1">
                                  <a:solidFill>
                                    <a:schemeClr val="tx1">
                                      <a:lumMod val="75000"/>
                                      <a:lumOff val="25000"/>
                                    </a:schemeClr>
                                  </a:solidFill>
                                  <a:latin typeface="Cambria Math" panose="02040503050406030204" pitchFamily="18" charset="0"/>
                                </a:rPr>
                              </m:ctrlPr>
                            </m:sSubSupPr>
                            <m:e>
                              <m:r>
                                <a:rPr lang="en-GB" sz="1500" i="1">
                                  <a:solidFill>
                                    <a:schemeClr val="tx1">
                                      <a:lumMod val="75000"/>
                                      <a:lumOff val="25000"/>
                                    </a:schemeClr>
                                  </a:solidFill>
                                  <a:latin typeface="Cambria Math" panose="02040503050406030204" pitchFamily="18" charset="0"/>
                                </a:rPr>
                                <m:t>𝜅</m:t>
                              </m:r>
                            </m:e>
                            <m:sub>
                              <m:r>
                                <a:rPr lang="en-GB" sz="1500" i="1">
                                  <a:solidFill>
                                    <a:schemeClr val="tx1">
                                      <a:lumMod val="75000"/>
                                      <a:lumOff val="25000"/>
                                    </a:schemeClr>
                                  </a:solidFill>
                                  <a:latin typeface="Cambria Math" panose="02040503050406030204" pitchFamily="18" charset="0"/>
                                </a:rPr>
                                <m:t>𝐻</m:t>
                              </m:r>
                            </m:sub>
                            <m:sup>
                              <m:r>
                                <a:rPr lang="en-GB" sz="1500">
                                  <a:solidFill>
                                    <a:schemeClr val="tx1">
                                      <a:lumMod val="75000"/>
                                      <a:lumOff val="25000"/>
                                    </a:schemeClr>
                                  </a:solidFill>
                                  <a:latin typeface="Cambria Math" panose="02040503050406030204" pitchFamily="18" charset="0"/>
                                </a:rPr>
                                <m:t>2</m:t>
                              </m:r>
                            </m:sup>
                          </m:sSubSup>
                        </m:den>
                      </m:f>
                    </m:oMath>
                  </m:oMathPara>
                </a14:m>
                <a:endParaRPr lang="en-GB" dirty="0">
                  <a:solidFill>
                    <a:schemeClr val="tx1">
                      <a:lumMod val="75000"/>
                      <a:lumOff val="25000"/>
                    </a:schemeClr>
                  </a:solidFill>
                </a:endParaRPr>
              </a:p>
            </p:txBody>
          </p:sp>
        </mc:Choice>
        <mc:Fallback>
          <p:sp>
            <p:nvSpPr>
              <p:cNvPr id="25" name="TextBox 24">
                <a:extLst>
                  <a:ext uri="{FF2B5EF4-FFF2-40B4-BE49-F238E27FC236}">
                    <a16:creationId xmlns:a16="http://schemas.microsoft.com/office/drawing/2014/main" id="{38CF022F-1D78-2232-9FB4-3E7CD28B69BA}"/>
                  </a:ext>
                </a:extLst>
              </p:cNvPr>
              <p:cNvSpPr txBox="1">
                <a:spLocks noRot="1" noChangeAspect="1" noMove="1" noResize="1" noEditPoints="1" noAdjustHandles="1" noChangeArrowheads="1" noChangeShapeType="1" noTextEdit="1"/>
              </p:cNvSpPr>
              <p:nvPr/>
            </p:nvSpPr>
            <p:spPr>
              <a:xfrm>
                <a:off x="10241880" y="119411"/>
                <a:ext cx="1851276" cy="631968"/>
              </a:xfrm>
              <a:prstGeom prst="rect">
                <a:avLst/>
              </a:prstGeom>
              <a:blipFill>
                <a:blip r:embed="rId14"/>
                <a:stretch>
                  <a:fillRect b="-3922"/>
                </a:stretch>
              </a:blipFill>
            </p:spPr>
            <p:txBody>
              <a:bodyPr/>
              <a:lstStyle/>
              <a:p>
                <a:r>
                  <a:rPr lang="en-GB">
                    <a:noFill/>
                  </a:rPr>
                  <a:t> </a:t>
                </a:r>
              </a:p>
            </p:txBody>
          </p:sp>
        </mc:Fallback>
      </mc:AlternateContent>
    </p:spTree>
    <p:extLst>
      <p:ext uri="{BB962C8B-B14F-4D97-AF65-F5344CB8AC3E}">
        <p14:creationId xmlns:p14="http://schemas.microsoft.com/office/powerpoint/2010/main" val="33269349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F045B-D52F-CD0D-B867-BCB4B4CD75D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F407A04-6C50-B602-8974-BF27DBC41B50}"/>
              </a:ext>
            </a:extLst>
          </p:cNvPr>
          <p:cNvSpPr>
            <a:spLocks noGrp="1"/>
          </p:cNvSpPr>
          <p:nvPr>
            <p:ph type="sldNum" sz="quarter" idx="4"/>
          </p:nvPr>
        </p:nvSpPr>
        <p:spPr/>
        <p:txBody>
          <a:bodyPr/>
          <a:lstStyle/>
          <a:p>
            <a:pPr>
              <a:defRPr/>
            </a:pPr>
            <a:fld id="{611C2F03-9E95-40C9-A99F-3C4F7EE8CF2A}" type="slidenum">
              <a:rPr lang="en-GB" noProof="0" smtClean="0"/>
              <a:pPr>
                <a:defRPr/>
              </a:pPr>
              <a:t>21</a:t>
            </a:fld>
            <a:endParaRPr lang="en-GB" noProof="0" dirty="0"/>
          </a:p>
        </p:txBody>
      </p:sp>
      <p:sp>
        <p:nvSpPr>
          <p:cNvPr id="5" name="TextBox 4">
            <a:extLst>
              <a:ext uri="{FF2B5EF4-FFF2-40B4-BE49-F238E27FC236}">
                <a16:creationId xmlns:a16="http://schemas.microsoft.com/office/drawing/2014/main" id="{4979A052-F494-072E-D0E4-50C24BD940E2}"/>
              </a:ext>
            </a:extLst>
          </p:cNvPr>
          <p:cNvSpPr txBox="1"/>
          <p:nvPr/>
        </p:nvSpPr>
        <p:spPr>
          <a:xfrm>
            <a:off x="214938" y="264651"/>
            <a:ext cx="11305525"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lang="en-GB" sz="2800" b="1" noProof="0" dirty="0">
                <a:solidFill>
                  <a:srgbClr val="0D7FBF"/>
                </a:solidFill>
                <a:latin typeface="Helvetica" pitchFamily="2" charset="0"/>
                <a:ea typeface="Trebuchet MS" pitchFamily="-84" charset="0"/>
                <a:cs typeface="Helvetica Light"/>
              </a:rPr>
              <a:t>FCC-ee – the Higgs factory</a:t>
            </a:r>
            <a:endParaRPr kumimoji="0" lang="en-GB" sz="2800" b="1" i="0" u="none" strike="noStrike" kern="1200" cap="none" spc="0" normalizeH="0" baseline="0" noProof="0" dirty="0">
              <a:ln>
                <a:noFill/>
              </a:ln>
              <a:solidFill>
                <a:srgbClr val="0D7FBF"/>
              </a:solidFill>
              <a:effectLst/>
              <a:uLnTx/>
              <a:uFillTx/>
              <a:latin typeface="Helvetica" pitchFamily="2" charset="0"/>
              <a:ea typeface="Trebuchet MS" pitchFamily="-84" charset="0"/>
              <a:cs typeface="Helvetica Light"/>
            </a:endParaRPr>
          </a:p>
        </p:txBody>
      </p:sp>
      <p:sp>
        <p:nvSpPr>
          <p:cNvPr id="4" name="Rectangle 3">
            <a:extLst>
              <a:ext uri="{FF2B5EF4-FFF2-40B4-BE49-F238E27FC236}">
                <a16:creationId xmlns:a16="http://schemas.microsoft.com/office/drawing/2014/main" id="{9B451F76-7C7E-0AA8-1D60-0C8255E0471D}"/>
              </a:ext>
            </a:extLst>
          </p:cNvPr>
          <p:cNvSpPr/>
          <p:nvPr/>
        </p:nvSpPr>
        <p:spPr>
          <a:xfrm>
            <a:off x="641952" y="1147461"/>
            <a:ext cx="11532411" cy="338554"/>
          </a:xfrm>
          <a:prstGeom prst="rect">
            <a:avLst/>
          </a:prstGeom>
        </p:spPr>
        <p:txBody>
          <a:bodyPr wrap="square">
            <a:spAutoFit/>
          </a:bodyPr>
          <a:lstStyle/>
          <a:p>
            <a:pPr marL="0" marR="0" lvl="0" indent="0" algn="l" defTabSz="457200" rtl="0" eaLnBrk="1" fontAlgn="base" latinLnBrk="0" hangingPunct="1">
              <a:lnSpc>
                <a:spcPct val="100000"/>
              </a:lnSpc>
              <a:spcBef>
                <a:spcPts val="3600"/>
              </a:spcBef>
              <a:spcAft>
                <a:spcPct val="0"/>
              </a:spcAft>
              <a:buClrTx/>
              <a:buSzTx/>
              <a:buFontTx/>
              <a:buNone/>
              <a:tabLst/>
              <a:defRPr/>
            </a:pPr>
            <a:r>
              <a:rPr lang="en-GB" sz="1600" b="1" noProof="0" dirty="0">
                <a:solidFill>
                  <a:srgbClr val="000000"/>
                </a:solidFill>
                <a:latin typeface="Helvetica" pitchFamily="2" charset="0"/>
              </a:rPr>
              <a:t>Why “factory”? </a:t>
            </a:r>
            <a:r>
              <a:rPr lang="en-GB" sz="1600" noProof="0" dirty="0">
                <a:solidFill>
                  <a:srgbClr val="000000"/>
                </a:solidFill>
                <a:latin typeface="Helvetica" pitchFamily="2" charset="0"/>
              </a:rPr>
              <a:t>2.2M Higgs (FCC-ee) vs 350M (HL-LHC), production through Higgsstrahlung rather than s-channel </a:t>
            </a:r>
          </a:p>
        </p:txBody>
      </p:sp>
      <p:sp>
        <p:nvSpPr>
          <p:cNvPr id="6" name="TextBox 5">
            <a:extLst>
              <a:ext uri="{FF2B5EF4-FFF2-40B4-BE49-F238E27FC236}">
                <a16:creationId xmlns:a16="http://schemas.microsoft.com/office/drawing/2014/main" id="{C23A809B-DBEF-0D54-86BC-4B49225DDD53}"/>
              </a:ext>
            </a:extLst>
          </p:cNvPr>
          <p:cNvSpPr txBox="1"/>
          <p:nvPr/>
        </p:nvSpPr>
        <p:spPr>
          <a:xfrm>
            <a:off x="641951" y="1453808"/>
            <a:ext cx="11532411" cy="307777"/>
          </a:xfrm>
          <a:prstGeom prst="rect">
            <a:avLst/>
          </a:prstGeom>
          <a:noFill/>
          <a:ln>
            <a:noFill/>
          </a:ln>
        </p:spPr>
        <p:txBody>
          <a:bodyPr wrap="square" rtlCol="0">
            <a:spAutoFit/>
          </a:bodyPr>
          <a:lstStyle/>
          <a:p>
            <a:pPr marL="0" algn="l">
              <a:spcBef>
                <a:spcPts val="3000"/>
              </a:spcBef>
            </a:pPr>
            <a:r>
              <a:rPr lang="en-GB" sz="1400" b="1" noProof="0" dirty="0">
                <a:latin typeface="Helvetica" pitchFamily="2" charset="0"/>
                <a:ea typeface="Helvetica Light" charset="0"/>
                <a:cs typeface="Helvetica Light" charset="0"/>
                <a:sym typeface="Wingdings" pitchFamily="2" charset="2"/>
              </a:rPr>
              <a:t>→ e</a:t>
            </a:r>
            <a:r>
              <a:rPr lang="en-GB" sz="1400" b="1" baseline="30000" noProof="0" dirty="0">
                <a:latin typeface="Helvetica" pitchFamily="2" charset="0"/>
                <a:ea typeface="Helvetica Light" charset="0"/>
                <a:cs typeface="Helvetica Light" charset="0"/>
                <a:sym typeface="Wingdings" pitchFamily="2" charset="2"/>
              </a:rPr>
              <a:t>+</a:t>
            </a:r>
            <a:r>
              <a:rPr lang="en-GB" sz="1400" b="1" noProof="0" dirty="0">
                <a:latin typeface="Helvetica" pitchFamily="2" charset="0"/>
                <a:ea typeface="Helvetica Light" charset="0"/>
                <a:cs typeface="Helvetica Light" charset="0"/>
                <a:sym typeface="Wingdings" pitchFamily="2" charset="2"/>
              </a:rPr>
              <a:t>e</a:t>
            </a:r>
            <a:r>
              <a:rPr lang="en-GB" sz="1400" b="1" baseline="30000" noProof="0" dirty="0">
                <a:latin typeface="Helvetica" pitchFamily="2" charset="0"/>
                <a:ea typeface="Helvetica Light" charset="0"/>
                <a:cs typeface="Helvetica Light" charset="0"/>
                <a:sym typeface="Wingdings" pitchFamily="2" charset="2"/>
              </a:rPr>
              <a:t>–</a:t>
            </a:r>
            <a:r>
              <a:rPr lang="en-GB" sz="1400" b="1" noProof="0" dirty="0">
                <a:latin typeface="Helvetica" pitchFamily="2" charset="0"/>
                <a:ea typeface="Helvetica Light" charset="0"/>
                <a:cs typeface="Helvetica Light" charset="0"/>
                <a:sym typeface="Wingdings" pitchFamily="2" charset="2"/>
              </a:rPr>
              <a:t> collisions offer exceptionally clean Higgs reconstruction, unmatched precision on decays with large branching ratios</a:t>
            </a:r>
          </a:p>
        </p:txBody>
      </p:sp>
      <p:pic>
        <p:nvPicPr>
          <p:cNvPr id="7" name="Picture 6">
            <a:extLst>
              <a:ext uri="{FF2B5EF4-FFF2-40B4-BE49-F238E27FC236}">
                <a16:creationId xmlns:a16="http://schemas.microsoft.com/office/drawing/2014/main" id="{01FB0C48-1362-5BE0-73A9-60C371E61CF0}"/>
              </a:ext>
            </a:extLst>
          </p:cNvPr>
          <p:cNvPicPr>
            <a:picLocks noChangeAspect="1"/>
          </p:cNvPicPr>
          <p:nvPr/>
        </p:nvPicPr>
        <p:blipFill>
          <a:blip r:embed="rId2"/>
          <a:srcRect l="24580" t="26111" r="19601" b="46667"/>
          <a:stretch>
            <a:fillRect/>
          </a:stretch>
        </p:blipFill>
        <p:spPr>
          <a:xfrm>
            <a:off x="1468664" y="1984747"/>
            <a:ext cx="6535264" cy="4510251"/>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D8A0E76-C537-4627-C2D9-2C37BA9717A5}"/>
                  </a:ext>
                </a:extLst>
              </p:cNvPr>
              <p:cNvSpPr txBox="1"/>
              <p:nvPr/>
            </p:nvSpPr>
            <p:spPr>
              <a:xfrm>
                <a:off x="127432" y="6453569"/>
                <a:ext cx="9308317" cy="302840"/>
              </a:xfrm>
              <a:prstGeom prst="rect">
                <a:avLst/>
              </a:prstGeom>
              <a:noFill/>
            </p:spPr>
            <p:txBody>
              <a:bodyPr wrap="none" rtlCol="0">
                <a:spAutoFit/>
              </a:bodyPr>
              <a:lstStyle/>
              <a:p>
                <a:pPr>
                  <a:spcBef>
                    <a:spcPts val="3000"/>
                  </a:spcBef>
                </a:pPr>
                <a:r>
                  <a:rPr lang="en-GB" sz="12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HL-LHC numbers updated from </a:t>
                </a:r>
                <a:r>
                  <a:rPr lang="en-GB" sz="12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hlinkClick r:id="rId3"/>
                  </a:rPr>
                  <a:t>arXiv:2504.00672</a:t>
                </a:r>
                <a:r>
                  <a:rPr lang="en-GB" sz="12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 they assume SM value for </a:t>
                </a:r>
                <a14:m>
                  <m:oMath xmlns:m="http://schemas.openxmlformats.org/officeDocument/2006/math">
                    <m:sSub>
                      <m:sSubPr>
                        <m:ctrlPr>
                          <a:rPr lang="en-GB" sz="1400" i="1" noProof="0" smtClean="0">
                            <a:solidFill>
                              <a:schemeClr val="tx1">
                                <a:lumMod val="75000"/>
                                <a:lumOff val="25000"/>
                              </a:schemeClr>
                            </a:solidFill>
                            <a:latin typeface="Cambria Math" panose="02040503050406030204" pitchFamily="18" charset="0"/>
                            <a:ea typeface="Cambria Math" panose="02040503050406030204" pitchFamily="18" charset="0"/>
                            <a:sym typeface="Wingdings" pitchFamily="2" charset="2"/>
                          </a:rPr>
                        </m:ctrlPr>
                      </m:sSubPr>
                      <m:e>
                        <m:r>
                          <m:rPr>
                            <m:sty m:val="p"/>
                          </m:rPr>
                          <a:rPr lang="en-GB" sz="1400" i="1" noProof="0" smtClean="0">
                            <a:solidFill>
                              <a:schemeClr val="tx1">
                                <a:lumMod val="75000"/>
                                <a:lumOff val="25000"/>
                              </a:schemeClr>
                            </a:solidFill>
                            <a:latin typeface="Cambria Math" panose="02040503050406030204" pitchFamily="18" charset="0"/>
                            <a:ea typeface="Cambria Math" panose="02040503050406030204" pitchFamily="18" charset="0"/>
                            <a:sym typeface="Wingdings" pitchFamily="2" charset="2"/>
                          </a:rPr>
                          <m:t>Γ</m:t>
                        </m:r>
                      </m:e>
                      <m:sub>
                        <m:r>
                          <a:rPr lang="en-GB" sz="1400" b="0" i="1" noProof="0" smtClean="0">
                            <a:solidFill>
                              <a:schemeClr val="tx1">
                                <a:lumMod val="75000"/>
                                <a:lumOff val="25000"/>
                              </a:schemeClr>
                            </a:solidFill>
                            <a:latin typeface="Cambria Math" panose="02040503050406030204" pitchFamily="18" charset="0"/>
                            <a:sym typeface="Wingdings" pitchFamily="2" charset="2"/>
                          </a:rPr>
                          <m:t>𝐻</m:t>
                        </m:r>
                      </m:sub>
                    </m:sSub>
                  </m:oMath>
                </a14:m>
                <a:r>
                  <a:rPr lang="en-GB" sz="12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 and incl. theoretical uncertainties (mostly dominant)</a:t>
                </a:r>
              </a:p>
            </p:txBody>
          </p:sp>
        </mc:Choice>
        <mc:Fallback xmlns="">
          <p:sp>
            <p:nvSpPr>
              <p:cNvPr id="8" name="TextBox 7">
                <a:extLst>
                  <a:ext uri="{FF2B5EF4-FFF2-40B4-BE49-F238E27FC236}">
                    <a16:creationId xmlns:a16="http://schemas.microsoft.com/office/drawing/2014/main" id="{6D8A0E76-C537-4627-C2D9-2C37BA9717A5}"/>
                  </a:ext>
                </a:extLst>
              </p:cNvPr>
              <p:cNvSpPr txBox="1">
                <a:spLocks noRot="1" noChangeAspect="1" noMove="1" noResize="1" noEditPoints="1" noAdjustHandles="1" noChangeArrowheads="1" noChangeShapeType="1" noTextEdit="1"/>
              </p:cNvSpPr>
              <p:nvPr/>
            </p:nvSpPr>
            <p:spPr>
              <a:xfrm>
                <a:off x="127432" y="6453569"/>
                <a:ext cx="9308317" cy="302840"/>
              </a:xfrm>
              <a:prstGeom prst="rect">
                <a:avLst/>
              </a:prstGeom>
              <a:blipFill>
                <a:blip r:embed="rId4"/>
                <a:stretch>
                  <a:fillRect b="-16667"/>
                </a:stretch>
              </a:blipFill>
            </p:spPr>
            <p:txBody>
              <a:bodyPr/>
              <a:lstStyle/>
              <a:p>
                <a:r>
                  <a:rPr lang="en-GB">
                    <a:noFill/>
                  </a:rPr>
                  <a:t> </a:t>
                </a:r>
              </a:p>
            </p:txBody>
          </p:sp>
        </mc:Fallback>
      </mc:AlternateContent>
      <p:sp>
        <p:nvSpPr>
          <p:cNvPr id="13" name="TextBox 12">
            <a:extLst>
              <a:ext uri="{FF2B5EF4-FFF2-40B4-BE49-F238E27FC236}">
                <a16:creationId xmlns:a16="http://schemas.microsoft.com/office/drawing/2014/main" id="{1916DF2F-AB6C-6814-D535-D766E95ABA3E}"/>
              </a:ext>
            </a:extLst>
          </p:cNvPr>
          <p:cNvSpPr txBox="1"/>
          <p:nvPr/>
        </p:nvSpPr>
        <p:spPr>
          <a:xfrm>
            <a:off x="0" y="4082309"/>
            <a:ext cx="1854260" cy="830997"/>
          </a:xfrm>
          <a:prstGeom prst="rect">
            <a:avLst/>
          </a:prstGeom>
          <a:noFill/>
        </p:spPr>
        <p:txBody>
          <a:bodyPr wrap="square" rtlCol="0">
            <a:spAutoFit/>
          </a:bodyPr>
          <a:lstStyle/>
          <a:p>
            <a:pPr marL="0" algn="r">
              <a:spcBef>
                <a:spcPts val="3000"/>
              </a:spcBef>
            </a:pPr>
            <a:r>
              <a:rPr lang="en-GB" sz="12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Note: current uncertainties on Higgs branching fraction predictions O(1.5%)</a:t>
            </a:r>
          </a:p>
        </p:txBody>
      </p:sp>
      <p:sp>
        <p:nvSpPr>
          <p:cNvPr id="17" name="Rectangle 16">
            <a:extLst>
              <a:ext uri="{FF2B5EF4-FFF2-40B4-BE49-F238E27FC236}">
                <a16:creationId xmlns:a16="http://schemas.microsoft.com/office/drawing/2014/main" id="{2997C151-2EC5-B964-2BCB-B879972A26A5}"/>
              </a:ext>
            </a:extLst>
          </p:cNvPr>
          <p:cNvSpPr/>
          <p:nvPr/>
        </p:nvSpPr>
        <p:spPr>
          <a:xfrm>
            <a:off x="3485322" y="5737042"/>
            <a:ext cx="1181928" cy="544488"/>
          </a:xfrm>
          <a:prstGeom prst="rect">
            <a:avLst/>
          </a:prstGeom>
          <a:solidFill>
            <a:schemeClr val="bg1"/>
          </a:solidFill>
        </p:spPr>
        <p:txBody>
          <a:bodyPr wrap="none" rtlCol="0" anchor="ctr">
            <a:spAutoFit/>
          </a:bodyPr>
          <a:lstStyle/>
          <a:p>
            <a:pPr algn="l"/>
            <a:endParaRPr lang="en-GB" sz="1600" noProof="0" dirty="0">
              <a:latin typeface="Helvetica" pitchFamily="2" charset="0"/>
            </a:endParaRPr>
          </a:p>
        </p:txBody>
      </p:sp>
      <p:sp>
        <p:nvSpPr>
          <p:cNvPr id="16" name="TextBox 15">
            <a:extLst>
              <a:ext uri="{FF2B5EF4-FFF2-40B4-BE49-F238E27FC236}">
                <a16:creationId xmlns:a16="http://schemas.microsoft.com/office/drawing/2014/main" id="{4A89D927-F854-D8DB-D1ED-27FA21619C7D}"/>
              </a:ext>
            </a:extLst>
          </p:cNvPr>
          <p:cNvSpPr txBox="1"/>
          <p:nvPr/>
        </p:nvSpPr>
        <p:spPr>
          <a:xfrm>
            <a:off x="3782744" y="2551045"/>
            <a:ext cx="689612" cy="3748014"/>
          </a:xfrm>
          <a:prstGeom prst="rect">
            <a:avLst/>
          </a:prstGeom>
          <a:solidFill>
            <a:schemeClr val="bg1"/>
          </a:solidFill>
        </p:spPr>
        <p:txBody>
          <a:bodyPr wrap="none" tIns="0" bIns="0" rtlCol="0">
            <a:spAutoFit/>
          </a:bodyPr>
          <a:lstStyle/>
          <a:p>
            <a:pPr marL="0" algn="ctr">
              <a:spcBef>
                <a:spcPts val="3000"/>
              </a:spcBef>
            </a:pPr>
            <a:r>
              <a:rPr lang="en-GB" sz="1700" noProof="0" dirty="0">
                <a:solidFill>
                  <a:prstClr val="black"/>
                </a:solidFill>
                <a:latin typeface="Times New Roman" panose="02020603050405020304" pitchFamily="18" charset="0"/>
                <a:ea typeface="Helvetica Light" charset="0"/>
                <a:cs typeface="Times New Roman" panose="02020603050405020304" pitchFamily="18" charset="0"/>
                <a:sym typeface="Wingdings" pitchFamily="2" charset="2"/>
              </a:rPr>
              <a:t>1.6</a:t>
            </a:r>
          </a:p>
          <a:p>
            <a:pPr marL="0" algn="ctr">
              <a:lnSpc>
                <a:spcPct val="103000"/>
              </a:lnSpc>
            </a:pPr>
            <a:r>
              <a:rPr lang="en-GB" sz="1700" noProof="0" dirty="0">
                <a:solidFill>
                  <a:prstClr val="black"/>
                </a:solidFill>
                <a:latin typeface="Times New Roman" panose="02020603050405020304" pitchFamily="18" charset="0"/>
                <a:ea typeface="Helvetica Light" charset="0"/>
                <a:cs typeface="Times New Roman" panose="02020603050405020304" pitchFamily="18" charset="0"/>
                <a:sym typeface="Wingdings" pitchFamily="2" charset="2"/>
              </a:rPr>
              <a:t>1.6</a:t>
            </a:r>
          </a:p>
          <a:p>
            <a:pPr marL="0" algn="ctr">
              <a:lnSpc>
                <a:spcPct val="103000"/>
              </a:lnSpc>
            </a:pPr>
            <a:r>
              <a:rPr lang="en-GB" sz="1700" noProof="0" dirty="0">
                <a:solidFill>
                  <a:prstClr val="black"/>
                </a:solidFill>
                <a:latin typeface="Times New Roman" panose="02020603050405020304" pitchFamily="18" charset="0"/>
                <a:ea typeface="Helvetica Light" charset="0"/>
                <a:cs typeface="Times New Roman" panose="02020603050405020304" pitchFamily="18" charset="0"/>
                <a:sym typeface="Wingdings" pitchFamily="2" charset="2"/>
              </a:rPr>
              <a:t>3.6</a:t>
            </a:r>
          </a:p>
          <a:p>
            <a:pPr marL="0" algn="ctr">
              <a:lnSpc>
                <a:spcPct val="103000"/>
              </a:lnSpc>
            </a:pPr>
            <a:r>
              <a:rPr lang="en-GB" sz="1700" noProof="0" dirty="0">
                <a:solidFill>
                  <a:prstClr val="black"/>
                </a:solidFill>
                <a:latin typeface="Times New Roman" panose="02020603050405020304" pitchFamily="18" charset="0"/>
                <a:ea typeface="Helvetica Light" charset="0"/>
                <a:cs typeface="Times New Roman" panose="02020603050405020304" pitchFamily="18" charset="0"/>
                <a:sym typeface="Wingdings" pitchFamily="2" charset="2"/>
              </a:rPr>
              <a:t>2.4</a:t>
            </a:r>
          </a:p>
          <a:p>
            <a:pPr marL="0" algn="ctr">
              <a:lnSpc>
                <a:spcPct val="103000"/>
              </a:lnSpc>
            </a:pPr>
            <a:r>
              <a:rPr lang="en-GB" sz="1700" noProof="0" dirty="0">
                <a:solidFill>
                  <a:prstClr val="black"/>
                </a:solidFill>
                <a:latin typeface="Times New Roman" panose="02020603050405020304" pitchFamily="18" charset="0"/>
                <a:ea typeface="Helvetica Light" charset="0"/>
                <a:cs typeface="Times New Roman" panose="02020603050405020304" pitchFamily="18" charset="0"/>
                <a:sym typeface="Wingdings" pitchFamily="2" charset="2"/>
              </a:rPr>
              <a:t>1.9</a:t>
            </a:r>
          </a:p>
          <a:p>
            <a:pPr marL="0" algn="ctr">
              <a:lnSpc>
                <a:spcPct val="103000"/>
              </a:lnSpc>
            </a:pPr>
            <a:r>
              <a:rPr lang="en-GB" sz="1700" dirty="0">
                <a:solidFill>
                  <a:prstClr val="black"/>
                </a:solidFill>
                <a:latin typeface="Times New Roman" panose="02020603050405020304" pitchFamily="18" charset="0"/>
                <a:ea typeface="Helvetica Light" charset="0"/>
                <a:cs typeface="Times New Roman" panose="02020603050405020304" pitchFamily="18" charset="0"/>
                <a:sym typeface="Wingdings" pitchFamily="2" charset="2"/>
              </a:rPr>
              <a:t>~ 4</a:t>
            </a:r>
            <a:r>
              <a:rPr lang="en-GB" sz="1700" noProof="0" dirty="0">
                <a:solidFill>
                  <a:prstClr val="black"/>
                </a:solidFill>
                <a:latin typeface="Times New Roman" panose="02020603050405020304" pitchFamily="18" charset="0"/>
                <a:ea typeface="Helvetica Light" charset="0"/>
                <a:cs typeface="Times New Roman" panose="02020603050405020304" pitchFamily="18" charset="0"/>
                <a:sym typeface="Wingdings" pitchFamily="2" charset="2"/>
              </a:rPr>
              <a:t>0</a:t>
            </a:r>
          </a:p>
          <a:p>
            <a:pPr marL="0" algn="ctr">
              <a:lnSpc>
                <a:spcPct val="103000"/>
              </a:lnSpc>
            </a:pPr>
            <a:r>
              <a:rPr lang="en-GB" sz="1700" noProof="0" dirty="0">
                <a:solidFill>
                  <a:prstClr val="black"/>
                </a:solidFill>
                <a:latin typeface="Times New Roman" panose="02020603050405020304" pitchFamily="18" charset="0"/>
                <a:ea typeface="Helvetica Light" charset="0"/>
                <a:cs typeface="Times New Roman" panose="02020603050405020304" pitchFamily="18" charset="0"/>
                <a:sym typeface="Wingdings" pitchFamily="2" charset="2"/>
              </a:rPr>
              <a:t>1.8</a:t>
            </a:r>
          </a:p>
          <a:p>
            <a:pPr marL="0" algn="ctr">
              <a:lnSpc>
                <a:spcPct val="103000"/>
              </a:lnSpc>
            </a:pPr>
            <a:r>
              <a:rPr lang="en-GB" sz="1700" noProof="0" dirty="0">
                <a:solidFill>
                  <a:prstClr val="black"/>
                </a:solidFill>
                <a:latin typeface="Times New Roman" panose="02020603050405020304" pitchFamily="18" charset="0"/>
                <a:ea typeface="Helvetica Light" charset="0"/>
                <a:cs typeface="Times New Roman" panose="02020603050405020304" pitchFamily="18" charset="0"/>
                <a:sym typeface="Wingdings" pitchFamily="2" charset="2"/>
              </a:rPr>
              <a:t>6.8</a:t>
            </a:r>
          </a:p>
          <a:p>
            <a:pPr marL="0" algn="ctr">
              <a:lnSpc>
                <a:spcPct val="103000"/>
              </a:lnSpc>
            </a:pPr>
            <a:r>
              <a:rPr lang="en-GB" sz="1700" noProof="0" dirty="0">
                <a:solidFill>
                  <a:prstClr val="black"/>
                </a:solidFill>
                <a:latin typeface="Times New Roman" panose="02020603050405020304" pitchFamily="18" charset="0"/>
                <a:ea typeface="Helvetica Light" charset="0"/>
                <a:cs typeface="Times New Roman" panose="02020603050405020304" pitchFamily="18" charset="0"/>
                <a:sym typeface="Wingdings" pitchFamily="2" charset="2"/>
              </a:rPr>
              <a:t>3.4</a:t>
            </a:r>
          </a:p>
          <a:p>
            <a:pPr marL="0" algn="ctr">
              <a:lnSpc>
                <a:spcPct val="103000"/>
              </a:lnSpc>
            </a:pPr>
            <a:r>
              <a:rPr lang="en-GB" sz="1700" noProof="0" dirty="0">
                <a:solidFill>
                  <a:prstClr val="black"/>
                </a:solidFill>
                <a:latin typeface="Times New Roman" panose="02020603050405020304" pitchFamily="18" charset="0"/>
                <a:ea typeface="Helvetica Light" charset="0"/>
                <a:cs typeface="Times New Roman" panose="02020603050405020304" pitchFamily="18" charset="0"/>
                <a:sym typeface="Wingdings" pitchFamily="2" charset="2"/>
              </a:rPr>
              <a:t>3.0</a:t>
            </a:r>
          </a:p>
          <a:p>
            <a:pPr marL="0" algn="ctr">
              <a:lnSpc>
                <a:spcPct val="103000"/>
              </a:lnSpc>
            </a:pPr>
            <a:r>
              <a:rPr lang="en-GB" sz="1700" noProof="0" dirty="0">
                <a:solidFill>
                  <a:prstClr val="black"/>
                </a:solidFill>
                <a:latin typeface="Times New Roman" panose="02020603050405020304" pitchFamily="18" charset="0"/>
                <a:ea typeface="Helvetica Light" charset="0"/>
                <a:cs typeface="Times New Roman" panose="02020603050405020304" pitchFamily="18" charset="0"/>
                <a:sym typeface="Wingdings" pitchFamily="2" charset="2"/>
              </a:rPr>
              <a:t>–</a:t>
            </a:r>
          </a:p>
          <a:p>
            <a:pPr marL="0" algn="ctr">
              <a:lnSpc>
                <a:spcPct val="103000"/>
              </a:lnSpc>
            </a:pPr>
            <a:r>
              <a:rPr lang="en-GB" sz="1700" noProof="0" dirty="0">
                <a:solidFill>
                  <a:prstClr val="black"/>
                </a:solidFill>
                <a:latin typeface="Times New Roman" panose="02020603050405020304" pitchFamily="18" charset="0"/>
                <a:ea typeface="Helvetica Light" charset="0"/>
                <a:cs typeface="Times New Roman" panose="02020603050405020304" pitchFamily="18" charset="0"/>
                <a:sym typeface="Wingdings" pitchFamily="2" charset="2"/>
              </a:rPr>
              <a:t>&lt; 25</a:t>
            </a:r>
          </a:p>
          <a:p>
            <a:pPr marL="0" algn="ctr">
              <a:lnSpc>
                <a:spcPct val="103000"/>
              </a:lnSpc>
            </a:pPr>
            <a:r>
              <a:rPr lang="en-GB" sz="1700" noProof="0" dirty="0">
                <a:solidFill>
                  <a:prstClr val="black"/>
                </a:solidFill>
                <a:latin typeface="Times New Roman" panose="02020603050405020304" pitchFamily="18" charset="0"/>
                <a:ea typeface="Helvetica Light" charset="0"/>
                <a:cs typeface="Times New Roman" panose="02020603050405020304" pitchFamily="18" charset="0"/>
                <a:sym typeface="Wingdings" pitchFamily="2" charset="2"/>
              </a:rPr>
              <a:t>0.025</a:t>
            </a:r>
          </a:p>
          <a:p>
            <a:pPr marL="0" algn="ctr">
              <a:lnSpc>
                <a:spcPct val="103000"/>
              </a:lnSpc>
            </a:pPr>
            <a:r>
              <a:rPr lang="en-GB" sz="1700" noProof="0" dirty="0">
                <a:solidFill>
                  <a:prstClr val="black"/>
                </a:solidFill>
                <a:latin typeface="Times New Roman" panose="02020603050405020304" pitchFamily="18" charset="0"/>
                <a:ea typeface="Helvetica Light" charset="0"/>
                <a:cs typeface="Times New Roman" panose="02020603050405020304" pitchFamily="18" charset="0"/>
                <a:sym typeface="Wingdings" pitchFamily="2" charset="2"/>
              </a:rPr>
              <a:t>0.04</a:t>
            </a:r>
          </a:p>
        </p:txBody>
      </p:sp>
      <p:sp>
        <p:nvSpPr>
          <p:cNvPr id="18" name="TextBox 17">
            <a:extLst>
              <a:ext uri="{FF2B5EF4-FFF2-40B4-BE49-F238E27FC236}">
                <a16:creationId xmlns:a16="http://schemas.microsoft.com/office/drawing/2014/main" id="{A9833949-78D5-5986-AEF8-FA7529A13385}"/>
              </a:ext>
            </a:extLst>
          </p:cNvPr>
          <p:cNvSpPr txBox="1"/>
          <p:nvPr/>
        </p:nvSpPr>
        <p:spPr>
          <a:xfrm>
            <a:off x="3724082" y="1888767"/>
            <a:ext cx="4179349" cy="230832"/>
          </a:xfrm>
          <a:prstGeom prst="rect">
            <a:avLst/>
          </a:prstGeom>
          <a:noFill/>
        </p:spPr>
        <p:txBody>
          <a:bodyPr wrap="none" rtlCol="0">
            <a:spAutoFit/>
          </a:bodyPr>
          <a:lstStyle/>
          <a:p>
            <a:pPr marL="0" algn="l">
              <a:spcBef>
                <a:spcPts val="3000"/>
              </a:spcBef>
            </a:pPr>
            <a:r>
              <a:rPr lang="en-GB" sz="9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FCC-ee feasibility </a:t>
            </a:r>
            <a:r>
              <a:rPr lang="en-GB" sz="900" noProof="0" dirty="0" err="1">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stydu</a:t>
            </a:r>
            <a:r>
              <a:rPr lang="en-GB" sz="9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 (Vol 1): </a:t>
            </a:r>
            <a:r>
              <a:rPr lang="en-GB" sz="900" noProof="0" dirty="0">
                <a:solidFill>
                  <a:prstClr val="black"/>
                </a:solidFill>
                <a:latin typeface="Helvetica Light" panose="020B0403020202020204" pitchFamily="34" charset="0"/>
                <a:ea typeface="Helvetica Light" charset="0"/>
                <a:cs typeface="Helvetica Light" charset="0"/>
                <a:sym typeface="Wingdings" pitchFamily="2" charset="2"/>
                <a:hlinkClick r:id="rId5"/>
              </a:rPr>
              <a:t>arXiv:2505.00272</a:t>
            </a:r>
            <a:r>
              <a:rPr lang="en-GB" sz="900" noProof="0" dirty="0">
                <a:solidFill>
                  <a:prstClr val="black"/>
                </a:solidFill>
                <a:latin typeface="Helvetica Light" panose="020B0403020202020204" pitchFamily="34" charset="0"/>
                <a:ea typeface="Helvetica Light" charset="0"/>
                <a:cs typeface="Helvetica Light" charset="0"/>
                <a:sym typeface="Wingdings" pitchFamily="2" charset="2"/>
              </a:rPr>
              <a:t> (HL-LHC numbers updated)</a:t>
            </a:r>
          </a:p>
        </p:txBody>
      </p:sp>
      <p:sp>
        <p:nvSpPr>
          <p:cNvPr id="19" name="TextBox 18">
            <a:extLst>
              <a:ext uri="{FF2B5EF4-FFF2-40B4-BE49-F238E27FC236}">
                <a16:creationId xmlns:a16="http://schemas.microsoft.com/office/drawing/2014/main" id="{AEFA06E9-EE26-AEBC-640D-79AFE1F6CCB0}"/>
              </a:ext>
            </a:extLst>
          </p:cNvPr>
          <p:cNvSpPr txBox="1"/>
          <p:nvPr/>
        </p:nvSpPr>
        <p:spPr>
          <a:xfrm>
            <a:off x="8603429" y="2551045"/>
            <a:ext cx="580608" cy="3748014"/>
          </a:xfrm>
          <a:prstGeom prst="rect">
            <a:avLst/>
          </a:prstGeom>
          <a:solidFill>
            <a:schemeClr val="bg1"/>
          </a:solidFill>
        </p:spPr>
        <p:txBody>
          <a:bodyPr wrap="none" tIns="0" bIns="0" rtlCol="0">
            <a:spAutoFit/>
          </a:bodyPr>
          <a:lstStyle/>
          <a:p>
            <a:pPr marL="0" algn="ctr">
              <a:spcBef>
                <a:spcPts val="3000"/>
              </a:spcBef>
            </a:pPr>
            <a:r>
              <a:rPr lang="en-GB" sz="1700" noProof="0" dirty="0">
                <a:solidFill>
                  <a:srgbClr val="0070C0"/>
                </a:solidFill>
                <a:latin typeface="Times New Roman" panose="02020603050405020304" pitchFamily="18" charset="0"/>
                <a:ea typeface="Helvetica Light" charset="0"/>
                <a:cs typeface="Times New Roman" panose="02020603050405020304" pitchFamily="18" charset="0"/>
                <a:sym typeface="Wingdings" pitchFamily="2" charset="2"/>
              </a:rPr>
              <a:t>16</a:t>
            </a:r>
          </a:p>
          <a:p>
            <a:pPr marL="0" algn="ctr">
              <a:lnSpc>
                <a:spcPct val="103000"/>
              </a:lnSpc>
            </a:pPr>
            <a:r>
              <a:rPr lang="en-GB" sz="1700" noProof="0" dirty="0">
                <a:solidFill>
                  <a:srgbClr val="0070C0"/>
                </a:solidFill>
                <a:latin typeface="Times New Roman" panose="02020603050405020304" pitchFamily="18" charset="0"/>
                <a:ea typeface="Helvetica Light" charset="0"/>
                <a:cs typeface="Times New Roman" panose="02020603050405020304" pitchFamily="18" charset="0"/>
                <a:sym typeface="Wingdings" pitchFamily="2" charset="2"/>
              </a:rPr>
              <a:t>5.5</a:t>
            </a:r>
          </a:p>
          <a:p>
            <a:pPr marL="0" algn="ctr">
              <a:lnSpc>
                <a:spcPct val="103000"/>
              </a:lnSpc>
            </a:pPr>
            <a:r>
              <a:rPr lang="en-GB" sz="1700" noProof="0" dirty="0">
                <a:solidFill>
                  <a:srgbClr val="0070C0"/>
                </a:solidFill>
                <a:latin typeface="Times New Roman" panose="02020603050405020304" pitchFamily="18" charset="0"/>
                <a:ea typeface="Helvetica Light" charset="0"/>
                <a:cs typeface="Times New Roman" panose="02020603050405020304" pitchFamily="18" charset="0"/>
                <a:sym typeface="Wingdings" pitchFamily="2" charset="2"/>
              </a:rPr>
              <a:t>7.3</a:t>
            </a:r>
          </a:p>
          <a:p>
            <a:pPr marL="0" algn="ctr">
              <a:lnSpc>
                <a:spcPct val="103000"/>
              </a:lnSpc>
            </a:pPr>
            <a:r>
              <a:rPr lang="en-GB" sz="1700" noProof="0" dirty="0">
                <a:solidFill>
                  <a:srgbClr val="0070C0"/>
                </a:solidFill>
                <a:latin typeface="Times New Roman" panose="02020603050405020304" pitchFamily="18" charset="0"/>
                <a:ea typeface="Helvetica Light" charset="0"/>
                <a:cs typeface="Times New Roman" panose="02020603050405020304" pitchFamily="18" charset="0"/>
                <a:sym typeface="Wingdings" pitchFamily="2" charset="2"/>
              </a:rPr>
              <a:t>4.4</a:t>
            </a:r>
          </a:p>
          <a:p>
            <a:pPr marL="0" algn="ctr">
              <a:lnSpc>
                <a:spcPct val="103000"/>
              </a:lnSpc>
            </a:pPr>
            <a:r>
              <a:rPr lang="en-GB" sz="1700" noProof="0" dirty="0">
                <a:solidFill>
                  <a:srgbClr val="0070C0"/>
                </a:solidFill>
                <a:latin typeface="Times New Roman" panose="02020603050405020304" pitchFamily="18" charset="0"/>
                <a:ea typeface="Helvetica Light" charset="0"/>
                <a:cs typeface="Times New Roman" panose="02020603050405020304" pitchFamily="18" charset="0"/>
                <a:sym typeface="Wingdings" pitchFamily="2" charset="2"/>
              </a:rPr>
              <a:t>4.1</a:t>
            </a:r>
          </a:p>
          <a:p>
            <a:pPr marL="0" algn="ctr">
              <a:lnSpc>
                <a:spcPct val="103000"/>
              </a:lnSpc>
            </a:pPr>
            <a:r>
              <a:rPr lang="en-GB" sz="1700" dirty="0">
                <a:solidFill>
                  <a:srgbClr val="0070C0"/>
                </a:solidFill>
                <a:latin typeface="Times New Roman" panose="02020603050405020304" pitchFamily="18" charset="0"/>
                <a:ea typeface="Helvetica Light" charset="0"/>
                <a:cs typeface="Times New Roman" panose="02020603050405020304" pitchFamily="18" charset="0"/>
                <a:sym typeface="Wingdings" pitchFamily="2" charset="2"/>
              </a:rPr>
              <a:t>~</a:t>
            </a:r>
            <a:r>
              <a:rPr lang="en-GB" sz="1700" noProof="0" dirty="0">
                <a:solidFill>
                  <a:srgbClr val="0070C0"/>
                </a:solidFill>
                <a:latin typeface="Times New Roman" panose="02020603050405020304" pitchFamily="18" charset="0"/>
                <a:ea typeface="Helvetica Light" charset="0"/>
                <a:cs typeface="Times New Roman" panose="02020603050405020304" pitchFamily="18" charset="0"/>
                <a:sym typeface="Wingdings" pitchFamily="2" charset="2"/>
              </a:rPr>
              <a:t> 44</a:t>
            </a:r>
          </a:p>
          <a:p>
            <a:pPr marL="0" algn="ctr">
              <a:lnSpc>
                <a:spcPct val="103000"/>
              </a:lnSpc>
            </a:pPr>
            <a:r>
              <a:rPr lang="en-GB" sz="1700" noProof="0" dirty="0">
                <a:solidFill>
                  <a:srgbClr val="0070C0"/>
                </a:solidFill>
                <a:latin typeface="Times New Roman" panose="02020603050405020304" pitchFamily="18" charset="0"/>
                <a:ea typeface="Helvetica Light" charset="0"/>
                <a:cs typeface="Times New Roman" panose="02020603050405020304" pitchFamily="18" charset="0"/>
                <a:sym typeface="Wingdings" pitchFamily="2" charset="2"/>
              </a:rPr>
              <a:t>1.6</a:t>
            </a:r>
          </a:p>
          <a:p>
            <a:pPr marL="0" algn="ctr">
              <a:lnSpc>
                <a:spcPct val="103000"/>
              </a:lnSpc>
            </a:pPr>
            <a:r>
              <a:rPr lang="en-GB" sz="1700" noProof="0" dirty="0">
                <a:solidFill>
                  <a:srgbClr val="0070C0"/>
                </a:solidFill>
                <a:latin typeface="Times New Roman" panose="02020603050405020304" pitchFamily="18" charset="0"/>
                <a:ea typeface="Helvetica Light" charset="0"/>
                <a:cs typeface="Times New Roman" panose="02020603050405020304" pitchFamily="18" charset="0"/>
                <a:sym typeface="Wingdings" pitchFamily="2" charset="2"/>
              </a:rPr>
              <a:t>1.6</a:t>
            </a:r>
          </a:p>
          <a:p>
            <a:pPr marL="0" algn="ctr">
              <a:lnSpc>
                <a:spcPct val="103000"/>
              </a:lnSpc>
            </a:pPr>
            <a:r>
              <a:rPr lang="en-GB" sz="1700" noProof="0" dirty="0">
                <a:solidFill>
                  <a:srgbClr val="0070C0"/>
                </a:solidFill>
                <a:latin typeface="Times New Roman" panose="02020603050405020304" pitchFamily="18" charset="0"/>
                <a:ea typeface="Helvetica Light" charset="0"/>
                <a:cs typeface="Times New Roman" panose="02020603050405020304" pitchFamily="18" charset="0"/>
                <a:sym typeface="Wingdings" pitchFamily="2" charset="2"/>
              </a:rPr>
              <a:t>1.1</a:t>
            </a:r>
          </a:p>
          <a:p>
            <a:pPr marL="0" algn="ctr">
              <a:lnSpc>
                <a:spcPct val="103000"/>
              </a:lnSpc>
            </a:pPr>
            <a:r>
              <a:rPr lang="en-GB" sz="1700" noProof="0" dirty="0">
                <a:solidFill>
                  <a:srgbClr val="0070C0"/>
                </a:solidFill>
                <a:latin typeface="Times New Roman" panose="02020603050405020304" pitchFamily="18" charset="0"/>
                <a:ea typeface="Helvetica Light" charset="0"/>
                <a:cs typeface="Times New Roman" panose="02020603050405020304" pitchFamily="18" charset="0"/>
                <a:sym typeface="Wingdings" pitchFamily="2" charset="2"/>
              </a:rPr>
              <a:t>0.9</a:t>
            </a:r>
          </a:p>
          <a:p>
            <a:pPr marL="0" algn="ctr">
              <a:lnSpc>
                <a:spcPct val="103000"/>
              </a:lnSpc>
            </a:pPr>
            <a:r>
              <a:rPr lang="en-GB" sz="1700" noProof="0" dirty="0">
                <a:solidFill>
                  <a:srgbClr val="0070C0"/>
                </a:solidFill>
                <a:latin typeface="Times New Roman" panose="02020603050405020304" pitchFamily="18" charset="0"/>
                <a:ea typeface="Helvetica Light" charset="0"/>
                <a:cs typeface="Times New Roman" panose="02020603050405020304" pitchFamily="18" charset="0"/>
                <a:sym typeface="Wingdings" pitchFamily="2" charset="2"/>
              </a:rPr>
              <a:t>–</a:t>
            </a:r>
          </a:p>
          <a:p>
            <a:pPr marL="0" algn="ctr">
              <a:lnSpc>
                <a:spcPct val="103000"/>
              </a:lnSpc>
            </a:pPr>
            <a:r>
              <a:rPr lang="en-GB" sz="1700" noProof="0" dirty="0">
                <a:solidFill>
                  <a:srgbClr val="0070C0"/>
                </a:solidFill>
                <a:latin typeface="Times New Roman" panose="02020603050405020304" pitchFamily="18" charset="0"/>
                <a:ea typeface="Helvetica Light" charset="0"/>
                <a:cs typeface="Times New Roman" panose="02020603050405020304" pitchFamily="18" charset="0"/>
                <a:sym typeface="Wingdings" pitchFamily="2" charset="2"/>
              </a:rPr>
              <a:t>&lt; 32</a:t>
            </a:r>
          </a:p>
          <a:p>
            <a:pPr marL="0" algn="ctr">
              <a:lnSpc>
                <a:spcPct val="103000"/>
              </a:lnSpc>
            </a:pPr>
            <a:r>
              <a:rPr lang="en-GB" sz="1700" noProof="0" dirty="0">
                <a:solidFill>
                  <a:srgbClr val="0070C0"/>
                </a:solidFill>
                <a:latin typeface="Times New Roman" panose="02020603050405020304" pitchFamily="18" charset="0"/>
                <a:ea typeface="Helvetica Light" charset="0"/>
                <a:cs typeface="Times New Roman" panose="02020603050405020304" pitchFamily="18" charset="0"/>
                <a:sym typeface="Wingdings" pitchFamily="2" charset="2"/>
              </a:rPr>
              <a:t>50</a:t>
            </a:r>
          </a:p>
          <a:p>
            <a:pPr marL="0" algn="ctr">
              <a:lnSpc>
                <a:spcPct val="103000"/>
              </a:lnSpc>
            </a:pPr>
            <a:r>
              <a:rPr lang="en-GB" sz="1700" noProof="0" dirty="0">
                <a:solidFill>
                  <a:srgbClr val="0070C0"/>
                </a:solidFill>
                <a:latin typeface="Times New Roman" panose="02020603050405020304" pitchFamily="18" charset="0"/>
                <a:ea typeface="Helvetica Light" charset="0"/>
                <a:cs typeface="Times New Roman" panose="02020603050405020304" pitchFamily="18" charset="0"/>
                <a:sym typeface="Wingdings" pitchFamily="2" charset="2"/>
              </a:rPr>
              <a:t>5.9</a:t>
            </a:r>
          </a:p>
        </p:txBody>
      </p:sp>
      <p:sp>
        <p:nvSpPr>
          <p:cNvPr id="20" name="TextBox 19">
            <a:extLst>
              <a:ext uri="{FF2B5EF4-FFF2-40B4-BE49-F238E27FC236}">
                <a16:creationId xmlns:a16="http://schemas.microsoft.com/office/drawing/2014/main" id="{AA7399F2-9F40-A5CC-7BF7-91077E4F8AB6}"/>
              </a:ext>
            </a:extLst>
          </p:cNvPr>
          <p:cNvSpPr txBox="1"/>
          <p:nvPr/>
        </p:nvSpPr>
        <p:spPr>
          <a:xfrm>
            <a:off x="5745700" y="3051046"/>
            <a:ext cx="255198" cy="307777"/>
          </a:xfrm>
          <a:prstGeom prst="rect">
            <a:avLst/>
          </a:prstGeom>
          <a:noFill/>
        </p:spPr>
        <p:txBody>
          <a:bodyPr wrap="none" rtlCol="0">
            <a:spAutoFit/>
          </a:bodyPr>
          <a:lstStyle/>
          <a:p>
            <a:pPr marL="0" algn="l">
              <a:spcBef>
                <a:spcPts val="3000"/>
              </a:spcBef>
            </a:pPr>
            <a:r>
              <a:rPr lang="en-GB" sz="1400" noProof="0" dirty="0">
                <a:solidFill>
                  <a:schemeClr val="tx1">
                    <a:lumMod val="75000"/>
                    <a:lumOff val="25000"/>
                  </a:schemeClr>
                </a:solidFill>
                <a:latin typeface="Helvetica" pitchFamily="2" charset="0"/>
                <a:ea typeface="Helvetica Light" charset="0"/>
                <a:cs typeface="Helvetica Light" charset="0"/>
                <a:sym typeface="Wingdings" pitchFamily="2" charset="2"/>
              </a:rPr>
              <a:t>*</a:t>
            </a:r>
          </a:p>
        </p:txBody>
      </p:sp>
      <p:sp>
        <p:nvSpPr>
          <p:cNvPr id="21" name="TextBox 20">
            <a:extLst>
              <a:ext uri="{FF2B5EF4-FFF2-40B4-BE49-F238E27FC236}">
                <a16:creationId xmlns:a16="http://schemas.microsoft.com/office/drawing/2014/main" id="{954BAB2E-587E-E160-A6A1-81115CBB07BE}"/>
              </a:ext>
            </a:extLst>
          </p:cNvPr>
          <p:cNvSpPr txBox="1"/>
          <p:nvPr/>
        </p:nvSpPr>
        <p:spPr>
          <a:xfrm>
            <a:off x="641951" y="3157970"/>
            <a:ext cx="1212309" cy="600164"/>
          </a:xfrm>
          <a:prstGeom prst="rect">
            <a:avLst/>
          </a:prstGeom>
          <a:noFill/>
        </p:spPr>
        <p:txBody>
          <a:bodyPr wrap="square" rtlCol="0">
            <a:spAutoFit/>
          </a:bodyPr>
          <a:lstStyle/>
          <a:p>
            <a:pPr marL="0" algn="r">
              <a:spcBef>
                <a:spcPts val="3000"/>
              </a:spcBef>
            </a:pPr>
            <a:r>
              <a:rPr lang="en-GB" sz="11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*Incl. SM parametric uncertainties</a:t>
            </a:r>
          </a:p>
        </p:txBody>
      </p:sp>
      <p:sp>
        <p:nvSpPr>
          <p:cNvPr id="22" name="TextBox 21">
            <a:extLst>
              <a:ext uri="{FF2B5EF4-FFF2-40B4-BE49-F238E27FC236}">
                <a16:creationId xmlns:a16="http://schemas.microsoft.com/office/drawing/2014/main" id="{DC01578D-78F7-2E7E-1089-DEBA1C4D937C}"/>
              </a:ext>
            </a:extLst>
          </p:cNvPr>
          <p:cNvSpPr txBox="1"/>
          <p:nvPr/>
        </p:nvSpPr>
        <p:spPr>
          <a:xfrm>
            <a:off x="8049371" y="1970943"/>
            <a:ext cx="1830950" cy="477054"/>
          </a:xfrm>
          <a:prstGeom prst="rect">
            <a:avLst/>
          </a:prstGeom>
          <a:noFill/>
        </p:spPr>
        <p:txBody>
          <a:bodyPr wrap="none" tIns="0" bIns="0" rtlCol="0">
            <a:spAutoFit/>
          </a:bodyPr>
          <a:lstStyle/>
          <a:p>
            <a:pPr marL="0" algn="ctr">
              <a:spcBef>
                <a:spcPts val="3000"/>
              </a:spcBef>
            </a:pPr>
            <a:r>
              <a:rPr lang="en-GB" sz="1400" noProof="0" dirty="0">
                <a:solidFill>
                  <a:srgbClr val="0070C0"/>
                </a:solidFill>
                <a:latin typeface="Times New Roman" panose="02020603050405020304" pitchFamily="18" charset="0"/>
                <a:ea typeface="Helvetica Light" charset="0"/>
                <a:cs typeface="Times New Roman" panose="02020603050405020304" pitchFamily="18" charset="0"/>
                <a:sym typeface="Wingdings" pitchFamily="2" charset="2"/>
              </a:rPr>
              <a:t>Uncertainty</a:t>
            </a:r>
          </a:p>
          <a:p>
            <a:pPr marL="0" algn="ctr"/>
            <a:r>
              <a:rPr lang="en-GB" sz="1700" noProof="0" dirty="0">
                <a:solidFill>
                  <a:srgbClr val="0070C0"/>
                </a:solidFill>
                <a:latin typeface="Times New Roman" panose="02020603050405020304" pitchFamily="18" charset="0"/>
                <a:ea typeface="Helvetica Light" charset="0"/>
                <a:cs typeface="Times New Roman" panose="02020603050405020304" pitchFamily="18" charset="0"/>
                <a:sym typeface="Wingdings" pitchFamily="2" charset="2"/>
              </a:rPr>
              <a:t>HL-LHC / FCC-ee</a:t>
            </a: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B6D5EAC0-D61D-1A66-14EF-32692300B560}"/>
                  </a:ext>
                </a:extLst>
              </p:cNvPr>
              <p:cNvSpPr txBox="1"/>
              <p:nvPr/>
            </p:nvSpPr>
            <p:spPr>
              <a:xfrm>
                <a:off x="9940000" y="2490578"/>
                <a:ext cx="1972600" cy="461665"/>
              </a:xfrm>
              <a:prstGeom prst="rect">
                <a:avLst/>
              </a:prstGeom>
              <a:noFill/>
            </p:spPr>
            <p:txBody>
              <a:bodyPr wrap="square" rtlCol="0">
                <a:spAutoFit/>
              </a:bodyPr>
              <a:lstStyle/>
              <a:p>
                <a:pPr marL="0" algn="l">
                  <a:spcBef>
                    <a:spcPts val="3000"/>
                  </a:spcBef>
                </a:pPr>
                <a:r>
                  <a:rPr lang="en-GB" sz="1200" noProof="0" dirty="0">
                    <a:solidFill>
                      <a:srgbClr val="E40000"/>
                    </a:solidFill>
                    <a:latin typeface="Helvetica" pitchFamily="2" charset="0"/>
                    <a:ea typeface="Helvetica Light" charset="0"/>
                    <a:cs typeface="Helvetica Light" charset="0"/>
                    <a:sym typeface="Wingdings" pitchFamily="2" charset="2"/>
                  </a:rPr>
                  <a:t>Most precise coupling, probes </a:t>
                </a:r>
                <a14:m>
                  <m:oMath xmlns:m="http://schemas.openxmlformats.org/officeDocument/2006/math">
                    <m:sSub>
                      <m:sSubPr>
                        <m:ctrlPr>
                          <a:rPr lang="en-GB" sz="1200" b="0" i="1" noProof="0" smtClean="0">
                            <a:solidFill>
                              <a:srgbClr val="E40000"/>
                            </a:solidFill>
                            <a:latin typeface="Cambria Math" panose="02040503050406030204" pitchFamily="18" charset="0"/>
                            <a:sym typeface="Wingdings" pitchFamily="2" charset="2"/>
                          </a:rPr>
                        </m:ctrlPr>
                      </m:sSubPr>
                      <m:e>
                        <m:r>
                          <a:rPr lang="en-GB" sz="1200" b="0" i="1" noProof="0" smtClean="0">
                            <a:solidFill>
                              <a:srgbClr val="E40000"/>
                            </a:solidFill>
                            <a:latin typeface="Cambria Math" panose="02040503050406030204" pitchFamily="18" charset="0"/>
                            <a:sym typeface="Wingdings" pitchFamily="2" charset="2"/>
                          </a:rPr>
                          <m:t>𝑓</m:t>
                        </m:r>
                      </m:e>
                      <m:sub>
                        <m:r>
                          <a:rPr lang="en-GB" sz="1200" b="0" i="1" noProof="0" smtClean="0">
                            <a:solidFill>
                              <a:srgbClr val="E40000"/>
                            </a:solidFill>
                            <a:latin typeface="Cambria Math" panose="02040503050406030204" pitchFamily="18" charset="0"/>
                            <a:sym typeface="Wingdings" pitchFamily="2" charset="2"/>
                          </a:rPr>
                          <m:t>𝐻</m:t>
                        </m:r>
                      </m:sub>
                    </m:sSub>
                    <m:r>
                      <a:rPr lang="en-GB" sz="1200" b="0" i="1" noProof="0" smtClean="0">
                        <a:solidFill>
                          <a:srgbClr val="E40000"/>
                        </a:solidFill>
                        <a:latin typeface="Cambria Math" panose="02040503050406030204" pitchFamily="18" charset="0"/>
                        <a:sym typeface="Wingdings" pitchFamily="2" charset="2"/>
                      </a:rPr>
                      <m:t> ~ </m:t>
                    </m:r>
                    <m:r>
                      <a:rPr lang="en-US" sz="1200" b="0" i="1" noProof="0" smtClean="0">
                        <a:solidFill>
                          <a:srgbClr val="E40000"/>
                        </a:solidFill>
                        <a:latin typeface="Cambria Math" panose="02040503050406030204" pitchFamily="18" charset="0"/>
                        <a:sym typeface="Wingdings" pitchFamily="2" charset="2"/>
                      </a:rPr>
                      <m:t>5.5</m:t>
                    </m:r>
                    <m:r>
                      <a:rPr lang="en-GB" sz="1200" b="0" i="0" noProof="0" smtClean="0">
                        <a:solidFill>
                          <a:srgbClr val="E40000"/>
                        </a:solidFill>
                        <a:latin typeface="Cambria Math" panose="02040503050406030204" pitchFamily="18" charset="0"/>
                        <a:sym typeface="Wingdings" pitchFamily="2" charset="2"/>
                      </a:rPr>
                      <m:t> </m:t>
                    </m:r>
                    <m:r>
                      <m:rPr>
                        <m:sty m:val="p"/>
                      </m:rPr>
                      <a:rPr lang="en-GB" sz="1200" b="0" i="0" noProof="0" smtClean="0">
                        <a:solidFill>
                          <a:srgbClr val="E40000"/>
                        </a:solidFill>
                        <a:latin typeface="Cambria Math" panose="02040503050406030204" pitchFamily="18" charset="0"/>
                        <a:sym typeface="Wingdings" pitchFamily="2" charset="2"/>
                      </a:rPr>
                      <m:t>TeV</m:t>
                    </m:r>
                  </m:oMath>
                </a14:m>
                <a:endParaRPr lang="en-GB" sz="1200" noProof="0" dirty="0">
                  <a:solidFill>
                    <a:srgbClr val="E40000"/>
                  </a:solidFill>
                  <a:latin typeface="Helvetica" pitchFamily="2" charset="0"/>
                  <a:ea typeface="Helvetica Light" charset="0"/>
                  <a:cs typeface="Helvetica Light" charset="0"/>
                  <a:sym typeface="Wingdings" pitchFamily="2" charset="2"/>
                </a:endParaRPr>
              </a:p>
            </p:txBody>
          </p:sp>
        </mc:Choice>
        <mc:Fallback xmlns="">
          <p:sp>
            <p:nvSpPr>
              <p:cNvPr id="24" name="TextBox 23">
                <a:extLst>
                  <a:ext uri="{FF2B5EF4-FFF2-40B4-BE49-F238E27FC236}">
                    <a16:creationId xmlns:a16="http://schemas.microsoft.com/office/drawing/2014/main" id="{B6D5EAC0-D61D-1A66-14EF-32692300B560}"/>
                  </a:ext>
                </a:extLst>
              </p:cNvPr>
              <p:cNvSpPr txBox="1">
                <a:spLocks noRot="1" noChangeAspect="1" noMove="1" noResize="1" noEditPoints="1" noAdjustHandles="1" noChangeArrowheads="1" noChangeShapeType="1" noTextEdit="1"/>
              </p:cNvSpPr>
              <p:nvPr/>
            </p:nvSpPr>
            <p:spPr>
              <a:xfrm>
                <a:off x="9940000" y="2490578"/>
                <a:ext cx="1972600" cy="461665"/>
              </a:xfrm>
              <a:prstGeom prst="rect">
                <a:avLst/>
              </a:prstGeom>
              <a:blipFill>
                <a:blip r:embed="rId6"/>
                <a:stretch>
                  <a:fillRect t="-2703" b="-10811"/>
                </a:stretch>
              </a:blipFill>
            </p:spPr>
            <p:txBody>
              <a:bodyPr/>
              <a:lstStyle/>
              <a:p>
                <a:r>
                  <a:rPr lang="en-GB">
                    <a:noFill/>
                  </a:rPr>
                  <a:t> </a:t>
                </a:r>
              </a:p>
            </p:txBody>
          </p:sp>
        </mc:Fallback>
      </mc:AlternateContent>
      <p:sp>
        <p:nvSpPr>
          <p:cNvPr id="11" name="Rounded Rectangle 10">
            <a:extLst>
              <a:ext uri="{FF2B5EF4-FFF2-40B4-BE49-F238E27FC236}">
                <a16:creationId xmlns:a16="http://schemas.microsoft.com/office/drawing/2014/main" id="{307C980E-3A1E-A738-1449-2BE24C653743}"/>
              </a:ext>
            </a:extLst>
          </p:cNvPr>
          <p:cNvSpPr/>
          <p:nvPr/>
        </p:nvSpPr>
        <p:spPr>
          <a:xfrm>
            <a:off x="2043596" y="2552700"/>
            <a:ext cx="7776266" cy="283265"/>
          </a:xfrm>
          <a:prstGeom prst="roundRect">
            <a:avLst/>
          </a:prstGeom>
          <a:ln w="19050">
            <a:solidFill>
              <a:srgbClr val="E40000"/>
            </a:solidFill>
          </a:ln>
        </p:spPr>
        <p:txBody>
          <a:bodyPr wrap="square" rtlCol="0" anchor="ctr">
            <a:spAutoFit/>
          </a:bodyPr>
          <a:lstStyle/>
          <a:p>
            <a:pPr algn="l"/>
            <a:endParaRPr lang="en-GB" sz="1600" noProof="0" dirty="0">
              <a:latin typeface="Helvetica" pitchFamily="2" charset="0"/>
            </a:endParaRPr>
          </a:p>
        </p:txBody>
      </p:sp>
      <p:sp>
        <p:nvSpPr>
          <p:cNvPr id="25" name="Rounded Rectangle 24">
            <a:extLst>
              <a:ext uri="{FF2B5EF4-FFF2-40B4-BE49-F238E27FC236}">
                <a16:creationId xmlns:a16="http://schemas.microsoft.com/office/drawing/2014/main" id="{F859F56B-3C1B-0F1E-7624-7944C5FAE76C}"/>
              </a:ext>
            </a:extLst>
          </p:cNvPr>
          <p:cNvSpPr/>
          <p:nvPr/>
        </p:nvSpPr>
        <p:spPr>
          <a:xfrm>
            <a:off x="1568894" y="5742174"/>
            <a:ext cx="8250968" cy="284400"/>
          </a:xfrm>
          <a:prstGeom prst="roundRect">
            <a:avLst/>
          </a:prstGeom>
          <a:ln w="19050">
            <a:solidFill>
              <a:srgbClr val="0070C0"/>
            </a:solidFill>
          </a:ln>
        </p:spPr>
        <p:txBody>
          <a:bodyPr wrap="square" rtlCol="0" anchor="ctr">
            <a:spAutoFit/>
          </a:bodyPr>
          <a:lstStyle/>
          <a:p>
            <a:pPr algn="l"/>
            <a:endParaRPr lang="en-GB" sz="1600" noProof="0" dirty="0">
              <a:latin typeface="Helvetica" pitchFamily="2" charset="0"/>
            </a:endParaRPr>
          </a:p>
        </p:txBody>
      </p:sp>
      <p:sp>
        <p:nvSpPr>
          <p:cNvPr id="27" name="Rounded Rectangle 26">
            <a:extLst>
              <a:ext uri="{FF2B5EF4-FFF2-40B4-BE49-F238E27FC236}">
                <a16:creationId xmlns:a16="http://schemas.microsoft.com/office/drawing/2014/main" id="{EACE5001-1532-621D-E693-DF0B03B22825}"/>
              </a:ext>
            </a:extLst>
          </p:cNvPr>
          <p:cNvSpPr/>
          <p:nvPr/>
        </p:nvSpPr>
        <p:spPr>
          <a:xfrm>
            <a:off x="2043596" y="3870656"/>
            <a:ext cx="7776266" cy="283265"/>
          </a:xfrm>
          <a:prstGeom prst="roundRect">
            <a:avLst/>
          </a:prstGeom>
          <a:ln w="19050">
            <a:solidFill>
              <a:srgbClr val="0070C0"/>
            </a:solidFill>
          </a:ln>
        </p:spPr>
        <p:txBody>
          <a:bodyPr wrap="square" rtlCol="0" anchor="ctr">
            <a:spAutoFit/>
          </a:bodyPr>
          <a:lstStyle/>
          <a:p>
            <a:pPr algn="l"/>
            <a:endParaRPr lang="en-GB" sz="1600" noProof="0" dirty="0">
              <a:latin typeface="Helvetica" pitchFamily="2" charset="0"/>
            </a:endParaRPr>
          </a:p>
        </p:txBody>
      </p:sp>
      <p:sp>
        <p:nvSpPr>
          <p:cNvPr id="28" name="Rounded Rectangle 27">
            <a:extLst>
              <a:ext uri="{FF2B5EF4-FFF2-40B4-BE49-F238E27FC236}">
                <a16:creationId xmlns:a16="http://schemas.microsoft.com/office/drawing/2014/main" id="{A19BD3F2-F924-4942-C27B-C395EA4FDE17}"/>
              </a:ext>
            </a:extLst>
          </p:cNvPr>
          <p:cNvSpPr/>
          <p:nvPr/>
        </p:nvSpPr>
        <p:spPr>
          <a:xfrm>
            <a:off x="2043596" y="3068319"/>
            <a:ext cx="7776266" cy="283265"/>
          </a:xfrm>
          <a:prstGeom prst="roundRect">
            <a:avLst/>
          </a:prstGeom>
          <a:ln w="19050">
            <a:solidFill>
              <a:srgbClr val="0070C0"/>
            </a:solidFill>
          </a:ln>
        </p:spPr>
        <p:txBody>
          <a:bodyPr wrap="square" rtlCol="0" anchor="ctr">
            <a:spAutoFit/>
          </a:bodyPr>
          <a:lstStyle/>
          <a:p>
            <a:pPr algn="l"/>
            <a:endParaRPr lang="en-GB" sz="1600" noProof="0" dirty="0">
              <a:latin typeface="Helvetica" pitchFamily="2" charset="0"/>
            </a:endParaRPr>
          </a:p>
        </p:txBody>
      </p:sp>
      <p:sp>
        <p:nvSpPr>
          <p:cNvPr id="29" name="TextBox 28">
            <a:extLst>
              <a:ext uri="{FF2B5EF4-FFF2-40B4-BE49-F238E27FC236}">
                <a16:creationId xmlns:a16="http://schemas.microsoft.com/office/drawing/2014/main" id="{C6C67B2C-7D30-7597-A3B8-DB870A927718}"/>
              </a:ext>
            </a:extLst>
          </p:cNvPr>
          <p:cNvSpPr txBox="1"/>
          <p:nvPr/>
        </p:nvSpPr>
        <p:spPr>
          <a:xfrm>
            <a:off x="9940000" y="3796290"/>
            <a:ext cx="2193942" cy="461665"/>
          </a:xfrm>
          <a:prstGeom prst="rect">
            <a:avLst/>
          </a:prstGeom>
          <a:noFill/>
        </p:spPr>
        <p:txBody>
          <a:bodyPr wrap="square" rtlCol="0">
            <a:spAutoFit/>
          </a:bodyPr>
          <a:lstStyle/>
          <a:p>
            <a:pPr marL="0" algn="l">
              <a:spcBef>
                <a:spcPts val="3000"/>
              </a:spcBef>
            </a:pPr>
            <a:r>
              <a:rPr lang="en-GB" sz="1200" dirty="0">
                <a:solidFill>
                  <a:srgbClr val="0070C0"/>
                </a:solidFill>
                <a:latin typeface="Helvetica" pitchFamily="2" charset="0"/>
                <a:ea typeface="Helvetica Light" charset="0"/>
                <a:cs typeface="Helvetica Light" charset="0"/>
                <a:sym typeface="Wingdings" pitchFamily="2" charset="2"/>
              </a:rPr>
              <a:t>Particularly large</a:t>
            </a:r>
            <a:r>
              <a:rPr lang="en-GB" sz="1200" noProof="0" dirty="0">
                <a:solidFill>
                  <a:srgbClr val="0070C0"/>
                </a:solidFill>
                <a:latin typeface="Helvetica" pitchFamily="2" charset="0"/>
                <a:ea typeface="Helvetica Light" charset="0"/>
                <a:cs typeface="Helvetica Light" charset="0"/>
                <a:sym typeface="Wingdings" pitchFamily="2" charset="2"/>
              </a:rPr>
              <a:t> improvement over HL-LHC</a:t>
            </a:r>
          </a:p>
        </p:txBody>
      </p:sp>
      <p:sp>
        <p:nvSpPr>
          <p:cNvPr id="31" name="Rounded Rectangle 30">
            <a:extLst>
              <a:ext uri="{FF2B5EF4-FFF2-40B4-BE49-F238E27FC236}">
                <a16:creationId xmlns:a16="http://schemas.microsoft.com/office/drawing/2014/main" id="{5CCB8102-7033-C587-20AB-202AB70179BB}"/>
              </a:ext>
            </a:extLst>
          </p:cNvPr>
          <p:cNvSpPr/>
          <p:nvPr/>
        </p:nvSpPr>
        <p:spPr>
          <a:xfrm>
            <a:off x="2043596" y="5229010"/>
            <a:ext cx="7776266" cy="283265"/>
          </a:xfrm>
          <a:prstGeom prst="roundRect">
            <a:avLst/>
          </a:prstGeom>
          <a:ln w="19050">
            <a:solidFill>
              <a:srgbClr val="0070C0"/>
            </a:solidFill>
          </a:ln>
        </p:spPr>
        <p:txBody>
          <a:bodyPr wrap="square" rtlCol="0" anchor="ctr">
            <a:spAutoFit/>
          </a:bodyPr>
          <a:lstStyle/>
          <a:p>
            <a:pPr algn="l"/>
            <a:endParaRPr lang="en-GB" sz="1600" noProof="0" dirty="0">
              <a:latin typeface="Helvetica" pitchFamily="2" charset="0"/>
            </a:endParaRP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C38F420-FDD6-2786-E242-59C7A7370990}"/>
                  </a:ext>
                </a:extLst>
              </p:cNvPr>
              <p:cNvSpPr txBox="1"/>
              <p:nvPr/>
            </p:nvSpPr>
            <p:spPr>
              <a:xfrm>
                <a:off x="9940000" y="5743607"/>
                <a:ext cx="1904689" cy="276999"/>
              </a:xfrm>
              <a:prstGeom prst="rect">
                <a:avLst/>
              </a:prstGeom>
              <a:noFill/>
            </p:spPr>
            <p:txBody>
              <a:bodyPr wrap="none" rtlCol="0">
                <a:spAutoFit/>
              </a:bodyPr>
              <a:lstStyle/>
              <a:p>
                <a:pPr marL="0" algn="l">
                  <a:spcBef>
                    <a:spcPts val="3000"/>
                  </a:spcBef>
                </a:pP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BR(H → 4𝜈) = 10.6 </a:t>
                </a:r>
                <a14:m>
                  <m:oMath xmlns:m="http://schemas.openxmlformats.org/officeDocument/2006/math">
                    <m:r>
                      <a:rPr lang="en-GB" sz="1200" i="1" smtClean="0">
                        <a:solidFill>
                          <a:schemeClr val="tx1">
                            <a:lumMod val="75000"/>
                            <a:lumOff val="25000"/>
                          </a:schemeClr>
                        </a:solidFill>
                        <a:latin typeface="Cambria Math" panose="02040503050406030204" pitchFamily="18" charset="0"/>
                        <a:ea typeface="Cambria Math" panose="02040503050406030204" pitchFamily="18" charset="0"/>
                        <a:cs typeface="Helvetica Light" charset="0"/>
                        <a:sym typeface="Wingdings" pitchFamily="2" charset="2"/>
                      </a:rPr>
                      <m:t>∙</m:t>
                    </m:r>
                  </m:oMath>
                </a14:m>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 10</a:t>
                </a:r>
                <a:r>
                  <a:rPr lang="en-GB" sz="1200" baseline="30000" dirty="0">
                    <a:solidFill>
                      <a:schemeClr val="tx1">
                        <a:lumMod val="75000"/>
                        <a:lumOff val="25000"/>
                      </a:schemeClr>
                    </a:solidFill>
                    <a:latin typeface="Helvetica" pitchFamily="2" charset="0"/>
                    <a:ea typeface="Helvetica Light" charset="0"/>
                    <a:cs typeface="Helvetica Light" charset="0"/>
                    <a:sym typeface="Wingdings" pitchFamily="2" charset="2"/>
                  </a:rPr>
                  <a:t>–4</a:t>
                </a:r>
              </a:p>
            </p:txBody>
          </p:sp>
        </mc:Choice>
        <mc:Fallback xmlns="">
          <p:sp>
            <p:nvSpPr>
              <p:cNvPr id="3" name="TextBox 2">
                <a:extLst>
                  <a:ext uri="{FF2B5EF4-FFF2-40B4-BE49-F238E27FC236}">
                    <a16:creationId xmlns:a16="http://schemas.microsoft.com/office/drawing/2014/main" id="{5C38F420-FDD6-2786-E242-59C7A7370990}"/>
                  </a:ext>
                </a:extLst>
              </p:cNvPr>
              <p:cNvSpPr txBox="1">
                <a:spLocks noRot="1" noChangeAspect="1" noMove="1" noResize="1" noEditPoints="1" noAdjustHandles="1" noChangeArrowheads="1" noChangeShapeType="1" noTextEdit="1"/>
              </p:cNvSpPr>
              <p:nvPr/>
            </p:nvSpPr>
            <p:spPr>
              <a:xfrm>
                <a:off x="9940000" y="5743607"/>
                <a:ext cx="1904689" cy="276999"/>
              </a:xfrm>
              <a:prstGeom prst="rect">
                <a:avLst/>
              </a:prstGeom>
              <a:blipFill>
                <a:blip r:embed="rId7"/>
                <a:stretch>
                  <a:fillRect t="-4348" b="-13043"/>
                </a:stretch>
              </a:blipFill>
            </p:spPr>
            <p:txBody>
              <a:bodyPr/>
              <a:lstStyle/>
              <a:p>
                <a:r>
                  <a:rPr lang="en-GB">
                    <a:noFill/>
                  </a:rPr>
                  <a:t> </a:t>
                </a:r>
              </a:p>
            </p:txBody>
          </p:sp>
        </mc:Fallback>
      </mc:AlternateContent>
    </p:spTree>
    <p:extLst>
      <p:ext uri="{BB962C8B-B14F-4D97-AF65-F5344CB8AC3E}">
        <p14:creationId xmlns:p14="http://schemas.microsoft.com/office/powerpoint/2010/main" val="14418714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9FD5E-A877-EB91-4493-94DDA27C5AE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517B1E4-7ABC-B809-6CEC-E97BA4BAD0D1}"/>
              </a:ext>
            </a:extLst>
          </p:cNvPr>
          <p:cNvSpPr>
            <a:spLocks noGrp="1"/>
          </p:cNvSpPr>
          <p:nvPr>
            <p:ph type="sldNum" sz="quarter" idx="4"/>
          </p:nvPr>
        </p:nvSpPr>
        <p:spPr/>
        <p:txBody>
          <a:bodyPr/>
          <a:lstStyle/>
          <a:p>
            <a:pPr>
              <a:defRPr/>
            </a:pPr>
            <a:fld id="{611C2F03-9E95-40C9-A99F-3C4F7EE8CF2A}" type="slidenum">
              <a:rPr lang="en-GB" noProof="0" smtClean="0"/>
              <a:pPr>
                <a:defRPr/>
              </a:pPr>
              <a:t>22</a:t>
            </a:fld>
            <a:endParaRPr lang="en-GB" noProof="0" dirty="0"/>
          </a:p>
        </p:txBody>
      </p:sp>
      <p:sp>
        <p:nvSpPr>
          <p:cNvPr id="5" name="TextBox 4">
            <a:extLst>
              <a:ext uri="{FF2B5EF4-FFF2-40B4-BE49-F238E27FC236}">
                <a16:creationId xmlns:a16="http://schemas.microsoft.com/office/drawing/2014/main" id="{AF540528-5EA5-D4D9-4B7E-CCF9F99641DD}"/>
              </a:ext>
            </a:extLst>
          </p:cNvPr>
          <p:cNvSpPr txBox="1"/>
          <p:nvPr/>
        </p:nvSpPr>
        <p:spPr>
          <a:xfrm>
            <a:off x="214938" y="264651"/>
            <a:ext cx="11305525"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lang="en-GB" sz="2800" b="1" noProof="0" dirty="0">
                <a:solidFill>
                  <a:srgbClr val="0D7FBF"/>
                </a:solidFill>
                <a:latin typeface="Helvetica" pitchFamily="2" charset="0"/>
                <a:ea typeface="Trebuchet MS" pitchFamily="-84" charset="0"/>
                <a:cs typeface="Helvetica Light"/>
              </a:rPr>
              <a:t>FCC-ee – the Higgs factory</a:t>
            </a:r>
            <a:endParaRPr kumimoji="0" lang="en-GB" sz="2800" b="1" i="0" u="none" strike="noStrike" kern="1200" cap="none" spc="0" normalizeH="0" baseline="0" noProof="0" dirty="0">
              <a:ln>
                <a:noFill/>
              </a:ln>
              <a:solidFill>
                <a:srgbClr val="0D7FBF"/>
              </a:solidFill>
              <a:effectLst/>
              <a:uLnTx/>
              <a:uFillTx/>
              <a:latin typeface="Helvetica" pitchFamily="2" charset="0"/>
              <a:ea typeface="Trebuchet MS" pitchFamily="-84" charset="0"/>
              <a:cs typeface="Helvetica Light"/>
            </a:endParaRPr>
          </a:p>
        </p:txBody>
      </p:sp>
      <p:sp>
        <p:nvSpPr>
          <p:cNvPr id="4" name="Rectangle 3">
            <a:extLst>
              <a:ext uri="{FF2B5EF4-FFF2-40B4-BE49-F238E27FC236}">
                <a16:creationId xmlns:a16="http://schemas.microsoft.com/office/drawing/2014/main" id="{EC34B3BF-3C8A-02BC-D54C-BAA74FC47D03}"/>
              </a:ext>
            </a:extLst>
          </p:cNvPr>
          <p:cNvSpPr/>
          <p:nvPr/>
        </p:nvSpPr>
        <p:spPr>
          <a:xfrm>
            <a:off x="641952" y="1147461"/>
            <a:ext cx="11532411" cy="338554"/>
          </a:xfrm>
          <a:prstGeom prst="rect">
            <a:avLst/>
          </a:prstGeom>
        </p:spPr>
        <p:txBody>
          <a:bodyPr wrap="square">
            <a:spAutoFit/>
          </a:bodyPr>
          <a:lstStyle/>
          <a:p>
            <a:pPr marL="0" marR="0" lvl="0" indent="0" algn="l" defTabSz="457200" rtl="0" eaLnBrk="1" fontAlgn="base" latinLnBrk="0" hangingPunct="1">
              <a:lnSpc>
                <a:spcPct val="100000"/>
              </a:lnSpc>
              <a:spcBef>
                <a:spcPts val="3600"/>
              </a:spcBef>
              <a:spcAft>
                <a:spcPct val="0"/>
              </a:spcAft>
              <a:buClrTx/>
              <a:buSzTx/>
              <a:buFontTx/>
              <a:buNone/>
              <a:tabLst/>
              <a:defRPr/>
            </a:pPr>
            <a:r>
              <a:rPr lang="en-GB" sz="1600" b="1" noProof="0" dirty="0">
                <a:solidFill>
                  <a:srgbClr val="000000"/>
                </a:solidFill>
                <a:latin typeface="Helvetica" pitchFamily="2" charset="0"/>
              </a:rPr>
              <a:t>Why “factory”? </a:t>
            </a:r>
            <a:r>
              <a:rPr lang="en-GB" sz="1600" noProof="0" dirty="0">
                <a:solidFill>
                  <a:srgbClr val="000000"/>
                </a:solidFill>
                <a:latin typeface="Helvetica" pitchFamily="2" charset="0"/>
              </a:rPr>
              <a:t>2.2M Higgs (FCC-ee) vs 350M (HL-LHC), production through Higgsstrahlung rather than s-channel </a:t>
            </a:r>
          </a:p>
        </p:txBody>
      </p:sp>
      <p:sp>
        <p:nvSpPr>
          <p:cNvPr id="6" name="TextBox 5">
            <a:extLst>
              <a:ext uri="{FF2B5EF4-FFF2-40B4-BE49-F238E27FC236}">
                <a16:creationId xmlns:a16="http://schemas.microsoft.com/office/drawing/2014/main" id="{886E4358-AAC0-0E11-5EBE-632EF73BFD4E}"/>
              </a:ext>
            </a:extLst>
          </p:cNvPr>
          <p:cNvSpPr txBox="1"/>
          <p:nvPr/>
        </p:nvSpPr>
        <p:spPr>
          <a:xfrm>
            <a:off x="641951" y="1453808"/>
            <a:ext cx="11532411" cy="307777"/>
          </a:xfrm>
          <a:prstGeom prst="rect">
            <a:avLst/>
          </a:prstGeom>
          <a:noFill/>
          <a:ln>
            <a:noFill/>
          </a:ln>
        </p:spPr>
        <p:txBody>
          <a:bodyPr wrap="square" rtlCol="0">
            <a:spAutoFit/>
          </a:bodyPr>
          <a:lstStyle/>
          <a:p>
            <a:pPr marL="0" algn="l">
              <a:spcBef>
                <a:spcPts val="3000"/>
              </a:spcBef>
            </a:pPr>
            <a:r>
              <a:rPr lang="en-GB" sz="1400" b="1" noProof="0" dirty="0">
                <a:latin typeface="Helvetica" pitchFamily="2" charset="0"/>
                <a:ea typeface="Helvetica Light" charset="0"/>
                <a:cs typeface="Helvetica Light" charset="0"/>
                <a:sym typeface="Wingdings" pitchFamily="2" charset="2"/>
              </a:rPr>
              <a:t>→ e</a:t>
            </a:r>
            <a:r>
              <a:rPr lang="en-GB" sz="1400" b="1" baseline="30000" noProof="0" dirty="0">
                <a:latin typeface="Helvetica" pitchFamily="2" charset="0"/>
                <a:ea typeface="Helvetica Light" charset="0"/>
                <a:cs typeface="Helvetica Light" charset="0"/>
                <a:sym typeface="Wingdings" pitchFamily="2" charset="2"/>
              </a:rPr>
              <a:t>+</a:t>
            </a:r>
            <a:r>
              <a:rPr lang="en-GB" sz="1400" b="1" noProof="0" dirty="0">
                <a:latin typeface="Helvetica" pitchFamily="2" charset="0"/>
                <a:ea typeface="Helvetica Light" charset="0"/>
                <a:cs typeface="Helvetica Light" charset="0"/>
                <a:sym typeface="Wingdings" pitchFamily="2" charset="2"/>
              </a:rPr>
              <a:t>e</a:t>
            </a:r>
            <a:r>
              <a:rPr lang="en-GB" sz="1400" b="1" baseline="30000" noProof="0" dirty="0">
                <a:latin typeface="Helvetica" pitchFamily="2" charset="0"/>
                <a:ea typeface="Helvetica Light" charset="0"/>
                <a:cs typeface="Helvetica Light" charset="0"/>
                <a:sym typeface="Wingdings" pitchFamily="2" charset="2"/>
              </a:rPr>
              <a:t>–</a:t>
            </a:r>
            <a:r>
              <a:rPr lang="en-GB" sz="1400" b="1" noProof="0" dirty="0">
                <a:latin typeface="Helvetica" pitchFamily="2" charset="0"/>
                <a:ea typeface="Helvetica Light" charset="0"/>
                <a:cs typeface="Helvetica Light" charset="0"/>
                <a:sym typeface="Wingdings" pitchFamily="2" charset="2"/>
              </a:rPr>
              <a:t> collisions offer exceptionally clean Higgs reconstruction, unmatched precision on decays with large BR</a:t>
            </a:r>
          </a:p>
        </p:txBody>
      </p:sp>
      <p:pic>
        <p:nvPicPr>
          <p:cNvPr id="7" name="Picture 6">
            <a:extLst>
              <a:ext uri="{FF2B5EF4-FFF2-40B4-BE49-F238E27FC236}">
                <a16:creationId xmlns:a16="http://schemas.microsoft.com/office/drawing/2014/main" id="{E337445A-1082-5DCB-68DB-E31205BF1077}"/>
              </a:ext>
            </a:extLst>
          </p:cNvPr>
          <p:cNvPicPr>
            <a:picLocks noChangeAspect="1"/>
          </p:cNvPicPr>
          <p:nvPr/>
        </p:nvPicPr>
        <p:blipFill>
          <a:blip r:embed="rId2"/>
          <a:srcRect l="24580" t="26111" r="19601" b="46667"/>
          <a:stretch>
            <a:fillRect/>
          </a:stretch>
        </p:blipFill>
        <p:spPr>
          <a:xfrm>
            <a:off x="1468664" y="1984747"/>
            <a:ext cx="6535264" cy="4510251"/>
          </a:xfrm>
          <a:prstGeom prst="rect">
            <a:avLst/>
          </a:prstGeom>
        </p:spPr>
      </p:pic>
      <p:sp>
        <p:nvSpPr>
          <p:cNvPr id="17" name="Rectangle 16">
            <a:extLst>
              <a:ext uri="{FF2B5EF4-FFF2-40B4-BE49-F238E27FC236}">
                <a16:creationId xmlns:a16="http://schemas.microsoft.com/office/drawing/2014/main" id="{F1F78D97-8FC6-CDC1-A75B-706E4418CE49}"/>
              </a:ext>
            </a:extLst>
          </p:cNvPr>
          <p:cNvSpPr/>
          <p:nvPr/>
        </p:nvSpPr>
        <p:spPr>
          <a:xfrm>
            <a:off x="3485322" y="5737042"/>
            <a:ext cx="1181928" cy="544488"/>
          </a:xfrm>
          <a:prstGeom prst="rect">
            <a:avLst/>
          </a:prstGeom>
          <a:solidFill>
            <a:schemeClr val="bg1"/>
          </a:solidFill>
        </p:spPr>
        <p:txBody>
          <a:bodyPr wrap="none" rtlCol="0" anchor="ctr">
            <a:spAutoFit/>
          </a:bodyPr>
          <a:lstStyle/>
          <a:p>
            <a:pPr algn="l"/>
            <a:endParaRPr lang="en-GB" sz="1600" noProof="0" dirty="0">
              <a:latin typeface="Helvetica" pitchFamily="2" charset="0"/>
            </a:endParaRPr>
          </a:p>
        </p:txBody>
      </p:sp>
      <p:sp>
        <p:nvSpPr>
          <p:cNvPr id="16" name="TextBox 15">
            <a:extLst>
              <a:ext uri="{FF2B5EF4-FFF2-40B4-BE49-F238E27FC236}">
                <a16:creationId xmlns:a16="http://schemas.microsoft.com/office/drawing/2014/main" id="{3D5CBFB4-7617-FFCA-05E4-35646082AFAA}"/>
              </a:ext>
            </a:extLst>
          </p:cNvPr>
          <p:cNvSpPr txBox="1"/>
          <p:nvPr/>
        </p:nvSpPr>
        <p:spPr>
          <a:xfrm>
            <a:off x="3782744" y="2551045"/>
            <a:ext cx="689612" cy="3748014"/>
          </a:xfrm>
          <a:prstGeom prst="rect">
            <a:avLst/>
          </a:prstGeom>
          <a:solidFill>
            <a:schemeClr val="bg1"/>
          </a:solidFill>
        </p:spPr>
        <p:txBody>
          <a:bodyPr wrap="none" tIns="0" bIns="0" rtlCol="0">
            <a:spAutoFit/>
          </a:bodyPr>
          <a:lstStyle/>
          <a:p>
            <a:pPr marL="0" algn="ctr">
              <a:spcBef>
                <a:spcPts val="3000"/>
              </a:spcBef>
            </a:pPr>
            <a:r>
              <a:rPr lang="en-GB" sz="1700" noProof="0" dirty="0">
                <a:solidFill>
                  <a:prstClr val="black"/>
                </a:solidFill>
                <a:latin typeface="Times New Roman" panose="02020603050405020304" pitchFamily="18" charset="0"/>
                <a:ea typeface="Helvetica Light" charset="0"/>
                <a:cs typeface="Times New Roman" panose="02020603050405020304" pitchFamily="18" charset="0"/>
                <a:sym typeface="Wingdings" pitchFamily="2" charset="2"/>
              </a:rPr>
              <a:t>1.6</a:t>
            </a:r>
          </a:p>
          <a:p>
            <a:pPr marL="0" algn="ctr">
              <a:lnSpc>
                <a:spcPct val="103000"/>
              </a:lnSpc>
            </a:pPr>
            <a:r>
              <a:rPr lang="en-GB" sz="1700" noProof="0" dirty="0">
                <a:solidFill>
                  <a:prstClr val="black"/>
                </a:solidFill>
                <a:latin typeface="Times New Roman" panose="02020603050405020304" pitchFamily="18" charset="0"/>
                <a:ea typeface="Helvetica Light" charset="0"/>
                <a:cs typeface="Times New Roman" panose="02020603050405020304" pitchFamily="18" charset="0"/>
                <a:sym typeface="Wingdings" pitchFamily="2" charset="2"/>
              </a:rPr>
              <a:t>1.6</a:t>
            </a:r>
          </a:p>
          <a:p>
            <a:pPr marL="0" algn="ctr">
              <a:lnSpc>
                <a:spcPct val="103000"/>
              </a:lnSpc>
            </a:pPr>
            <a:r>
              <a:rPr lang="en-GB" sz="1700" noProof="0" dirty="0">
                <a:solidFill>
                  <a:prstClr val="black"/>
                </a:solidFill>
                <a:latin typeface="Times New Roman" panose="02020603050405020304" pitchFamily="18" charset="0"/>
                <a:ea typeface="Helvetica Light" charset="0"/>
                <a:cs typeface="Times New Roman" panose="02020603050405020304" pitchFamily="18" charset="0"/>
                <a:sym typeface="Wingdings" pitchFamily="2" charset="2"/>
              </a:rPr>
              <a:t>3.6</a:t>
            </a:r>
          </a:p>
          <a:p>
            <a:pPr marL="0" algn="ctr">
              <a:lnSpc>
                <a:spcPct val="103000"/>
              </a:lnSpc>
            </a:pPr>
            <a:r>
              <a:rPr lang="en-GB" sz="1700" noProof="0" dirty="0">
                <a:solidFill>
                  <a:prstClr val="black"/>
                </a:solidFill>
                <a:latin typeface="Times New Roman" panose="02020603050405020304" pitchFamily="18" charset="0"/>
                <a:ea typeface="Helvetica Light" charset="0"/>
                <a:cs typeface="Times New Roman" panose="02020603050405020304" pitchFamily="18" charset="0"/>
                <a:sym typeface="Wingdings" pitchFamily="2" charset="2"/>
              </a:rPr>
              <a:t>2.4</a:t>
            </a:r>
          </a:p>
          <a:p>
            <a:pPr marL="0" algn="ctr">
              <a:lnSpc>
                <a:spcPct val="103000"/>
              </a:lnSpc>
            </a:pPr>
            <a:r>
              <a:rPr lang="en-GB" sz="1700" noProof="0" dirty="0">
                <a:solidFill>
                  <a:prstClr val="black"/>
                </a:solidFill>
                <a:latin typeface="Times New Roman" panose="02020603050405020304" pitchFamily="18" charset="0"/>
                <a:ea typeface="Helvetica Light" charset="0"/>
                <a:cs typeface="Times New Roman" panose="02020603050405020304" pitchFamily="18" charset="0"/>
                <a:sym typeface="Wingdings" pitchFamily="2" charset="2"/>
              </a:rPr>
              <a:t>1.9</a:t>
            </a:r>
          </a:p>
          <a:p>
            <a:pPr marL="0" algn="ctr">
              <a:lnSpc>
                <a:spcPct val="103000"/>
              </a:lnSpc>
            </a:pPr>
            <a:r>
              <a:rPr lang="en-GB" sz="1700" dirty="0">
                <a:solidFill>
                  <a:prstClr val="black"/>
                </a:solidFill>
                <a:latin typeface="Times New Roman" panose="02020603050405020304" pitchFamily="18" charset="0"/>
                <a:ea typeface="Helvetica Light" charset="0"/>
                <a:cs typeface="Times New Roman" panose="02020603050405020304" pitchFamily="18" charset="0"/>
                <a:sym typeface="Wingdings" pitchFamily="2" charset="2"/>
              </a:rPr>
              <a:t>~ 4</a:t>
            </a:r>
            <a:r>
              <a:rPr lang="en-GB" sz="1700" noProof="0" dirty="0">
                <a:solidFill>
                  <a:prstClr val="black"/>
                </a:solidFill>
                <a:latin typeface="Times New Roman" panose="02020603050405020304" pitchFamily="18" charset="0"/>
                <a:ea typeface="Helvetica Light" charset="0"/>
                <a:cs typeface="Times New Roman" panose="02020603050405020304" pitchFamily="18" charset="0"/>
                <a:sym typeface="Wingdings" pitchFamily="2" charset="2"/>
              </a:rPr>
              <a:t>0</a:t>
            </a:r>
          </a:p>
          <a:p>
            <a:pPr marL="0" algn="ctr">
              <a:lnSpc>
                <a:spcPct val="103000"/>
              </a:lnSpc>
            </a:pPr>
            <a:r>
              <a:rPr lang="en-GB" sz="1700" noProof="0" dirty="0">
                <a:solidFill>
                  <a:prstClr val="black"/>
                </a:solidFill>
                <a:latin typeface="Times New Roman" panose="02020603050405020304" pitchFamily="18" charset="0"/>
                <a:ea typeface="Helvetica Light" charset="0"/>
                <a:cs typeface="Times New Roman" panose="02020603050405020304" pitchFamily="18" charset="0"/>
                <a:sym typeface="Wingdings" pitchFamily="2" charset="2"/>
              </a:rPr>
              <a:t>1.8</a:t>
            </a:r>
          </a:p>
          <a:p>
            <a:pPr marL="0" algn="ctr">
              <a:lnSpc>
                <a:spcPct val="103000"/>
              </a:lnSpc>
            </a:pPr>
            <a:r>
              <a:rPr lang="en-GB" sz="1700" noProof="0" dirty="0">
                <a:solidFill>
                  <a:prstClr val="black"/>
                </a:solidFill>
                <a:latin typeface="Times New Roman" panose="02020603050405020304" pitchFamily="18" charset="0"/>
                <a:ea typeface="Helvetica Light" charset="0"/>
                <a:cs typeface="Times New Roman" panose="02020603050405020304" pitchFamily="18" charset="0"/>
                <a:sym typeface="Wingdings" pitchFamily="2" charset="2"/>
              </a:rPr>
              <a:t>6.8</a:t>
            </a:r>
          </a:p>
          <a:p>
            <a:pPr marL="0" algn="ctr">
              <a:lnSpc>
                <a:spcPct val="103000"/>
              </a:lnSpc>
            </a:pPr>
            <a:r>
              <a:rPr lang="en-GB" sz="1700" noProof="0" dirty="0">
                <a:solidFill>
                  <a:prstClr val="black"/>
                </a:solidFill>
                <a:latin typeface="Times New Roman" panose="02020603050405020304" pitchFamily="18" charset="0"/>
                <a:ea typeface="Helvetica Light" charset="0"/>
                <a:cs typeface="Times New Roman" panose="02020603050405020304" pitchFamily="18" charset="0"/>
                <a:sym typeface="Wingdings" pitchFamily="2" charset="2"/>
              </a:rPr>
              <a:t>3.4</a:t>
            </a:r>
          </a:p>
          <a:p>
            <a:pPr marL="0" algn="ctr">
              <a:lnSpc>
                <a:spcPct val="103000"/>
              </a:lnSpc>
            </a:pPr>
            <a:r>
              <a:rPr lang="en-GB" sz="1700" noProof="0" dirty="0">
                <a:solidFill>
                  <a:prstClr val="black"/>
                </a:solidFill>
                <a:latin typeface="Times New Roman" panose="02020603050405020304" pitchFamily="18" charset="0"/>
                <a:ea typeface="Helvetica Light" charset="0"/>
                <a:cs typeface="Times New Roman" panose="02020603050405020304" pitchFamily="18" charset="0"/>
                <a:sym typeface="Wingdings" pitchFamily="2" charset="2"/>
              </a:rPr>
              <a:t>3.0</a:t>
            </a:r>
          </a:p>
          <a:p>
            <a:pPr marL="0" algn="ctr">
              <a:lnSpc>
                <a:spcPct val="103000"/>
              </a:lnSpc>
            </a:pPr>
            <a:r>
              <a:rPr lang="en-GB" sz="1700" noProof="0" dirty="0">
                <a:solidFill>
                  <a:prstClr val="black"/>
                </a:solidFill>
                <a:latin typeface="Times New Roman" panose="02020603050405020304" pitchFamily="18" charset="0"/>
                <a:ea typeface="Helvetica Light" charset="0"/>
                <a:cs typeface="Times New Roman" panose="02020603050405020304" pitchFamily="18" charset="0"/>
                <a:sym typeface="Wingdings" pitchFamily="2" charset="2"/>
              </a:rPr>
              <a:t>–</a:t>
            </a:r>
          </a:p>
          <a:p>
            <a:pPr marL="0" algn="ctr">
              <a:lnSpc>
                <a:spcPct val="103000"/>
              </a:lnSpc>
            </a:pPr>
            <a:r>
              <a:rPr lang="en-GB" sz="1700" noProof="0" dirty="0">
                <a:solidFill>
                  <a:prstClr val="black"/>
                </a:solidFill>
                <a:latin typeface="Times New Roman" panose="02020603050405020304" pitchFamily="18" charset="0"/>
                <a:ea typeface="Helvetica Light" charset="0"/>
                <a:cs typeface="Times New Roman" panose="02020603050405020304" pitchFamily="18" charset="0"/>
                <a:sym typeface="Wingdings" pitchFamily="2" charset="2"/>
              </a:rPr>
              <a:t>&lt; 25</a:t>
            </a:r>
          </a:p>
          <a:p>
            <a:pPr marL="0" algn="ctr">
              <a:lnSpc>
                <a:spcPct val="103000"/>
              </a:lnSpc>
            </a:pPr>
            <a:r>
              <a:rPr lang="en-GB" sz="1700" noProof="0" dirty="0">
                <a:solidFill>
                  <a:prstClr val="black"/>
                </a:solidFill>
                <a:latin typeface="Times New Roman" panose="02020603050405020304" pitchFamily="18" charset="0"/>
                <a:ea typeface="Helvetica Light" charset="0"/>
                <a:cs typeface="Times New Roman" panose="02020603050405020304" pitchFamily="18" charset="0"/>
                <a:sym typeface="Wingdings" pitchFamily="2" charset="2"/>
              </a:rPr>
              <a:t>0.025</a:t>
            </a:r>
          </a:p>
          <a:p>
            <a:pPr marL="0" algn="ctr">
              <a:lnSpc>
                <a:spcPct val="103000"/>
              </a:lnSpc>
            </a:pPr>
            <a:r>
              <a:rPr lang="en-GB" sz="1700" noProof="0" dirty="0">
                <a:solidFill>
                  <a:prstClr val="black"/>
                </a:solidFill>
                <a:latin typeface="Times New Roman" panose="02020603050405020304" pitchFamily="18" charset="0"/>
                <a:ea typeface="Helvetica Light" charset="0"/>
                <a:cs typeface="Times New Roman" panose="02020603050405020304" pitchFamily="18" charset="0"/>
                <a:sym typeface="Wingdings" pitchFamily="2" charset="2"/>
              </a:rPr>
              <a:t>0.04</a:t>
            </a:r>
          </a:p>
        </p:txBody>
      </p:sp>
      <p:sp>
        <p:nvSpPr>
          <p:cNvPr id="18" name="TextBox 17">
            <a:extLst>
              <a:ext uri="{FF2B5EF4-FFF2-40B4-BE49-F238E27FC236}">
                <a16:creationId xmlns:a16="http://schemas.microsoft.com/office/drawing/2014/main" id="{6CD76EFA-47EB-6E7D-19AE-1E18CD201A38}"/>
              </a:ext>
            </a:extLst>
          </p:cNvPr>
          <p:cNvSpPr txBox="1"/>
          <p:nvPr/>
        </p:nvSpPr>
        <p:spPr>
          <a:xfrm>
            <a:off x="5194852" y="1888767"/>
            <a:ext cx="2736647" cy="230832"/>
          </a:xfrm>
          <a:prstGeom prst="rect">
            <a:avLst/>
          </a:prstGeom>
          <a:noFill/>
        </p:spPr>
        <p:txBody>
          <a:bodyPr wrap="none" rtlCol="0">
            <a:spAutoFit/>
          </a:bodyPr>
          <a:lstStyle/>
          <a:p>
            <a:pPr marL="0" algn="l">
              <a:spcBef>
                <a:spcPts val="3000"/>
              </a:spcBef>
            </a:pPr>
            <a:r>
              <a:rPr lang="en-GB" sz="9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FCC-ee feasibility </a:t>
            </a:r>
            <a:r>
              <a:rPr lang="en-GB" sz="900" noProof="0" dirty="0" err="1">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stydu</a:t>
            </a:r>
            <a:r>
              <a:rPr lang="en-GB" sz="9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 (Vol 1): </a:t>
            </a:r>
            <a:r>
              <a:rPr lang="en-GB" sz="900" noProof="0" dirty="0">
                <a:solidFill>
                  <a:prstClr val="black"/>
                </a:solidFill>
                <a:latin typeface="Helvetica Light" panose="020B0403020202020204" pitchFamily="34" charset="0"/>
                <a:ea typeface="Helvetica Light" charset="0"/>
                <a:cs typeface="Helvetica Light" charset="0"/>
                <a:sym typeface="Wingdings" pitchFamily="2" charset="2"/>
                <a:hlinkClick r:id="rId3"/>
              </a:rPr>
              <a:t>arXiv:2505.00272</a:t>
            </a:r>
            <a:endParaRPr lang="en-GB" sz="900" noProof="0" dirty="0">
              <a:solidFill>
                <a:prstClr val="black"/>
              </a:solidFill>
              <a:latin typeface="Helvetica Light" panose="020B0403020202020204" pitchFamily="34" charset="0"/>
              <a:ea typeface="Helvetica Light" charset="0"/>
              <a:cs typeface="Helvetica Light" charset="0"/>
              <a:sym typeface="Wingdings" pitchFamily="2" charset="2"/>
            </a:endParaRPr>
          </a:p>
        </p:txBody>
      </p:sp>
      <p:sp>
        <p:nvSpPr>
          <p:cNvPr id="19" name="TextBox 18">
            <a:extLst>
              <a:ext uri="{FF2B5EF4-FFF2-40B4-BE49-F238E27FC236}">
                <a16:creationId xmlns:a16="http://schemas.microsoft.com/office/drawing/2014/main" id="{B3852475-AE53-9F8A-F04C-E56BC63BA66A}"/>
              </a:ext>
            </a:extLst>
          </p:cNvPr>
          <p:cNvSpPr txBox="1"/>
          <p:nvPr/>
        </p:nvSpPr>
        <p:spPr>
          <a:xfrm>
            <a:off x="8603429" y="2551045"/>
            <a:ext cx="580608" cy="3748014"/>
          </a:xfrm>
          <a:prstGeom prst="rect">
            <a:avLst/>
          </a:prstGeom>
          <a:solidFill>
            <a:schemeClr val="bg1"/>
          </a:solidFill>
        </p:spPr>
        <p:txBody>
          <a:bodyPr wrap="none" tIns="0" bIns="0" rtlCol="0">
            <a:spAutoFit/>
          </a:bodyPr>
          <a:lstStyle/>
          <a:p>
            <a:pPr marL="0" algn="ctr">
              <a:spcBef>
                <a:spcPts val="3000"/>
              </a:spcBef>
            </a:pPr>
            <a:r>
              <a:rPr lang="en-GB" sz="1700" noProof="0" dirty="0">
                <a:solidFill>
                  <a:srgbClr val="0070C0"/>
                </a:solidFill>
                <a:latin typeface="Times New Roman" panose="02020603050405020304" pitchFamily="18" charset="0"/>
                <a:ea typeface="Helvetica Light" charset="0"/>
                <a:cs typeface="Times New Roman" panose="02020603050405020304" pitchFamily="18" charset="0"/>
                <a:sym typeface="Wingdings" pitchFamily="2" charset="2"/>
              </a:rPr>
              <a:t>16</a:t>
            </a:r>
          </a:p>
          <a:p>
            <a:pPr marL="0" algn="ctr">
              <a:lnSpc>
                <a:spcPct val="103000"/>
              </a:lnSpc>
            </a:pPr>
            <a:r>
              <a:rPr lang="en-GB" sz="1700" noProof="0" dirty="0">
                <a:solidFill>
                  <a:srgbClr val="0070C0"/>
                </a:solidFill>
                <a:latin typeface="Times New Roman" panose="02020603050405020304" pitchFamily="18" charset="0"/>
                <a:ea typeface="Helvetica Light" charset="0"/>
                <a:cs typeface="Times New Roman" panose="02020603050405020304" pitchFamily="18" charset="0"/>
                <a:sym typeface="Wingdings" pitchFamily="2" charset="2"/>
              </a:rPr>
              <a:t>5.5</a:t>
            </a:r>
          </a:p>
          <a:p>
            <a:pPr marL="0" algn="ctr">
              <a:lnSpc>
                <a:spcPct val="103000"/>
              </a:lnSpc>
            </a:pPr>
            <a:r>
              <a:rPr lang="en-GB" sz="1700" noProof="0" dirty="0">
                <a:solidFill>
                  <a:srgbClr val="0070C0"/>
                </a:solidFill>
                <a:latin typeface="Times New Roman" panose="02020603050405020304" pitchFamily="18" charset="0"/>
                <a:ea typeface="Helvetica Light" charset="0"/>
                <a:cs typeface="Times New Roman" panose="02020603050405020304" pitchFamily="18" charset="0"/>
                <a:sym typeface="Wingdings" pitchFamily="2" charset="2"/>
              </a:rPr>
              <a:t>7.3</a:t>
            </a:r>
          </a:p>
          <a:p>
            <a:pPr marL="0" algn="ctr">
              <a:lnSpc>
                <a:spcPct val="103000"/>
              </a:lnSpc>
            </a:pPr>
            <a:r>
              <a:rPr lang="en-GB" sz="1700" noProof="0" dirty="0">
                <a:solidFill>
                  <a:srgbClr val="0070C0"/>
                </a:solidFill>
                <a:latin typeface="Times New Roman" panose="02020603050405020304" pitchFamily="18" charset="0"/>
                <a:ea typeface="Helvetica Light" charset="0"/>
                <a:cs typeface="Times New Roman" panose="02020603050405020304" pitchFamily="18" charset="0"/>
                <a:sym typeface="Wingdings" pitchFamily="2" charset="2"/>
              </a:rPr>
              <a:t>4.4</a:t>
            </a:r>
          </a:p>
          <a:p>
            <a:pPr marL="0" algn="ctr">
              <a:lnSpc>
                <a:spcPct val="103000"/>
              </a:lnSpc>
            </a:pPr>
            <a:r>
              <a:rPr lang="en-GB" sz="1700" noProof="0" dirty="0">
                <a:solidFill>
                  <a:srgbClr val="0070C0"/>
                </a:solidFill>
                <a:latin typeface="Times New Roman" panose="02020603050405020304" pitchFamily="18" charset="0"/>
                <a:ea typeface="Helvetica Light" charset="0"/>
                <a:cs typeface="Times New Roman" panose="02020603050405020304" pitchFamily="18" charset="0"/>
                <a:sym typeface="Wingdings" pitchFamily="2" charset="2"/>
              </a:rPr>
              <a:t>4.1</a:t>
            </a:r>
          </a:p>
          <a:p>
            <a:pPr marL="0" algn="ctr">
              <a:lnSpc>
                <a:spcPct val="103000"/>
              </a:lnSpc>
            </a:pPr>
            <a:r>
              <a:rPr lang="en-GB" sz="1700" dirty="0">
                <a:solidFill>
                  <a:srgbClr val="0070C0"/>
                </a:solidFill>
                <a:latin typeface="Times New Roman" panose="02020603050405020304" pitchFamily="18" charset="0"/>
                <a:ea typeface="Helvetica Light" charset="0"/>
                <a:cs typeface="Times New Roman" panose="02020603050405020304" pitchFamily="18" charset="0"/>
                <a:sym typeface="Wingdings" pitchFamily="2" charset="2"/>
              </a:rPr>
              <a:t>~</a:t>
            </a:r>
            <a:r>
              <a:rPr lang="en-GB" sz="1700" noProof="0" dirty="0">
                <a:solidFill>
                  <a:srgbClr val="0070C0"/>
                </a:solidFill>
                <a:latin typeface="Times New Roman" panose="02020603050405020304" pitchFamily="18" charset="0"/>
                <a:ea typeface="Helvetica Light" charset="0"/>
                <a:cs typeface="Times New Roman" panose="02020603050405020304" pitchFamily="18" charset="0"/>
                <a:sym typeface="Wingdings" pitchFamily="2" charset="2"/>
              </a:rPr>
              <a:t> 44</a:t>
            </a:r>
          </a:p>
          <a:p>
            <a:pPr marL="0" algn="ctr">
              <a:lnSpc>
                <a:spcPct val="103000"/>
              </a:lnSpc>
            </a:pPr>
            <a:r>
              <a:rPr lang="en-GB" sz="1700" noProof="0" dirty="0">
                <a:solidFill>
                  <a:srgbClr val="0070C0"/>
                </a:solidFill>
                <a:latin typeface="Times New Roman" panose="02020603050405020304" pitchFamily="18" charset="0"/>
                <a:ea typeface="Helvetica Light" charset="0"/>
                <a:cs typeface="Times New Roman" panose="02020603050405020304" pitchFamily="18" charset="0"/>
                <a:sym typeface="Wingdings" pitchFamily="2" charset="2"/>
              </a:rPr>
              <a:t>1.6</a:t>
            </a:r>
          </a:p>
          <a:p>
            <a:pPr marL="0" algn="ctr">
              <a:lnSpc>
                <a:spcPct val="103000"/>
              </a:lnSpc>
            </a:pPr>
            <a:r>
              <a:rPr lang="en-GB" sz="1700" noProof="0" dirty="0">
                <a:solidFill>
                  <a:srgbClr val="0070C0"/>
                </a:solidFill>
                <a:latin typeface="Times New Roman" panose="02020603050405020304" pitchFamily="18" charset="0"/>
                <a:ea typeface="Helvetica Light" charset="0"/>
                <a:cs typeface="Times New Roman" panose="02020603050405020304" pitchFamily="18" charset="0"/>
                <a:sym typeface="Wingdings" pitchFamily="2" charset="2"/>
              </a:rPr>
              <a:t>1.6</a:t>
            </a:r>
          </a:p>
          <a:p>
            <a:pPr marL="0" algn="ctr">
              <a:lnSpc>
                <a:spcPct val="103000"/>
              </a:lnSpc>
            </a:pPr>
            <a:r>
              <a:rPr lang="en-GB" sz="1700" noProof="0" dirty="0">
                <a:solidFill>
                  <a:srgbClr val="0070C0"/>
                </a:solidFill>
                <a:latin typeface="Times New Roman" panose="02020603050405020304" pitchFamily="18" charset="0"/>
                <a:ea typeface="Helvetica Light" charset="0"/>
                <a:cs typeface="Times New Roman" panose="02020603050405020304" pitchFamily="18" charset="0"/>
                <a:sym typeface="Wingdings" pitchFamily="2" charset="2"/>
              </a:rPr>
              <a:t>1.1</a:t>
            </a:r>
          </a:p>
          <a:p>
            <a:pPr marL="0" algn="ctr">
              <a:lnSpc>
                <a:spcPct val="103000"/>
              </a:lnSpc>
            </a:pPr>
            <a:r>
              <a:rPr lang="en-GB" sz="1700" noProof="0" dirty="0">
                <a:solidFill>
                  <a:srgbClr val="0070C0"/>
                </a:solidFill>
                <a:latin typeface="Times New Roman" panose="02020603050405020304" pitchFamily="18" charset="0"/>
                <a:ea typeface="Helvetica Light" charset="0"/>
                <a:cs typeface="Times New Roman" panose="02020603050405020304" pitchFamily="18" charset="0"/>
                <a:sym typeface="Wingdings" pitchFamily="2" charset="2"/>
              </a:rPr>
              <a:t>0.9</a:t>
            </a:r>
          </a:p>
          <a:p>
            <a:pPr marL="0" algn="ctr">
              <a:lnSpc>
                <a:spcPct val="103000"/>
              </a:lnSpc>
            </a:pPr>
            <a:r>
              <a:rPr lang="en-GB" sz="1700" noProof="0" dirty="0">
                <a:solidFill>
                  <a:srgbClr val="0070C0"/>
                </a:solidFill>
                <a:latin typeface="Times New Roman" panose="02020603050405020304" pitchFamily="18" charset="0"/>
                <a:ea typeface="Helvetica Light" charset="0"/>
                <a:cs typeface="Times New Roman" panose="02020603050405020304" pitchFamily="18" charset="0"/>
                <a:sym typeface="Wingdings" pitchFamily="2" charset="2"/>
              </a:rPr>
              <a:t>–</a:t>
            </a:r>
          </a:p>
          <a:p>
            <a:pPr marL="0" algn="ctr">
              <a:lnSpc>
                <a:spcPct val="103000"/>
              </a:lnSpc>
            </a:pPr>
            <a:r>
              <a:rPr lang="en-GB" sz="1700" noProof="0" dirty="0">
                <a:solidFill>
                  <a:srgbClr val="0070C0"/>
                </a:solidFill>
                <a:latin typeface="Times New Roman" panose="02020603050405020304" pitchFamily="18" charset="0"/>
                <a:ea typeface="Helvetica Light" charset="0"/>
                <a:cs typeface="Times New Roman" panose="02020603050405020304" pitchFamily="18" charset="0"/>
                <a:sym typeface="Wingdings" pitchFamily="2" charset="2"/>
              </a:rPr>
              <a:t>&lt; 32</a:t>
            </a:r>
          </a:p>
          <a:p>
            <a:pPr marL="0" algn="ctr">
              <a:lnSpc>
                <a:spcPct val="103000"/>
              </a:lnSpc>
            </a:pPr>
            <a:r>
              <a:rPr lang="en-GB" sz="1700" noProof="0" dirty="0">
                <a:solidFill>
                  <a:srgbClr val="0070C0"/>
                </a:solidFill>
                <a:latin typeface="Times New Roman" panose="02020603050405020304" pitchFamily="18" charset="0"/>
                <a:ea typeface="Helvetica Light" charset="0"/>
                <a:cs typeface="Times New Roman" panose="02020603050405020304" pitchFamily="18" charset="0"/>
                <a:sym typeface="Wingdings" pitchFamily="2" charset="2"/>
              </a:rPr>
              <a:t>50</a:t>
            </a:r>
          </a:p>
          <a:p>
            <a:pPr marL="0" algn="ctr">
              <a:lnSpc>
                <a:spcPct val="103000"/>
              </a:lnSpc>
            </a:pPr>
            <a:r>
              <a:rPr lang="en-GB" sz="1700" noProof="0" dirty="0">
                <a:solidFill>
                  <a:srgbClr val="0070C0"/>
                </a:solidFill>
                <a:latin typeface="Times New Roman" panose="02020603050405020304" pitchFamily="18" charset="0"/>
                <a:ea typeface="Helvetica Light" charset="0"/>
                <a:cs typeface="Times New Roman" panose="02020603050405020304" pitchFamily="18" charset="0"/>
                <a:sym typeface="Wingdings" pitchFamily="2" charset="2"/>
              </a:rPr>
              <a:t>5.9</a:t>
            </a:r>
          </a:p>
        </p:txBody>
      </p:sp>
      <p:sp>
        <p:nvSpPr>
          <p:cNvPr id="20" name="TextBox 19">
            <a:extLst>
              <a:ext uri="{FF2B5EF4-FFF2-40B4-BE49-F238E27FC236}">
                <a16:creationId xmlns:a16="http://schemas.microsoft.com/office/drawing/2014/main" id="{462173DD-4A55-FA69-DDBC-F62CD5B81D8C}"/>
              </a:ext>
            </a:extLst>
          </p:cNvPr>
          <p:cNvSpPr txBox="1"/>
          <p:nvPr/>
        </p:nvSpPr>
        <p:spPr>
          <a:xfrm>
            <a:off x="5732448" y="3051046"/>
            <a:ext cx="255198" cy="307777"/>
          </a:xfrm>
          <a:prstGeom prst="rect">
            <a:avLst/>
          </a:prstGeom>
          <a:noFill/>
        </p:spPr>
        <p:txBody>
          <a:bodyPr wrap="none" rtlCol="0">
            <a:spAutoFit/>
          </a:bodyPr>
          <a:lstStyle/>
          <a:p>
            <a:pPr marL="0" algn="l">
              <a:spcBef>
                <a:spcPts val="3000"/>
              </a:spcBef>
            </a:pPr>
            <a:r>
              <a:rPr lang="en-GB" sz="1400" noProof="0" dirty="0">
                <a:solidFill>
                  <a:schemeClr val="tx1">
                    <a:lumMod val="75000"/>
                    <a:lumOff val="25000"/>
                  </a:schemeClr>
                </a:solidFill>
                <a:latin typeface="Helvetica" pitchFamily="2" charset="0"/>
                <a:ea typeface="Helvetica Light" charset="0"/>
                <a:cs typeface="Helvetica Light" charset="0"/>
                <a:sym typeface="Wingdings" pitchFamily="2" charset="2"/>
              </a:rPr>
              <a:t>*</a:t>
            </a:r>
          </a:p>
        </p:txBody>
      </p:sp>
      <p:sp>
        <p:nvSpPr>
          <p:cNvPr id="22" name="TextBox 21">
            <a:extLst>
              <a:ext uri="{FF2B5EF4-FFF2-40B4-BE49-F238E27FC236}">
                <a16:creationId xmlns:a16="http://schemas.microsoft.com/office/drawing/2014/main" id="{79272A6B-9261-B63F-17DE-09DB375672CC}"/>
              </a:ext>
            </a:extLst>
          </p:cNvPr>
          <p:cNvSpPr txBox="1"/>
          <p:nvPr/>
        </p:nvSpPr>
        <p:spPr>
          <a:xfrm>
            <a:off x="8036119" y="1970943"/>
            <a:ext cx="1830950" cy="477054"/>
          </a:xfrm>
          <a:prstGeom prst="rect">
            <a:avLst/>
          </a:prstGeom>
          <a:noFill/>
        </p:spPr>
        <p:txBody>
          <a:bodyPr wrap="none" tIns="0" bIns="0" rtlCol="0">
            <a:spAutoFit/>
          </a:bodyPr>
          <a:lstStyle/>
          <a:p>
            <a:pPr marL="0" algn="ctr">
              <a:spcBef>
                <a:spcPts val="3000"/>
              </a:spcBef>
            </a:pPr>
            <a:r>
              <a:rPr lang="en-GB" sz="1400" noProof="0" dirty="0">
                <a:solidFill>
                  <a:srgbClr val="0070C0"/>
                </a:solidFill>
                <a:latin typeface="Times New Roman" panose="02020603050405020304" pitchFamily="18" charset="0"/>
                <a:ea typeface="Helvetica Light" charset="0"/>
                <a:cs typeface="Times New Roman" panose="02020603050405020304" pitchFamily="18" charset="0"/>
                <a:sym typeface="Wingdings" pitchFamily="2" charset="2"/>
              </a:rPr>
              <a:t>Uncertainty</a:t>
            </a:r>
          </a:p>
          <a:p>
            <a:pPr marL="0" algn="ctr"/>
            <a:r>
              <a:rPr lang="en-GB" sz="1700" noProof="0" dirty="0">
                <a:solidFill>
                  <a:srgbClr val="0070C0"/>
                </a:solidFill>
                <a:latin typeface="Times New Roman" panose="02020603050405020304" pitchFamily="18" charset="0"/>
                <a:ea typeface="Helvetica Light" charset="0"/>
                <a:cs typeface="Times New Roman" panose="02020603050405020304" pitchFamily="18" charset="0"/>
                <a:sym typeface="Wingdings" pitchFamily="2" charset="2"/>
              </a:rPr>
              <a:t>HL-LHC / FCC-ee</a:t>
            </a:r>
          </a:p>
        </p:txBody>
      </p:sp>
      <p:sp>
        <p:nvSpPr>
          <p:cNvPr id="11" name="Rounded Rectangle 10">
            <a:extLst>
              <a:ext uri="{FF2B5EF4-FFF2-40B4-BE49-F238E27FC236}">
                <a16:creationId xmlns:a16="http://schemas.microsoft.com/office/drawing/2014/main" id="{6C3CBF9F-33D4-06C4-CFC2-D1B70BEB82D4}"/>
              </a:ext>
            </a:extLst>
          </p:cNvPr>
          <p:cNvSpPr/>
          <p:nvPr/>
        </p:nvSpPr>
        <p:spPr>
          <a:xfrm>
            <a:off x="2030344" y="2552700"/>
            <a:ext cx="7776266" cy="283265"/>
          </a:xfrm>
          <a:prstGeom prst="roundRect">
            <a:avLst/>
          </a:prstGeom>
          <a:ln w="19050">
            <a:solidFill>
              <a:srgbClr val="E40000"/>
            </a:solidFill>
          </a:ln>
        </p:spPr>
        <p:txBody>
          <a:bodyPr wrap="square" rtlCol="0" anchor="ctr">
            <a:spAutoFit/>
          </a:bodyPr>
          <a:lstStyle/>
          <a:p>
            <a:pPr algn="l"/>
            <a:endParaRPr lang="en-GB" sz="1600" noProof="0" dirty="0">
              <a:latin typeface="Helvetica" pitchFamily="2" charset="0"/>
            </a:endParaRPr>
          </a:p>
        </p:txBody>
      </p:sp>
      <p:sp>
        <p:nvSpPr>
          <p:cNvPr id="25" name="Rounded Rectangle 24">
            <a:extLst>
              <a:ext uri="{FF2B5EF4-FFF2-40B4-BE49-F238E27FC236}">
                <a16:creationId xmlns:a16="http://schemas.microsoft.com/office/drawing/2014/main" id="{060E31EC-4847-4F55-B358-1362E1AECF07}"/>
              </a:ext>
            </a:extLst>
          </p:cNvPr>
          <p:cNvSpPr/>
          <p:nvPr/>
        </p:nvSpPr>
        <p:spPr>
          <a:xfrm>
            <a:off x="1568894" y="5742174"/>
            <a:ext cx="8250968" cy="284400"/>
          </a:xfrm>
          <a:prstGeom prst="roundRect">
            <a:avLst/>
          </a:prstGeom>
          <a:ln w="19050">
            <a:solidFill>
              <a:srgbClr val="0070C0"/>
            </a:solidFill>
          </a:ln>
        </p:spPr>
        <p:txBody>
          <a:bodyPr wrap="square" rtlCol="0" anchor="ctr">
            <a:spAutoFit/>
          </a:bodyPr>
          <a:lstStyle/>
          <a:p>
            <a:pPr algn="l"/>
            <a:endParaRPr lang="en-GB" sz="1600" noProof="0" dirty="0">
              <a:latin typeface="Helvetica" pitchFamily="2" charset="0"/>
            </a:endParaRPr>
          </a:p>
        </p:txBody>
      </p:sp>
      <p:sp>
        <p:nvSpPr>
          <p:cNvPr id="27" name="Rounded Rectangle 26">
            <a:extLst>
              <a:ext uri="{FF2B5EF4-FFF2-40B4-BE49-F238E27FC236}">
                <a16:creationId xmlns:a16="http://schemas.microsoft.com/office/drawing/2014/main" id="{A77536DB-66C9-1828-CE38-89B1E002A317}"/>
              </a:ext>
            </a:extLst>
          </p:cNvPr>
          <p:cNvSpPr/>
          <p:nvPr/>
        </p:nvSpPr>
        <p:spPr>
          <a:xfrm>
            <a:off x="2030344" y="3870656"/>
            <a:ext cx="7776266" cy="283265"/>
          </a:xfrm>
          <a:prstGeom prst="roundRect">
            <a:avLst/>
          </a:prstGeom>
          <a:ln w="19050">
            <a:solidFill>
              <a:srgbClr val="0070C0"/>
            </a:solidFill>
          </a:ln>
        </p:spPr>
        <p:txBody>
          <a:bodyPr wrap="square" rtlCol="0" anchor="ctr">
            <a:spAutoFit/>
          </a:bodyPr>
          <a:lstStyle/>
          <a:p>
            <a:pPr algn="l"/>
            <a:endParaRPr lang="en-GB" sz="1600" noProof="0" dirty="0">
              <a:latin typeface="Helvetica" pitchFamily="2" charset="0"/>
            </a:endParaRPr>
          </a:p>
        </p:txBody>
      </p:sp>
      <p:sp>
        <p:nvSpPr>
          <p:cNvPr id="28" name="Rounded Rectangle 27">
            <a:extLst>
              <a:ext uri="{FF2B5EF4-FFF2-40B4-BE49-F238E27FC236}">
                <a16:creationId xmlns:a16="http://schemas.microsoft.com/office/drawing/2014/main" id="{28A8B038-AAA4-ECEF-44C4-1EBDDCAB2943}"/>
              </a:ext>
            </a:extLst>
          </p:cNvPr>
          <p:cNvSpPr/>
          <p:nvPr/>
        </p:nvSpPr>
        <p:spPr>
          <a:xfrm>
            <a:off x="2030344" y="3068319"/>
            <a:ext cx="7776266" cy="283265"/>
          </a:xfrm>
          <a:prstGeom prst="roundRect">
            <a:avLst/>
          </a:prstGeom>
          <a:ln w="19050">
            <a:solidFill>
              <a:srgbClr val="0070C0"/>
            </a:solidFill>
          </a:ln>
        </p:spPr>
        <p:txBody>
          <a:bodyPr wrap="square" rtlCol="0" anchor="ctr">
            <a:spAutoFit/>
          </a:bodyPr>
          <a:lstStyle/>
          <a:p>
            <a:pPr algn="l"/>
            <a:endParaRPr lang="en-GB" sz="1600" noProof="0" dirty="0">
              <a:latin typeface="Helvetica" pitchFamily="2" charset="0"/>
            </a:endParaRP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BD64962-9D23-E3B7-D076-FF18210D1468}"/>
                  </a:ext>
                </a:extLst>
              </p:cNvPr>
              <p:cNvSpPr txBox="1"/>
              <p:nvPr/>
            </p:nvSpPr>
            <p:spPr>
              <a:xfrm>
                <a:off x="9940000" y="5743607"/>
                <a:ext cx="1904689" cy="276999"/>
              </a:xfrm>
              <a:prstGeom prst="rect">
                <a:avLst/>
              </a:prstGeom>
              <a:noFill/>
            </p:spPr>
            <p:txBody>
              <a:bodyPr wrap="none" rtlCol="0">
                <a:spAutoFit/>
              </a:bodyPr>
              <a:lstStyle/>
              <a:p>
                <a:pPr marL="0" algn="l">
                  <a:spcBef>
                    <a:spcPts val="3000"/>
                  </a:spcBef>
                </a:pP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BR(H → 4𝜈) = 10.6 </a:t>
                </a:r>
                <a14:m>
                  <m:oMath xmlns:m="http://schemas.openxmlformats.org/officeDocument/2006/math">
                    <m:r>
                      <a:rPr lang="en-GB" sz="1200" i="1" smtClean="0">
                        <a:solidFill>
                          <a:schemeClr val="tx1">
                            <a:lumMod val="75000"/>
                            <a:lumOff val="25000"/>
                          </a:schemeClr>
                        </a:solidFill>
                        <a:latin typeface="Cambria Math" panose="02040503050406030204" pitchFamily="18" charset="0"/>
                        <a:ea typeface="Cambria Math" panose="02040503050406030204" pitchFamily="18" charset="0"/>
                        <a:cs typeface="Helvetica Light" charset="0"/>
                        <a:sym typeface="Wingdings" pitchFamily="2" charset="2"/>
                      </a:rPr>
                      <m:t>∙</m:t>
                    </m:r>
                  </m:oMath>
                </a14:m>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 10</a:t>
                </a:r>
                <a:r>
                  <a:rPr lang="en-GB" sz="1200" baseline="30000" dirty="0">
                    <a:solidFill>
                      <a:schemeClr val="tx1">
                        <a:lumMod val="75000"/>
                        <a:lumOff val="25000"/>
                      </a:schemeClr>
                    </a:solidFill>
                    <a:latin typeface="Helvetica" pitchFamily="2" charset="0"/>
                    <a:ea typeface="Helvetica Light" charset="0"/>
                    <a:cs typeface="Helvetica Light" charset="0"/>
                    <a:sym typeface="Wingdings" pitchFamily="2" charset="2"/>
                  </a:rPr>
                  <a:t>–4</a:t>
                </a:r>
              </a:p>
            </p:txBody>
          </p:sp>
        </mc:Choice>
        <mc:Fallback xmlns="">
          <p:sp>
            <p:nvSpPr>
              <p:cNvPr id="3" name="TextBox 2">
                <a:extLst>
                  <a:ext uri="{FF2B5EF4-FFF2-40B4-BE49-F238E27FC236}">
                    <a16:creationId xmlns:a16="http://schemas.microsoft.com/office/drawing/2014/main" id="{1BD64962-9D23-E3B7-D076-FF18210D1468}"/>
                  </a:ext>
                </a:extLst>
              </p:cNvPr>
              <p:cNvSpPr txBox="1">
                <a:spLocks noRot="1" noChangeAspect="1" noMove="1" noResize="1" noEditPoints="1" noAdjustHandles="1" noChangeArrowheads="1" noChangeShapeType="1" noTextEdit="1"/>
              </p:cNvSpPr>
              <p:nvPr/>
            </p:nvSpPr>
            <p:spPr>
              <a:xfrm>
                <a:off x="9940000" y="5743607"/>
                <a:ext cx="1904689" cy="276999"/>
              </a:xfrm>
              <a:prstGeom prst="rect">
                <a:avLst/>
              </a:prstGeom>
              <a:blipFill>
                <a:blip r:embed="rId4"/>
                <a:stretch>
                  <a:fillRect t="-4348" b="-13043"/>
                </a:stretch>
              </a:blipFill>
            </p:spPr>
            <p:txBody>
              <a:bodyPr/>
              <a:lstStyle/>
              <a:p>
                <a:r>
                  <a:rPr lang="en-GB">
                    <a:noFill/>
                  </a:rPr>
                  <a:t> </a:t>
                </a:r>
              </a:p>
            </p:txBody>
          </p:sp>
        </mc:Fallback>
      </mc:AlternateContent>
      <p:sp>
        <p:nvSpPr>
          <p:cNvPr id="14" name="Rectangle 13">
            <a:extLst>
              <a:ext uri="{FF2B5EF4-FFF2-40B4-BE49-F238E27FC236}">
                <a16:creationId xmlns:a16="http://schemas.microsoft.com/office/drawing/2014/main" id="{3997AE07-8819-2EEA-AD28-7F7E266A17A2}"/>
              </a:ext>
            </a:extLst>
          </p:cNvPr>
          <p:cNvSpPr/>
          <p:nvPr/>
        </p:nvSpPr>
        <p:spPr>
          <a:xfrm>
            <a:off x="1568894" y="1907636"/>
            <a:ext cx="8346313" cy="3821772"/>
          </a:xfrm>
          <a:prstGeom prst="rect">
            <a:avLst/>
          </a:prstGeom>
          <a:solidFill>
            <a:schemeClr val="bg1"/>
          </a:solidFill>
        </p:spPr>
        <p:txBody>
          <a:bodyPr wrap="square" rtlCol="0" anchor="ctr">
            <a:spAutoFit/>
          </a:bodyPr>
          <a:lstStyle/>
          <a:p>
            <a:pPr algn="l"/>
            <a:endParaRPr lang="en-GB" sz="1600" dirty="0">
              <a:latin typeface="Helvetica" pitchFamily="2" charset="0"/>
            </a:endParaRPr>
          </a:p>
        </p:txBody>
      </p:sp>
      <p:pic>
        <p:nvPicPr>
          <p:cNvPr id="30" name="Picture 29">
            <a:extLst>
              <a:ext uri="{FF2B5EF4-FFF2-40B4-BE49-F238E27FC236}">
                <a16:creationId xmlns:a16="http://schemas.microsoft.com/office/drawing/2014/main" id="{F808A4F9-C646-3ED9-5B94-ABB90CEF9787}"/>
              </a:ext>
            </a:extLst>
          </p:cNvPr>
          <p:cNvPicPr>
            <a:picLocks noChangeAspect="1"/>
          </p:cNvPicPr>
          <p:nvPr/>
        </p:nvPicPr>
        <p:blipFill>
          <a:blip r:embed="rId5"/>
          <a:stretch>
            <a:fillRect/>
          </a:stretch>
        </p:blipFill>
        <p:spPr>
          <a:xfrm>
            <a:off x="988655" y="2380927"/>
            <a:ext cx="2761898" cy="2341609"/>
          </a:xfrm>
          <a:prstGeom prst="rect">
            <a:avLst/>
          </a:prstGeom>
        </p:spPr>
      </p:pic>
      <p:sp>
        <p:nvSpPr>
          <p:cNvPr id="32" name="Rectangle 31">
            <a:extLst>
              <a:ext uri="{FF2B5EF4-FFF2-40B4-BE49-F238E27FC236}">
                <a16:creationId xmlns:a16="http://schemas.microsoft.com/office/drawing/2014/main" id="{BA3A17F4-F1A7-ABE1-C1F4-27696D9813EE}"/>
              </a:ext>
            </a:extLst>
          </p:cNvPr>
          <p:cNvSpPr/>
          <p:nvPr/>
        </p:nvSpPr>
        <p:spPr>
          <a:xfrm>
            <a:off x="1346200" y="6045977"/>
            <a:ext cx="8940800" cy="330337"/>
          </a:xfrm>
          <a:prstGeom prst="rect">
            <a:avLst/>
          </a:prstGeom>
          <a:solidFill>
            <a:schemeClr val="bg1"/>
          </a:solidFill>
        </p:spPr>
        <p:txBody>
          <a:bodyPr wrap="square" rtlCol="0" anchor="ctr">
            <a:spAutoFit/>
          </a:bodyPr>
          <a:lstStyle/>
          <a:p>
            <a:pPr algn="l"/>
            <a:endParaRPr lang="en-GB" sz="1600" dirty="0">
              <a:latin typeface="Helvetica" pitchFamily="2" charset="0"/>
            </a:endParaRPr>
          </a:p>
        </p:txBody>
      </p:sp>
      <p:pic>
        <p:nvPicPr>
          <p:cNvPr id="8" name="Picture 7">
            <a:extLst>
              <a:ext uri="{FF2B5EF4-FFF2-40B4-BE49-F238E27FC236}">
                <a16:creationId xmlns:a16="http://schemas.microsoft.com/office/drawing/2014/main" id="{82F7C03A-62D7-2D19-2360-9D3370F4EAEF}"/>
              </a:ext>
            </a:extLst>
          </p:cNvPr>
          <p:cNvPicPr>
            <a:picLocks noChangeAspect="1"/>
          </p:cNvPicPr>
          <p:nvPr/>
        </p:nvPicPr>
        <p:blipFill>
          <a:blip r:embed="rId6"/>
          <a:srcRect l="25936" t="32077" r="21287" b="45507"/>
          <a:stretch>
            <a:fillRect/>
          </a:stretch>
        </p:blipFill>
        <p:spPr>
          <a:xfrm>
            <a:off x="4020072" y="1864633"/>
            <a:ext cx="6273071" cy="3770347"/>
          </a:xfrm>
          <a:prstGeom prst="rect">
            <a:avLst/>
          </a:prstGeom>
        </p:spPr>
      </p:pic>
      <p:sp>
        <p:nvSpPr>
          <p:cNvPr id="9" name="TextBox 8">
            <a:extLst>
              <a:ext uri="{FF2B5EF4-FFF2-40B4-BE49-F238E27FC236}">
                <a16:creationId xmlns:a16="http://schemas.microsoft.com/office/drawing/2014/main" id="{B47E4EB3-12B0-1C95-B497-3CEE81804B53}"/>
              </a:ext>
            </a:extLst>
          </p:cNvPr>
          <p:cNvSpPr txBox="1"/>
          <p:nvPr/>
        </p:nvSpPr>
        <p:spPr>
          <a:xfrm>
            <a:off x="10117727" y="3139583"/>
            <a:ext cx="1435507" cy="938719"/>
          </a:xfrm>
          <a:prstGeom prst="rect">
            <a:avLst/>
          </a:prstGeom>
          <a:noFill/>
        </p:spPr>
        <p:txBody>
          <a:bodyPr wrap="square" rtlCol="0">
            <a:spAutoFit/>
          </a:bodyPr>
          <a:lstStyle/>
          <a:p>
            <a:pPr marL="0" algn="l">
              <a:spcBef>
                <a:spcPts val="3000"/>
              </a:spcBef>
            </a:pPr>
            <a:r>
              <a:rPr lang="en-GB" sz="11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Collider limits overlaid onto direct detection (Higgs portal assuming Majorana DM)</a:t>
            </a:r>
          </a:p>
        </p:txBody>
      </p:sp>
      <p:pic>
        <p:nvPicPr>
          <p:cNvPr id="15" name="Picture 14">
            <a:extLst>
              <a:ext uri="{FF2B5EF4-FFF2-40B4-BE49-F238E27FC236}">
                <a16:creationId xmlns:a16="http://schemas.microsoft.com/office/drawing/2014/main" id="{54ABBD33-DE0B-DB98-2453-BF1D519CB2B9}"/>
              </a:ext>
            </a:extLst>
          </p:cNvPr>
          <p:cNvPicPr>
            <a:picLocks noChangeAspect="1"/>
          </p:cNvPicPr>
          <p:nvPr/>
        </p:nvPicPr>
        <p:blipFill>
          <a:blip r:embed="rId2"/>
          <a:srcRect l="42686" t="27171" r="19601" b="70431"/>
          <a:stretch>
            <a:fillRect/>
          </a:stretch>
        </p:blipFill>
        <p:spPr>
          <a:xfrm>
            <a:off x="3588572" y="6121565"/>
            <a:ext cx="4415356" cy="397321"/>
          </a:xfrm>
          <a:prstGeom prst="rect">
            <a:avLst/>
          </a:prstGeom>
        </p:spPr>
      </p:pic>
    </p:spTree>
    <p:extLst>
      <p:ext uri="{BB962C8B-B14F-4D97-AF65-F5344CB8AC3E}">
        <p14:creationId xmlns:p14="http://schemas.microsoft.com/office/powerpoint/2010/main" val="7782779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A1D0B-5D3E-E0A3-2219-CFDD41FBBB0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38B3047-1D93-6EF3-71A8-C88B015C6593}"/>
              </a:ext>
            </a:extLst>
          </p:cNvPr>
          <p:cNvSpPr txBox="1"/>
          <p:nvPr/>
        </p:nvSpPr>
        <p:spPr>
          <a:xfrm>
            <a:off x="214938" y="264651"/>
            <a:ext cx="11305525"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lang="en-GB" sz="2800" b="1" noProof="0" dirty="0">
                <a:solidFill>
                  <a:srgbClr val="0D7FBF"/>
                </a:solidFill>
                <a:latin typeface="Helvetica" pitchFamily="2" charset="0"/>
                <a:ea typeface="Trebuchet MS" pitchFamily="-84" charset="0"/>
                <a:cs typeface="Helvetica Light"/>
              </a:rPr>
              <a:t>FCC-ee – the Higgs factory</a:t>
            </a:r>
            <a:endParaRPr kumimoji="0" lang="en-GB" sz="2800" b="1" i="0" u="none" strike="noStrike" kern="1200" cap="none" spc="0" normalizeH="0" baseline="0" noProof="0" dirty="0">
              <a:ln>
                <a:noFill/>
              </a:ln>
              <a:solidFill>
                <a:srgbClr val="0D7FBF"/>
              </a:solidFill>
              <a:effectLst/>
              <a:uLnTx/>
              <a:uFillTx/>
              <a:latin typeface="Helvetica" pitchFamily="2" charset="0"/>
              <a:ea typeface="Trebuchet MS" pitchFamily="-84" charset="0"/>
              <a:cs typeface="Helvetica Light"/>
            </a:endParaRPr>
          </a:p>
        </p:txBody>
      </p:sp>
      <p:sp>
        <p:nvSpPr>
          <p:cNvPr id="4" name="Rectangle 3">
            <a:extLst>
              <a:ext uri="{FF2B5EF4-FFF2-40B4-BE49-F238E27FC236}">
                <a16:creationId xmlns:a16="http://schemas.microsoft.com/office/drawing/2014/main" id="{E71E047E-EAC3-DCC9-9954-7DA8518D10F5}"/>
              </a:ext>
            </a:extLst>
          </p:cNvPr>
          <p:cNvSpPr/>
          <p:nvPr/>
        </p:nvSpPr>
        <p:spPr>
          <a:xfrm>
            <a:off x="641952" y="1147461"/>
            <a:ext cx="11550048" cy="338554"/>
          </a:xfrm>
          <a:prstGeom prst="rect">
            <a:avLst/>
          </a:prstGeom>
        </p:spPr>
        <p:txBody>
          <a:bodyPr wrap="square">
            <a:spAutoFit/>
          </a:bodyPr>
          <a:lstStyle/>
          <a:p>
            <a:pPr marL="0" marR="0" lvl="0" indent="0" algn="l" defTabSz="457200" rtl="0" eaLnBrk="1" fontAlgn="base" latinLnBrk="0" hangingPunct="1">
              <a:lnSpc>
                <a:spcPct val="100000"/>
              </a:lnSpc>
              <a:spcBef>
                <a:spcPts val="3600"/>
              </a:spcBef>
              <a:spcAft>
                <a:spcPct val="0"/>
              </a:spcAft>
              <a:buClrTx/>
              <a:buSzTx/>
              <a:buFontTx/>
              <a:buNone/>
              <a:tabLst/>
              <a:defRPr/>
            </a:pPr>
            <a:r>
              <a:rPr lang="en-GB" sz="1600" b="1" noProof="0" dirty="0">
                <a:solidFill>
                  <a:srgbClr val="000000"/>
                </a:solidFill>
                <a:latin typeface="Helvetica" pitchFamily="2" charset="0"/>
              </a:rPr>
              <a:t>Higgs self-coupling </a:t>
            </a:r>
            <a:r>
              <a:rPr lang="en-GB" sz="1600" noProof="0" dirty="0">
                <a:solidFill>
                  <a:srgbClr val="000000"/>
                </a:solidFill>
                <a:latin typeface="Helvetica" pitchFamily="2" charset="0"/>
              </a:rPr>
              <a:t>— </a:t>
            </a:r>
            <a:r>
              <a:rPr lang="en-GB" sz="1400" noProof="0" dirty="0">
                <a:solidFill>
                  <a:srgbClr val="000000"/>
                </a:solidFill>
                <a:latin typeface="Helvetica" pitchFamily="2" charset="0"/>
              </a:rPr>
              <a:t>can be determined via HH production, but e</a:t>
            </a:r>
            <a:r>
              <a:rPr lang="en-GB" sz="1400" baseline="30000" noProof="0" dirty="0">
                <a:solidFill>
                  <a:srgbClr val="000000"/>
                </a:solidFill>
                <a:latin typeface="Helvetica" pitchFamily="2" charset="0"/>
              </a:rPr>
              <a:t>+</a:t>
            </a:r>
            <a:r>
              <a:rPr lang="en-GB" sz="1400" noProof="0" dirty="0">
                <a:solidFill>
                  <a:srgbClr val="000000"/>
                </a:solidFill>
                <a:latin typeface="Helvetica" pitchFamily="2" charset="0"/>
              </a:rPr>
              <a:t>e</a:t>
            </a:r>
            <a:r>
              <a:rPr lang="en-GB" sz="1400" baseline="30000" noProof="0" dirty="0">
                <a:solidFill>
                  <a:srgbClr val="000000"/>
                </a:solidFill>
                <a:latin typeface="Helvetica" pitchFamily="2" charset="0"/>
              </a:rPr>
              <a:t>–</a:t>
            </a:r>
            <a:r>
              <a:rPr lang="en-GB" sz="1400" noProof="0" dirty="0">
                <a:solidFill>
                  <a:srgbClr val="000000"/>
                </a:solidFill>
                <a:latin typeface="Helvetica" pitchFamily="2" charset="0"/>
              </a:rPr>
              <a:t> → ZHH (m ~ 341 MeV) heavily suppressed even at E</a:t>
            </a:r>
            <a:r>
              <a:rPr lang="en-GB" sz="1400" baseline="-25000" noProof="0" dirty="0">
                <a:solidFill>
                  <a:srgbClr val="000000"/>
                </a:solidFill>
                <a:latin typeface="Helvetica" pitchFamily="2" charset="0"/>
              </a:rPr>
              <a:t>CM</a:t>
            </a:r>
            <a:r>
              <a:rPr lang="en-GB" sz="1400" noProof="0" dirty="0">
                <a:solidFill>
                  <a:srgbClr val="000000"/>
                </a:solidFill>
                <a:latin typeface="Helvetica" pitchFamily="2" charset="0"/>
              </a:rPr>
              <a:t> = 365 GeV</a:t>
            </a:r>
            <a:endParaRPr lang="en-GB" sz="1600" noProof="0" dirty="0">
              <a:solidFill>
                <a:srgbClr val="000000"/>
              </a:solidFill>
              <a:latin typeface="Helvetica" pitchFamily="2" charset="0"/>
            </a:endParaRPr>
          </a:p>
        </p:txBody>
      </p:sp>
      <p:sp>
        <p:nvSpPr>
          <p:cNvPr id="2" name="Slide Number Placeholder 1">
            <a:extLst>
              <a:ext uri="{FF2B5EF4-FFF2-40B4-BE49-F238E27FC236}">
                <a16:creationId xmlns:a16="http://schemas.microsoft.com/office/drawing/2014/main" id="{820E811E-80AF-01E4-1C4B-780C4ECCA87A}"/>
              </a:ext>
            </a:extLst>
          </p:cNvPr>
          <p:cNvSpPr>
            <a:spLocks noGrp="1"/>
          </p:cNvSpPr>
          <p:nvPr>
            <p:ph type="sldNum" sz="quarter" idx="4"/>
          </p:nvPr>
        </p:nvSpPr>
        <p:spPr/>
        <p:txBody>
          <a:bodyPr/>
          <a:lstStyle/>
          <a:p>
            <a:pPr>
              <a:defRPr/>
            </a:pPr>
            <a:fld id="{611C2F03-9E95-40C9-A99F-3C4F7EE8CF2A}" type="slidenum">
              <a:rPr lang="en-GB" noProof="0" smtClean="0"/>
              <a:pPr>
                <a:defRPr/>
              </a:pPr>
              <a:t>23</a:t>
            </a:fld>
            <a:endParaRPr lang="en-GB" noProof="0" dirty="0"/>
          </a:p>
        </p:txBody>
      </p:sp>
      <p:sp>
        <p:nvSpPr>
          <p:cNvPr id="6" name="TextBox 5">
            <a:extLst>
              <a:ext uri="{FF2B5EF4-FFF2-40B4-BE49-F238E27FC236}">
                <a16:creationId xmlns:a16="http://schemas.microsoft.com/office/drawing/2014/main" id="{7476B2EC-49CB-8E6A-984E-92B007AABA05}"/>
              </a:ext>
            </a:extLst>
          </p:cNvPr>
          <p:cNvSpPr txBox="1"/>
          <p:nvPr/>
        </p:nvSpPr>
        <p:spPr>
          <a:xfrm>
            <a:off x="628098" y="1780704"/>
            <a:ext cx="1418978" cy="307777"/>
          </a:xfrm>
          <a:prstGeom prst="rect">
            <a:avLst/>
          </a:prstGeom>
          <a:noFill/>
        </p:spPr>
        <p:txBody>
          <a:bodyPr wrap="none" rtlCol="0">
            <a:spAutoFit/>
          </a:bodyPr>
          <a:lstStyle/>
          <a:p>
            <a:r>
              <a:rPr lang="en-US" sz="1400" dirty="0">
                <a:solidFill>
                  <a:schemeClr val="tx1"/>
                </a:solidFill>
                <a:latin typeface="Helvetica" pitchFamily="2" charset="0"/>
                <a:ea typeface="Cambria Math" panose="02040503050406030204" pitchFamily="18" charset="0"/>
              </a:rPr>
              <a:t>Higgs potential:</a:t>
            </a:r>
            <a:endParaRPr lang="en-GB" sz="2000" dirty="0">
              <a:solidFill>
                <a:schemeClr val="tx1"/>
              </a:solidFill>
              <a:latin typeface="Chalkduster"/>
              <a:cs typeface="Chalkduster"/>
            </a:endParaRPr>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ED6BB019-AC68-10E7-8663-A4CC88939081}"/>
                  </a:ext>
                </a:extLst>
              </p:cNvPr>
              <p:cNvSpPr txBox="1"/>
              <p:nvPr/>
            </p:nvSpPr>
            <p:spPr>
              <a:xfrm>
                <a:off x="2196701" y="2426907"/>
                <a:ext cx="1503489" cy="590354"/>
              </a:xfrm>
              <a:prstGeom prst="rect">
                <a:avLst/>
              </a:prstGeom>
              <a:noFill/>
            </p:spPr>
            <p:txBody>
              <a:bodyPr wrap="none" rtlCol="0">
                <a:spAutoFit/>
              </a:bodyPr>
              <a:lstStyle/>
              <a:p>
                <a:pPr/>
                <a14:m>
                  <m:oMathPara xmlns:m="http://schemas.openxmlformats.org/officeDocument/2006/math">
                    <m:oMath>
                      <m:r>
                        <a:rPr lang="en-GB" sz="1600" i="1" dirty="0" smtClean="0">
                          <a:solidFill>
                            <a:schemeClr val="tx1"/>
                          </a:solidFill>
                          <a:latin typeface="Cambria Math" panose="02040503050406030204" pitchFamily="18" charset="0"/>
                          <a:ea typeface="Cambria Math" panose="02040503050406030204" pitchFamily="18" charset="0"/>
                        </a:rPr>
                        <m:t>∝</m:t>
                      </m:r>
                      <m:r>
                        <a:rPr lang="en-US" sz="1600" b="0" i="1" dirty="0" smtClean="0">
                          <a:solidFill>
                            <a:schemeClr val="tx1"/>
                          </a:solidFill>
                          <a:latin typeface="Cambria Math" panose="02040503050406030204" pitchFamily="18" charset="0"/>
                          <a:ea typeface="Cambria Math" panose="02040503050406030204" pitchFamily="18" charset="0"/>
                        </a:rPr>
                        <m:t>6</m:t>
                      </m:r>
                      <m:r>
                        <a:rPr lang="en-US" sz="1600" b="1" i="1" dirty="0">
                          <a:solidFill>
                            <a:srgbClr val="0070C0"/>
                          </a:solidFill>
                          <a:latin typeface="Cambria Math" panose="02040503050406030204" pitchFamily="18" charset="0"/>
                          <a:ea typeface="Cambria Math" panose="02040503050406030204" pitchFamily="18" charset="0"/>
                        </a:rPr>
                        <m:t>𝝀</m:t>
                      </m:r>
                      <m:r>
                        <a:rPr lang="en-GB" sz="1600" i="1" dirty="0" smtClean="0">
                          <a:solidFill>
                            <a:schemeClr val="tx1"/>
                          </a:solidFill>
                          <a:latin typeface="Cambria Math" panose="02040503050406030204" pitchFamily="18" charset="0"/>
                          <a:ea typeface="Cambria Math" panose="02040503050406030204" pitchFamily="18" charset="0"/>
                        </a:rPr>
                        <m:t>𝜐</m:t>
                      </m:r>
                      <m:r>
                        <a:rPr lang="en-US" sz="1600" b="0" i="1" dirty="0" smtClean="0">
                          <a:solidFill>
                            <a:schemeClr val="tx1"/>
                          </a:solidFill>
                          <a:latin typeface="Cambria Math" panose="02040503050406030204" pitchFamily="18" charset="0"/>
                          <a:ea typeface="Cambria Math" panose="02040503050406030204" pitchFamily="18" charset="0"/>
                        </a:rPr>
                        <m:t>=</m:t>
                      </m:r>
                      <m:f>
                        <m:fPr>
                          <m:ctrlPr>
                            <a:rPr lang="en-US" sz="1600" b="0" i="1" dirty="0" smtClean="0">
                              <a:solidFill>
                                <a:schemeClr val="tx1"/>
                              </a:solidFill>
                              <a:latin typeface="Cambria Math" panose="02040503050406030204" pitchFamily="18" charset="0"/>
                            </a:rPr>
                          </m:ctrlPr>
                        </m:fPr>
                        <m:num>
                          <m:r>
                            <a:rPr lang="en-US" sz="1600" b="0" i="1" dirty="0" smtClean="0">
                              <a:solidFill>
                                <a:schemeClr val="tx1"/>
                              </a:solidFill>
                              <a:latin typeface="Cambria Math" panose="02040503050406030204" pitchFamily="18" charset="0"/>
                            </a:rPr>
                            <m:t>3</m:t>
                          </m:r>
                          <m:sSubSup>
                            <m:sSubSupPr>
                              <m:ctrlPr>
                                <a:rPr lang="en-US" sz="1600" b="0" i="1" dirty="0" smtClean="0">
                                  <a:solidFill>
                                    <a:schemeClr val="tx1"/>
                                  </a:solidFill>
                                  <a:latin typeface="Cambria Math" panose="02040503050406030204" pitchFamily="18" charset="0"/>
                                </a:rPr>
                              </m:ctrlPr>
                            </m:sSubSupPr>
                            <m:e>
                              <m:r>
                                <a:rPr lang="en-US" sz="1600" b="0" i="1" dirty="0" smtClean="0">
                                  <a:solidFill>
                                    <a:schemeClr val="tx1"/>
                                  </a:solidFill>
                                  <a:latin typeface="Cambria Math" panose="02040503050406030204" pitchFamily="18" charset="0"/>
                                </a:rPr>
                                <m:t>𝑚</m:t>
                              </m:r>
                            </m:e>
                            <m:sub>
                              <m:r>
                                <a:rPr lang="en-US" sz="1600" b="0" i="1" dirty="0" smtClean="0">
                                  <a:solidFill>
                                    <a:schemeClr val="tx1"/>
                                  </a:solidFill>
                                  <a:latin typeface="Cambria Math" panose="02040503050406030204" pitchFamily="18" charset="0"/>
                                </a:rPr>
                                <m:t>𝐻</m:t>
                              </m:r>
                            </m:sub>
                            <m:sup>
                              <m:r>
                                <a:rPr lang="en-US" sz="1600" b="0" i="1" dirty="0" smtClean="0">
                                  <a:solidFill>
                                    <a:schemeClr val="tx1"/>
                                  </a:solidFill>
                                  <a:latin typeface="Cambria Math" panose="02040503050406030204" pitchFamily="18" charset="0"/>
                                </a:rPr>
                                <m:t>2</m:t>
                              </m:r>
                            </m:sup>
                          </m:sSubSup>
                        </m:num>
                        <m:den>
                          <m:r>
                            <a:rPr lang="en-GB" sz="1600" i="1" dirty="0" smtClean="0">
                              <a:solidFill>
                                <a:schemeClr val="tx1"/>
                              </a:solidFill>
                              <a:latin typeface="Cambria Math" panose="02040503050406030204" pitchFamily="18" charset="0"/>
                              <a:ea typeface="Cambria Math" panose="02040503050406030204" pitchFamily="18" charset="0"/>
                            </a:rPr>
                            <m:t>𝜐</m:t>
                          </m:r>
                        </m:den>
                      </m:f>
                    </m:oMath>
                  </m:oMathPara>
                </a14:m>
                <a:endParaRPr lang="en-GB" sz="2000" dirty="0">
                  <a:solidFill>
                    <a:schemeClr val="tx1"/>
                  </a:solidFill>
                  <a:latin typeface="Chalkduster"/>
                  <a:cs typeface="Chalkduster"/>
                </a:endParaRPr>
              </a:p>
            </p:txBody>
          </p:sp>
        </mc:Choice>
        <mc:Fallback>
          <p:sp>
            <p:nvSpPr>
              <p:cNvPr id="7" name="TextBox 6">
                <a:extLst>
                  <a:ext uri="{FF2B5EF4-FFF2-40B4-BE49-F238E27FC236}">
                    <a16:creationId xmlns:a16="http://schemas.microsoft.com/office/drawing/2014/main" id="{ED6BB019-AC68-10E7-8663-A4CC88939081}"/>
                  </a:ext>
                </a:extLst>
              </p:cNvPr>
              <p:cNvSpPr txBox="1">
                <a:spLocks noRot="1" noChangeAspect="1" noMove="1" noResize="1" noEditPoints="1" noAdjustHandles="1" noChangeArrowheads="1" noChangeShapeType="1" noTextEdit="1"/>
              </p:cNvSpPr>
              <p:nvPr/>
            </p:nvSpPr>
            <p:spPr>
              <a:xfrm>
                <a:off x="2196701" y="2426907"/>
                <a:ext cx="1503489" cy="590354"/>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1F812358-9810-55A2-EB88-85A7F0E43699}"/>
                  </a:ext>
                </a:extLst>
              </p:cNvPr>
              <p:cNvSpPr txBox="1"/>
              <p:nvPr/>
            </p:nvSpPr>
            <p:spPr>
              <a:xfrm>
                <a:off x="1393385" y="2774852"/>
                <a:ext cx="664369" cy="307777"/>
              </a:xfrm>
              <a:prstGeom prst="rect">
                <a:avLst/>
              </a:prstGeom>
              <a:noFill/>
            </p:spPr>
            <p:txBody>
              <a:bodyPr wrap="square">
                <a:spAutoFit/>
              </a:bodyPr>
              <a:lstStyle/>
              <a:p>
                <a:pPr/>
                <a14:m>
                  <m:oMathPara xmlns:m="http://schemas.openxmlformats.org/officeDocument/2006/math">
                    <m:oMath>
                      <m:sSub>
                        <m:sSubPr>
                          <m:ctrlPr>
                            <a:rPr lang="en-CH" sz="1400" i="1">
                              <a:solidFill>
                                <a:srgbClr val="E40000"/>
                              </a:solidFill>
                              <a:latin typeface="Cambria Math" panose="02040503050406030204" pitchFamily="18" charset="0"/>
                              <a:ea typeface="Cambria Math" panose="02040503050406030204" pitchFamily="18" charset="0"/>
                              <a:sym typeface="Wingdings" pitchFamily="2" charset="2"/>
                            </a:rPr>
                          </m:ctrlPr>
                        </m:sSubPr>
                        <m:e>
                          <m:r>
                            <a:rPr lang="en-CH" sz="1400" i="1">
                              <a:solidFill>
                                <a:srgbClr val="E40000"/>
                              </a:solidFill>
                              <a:latin typeface="Cambria Math" panose="02040503050406030204" pitchFamily="18" charset="0"/>
                              <a:ea typeface="Cambria Math" panose="02040503050406030204" pitchFamily="18" charset="0"/>
                              <a:sym typeface="Wingdings" pitchFamily="2" charset="2"/>
                            </a:rPr>
                            <m:t>𝜅</m:t>
                          </m:r>
                        </m:e>
                        <m:sub>
                          <m:r>
                            <a:rPr lang="en-US" sz="1400" b="0" i="1" smtClean="0">
                              <a:solidFill>
                                <a:srgbClr val="E40000"/>
                              </a:solidFill>
                              <a:latin typeface="Cambria Math" panose="02040503050406030204" pitchFamily="18" charset="0"/>
                              <a:ea typeface="Cambria Math" panose="02040503050406030204" pitchFamily="18" charset="0"/>
                              <a:sym typeface="Wingdings" pitchFamily="2" charset="2"/>
                            </a:rPr>
                            <m:t>𝑡</m:t>
                          </m:r>
                        </m:sub>
                      </m:sSub>
                    </m:oMath>
                  </m:oMathPara>
                </a14:m>
                <a:endParaRPr lang="en-CH" sz="1400" dirty="0">
                  <a:solidFill>
                    <a:srgbClr val="E40000"/>
                  </a:solidFill>
                </a:endParaRPr>
              </a:p>
            </p:txBody>
          </p:sp>
        </mc:Choice>
        <mc:Fallback>
          <p:sp>
            <p:nvSpPr>
              <p:cNvPr id="10" name="TextBox 9">
                <a:extLst>
                  <a:ext uri="{FF2B5EF4-FFF2-40B4-BE49-F238E27FC236}">
                    <a16:creationId xmlns:a16="http://schemas.microsoft.com/office/drawing/2014/main" id="{1F812358-9810-55A2-EB88-85A7F0E43699}"/>
                  </a:ext>
                </a:extLst>
              </p:cNvPr>
              <p:cNvSpPr txBox="1">
                <a:spLocks noRot="1" noChangeAspect="1" noMove="1" noResize="1" noEditPoints="1" noAdjustHandles="1" noChangeArrowheads="1" noChangeShapeType="1" noTextEdit="1"/>
              </p:cNvSpPr>
              <p:nvPr/>
            </p:nvSpPr>
            <p:spPr>
              <a:xfrm>
                <a:off x="1393385" y="2774852"/>
                <a:ext cx="664369" cy="307777"/>
              </a:xfrm>
              <a:prstGeom prst="rect">
                <a:avLst/>
              </a:prstGeom>
              <a:blipFill>
                <a:blip r:embed="rId3"/>
                <a:stretch>
                  <a:fillRect/>
                </a:stretch>
              </a:blipFill>
            </p:spPr>
            <p:txBody>
              <a:bodyPr/>
              <a:lstStyle/>
              <a:p>
                <a:r>
                  <a:rPr lang="en-GB">
                    <a:noFill/>
                  </a:rPr>
                  <a:t> </a:t>
                </a:r>
              </a:p>
            </p:txBody>
          </p:sp>
        </mc:Fallback>
      </mc:AlternateContent>
      <p:sp>
        <p:nvSpPr>
          <p:cNvPr id="11" name="TextBox 10">
            <a:extLst>
              <a:ext uri="{FF2B5EF4-FFF2-40B4-BE49-F238E27FC236}">
                <a16:creationId xmlns:a16="http://schemas.microsoft.com/office/drawing/2014/main" id="{EE05D5F2-C352-D8E6-B345-37BC2B34D3E8}"/>
              </a:ext>
            </a:extLst>
          </p:cNvPr>
          <p:cNvSpPr txBox="1"/>
          <p:nvPr/>
        </p:nvSpPr>
        <p:spPr>
          <a:xfrm>
            <a:off x="1402059" y="2332281"/>
            <a:ext cx="234360" cy="307777"/>
          </a:xfrm>
          <a:prstGeom prst="rect">
            <a:avLst/>
          </a:prstGeom>
          <a:noFill/>
        </p:spPr>
        <p:txBody>
          <a:bodyPr wrap="none" rtlCol="0">
            <a:spAutoFit/>
          </a:bodyPr>
          <a:lstStyle/>
          <a:p>
            <a:pPr marL="0" algn="l">
              <a:spcBef>
                <a:spcPts val="3000"/>
              </a:spcBef>
            </a:pPr>
            <a:r>
              <a:rPr lang="en-CH" sz="1400" dirty="0">
                <a:solidFill>
                  <a:prstClr val="black"/>
                </a:solidFill>
                <a:latin typeface="Helvetica" pitchFamily="2" charset="0"/>
                <a:ea typeface="Helvetica Light" charset="0"/>
                <a:cs typeface="Helvetica Light" charset="0"/>
                <a:sym typeface="Wingdings" pitchFamily="2" charset="2"/>
              </a:rPr>
              <a:t>t</a:t>
            </a:r>
          </a:p>
        </p:txBody>
      </p:sp>
      <p:pic>
        <p:nvPicPr>
          <p:cNvPr id="13" name="Picture 12">
            <a:extLst>
              <a:ext uri="{FF2B5EF4-FFF2-40B4-BE49-F238E27FC236}">
                <a16:creationId xmlns:a16="http://schemas.microsoft.com/office/drawing/2014/main" id="{1C0A22EC-29B3-E764-7463-4072BE700F9E}"/>
              </a:ext>
            </a:extLst>
          </p:cNvPr>
          <p:cNvPicPr>
            <a:picLocks noChangeAspect="1"/>
          </p:cNvPicPr>
          <p:nvPr/>
        </p:nvPicPr>
        <p:blipFill>
          <a:blip r:embed="rId4"/>
          <a:srcRect l="46195"/>
          <a:stretch>
            <a:fillRect/>
          </a:stretch>
        </p:blipFill>
        <p:spPr>
          <a:xfrm>
            <a:off x="628098" y="2273802"/>
            <a:ext cx="2041559" cy="928688"/>
          </a:xfrm>
          <a:prstGeom prst="rect">
            <a:avLst/>
          </a:prstGeom>
        </p:spPr>
      </p:pic>
      <p:sp>
        <p:nvSpPr>
          <p:cNvPr id="20" name="Rounded Rectangle 19">
            <a:extLst>
              <a:ext uri="{FF2B5EF4-FFF2-40B4-BE49-F238E27FC236}">
                <a16:creationId xmlns:a16="http://schemas.microsoft.com/office/drawing/2014/main" id="{56EC8A13-6516-7589-AE5A-9B514338CC3D}"/>
              </a:ext>
            </a:extLst>
          </p:cNvPr>
          <p:cNvSpPr/>
          <p:nvPr/>
        </p:nvSpPr>
        <p:spPr>
          <a:xfrm>
            <a:off x="2058181" y="1723793"/>
            <a:ext cx="2469073" cy="424500"/>
          </a:xfrm>
          <a:prstGeom prst="roundRect">
            <a:avLst/>
          </a:prstGeom>
          <a:solidFill>
            <a:srgbClr val="CFF0F4"/>
          </a:solidFill>
          <a:ln>
            <a:solidFill>
              <a:schemeClr val="tx2">
                <a:lumMod val="75000"/>
              </a:schemeClr>
            </a:solidFill>
          </a:ln>
        </p:spPr>
        <p:txBody>
          <a:bodyPr wrap="square" rtlCol="0" anchor="ctr">
            <a:spAutoFit/>
          </a:bodyPr>
          <a:lstStyle/>
          <a:p>
            <a:pPr algn="l"/>
            <a:endParaRPr lang="en-GB" sz="1600" noProof="0" dirty="0">
              <a:latin typeface="Helvetica" pitchFamily="2" charset="0"/>
            </a:endParaRPr>
          </a:p>
        </p:txBody>
      </p:sp>
      <mc:AlternateContent xmlns:mc="http://schemas.openxmlformats.org/markup-compatibility/2006">
        <mc:Choice xmlns:a14="http://schemas.microsoft.com/office/drawing/2010/main" Requires="a14">
          <p:sp>
            <p:nvSpPr>
              <p:cNvPr id="24" name="TextBox 23">
                <a:extLst>
                  <a:ext uri="{FF2B5EF4-FFF2-40B4-BE49-F238E27FC236}">
                    <a16:creationId xmlns:a16="http://schemas.microsoft.com/office/drawing/2014/main" id="{E5A271B5-6BB5-93C5-2D1A-5643E207C040}"/>
                  </a:ext>
                </a:extLst>
              </p:cNvPr>
              <p:cNvSpPr txBox="1"/>
              <p:nvPr/>
            </p:nvSpPr>
            <p:spPr>
              <a:xfrm>
                <a:off x="2058181" y="1764749"/>
                <a:ext cx="2469073" cy="338554"/>
              </a:xfrm>
              <a:prstGeom prst="rect">
                <a:avLst/>
              </a:prstGeom>
              <a:noFill/>
            </p:spPr>
            <p:txBody>
              <a:bodyPr wrap="none" rtlCol="0">
                <a:spAutoFit/>
              </a:bodyPr>
              <a:lstStyle/>
              <a:p>
                <a:pPr/>
                <a14:m>
                  <m:oMathPara xmlns:m="http://schemas.openxmlformats.org/officeDocument/2006/math">
                    <m:oMath>
                      <m:r>
                        <a:rPr lang="en-US" sz="1600" i="1" dirty="0" smtClean="0">
                          <a:solidFill>
                            <a:schemeClr val="tx1"/>
                          </a:solidFill>
                          <a:latin typeface="Cambria Math" panose="02040503050406030204" pitchFamily="18" charset="0"/>
                          <a:ea typeface="Cambria Math" panose="02040503050406030204" pitchFamily="18" charset="0"/>
                        </a:rPr>
                        <m:t>𝑉</m:t>
                      </m:r>
                      <m:d>
                        <m:dPr>
                          <m:ctrlPr>
                            <a:rPr lang="en-US" sz="1600" b="0" i="1" dirty="0" smtClean="0">
                              <a:solidFill>
                                <a:schemeClr val="tx1"/>
                              </a:solidFill>
                              <a:latin typeface="Cambria Math" panose="02040503050406030204" pitchFamily="18" charset="0"/>
                              <a:ea typeface="Cambria Math" panose="02040503050406030204" pitchFamily="18" charset="0"/>
                            </a:rPr>
                          </m:ctrlPr>
                        </m:dPr>
                        <m:e>
                          <m:r>
                            <a:rPr lang="en-US" sz="1600" b="0" i="1" dirty="0" smtClean="0">
                              <a:solidFill>
                                <a:schemeClr val="tx1"/>
                              </a:solidFill>
                              <a:latin typeface="Cambria Math" panose="02040503050406030204" pitchFamily="18" charset="0"/>
                              <a:ea typeface="Cambria Math" panose="02040503050406030204" pitchFamily="18" charset="0"/>
                            </a:rPr>
                            <m:t>𝜙</m:t>
                          </m:r>
                        </m:e>
                      </m:d>
                      <m:r>
                        <a:rPr lang="en-US" sz="1600" b="0" i="1" dirty="0" smtClean="0">
                          <a:solidFill>
                            <a:schemeClr val="tx1"/>
                          </a:solidFill>
                          <a:latin typeface="Cambria Math" panose="02040503050406030204" pitchFamily="18" charset="0"/>
                          <a:ea typeface="Cambria Math" panose="02040503050406030204" pitchFamily="18" charset="0"/>
                        </a:rPr>
                        <m:t>=−</m:t>
                      </m:r>
                      <m:sSup>
                        <m:sSupPr>
                          <m:ctrlPr>
                            <a:rPr lang="en-US" sz="1600" i="1" dirty="0">
                              <a:solidFill>
                                <a:schemeClr val="tx1"/>
                              </a:solidFill>
                              <a:latin typeface="Cambria Math" panose="02040503050406030204" pitchFamily="18" charset="0"/>
                              <a:ea typeface="Cambria Math" panose="02040503050406030204" pitchFamily="18" charset="0"/>
                            </a:rPr>
                          </m:ctrlPr>
                        </m:sSupPr>
                        <m:e>
                          <m:r>
                            <a:rPr lang="en-US" sz="1600" i="1" dirty="0">
                              <a:solidFill>
                                <a:schemeClr val="tx1"/>
                              </a:solidFill>
                              <a:latin typeface="Cambria Math" panose="02040503050406030204" pitchFamily="18" charset="0"/>
                              <a:ea typeface="Cambria Math" panose="02040503050406030204" pitchFamily="18" charset="0"/>
                            </a:rPr>
                            <m:t>𝜇</m:t>
                          </m:r>
                        </m:e>
                        <m:sup>
                          <m:r>
                            <a:rPr lang="en-US" sz="1600" b="0" i="1" dirty="0" smtClean="0">
                              <a:solidFill>
                                <a:schemeClr val="tx1"/>
                              </a:solidFill>
                              <a:latin typeface="Cambria Math" panose="02040503050406030204" pitchFamily="18" charset="0"/>
                              <a:ea typeface="Cambria Math" panose="02040503050406030204" pitchFamily="18" charset="0"/>
                            </a:rPr>
                            <m:t>2</m:t>
                          </m:r>
                        </m:sup>
                      </m:sSup>
                      <m:sSup>
                        <m:sSupPr>
                          <m:ctrlPr>
                            <a:rPr lang="en-US" sz="1600" i="1" dirty="0">
                              <a:solidFill>
                                <a:schemeClr val="tx1"/>
                              </a:solidFill>
                              <a:latin typeface="Cambria Math" panose="02040503050406030204" pitchFamily="18" charset="0"/>
                              <a:ea typeface="Cambria Math" panose="02040503050406030204" pitchFamily="18" charset="0"/>
                            </a:rPr>
                          </m:ctrlPr>
                        </m:sSupPr>
                        <m:e>
                          <m:d>
                            <m:dPr>
                              <m:begChr m:val="|"/>
                              <m:endChr m:val="|"/>
                              <m:ctrlPr>
                                <a:rPr lang="en-US" sz="1600" i="1" dirty="0">
                                  <a:solidFill>
                                    <a:schemeClr val="tx1"/>
                                  </a:solidFill>
                                  <a:latin typeface="Cambria Math" panose="02040503050406030204" pitchFamily="18" charset="0"/>
                                  <a:ea typeface="Cambria Math" panose="02040503050406030204" pitchFamily="18" charset="0"/>
                                </a:rPr>
                              </m:ctrlPr>
                            </m:dPr>
                            <m:e>
                              <m:r>
                                <a:rPr lang="en-US" sz="1600" i="1" dirty="0">
                                  <a:solidFill>
                                    <a:schemeClr val="tx1"/>
                                  </a:solidFill>
                                  <a:latin typeface="Cambria Math" panose="02040503050406030204" pitchFamily="18" charset="0"/>
                                  <a:ea typeface="Cambria Math" panose="02040503050406030204" pitchFamily="18" charset="0"/>
                                </a:rPr>
                                <m:t>𝜙</m:t>
                              </m:r>
                            </m:e>
                          </m:d>
                        </m:e>
                        <m:sup>
                          <m:r>
                            <a:rPr lang="en-US" sz="1600" b="0" i="1" dirty="0" smtClean="0">
                              <a:solidFill>
                                <a:schemeClr val="tx1"/>
                              </a:solidFill>
                              <a:latin typeface="Cambria Math" panose="02040503050406030204" pitchFamily="18" charset="0"/>
                              <a:ea typeface="Cambria Math" panose="02040503050406030204" pitchFamily="18" charset="0"/>
                            </a:rPr>
                            <m:t>2</m:t>
                          </m:r>
                        </m:sup>
                      </m:sSup>
                      <m:r>
                        <a:rPr lang="en-US" sz="1600" b="0" i="1" dirty="0" smtClean="0">
                          <a:solidFill>
                            <a:schemeClr val="tx1"/>
                          </a:solidFill>
                          <a:latin typeface="Cambria Math" panose="02040503050406030204" pitchFamily="18" charset="0"/>
                          <a:ea typeface="Cambria Math" panose="02040503050406030204" pitchFamily="18" charset="0"/>
                        </a:rPr>
                        <m:t>+</m:t>
                      </m:r>
                      <m:r>
                        <a:rPr lang="en-US" sz="1600" b="1" i="1" dirty="0" smtClean="0">
                          <a:solidFill>
                            <a:srgbClr val="0070C0"/>
                          </a:solidFill>
                          <a:latin typeface="Cambria Math" panose="02040503050406030204" pitchFamily="18" charset="0"/>
                          <a:ea typeface="Cambria Math" panose="02040503050406030204" pitchFamily="18" charset="0"/>
                        </a:rPr>
                        <m:t>𝝀</m:t>
                      </m:r>
                      <m:sSup>
                        <m:sSupPr>
                          <m:ctrlPr>
                            <a:rPr lang="en-US" sz="1600" b="0" i="1" dirty="0" smtClean="0">
                              <a:solidFill>
                                <a:schemeClr val="tx1"/>
                              </a:solidFill>
                              <a:latin typeface="Cambria Math" panose="02040503050406030204" pitchFamily="18" charset="0"/>
                              <a:ea typeface="Cambria Math" panose="02040503050406030204" pitchFamily="18" charset="0"/>
                            </a:rPr>
                          </m:ctrlPr>
                        </m:sSupPr>
                        <m:e>
                          <m:d>
                            <m:dPr>
                              <m:begChr m:val="|"/>
                              <m:endChr m:val="|"/>
                              <m:ctrlPr>
                                <a:rPr lang="en-US" sz="1600" b="0" i="1" dirty="0" smtClean="0">
                                  <a:solidFill>
                                    <a:schemeClr val="tx1"/>
                                  </a:solidFill>
                                  <a:latin typeface="Cambria Math" panose="02040503050406030204" pitchFamily="18" charset="0"/>
                                  <a:ea typeface="Cambria Math" panose="02040503050406030204" pitchFamily="18" charset="0"/>
                                </a:rPr>
                              </m:ctrlPr>
                            </m:dPr>
                            <m:e>
                              <m:r>
                                <a:rPr lang="en-US" sz="1600" b="0" i="1" dirty="0" smtClean="0">
                                  <a:solidFill>
                                    <a:schemeClr val="tx1"/>
                                  </a:solidFill>
                                  <a:latin typeface="Cambria Math" panose="02040503050406030204" pitchFamily="18" charset="0"/>
                                  <a:ea typeface="Cambria Math" panose="02040503050406030204" pitchFamily="18" charset="0"/>
                                </a:rPr>
                                <m:t>𝜙</m:t>
                              </m:r>
                            </m:e>
                          </m:d>
                        </m:e>
                        <m:sup>
                          <m:r>
                            <a:rPr lang="en-US" sz="1600" b="0" i="1" dirty="0" smtClean="0">
                              <a:solidFill>
                                <a:schemeClr val="tx1"/>
                              </a:solidFill>
                              <a:latin typeface="Cambria Math" panose="02040503050406030204" pitchFamily="18" charset="0"/>
                              <a:ea typeface="Cambria Math" panose="02040503050406030204" pitchFamily="18" charset="0"/>
                            </a:rPr>
                            <m:t>4</m:t>
                          </m:r>
                        </m:sup>
                      </m:sSup>
                    </m:oMath>
                  </m:oMathPara>
                </a14:m>
                <a:endParaRPr lang="en-GB" sz="2000" dirty="0">
                  <a:solidFill>
                    <a:schemeClr val="tx1"/>
                  </a:solidFill>
                  <a:latin typeface="Chalkduster"/>
                  <a:cs typeface="Chalkduster"/>
                </a:endParaRPr>
              </a:p>
            </p:txBody>
          </p:sp>
        </mc:Choice>
        <mc:Fallback>
          <p:sp>
            <p:nvSpPr>
              <p:cNvPr id="24" name="TextBox 23">
                <a:extLst>
                  <a:ext uri="{FF2B5EF4-FFF2-40B4-BE49-F238E27FC236}">
                    <a16:creationId xmlns:a16="http://schemas.microsoft.com/office/drawing/2014/main" id="{E5A271B5-6BB5-93C5-2D1A-5643E207C040}"/>
                  </a:ext>
                </a:extLst>
              </p:cNvPr>
              <p:cNvSpPr txBox="1">
                <a:spLocks noRot="1" noChangeAspect="1" noMove="1" noResize="1" noEditPoints="1" noAdjustHandles="1" noChangeArrowheads="1" noChangeShapeType="1" noTextEdit="1"/>
              </p:cNvSpPr>
              <p:nvPr/>
            </p:nvSpPr>
            <p:spPr>
              <a:xfrm>
                <a:off x="2058181" y="1764749"/>
                <a:ext cx="2469073" cy="338554"/>
              </a:xfrm>
              <a:prstGeom prst="rect">
                <a:avLst/>
              </a:prstGeom>
              <a:blipFill>
                <a:blip r:embed="rId5"/>
                <a:stretch>
                  <a:fillRect b="-7143"/>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6" name="TextBox 25">
                <a:extLst>
                  <a:ext uri="{FF2B5EF4-FFF2-40B4-BE49-F238E27FC236}">
                    <a16:creationId xmlns:a16="http://schemas.microsoft.com/office/drawing/2014/main" id="{7E485F14-56A5-F580-37CD-003096DA7BF3}"/>
                  </a:ext>
                </a:extLst>
              </p:cNvPr>
              <p:cNvSpPr txBox="1"/>
              <p:nvPr/>
            </p:nvSpPr>
            <p:spPr>
              <a:xfrm>
                <a:off x="641952" y="3601467"/>
                <a:ext cx="4588115" cy="307777"/>
              </a:xfrm>
              <a:prstGeom prst="rect">
                <a:avLst/>
              </a:prstGeom>
              <a:noFill/>
            </p:spPr>
            <p:txBody>
              <a:bodyPr wrap="none" rtlCol="0">
                <a:spAutoFit/>
              </a:bodyPr>
              <a:lstStyle/>
              <a:p>
                <a:pPr>
                  <a:spcBef>
                    <a:spcPts val="3000"/>
                  </a:spcBef>
                </a:pPr>
                <a:r>
                  <a:rPr lang="en-GB" sz="1400" b="1" dirty="0">
                    <a:solidFill>
                      <a:prstClr val="black"/>
                    </a:solidFill>
                    <a:latin typeface="Helvetica" pitchFamily="2" charset="0"/>
                    <a:ea typeface="Helvetica Light" charset="0"/>
                    <a:cs typeface="Helvetica Light" charset="0"/>
                    <a:sym typeface="Wingdings" pitchFamily="2" charset="2"/>
                  </a:rPr>
                  <a:t>FCC-ee has indirect sensitivity to </a:t>
                </a:r>
                <a14:m>
                  <m:oMath xmlns:m="http://schemas.openxmlformats.org/officeDocument/2006/math">
                    <m:r>
                      <a:rPr lang="en-US" sz="1400" b="1" i="1" dirty="0">
                        <a:solidFill>
                          <a:srgbClr val="0070C0"/>
                        </a:solidFill>
                        <a:latin typeface="Cambria Math" panose="02040503050406030204" pitchFamily="18" charset="0"/>
                        <a:ea typeface="Cambria Math" panose="02040503050406030204" pitchFamily="18" charset="0"/>
                      </a:rPr>
                      <m:t>𝝀</m:t>
                    </m:r>
                  </m:oMath>
                </a14:m>
                <a:r>
                  <a:rPr lang="en-GB" sz="1400" b="1" dirty="0">
                    <a:solidFill>
                      <a:prstClr val="black"/>
                    </a:solidFill>
                    <a:latin typeface="Helvetica" pitchFamily="2" charset="0"/>
                    <a:ea typeface="Helvetica Light" charset="0"/>
                    <a:cs typeface="Helvetica Light" charset="0"/>
                    <a:sym typeface="Wingdings" pitchFamily="2" charset="2"/>
                  </a:rPr>
                  <a:t> via H-H-H loops </a:t>
                </a:r>
              </a:p>
            </p:txBody>
          </p:sp>
        </mc:Choice>
        <mc:Fallback>
          <p:sp>
            <p:nvSpPr>
              <p:cNvPr id="26" name="TextBox 25">
                <a:extLst>
                  <a:ext uri="{FF2B5EF4-FFF2-40B4-BE49-F238E27FC236}">
                    <a16:creationId xmlns:a16="http://schemas.microsoft.com/office/drawing/2014/main" id="{7E485F14-56A5-F580-37CD-003096DA7BF3}"/>
                  </a:ext>
                </a:extLst>
              </p:cNvPr>
              <p:cNvSpPr txBox="1">
                <a:spLocks noRot="1" noChangeAspect="1" noMove="1" noResize="1" noEditPoints="1" noAdjustHandles="1" noChangeArrowheads="1" noChangeShapeType="1" noTextEdit="1"/>
              </p:cNvSpPr>
              <p:nvPr/>
            </p:nvSpPr>
            <p:spPr>
              <a:xfrm>
                <a:off x="641952" y="3601467"/>
                <a:ext cx="4588115" cy="307777"/>
              </a:xfrm>
              <a:prstGeom prst="rect">
                <a:avLst/>
              </a:prstGeom>
              <a:blipFill>
                <a:blip r:embed="rId6"/>
                <a:stretch>
                  <a:fillRect l="-552" t="-4000" b="-20000"/>
                </a:stretch>
              </a:blipFill>
            </p:spPr>
            <p:txBody>
              <a:bodyPr/>
              <a:lstStyle/>
              <a:p>
                <a:r>
                  <a:rPr lang="en-GB">
                    <a:noFill/>
                  </a:rPr>
                  <a:t> </a:t>
                </a:r>
              </a:p>
            </p:txBody>
          </p:sp>
        </mc:Fallback>
      </mc:AlternateContent>
      <p:grpSp>
        <p:nvGrpSpPr>
          <p:cNvPr id="54" name="Group 53">
            <a:extLst>
              <a:ext uri="{FF2B5EF4-FFF2-40B4-BE49-F238E27FC236}">
                <a16:creationId xmlns:a16="http://schemas.microsoft.com/office/drawing/2014/main" id="{5B361DE4-F460-B23B-57EF-DCF3271692FB}"/>
              </a:ext>
            </a:extLst>
          </p:cNvPr>
          <p:cNvGrpSpPr/>
          <p:nvPr/>
        </p:nvGrpSpPr>
        <p:grpSpPr>
          <a:xfrm>
            <a:off x="628098" y="3944085"/>
            <a:ext cx="3886200" cy="1766454"/>
            <a:chOff x="628098" y="3944085"/>
            <a:chExt cx="3886200" cy="1766454"/>
          </a:xfrm>
        </p:grpSpPr>
        <p:grpSp>
          <p:nvGrpSpPr>
            <p:cNvPr id="27" name="Group 26">
              <a:extLst>
                <a:ext uri="{FF2B5EF4-FFF2-40B4-BE49-F238E27FC236}">
                  <a16:creationId xmlns:a16="http://schemas.microsoft.com/office/drawing/2014/main" id="{82DBADC8-EF70-9FE7-D9BA-7050DAA76675}"/>
                </a:ext>
              </a:extLst>
            </p:cNvPr>
            <p:cNvGrpSpPr/>
            <p:nvPr/>
          </p:nvGrpSpPr>
          <p:grpSpPr>
            <a:xfrm>
              <a:off x="628098" y="3944085"/>
              <a:ext cx="3886200" cy="1766454"/>
              <a:chOff x="469123" y="1511552"/>
              <a:chExt cx="3886200" cy="1766454"/>
            </a:xfrm>
          </p:grpSpPr>
          <p:pic>
            <p:nvPicPr>
              <p:cNvPr id="30" name="Picture 29">
                <a:extLst>
                  <a:ext uri="{FF2B5EF4-FFF2-40B4-BE49-F238E27FC236}">
                    <a16:creationId xmlns:a16="http://schemas.microsoft.com/office/drawing/2014/main" id="{4C40C2FF-EC26-8897-F88D-931F5B1A77CC}"/>
                  </a:ext>
                </a:extLst>
              </p:cNvPr>
              <p:cNvPicPr>
                <a:picLocks noChangeAspect="1"/>
              </p:cNvPicPr>
              <p:nvPr/>
            </p:nvPicPr>
            <p:blipFill>
              <a:blip r:embed="rId7"/>
              <a:stretch>
                <a:fillRect/>
              </a:stretch>
            </p:blipFill>
            <p:spPr>
              <a:xfrm>
                <a:off x="469123" y="1511552"/>
                <a:ext cx="3886200" cy="1766454"/>
              </a:xfrm>
              <a:prstGeom prst="rect">
                <a:avLst/>
              </a:prstGeom>
            </p:spPr>
          </p:pic>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A1C521EA-664E-622A-8672-75DB87D3EB49}"/>
                      </a:ext>
                    </a:extLst>
                  </p:cNvPr>
                  <p:cNvSpPr txBox="1"/>
                  <p:nvPr/>
                </p:nvSpPr>
                <p:spPr>
                  <a:xfrm>
                    <a:off x="1938458" y="2408031"/>
                    <a:ext cx="420757" cy="338554"/>
                  </a:xfrm>
                  <a:prstGeom prst="rect">
                    <a:avLst/>
                  </a:prstGeom>
                  <a:noFill/>
                </p:spPr>
                <p:txBody>
                  <a:bodyPr wrap="square">
                    <a:spAutoFit/>
                  </a:bodyPr>
                  <a:lstStyle/>
                  <a:p>
                    <a:pPr/>
                    <a14:m>
                      <m:oMathPara xmlns:m="http://schemas.openxmlformats.org/officeDocument/2006/math">
                        <m:oMathParaPr>
                          <m:jc m:val="left"/>
                        </m:oMathParaPr>
                        <m:oMath>
                          <m:sSub>
                            <m:sSubPr>
                              <m:ctrlPr>
                                <a:rPr lang="en-GB" sz="1600" b="0" i="1" noProof="0" smtClean="0">
                                  <a:solidFill>
                                    <a:srgbClr val="0070C0"/>
                                  </a:solidFill>
                                  <a:latin typeface="Cambria Math" panose="02040503050406030204" pitchFamily="18" charset="0"/>
                                  <a:ea typeface="Cambria Math" panose="02040503050406030204" pitchFamily="18" charset="0"/>
                                </a:rPr>
                              </m:ctrlPr>
                            </m:sSubPr>
                            <m:e>
                              <m:r>
                                <a:rPr lang="en-GB" sz="1600" b="0" i="1" noProof="0" smtClean="0">
                                  <a:solidFill>
                                    <a:srgbClr val="0070C0"/>
                                  </a:solidFill>
                                  <a:latin typeface="Cambria Math" panose="02040503050406030204" pitchFamily="18" charset="0"/>
                                  <a:ea typeface="Cambria Math" panose="02040503050406030204" pitchFamily="18" charset="0"/>
                                </a:rPr>
                                <m:t>𝜅</m:t>
                              </m:r>
                            </m:e>
                            <m:sub>
                              <m:r>
                                <a:rPr lang="en-GB" sz="1600" b="0" i="1" noProof="0">
                                  <a:solidFill>
                                    <a:srgbClr val="0070C0"/>
                                  </a:solidFill>
                                  <a:latin typeface="Cambria Math" panose="02040503050406030204" pitchFamily="18" charset="0"/>
                                  <a:ea typeface="Cambria Math" panose="02040503050406030204" pitchFamily="18" charset="0"/>
                                </a:rPr>
                                <m:t>𝜆</m:t>
                              </m:r>
                            </m:sub>
                          </m:sSub>
                        </m:oMath>
                      </m:oMathPara>
                    </a14:m>
                    <a:endParaRPr lang="en-GB" sz="1600" noProof="0" dirty="0"/>
                  </a:p>
                </p:txBody>
              </p:sp>
            </mc:Choice>
            <mc:Fallback xmlns="">
              <p:sp>
                <p:nvSpPr>
                  <p:cNvPr id="12" name="TextBox 11">
                    <a:extLst>
                      <a:ext uri="{FF2B5EF4-FFF2-40B4-BE49-F238E27FC236}">
                        <a16:creationId xmlns:a16="http://schemas.microsoft.com/office/drawing/2014/main" id="{31FEF54A-FED6-02ED-FAE9-D7DB4429E13A}"/>
                      </a:ext>
                    </a:extLst>
                  </p:cNvPr>
                  <p:cNvSpPr txBox="1">
                    <a:spLocks noRot="1" noChangeAspect="1" noMove="1" noResize="1" noEditPoints="1" noAdjustHandles="1" noChangeArrowheads="1" noChangeShapeType="1" noTextEdit="1"/>
                  </p:cNvSpPr>
                  <p:nvPr/>
                </p:nvSpPr>
                <p:spPr>
                  <a:xfrm>
                    <a:off x="1938458" y="2408031"/>
                    <a:ext cx="420757" cy="338554"/>
                  </a:xfrm>
                  <a:prstGeom prst="rect">
                    <a:avLst/>
                  </a:prstGeom>
                  <a:blipFill>
                    <a:blip r:embed="rId8"/>
                    <a:stretch>
                      <a:fillRect/>
                    </a:stretch>
                  </a:blipFill>
                </p:spPr>
                <p:txBody>
                  <a:bodyPr/>
                  <a:lstStyle/>
                  <a:p>
                    <a:r>
                      <a:rPr lang="en-CH">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9E7CCA2B-6DE3-585B-4138-FF756674E6BF}"/>
                      </a:ext>
                    </a:extLst>
                  </p:cNvPr>
                  <p:cNvSpPr txBox="1"/>
                  <p:nvPr/>
                </p:nvSpPr>
                <p:spPr>
                  <a:xfrm>
                    <a:off x="1637252" y="1970255"/>
                    <a:ext cx="273087" cy="246221"/>
                  </a:xfrm>
                  <a:prstGeom prst="rect">
                    <a:avLst/>
                  </a:prstGeom>
                  <a:noFill/>
                </p:spPr>
                <p:txBody>
                  <a:bodyPr wrap="none" lIns="0" tIns="0" rIns="0" bIns="0" rtlCol="0">
                    <a:spAutoFit/>
                  </a:bodyPr>
                  <a:lstStyle/>
                  <a:p>
                    <a:pPr marL="0" algn="l">
                      <a:spcBef>
                        <a:spcPts val="3000"/>
                      </a:spcBef>
                    </a:pPr>
                    <a14:m>
                      <m:oMathPara xmlns:m="http://schemas.openxmlformats.org/officeDocument/2006/math">
                        <m:oMath>
                          <m:sSub>
                            <m:sSubPr>
                              <m:ctrlPr>
                                <a:rPr lang="en-GB" sz="1600" i="1" noProof="0" smtClean="0">
                                  <a:solidFill>
                                    <a:srgbClr val="E40000"/>
                                  </a:solidFill>
                                  <a:latin typeface="Cambria Math" panose="02040503050406030204" pitchFamily="18" charset="0"/>
                                  <a:ea typeface="Cambria Math" panose="02040503050406030204" pitchFamily="18" charset="0"/>
                                  <a:sym typeface="Wingdings" pitchFamily="2" charset="2"/>
                                </a:rPr>
                              </m:ctrlPr>
                            </m:sSubPr>
                            <m:e>
                              <m:r>
                                <a:rPr lang="en-GB" sz="1600" i="1" noProof="0" smtClean="0">
                                  <a:solidFill>
                                    <a:srgbClr val="E40000"/>
                                  </a:solidFill>
                                  <a:latin typeface="Cambria Math" panose="02040503050406030204" pitchFamily="18" charset="0"/>
                                  <a:ea typeface="Cambria Math" panose="02040503050406030204" pitchFamily="18" charset="0"/>
                                  <a:sym typeface="Wingdings" pitchFamily="2" charset="2"/>
                                </a:rPr>
                                <m:t>𝜅</m:t>
                              </m:r>
                            </m:e>
                            <m:sub>
                              <m:r>
                                <a:rPr lang="en-GB" sz="1600" b="0" i="1" noProof="0" smtClean="0">
                                  <a:solidFill>
                                    <a:srgbClr val="E40000"/>
                                  </a:solidFill>
                                  <a:latin typeface="Cambria Math" panose="02040503050406030204" pitchFamily="18" charset="0"/>
                                  <a:sym typeface="Wingdings" pitchFamily="2" charset="2"/>
                                </a:rPr>
                                <m:t>𝑍</m:t>
                              </m:r>
                            </m:sub>
                          </m:sSub>
                        </m:oMath>
                      </m:oMathPara>
                    </a14:m>
                    <a:endParaRPr lang="en-GB" sz="1600" noProof="0" dirty="0">
                      <a:solidFill>
                        <a:srgbClr val="E40000"/>
                      </a:solidFill>
                      <a:latin typeface="Helvetica" pitchFamily="2" charset="0"/>
                      <a:ea typeface="Helvetica Light" charset="0"/>
                      <a:cs typeface="Helvetica Light" charset="0"/>
                      <a:sym typeface="Wingdings" pitchFamily="2" charset="2"/>
                    </a:endParaRPr>
                  </a:p>
                </p:txBody>
              </p:sp>
            </mc:Choice>
            <mc:Fallback xmlns="">
              <p:sp>
                <p:nvSpPr>
                  <p:cNvPr id="14" name="TextBox 13">
                    <a:extLst>
                      <a:ext uri="{FF2B5EF4-FFF2-40B4-BE49-F238E27FC236}">
                        <a16:creationId xmlns:a16="http://schemas.microsoft.com/office/drawing/2014/main" id="{3D2DC3F8-A31E-01DA-59B7-B6B14A615C4B}"/>
                      </a:ext>
                    </a:extLst>
                  </p:cNvPr>
                  <p:cNvSpPr txBox="1">
                    <a:spLocks noRot="1" noChangeAspect="1" noMove="1" noResize="1" noEditPoints="1" noAdjustHandles="1" noChangeArrowheads="1" noChangeShapeType="1" noTextEdit="1"/>
                  </p:cNvSpPr>
                  <p:nvPr/>
                </p:nvSpPr>
                <p:spPr>
                  <a:xfrm>
                    <a:off x="1637252" y="1970255"/>
                    <a:ext cx="273087" cy="246221"/>
                  </a:xfrm>
                  <a:prstGeom prst="rect">
                    <a:avLst/>
                  </a:prstGeom>
                  <a:blipFill>
                    <a:blip r:embed="rId9"/>
                    <a:stretch>
                      <a:fillRect l="-8696" r="-4348" b="-14286"/>
                    </a:stretch>
                  </a:blipFill>
                </p:spPr>
                <p:txBody>
                  <a:bodyPr/>
                  <a:lstStyle/>
                  <a:p>
                    <a:r>
                      <a:rPr lang="en-CH">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524790F6-B4FC-C74F-9A28-B8A0F34EBB47}"/>
                      </a:ext>
                    </a:extLst>
                  </p:cNvPr>
                  <p:cNvSpPr txBox="1"/>
                  <p:nvPr/>
                </p:nvSpPr>
                <p:spPr>
                  <a:xfrm>
                    <a:off x="1312573" y="2149159"/>
                    <a:ext cx="273087" cy="246221"/>
                  </a:xfrm>
                  <a:prstGeom prst="rect">
                    <a:avLst/>
                  </a:prstGeom>
                  <a:noFill/>
                </p:spPr>
                <p:txBody>
                  <a:bodyPr wrap="none" lIns="0" tIns="0" rIns="0" bIns="0" rtlCol="0">
                    <a:spAutoFit/>
                  </a:bodyPr>
                  <a:lstStyle/>
                  <a:p>
                    <a:pPr marL="0" algn="l">
                      <a:spcBef>
                        <a:spcPts val="3000"/>
                      </a:spcBef>
                    </a:pPr>
                    <a14:m>
                      <m:oMathPara xmlns:m="http://schemas.openxmlformats.org/officeDocument/2006/math">
                        <m:oMath>
                          <m:sSub>
                            <m:sSubPr>
                              <m:ctrlPr>
                                <a:rPr lang="en-GB" sz="1600" i="1" noProof="0" smtClean="0">
                                  <a:solidFill>
                                    <a:srgbClr val="E40000"/>
                                  </a:solidFill>
                                  <a:latin typeface="Cambria Math" panose="02040503050406030204" pitchFamily="18" charset="0"/>
                                  <a:ea typeface="Cambria Math" panose="02040503050406030204" pitchFamily="18" charset="0"/>
                                  <a:sym typeface="Wingdings" pitchFamily="2" charset="2"/>
                                </a:rPr>
                              </m:ctrlPr>
                            </m:sSubPr>
                            <m:e>
                              <m:r>
                                <a:rPr lang="en-GB" sz="1600" i="1" noProof="0" smtClean="0">
                                  <a:solidFill>
                                    <a:srgbClr val="E40000"/>
                                  </a:solidFill>
                                  <a:latin typeface="Cambria Math" panose="02040503050406030204" pitchFamily="18" charset="0"/>
                                  <a:ea typeface="Cambria Math" panose="02040503050406030204" pitchFamily="18" charset="0"/>
                                  <a:sym typeface="Wingdings" pitchFamily="2" charset="2"/>
                                </a:rPr>
                                <m:t>𝜅</m:t>
                              </m:r>
                            </m:e>
                            <m:sub>
                              <m:r>
                                <a:rPr lang="en-GB" sz="1600" b="0" i="1" noProof="0" smtClean="0">
                                  <a:solidFill>
                                    <a:srgbClr val="E40000"/>
                                  </a:solidFill>
                                  <a:latin typeface="Cambria Math" panose="02040503050406030204" pitchFamily="18" charset="0"/>
                                  <a:sym typeface="Wingdings" pitchFamily="2" charset="2"/>
                                </a:rPr>
                                <m:t>𝑍</m:t>
                              </m:r>
                            </m:sub>
                          </m:sSub>
                        </m:oMath>
                      </m:oMathPara>
                    </a14:m>
                    <a:endParaRPr lang="en-GB" sz="1600" noProof="0" dirty="0">
                      <a:solidFill>
                        <a:srgbClr val="E40000"/>
                      </a:solidFill>
                      <a:latin typeface="Helvetica" pitchFamily="2" charset="0"/>
                      <a:ea typeface="Helvetica Light" charset="0"/>
                      <a:cs typeface="Helvetica Light" charset="0"/>
                      <a:sym typeface="Wingdings" pitchFamily="2" charset="2"/>
                    </a:endParaRPr>
                  </a:p>
                </p:txBody>
              </p:sp>
            </mc:Choice>
            <mc:Fallback xmlns="">
              <p:sp>
                <p:nvSpPr>
                  <p:cNvPr id="15" name="TextBox 14">
                    <a:extLst>
                      <a:ext uri="{FF2B5EF4-FFF2-40B4-BE49-F238E27FC236}">
                        <a16:creationId xmlns:a16="http://schemas.microsoft.com/office/drawing/2014/main" id="{70A668F9-B56F-B571-1CAE-687EAE6C49F6}"/>
                      </a:ext>
                    </a:extLst>
                  </p:cNvPr>
                  <p:cNvSpPr txBox="1">
                    <a:spLocks noRot="1" noChangeAspect="1" noMove="1" noResize="1" noEditPoints="1" noAdjustHandles="1" noChangeArrowheads="1" noChangeShapeType="1" noTextEdit="1"/>
                  </p:cNvSpPr>
                  <p:nvPr/>
                </p:nvSpPr>
                <p:spPr>
                  <a:xfrm>
                    <a:off x="1312573" y="2149159"/>
                    <a:ext cx="273087" cy="246221"/>
                  </a:xfrm>
                  <a:prstGeom prst="rect">
                    <a:avLst/>
                  </a:prstGeom>
                  <a:blipFill>
                    <a:blip r:embed="rId10"/>
                    <a:stretch>
                      <a:fillRect l="-9091" r="-4545" b="-14286"/>
                    </a:stretch>
                  </a:blipFill>
                </p:spPr>
                <p:txBody>
                  <a:bodyPr/>
                  <a:lstStyle/>
                  <a:p>
                    <a:r>
                      <a:rPr lang="en-CH">
                        <a:noFill/>
                      </a:rPr>
                      <a:t> </a:t>
                    </a:r>
                  </a:p>
                </p:txBody>
              </p:sp>
            </mc:Fallback>
          </mc:AlternateContent>
          <p:sp>
            <p:nvSpPr>
              <p:cNvPr id="34" name="Oval 33">
                <a:extLst>
                  <a:ext uri="{FF2B5EF4-FFF2-40B4-BE49-F238E27FC236}">
                    <a16:creationId xmlns:a16="http://schemas.microsoft.com/office/drawing/2014/main" id="{80886616-D3C7-C4C6-04EE-69B15E28D55C}"/>
                  </a:ext>
                </a:extLst>
              </p:cNvPr>
              <p:cNvSpPr/>
              <p:nvPr/>
            </p:nvSpPr>
            <p:spPr>
              <a:xfrm>
                <a:off x="1889292" y="2200788"/>
                <a:ext cx="90000" cy="90000"/>
              </a:xfrm>
              <a:prstGeom prst="ellipse">
                <a:avLst/>
              </a:prstGeom>
              <a:solidFill>
                <a:srgbClr val="E40000"/>
              </a:solidFill>
              <a:ln>
                <a:noFill/>
              </a:ln>
            </p:spPr>
            <p:txBody>
              <a:bodyPr wrap="none" rtlCol="0" anchor="ctr">
                <a:spAutoFit/>
              </a:bodyPr>
              <a:lstStyle/>
              <a:p>
                <a:pPr algn="l"/>
                <a:endParaRPr lang="en-GB" sz="1600" noProof="0" dirty="0">
                  <a:latin typeface="Helvetica" pitchFamily="2" charset="0"/>
                </a:endParaRPr>
              </a:p>
            </p:txBody>
          </p:sp>
          <p:sp>
            <p:nvSpPr>
              <p:cNvPr id="35" name="Oval 34">
                <a:extLst>
                  <a:ext uri="{FF2B5EF4-FFF2-40B4-BE49-F238E27FC236}">
                    <a16:creationId xmlns:a16="http://schemas.microsoft.com/office/drawing/2014/main" id="{A7C8E446-5558-935C-F5EB-85339949933A}"/>
                  </a:ext>
                </a:extLst>
              </p:cNvPr>
              <p:cNvSpPr/>
              <p:nvPr/>
            </p:nvSpPr>
            <p:spPr>
              <a:xfrm>
                <a:off x="1498351" y="2419448"/>
                <a:ext cx="90000" cy="90000"/>
              </a:xfrm>
              <a:prstGeom prst="ellipse">
                <a:avLst/>
              </a:prstGeom>
              <a:solidFill>
                <a:srgbClr val="E40000"/>
              </a:solidFill>
              <a:ln>
                <a:noFill/>
              </a:ln>
            </p:spPr>
            <p:txBody>
              <a:bodyPr wrap="none" rtlCol="0" anchor="ctr">
                <a:spAutoFit/>
              </a:bodyPr>
              <a:lstStyle/>
              <a:p>
                <a:pPr algn="l"/>
                <a:endParaRPr lang="en-GB" sz="1600" noProof="0" dirty="0">
                  <a:latin typeface="Helvetica" pitchFamily="2" charset="0"/>
                </a:endParaRPr>
              </a:p>
            </p:txBody>
          </p:sp>
          <p:sp>
            <p:nvSpPr>
              <p:cNvPr id="36" name="Oval 35">
                <a:extLst>
                  <a:ext uri="{FF2B5EF4-FFF2-40B4-BE49-F238E27FC236}">
                    <a16:creationId xmlns:a16="http://schemas.microsoft.com/office/drawing/2014/main" id="{EA5E285F-0435-2DEF-E9FD-41DD6DEC5E61}"/>
                  </a:ext>
                </a:extLst>
              </p:cNvPr>
              <p:cNvSpPr/>
              <p:nvPr/>
            </p:nvSpPr>
            <p:spPr>
              <a:xfrm>
                <a:off x="1889292" y="2611605"/>
                <a:ext cx="90000" cy="90000"/>
              </a:xfrm>
              <a:prstGeom prst="ellipse">
                <a:avLst/>
              </a:prstGeom>
              <a:solidFill>
                <a:srgbClr val="0070C0"/>
              </a:solidFill>
              <a:ln>
                <a:noFill/>
              </a:ln>
            </p:spPr>
            <p:txBody>
              <a:bodyPr wrap="none" rtlCol="0" anchor="ctr">
                <a:spAutoFit/>
              </a:bodyPr>
              <a:lstStyle/>
              <a:p>
                <a:pPr algn="l"/>
                <a:endParaRPr lang="en-GB" sz="1600" noProof="0" dirty="0">
                  <a:latin typeface="Helvetica" pitchFamily="2" charset="0"/>
                </a:endParaRPr>
              </a:p>
            </p:txBody>
          </p:sp>
          <p:sp>
            <p:nvSpPr>
              <p:cNvPr id="37" name="Oval 36">
                <a:extLst>
                  <a:ext uri="{FF2B5EF4-FFF2-40B4-BE49-F238E27FC236}">
                    <a16:creationId xmlns:a16="http://schemas.microsoft.com/office/drawing/2014/main" id="{1C4754EC-09E5-8B5F-3B17-74F1F55A5B36}"/>
                  </a:ext>
                </a:extLst>
              </p:cNvPr>
              <p:cNvSpPr/>
              <p:nvPr/>
            </p:nvSpPr>
            <p:spPr>
              <a:xfrm>
                <a:off x="3658459" y="2671240"/>
                <a:ext cx="90000" cy="90000"/>
              </a:xfrm>
              <a:prstGeom prst="ellipse">
                <a:avLst/>
              </a:prstGeom>
              <a:solidFill>
                <a:srgbClr val="0070C0"/>
              </a:solidFill>
              <a:ln>
                <a:noFill/>
              </a:ln>
            </p:spPr>
            <p:txBody>
              <a:bodyPr wrap="none" rtlCol="0" anchor="ctr">
                <a:spAutoFit/>
              </a:bodyPr>
              <a:lstStyle/>
              <a:p>
                <a:pPr algn="l"/>
                <a:endParaRPr lang="en-GB" sz="1600" noProof="0" dirty="0">
                  <a:latin typeface="Helvetica" pitchFamily="2" charset="0"/>
                </a:endParaRPr>
              </a:p>
            </p:txBody>
          </p:sp>
          <p:sp>
            <p:nvSpPr>
              <p:cNvPr id="38" name="Oval 37">
                <a:extLst>
                  <a:ext uri="{FF2B5EF4-FFF2-40B4-BE49-F238E27FC236}">
                    <a16:creationId xmlns:a16="http://schemas.microsoft.com/office/drawing/2014/main" id="{E84F8237-E27B-9897-B229-61E0F5252F9A}"/>
                  </a:ext>
                </a:extLst>
              </p:cNvPr>
              <p:cNvSpPr/>
              <p:nvPr/>
            </p:nvSpPr>
            <p:spPr>
              <a:xfrm>
                <a:off x="3433169" y="2419449"/>
                <a:ext cx="90000" cy="90000"/>
              </a:xfrm>
              <a:prstGeom prst="ellipse">
                <a:avLst/>
              </a:prstGeom>
              <a:solidFill>
                <a:srgbClr val="E40000"/>
              </a:solidFill>
              <a:ln>
                <a:noFill/>
              </a:ln>
            </p:spPr>
            <p:txBody>
              <a:bodyPr wrap="none" rtlCol="0" anchor="ctr">
                <a:spAutoFit/>
              </a:bodyPr>
              <a:lstStyle/>
              <a:p>
                <a:pPr algn="l"/>
                <a:endParaRPr lang="en-GB" sz="1600" noProof="0" dirty="0">
                  <a:latin typeface="Helvetica" pitchFamily="2" charset="0"/>
                </a:endParaRPr>
              </a:p>
            </p:txBody>
          </p:sp>
        </p:grpSp>
        <p:grpSp>
          <p:nvGrpSpPr>
            <p:cNvPr id="53" name="Group 52">
              <a:extLst>
                <a:ext uri="{FF2B5EF4-FFF2-40B4-BE49-F238E27FC236}">
                  <a16:creationId xmlns:a16="http://schemas.microsoft.com/office/drawing/2014/main" id="{F10D6DC3-98A8-6233-EF35-0A7B9F5C83D2}"/>
                </a:ext>
              </a:extLst>
            </p:cNvPr>
            <p:cNvGrpSpPr/>
            <p:nvPr/>
          </p:nvGrpSpPr>
          <p:grpSpPr>
            <a:xfrm>
              <a:off x="3381063" y="4722327"/>
              <a:ext cx="1017978" cy="795536"/>
              <a:chOff x="3381063" y="4722327"/>
              <a:chExt cx="1017978" cy="795536"/>
            </a:xfrm>
          </p:grpSpPr>
          <p:grpSp>
            <p:nvGrpSpPr>
              <p:cNvPr id="44" name="Group 43">
                <a:extLst>
                  <a:ext uri="{FF2B5EF4-FFF2-40B4-BE49-F238E27FC236}">
                    <a16:creationId xmlns:a16="http://schemas.microsoft.com/office/drawing/2014/main" id="{744EF31F-A00E-DF4A-0565-1BE5470AB351}"/>
                  </a:ext>
                </a:extLst>
              </p:cNvPr>
              <p:cNvGrpSpPr/>
              <p:nvPr/>
            </p:nvGrpSpPr>
            <p:grpSpPr>
              <a:xfrm>
                <a:off x="4028427" y="5117753"/>
                <a:ext cx="370614" cy="400110"/>
                <a:chOff x="4028427" y="5117753"/>
                <a:chExt cx="370614" cy="400110"/>
              </a:xfrm>
            </p:grpSpPr>
            <p:sp>
              <p:nvSpPr>
                <p:cNvPr id="43" name="Rectangle 42">
                  <a:extLst>
                    <a:ext uri="{FF2B5EF4-FFF2-40B4-BE49-F238E27FC236}">
                      <a16:creationId xmlns:a16="http://schemas.microsoft.com/office/drawing/2014/main" id="{394CC5E4-5BA1-3626-1E65-9351E5F58DBC}"/>
                    </a:ext>
                  </a:extLst>
                </p:cNvPr>
                <p:cNvSpPr/>
                <p:nvPr/>
              </p:nvSpPr>
              <p:spPr>
                <a:xfrm>
                  <a:off x="4100286" y="5193773"/>
                  <a:ext cx="255925" cy="299884"/>
                </a:xfrm>
                <a:prstGeom prst="rect">
                  <a:avLst/>
                </a:prstGeom>
                <a:solidFill>
                  <a:schemeClr val="bg1"/>
                </a:solidFill>
              </p:spPr>
              <p:txBody>
                <a:bodyPr wrap="none" rtlCol="0" anchor="ctr">
                  <a:spAutoFit/>
                </a:bodyPr>
                <a:lstStyle/>
                <a:p>
                  <a:pPr algn="l"/>
                  <a:endParaRPr lang="en-GB" sz="1600" dirty="0">
                    <a:latin typeface="Helvetica" pitchFamily="2" charset="0"/>
                  </a:endParaRPr>
                </a:p>
              </p:txBody>
            </p:sp>
            <p:sp>
              <p:nvSpPr>
                <p:cNvPr id="40" name="TextBox 39">
                  <a:extLst>
                    <a:ext uri="{FF2B5EF4-FFF2-40B4-BE49-F238E27FC236}">
                      <a16:creationId xmlns:a16="http://schemas.microsoft.com/office/drawing/2014/main" id="{E5DE3D1C-F805-3178-D5BA-36606CFB70D7}"/>
                    </a:ext>
                  </a:extLst>
                </p:cNvPr>
                <p:cNvSpPr txBox="1"/>
                <p:nvPr/>
              </p:nvSpPr>
              <p:spPr>
                <a:xfrm>
                  <a:off x="4028427" y="5117753"/>
                  <a:ext cx="370614" cy="400110"/>
                </a:xfrm>
                <a:prstGeom prst="rect">
                  <a:avLst/>
                </a:prstGeom>
                <a:noFill/>
              </p:spPr>
              <p:txBody>
                <a:bodyPr wrap="none" rtlCol="0">
                  <a:spAutoFit/>
                </a:bodyPr>
                <a:lstStyle/>
                <a:p>
                  <a:pPr marL="0" algn="l">
                    <a:spcBef>
                      <a:spcPts val="3000"/>
                    </a:spcBef>
                  </a:pPr>
                  <a:r>
                    <a:rPr lang="en-GB" sz="2000" i="1" dirty="0">
                      <a:solidFill>
                        <a:schemeClr val="tx1">
                          <a:lumMod val="85000"/>
                          <a:lumOff val="15000"/>
                        </a:schemeClr>
                      </a:solidFill>
                      <a:latin typeface="Times New Roman" panose="02020603050405020304" pitchFamily="18" charset="0"/>
                      <a:ea typeface="Helvetica Light" charset="0"/>
                      <a:cs typeface="Times New Roman" panose="02020603050405020304" pitchFamily="18" charset="0"/>
                      <a:sym typeface="Wingdings" pitchFamily="2" charset="2"/>
                    </a:rPr>
                    <a:t>H</a:t>
                  </a:r>
                </a:p>
              </p:txBody>
            </p:sp>
          </p:grpSp>
          <p:sp>
            <p:nvSpPr>
              <p:cNvPr id="48" name="TextBox 47">
                <a:extLst>
                  <a:ext uri="{FF2B5EF4-FFF2-40B4-BE49-F238E27FC236}">
                    <a16:creationId xmlns:a16="http://schemas.microsoft.com/office/drawing/2014/main" id="{1BF14F31-122D-F04E-6B40-61E00AFA6CF7}"/>
                  </a:ext>
                </a:extLst>
              </p:cNvPr>
              <p:cNvSpPr txBox="1"/>
              <p:nvPr/>
            </p:nvSpPr>
            <p:spPr>
              <a:xfrm>
                <a:off x="3817434" y="4722327"/>
                <a:ext cx="314510" cy="307777"/>
              </a:xfrm>
              <a:prstGeom prst="rect">
                <a:avLst/>
              </a:prstGeom>
              <a:noFill/>
            </p:spPr>
            <p:txBody>
              <a:bodyPr wrap="none" rtlCol="0">
                <a:spAutoFit/>
              </a:bodyPr>
              <a:lstStyle/>
              <a:p>
                <a:pPr marL="0" algn="l">
                  <a:spcBef>
                    <a:spcPts val="3000"/>
                  </a:spcBef>
                </a:pPr>
                <a:r>
                  <a:rPr lang="en-GB" sz="1400" i="1" dirty="0">
                    <a:solidFill>
                      <a:schemeClr val="tx1">
                        <a:lumMod val="85000"/>
                        <a:lumOff val="15000"/>
                      </a:schemeClr>
                    </a:solidFill>
                    <a:latin typeface="Times New Roman" panose="02020603050405020304" pitchFamily="18" charset="0"/>
                    <a:ea typeface="Helvetica Light" charset="0"/>
                    <a:cs typeface="Times New Roman" panose="02020603050405020304" pitchFamily="18" charset="0"/>
                    <a:sym typeface="Wingdings" pitchFamily="2" charset="2"/>
                  </a:rPr>
                  <a:t>H</a:t>
                </a:r>
                <a:endParaRPr lang="en-GB" sz="2000" i="1" dirty="0">
                  <a:solidFill>
                    <a:schemeClr val="tx1">
                      <a:lumMod val="85000"/>
                      <a:lumOff val="15000"/>
                    </a:schemeClr>
                  </a:solidFill>
                  <a:latin typeface="Times New Roman" panose="02020603050405020304" pitchFamily="18" charset="0"/>
                  <a:ea typeface="Helvetica Light" charset="0"/>
                  <a:cs typeface="Times New Roman" panose="02020603050405020304" pitchFamily="18" charset="0"/>
                  <a:sym typeface="Wingdings" pitchFamily="2" charset="2"/>
                </a:endParaRPr>
              </a:p>
            </p:txBody>
          </p:sp>
          <p:sp>
            <p:nvSpPr>
              <p:cNvPr id="49" name="TextBox 48">
                <a:extLst>
                  <a:ext uri="{FF2B5EF4-FFF2-40B4-BE49-F238E27FC236}">
                    <a16:creationId xmlns:a16="http://schemas.microsoft.com/office/drawing/2014/main" id="{7E75D2BA-43D7-7B0E-C448-EB876C1054FB}"/>
                  </a:ext>
                </a:extLst>
              </p:cNvPr>
              <p:cNvSpPr txBox="1"/>
              <p:nvPr/>
            </p:nvSpPr>
            <p:spPr>
              <a:xfrm>
                <a:off x="3381063" y="5032338"/>
                <a:ext cx="314510" cy="307777"/>
              </a:xfrm>
              <a:prstGeom prst="rect">
                <a:avLst/>
              </a:prstGeom>
              <a:noFill/>
            </p:spPr>
            <p:txBody>
              <a:bodyPr wrap="none" rtlCol="0">
                <a:spAutoFit/>
              </a:bodyPr>
              <a:lstStyle/>
              <a:p>
                <a:pPr marL="0" algn="l">
                  <a:spcBef>
                    <a:spcPts val="3000"/>
                  </a:spcBef>
                </a:pPr>
                <a:r>
                  <a:rPr lang="en-GB" sz="1400" i="1" dirty="0">
                    <a:solidFill>
                      <a:schemeClr val="tx1">
                        <a:lumMod val="85000"/>
                        <a:lumOff val="15000"/>
                      </a:schemeClr>
                    </a:solidFill>
                    <a:latin typeface="Times New Roman" panose="02020603050405020304" pitchFamily="18" charset="0"/>
                    <a:ea typeface="Helvetica Light" charset="0"/>
                    <a:cs typeface="Times New Roman" panose="02020603050405020304" pitchFamily="18" charset="0"/>
                    <a:sym typeface="Wingdings" pitchFamily="2" charset="2"/>
                  </a:rPr>
                  <a:t>H</a:t>
                </a:r>
                <a:endParaRPr lang="en-GB" sz="2000" i="1" dirty="0">
                  <a:solidFill>
                    <a:schemeClr val="tx1">
                      <a:lumMod val="85000"/>
                      <a:lumOff val="15000"/>
                    </a:schemeClr>
                  </a:solidFill>
                  <a:latin typeface="Times New Roman" panose="02020603050405020304" pitchFamily="18" charset="0"/>
                  <a:ea typeface="Helvetica Light" charset="0"/>
                  <a:cs typeface="Times New Roman" panose="02020603050405020304" pitchFamily="18" charset="0"/>
                  <a:sym typeface="Wingdings" pitchFamily="2" charset="2"/>
                </a:endParaRPr>
              </a:p>
            </p:txBody>
          </p:sp>
        </p:grpSp>
        <p:grpSp>
          <p:nvGrpSpPr>
            <p:cNvPr id="52" name="Group 51">
              <a:extLst>
                <a:ext uri="{FF2B5EF4-FFF2-40B4-BE49-F238E27FC236}">
                  <a16:creationId xmlns:a16="http://schemas.microsoft.com/office/drawing/2014/main" id="{B5484572-2B86-CEC5-4E7D-C73254E80A4C}"/>
                </a:ext>
              </a:extLst>
            </p:cNvPr>
            <p:cNvGrpSpPr/>
            <p:nvPr/>
          </p:nvGrpSpPr>
          <p:grpSpPr>
            <a:xfrm>
              <a:off x="1652255" y="4657964"/>
              <a:ext cx="937794" cy="885806"/>
              <a:chOff x="1652255" y="4657964"/>
              <a:chExt cx="937794" cy="885806"/>
            </a:xfrm>
          </p:grpSpPr>
          <p:grpSp>
            <p:nvGrpSpPr>
              <p:cNvPr id="45" name="Group 44">
                <a:extLst>
                  <a:ext uri="{FF2B5EF4-FFF2-40B4-BE49-F238E27FC236}">
                    <a16:creationId xmlns:a16="http://schemas.microsoft.com/office/drawing/2014/main" id="{63DC3FF9-D367-18AA-B85C-FF42EC252FBD}"/>
                  </a:ext>
                </a:extLst>
              </p:cNvPr>
              <p:cNvGrpSpPr/>
              <p:nvPr/>
            </p:nvGrpSpPr>
            <p:grpSpPr>
              <a:xfrm>
                <a:off x="2219435" y="5143660"/>
                <a:ext cx="370614" cy="400110"/>
                <a:chOff x="4028427" y="5117753"/>
                <a:chExt cx="370614" cy="400110"/>
              </a:xfrm>
            </p:grpSpPr>
            <p:sp>
              <p:nvSpPr>
                <p:cNvPr id="46" name="Rectangle 45">
                  <a:extLst>
                    <a:ext uri="{FF2B5EF4-FFF2-40B4-BE49-F238E27FC236}">
                      <a16:creationId xmlns:a16="http://schemas.microsoft.com/office/drawing/2014/main" id="{DC0460F1-FC39-53C7-2A3E-CED44C4FA118}"/>
                    </a:ext>
                  </a:extLst>
                </p:cNvPr>
                <p:cNvSpPr/>
                <p:nvPr/>
              </p:nvSpPr>
              <p:spPr>
                <a:xfrm>
                  <a:off x="4100286" y="5193773"/>
                  <a:ext cx="255925" cy="299884"/>
                </a:xfrm>
                <a:prstGeom prst="rect">
                  <a:avLst/>
                </a:prstGeom>
                <a:solidFill>
                  <a:schemeClr val="bg1"/>
                </a:solidFill>
              </p:spPr>
              <p:txBody>
                <a:bodyPr wrap="none" rtlCol="0" anchor="ctr">
                  <a:spAutoFit/>
                </a:bodyPr>
                <a:lstStyle/>
                <a:p>
                  <a:pPr algn="l"/>
                  <a:endParaRPr lang="en-GB" sz="1600" dirty="0">
                    <a:latin typeface="Helvetica" pitchFamily="2" charset="0"/>
                  </a:endParaRPr>
                </a:p>
              </p:txBody>
            </p:sp>
            <p:sp>
              <p:nvSpPr>
                <p:cNvPr id="47" name="TextBox 46">
                  <a:extLst>
                    <a:ext uri="{FF2B5EF4-FFF2-40B4-BE49-F238E27FC236}">
                      <a16:creationId xmlns:a16="http://schemas.microsoft.com/office/drawing/2014/main" id="{D1A3722C-BE6B-03DE-B838-728DB600ABD6}"/>
                    </a:ext>
                  </a:extLst>
                </p:cNvPr>
                <p:cNvSpPr txBox="1"/>
                <p:nvPr/>
              </p:nvSpPr>
              <p:spPr>
                <a:xfrm>
                  <a:off x="4028427" y="5117753"/>
                  <a:ext cx="370614" cy="400110"/>
                </a:xfrm>
                <a:prstGeom prst="rect">
                  <a:avLst/>
                </a:prstGeom>
                <a:noFill/>
              </p:spPr>
              <p:txBody>
                <a:bodyPr wrap="none" rtlCol="0">
                  <a:spAutoFit/>
                </a:bodyPr>
                <a:lstStyle/>
                <a:p>
                  <a:pPr marL="0" algn="l">
                    <a:spcBef>
                      <a:spcPts val="3000"/>
                    </a:spcBef>
                  </a:pPr>
                  <a:r>
                    <a:rPr lang="en-GB" sz="2000" i="1" dirty="0">
                      <a:solidFill>
                        <a:schemeClr val="tx1">
                          <a:lumMod val="85000"/>
                          <a:lumOff val="15000"/>
                        </a:schemeClr>
                      </a:solidFill>
                      <a:latin typeface="Times New Roman" panose="02020603050405020304" pitchFamily="18" charset="0"/>
                      <a:ea typeface="Helvetica Light" charset="0"/>
                      <a:cs typeface="Times New Roman" panose="02020603050405020304" pitchFamily="18" charset="0"/>
                      <a:sym typeface="Wingdings" pitchFamily="2" charset="2"/>
                    </a:rPr>
                    <a:t>H</a:t>
                  </a:r>
                </a:p>
              </p:txBody>
            </p:sp>
          </p:grpSp>
          <p:sp>
            <p:nvSpPr>
              <p:cNvPr id="50" name="TextBox 49">
                <a:extLst>
                  <a:ext uri="{FF2B5EF4-FFF2-40B4-BE49-F238E27FC236}">
                    <a16:creationId xmlns:a16="http://schemas.microsoft.com/office/drawing/2014/main" id="{EECB89FE-10F9-1F52-76FC-2A0CF66667EF}"/>
                  </a:ext>
                </a:extLst>
              </p:cNvPr>
              <p:cNvSpPr txBox="1"/>
              <p:nvPr/>
            </p:nvSpPr>
            <p:spPr>
              <a:xfrm>
                <a:off x="2074219" y="4657964"/>
                <a:ext cx="314510" cy="307777"/>
              </a:xfrm>
              <a:prstGeom prst="rect">
                <a:avLst/>
              </a:prstGeom>
              <a:noFill/>
            </p:spPr>
            <p:txBody>
              <a:bodyPr wrap="none" rtlCol="0">
                <a:spAutoFit/>
              </a:bodyPr>
              <a:lstStyle/>
              <a:p>
                <a:pPr marL="0" algn="l">
                  <a:spcBef>
                    <a:spcPts val="3000"/>
                  </a:spcBef>
                </a:pPr>
                <a:r>
                  <a:rPr lang="en-GB" sz="1400" i="1" dirty="0">
                    <a:solidFill>
                      <a:schemeClr val="tx1">
                        <a:lumMod val="85000"/>
                        <a:lumOff val="15000"/>
                      </a:schemeClr>
                    </a:solidFill>
                    <a:latin typeface="Times New Roman" panose="02020603050405020304" pitchFamily="18" charset="0"/>
                    <a:ea typeface="Helvetica Light" charset="0"/>
                    <a:cs typeface="Times New Roman" panose="02020603050405020304" pitchFamily="18" charset="0"/>
                    <a:sym typeface="Wingdings" pitchFamily="2" charset="2"/>
                  </a:rPr>
                  <a:t>H</a:t>
                </a:r>
                <a:endParaRPr lang="en-GB" sz="2000" i="1" dirty="0">
                  <a:solidFill>
                    <a:schemeClr val="tx1">
                      <a:lumMod val="85000"/>
                      <a:lumOff val="15000"/>
                    </a:schemeClr>
                  </a:solidFill>
                  <a:latin typeface="Times New Roman" panose="02020603050405020304" pitchFamily="18" charset="0"/>
                  <a:ea typeface="Helvetica Light" charset="0"/>
                  <a:cs typeface="Times New Roman" panose="02020603050405020304" pitchFamily="18" charset="0"/>
                  <a:sym typeface="Wingdings" pitchFamily="2" charset="2"/>
                </a:endParaRPr>
              </a:p>
            </p:txBody>
          </p:sp>
          <p:sp>
            <p:nvSpPr>
              <p:cNvPr id="51" name="TextBox 50">
                <a:extLst>
                  <a:ext uri="{FF2B5EF4-FFF2-40B4-BE49-F238E27FC236}">
                    <a16:creationId xmlns:a16="http://schemas.microsoft.com/office/drawing/2014/main" id="{21701394-0051-BD06-1695-CEC8B32A0A03}"/>
                  </a:ext>
                </a:extLst>
              </p:cNvPr>
              <p:cNvSpPr txBox="1"/>
              <p:nvPr/>
            </p:nvSpPr>
            <p:spPr>
              <a:xfrm>
                <a:off x="1652255" y="4963366"/>
                <a:ext cx="314510" cy="307777"/>
              </a:xfrm>
              <a:prstGeom prst="rect">
                <a:avLst/>
              </a:prstGeom>
              <a:noFill/>
            </p:spPr>
            <p:txBody>
              <a:bodyPr wrap="none" rtlCol="0">
                <a:spAutoFit/>
              </a:bodyPr>
              <a:lstStyle/>
              <a:p>
                <a:pPr marL="0" algn="l">
                  <a:spcBef>
                    <a:spcPts val="3000"/>
                  </a:spcBef>
                </a:pPr>
                <a:r>
                  <a:rPr lang="en-GB" sz="1400" i="1" dirty="0">
                    <a:solidFill>
                      <a:schemeClr val="tx1">
                        <a:lumMod val="85000"/>
                        <a:lumOff val="15000"/>
                      </a:schemeClr>
                    </a:solidFill>
                    <a:latin typeface="Times New Roman" panose="02020603050405020304" pitchFamily="18" charset="0"/>
                    <a:ea typeface="Helvetica Light" charset="0"/>
                    <a:cs typeface="Times New Roman" panose="02020603050405020304" pitchFamily="18" charset="0"/>
                    <a:sym typeface="Wingdings" pitchFamily="2" charset="2"/>
                  </a:rPr>
                  <a:t>H</a:t>
                </a:r>
                <a:endParaRPr lang="en-GB" sz="2000" i="1" dirty="0">
                  <a:solidFill>
                    <a:schemeClr val="tx1">
                      <a:lumMod val="85000"/>
                      <a:lumOff val="15000"/>
                    </a:schemeClr>
                  </a:solidFill>
                  <a:latin typeface="Times New Roman" panose="02020603050405020304" pitchFamily="18" charset="0"/>
                  <a:ea typeface="Helvetica Light" charset="0"/>
                  <a:cs typeface="Times New Roman" panose="02020603050405020304" pitchFamily="18" charset="0"/>
                  <a:sym typeface="Wingdings" pitchFamily="2" charset="2"/>
                </a:endParaRPr>
              </a:p>
            </p:txBody>
          </p:sp>
        </p:grpSp>
      </p:grpSp>
      <p:sp>
        <p:nvSpPr>
          <p:cNvPr id="56" name="TextBox 55">
            <a:extLst>
              <a:ext uri="{FF2B5EF4-FFF2-40B4-BE49-F238E27FC236}">
                <a16:creationId xmlns:a16="http://schemas.microsoft.com/office/drawing/2014/main" id="{EBDC7F79-E511-5908-6647-B6ADB32ECF85}"/>
              </a:ext>
            </a:extLst>
          </p:cNvPr>
          <p:cNvSpPr txBox="1"/>
          <p:nvPr/>
        </p:nvSpPr>
        <p:spPr>
          <a:xfrm>
            <a:off x="641952" y="5848564"/>
            <a:ext cx="4909229" cy="276999"/>
          </a:xfrm>
          <a:prstGeom prst="rect">
            <a:avLst/>
          </a:prstGeom>
          <a:noFill/>
        </p:spPr>
        <p:txBody>
          <a:bodyPr wrap="none" rtlCol="0">
            <a:spAutoFit/>
          </a:bodyPr>
          <a:lstStyle/>
          <a:p>
            <a:pPr marL="0" algn="l">
              <a:spcBef>
                <a:spcPts val="3000"/>
              </a:spcBef>
            </a:pPr>
            <a:r>
              <a:rPr lang="en-GB" sz="1200" noProof="0" dirty="0">
                <a:solidFill>
                  <a:schemeClr val="tx1">
                    <a:lumMod val="75000"/>
                    <a:lumOff val="25000"/>
                  </a:schemeClr>
                </a:solidFill>
                <a:latin typeface="Helvetica" pitchFamily="2" charset="0"/>
                <a:ea typeface="Helvetica Light" charset="0"/>
                <a:cs typeface="Helvetica Light" charset="0"/>
                <a:sym typeface="Wingdings" pitchFamily="2" charset="2"/>
              </a:rPr>
              <a:t>NLO vertex corrections to Higgsstrahlung (similar for W-boson fusion)</a:t>
            </a:r>
          </a:p>
        </p:txBody>
      </p:sp>
      <p:sp>
        <p:nvSpPr>
          <p:cNvPr id="57" name="Rectangle 56">
            <a:extLst>
              <a:ext uri="{FF2B5EF4-FFF2-40B4-BE49-F238E27FC236}">
                <a16:creationId xmlns:a16="http://schemas.microsoft.com/office/drawing/2014/main" id="{C0B56667-07A5-D675-971B-34433B3F8E50}"/>
              </a:ext>
            </a:extLst>
          </p:cNvPr>
          <p:cNvSpPr/>
          <p:nvPr/>
        </p:nvSpPr>
        <p:spPr>
          <a:xfrm>
            <a:off x="7110212" y="4421606"/>
            <a:ext cx="1503514" cy="362390"/>
          </a:xfrm>
          <a:prstGeom prst="rect">
            <a:avLst/>
          </a:prstGeom>
          <a:solidFill>
            <a:schemeClr val="bg1"/>
          </a:solidFill>
        </p:spPr>
        <p:txBody>
          <a:bodyPr wrap="none" rtlCol="0" anchor="ctr">
            <a:spAutoFit/>
          </a:bodyPr>
          <a:lstStyle/>
          <a:p>
            <a:pPr algn="l"/>
            <a:endParaRPr lang="en-GB" sz="1600" dirty="0">
              <a:latin typeface="Helvetica" pitchFamily="2" charset="0"/>
            </a:endParaRPr>
          </a:p>
        </p:txBody>
      </p:sp>
      <p:pic>
        <p:nvPicPr>
          <p:cNvPr id="58" name="Picture 57">
            <a:extLst>
              <a:ext uri="{FF2B5EF4-FFF2-40B4-BE49-F238E27FC236}">
                <a16:creationId xmlns:a16="http://schemas.microsoft.com/office/drawing/2014/main" id="{3C10FCB8-938A-4A07-FAC6-D6F026CDC693}"/>
              </a:ext>
            </a:extLst>
          </p:cNvPr>
          <p:cNvPicPr>
            <a:picLocks noChangeAspect="1"/>
          </p:cNvPicPr>
          <p:nvPr/>
        </p:nvPicPr>
        <p:blipFill>
          <a:blip r:embed="rId11"/>
          <a:srcRect l="12930" t="9815" r="48912" b="72264"/>
          <a:stretch>
            <a:fillRect/>
          </a:stretch>
        </p:blipFill>
        <p:spPr>
          <a:xfrm>
            <a:off x="5837419" y="1845605"/>
            <a:ext cx="5666358" cy="3766022"/>
          </a:xfrm>
          <a:prstGeom prst="rect">
            <a:avLst/>
          </a:prstGeom>
        </p:spPr>
      </p:pic>
      <p:sp>
        <p:nvSpPr>
          <p:cNvPr id="59" name="TextBox 58">
            <a:extLst>
              <a:ext uri="{FF2B5EF4-FFF2-40B4-BE49-F238E27FC236}">
                <a16:creationId xmlns:a16="http://schemas.microsoft.com/office/drawing/2014/main" id="{7F868EB9-30A9-8BB1-3116-EF48A461A06D}"/>
              </a:ext>
            </a:extLst>
          </p:cNvPr>
          <p:cNvSpPr txBox="1"/>
          <p:nvPr/>
        </p:nvSpPr>
        <p:spPr>
          <a:xfrm>
            <a:off x="10357256" y="1691701"/>
            <a:ext cx="1088760" cy="230832"/>
          </a:xfrm>
          <a:prstGeom prst="rect">
            <a:avLst/>
          </a:prstGeom>
          <a:noFill/>
        </p:spPr>
        <p:txBody>
          <a:bodyPr wrap="none" rtlCol="0">
            <a:spAutoFit/>
          </a:bodyPr>
          <a:lstStyle/>
          <a:p>
            <a:pPr algn="r">
              <a:spcBef>
                <a:spcPts val="3000"/>
              </a:spcBef>
            </a:pPr>
            <a:r>
              <a:rPr lang="en-GB" sz="900" noProof="0" dirty="0">
                <a:solidFill>
                  <a:prstClr val="black"/>
                </a:solidFill>
                <a:latin typeface="Helvetica Light" panose="020B0403020202020204" pitchFamily="34" charset="0"/>
                <a:ea typeface="Helvetica Light" charset="0"/>
                <a:cs typeface="Helvetica Light" charset="0"/>
                <a:sym typeface="Wingdings" pitchFamily="2" charset="2"/>
                <a:hlinkClick r:id="rId12"/>
              </a:rPr>
              <a:t>arXiv:1711.03978</a:t>
            </a:r>
            <a:endParaRPr lang="en-GB" sz="900" noProof="0" dirty="0">
              <a:solidFill>
                <a:prstClr val="black"/>
              </a:solidFill>
              <a:latin typeface="Helvetica Light" panose="020B0403020202020204" pitchFamily="34" charset="0"/>
              <a:ea typeface="Helvetica Light" charset="0"/>
              <a:cs typeface="Helvetica Light" charset="0"/>
              <a:sym typeface="Wingdings" pitchFamily="2" charset="2"/>
            </a:endParaRPr>
          </a:p>
        </p:txBody>
      </p:sp>
      <mc:AlternateContent xmlns:mc="http://schemas.openxmlformats.org/markup-compatibility/2006">
        <mc:Choice xmlns:a14="http://schemas.microsoft.com/office/drawing/2010/main" Requires="a14">
          <p:sp>
            <p:nvSpPr>
              <p:cNvPr id="60" name="TextBox 59">
                <a:extLst>
                  <a:ext uri="{FF2B5EF4-FFF2-40B4-BE49-F238E27FC236}">
                    <a16:creationId xmlns:a16="http://schemas.microsoft.com/office/drawing/2014/main" id="{309C5877-5830-71B9-DDD8-300544D42DF6}"/>
                  </a:ext>
                </a:extLst>
              </p:cNvPr>
              <p:cNvSpPr txBox="1"/>
              <p:nvPr/>
            </p:nvSpPr>
            <p:spPr>
              <a:xfrm>
                <a:off x="6567059" y="5847654"/>
                <a:ext cx="5232373" cy="461665"/>
              </a:xfrm>
              <a:prstGeom prst="rect">
                <a:avLst/>
              </a:prstGeom>
              <a:solidFill>
                <a:schemeClr val="bg1"/>
              </a:solidFill>
            </p:spPr>
            <p:txBody>
              <a:bodyPr wrap="square" rtlCol="0">
                <a:spAutoFit/>
              </a:bodyPr>
              <a:lstStyle/>
              <a:p>
                <a:pPr>
                  <a:spcBef>
                    <a:spcPts val="3000"/>
                  </a:spcBef>
                </a:pP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Measuring </a:t>
                </a:r>
                <a:r>
                  <a:rPr lang="en-GB" sz="1200" dirty="0" err="1">
                    <a:solidFill>
                      <a:schemeClr val="tx1">
                        <a:lumMod val="75000"/>
                        <a:lumOff val="25000"/>
                      </a:schemeClr>
                    </a:solidFill>
                    <a:latin typeface="Helvetica" pitchFamily="2" charset="0"/>
                    <a:ea typeface="Helvetica Light" charset="0"/>
                    <a:cs typeface="Helvetica Light" charset="0"/>
                    <a:sym typeface="Wingdings" pitchFamily="2" charset="2"/>
                  </a:rPr>
                  <a:t>σ</a:t>
                </a: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(e</a:t>
                </a:r>
                <a:r>
                  <a:rPr lang="en-GB" sz="1200" baseline="30000" dirty="0">
                    <a:solidFill>
                      <a:schemeClr val="tx1">
                        <a:lumMod val="75000"/>
                        <a:lumOff val="25000"/>
                      </a:schemeClr>
                    </a:solidFill>
                    <a:latin typeface="Helvetica" pitchFamily="2" charset="0"/>
                    <a:ea typeface="Helvetica Light" charset="0"/>
                    <a:cs typeface="Helvetica Light" charset="0"/>
                    <a:sym typeface="Wingdings" pitchFamily="2" charset="2"/>
                  </a:rPr>
                  <a:t>+</a:t>
                </a: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e</a:t>
                </a:r>
                <a:r>
                  <a:rPr lang="en-GB" sz="1200" baseline="30000" dirty="0">
                    <a:solidFill>
                      <a:schemeClr val="tx1">
                        <a:lumMod val="75000"/>
                        <a:lumOff val="25000"/>
                      </a:schemeClr>
                    </a:solidFill>
                    <a:latin typeface="Helvetica" pitchFamily="2" charset="0"/>
                    <a:ea typeface="Helvetica Light" charset="0"/>
                    <a:cs typeface="Helvetica Light" charset="0"/>
                    <a:sym typeface="Wingdings" pitchFamily="2" charset="2"/>
                  </a:rPr>
                  <a:t>–</a:t>
                </a: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 → ZH) and </a:t>
                </a:r>
                <a:r>
                  <a:rPr lang="en-GB" sz="1200" dirty="0" err="1">
                    <a:solidFill>
                      <a:schemeClr val="tx1">
                        <a:lumMod val="75000"/>
                        <a:lumOff val="25000"/>
                      </a:schemeClr>
                    </a:solidFill>
                    <a:latin typeface="Helvetica" pitchFamily="2" charset="0"/>
                    <a:ea typeface="Helvetica Light" charset="0"/>
                    <a:cs typeface="Helvetica Light" charset="0"/>
                    <a:sym typeface="Wingdings" pitchFamily="2" charset="2"/>
                  </a:rPr>
                  <a:t>σ</a:t>
                </a: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(e</a:t>
                </a:r>
                <a:r>
                  <a:rPr lang="en-GB" sz="1200" baseline="30000" dirty="0">
                    <a:solidFill>
                      <a:schemeClr val="tx1">
                        <a:lumMod val="75000"/>
                        <a:lumOff val="25000"/>
                      </a:schemeClr>
                    </a:solidFill>
                    <a:latin typeface="Helvetica" pitchFamily="2" charset="0"/>
                    <a:ea typeface="Helvetica Light" charset="0"/>
                    <a:cs typeface="Helvetica Light" charset="0"/>
                    <a:sym typeface="Wingdings" pitchFamily="2" charset="2"/>
                  </a:rPr>
                  <a:t>+</a:t>
                </a: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e</a:t>
                </a:r>
                <a:r>
                  <a:rPr lang="en-GB" sz="1200" baseline="30000" dirty="0">
                    <a:solidFill>
                      <a:schemeClr val="tx1">
                        <a:lumMod val="75000"/>
                        <a:lumOff val="25000"/>
                      </a:schemeClr>
                    </a:solidFill>
                    <a:latin typeface="Helvetica" pitchFamily="2" charset="0"/>
                    <a:ea typeface="Helvetica Light" charset="0"/>
                    <a:cs typeface="Helvetica Light" charset="0"/>
                    <a:sym typeface="Wingdings" pitchFamily="2" charset="2"/>
                  </a:rPr>
                  <a:t>–</a:t>
                </a: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 → 𝜈𝜈H) at different √s improves precision on </a:t>
                </a:r>
                <a14:m>
                  <m:oMath xmlns:m="http://schemas.openxmlformats.org/officeDocument/2006/math">
                    <m:sSub>
                      <m:sSubPr>
                        <m:ctrlPr>
                          <a:rPr lang="en-GB" sz="1200" i="1" smtClean="0">
                            <a:solidFill>
                              <a:schemeClr val="tx1">
                                <a:lumMod val="75000"/>
                                <a:lumOff val="25000"/>
                              </a:schemeClr>
                            </a:solidFill>
                            <a:latin typeface="Cambria Math" panose="02040503050406030204" pitchFamily="18" charset="0"/>
                            <a:ea typeface="Cambria Math" panose="02040503050406030204" pitchFamily="18" charset="0"/>
                            <a:sym typeface="Wingdings" pitchFamily="2" charset="2"/>
                          </a:rPr>
                        </m:ctrlPr>
                      </m:sSubPr>
                      <m:e>
                        <m:r>
                          <a:rPr lang="en-GB" sz="1200" i="1" smtClean="0">
                            <a:solidFill>
                              <a:schemeClr val="tx1">
                                <a:lumMod val="75000"/>
                                <a:lumOff val="25000"/>
                              </a:schemeClr>
                            </a:solidFill>
                            <a:latin typeface="Cambria Math" panose="02040503050406030204" pitchFamily="18" charset="0"/>
                            <a:ea typeface="Cambria Math" panose="02040503050406030204" pitchFamily="18" charset="0"/>
                            <a:sym typeface="Wingdings" pitchFamily="2" charset="2"/>
                          </a:rPr>
                          <m:t>𝜅</m:t>
                        </m:r>
                      </m:e>
                      <m:sub>
                        <m:r>
                          <a:rPr lang="en-GB" sz="1200" i="1" smtClean="0">
                            <a:solidFill>
                              <a:schemeClr val="tx1">
                                <a:lumMod val="75000"/>
                                <a:lumOff val="25000"/>
                              </a:schemeClr>
                            </a:solidFill>
                            <a:latin typeface="Cambria Math" panose="02040503050406030204" pitchFamily="18" charset="0"/>
                            <a:ea typeface="Cambria Math" panose="02040503050406030204" pitchFamily="18" charset="0"/>
                            <a:sym typeface="Wingdings" pitchFamily="2" charset="2"/>
                          </a:rPr>
                          <m:t>𝜆</m:t>
                        </m:r>
                      </m:sub>
                    </m:sSub>
                  </m:oMath>
                </a14:m>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 from 30% (HL-LHC) to 20% (or 40% standalone)</a:t>
                </a:r>
              </a:p>
            </p:txBody>
          </p:sp>
        </mc:Choice>
        <mc:Fallback>
          <p:sp>
            <p:nvSpPr>
              <p:cNvPr id="60" name="TextBox 59">
                <a:extLst>
                  <a:ext uri="{FF2B5EF4-FFF2-40B4-BE49-F238E27FC236}">
                    <a16:creationId xmlns:a16="http://schemas.microsoft.com/office/drawing/2014/main" id="{309C5877-5830-71B9-DDD8-300544D42DF6}"/>
                  </a:ext>
                </a:extLst>
              </p:cNvPr>
              <p:cNvSpPr txBox="1">
                <a:spLocks noRot="1" noChangeAspect="1" noMove="1" noResize="1" noEditPoints="1" noAdjustHandles="1" noChangeArrowheads="1" noChangeShapeType="1" noTextEdit="1"/>
              </p:cNvSpPr>
              <p:nvPr/>
            </p:nvSpPr>
            <p:spPr>
              <a:xfrm>
                <a:off x="6567059" y="5847654"/>
                <a:ext cx="5232373" cy="461665"/>
              </a:xfrm>
              <a:prstGeom prst="rect">
                <a:avLst/>
              </a:prstGeom>
              <a:blipFill>
                <a:blip r:embed="rId13"/>
                <a:stretch>
                  <a:fillRect t="-2703" b="-10811"/>
                </a:stretch>
              </a:blipFill>
            </p:spPr>
            <p:txBody>
              <a:bodyPr/>
              <a:lstStyle/>
              <a:p>
                <a:r>
                  <a:rPr lang="en-GB">
                    <a:noFill/>
                  </a:rPr>
                  <a:t> </a:t>
                </a:r>
              </a:p>
            </p:txBody>
          </p:sp>
        </mc:Fallback>
      </mc:AlternateContent>
    </p:spTree>
    <p:extLst>
      <p:ext uri="{BB962C8B-B14F-4D97-AF65-F5344CB8AC3E}">
        <p14:creationId xmlns:p14="http://schemas.microsoft.com/office/powerpoint/2010/main" val="18976901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D6885-3719-636F-9F69-A6D6CBCE435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45F4D8F-431A-09F9-F3C7-5B2A16560CDA}"/>
              </a:ext>
            </a:extLst>
          </p:cNvPr>
          <p:cNvSpPr txBox="1"/>
          <p:nvPr/>
        </p:nvSpPr>
        <p:spPr>
          <a:xfrm>
            <a:off x="214938" y="264651"/>
            <a:ext cx="11305525"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lang="en-GB" sz="2800" b="1" noProof="0" dirty="0">
                <a:solidFill>
                  <a:srgbClr val="0D7FBF"/>
                </a:solidFill>
                <a:latin typeface="Helvetica" pitchFamily="2" charset="0"/>
                <a:ea typeface="Trebuchet MS" pitchFamily="-84" charset="0"/>
                <a:cs typeface="Helvetica Light"/>
              </a:rPr>
              <a:t>FCC-ee – the Higgs factory</a:t>
            </a:r>
            <a:endParaRPr kumimoji="0" lang="en-GB" sz="2800" b="1" i="0" u="none" strike="noStrike" kern="1200" cap="none" spc="0" normalizeH="0" baseline="0" noProof="0" dirty="0">
              <a:ln>
                <a:noFill/>
              </a:ln>
              <a:solidFill>
                <a:srgbClr val="0D7FBF"/>
              </a:solidFill>
              <a:effectLst/>
              <a:uLnTx/>
              <a:uFillTx/>
              <a:latin typeface="Helvetica" pitchFamily="2" charset="0"/>
              <a:ea typeface="Trebuchet MS" pitchFamily="-84" charset="0"/>
              <a:cs typeface="Helvetica Light"/>
            </a:endParaRPr>
          </a:p>
        </p:txBody>
      </p:sp>
      <p:sp>
        <p:nvSpPr>
          <p:cNvPr id="2" name="Slide Number Placeholder 1">
            <a:extLst>
              <a:ext uri="{FF2B5EF4-FFF2-40B4-BE49-F238E27FC236}">
                <a16:creationId xmlns:a16="http://schemas.microsoft.com/office/drawing/2014/main" id="{89051417-89C0-2670-0823-A9EC0297A7F9}"/>
              </a:ext>
            </a:extLst>
          </p:cNvPr>
          <p:cNvSpPr>
            <a:spLocks noGrp="1"/>
          </p:cNvSpPr>
          <p:nvPr>
            <p:ph type="sldNum" sz="quarter" idx="4"/>
          </p:nvPr>
        </p:nvSpPr>
        <p:spPr/>
        <p:txBody>
          <a:bodyPr/>
          <a:lstStyle/>
          <a:p>
            <a:pPr>
              <a:defRPr/>
            </a:pPr>
            <a:fld id="{611C2F03-9E95-40C9-A99F-3C4F7EE8CF2A}" type="slidenum">
              <a:rPr lang="en-GB" noProof="0" smtClean="0"/>
              <a:pPr>
                <a:defRPr/>
              </a:pPr>
              <a:t>24</a:t>
            </a:fld>
            <a:endParaRPr lang="en-GB" noProof="0" dirty="0"/>
          </a:p>
        </p:txBody>
      </p:sp>
      <p:grpSp>
        <p:nvGrpSpPr>
          <p:cNvPr id="3" name="Group 2">
            <a:extLst>
              <a:ext uri="{FF2B5EF4-FFF2-40B4-BE49-F238E27FC236}">
                <a16:creationId xmlns:a16="http://schemas.microsoft.com/office/drawing/2014/main" id="{9DFCA0A4-E4C8-3CA3-1A00-2171A14840EA}"/>
              </a:ext>
            </a:extLst>
          </p:cNvPr>
          <p:cNvGrpSpPr/>
          <p:nvPr/>
        </p:nvGrpSpPr>
        <p:grpSpPr>
          <a:xfrm>
            <a:off x="6987727" y="1644281"/>
            <a:ext cx="4956014" cy="4714286"/>
            <a:chOff x="6987727" y="1879063"/>
            <a:chExt cx="4956014" cy="4714286"/>
          </a:xfrm>
        </p:grpSpPr>
        <p:pic>
          <p:nvPicPr>
            <p:cNvPr id="8" name="Picture 2">
              <a:extLst>
                <a:ext uri="{FF2B5EF4-FFF2-40B4-BE49-F238E27FC236}">
                  <a16:creationId xmlns:a16="http://schemas.microsoft.com/office/drawing/2014/main" id="{4475B63E-E357-8DA4-1EEE-9277D293F906}"/>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t="9101"/>
            <a:stretch>
              <a:fillRect/>
            </a:stretch>
          </p:blipFill>
          <p:spPr bwMode="auto">
            <a:xfrm>
              <a:off x="6987727" y="1879063"/>
              <a:ext cx="4956014" cy="4311332"/>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19">
              <a:extLst>
                <a:ext uri="{FF2B5EF4-FFF2-40B4-BE49-F238E27FC236}">
                  <a16:creationId xmlns:a16="http://schemas.microsoft.com/office/drawing/2014/main" id="{B75FF214-D14C-885B-FA3A-6A95283AB929}"/>
                </a:ext>
              </a:extLst>
            </p:cNvPr>
            <p:cNvGrpSpPr/>
            <p:nvPr/>
          </p:nvGrpSpPr>
          <p:grpSpPr>
            <a:xfrm>
              <a:off x="8703080" y="2360956"/>
              <a:ext cx="1382097" cy="461665"/>
              <a:chOff x="8369300" y="2285293"/>
              <a:chExt cx="1382097" cy="461665"/>
            </a:xfrm>
          </p:grpSpPr>
          <p:sp>
            <p:nvSpPr>
              <p:cNvPr id="11" name="TextBox 10">
                <a:extLst>
                  <a:ext uri="{FF2B5EF4-FFF2-40B4-BE49-F238E27FC236}">
                    <a16:creationId xmlns:a16="http://schemas.microsoft.com/office/drawing/2014/main" id="{66665E1E-6A82-D6F9-F741-27A2B5F82831}"/>
                  </a:ext>
                </a:extLst>
              </p:cNvPr>
              <p:cNvSpPr txBox="1"/>
              <p:nvPr/>
            </p:nvSpPr>
            <p:spPr>
              <a:xfrm>
                <a:off x="8369300" y="2285293"/>
                <a:ext cx="492443" cy="461665"/>
              </a:xfrm>
              <a:prstGeom prst="rect">
                <a:avLst/>
              </a:prstGeom>
              <a:noFill/>
            </p:spPr>
            <p:txBody>
              <a:bodyPr wrap="none" rtlCol="0">
                <a:spAutoFit/>
              </a:bodyPr>
              <a:lstStyle/>
              <a:p>
                <a:pPr marL="0" algn="l">
                  <a:spcBef>
                    <a:spcPts val="3000"/>
                  </a:spcBef>
                </a:pPr>
                <a:r>
                  <a:rPr lang="en-GB" sz="2400" dirty="0">
                    <a:solidFill>
                      <a:srgbClr val="00B050"/>
                    </a:solidFill>
                    <a:latin typeface="Helvetica" pitchFamily="2" charset="0"/>
                    <a:ea typeface="Helvetica Light" charset="0"/>
                    <a:cs typeface="Helvetica Light" charset="0"/>
                    <a:sym typeface="Wingdings" pitchFamily="2" charset="2"/>
                  </a:rPr>
                  <a:t>✅</a:t>
                </a:r>
              </a:p>
            </p:txBody>
          </p:sp>
          <p:sp>
            <p:nvSpPr>
              <p:cNvPr id="13" name="TextBox 12">
                <a:extLst>
                  <a:ext uri="{FF2B5EF4-FFF2-40B4-BE49-F238E27FC236}">
                    <a16:creationId xmlns:a16="http://schemas.microsoft.com/office/drawing/2014/main" id="{C49837E7-EEAF-81F3-97AD-BAEA1166C55B}"/>
                  </a:ext>
                </a:extLst>
              </p:cNvPr>
              <p:cNvSpPr txBox="1"/>
              <p:nvPr/>
            </p:nvSpPr>
            <p:spPr>
              <a:xfrm>
                <a:off x="9258954" y="2285293"/>
                <a:ext cx="492443" cy="461665"/>
              </a:xfrm>
              <a:prstGeom prst="rect">
                <a:avLst/>
              </a:prstGeom>
              <a:noFill/>
            </p:spPr>
            <p:txBody>
              <a:bodyPr wrap="none" rtlCol="0">
                <a:spAutoFit/>
              </a:bodyPr>
              <a:lstStyle/>
              <a:p>
                <a:pPr marL="0" algn="l">
                  <a:spcBef>
                    <a:spcPts val="3000"/>
                  </a:spcBef>
                </a:pPr>
                <a:r>
                  <a:rPr lang="en-GB" sz="2400" dirty="0">
                    <a:solidFill>
                      <a:srgbClr val="00B050"/>
                    </a:solidFill>
                    <a:latin typeface="Helvetica" pitchFamily="2" charset="0"/>
                    <a:ea typeface="Helvetica Light" charset="0"/>
                    <a:cs typeface="Helvetica Light" charset="0"/>
                    <a:sym typeface="Wingdings" pitchFamily="2" charset="2"/>
                  </a:rPr>
                  <a:t>✅</a:t>
                </a:r>
              </a:p>
            </p:txBody>
          </p:sp>
        </p:grpSp>
        <p:grpSp>
          <p:nvGrpSpPr>
            <p:cNvPr id="24" name="Group 23">
              <a:extLst>
                <a:ext uri="{FF2B5EF4-FFF2-40B4-BE49-F238E27FC236}">
                  <a16:creationId xmlns:a16="http://schemas.microsoft.com/office/drawing/2014/main" id="{D5E57BE8-F749-00F1-A6CB-67ADD7E47697}"/>
                </a:ext>
              </a:extLst>
            </p:cNvPr>
            <p:cNvGrpSpPr/>
            <p:nvPr/>
          </p:nvGrpSpPr>
          <p:grpSpPr>
            <a:xfrm>
              <a:off x="8703080" y="3249134"/>
              <a:ext cx="1382097" cy="461665"/>
              <a:chOff x="8369300" y="2285293"/>
              <a:chExt cx="1382097" cy="461665"/>
            </a:xfrm>
          </p:grpSpPr>
          <p:sp>
            <p:nvSpPr>
              <p:cNvPr id="27" name="TextBox 26">
                <a:extLst>
                  <a:ext uri="{FF2B5EF4-FFF2-40B4-BE49-F238E27FC236}">
                    <a16:creationId xmlns:a16="http://schemas.microsoft.com/office/drawing/2014/main" id="{4ACA4D87-DE7F-1B51-AF05-F69BD9B705FA}"/>
                  </a:ext>
                </a:extLst>
              </p:cNvPr>
              <p:cNvSpPr txBox="1"/>
              <p:nvPr/>
            </p:nvSpPr>
            <p:spPr>
              <a:xfrm>
                <a:off x="8369300" y="2285293"/>
                <a:ext cx="492443" cy="461665"/>
              </a:xfrm>
              <a:prstGeom prst="rect">
                <a:avLst/>
              </a:prstGeom>
              <a:noFill/>
            </p:spPr>
            <p:txBody>
              <a:bodyPr wrap="none" rtlCol="0">
                <a:spAutoFit/>
              </a:bodyPr>
              <a:lstStyle/>
              <a:p>
                <a:pPr marL="0" algn="l">
                  <a:spcBef>
                    <a:spcPts val="3000"/>
                  </a:spcBef>
                </a:pPr>
                <a:r>
                  <a:rPr lang="en-GB" sz="2400" dirty="0">
                    <a:solidFill>
                      <a:srgbClr val="00B050"/>
                    </a:solidFill>
                    <a:latin typeface="Helvetica" pitchFamily="2" charset="0"/>
                    <a:ea typeface="Helvetica Light" charset="0"/>
                    <a:cs typeface="Helvetica Light" charset="0"/>
                    <a:sym typeface="Wingdings" pitchFamily="2" charset="2"/>
                  </a:rPr>
                  <a:t>✅</a:t>
                </a:r>
              </a:p>
            </p:txBody>
          </p:sp>
          <p:sp>
            <p:nvSpPr>
              <p:cNvPr id="30" name="TextBox 29">
                <a:extLst>
                  <a:ext uri="{FF2B5EF4-FFF2-40B4-BE49-F238E27FC236}">
                    <a16:creationId xmlns:a16="http://schemas.microsoft.com/office/drawing/2014/main" id="{E1773C8F-4DB5-AF21-4721-C5DD1D84BAAA}"/>
                  </a:ext>
                </a:extLst>
              </p:cNvPr>
              <p:cNvSpPr txBox="1"/>
              <p:nvPr/>
            </p:nvSpPr>
            <p:spPr>
              <a:xfrm>
                <a:off x="9258954" y="2285293"/>
                <a:ext cx="492443" cy="461665"/>
              </a:xfrm>
              <a:prstGeom prst="rect">
                <a:avLst/>
              </a:prstGeom>
              <a:noFill/>
            </p:spPr>
            <p:txBody>
              <a:bodyPr wrap="none" rtlCol="0">
                <a:spAutoFit/>
              </a:bodyPr>
              <a:lstStyle/>
              <a:p>
                <a:pPr marL="0" algn="l">
                  <a:spcBef>
                    <a:spcPts val="3000"/>
                  </a:spcBef>
                </a:pPr>
                <a:r>
                  <a:rPr lang="en-GB" sz="2400" dirty="0">
                    <a:solidFill>
                      <a:srgbClr val="00B050"/>
                    </a:solidFill>
                    <a:latin typeface="Helvetica" pitchFamily="2" charset="0"/>
                    <a:ea typeface="Helvetica Light" charset="0"/>
                    <a:cs typeface="Helvetica Light" charset="0"/>
                    <a:sym typeface="Wingdings" pitchFamily="2" charset="2"/>
                  </a:rPr>
                  <a:t>✅</a:t>
                </a:r>
              </a:p>
            </p:txBody>
          </p:sp>
        </p:grpSp>
        <p:grpSp>
          <p:nvGrpSpPr>
            <p:cNvPr id="32" name="Group 31">
              <a:extLst>
                <a:ext uri="{FF2B5EF4-FFF2-40B4-BE49-F238E27FC236}">
                  <a16:creationId xmlns:a16="http://schemas.microsoft.com/office/drawing/2014/main" id="{E4D5AF20-88CC-6C3F-36EA-094E43921364}"/>
                </a:ext>
              </a:extLst>
            </p:cNvPr>
            <p:cNvGrpSpPr/>
            <p:nvPr/>
          </p:nvGrpSpPr>
          <p:grpSpPr>
            <a:xfrm>
              <a:off x="7655003" y="4162712"/>
              <a:ext cx="2436197" cy="830997"/>
              <a:chOff x="7315200" y="2247193"/>
              <a:chExt cx="2436197" cy="830997"/>
            </a:xfrm>
          </p:grpSpPr>
          <p:sp>
            <p:nvSpPr>
              <p:cNvPr id="38" name="TextBox 37">
                <a:extLst>
                  <a:ext uri="{FF2B5EF4-FFF2-40B4-BE49-F238E27FC236}">
                    <a16:creationId xmlns:a16="http://schemas.microsoft.com/office/drawing/2014/main" id="{EA236A58-D762-8BD0-1E18-F0292E61BEFB}"/>
                  </a:ext>
                </a:extLst>
              </p:cNvPr>
              <p:cNvSpPr txBox="1"/>
              <p:nvPr/>
            </p:nvSpPr>
            <p:spPr>
              <a:xfrm>
                <a:off x="7315200" y="2247193"/>
                <a:ext cx="800219" cy="830997"/>
              </a:xfrm>
              <a:prstGeom prst="rect">
                <a:avLst/>
              </a:prstGeom>
              <a:noFill/>
            </p:spPr>
            <p:txBody>
              <a:bodyPr wrap="none" rtlCol="0">
                <a:spAutoFit/>
              </a:bodyPr>
              <a:lstStyle/>
              <a:p>
                <a:pPr marL="0" algn="l">
                  <a:spcBef>
                    <a:spcPts val="3000"/>
                  </a:spcBef>
                </a:pPr>
                <a:r>
                  <a:rPr lang="en-GB" sz="4800" dirty="0">
                    <a:solidFill>
                      <a:srgbClr val="00B050"/>
                    </a:solidFill>
                    <a:latin typeface="Helvetica" pitchFamily="2" charset="0"/>
                    <a:ea typeface="Helvetica Light" charset="0"/>
                    <a:cs typeface="Helvetica Light" charset="0"/>
                    <a:sym typeface="Wingdings" pitchFamily="2" charset="2"/>
                  </a:rPr>
                  <a:t>❓</a:t>
                </a:r>
                <a:endParaRPr lang="en-GB" sz="3600" dirty="0">
                  <a:solidFill>
                    <a:srgbClr val="00B050"/>
                  </a:solidFill>
                  <a:latin typeface="Helvetica" pitchFamily="2" charset="0"/>
                  <a:ea typeface="Helvetica Light" charset="0"/>
                  <a:cs typeface="Helvetica Light" charset="0"/>
                  <a:sym typeface="Wingdings" pitchFamily="2" charset="2"/>
                </a:endParaRPr>
              </a:p>
            </p:txBody>
          </p:sp>
          <p:sp>
            <p:nvSpPr>
              <p:cNvPr id="40" name="TextBox 39">
                <a:extLst>
                  <a:ext uri="{FF2B5EF4-FFF2-40B4-BE49-F238E27FC236}">
                    <a16:creationId xmlns:a16="http://schemas.microsoft.com/office/drawing/2014/main" id="{E34A2044-5679-6B18-2D0C-9F64CBB5AE83}"/>
                  </a:ext>
                </a:extLst>
              </p:cNvPr>
              <p:cNvSpPr txBox="1"/>
              <p:nvPr/>
            </p:nvSpPr>
            <p:spPr>
              <a:xfrm>
                <a:off x="8369300" y="2285293"/>
                <a:ext cx="492443" cy="461665"/>
              </a:xfrm>
              <a:prstGeom prst="rect">
                <a:avLst/>
              </a:prstGeom>
              <a:noFill/>
            </p:spPr>
            <p:txBody>
              <a:bodyPr wrap="none" rtlCol="0">
                <a:spAutoFit/>
              </a:bodyPr>
              <a:lstStyle/>
              <a:p>
                <a:pPr marL="0" algn="l">
                  <a:spcBef>
                    <a:spcPts val="3000"/>
                  </a:spcBef>
                </a:pPr>
                <a:r>
                  <a:rPr lang="en-GB" sz="2400" dirty="0">
                    <a:solidFill>
                      <a:srgbClr val="00B050"/>
                    </a:solidFill>
                    <a:latin typeface="Helvetica" pitchFamily="2" charset="0"/>
                    <a:ea typeface="Helvetica Light" charset="0"/>
                    <a:cs typeface="Helvetica Light" charset="0"/>
                    <a:sym typeface="Wingdings" pitchFamily="2" charset="2"/>
                  </a:rPr>
                  <a:t>✅</a:t>
                </a:r>
              </a:p>
            </p:txBody>
          </p:sp>
          <p:sp>
            <p:nvSpPr>
              <p:cNvPr id="41" name="TextBox 40">
                <a:extLst>
                  <a:ext uri="{FF2B5EF4-FFF2-40B4-BE49-F238E27FC236}">
                    <a16:creationId xmlns:a16="http://schemas.microsoft.com/office/drawing/2014/main" id="{C8C5DA60-4E4A-DB59-5C0E-3589B571B49B}"/>
                  </a:ext>
                </a:extLst>
              </p:cNvPr>
              <p:cNvSpPr txBox="1"/>
              <p:nvPr/>
            </p:nvSpPr>
            <p:spPr>
              <a:xfrm>
                <a:off x="9258954" y="2285293"/>
                <a:ext cx="492443" cy="461665"/>
              </a:xfrm>
              <a:prstGeom prst="rect">
                <a:avLst/>
              </a:prstGeom>
              <a:noFill/>
            </p:spPr>
            <p:txBody>
              <a:bodyPr wrap="none" rtlCol="0">
                <a:spAutoFit/>
              </a:bodyPr>
              <a:lstStyle/>
              <a:p>
                <a:pPr marL="0" algn="l">
                  <a:spcBef>
                    <a:spcPts val="3000"/>
                  </a:spcBef>
                </a:pPr>
                <a:r>
                  <a:rPr lang="en-GB" sz="2400" dirty="0">
                    <a:solidFill>
                      <a:srgbClr val="00B050"/>
                    </a:solidFill>
                    <a:latin typeface="Helvetica" pitchFamily="2" charset="0"/>
                    <a:ea typeface="Helvetica Light" charset="0"/>
                    <a:cs typeface="Helvetica Light" charset="0"/>
                    <a:sym typeface="Wingdings" pitchFamily="2" charset="2"/>
                  </a:rPr>
                  <a:t>✅</a:t>
                </a:r>
              </a:p>
            </p:txBody>
          </p:sp>
        </p:grpSp>
        <p:sp>
          <p:nvSpPr>
            <p:cNvPr id="7" name="TextBox 6">
              <a:extLst>
                <a:ext uri="{FF2B5EF4-FFF2-40B4-BE49-F238E27FC236}">
                  <a16:creationId xmlns:a16="http://schemas.microsoft.com/office/drawing/2014/main" id="{F90163D7-08DB-FAE8-8C98-E7FB898D13F9}"/>
                </a:ext>
              </a:extLst>
            </p:cNvPr>
            <p:cNvSpPr txBox="1"/>
            <p:nvPr/>
          </p:nvSpPr>
          <p:spPr>
            <a:xfrm>
              <a:off x="10505741" y="2360955"/>
              <a:ext cx="492443" cy="461665"/>
            </a:xfrm>
            <a:prstGeom prst="rect">
              <a:avLst/>
            </a:prstGeom>
            <a:noFill/>
          </p:spPr>
          <p:txBody>
            <a:bodyPr wrap="none" rtlCol="0">
              <a:spAutoFit/>
            </a:bodyPr>
            <a:lstStyle/>
            <a:p>
              <a:pPr marL="0" algn="l">
                <a:spcBef>
                  <a:spcPts val="3000"/>
                </a:spcBef>
              </a:pPr>
              <a:r>
                <a:rPr lang="en-GB" sz="2400" dirty="0">
                  <a:solidFill>
                    <a:srgbClr val="00B050"/>
                  </a:solidFill>
                  <a:latin typeface="Helvetica" pitchFamily="2" charset="0"/>
                  <a:ea typeface="Helvetica Light" charset="0"/>
                  <a:cs typeface="Helvetica Light" charset="0"/>
                  <a:sym typeface="Wingdings" pitchFamily="2" charset="2"/>
                </a:rPr>
                <a:t>✅</a:t>
              </a:r>
            </a:p>
          </p:txBody>
        </p:sp>
        <p:sp>
          <p:nvSpPr>
            <p:cNvPr id="9" name="TextBox 8">
              <a:extLst>
                <a:ext uri="{FF2B5EF4-FFF2-40B4-BE49-F238E27FC236}">
                  <a16:creationId xmlns:a16="http://schemas.microsoft.com/office/drawing/2014/main" id="{89AE5593-6EB5-8616-192C-F9F217498B12}"/>
                </a:ext>
              </a:extLst>
            </p:cNvPr>
            <p:cNvSpPr txBox="1"/>
            <p:nvPr/>
          </p:nvSpPr>
          <p:spPr>
            <a:xfrm>
              <a:off x="10505740" y="3243107"/>
              <a:ext cx="492443" cy="461665"/>
            </a:xfrm>
            <a:prstGeom prst="rect">
              <a:avLst/>
            </a:prstGeom>
            <a:noFill/>
          </p:spPr>
          <p:txBody>
            <a:bodyPr wrap="none" rtlCol="0">
              <a:spAutoFit/>
            </a:bodyPr>
            <a:lstStyle/>
            <a:p>
              <a:pPr marL="0" algn="l">
                <a:spcBef>
                  <a:spcPts val="3000"/>
                </a:spcBef>
              </a:pPr>
              <a:r>
                <a:rPr lang="en-GB" sz="2400" dirty="0">
                  <a:solidFill>
                    <a:srgbClr val="00B050"/>
                  </a:solidFill>
                  <a:latin typeface="Helvetica" pitchFamily="2" charset="0"/>
                  <a:ea typeface="Helvetica Light" charset="0"/>
                  <a:cs typeface="Helvetica Light" charset="0"/>
                  <a:sym typeface="Wingdings" pitchFamily="2" charset="2"/>
                </a:rPr>
                <a:t>✅</a:t>
              </a:r>
            </a:p>
          </p:txBody>
        </p:sp>
        <p:sp>
          <p:nvSpPr>
            <p:cNvPr id="12" name="TextBox 11">
              <a:extLst>
                <a:ext uri="{FF2B5EF4-FFF2-40B4-BE49-F238E27FC236}">
                  <a16:creationId xmlns:a16="http://schemas.microsoft.com/office/drawing/2014/main" id="{F48FF158-6B58-E740-030F-9AB500D7DE82}"/>
                </a:ext>
              </a:extLst>
            </p:cNvPr>
            <p:cNvSpPr txBox="1"/>
            <p:nvPr/>
          </p:nvSpPr>
          <p:spPr>
            <a:xfrm>
              <a:off x="10516467" y="4201476"/>
              <a:ext cx="492443" cy="461665"/>
            </a:xfrm>
            <a:prstGeom prst="rect">
              <a:avLst/>
            </a:prstGeom>
            <a:noFill/>
          </p:spPr>
          <p:txBody>
            <a:bodyPr wrap="none" rtlCol="0">
              <a:spAutoFit/>
            </a:bodyPr>
            <a:lstStyle/>
            <a:p>
              <a:pPr marL="0" algn="l">
                <a:spcBef>
                  <a:spcPts val="3000"/>
                </a:spcBef>
              </a:pPr>
              <a:r>
                <a:rPr lang="en-GB" sz="2400" dirty="0">
                  <a:solidFill>
                    <a:srgbClr val="00B050"/>
                  </a:solidFill>
                  <a:latin typeface="Helvetica" pitchFamily="2" charset="0"/>
                  <a:ea typeface="Helvetica Light" charset="0"/>
                  <a:cs typeface="Helvetica Light" charset="0"/>
                  <a:sym typeface="Wingdings" pitchFamily="2" charset="2"/>
                </a:rPr>
                <a:t>✅</a:t>
              </a:r>
            </a:p>
          </p:txBody>
        </p:sp>
        <p:sp>
          <p:nvSpPr>
            <p:cNvPr id="14" name="TextBox 13">
              <a:extLst>
                <a:ext uri="{FF2B5EF4-FFF2-40B4-BE49-F238E27FC236}">
                  <a16:creationId xmlns:a16="http://schemas.microsoft.com/office/drawing/2014/main" id="{1FFBB538-ED2F-3B22-1082-99CBEFC9C857}"/>
                </a:ext>
              </a:extLst>
            </p:cNvPr>
            <p:cNvSpPr txBox="1"/>
            <p:nvPr/>
          </p:nvSpPr>
          <p:spPr>
            <a:xfrm>
              <a:off x="10516467" y="5083628"/>
              <a:ext cx="492443" cy="461665"/>
            </a:xfrm>
            <a:prstGeom prst="rect">
              <a:avLst/>
            </a:prstGeom>
            <a:noFill/>
          </p:spPr>
          <p:txBody>
            <a:bodyPr wrap="none" rtlCol="0">
              <a:spAutoFit/>
            </a:bodyPr>
            <a:lstStyle/>
            <a:p>
              <a:pPr marL="0" algn="l">
                <a:spcBef>
                  <a:spcPts val="3000"/>
                </a:spcBef>
              </a:pPr>
              <a:r>
                <a:rPr lang="en-GB" sz="2400" dirty="0">
                  <a:solidFill>
                    <a:srgbClr val="00B050"/>
                  </a:solidFill>
                  <a:latin typeface="Helvetica" pitchFamily="2" charset="0"/>
                  <a:ea typeface="Helvetica Light" charset="0"/>
                  <a:cs typeface="Helvetica Light" charset="0"/>
                  <a:sym typeface="Wingdings" pitchFamily="2" charset="2"/>
                </a:rPr>
                <a:t>✅</a:t>
              </a:r>
            </a:p>
          </p:txBody>
        </p:sp>
        <p:sp>
          <p:nvSpPr>
            <p:cNvPr id="16" name="TextBox 15">
              <a:extLst>
                <a:ext uri="{FF2B5EF4-FFF2-40B4-BE49-F238E27FC236}">
                  <a16:creationId xmlns:a16="http://schemas.microsoft.com/office/drawing/2014/main" id="{D13FDE1D-FFE1-6DB5-6FC0-98536F2150F6}"/>
                </a:ext>
              </a:extLst>
            </p:cNvPr>
            <p:cNvSpPr txBox="1"/>
            <p:nvPr/>
          </p:nvSpPr>
          <p:spPr>
            <a:xfrm>
              <a:off x="11451298" y="2360954"/>
              <a:ext cx="492443" cy="461665"/>
            </a:xfrm>
            <a:prstGeom prst="rect">
              <a:avLst/>
            </a:prstGeom>
            <a:noFill/>
          </p:spPr>
          <p:txBody>
            <a:bodyPr wrap="none" rtlCol="0">
              <a:spAutoFit/>
            </a:bodyPr>
            <a:lstStyle/>
            <a:p>
              <a:pPr marL="0" algn="l">
                <a:spcBef>
                  <a:spcPts val="3000"/>
                </a:spcBef>
              </a:pPr>
              <a:r>
                <a:rPr lang="en-GB" sz="2400" dirty="0">
                  <a:solidFill>
                    <a:srgbClr val="00B050"/>
                  </a:solidFill>
                  <a:latin typeface="Helvetica" pitchFamily="2" charset="0"/>
                  <a:ea typeface="Helvetica Light" charset="0"/>
                  <a:cs typeface="Helvetica Light" charset="0"/>
                  <a:sym typeface="Wingdings" pitchFamily="2" charset="2"/>
                </a:rPr>
                <a:t>✅</a:t>
              </a:r>
            </a:p>
          </p:txBody>
        </p:sp>
        <p:sp>
          <p:nvSpPr>
            <p:cNvPr id="17" name="TextBox 16">
              <a:extLst>
                <a:ext uri="{FF2B5EF4-FFF2-40B4-BE49-F238E27FC236}">
                  <a16:creationId xmlns:a16="http://schemas.microsoft.com/office/drawing/2014/main" id="{9661E003-DB15-2A17-B974-AC29EEEB3FEE}"/>
                </a:ext>
              </a:extLst>
            </p:cNvPr>
            <p:cNvSpPr txBox="1"/>
            <p:nvPr/>
          </p:nvSpPr>
          <p:spPr>
            <a:xfrm>
              <a:off x="7553466" y="6131684"/>
              <a:ext cx="3284113" cy="461665"/>
            </a:xfrm>
            <a:prstGeom prst="rect">
              <a:avLst/>
            </a:prstGeom>
            <a:noFill/>
          </p:spPr>
          <p:txBody>
            <a:bodyPr wrap="square" rtlCol="0">
              <a:spAutoFit/>
            </a:bodyPr>
            <a:lstStyle/>
            <a:p>
              <a:pPr marL="0" algn="l">
                <a:spcBef>
                  <a:spcPts val="3000"/>
                </a:spcBef>
              </a:pP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Almost all Higgs couplings to SM particles will have been measured at HL-LHC &amp; FCC-ee</a:t>
              </a:r>
            </a:p>
          </p:txBody>
        </p:sp>
      </p:gr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29E6BB4-7841-53A3-ACD2-B17D4740DADA}"/>
                  </a:ext>
                </a:extLst>
              </p:cNvPr>
              <p:cNvSpPr txBox="1"/>
              <p:nvPr/>
            </p:nvSpPr>
            <p:spPr>
              <a:xfrm>
                <a:off x="641952" y="1591401"/>
                <a:ext cx="4000775" cy="307777"/>
              </a:xfrm>
              <a:prstGeom prst="rect">
                <a:avLst/>
              </a:prstGeom>
              <a:noFill/>
            </p:spPr>
            <p:txBody>
              <a:bodyPr wrap="none" rtlCol="0">
                <a:spAutoFit/>
              </a:bodyPr>
              <a:lstStyle/>
              <a:p>
                <a:pPr>
                  <a:spcBef>
                    <a:spcPts val="3000"/>
                  </a:spcBef>
                </a:pPr>
                <a:r>
                  <a:rPr lang="en-GB" sz="1400" dirty="0">
                    <a:solidFill>
                      <a:prstClr val="black"/>
                    </a:solidFill>
                    <a:latin typeface="Helvetica" pitchFamily="2" charset="0"/>
                    <a:ea typeface="Helvetica Light" charset="0"/>
                    <a:cs typeface="Helvetica Light" charset="0"/>
                    <a:sym typeface="Wingdings" pitchFamily="2" charset="2"/>
                  </a:rPr>
                  <a:t>Can we measure the decay? </a:t>
                </a: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(recall: </a:t>
                </a:r>
                <a14:m>
                  <m:oMath xmlns:m="http://schemas.openxmlformats.org/officeDocument/2006/math">
                    <m:sSub>
                      <m:sSubPr>
                        <m:ctrlPr>
                          <a:rPr lang="el-GR" sz="1400" i="1">
                            <a:solidFill>
                              <a:schemeClr val="tx1">
                                <a:lumMod val="75000"/>
                                <a:lumOff val="25000"/>
                              </a:schemeClr>
                            </a:solidFill>
                            <a:latin typeface="Cambria Math" panose="02040503050406030204" pitchFamily="18" charset="0"/>
                            <a:ea typeface="Cambria Math" panose="02040503050406030204" pitchFamily="18" charset="0"/>
                          </a:rPr>
                        </m:ctrlPr>
                      </m:sSubPr>
                      <m:e>
                        <m:r>
                          <m:rPr>
                            <m:sty m:val="p"/>
                          </m:rPr>
                          <a:rPr lang="el-GR" sz="1400" i="1">
                            <a:solidFill>
                              <a:schemeClr val="tx1">
                                <a:lumMod val="75000"/>
                                <a:lumOff val="25000"/>
                              </a:schemeClr>
                            </a:solidFill>
                            <a:latin typeface="Cambria Math" panose="02040503050406030204" pitchFamily="18" charset="0"/>
                            <a:ea typeface="Cambria Math" panose="02040503050406030204" pitchFamily="18" charset="0"/>
                          </a:rPr>
                          <m:t>Γ</m:t>
                        </m:r>
                      </m:e>
                      <m:sub>
                        <m:r>
                          <a:rPr lang="en-US" sz="1400" i="1">
                            <a:solidFill>
                              <a:schemeClr val="tx1">
                                <a:lumMod val="75000"/>
                                <a:lumOff val="25000"/>
                              </a:schemeClr>
                            </a:solidFill>
                            <a:latin typeface="Cambria Math" panose="02040503050406030204" pitchFamily="18" charset="0"/>
                            <a:ea typeface="Cambria Math" panose="02040503050406030204" pitchFamily="18" charset="0"/>
                          </a:rPr>
                          <m:t>𝐻</m:t>
                        </m:r>
                      </m:sub>
                    </m:sSub>
                  </m:oMath>
                </a14:m>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 = 4.1 MeV)</a:t>
                </a:r>
                <a:endParaRPr lang="en-GB" sz="1400" dirty="0">
                  <a:solidFill>
                    <a:prstClr val="black"/>
                  </a:solidFill>
                  <a:latin typeface="Helvetica" pitchFamily="2" charset="0"/>
                  <a:ea typeface="Helvetica Light" charset="0"/>
                  <a:cs typeface="Helvetica Light" charset="0"/>
                  <a:sym typeface="Wingdings" pitchFamily="2" charset="2"/>
                </a:endParaRPr>
              </a:p>
            </p:txBody>
          </p:sp>
        </mc:Choice>
        <mc:Fallback xmlns="">
          <p:sp>
            <p:nvSpPr>
              <p:cNvPr id="18" name="TextBox 17">
                <a:extLst>
                  <a:ext uri="{FF2B5EF4-FFF2-40B4-BE49-F238E27FC236}">
                    <a16:creationId xmlns:a16="http://schemas.microsoft.com/office/drawing/2014/main" id="{829E6BB4-7841-53A3-ACD2-B17D4740DADA}"/>
                  </a:ext>
                </a:extLst>
              </p:cNvPr>
              <p:cNvSpPr txBox="1">
                <a:spLocks noRot="1" noChangeAspect="1" noMove="1" noResize="1" noEditPoints="1" noAdjustHandles="1" noChangeArrowheads="1" noChangeShapeType="1" noTextEdit="1"/>
              </p:cNvSpPr>
              <p:nvPr/>
            </p:nvSpPr>
            <p:spPr>
              <a:xfrm>
                <a:off x="641952" y="1591401"/>
                <a:ext cx="4000775" cy="307777"/>
              </a:xfrm>
              <a:prstGeom prst="rect">
                <a:avLst/>
              </a:prstGeom>
              <a:blipFill>
                <a:blip r:embed="rId3"/>
                <a:stretch>
                  <a:fillRect l="-633" t="-4000" b="-2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F19B49C4-18FC-A934-2186-1C676449A383}"/>
                  </a:ext>
                </a:extLst>
              </p:cNvPr>
              <p:cNvSpPr txBox="1"/>
              <p:nvPr/>
            </p:nvSpPr>
            <p:spPr>
              <a:xfrm>
                <a:off x="1323211" y="1967601"/>
                <a:ext cx="4321939" cy="598754"/>
              </a:xfrm>
              <a:prstGeom prst="rect">
                <a:avLst/>
              </a:prstGeom>
              <a:noFill/>
            </p:spPr>
            <p:txBody>
              <a:bodyPr wrap="square">
                <a:spAutoFit/>
              </a:bodyPr>
              <a:lstStyle/>
              <a:p>
                <a:pPr/>
                <a14:m>
                  <m:oMathPara xmlns:m="http://schemas.openxmlformats.org/officeDocument/2006/math">
                    <m:oMathParaPr>
                      <m:jc m:val="left"/>
                    </m:oMathParaPr>
                    <m:oMath>
                      <m:r>
                        <m:rPr>
                          <m:sty m:val="p"/>
                        </m:rPr>
                        <a:rPr lang="en-US" sz="1500" b="0" i="0" smtClean="0">
                          <a:solidFill>
                            <a:srgbClr val="000000"/>
                          </a:solidFill>
                          <a:latin typeface="Cambria Math" panose="02040503050406030204" pitchFamily="18" charset="0"/>
                          <a:ea typeface="Cambria Math" panose="02040503050406030204" pitchFamily="18" charset="0"/>
                        </a:rPr>
                        <m:t>BR</m:t>
                      </m:r>
                      <m:d>
                        <m:dPr>
                          <m:ctrlPr>
                            <a:rPr lang="en-US" sz="1500" b="0" i="1" smtClean="0">
                              <a:solidFill>
                                <a:srgbClr val="000000"/>
                              </a:solidFill>
                              <a:latin typeface="Cambria Math" panose="02040503050406030204" pitchFamily="18" charset="0"/>
                              <a:ea typeface="Cambria Math" panose="02040503050406030204" pitchFamily="18" charset="0"/>
                            </a:rPr>
                          </m:ctrlPr>
                        </m:dPr>
                        <m:e>
                          <m:r>
                            <a:rPr lang="en-US" sz="1500" b="0" i="1" smtClean="0">
                              <a:solidFill>
                                <a:srgbClr val="000000"/>
                              </a:solidFill>
                              <a:latin typeface="Cambria Math" panose="02040503050406030204" pitchFamily="18" charset="0"/>
                              <a:ea typeface="Cambria Math" panose="02040503050406030204" pitchFamily="18" charset="0"/>
                            </a:rPr>
                            <m:t>𝐻</m:t>
                          </m:r>
                          <m:r>
                            <a:rPr lang="en-US" sz="1500" b="0" i="1" smtClean="0">
                              <a:solidFill>
                                <a:srgbClr val="000000"/>
                              </a:solidFill>
                              <a:latin typeface="Cambria Math" panose="02040503050406030204" pitchFamily="18" charset="0"/>
                              <a:ea typeface="Cambria Math" panose="02040503050406030204" pitchFamily="18" charset="0"/>
                            </a:rPr>
                            <m:t>→</m:t>
                          </m:r>
                          <m:sSup>
                            <m:sSupPr>
                              <m:ctrlPr>
                                <a:rPr lang="en-US" sz="1500" b="0" i="1" smtClean="0">
                                  <a:solidFill>
                                    <a:srgbClr val="000000"/>
                                  </a:solidFill>
                                  <a:latin typeface="Cambria Math" panose="02040503050406030204" pitchFamily="18" charset="0"/>
                                  <a:ea typeface="Cambria Math" panose="02040503050406030204" pitchFamily="18" charset="0"/>
                                </a:rPr>
                              </m:ctrlPr>
                            </m:sSupPr>
                            <m:e>
                              <m:r>
                                <a:rPr lang="en-US" sz="1500" b="0" i="1" smtClean="0">
                                  <a:solidFill>
                                    <a:srgbClr val="000000"/>
                                  </a:solidFill>
                                  <a:latin typeface="Cambria Math" panose="02040503050406030204" pitchFamily="18" charset="0"/>
                                  <a:ea typeface="Cambria Math" panose="02040503050406030204" pitchFamily="18" charset="0"/>
                                </a:rPr>
                                <m:t>𝑒</m:t>
                              </m:r>
                            </m:e>
                            <m:sup>
                              <m:r>
                                <a:rPr lang="en-US" sz="1500" b="0" i="1" smtClean="0">
                                  <a:solidFill>
                                    <a:srgbClr val="000000"/>
                                  </a:solidFill>
                                  <a:latin typeface="Cambria Math" panose="02040503050406030204" pitchFamily="18" charset="0"/>
                                  <a:ea typeface="Cambria Math" panose="02040503050406030204" pitchFamily="18" charset="0"/>
                                </a:rPr>
                                <m:t>+</m:t>
                              </m:r>
                            </m:sup>
                          </m:sSup>
                          <m:sSup>
                            <m:sSupPr>
                              <m:ctrlPr>
                                <a:rPr lang="en-US" sz="1500" i="1">
                                  <a:solidFill>
                                    <a:srgbClr val="000000"/>
                                  </a:solidFill>
                                  <a:latin typeface="Cambria Math" panose="02040503050406030204" pitchFamily="18" charset="0"/>
                                  <a:ea typeface="Cambria Math" panose="02040503050406030204" pitchFamily="18" charset="0"/>
                                </a:rPr>
                              </m:ctrlPr>
                            </m:sSupPr>
                            <m:e>
                              <m:r>
                                <a:rPr lang="en-US" sz="1500" i="1">
                                  <a:solidFill>
                                    <a:srgbClr val="000000"/>
                                  </a:solidFill>
                                  <a:latin typeface="Cambria Math" panose="02040503050406030204" pitchFamily="18" charset="0"/>
                                  <a:ea typeface="Cambria Math" panose="02040503050406030204" pitchFamily="18" charset="0"/>
                                </a:rPr>
                                <m:t>𝑒</m:t>
                              </m:r>
                            </m:e>
                            <m:sup>
                              <m:r>
                                <a:rPr lang="en-US" sz="1500" b="0" i="1" smtClean="0">
                                  <a:solidFill>
                                    <a:srgbClr val="000000"/>
                                  </a:solidFill>
                                  <a:latin typeface="Cambria Math" panose="02040503050406030204" pitchFamily="18" charset="0"/>
                                  <a:ea typeface="Cambria Math" panose="02040503050406030204" pitchFamily="18" charset="0"/>
                                </a:rPr>
                                <m:t>−</m:t>
                              </m:r>
                            </m:sup>
                          </m:sSup>
                        </m:e>
                      </m:d>
                      <m:r>
                        <a:rPr lang="en-US" sz="1500" b="0" i="1" smtClean="0">
                          <a:solidFill>
                            <a:srgbClr val="000000"/>
                          </a:solidFill>
                          <a:latin typeface="Cambria Math" panose="02040503050406030204" pitchFamily="18" charset="0"/>
                          <a:ea typeface="Cambria Math" panose="02040503050406030204" pitchFamily="18" charset="0"/>
                        </a:rPr>
                        <m:t>≃</m:t>
                      </m:r>
                      <m:f>
                        <m:fPr>
                          <m:ctrlPr>
                            <a:rPr lang="en-US" sz="1500" b="0" i="1" smtClean="0">
                              <a:solidFill>
                                <a:srgbClr val="000000"/>
                              </a:solidFill>
                              <a:latin typeface="Cambria Math" panose="02040503050406030204" pitchFamily="18" charset="0"/>
                              <a:ea typeface="Cambria Math" panose="02040503050406030204" pitchFamily="18" charset="0"/>
                            </a:rPr>
                          </m:ctrlPr>
                        </m:fPr>
                        <m:num>
                          <m:r>
                            <a:rPr lang="en-US" sz="1500" b="0" i="1" smtClean="0">
                              <a:solidFill>
                                <a:srgbClr val="000000"/>
                              </a:solidFill>
                              <a:latin typeface="Cambria Math" panose="02040503050406030204" pitchFamily="18" charset="0"/>
                              <a:ea typeface="Cambria Math" panose="02040503050406030204" pitchFamily="18" charset="0"/>
                            </a:rPr>
                            <m:t>1</m:t>
                          </m:r>
                        </m:num>
                        <m:den>
                          <m:sSub>
                            <m:sSubPr>
                              <m:ctrlPr>
                                <a:rPr lang="el-GR" sz="1500" b="0" i="1" smtClean="0">
                                  <a:solidFill>
                                    <a:srgbClr val="000000"/>
                                  </a:solidFill>
                                  <a:latin typeface="Cambria Math" panose="02040503050406030204" pitchFamily="18" charset="0"/>
                                  <a:ea typeface="Cambria Math" panose="02040503050406030204" pitchFamily="18" charset="0"/>
                                </a:rPr>
                              </m:ctrlPr>
                            </m:sSubPr>
                            <m:e>
                              <m:r>
                                <m:rPr>
                                  <m:sty m:val="p"/>
                                </m:rPr>
                                <a:rPr lang="el-GR" sz="1500" b="0" i="1" smtClean="0">
                                  <a:solidFill>
                                    <a:srgbClr val="000000"/>
                                  </a:solidFill>
                                  <a:latin typeface="Cambria Math" panose="02040503050406030204" pitchFamily="18" charset="0"/>
                                  <a:ea typeface="Cambria Math" panose="02040503050406030204" pitchFamily="18" charset="0"/>
                                </a:rPr>
                                <m:t>Γ</m:t>
                              </m:r>
                            </m:e>
                            <m:sub>
                              <m:r>
                                <a:rPr lang="en-US" sz="1500" b="0" i="1" smtClean="0">
                                  <a:solidFill>
                                    <a:srgbClr val="000000"/>
                                  </a:solidFill>
                                  <a:latin typeface="Cambria Math" panose="02040503050406030204" pitchFamily="18" charset="0"/>
                                  <a:ea typeface="Cambria Math" panose="02040503050406030204" pitchFamily="18" charset="0"/>
                                </a:rPr>
                                <m:t>𝐻</m:t>
                              </m:r>
                            </m:sub>
                          </m:sSub>
                        </m:den>
                      </m:f>
                      <m:r>
                        <a:rPr lang="en-US" sz="1500" b="0" i="1" smtClean="0">
                          <a:solidFill>
                            <a:srgbClr val="000000"/>
                          </a:solidFill>
                          <a:latin typeface="Cambria Math" panose="02040503050406030204" pitchFamily="18" charset="0"/>
                          <a:ea typeface="Cambria Math" panose="02040503050406030204" pitchFamily="18" charset="0"/>
                        </a:rPr>
                        <m:t>∙</m:t>
                      </m:r>
                      <m:f>
                        <m:fPr>
                          <m:ctrlPr>
                            <a:rPr lang="en-US" sz="1500" b="0" i="1" smtClean="0">
                              <a:solidFill>
                                <a:srgbClr val="000000"/>
                              </a:solidFill>
                              <a:latin typeface="Cambria Math" panose="02040503050406030204" pitchFamily="18" charset="0"/>
                              <a:ea typeface="Cambria Math" panose="02040503050406030204" pitchFamily="18" charset="0"/>
                            </a:rPr>
                          </m:ctrlPr>
                        </m:fPr>
                        <m:num>
                          <m:sSub>
                            <m:sSubPr>
                              <m:ctrlPr>
                                <a:rPr lang="en-US" sz="1500" b="0" i="1" smtClean="0">
                                  <a:solidFill>
                                    <a:srgbClr val="000000"/>
                                  </a:solidFill>
                                  <a:latin typeface="Cambria Math" panose="02040503050406030204" pitchFamily="18" charset="0"/>
                                  <a:ea typeface="Cambria Math" panose="02040503050406030204" pitchFamily="18" charset="0"/>
                                </a:rPr>
                              </m:ctrlPr>
                            </m:sSubPr>
                            <m:e>
                              <m:r>
                                <a:rPr lang="en-US" sz="1500" b="0" i="1" smtClean="0">
                                  <a:solidFill>
                                    <a:srgbClr val="000000"/>
                                  </a:solidFill>
                                  <a:latin typeface="Cambria Math" panose="02040503050406030204" pitchFamily="18" charset="0"/>
                                  <a:ea typeface="Cambria Math" panose="02040503050406030204" pitchFamily="18" charset="0"/>
                                </a:rPr>
                                <m:t>𝐺</m:t>
                              </m:r>
                            </m:e>
                            <m:sub>
                              <m:r>
                                <a:rPr lang="en-US" sz="1500" b="0" i="1" smtClean="0">
                                  <a:solidFill>
                                    <a:srgbClr val="000000"/>
                                  </a:solidFill>
                                  <a:latin typeface="Cambria Math" panose="02040503050406030204" pitchFamily="18" charset="0"/>
                                  <a:ea typeface="Cambria Math" panose="02040503050406030204" pitchFamily="18" charset="0"/>
                                </a:rPr>
                                <m:t>𝐹</m:t>
                              </m:r>
                            </m:sub>
                          </m:sSub>
                          <m:sSub>
                            <m:sSubPr>
                              <m:ctrlPr>
                                <a:rPr lang="en-US" sz="1500" b="0" i="1" smtClean="0">
                                  <a:solidFill>
                                    <a:srgbClr val="000000"/>
                                  </a:solidFill>
                                  <a:latin typeface="Cambria Math" panose="02040503050406030204" pitchFamily="18" charset="0"/>
                                  <a:ea typeface="Cambria Math" panose="02040503050406030204" pitchFamily="18" charset="0"/>
                                </a:rPr>
                              </m:ctrlPr>
                            </m:sSubPr>
                            <m:e>
                              <m:r>
                                <a:rPr lang="en-US" sz="1500" b="0" i="1" smtClean="0">
                                  <a:solidFill>
                                    <a:srgbClr val="000000"/>
                                  </a:solidFill>
                                  <a:latin typeface="Cambria Math" panose="02040503050406030204" pitchFamily="18" charset="0"/>
                                  <a:ea typeface="Cambria Math" panose="02040503050406030204" pitchFamily="18" charset="0"/>
                                </a:rPr>
                                <m:t>𝑚</m:t>
                              </m:r>
                            </m:e>
                            <m:sub>
                              <m:r>
                                <a:rPr lang="en-US" sz="1500" b="0" i="1" smtClean="0">
                                  <a:solidFill>
                                    <a:srgbClr val="000000"/>
                                  </a:solidFill>
                                  <a:latin typeface="Cambria Math" panose="02040503050406030204" pitchFamily="18" charset="0"/>
                                  <a:ea typeface="Cambria Math" panose="02040503050406030204" pitchFamily="18" charset="0"/>
                                </a:rPr>
                                <m:t>𝐻</m:t>
                              </m:r>
                            </m:sub>
                          </m:sSub>
                          <m:sSubSup>
                            <m:sSubSupPr>
                              <m:ctrlPr>
                                <a:rPr lang="en-US" sz="1500" b="0" i="1" smtClean="0">
                                  <a:solidFill>
                                    <a:srgbClr val="000000"/>
                                  </a:solidFill>
                                  <a:latin typeface="Cambria Math" panose="02040503050406030204" pitchFamily="18" charset="0"/>
                                  <a:ea typeface="Cambria Math" panose="02040503050406030204" pitchFamily="18" charset="0"/>
                                </a:rPr>
                              </m:ctrlPr>
                            </m:sSubSupPr>
                            <m:e>
                              <m:r>
                                <a:rPr lang="en-US" sz="1500" b="0" i="1" smtClean="0">
                                  <a:solidFill>
                                    <a:srgbClr val="000000"/>
                                  </a:solidFill>
                                  <a:latin typeface="Cambria Math" panose="02040503050406030204" pitchFamily="18" charset="0"/>
                                  <a:ea typeface="Cambria Math" panose="02040503050406030204" pitchFamily="18" charset="0"/>
                                </a:rPr>
                                <m:t>𝑚</m:t>
                              </m:r>
                            </m:e>
                            <m:sub>
                              <m:r>
                                <a:rPr lang="en-US" sz="1500" b="0" i="1" smtClean="0">
                                  <a:solidFill>
                                    <a:srgbClr val="000000"/>
                                  </a:solidFill>
                                  <a:latin typeface="Cambria Math" panose="02040503050406030204" pitchFamily="18" charset="0"/>
                                  <a:ea typeface="Cambria Math" panose="02040503050406030204" pitchFamily="18" charset="0"/>
                                </a:rPr>
                                <m:t>𝑒</m:t>
                              </m:r>
                            </m:sub>
                            <m:sup>
                              <m:r>
                                <a:rPr lang="en-US" sz="1500" b="0" i="1" smtClean="0">
                                  <a:solidFill>
                                    <a:srgbClr val="000000"/>
                                  </a:solidFill>
                                  <a:latin typeface="Cambria Math" panose="02040503050406030204" pitchFamily="18" charset="0"/>
                                  <a:ea typeface="Cambria Math" panose="02040503050406030204" pitchFamily="18" charset="0"/>
                                </a:rPr>
                                <m:t>2</m:t>
                              </m:r>
                            </m:sup>
                          </m:sSubSup>
                        </m:num>
                        <m:den>
                          <m:r>
                            <a:rPr lang="en-US" sz="1500" b="0" i="1" smtClean="0">
                              <a:solidFill>
                                <a:srgbClr val="000000"/>
                              </a:solidFill>
                              <a:latin typeface="Cambria Math" panose="02040503050406030204" pitchFamily="18" charset="0"/>
                              <a:ea typeface="Cambria Math" panose="02040503050406030204" pitchFamily="18" charset="0"/>
                            </a:rPr>
                            <m:t>4</m:t>
                          </m:r>
                          <m:r>
                            <a:rPr lang="en-US" sz="1500" b="0" i="1" smtClean="0">
                              <a:solidFill>
                                <a:srgbClr val="000000"/>
                              </a:solidFill>
                              <a:latin typeface="Cambria Math" panose="02040503050406030204" pitchFamily="18" charset="0"/>
                              <a:ea typeface="Cambria Math" panose="02040503050406030204" pitchFamily="18" charset="0"/>
                            </a:rPr>
                            <m:t>𝜋</m:t>
                          </m:r>
                          <m:rad>
                            <m:radPr>
                              <m:degHide m:val="on"/>
                              <m:ctrlPr>
                                <a:rPr lang="en-US" sz="1500" b="0" i="1" smtClean="0">
                                  <a:solidFill>
                                    <a:srgbClr val="000000"/>
                                  </a:solidFill>
                                  <a:latin typeface="Cambria Math" panose="02040503050406030204" pitchFamily="18" charset="0"/>
                                  <a:ea typeface="Cambria Math" panose="02040503050406030204" pitchFamily="18" charset="0"/>
                                </a:rPr>
                              </m:ctrlPr>
                            </m:radPr>
                            <m:deg/>
                            <m:e>
                              <m:r>
                                <a:rPr lang="en-US" sz="1500" b="0" i="1" smtClean="0">
                                  <a:solidFill>
                                    <a:srgbClr val="000000"/>
                                  </a:solidFill>
                                  <a:latin typeface="Cambria Math" panose="02040503050406030204" pitchFamily="18" charset="0"/>
                                  <a:ea typeface="Cambria Math" panose="02040503050406030204" pitchFamily="18" charset="0"/>
                                </a:rPr>
                                <m:t>2</m:t>
                              </m:r>
                            </m:e>
                          </m:rad>
                        </m:den>
                      </m:f>
                      <m:r>
                        <a:rPr lang="en-US" sz="1500" b="0" i="1" smtClean="0">
                          <a:solidFill>
                            <a:srgbClr val="000000"/>
                          </a:solidFill>
                          <a:latin typeface="Cambria Math" panose="02040503050406030204" pitchFamily="18" charset="0"/>
                          <a:ea typeface="Cambria Math" panose="02040503050406030204" pitchFamily="18" charset="0"/>
                        </a:rPr>
                        <m:t>≈5.2∙</m:t>
                      </m:r>
                      <m:sSup>
                        <m:sSupPr>
                          <m:ctrlPr>
                            <a:rPr lang="en-US" sz="1500" b="0" i="1" smtClean="0">
                              <a:solidFill>
                                <a:srgbClr val="000000"/>
                              </a:solidFill>
                              <a:latin typeface="Cambria Math" panose="02040503050406030204" pitchFamily="18" charset="0"/>
                              <a:ea typeface="Cambria Math" panose="02040503050406030204" pitchFamily="18" charset="0"/>
                            </a:rPr>
                          </m:ctrlPr>
                        </m:sSupPr>
                        <m:e>
                          <m:r>
                            <a:rPr lang="en-US" sz="1500" b="0" i="1" smtClean="0">
                              <a:solidFill>
                                <a:srgbClr val="000000"/>
                              </a:solidFill>
                              <a:latin typeface="Cambria Math" panose="02040503050406030204" pitchFamily="18" charset="0"/>
                              <a:ea typeface="Cambria Math" panose="02040503050406030204" pitchFamily="18" charset="0"/>
                            </a:rPr>
                            <m:t>10</m:t>
                          </m:r>
                        </m:e>
                        <m:sup>
                          <m:r>
                            <a:rPr lang="en-US" sz="1500" b="0" i="1" smtClean="0">
                              <a:solidFill>
                                <a:srgbClr val="000000"/>
                              </a:solidFill>
                              <a:latin typeface="Cambria Math" panose="02040503050406030204" pitchFamily="18" charset="0"/>
                              <a:ea typeface="Cambria Math" panose="02040503050406030204" pitchFamily="18" charset="0"/>
                            </a:rPr>
                            <m:t>−9</m:t>
                          </m:r>
                        </m:sup>
                      </m:sSup>
                    </m:oMath>
                  </m:oMathPara>
                </a14:m>
                <a:endParaRPr lang="en-GB" sz="1500" dirty="0"/>
              </a:p>
            </p:txBody>
          </p:sp>
        </mc:Choice>
        <mc:Fallback xmlns="">
          <p:sp>
            <p:nvSpPr>
              <p:cNvPr id="19" name="TextBox 18">
                <a:extLst>
                  <a:ext uri="{FF2B5EF4-FFF2-40B4-BE49-F238E27FC236}">
                    <a16:creationId xmlns:a16="http://schemas.microsoft.com/office/drawing/2014/main" id="{F19B49C4-18FC-A934-2186-1C676449A383}"/>
                  </a:ext>
                </a:extLst>
              </p:cNvPr>
              <p:cNvSpPr txBox="1">
                <a:spLocks noRot="1" noChangeAspect="1" noMove="1" noResize="1" noEditPoints="1" noAdjustHandles="1" noChangeArrowheads="1" noChangeShapeType="1" noTextEdit="1"/>
              </p:cNvSpPr>
              <p:nvPr/>
            </p:nvSpPr>
            <p:spPr>
              <a:xfrm>
                <a:off x="1323211" y="1967601"/>
                <a:ext cx="4321939" cy="598754"/>
              </a:xfrm>
              <a:prstGeom prst="rect">
                <a:avLst/>
              </a:prstGeom>
              <a:blipFill>
                <a:blip r:embed="rId4"/>
                <a:stretch>
                  <a:fillRect/>
                </a:stretch>
              </a:blipFill>
            </p:spPr>
            <p:txBody>
              <a:bodyPr/>
              <a:lstStyle/>
              <a:p>
                <a:r>
                  <a:rPr lang="en-GB">
                    <a:noFill/>
                  </a:rPr>
                  <a:t> </a:t>
                </a:r>
              </a:p>
            </p:txBody>
          </p:sp>
        </mc:Fallback>
      </mc:AlternateContent>
      <p:sp>
        <p:nvSpPr>
          <p:cNvPr id="21" name="TextBox 20">
            <a:extLst>
              <a:ext uri="{FF2B5EF4-FFF2-40B4-BE49-F238E27FC236}">
                <a16:creationId xmlns:a16="http://schemas.microsoft.com/office/drawing/2014/main" id="{59D17DFF-958B-7E5C-6C7F-5159B05B5AE7}"/>
              </a:ext>
            </a:extLst>
          </p:cNvPr>
          <p:cNvSpPr txBox="1"/>
          <p:nvPr/>
        </p:nvSpPr>
        <p:spPr>
          <a:xfrm>
            <a:off x="641952" y="2670557"/>
            <a:ext cx="3974165" cy="307777"/>
          </a:xfrm>
          <a:prstGeom prst="rect">
            <a:avLst/>
          </a:prstGeom>
          <a:noFill/>
        </p:spPr>
        <p:txBody>
          <a:bodyPr wrap="none" rtlCol="0">
            <a:spAutoFit/>
          </a:bodyPr>
          <a:lstStyle/>
          <a:p>
            <a:pPr marL="0" algn="l">
              <a:spcBef>
                <a:spcPts val="3000"/>
              </a:spcBef>
            </a:pPr>
            <a:r>
              <a:rPr lang="en-GB" sz="1400" dirty="0">
                <a:solidFill>
                  <a:prstClr val="black"/>
                </a:solidFill>
                <a:latin typeface="Helvetica" pitchFamily="2" charset="0"/>
                <a:ea typeface="Helvetica Light" charset="0"/>
                <a:cs typeface="Helvetica Light" charset="0"/>
                <a:sym typeface="Wingdings" pitchFamily="2" charset="2"/>
              </a:rPr>
              <a:t>The entire HL-LHC may produce 2 such events!</a:t>
            </a:r>
          </a:p>
        </p:txBody>
      </p:sp>
      <p:sp>
        <p:nvSpPr>
          <p:cNvPr id="22" name="TextBox 21">
            <a:extLst>
              <a:ext uri="{FF2B5EF4-FFF2-40B4-BE49-F238E27FC236}">
                <a16:creationId xmlns:a16="http://schemas.microsoft.com/office/drawing/2014/main" id="{0FAAA76D-DA76-B8DF-8510-F19281093AD2}"/>
              </a:ext>
            </a:extLst>
          </p:cNvPr>
          <p:cNvSpPr txBox="1"/>
          <p:nvPr/>
        </p:nvSpPr>
        <p:spPr>
          <a:xfrm>
            <a:off x="641951" y="3092805"/>
            <a:ext cx="3478837" cy="307777"/>
          </a:xfrm>
          <a:prstGeom prst="rect">
            <a:avLst/>
          </a:prstGeom>
          <a:noFill/>
        </p:spPr>
        <p:txBody>
          <a:bodyPr wrap="none" rtlCol="0">
            <a:spAutoFit/>
          </a:bodyPr>
          <a:lstStyle/>
          <a:p>
            <a:pPr marL="0" algn="l">
              <a:spcBef>
                <a:spcPts val="3000"/>
              </a:spcBef>
            </a:pPr>
            <a:r>
              <a:rPr lang="en-GB" sz="1400" dirty="0">
                <a:solidFill>
                  <a:prstClr val="black"/>
                </a:solidFill>
                <a:latin typeface="Helvetica" pitchFamily="2" charset="0"/>
                <a:ea typeface="Helvetica Light" charset="0"/>
                <a:cs typeface="Helvetica Light" charset="0"/>
                <a:sym typeface="Wingdings" pitchFamily="2" charset="2"/>
              </a:rPr>
              <a:t>At the FCC-ee, BW s-channel resonance:</a:t>
            </a: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8E933471-E984-3D3D-2548-9F8B4E545C80}"/>
                  </a:ext>
                </a:extLst>
              </p:cNvPr>
              <p:cNvSpPr txBox="1"/>
              <p:nvPr/>
            </p:nvSpPr>
            <p:spPr>
              <a:xfrm>
                <a:off x="630271" y="3473940"/>
                <a:ext cx="6109748" cy="603755"/>
              </a:xfrm>
              <a:prstGeom prst="rect">
                <a:avLst/>
              </a:prstGeom>
              <a:noFill/>
            </p:spPr>
            <p:txBody>
              <a:bodyPr wrap="square">
                <a:spAutoFit/>
              </a:bodyPr>
              <a:lstStyle/>
              <a:p>
                <a:pPr/>
                <a14:m>
                  <m:oMathPara xmlns:m="http://schemas.openxmlformats.org/officeDocument/2006/math">
                    <m:oMathParaPr>
                      <m:jc m:val="left"/>
                    </m:oMathParaPr>
                    <m:oMath>
                      <m:r>
                        <a:rPr lang="en-US" sz="1500" b="0" i="1" smtClean="0">
                          <a:solidFill>
                            <a:srgbClr val="000000"/>
                          </a:solidFill>
                          <a:latin typeface="Cambria Math" panose="02040503050406030204" pitchFamily="18" charset="0"/>
                          <a:ea typeface="Cambria Math" panose="02040503050406030204" pitchFamily="18" charset="0"/>
                        </a:rPr>
                        <m:t>𝜎</m:t>
                      </m:r>
                      <m:d>
                        <m:dPr>
                          <m:ctrlPr>
                            <a:rPr lang="en-US" sz="1500" i="1">
                              <a:solidFill>
                                <a:srgbClr val="000000"/>
                              </a:solidFill>
                              <a:latin typeface="Cambria Math" panose="02040503050406030204" pitchFamily="18" charset="0"/>
                              <a:ea typeface="Cambria Math" panose="02040503050406030204" pitchFamily="18" charset="0"/>
                            </a:rPr>
                          </m:ctrlPr>
                        </m:dPr>
                        <m:e>
                          <m:sSup>
                            <m:sSupPr>
                              <m:ctrlPr>
                                <a:rPr lang="en-US" sz="1500" i="1">
                                  <a:solidFill>
                                    <a:srgbClr val="000000"/>
                                  </a:solidFill>
                                  <a:latin typeface="Cambria Math" panose="02040503050406030204" pitchFamily="18" charset="0"/>
                                  <a:ea typeface="Cambria Math" panose="02040503050406030204" pitchFamily="18" charset="0"/>
                                </a:rPr>
                              </m:ctrlPr>
                            </m:sSupPr>
                            <m:e>
                              <m:r>
                                <a:rPr lang="en-US" sz="1500" i="1">
                                  <a:solidFill>
                                    <a:srgbClr val="000000"/>
                                  </a:solidFill>
                                  <a:latin typeface="Cambria Math" panose="02040503050406030204" pitchFamily="18" charset="0"/>
                                  <a:ea typeface="Cambria Math" panose="02040503050406030204" pitchFamily="18" charset="0"/>
                                </a:rPr>
                                <m:t>𝑒</m:t>
                              </m:r>
                            </m:e>
                            <m:sup>
                              <m:r>
                                <a:rPr lang="en-US" sz="1500" i="1">
                                  <a:solidFill>
                                    <a:srgbClr val="000000"/>
                                  </a:solidFill>
                                  <a:latin typeface="Cambria Math" panose="02040503050406030204" pitchFamily="18" charset="0"/>
                                  <a:ea typeface="Cambria Math" panose="02040503050406030204" pitchFamily="18" charset="0"/>
                                </a:rPr>
                                <m:t>+</m:t>
                              </m:r>
                            </m:sup>
                          </m:sSup>
                          <m:sSup>
                            <m:sSupPr>
                              <m:ctrlPr>
                                <a:rPr lang="en-US" sz="1500" i="1">
                                  <a:solidFill>
                                    <a:srgbClr val="000000"/>
                                  </a:solidFill>
                                  <a:latin typeface="Cambria Math" panose="02040503050406030204" pitchFamily="18" charset="0"/>
                                  <a:ea typeface="Cambria Math" panose="02040503050406030204" pitchFamily="18" charset="0"/>
                                </a:rPr>
                              </m:ctrlPr>
                            </m:sSupPr>
                            <m:e>
                              <m:r>
                                <a:rPr lang="en-US" sz="1500" i="1">
                                  <a:solidFill>
                                    <a:srgbClr val="000000"/>
                                  </a:solidFill>
                                  <a:latin typeface="Cambria Math" panose="02040503050406030204" pitchFamily="18" charset="0"/>
                                  <a:ea typeface="Cambria Math" panose="02040503050406030204" pitchFamily="18" charset="0"/>
                                </a:rPr>
                                <m:t>𝑒</m:t>
                              </m:r>
                            </m:e>
                            <m:sup>
                              <m:r>
                                <a:rPr lang="en-US" sz="1500" i="1">
                                  <a:solidFill>
                                    <a:srgbClr val="000000"/>
                                  </a:solidFill>
                                  <a:latin typeface="Cambria Math" panose="02040503050406030204" pitchFamily="18" charset="0"/>
                                  <a:ea typeface="Cambria Math" panose="02040503050406030204" pitchFamily="18" charset="0"/>
                                </a:rPr>
                                <m:t>−</m:t>
                              </m:r>
                            </m:sup>
                          </m:sSup>
                          <m:r>
                            <a:rPr lang="en-US" sz="1500" i="1">
                              <a:solidFill>
                                <a:srgbClr val="000000"/>
                              </a:solidFill>
                              <a:latin typeface="Cambria Math" panose="02040503050406030204" pitchFamily="18" charset="0"/>
                              <a:ea typeface="Cambria Math" panose="02040503050406030204" pitchFamily="18" charset="0"/>
                            </a:rPr>
                            <m:t>→</m:t>
                          </m:r>
                          <m:r>
                            <a:rPr lang="en-US" sz="1500" b="0" i="1" smtClean="0">
                              <a:solidFill>
                                <a:srgbClr val="000000"/>
                              </a:solidFill>
                              <a:latin typeface="Cambria Math" panose="02040503050406030204" pitchFamily="18" charset="0"/>
                              <a:ea typeface="Cambria Math" panose="02040503050406030204" pitchFamily="18" charset="0"/>
                            </a:rPr>
                            <m:t>𝐻</m:t>
                          </m:r>
                        </m:e>
                      </m:d>
                      <m:r>
                        <a:rPr lang="en-US" sz="1500" b="0" i="1" smtClean="0">
                          <a:solidFill>
                            <a:srgbClr val="000000"/>
                          </a:solidFill>
                          <a:latin typeface="Cambria Math" panose="02040503050406030204" pitchFamily="18" charset="0"/>
                          <a:ea typeface="Cambria Math" panose="02040503050406030204" pitchFamily="18" charset="0"/>
                        </a:rPr>
                        <m:t>≃</m:t>
                      </m:r>
                      <m:f>
                        <m:fPr>
                          <m:ctrlPr>
                            <a:rPr lang="en-US" sz="1500" i="1">
                              <a:solidFill>
                                <a:srgbClr val="000000"/>
                              </a:solidFill>
                              <a:latin typeface="Cambria Math" panose="02040503050406030204" pitchFamily="18" charset="0"/>
                              <a:ea typeface="Cambria Math" panose="02040503050406030204" pitchFamily="18" charset="0"/>
                            </a:rPr>
                          </m:ctrlPr>
                        </m:fPr>
                        <m:num>
                          <m:r>
                            <a:rPr lang="en-US" sz="1500" i="1">
                              <a:solidFill>
                                <a:srgbClr val="000000"/>
                              </a:solidFill>
                              <a:latin typeface="Cambria Math" panose="02040503050406030204" pitchFamily="18" charset="0"/>
                              <a:ea typeface="Cambria Math" panose="02040503050406030204" pitchFamily="18" charset="0"/>
                            </a:rPr>
                            <m:t>4</m:t>
                          </m:r>
                          <m:r>
                            <a:rPr lang="en-US" sz="1500" i="1">
                              <a:solidFill>
                                <a:srgbClr val="000000"/>
                              </a:solidFill>
                              <a:latin typeface="Cambria Math" panose="02040503050406030204" pitchFamily="18" charset="0"/>
                              <a:ea typeface="Cambria Math" panose="02040503050406030204" pitchFamily="18" charset="0"/>
                            </a:rPr>
                            <m:t>𝜋</m:t>
                          </m:r>
                          <m:sSub>
                            <m:sSubPr>
                              <m:ctrlPr>
                                <a:rPr lang="el-GR" sz="1500" i="1">
                                  <a:solidFill>
                                    <a:srgbClr val="000000"/>
                                  </a:solidFill>
                                  <a:latin typeface="Cambria Math" panose="02040503050406030204" pitchFamily="18" charset="0"/>
                                  <a:ea typeface="Cambria Math" panose="02040503050406030204" pitchFamily="18" charset="0"/>
                                </a:rPr>
                              </m:ctrlPr>
                            </m:sSubPr>
                            <m:e>
                              <m:r>
                                <m:rPr>
                                  <m:sty m:val="p"/>
                                </m:rPr>
                                <a:rPr lang="el-GR" sz="1500" i="1">
                                  <a:solidFill>
                                    <a:srgbClr val="000000"/>
                                  </a:solidFill>
                                  <a:latin typeface="Cambria Math" panose="02040503050406030204" pitchFamily="18" charset="0"/>
                                  <a:ea typeface="Cambria Math" panose="02040503050406030204" pitchFamily="18" charset="0"/>
                                </a:rPr>
                                <m:t>Γ</m:t>
                              </m:r>
                            </m:e>
                            <m:sub>
                              <m:r>
                                <a:rPr lang="en-US" sz="1500" i="1">
                                  <a:solidFill>
                                    <a:srgbClr val="000000"/>
                                  </a:solidFill>
                                  <a:latin typeface="Cambria Math" panose="02040503050406030204" pitchFamily="18" charset="0"/>
                                  <a:ea typeface="Cambria Math" panose="02040503050406030204" pitchFamily="18" charset="0"/>
                                </a:rPr>
                                <m:t>𝐻</m:t>
                              </m:r>
                            </m:sub>
                          </m:sSub>
                          <m:r>
                            <m:rPr>
                              <m:sty m:val="p"/>
                            </m:rPr>
                            <a:rPr lang="el-GR" sz="1500" i="0" smtClean="0">
                              <a:solidFill>
                                <a:srgbClr val="000000"/>
                              </a:solidFill>
                              <a:latin typeface="Cambria Math" panose="02040503050406030204" pitchFamily="18" charset="0"/>
                              <a:ea typeface="Cambria Math" panose="02040503050406030204" pitchFamily="18" charset="0"/>
                            </a:rPr>
                            <m:t>Γ</m:t>
                          </m:r>
                          <m:d>
                            <m:dPr>
                              <m:ctrlPr>
                                <a:rPr lang="en-US" sz="1500" b="0" i="1" smtClean="0">
                                  <a:solidFill>
                                    <a:srgbClr val="000000"/>
                                  </a:solidFill>
                                  <a:latin typeface="Cambria Math" panose="02040503050406030204" pitchFamily="18" charset="0"/>
                                  <a:ea typeface="Cambria Math" panose="02040503050406030204" pitchFamily="18" charset="0"/>
                                </a:rPr>
                              </m:ctrlPr>
                            </m:dPr>
                            <m:e>
                              <m:r>
                                <a:rPr lang="en-US" sz="1500" b="0" i="1" smtClean="0">
                                  <a:solidFill>
                                    <a:srgbClr val="000000"/>
                                  </a:solidFill>
                                  <a:latin typeface="Cambria Math" panose="02040503050406030204" pitchFamily="18" charset="0"/>
                                  <a:ea typeface="Cambria Math" panose="02040503050406030204" pitchFamily="18" charset="0"/>
                                </a:rPr>
                                <m:t>𝐻</m:t>
                              </m:r>
                              <m:r>
                                <a:rPr lang="en-US" sz="1500" i="1">
                                  <a:solidFill>
                                    <a:srgbClr val="000000"/>
                                  </a:solidFill>
                                  <a:latin typeface="Cambria Math" panose="02040503050406030204" pitchFamily="18" charset="0"/>
                                  <a:ea typeface="Cambria Math" panose="02040503050406030204" pitchFamily="18" charset="0"/>
                                </a:rPr>
                                <m:t>→</m:t>
                              </m:r>
                              <m:sSup>
                                <m:sSupPr>
                                  <m:ctrlPr>
                                    <a:rPr lang="en-US" sz="1500" i="1">
                                      <a:solidFill>
                                        <a:srgbClr val="000000"/>
                                      </a:solidFill>
                                      <a:latin typeface="Cambria Math" panose="02040503050406030204" pitchFamily="18" charset="0"/>
                                      <a:ea typeface="Cambria Math" panose="02040503050406030204" pitchFamily="18" charset="0"/>
                                    </a:rPr>
                                  </m:ctrlPr>
                                </m:sSupPr>
                                <m:e>
                                  <m:r>
                                    <a:rPr lang="en-US" sz="1500" i="1">
                                      <a:solidFill>
                                        <a:srgbClr val="000000"/>
                                      </a:solidFill>
                                      <a:latin typeface="Cambria Math" panose="02040503050406030204" pitchFamily="18" charset="0"/>
                                      <a:ea typeface="Cambria Math" panose="02040503050406030204" pitchFamily="18" charset="0"/>
                                    </a:rPr>
                                    <m:t>𝑒</m:t>
                                  </m:r>
                                </m:e>
                                <m:sup>
                                  <m:r>
                                    <a:rPr lang="en-US" sz="1500" i="1">
                                      <a:solidFill>
                                        <a:srgbClr val="000000"/>
                                      </a:solidFill>
                                      <a:latin typeface="Cambria Math" panose="02040503050406030204" pitchFamily="18" charset="0"/>
                                      <a:ea typeface="Cambria Math" panose="02040503050406030204" pitchFamily="18" charset="0"/>
                                    </a:rPr>
                                    <m:t>+</m:t>
                                  </m:r>
                                </m:sup>
                              </m:sSup>
                              <m:sSup>
                                <m:sSupPr>
                                  <m:ctrlPr>
                                    <a:rPr lang="en-US" sz="1500" i="1">
                                      <a:solidFill>
                                        <a:srgbClr val="000000"/>
                                      </a:solidFill>
                                      <a:latin typeface="Cambria Math" panose="02040503050406030204" pitchFamily="18" charset="0"/>
                                      <a:ea typeface="Cambria Math" panose="02040503050406030204" pitchFamily="18" charset="0"/>
                                    </a:rPr>
                                  </m:ctrlPr>
                                </m:sSupPr>
                                <m:e>
                                  <m:r>
                                    <a:rPr lang="en-US" sz="1500" i="1">
                                      <a:solidFill>
                                        <a:srgbClr val="000000"/>
                                      </a:solidFill>
                                      <a:latin typeface="Cambria Math" panose="02040503050406030204" pitchFamily="18" charset="0"/>
                                      <a:ea typeface="Cambria Math" panose="02040503050406030204" pitchFamily="18" charset="0"/>
                                    </a:rPr>
                                    <m:t>𝑒</m:t>
                                  </m:r>
                                </m:e>
                                <m:sup>
                                  <m:r>
                                    <a:rPr lang="en-US" sz="1500" i="1">
                                      <a:solidFill>
                                        <a:srgbClr val="000000"/>
                                      </a:solidFill>
                                      <a:latin typeface="Cambria Math" panose="02040503050406030204" pitchFamily="18" charset="0"/>
                                      <a:ea typeface="Cambria Math" panose="02040503050406030204" pitchFamily="18" charset="0"/>
                                    </a:rPr>
                                    <m:t>−</m:t>
                                  </m:r>
                                </m:sup>
                              </m:sSup>
                            </m:e>
                          </m:d>
                        </m:num>
                        <m:den>
                          <m:sSup>
                            <m:sSupPr>
                              <m:ctrlPr>
                                <a:rPr lang="en-US" sz="1500" b="0" i="1" smtClean="0">
                                  <a:solidFill>
                                    <a:srgbClr val="000000"/>
                                  </a:solidFill>
                                  <a:latin typeface="Cambria Math" panose="02040503050406030204" pitchFamily="18" charset="0"/>
                                  <a:ea typeface="Cambria Math" panose="02040503050406030204" pitchFamily="18" charset="0"/>
                                </a:rPr>
                              </m:ctrlPr>
                            </m:sSupPr>
                            <m:e>
                              <m:d>
                                <m:dPr>
                                  <m:ctrlPr>
                                    <a:rPr lang="en-US" sz="1500" b="0" i="1" smtClean="0">
                                      <a:solidFill>
                                        <a:srgbClr val="000000"/>
                                      </a:solidFill>
                                      <a:latin typeface="Cambria Math" panose="02040503050406030204" pitchFamily="18" charset="0"/>
                                      <a:ea typeface="Cambria Math" panose="02040503050406030204" pitchFamily="18" charset="0"/>
                                    </a:rPr>
                                  </m:ctrlPr>
                                </m:dPr>
                                <m:e>
                                  <m:r>
                                    <a:rPr lang="en-US" sz="1500" b="0" i="1" smtClean="0">
                                      <a:solidFill>
                                        <a:srgbClr val="000000"/>
                                      </a:solidFill>
                                      <a:latin typeface="Cambria Math" panose="02040503050406030204" pitchFamily="18" charset="0"/>
                                      <a:ea typeface="Cambria Math" panose="02040503050406030204" pitchFamily="18" charset="0"/>
                                    </a:rPr>
                                    <m:t>𝑠</m:t>
                                  </m:r>
                                  <m:r>
                                    <a:rPr lang="en-US" sz="1500" b="0" i="1" smtClean="0">
                                      <a:solidFill>
                                        <a:srgbClr val="000000"/>
                                      </a:solidFill>
                                      <a:latin typeface="Cambria Math" panose="02040503050406030204" pitchFamily="18" charset="0"/>
                                      <a:ea typeface="Cambria Math" panose="02040503050406030204" pitchFamily="18" charset="0"/>
                                    </a:rPr>
                                    <m:t>−</m:t>
                                  </m:r>
                                  <m:sSubSup>
                                    <m:sSubSupPr>
                                      <m:ctrlPr>
                                        <a:rPr lang="en-US" sz="1500" b="0" i="1" smtClean="0">
                                          <a:solidFill>
                                            <a:srgbClr val="000000"/>
                                          </a:solidFill>
                                          <a:latin typeface="Cambria Math" panose="02040503050406030204" pitchFamily="18" charset="0"/>
                                          <a:ea typeface="Cambria Math" panose="02040503050406030204" pitchFamily="18" charset="0"/>
                                        </a:rPr>
                                      </m:ctrlPr>
                                    </m:sSubSupPr>
                                    <m:e>
                                      <m:r>
                                        <a:rPr lang="en-US" sz="1500" b="0" i="1" smtClean="0">
                                          <a:solidFill>
                                            <a:srgbClr val="000000"/>
                                          </a:solidFill>
                                          <a:latin typeface="Cambria Math" panose="02040503050406030204" pitchFamily="18" charset="0"/>
                                          <a:ea typeface="Cambria Math" panose="02040503050406030204" pitchFamily="18" charset="0"/>
                                        </a:rPr>
                                        <m:t>𝑚</m:t>
                                      </m:r>
                                    </m:e>
                                    <m:sub>
                                      <m:r>
                                        <a:rPr lang="en-US" sz="1500" b="0" i="1" smtClean="0">
                                          <a:solidFill>
                                            <a:srgbClr val="000000"/>
                                          </a:solidFill>
                                          <a:latin typeface="Cambria Math" panose="02040503050406030204" pitchFamily="18" charset="0"/>
                                          <a:ea typeface="Cambria Math" panose="02040503050406030204" pitchFamily="18" charset="0"/>
                                        </a:rPr>
                                        <m:t>𝐻</m:t>
                                      </m:r>
                                    </m:sub>
                                    <m:sup>
                                      <m:r>
                                        <a:rPr lang="en-US" sz="1500" b="0" i="1" smtClean="0">
                                          <a:solidFill>
                                            <a:srgbClr val="000000"/>
                                          </a:solidFill>
                                          <a:latin typeface="Cambria Math" panose="02040503050406030204" pitchFamily="18" charset="0"/>
                                          <a:ea typeface="Cambria Math" panose="02040503050406030204" pitchFamily="18" charset="0"/>
                                        </a:rPr>
                                        <m:t>2</m:t>
                                      </m:r>
                                    </m:sup>
                                  </m:sSubSup>
                                </m:e>
                              </m:d>
                            </m:e>
                            <m:sup>
                              <m:r>
                                <a:rPr lang="en-US" sz="1500" b="0" i="1" smtClean="0">
                                  <a:solidFill>
                                    <a:srgbClr val="000000"/>
                                  </a:solidFill>
                                  <a:latin typeface="Cambria Math" panose="02040503050406030204" pitchFamily="18" charset="0"/>
                                  <a:ea typeface="Cambria Math" panose="02040503050406030204" pitchFamily="18" charset="0"/>
                                </a:rPr>
                                <m:t>2</m:t>
                              </m:r>
                            </m:sup>
                          </m:sSup>
                          <m:r>
                            <a:rPr lang="en-US" sz="1500" i="1">
                              <a:solidFill>
                                <a:srgbClr val="000000"/>
                              </a:solidFill>
                              <a:latin typeface="Cambria Math" panose="02040503050406030204" pitchFamily="18" charset="0"/>
                              <a:ea typeface="Cambria Math" panose="02040503050406030204" pitchFamily="18" charset="0"/>
                            </a:rPr>
                            <m:t>+</m:t>
                          </m:r>
                          <m:sSubSup>
                            <m:sSubSupPr>
                              <m:ctrlPr>
                                <a:rPr lang="en-US" sz="1500" b="0" i="1" smtClean="0">
                                  <a:solidFill>
                                    <a:srgbClr val="000000"/>
                                  </a:solidFill>
                                  <a:latin typeface="Cambria Math" panose="02040503050406030204" pitchFamily="18" charset="0"/>
                                  <a:ea typeface="Cambria Math" panose="02040503050406030204" pitchFamily="18" charset="0"/>
                                </a:rPr>
                              </m:ctrlPr>
                            </m:sSubSupPr>
                            <m:e>
                              <m:r>
                                <a:rPr lang="en-US" sz="1500" b="0" i="1" smtClean="0">
                                  <a:solidFill>
                                    <a:srgbClr val="000000"/>
                                  </a:solidFill>
                                  <a:latin typeface="Cambria Math" panose="02040503050406030204" pitchFamily="18" charset="0"/>
                                  <a:ea typeface="Cambria Math" panose="02040503050406030204" pitchFamily="18" charset="0"/>
                                </a:rPr>
                                <m:t>𝑚</m:t>
                              </m:r>
                            </m:e>
                            <m:sub>
                              <m:r>
                                <a:rPr lang="en-US" sz="1500" b="0" i="1" smtClean="0">
                                  <a:solidFill>
                                    <a:srgbClr val="000000"/>
                                  </a:solidFill>
                                  <a:latin typeface="Cambria Math" panose="02040503050406030204" pitchFamily="18" charset="0"/>
                                  <a:ea typeface="Cambria Math" panose="02040503050406030204" pitchFamily="18" charset="0"/>
                                </a:rPr>
                                <m:t>𝐻</m:t>
                              </m:r>
                            </m:sub>
                            <m:sup>
                              <m:r>
                                <a:rPr lang="en-US" sz="1500" b="0" i="1" smtClean="0">
                                  <a:solidFill>
                                    <a:srgbClr val="000000"/>
                                  </a:solidFill>
                                  <a:latin typeface="Cambria Math" panose="02040503050406030204" pitchFamily="18" charset="0"/>
                                  <a:ea typeface="Cambria Math" panose="02040503050406030204" pitchFamily="18" charset="0"/>
                                </a:rPr>
                                <m:t>2</m:t>
                              </m:r>
                            </m:sup>
                          </m:sSubSup>
                          <m:sSubSup>
                            <m:sSubSupPr>
                              <m:ctrlPr>
                                <a:rPr lang="el-GR" sz="1500" i="1">
                                  <a:solidFill>
                                    <a:srgbClr val="000000"/>
                                  </a:solidFill>
                                  <a:latin typeface="Cambria Math" panose="02040503050406030204" pitchFamily="18" charset="0"/>
                                  <a:ea typeface="Cambria Math" panose="02040503050406030204" pitchFamily="18" charset="0"/>
                                </a:rPr>
                              </m:ctrlPr>
                            </m:sSubSupPr>
                            <m:e>
                              <m:r>
                                <m:rPr>
                                  <m:sty m:val="p"/>
                                </m:rPr>
                                <a:rPr lang="el-GR" sz="1500" i="1">
                                  <a:solidFill>
                                    <a:srgbClr val="000000"/>
                                  </a:solidFill>
                                  <a:latin typeface="Cambria Math" panose="02040503050406030204" pitchFamily="18" charset="0"/>
                                  <a:ea typeface="Cambria Math" panose="02040503050406030204" pitchFamily="18" charset="0"/>
                                </a:rPr>
                                <m:t>Γ</m:t>
                              </m:r>
                            </m:e>
                            <m:sub>
                              <m:r>
                                <a:rPr lang="en-US" sz="1500" b="0" i="1" smtClean="0">
                                  <a:solidFill>
                                    <a:srgbClr val="000000"/>
                                  </a:solidFill>
                                  <a:latin typeface="Cambria Math" panose="02040503050406030204" pitchFamily="18" charset="0"/>
                                  <a:ea typeface="Cambria Math" panose="02040503050406030204" pitchFamily="18" charset="0"/>
                                </a:rPr>
                                <m:t>𝐻</m:t>
                              </m:r>
                            </m:sub>
                            <m:sup>
                              <m:r>
                                <a:rPr lang="en-US" sz="1500" b="0" i="1" smtClean="0">
                                  <a:solidFill>
                                    <a:srgbClr val="000000"/>
                                  </a:solidFill>
                                  <a:latin typeface="Cambria Math" panose="02040503050406030204" pitchFamily="18" charset="0"/>
                                  <a:ea typeface="Cambria Math" panose="02040503050406030204" pitchFamily="18" charset="0"/>
                                </a:rPr>
                                <m:t>2</m:t>
                              </m:r>
                            </m:sup>
                          </m:sSubSup>
                        </m:den>
                      </m:f>
                      <m:r>
                        <a:rPr lang="en-US" sz="1500" b="0" i="1" smtClean="0">
                          <a:solidFill>
                            <a:srgbClr val="000000"/>
                          </a:solidFill>
                          <a:latin typeface="Cambria Math" panose="02040503050406030204" pitchFamily="18" charset="0"/>
                          <a:ea typeface="Cambria Math" panose="02040503050406030204" pitchFamily="18" charset="0"/>
                        </a:rPr>
                        <m:t> </m:t>
                      </m:r>
                      <m:groupChr>
                        <m:groupChrPr>
                          <m:chr m:val="⇒"/>
                          <m:pos m:val="bot"/>
                          <m:vertJc m:val="bot"/>
                          <m:ctrlPr>
                            <a:rPr lang="en-US" sz="1500" b="0" i="1" smtClean="0">
                              <a:solidFill>
                                <a:srgbClr val="000000"/>
                              </a:solidFill>
                              <a:latin typeface="Cambria Math" panose="02040503050406030204" pitchFamily="18" charset="0"/>
                              <a:ea typeface="Cambria Math" panose="02040503050406030204" pitchFamily="18" charset="0"/>
                            </a:rPr>
                          </m:ctrlPr>
                        </m:groupChrPr>
                        <m:e>
                          <m:r>
                            <m:rPr>
                              <m:brk m:alnAt="2"/>
                            </m:rPr>
                            <a:rPr lang="en-US" sz="1500" b="0" i="1" smtClean="0">
                              <a:solidFill>
                                <a:srgbClr val="000000"/>
                              </a:solidFill>
                              <a:latin typeface="Cambria Math" panose="02040503050406030204" pitchFamily="18" charset="0"/>
                              <a:ea typeface="Cambria Math" panose="02040503050406030204" pitchFamily="18" charset="0"/>
                            </a:rPr>
                            <m:t>𝑠</m:t>
                          </m:r>
                          <m:r>
                            <a:rPr lang="en-US" sz="1500" b="0" i="1" smtClean="0">
                              <a:solidFill>
                                <a:srgbClr val="000000"/>
                              </a:solidFill>
                              <a:latin typeface="Cambria Math" panose="02040503050406030204" pitchFamily="18" charset="0"/>
                              <a:ea typeface="Cambria Math" panose="02040503050406030204" pitchFamily="18" charset="0"/>
                            </a:rPr>
                            <m:t>=</m:t>
                          </m:r>
                          <m:sSubSup>
                            <m:sSubSupPr>
                              <m:ctrlPr>
                                <a:rPr lang="en-US" sz="1500" b="0" i="1" smtClean="0">
                                  <a:solidFill>
                                    <a:srgbClr val="000000"/>
                                  </a:solidFill>
                                  <a:latin typeface="Cambria Math" panose="02040503050406030204" pitchFamily="18" charset="0"/>
                                  <a:ea typeface="Cambria Math" panose="02040503050406030204" pitchFamily="18" charset="0"/>
                                </a:rPr>
                              </m:ctrlPr>
                            </m:sSubSupPr>
                            <m:e>
                              <m:r>
                                <a:rPr lang="en-US" sz="1500" b="0" i="1" smtClean="0">
                                  <a:solidFill>
                                    <a:srgbClr val="000000"/>
                                  </a:solidFill>
                                  <a:latin typeface="Cambria Math" panose="02040503050406030204" pitchFamily="18" charset="0"/>
                                  <a:ea typeface="Cambria Math" panose="02040503050406030204" pitchFamily="18" charset="0"/>
                                </a:rPr>
                                <m:t>𝑚</m:t>
                              </m:r>
                            </m:e>
                            <m:sub>
                              <m:r>
                                <a:rPr lang="en-US" sz="1500" b="0" i="1" smtClean="0">
                                  <a:solidFill>
                                    <a:srgbClr val="000000"/>
                                  </a:solidFill>
                                  <a:latin typeface="Cambria Math" panose="02040503050406030204" pitchFamily="18" charset="0"/>
                                  <a:ea typeface="Cambria Math" panose="02040503050406030204" pitchFamily="18" charset="0"/>
                                </a:rPr>
                                <m:t>𝐻</m:t>
                              </m:r>
                            </m:sub>
                            <m:sup>
                              <m:r>
                                <a:rPr lang="en-US" sz="1500" b="0" i="1" smtClean="0">
                                  <a:solidFill>
                                    <a:srgbClr val="000000"/>
                                  </a:solidFill>
                                  <a:latin typeface="Cambria Math" panose="02040503050406030204" pitchFamily="18" charset="0"/>
                                  <a:ea typeface="Cambria Math" panose="02040503050406030204" pitchFamily="18" charset="0"/>
                                </a:rPr>
                                <m:t>2</m:t>
                              </m:r>
                            </m:sup>
                          </m:sSubSup>
                        </m:e>
                      </m:groupChr>
                      <m:r>
                        <a:rPr lang="en-US" sz="1500" b="0" i="1" smtClean="0">
                          <a:solidFill>
                            <a:srgbClr val="000000"/>
                          </a:solidFill>
                          <a:latin typeface="Cambria Math" panose="02040503050406030204" pitchFamily="18" charset="0"/>
                          <a:ea typeface="Cambria Math" panose="02040503050406030204" pitchFamily="18" charset="0"/>
                        </a:rPr>
                        <m:t> </m:t>
                      </m:r>
                      <m:f>
                        <m:fPr>
                          <m:ctrlPr>
                            <a:rPr lang="en-US" sz="1500" i="1">
                              <a:solidFill>
                                <a:srgbClr val="000000"/>
                              </a:solidFill>
                              <a:latin typeface="Cambria Math" panose="02040503050406030204" pitchFamily="18" charset="0"/>
                              <a:ea typeface="Cambria Math" panose="02040503050406030204" pitchFamily="18" charset="0"/>
                            </a:rPr>
                          </m:ctrlPr>
                        </m:fPr>
                        <m:num>
                          <m:r>
                            <a:rPr lang="en-US" sz="1500" i="1">
                              <a:solidFill>
                                <a:srgbClr val="000000"/>
                              </a:solidFill>
                              <a:latin typeface="Cambria Math" panose="02040503050406030204" pitchFamily="18" charset="0"/>
                              <a:ea typeface="Cambria Math" panose="02040503050406030204" pitchFamily="18" charset="0"/>
                            </a:rPr>
                            <m:t>4</m:t>
                          </m:r>
                          <m:r>
                            <a:rPr lang="en-US" sz="1500" i="1">
                              <a:solidFill>
                                <a:srgbClr val="000000"/>
                              </a:solidFill>
                              <a:latin typeface="Cambria Math" panose="02040503050406030204" pitchFamily="18" charset="0"/>
                              <a:ea typeface="Cambria Math" panose="02040503050406030204" pitchFamily="18" charset="0"/>
                            </a:rPr>
                            <m:t>𝜋</m:t>
                          </m:r>
                        </m:num>
                        <m:den>
                          <m:sSubSup>
                            <m:sSubSupPr>
                              <m:ctrlPr>
                                <a:rPr lang="en-US" sz="1500" i="1">
                                  <a:solidFill>
                                    <a:srgbClr val="000000"/>
                                  </a:solidFill>
                                  <a:latin typeface="Cambria Math" panose="02040503050406030204" pitchFamily="18" charset="0"/>
                                  <a:ea typeface="Cambria Math" panose="02040503050406030204" pitchFamily="18" charset="0"/>
                                </a:rPr>
                              </m:ctrlPr>
                            </m:sSubSupPr>
                            <m:e>
                              <m:r>
                                <a:rPr lang="en-US" sz="1500" i="1">
                                  <a:solidFill>
                                    <a:srgbClr val="000000"/>
                                  </a:solidFill>
                                  <a:latin typeface="Cambria Math" panose="02040503050406030204" pitchFamily="18" charset="0"/>
                                  <a:ea typeface="Cambria Math" panose="02040503050406030204" pitchFamily="18" charset="0"/>
                                </a:rPr>
                                <m:t>𝑚</m:t>
                              </m:r>
                            </m:e>
                            <m:sub>
                              <m:r>
                                <a:rPr lang="en-US" sz="1500" i="1">
                                  <a:solidFill>
                                    <a:srgbClr val="000000"/>
                                  </a:solidFill>
                                  <a:latin typeface="Cambria Math" panose="02040503050406030204" pitchFamily="18" charset="0"/>
                                  <a:ea typeface="Cambria Math" panose="02040503050406030204" pitchFamily="18" charset="0"/>
                                </a:rPr>
                                <m:t>𝐻</m:t>
                              </m:r>
                            </m:sub>
                            <m:sup>
                              <m:r>
                                <a:rPr lang="en-US" sz="1500" i="1">
                                  <a:solidFill>
                                    <a:srgbClr val="000000"/>
                                  </a:solidFill>
                                  <a:latin typeface="Cambria Math" panose="02040503050406030204" pitchFamily="18" charset="0"/>
                                  <a:ea typeface="Cambria Math" panose="02040503050406030204" pitchFamily="18" charset="0"/>
                                </a:rPr>
                                <m:t>2</m:t>
                              </m:r>
                            </m:sup>
                          </m:sSubSup>
                        </m:den>
                      </m:f>
                      <m:r>
                        <m:rPr>
                          <m:sty m:val="p"/>
                        </m:rPr>
                        <a:rPr lang="en-US" sz="1500">
                          <a:solidFill>
                            <a:srgbClr val="000000"/>
                          </a:solidFill>
                          <a:latin typeface="Cambria Math" panose="02040503050406030204" pitchFamily="18" charset="0"/>
                          <a:ea typeface="Cambria Math" panose="02040503050406030204" pitchFamily="18" charset="0"/>
                        </a:rPr>
                        <m:t>BR</m:t>
                      </m:r>
                      <m:d>
                        <m:dPr>
                          <m:ctrlPr>
                            <a:rPr lang="en-US" sz="1500" i="1">
                              <a:solidFill>
                                <a:srgbClr val="000000"/>
                              </a:solidFill>
                              <a:latin typeface="Cambria Math" panose="02040503050406030204" pitchFamily="18" charset="0"/>
                              <a:ea typeface="Cambria Math" panose="02040503050406030204" pitchFamily="18" charset="0"/>
                            </a:rPr>
                          </m:ctrlPr>
                        </m:dPr>
                        <m:e>
                          <m:r>
                            <a:rPr lang="en-US" sz="1500" i="1">
                              <a:solidFill>
                                <a:srgbClr val="000000"/>
                              </a:solidFill>
                              <a:latin typeface="Cambria Math" panose="02040503050406030204" pitchFamily="18" charset="0"/>
                              <a:ea typeface="Cambria Math" panose="02040503050406030204" pitchFamily="18" charset="0"/>
                            </a:rPr>
                            <m:t>𝐻</m:t>
                          </m:r>
                          <m:r>
                            <a:rPr lang="en-US" sz="1500" i="1">
                              <a:solidFill>
                                <a:srgbClr val="000000"/>
                              </a:solidFill>
                              <a:latin typeface="Cambria Math" panose="02040503050406030204" pitchFamily="18" charset="0"/>
                              <a:ea typeface="Cambria Math" panose="02040503050406030204" pitchFamily="18" charset="0"/>
                            </a:rPr>
                            <m:t>→</m:t>
                          </m:r>
                          <m:sSup>
                            <m:sSupPr>
                              <m:ctrlPr>
                                <a:rPr lang="en-US" sz="1500" i="1">
                                  <a:solidFill>
                                    <a:srgbClr val="000000"/>
                                  </a:solidFill>
                                  <a:latin typeface="Cambria Math" panose="02040503050406030204" pitchFamily="18" charset="0"/>
                                  <a:ea typeface="Cambria Math" panose="02040503050406030204" pitchFamily="18" charset="0"/>
                                </a:rPr>
                              </m:ctrlPr>
                            </m:sSupPr>
                            <m:e>
                              <m:r>
                                <a:rPr lang="en-US" sz="1500" i="1">
                                  <a:solidFill>
                                    <a:srgbClr val="000000"/>
                                  </a:solidFill>
                                  <a:latin typeface="Cambria Math" panose="02040503050406030204" pitchFamily="18" charset="0"/>
                                  <a:ea typeface="Cambria Math" panose="02040503050406030204" pitchFamily="18" charset="0"/>
                                </a:rPr>
                                <m:t>𝑒</m:t>
                              </m:r>
                            </m:e>
                            <m:sup>
                              <m:r>
                                <a:rPr lang="en-US" sz="1500" i="1">
                                  <a:solidFill>
                                    <a:srgbClr val="000000"/>
                                  </a:solidFill>
                                  <a:latin typeface="Cambria Math" panose="02040503050406030204" pitchFamily="18" charset="0"/>
                                  <a:ea typeface="Cambria Math" panose="02040503050406030204" pitchFamily="18" charset="0"/>
                                </a:rPr>
                                <m:t>+</m:t>
                              </m:r>
                            </m:sup>
                          </m:sSup>
                          <m:sSup>
                            <m:sSupPr>
                              <m:ctrlPr>
                                <a:rPr lang="en-US" sz="1500" i="1">
                                  <a:solidFill>
                                    <a:srgbClr val="000000"/>
                                  </a:solidFill>
                                  <a:latin typeface="Cambria Math" panose="02040503050406030204" pitchFamily="18" charset="0"/>
                                  <a:ea typeface="Cambria Math" panose="02040503050406030204" pitchFamily="18" charset="0"/>
                                </a:rPr>
                              </m:ctrlPr>
                            </m:sSupPr>
                            <m:e>
                              <m:r>
                                <a:rPr lang="en-US" sz="1500" i="1">
                                  <a:solidFill>
                                    <a:srgbClr val="000000"/>
                                  </a:solidFill>
                                  <a:latin typeface="Cambria Math" panose="02040503050406030204" pitchFamily="18" charset="0"/>
                                  <a:ea typeface="Cambria Math" panose="02040503050406030204" pitchFamily="18" charset="0"/>
                                </a:rPr>
                                <m:t>𝑒</m:t>
                              </m:r>
                            </m:e>
                            <m:sup>
                              <m:r>
                                <a:rPr lang="en-US" sz="1500" i="1">
                                  <a:solidFill>
                                    <a:srgbClr val="000000"/>
                                  </a:solidFill>
                                  <a:latin typeface="Cambria Math" panose="02040503050406030204" pitchFamily="18" charset="0"/>
                                  <a:ea typeface="Cambria Math" panose="02040503050406030204" pitchFamily="18" charset="0"/>
                                </a:rPr>
                                <m:t>−</m:t>
                              </m:r>
                            </m:sup>
                          </m:sSup>
                        </m:e>
                      </m:d>
                      <m:r>
                        <a:rPr lang="en-US" sz="1500" i="1" smtClean="0">
                          <a:solidFill>
                            <a:srgbClr val="000000"/>
                          </a:solidFill>
                          <a:latin typeface="Cambria Math" panose="02040503050406030204" pitchFamily="18" charset="0"/>
                          <a:ea typeface="Cambria Math" panose="02040503050406030204" pitchFamily="18" charset="0"/>
                        </a:rPr>
                        <m:t>≈</m:t>
                      </m:r>
                      <m:r>
                        <a:rPr lang="en-US" sz="1500" b="0" i="1" smtClean="0">
                          <a:solidFill>
                            <a:srgbClr val="000000"/>
                          </a:solidFill>
                          <a:latin typeface="Cambria Math" panose="02040503050406030204" pitchFamily="18" charset="0"/>
                          <a:ea typeface="Cambria Math" panose="02040503050406030204" pitchFamily="18" charset="0"/>
                        </a:rPr>
                        <m:t>1.6 </m:t>
                      </m:r>
                      <m:r>
                        <m:rPr>
                          <m:sty m:val="p"/>
                        </m:rPr>
                        <a:rPr lang="en-US" sz="1500" b="0" i="0" smtClean="0">
                          <a:solidFill>
                            <a:srgbClr val="000000"/>
                          </a:solidFill>
                          <a:latin typeface="Cambria Math" panose="02040503050406030204" pitchFamily="18" charset="0"/>
                          <a:ea typeface="Cambria Math" panose="02040503050406030204" pitchFamily="18" charset="0"/>
                        </a:rPr>
                        <m:t>fb</m:t>
                      </m:r>
                    </m:oMath>
                  </m:oMathPara>
                </a14:m>
                <a:endParaRPr lang="en-GB" sz="1500" dirty="0"/>
              </a:p>
            </p:txBody>
          </p:sp>
        </mc:Choice>
        <mc:Fallback xmlns="">
          <p:sp>
            <p:nvSpPr>
              <p:cNvPr id="23" name="TextBox 22">
                <a:extLst>
                  <a:ext uri="{FF2B5EF4-FFF2-40B4-BE49-F238E27FC236}">
                    <a16:creationId xmlns:a16="http://schemas.microsoft.com/office/drawing/2014/main" id="{8E933471-E984-3D3D-2548-9F8B4E545C80}"/>
                  </a:ext>
                </a:extLst>
              </p:cNvPr>
              <p:cNvSpPr txBox="1">
                <a:spLocks noRot="1" noChangeAspect="1" noMove="1" noResize="1" noEditPoints="1" noAdjustHandles="1" noChangeArrowheads="1" noChangeShapeType="1" noTextEdit="1"/>
              </p:cNvSpPr>
              <p:nvPr/>
            </p:nvSpPr>
            <p:spPr>
              <a:xfrm>
                <a:off x="630271" y="3473940"/>
                <a:ext cx="6109748" cy="603755"/>
              </a:xfrm>
              <a:prstGeom prst="rect">
                <a:avLst/>
              </a:prstGeom>
              <a:blipFill>
                <a:blip r:embed="rId5"/>
                <a:stretch>
                  <a:fillRect/>
                </a:stretch>
              </a:blipFill>
            </p:spPr>
            <p:txBody>
              <a:bodyPr/>
              <a:lstStyle/>
              <a:p>
                <a:r>
                  <a:rPr lang="en-GB">
                    <a:noFill/>
                  </a:rPr>
                  <a:t> </a:t>
                </a:r>
              </a:p>
            </p:txBody>
          </p:sp>
        </mc:Fallback>
      </mc:AlternateContent>
      <p:sp>
        <p:nvSpPr>
          <p:cNvPr id="25" name="TextBox 24">
            <a:extLst>
              <a:ext uri="{FF2B5EF4-FFF2-40B4-BE49-F238E27FC236}">
                <a16:creationId xmlns:a16="http://schemas.microsoft.com/office/drawing/2014/main" id="{B788FABF-CE8B-84EF-885C-6D99AF50095D}"/>
              </a:ext>
            </a:extLst>
          </p:cNvPr>
          <p:cNvSpPr txBox="1"/>
          <p:nvPr/>
        </p:nvSpPr>
        <p:spPr>
          <a:xfrm>
            <a:off x="633759" y="4176250"/>
            <a:ext cx="6353968" cy="523220"/>
          </a:xfrm>
          <a:prstGeom prst="rect">
            <a:avLst/>
          </a:prstGeom>
          <a:noFill/>
        </p:spPr>
        <p:txBody>
          <a:bodyPr wrap="square" rtlCol="0">
            <a:spAutoFit/>
          </a:bodyPr>
          <a:lstStyle/>
          <a:p>
            <a:pPr marL="0" algn="l">
              <a:spcBef>
                <a:spcPts val="3000"/>
              </a:spcBef>
            </a:pPr>
            <a:r>
              <a:rPr lang="en-GB" sz="1400" dirty="0">
                <a:solidFill>
                  <a:prstClr val="black"/>
                </a:solidFill>
                <a:latin typeface="Helvetica" pitchFamily="2" charset="0"/>
                <a:ea typeface="Helvetica Light" charset="0"/>
                <a:cs typeface="Helvetica Light" charset="0"/>
                <a:sym typeface="Wingdings" pitchFamily="2" charset="2"/>
              </a:rPr>
              <a:t>but ISR and √s spread will lead to smearing of BW peak, so that effective cross section is 0.3 fb (remember: L</a:t>
            </a:r>
            <a:r>
              <a:rPr lang="en-GB" sz="1400" baseline="-25000" dirty="0">
                <a:solidFill>
                  <a:prstClr val="black"/>
                </a:solidFill>
                <a:latin typeface="Helvetica" pitchFamily="2" charset="0"/>
                <a:ea typeface="Helvetica Light" charset="0"/>
                <a:cs typeface="Helvetica Light" charset="0"/>
                <a:sym typeface="Wingdings" pitchFamily="2" charset="2"/>
              </a:rPr>
              <a:t>ZH</a:t>
            </a:r>
            <a:r>
              <a:rPr lang="en-GB" sz="1400" dirty="0">
                <a:solidFill>
                  <a:prstClr val="black"/>
                </a:solidFill>
                <a:latin typeface="Helvetica" pitchFamily="2" charset="0"/>
                <a:ea typeface="Helvetica Light" charset="0"/>
                <a:cs typeface="Helvetica Light" charset="0"/>
                <a:sym typeface="Wingdings" pitchFamily="2" charset="2"/>
              </a:rPr>
              <a:t> = 10.8 ab</a:t>
            </a:r>
            <a:r>
              <a:rPr lang="en-GB" sz="1400" baseline="30000" dirty="0">
                <a:solidFill>
                  <a:prstClr val="black"/>
                </a:solidFill>
                <a:latin typeface="Helvetica" pitchFamily="2" charset="0"/>
                <a:ea typeface="Helvetica Light" charset="0"/>
                <a:cs typeface="Helvetica Light" charset="0"/>
                <a:sym typeface="Wingdings" pitchFamily="2" charset="2"/>
              </a:rPr>
              <a:t>–1</a:t>
            </a:r>
            <a:r>
              <a:rPr lang="en-GB" sz="1400" dirty="0">
                <a:solidFill>
                  <a:prstClr val="black"/>
                </a:solidFill>
                <a:latin typeface="Helvetica" pitchFamily="2" charset="0"/>
                <a:ea typeface="Helvetica Light" charset="0"/>
                <a:cs typeface="Helvetica Light" charset="0"/>
                <a:sym typeface="Wingdings" pitchFamily="2" charset="2"/>
              </a:rPr>
              <a:t>). </a:t>
            </a:r>
            <a:r>
              <a:rPr lang="en-GB" sz="1400" b="1" dirty="0">
                <a:solidFill>
                  <a:prstClr val="black"/>
                </a:solidFill>
                <a:latin typeface="Helvetica" pitchFamily="2" charset="0"/>
                <a:ea typeface="Helvetica Light" charset="0"/>
                <a:cs typeface="Helvetica Light" charset="0"/>
                <a:sym typeface="Wingdings" pitchFamily="2" charset="2"/>
              </a:rPr>
              <a:t>Can it be done?</a:t>
            </a:r>
          </a:p>
        </p:txBody>
      </p:sp>
      <mc:AlternateContent xmlns:mc="http://schemas.openxmlformats.org/markup-compatibility/2006">
        <mc:Choice xmlns:a14="http://schemas.microsoft.com/office/drawing/2010/main" Requires="a14">
          <p:sp>
            <p:nvSpPr>
              <p:cNvPr id="29" name="Rectangle 28">
                <a:extLst>
                  <a:ext uri="{FF2B5EF4-FFF2-40B4-BE49-F238E27FC236}">
                    <a16:creationId xmlns:a16="http://schemas.microsoft.com/office/drawing/2014/main" id="{47D60281-EB4C-9087-B479-6FC9F724F54A}"/>
                  </a:ext>
                </a:extLst>
              </p:cNvPr>
              <p:cNvSpPr/>
              <p:nvPr/>
            </p:nvSpPr>
            <p:spPr>
              <a:xfrm>
                <a:off x="641952" y="1121388"/>
                <a:ext cx="9479948" cy="362600"/>
              </a:xfrm>
              <a:prstGeom prst="rect">
                <a:avLst/>
              </a:prstGeom>
            </p:spPr>
            <p:txBody>
              <a:bodyPr wrap="square">
                <a:spAutoFit/>
              </a:bodyPr>
              <a:lstStyle/>
              <a:p>
                <a:pPr defTabSz="457200" fontAlgn="base">
                  <a:spcBef>
                    <a:spcPts val="3600"/>
                  </a:spcBef>
                  <a:spcAft>
                    <a:spcPct val="0"/>
                  </a:spcAft>
                  <a:defRPr/>
                </a:pPr>
                <a:r>
                  <a:rPr lang="en-GB" sz="1600" b="1" noProof="0" dirty="0">
                    <a:solidFill>
                      <a:srgbClr val="000000"/>
                    </a:solidFill>
                    <a:latin typeface="Helvetica" pitchFamily="2" charset="0"/>
                  </a:rPr>
                  <a:t>Extremely challenging </a:t>
                </a:r>
                <a:r>
                  <a:rPr lang="en-GB" sz="1600" noProof="0" dirty="0">
                    <a:solidFill>
                      <a:srgbClr val="000000"/>
                    </a:solidFill>
                    <a:latin typeface="Helvetica" pitchFamily="2" charset="0"/>
                  </a:rPr>
                  <a:t>— cornering the electron Yukawa coupling:  </a:t>
                </a:r>
                <a14:m>
                  <m:oMath xmlns:m="http://schemas.openxmlformats.org/officeDocument/2006/math">
                    <m:sSub>
                      <m:sSubPr>
                        <m:ctrlPr>
                          <a:rPr lang="en-US" sz="1600" b="0" i="1" smtClean="0">
                            <a:solidFill>
                              <a:srgbClr val="000000"/>
                            </a:solidFill>
                            <a:latin typeface="Cambria Math" panose="02040503050406030204" pitchFamily="18" charset="0"/>
                            <a:ea typeface="Cambria Math" panose="02040503050406030204" pitchFamily="18" charset="0"/>
                          </a:rPr>
                        </m:ctrlPr>
                      </m:sSubPr>
                      <m:e>
                        <m:r>
                          <a:rPr lang="en-US" sz="1600" b="0" i="1" smtClean="0">
                            <a:solidFill>
                              <a:srgbClr val="000000"/>
                            </a:solidFill>
                            <a:latin typeface="Cambria Math" panose="02040503050406030204" pitchFamily="18" charset="0"/>
                            <a:ea typeface="Cambria Math" panose="02040503050406030204" pitchFamily="18" charset="0"/>
                          </a:rPr>
                          <m:t>𝑦</m:t>
                        </m:r>
                      </m:e>
                      <m:sub>
                        <m:r>
                          <a:rPr lang="en-US" sz="1600" b="0" i="1" smtClean="0">
                            <a:solidFill>
                              <a:srgbClr val="000000"/>
                            </a:solidFill>
                            <a:latin typeface="Cambria Math" panose="02040503050406030204" pitchFamily="18" charset="0"/>
                            <a:ea typeface="Cambria Math" panose="02040503050406030204" pitchFamily="18" charset="0"/>
                          </a:rPr>
                          <m:t>𝑒</m:t>
                        </m:r>
                      </m:sub>
                    </m:sSub>
                    <m:r>
                      <a:rPr lang="en-US" sz="1600" i="1">
                        <a:solidFill>
                          <a:srgbClr val="000000"/>
                        </a:solidFill>
                        <a:latin typeface="Cambria Math" panose="02040503050406030204" pitchFamily="18" charset="0"/>
                        <a:ea typeface="Cambria Math" panose="02040503050406030204" pitchFamily="18" charset="0"/>
                      </a:rPr>
                      <m:t>=</m:t>
                    </m:r>
                    <m:f>
                      <m:fPr>
                        <m:type m:val="lin"/>
                        <m:ctrlPr>
                          <a:rPr lang="en-US" sz="1600" i="1">
                            <a:solidFill>
                              <a:srgbClr val="000000"/>
                            </a:solidFill>
                            <a:latin typeface="Cambria Math" panose="02040503050406030204" pitchFamily="18" charset="0"/>
                            <a:ea typeface="Cambria Math" panose="02040503050406030204" pitchFamily="18" charset="0"/>
                          </a:rPr>
                        </m:ctrlPr>
                      </m:fPr>
                      <m:num>
                        <m:rad>
                          <m:radPr>
                            <m:degHide m:val="on"/>
                            <m:ctrlPr>
                              <a:rPr lang="en-US" sz="1600" i="1">
                                <a:solidFill>
                                  <a:srgbClr val="000000"/>
                                </a:solidFill>
                                <a:latin typeface="Cambria Math" panose="02040503050406030204" pitchFamily="18" charset="0"/>
                                <a:ea typeface="Cambria Math" panose="02040503050406030204" pitchFamily="18" charset="0"/>
                              </a:rPr>
                            </m:ctrlPr>
                          </m:radPr>
                          <m:deg/>
                          <m:e>
                            <m:r>
                              <a:rPr lang="en-US" sz="1600" i="1">
                                <a:solidFill>
                                  <a:srgbClr val="000000"/>
                                </a:solidFill>
                                <a:latin typeface="Cambria Math" panose="02040503050406030204" pitchFamily="18" charset="0"/>
                                <a:ea typeface="Cambria Math" panose="02040503050406030204" pitchFamily="18" charset="0"/>
                              </a:rPr>
                              <m:t>2</m:t>
                            </m:r>
                          </m:e>
                        </m:rad>
                        <m:sSub>
                          <m:sSubPr>
                            <m:ctrlPr>
                              <a:rPr lang="en-US" sz="1600" i="1">
                                <a:solidFill>
                                  <a:srgbClr val="000000"/>
                                </a:solidFill>
                                <a:latin typeface="Cambria Math" panose="02040503050406030204" pitchFamily="18" charset="0"/>
                                <a:ea typeface="Cambria Math" panose="02040503050406030204" pitchFamily="18" charset="0"/>
                              </a:rPr>
                            </m:ctrlPr>
                          </m:sSubPr>
                          <m:e>
                            <m:r>
                              <a:rPr lang="en-US" sz="1600" i="1">
                                <a:solidFill>
                                  <a:srgbClr val="000000"/>
                                </a:solidFill>
                                <a:latin typeface="Cambria Math" panose="02040503050406030204" pitchFamily="18" charset="0"/>
                                <a:ea typeface="Cambria Math" panose="02040503050406030204" pitchFamily="18" charset="0"/>
                              </a:rPr>
                              <m:t>𝑚</m:t>
                            </m:r>
                          </m:e>
                          <m:sub>
                            <m:r>
                              <a:rPr lang="en-US" sz="1600" b="0" i="1" smtClean="0">
                                <a:solidFill>
                                  <a:srgbClr val="000000"/>
                                </a:solidFill>
                                <a:latin typeface="Cambria Math" panose="02040503050406030204" pitchFamily="18" charset="0"/>
                                <a:ea typeface="Cambria Math" panose="02040503050406030204" pitchFamily="18" charset="0"/>
                              </a:rPr>
                              <m:t>𝑒</m:t>
                            </m:r>
                          </m:sub>
                        </m:sSub>
                      </m:num>
                      <m:den>
                        <m:r>
                          <a:rPr lang="en-US" sz="1600" i="1">
                            <a:solidFill>
                              <a:srgbClr val="000000"/>
                            </a:solidFill>
                            <a:latin typeface="Cambria Math" panose="02040503050406030204" pitchFamily="18" charset="0"/>
                            <a:ea typeface="Cambria Math" panose="02040503050406030204" pitchFamily="18" charset="0"/>
                          </a:rPr>
                          <m:t>𝜐</m:t>
                        </m:r>
                      </m:den>
                    </m:f>
                    <m:r>
                      <a:rPr lang="en-US" sz="1600" i="1">
                        <a:solidFill>
                          <a:srgbClr val="000000"/>
                        </a:solidFill>
                        <a:latin typeface="Cambria Math" panose="02040503050406030204" pitchFamily="18" charset="0"/>
                        <a:ea typeface="Cambria Math" panose="02040503050406030204" pitchFamily="18" charset="0"/>
                      </a:rPr>
                      <m:t>≈2.9∙</m:t>
                    </m:r>
                    <m:sSup>
                      <m:sSupPr>
                        <m:ctrlPr>
                          <a:rPr lang="en-US" sz="1600" i="1">
                            <a:solidFill>
                              <a:srgbClr val="000000"/>
                            </a:solidFill>
                            <a:latin typeface="Cambria Math" panose="02040503050406030204" pitchFamily="18" charset="0"/>
                            <a:ea typeface="Cambria Math" panose="02040503050406030204" pitchFamily="18" charset="0"/>
                          </a:rPr>
                        </m:ctrlPr>
                      </m:sSupPr>
                      <m:e>
                        <m:r>
                          <a:rPr lang="en-US" sz="1600" i="1">
                            <a:solidFill>
                              <a:srgbClr val="000000"/>
                            </a:solidFill>
                            <a:latin typeface="Cambria Math" panose="02040503050406030204" pitchFamily="18" charset="0"/>
                            <a:ea typeface="Cambria Math" panose="02040503050406030204" pitchFamily="18" charset="0"/>
                          </a:rPr>
                          <m:t>10</m:t>
                        </m:r>
                      </m:e>
                      <m:sup>
                        <m:r>
                          <a:rPr lang="en-US" sz="1600" i="1">
                            <a:solidFill>
                              <a:srgbClr val="000000"/>
                            </a:solidFill>
                            <a:latin typeface="Cambria Math" panose="02040503050406030204" pitchFamily="18" charset="0"/>
                            <a:ea typeface="Cambria Math" panose="02040503050406030204" pitchFamily="18" charset="0"/>
                          </a:rPr>
                          <m:t>−6</m:t>
                        </m:r>
                      </m:sup>
                    </m:sSup>
                  </m:oMath>
                </a14:m>
                <a:endParaRPr lang="en-GB" sz="1600" dirty="0"/>
              </a:p>
            </p:txBody>
          </p:sp>
        </mc:Choice>
        <mc:Fallback>
          <p:sp>
            <p:nvSpPr>
              <p:cNvPr id="29" name="Rectangle 28">
                <a:extLst>
                  <a:ext uri="{FF2B5EF4-FFF2-40B4-BE49-F238E27FC236}">
                    <a16:creationId xmlns:a16="http://schemas.microsoft.com/office/drawing/2014/main" id="{47D60281-EB4C-9087-B479-6FC9F724F54A}"/>
                  </a:ext>
                </a:extLst>
              </p:cNvPr>
              <p:cNvSpPr>
                <a:spLocks noRot="1" noChangeAspect="1" noMove="1" noResize="1" noEditPoints="1" noAdjustHandles="1" noChangeArrowheads="1" noChangeShapeType="1" noTextEdit="1"/>
              </p:cNvSpPr>
              <p:nvPr/>
            </p:nvSpPr>
            <p:spPr>
              <a:xfrm>
                <a:off x="641952" y="1121388"/>
                <a:ext cx="9479948" cy="362600"/>
              </a:xfrm>
              <a:prstGeom prst="rect">
                <a:avLst/>
              </a:prstGeom>
              <a:blipFill>
                <a:blip r:embed="rId6"/>
                <a:stretch>
                  <a:fillRect l="-268" t="-96552" b="-168966"/>
                </a:stretch>
              </a:blipFill>
            </p:spPr>
            <p:txBody>
              <a:bodyPr/>
              <a:lstStyle/>
              <a:p>
                <a:r>
                  <a:rPr lang="en-GB">
                    <a:noFill/>
                  </a:rPr>
                  <a:t> </a:t>
                </a:r>
              </a:p>
            </p:txBody>
          </p:sp>
        </mc:Fallback>
      </mc:AlternateContent>
      <p:grpSp>
        <p:nvGrpSpPr>
          <p:cNvPr id="45" name="Group 44">
            <a:extLst>
              <a:ext uri="{FF2B5EF4-FFF2-40B4-BE49-F238E27FC236}">
                <a16:creationId xmlns:a16="http://schemas.microsoft.com/office/drawing/2014/main" id="{1ED871B8-45B8-4E79-7BAA-18A6177C9262}"/>
              </a:ext>
            </a:extLst>
          </p:cNvPr>
          <p:cNvGrpSpPr/>
          <p:nvPr/>
        </p:nvGrpSpPr>
        <p:grpSpPr>
          <a:xfrm>
            <a:off x="5017514" y="2808654"/>
            <a:ext cx="1459617" cy="787064"/>
            <a:chOff x="5017514" y="2808654"/>
            <a:chExt cx="1459617" cy="787064"/>
          </a:xfrm>
        </p:grpSpPr>
        <p:cxnSp>
          <p:nvCxnSpPr>
            <p:cNvPr id="6" name="Straight Connector 5">
              <a:extLst>
                <a:ext uri="{FF2B5EF4-FFF2-40B4-BE49-F238E27FC236}">
                  <a16:creationId xmlns:a16="http://schemas.microsoft.com/office/drawing/2014/main" id="{5B9DCA78-7F2D-294C-F20F-6078599DDCFA}"/>
                </a:ext>
              </a:extLst>
            </p:cNvPr>
            <p:cNvCxnSpPr>
              <a:cxnSpLocks/>
              <a:stCxn id="34" idx="3"/>
            </p:cNvCxnSpPr>
            <p:nvPr/>
          </p:nvCxnSpPr>
          <p:spPr>
            <a:xfrm>
              <a:off x="5368892" y="2962543"/>
              <a:ext cx="396839" cy="228415"/>
            </a:xfrm>
            <a:prstGeom prst="line">
              <a:avLst/>
            </a:prstGeom>
            <a:ln w="12700">
              <a:solidFill>
                <a:schemeClr val="tx1">
                  <a:lumMod val="85000"/>
                  <a:lumOff val="15000"/>
                </a:schemeClr>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DCF56A12-F42B-EC4B-C3E9-E8FDF98C3139}"/>
                </a:ext>
              </a:extLst>
            </p:cNvPr>
            <p:cNvCxnSpPr>
              <a:cxnSpLocks/>
            </p:cNvCxnSpPr>
            <p:nvPr/>
          </p:nvCxnSpPr>
          <p:spPr>
            <a:xfrm>
              <a:off x="5751876" y="3192408"/>
              <a:ext cx="420486" cy="0"/>
            </a:xfrm>
            <a:prstGeom prst="line">
              <a:avLst/>
            </a:prstGeom>
            <a:ln w="12700">
              <a:solidFill>
                <a:schemeClr val="tx1">
                  <a:lumMod val="85000"/>
                  <a:lumOff val="15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31" name="TextBox 30">
              <a:extLst>
                <a:ext uri="{FF2B5EF4-FFF2-40B4-BE49-F238E27FC236}">
                  <a16:creationId xmlns:a16="http://schemas.microsoft.com/office/drawing/2014/main" id="{60A4C0B4-443E-CA6F-AA91-735A36A47D6D}"/>
                </a:ext>
              </a:extLst>
            </p:cNvPr>
            <p:cNvSpPr txBox="1"/>
            <p:nvPr/>
          </p:nvSpPr>
          <p:spPr>
            <a:xfrm>
              <a:off x="6162621" y="3037955"/>
              <a:ext cx="314510" cy="307777"/>
            </a:xfrm>
            <a:prstGeom prst="rect">
              <a:avLst/>
            </a:prstGeom>
            <a:noFill/>
          </p:spPr>
          <p:txBody>
            <a:bodyPr wrap="none" rtlCol="0">
              <a:spAutoFit/>
            </a:bodyPr>
            <a:lstStyle/>
            <a:p>
              <a:pPr marL="0" algn="l">
                <a:spcBef>
                  <a:spcPts val="3000"/>
                </a:spcBef>
              </a:pPr>
              <a:r>
                <a:rPr lang="en-GB" sz="1400" dirty="0">
                  <a:solidFill>
                    <a:schemeClr val="tx1">
                      <a:lumMod val="85000"/>
                      <a:lumOff val="15000"/>
                    </a:schemeClr>
                  </a:solidFill>
                  <a:latin typeface="Helvetica" pitchFamily="2" charset="0"/>
                  <a:ea typeface="Helvetica Light" charset="0"/>
                  <a:cs typeface="Helvetica Light" charset="0"/>
                  <a:sym typeface="Wingdings" pitchFamily="2" charset="2"/>
                </a:rPr>
                <a:t>H</a:t>
              </a:r>
            </a:p>
          </p:txBody>
        </p:sp>
        <p:sp>
          <p:nvSpPr>
            <p:cNvPr id="33" name="TextBox 32">
              <a:extLst>
                <a:ext uri="{FF2B5EF4-FFF2-40B4-BE49-F238E27FC236}">
                  <a16:creationId xmlns:a16="http://schemas.microsoft.com/office/drawing/2014/main" id="{B731A848-08DF-68EE-4C13-B98C0BB41555}"/>
                </a:ext>
              </a:extLst>
            </p:cNvPr>
            <p:cNvSpPr txBox="1"/>
            <p:nvPr/>
          </p:nvSpPr>
          <p:spPr>
            <a:xfrm>
              <a:off x="5017514" y="3287941"/>
              <a:ext cx="351378" cy="307777"/>
            </a:xfrm>
            <a:prstGeom prst="rect">
              <a:avLst/>
            </a:prstGeom>
            <a:noFill/>
          </p:spPr>
          <p:txBody>
            <a:bodyPr wrap="none" rtlCol="0">
              <a:spAutoFit/>
            </a:bodyPr>
            <a:lstStyle/>
            <a:p>
              <a:pPr marL="0" algn="l">
                <a:spcBef>
                  <a:spcPts val="3000"/>
                </a:spcBef>
              </a:pPr>
              <a:r>
                <a:rPr lang="en-GB" sz="1400" dirty="0">
                  <a:solidFill>
                    <a:schemeClr val="tx1">
                      <a:lumMod val="85000"/>
                      <a:lumOff val="15000"/>
                    </a:schemeClr>
                  </a:solidFill>
                  <a:latin typeface="Helvetica" pitchFamily="2" charset="0"/>
                  <a:ea typeface="Helvetica Light" charset="0"/>
                  <a:cs typeface="Helvetica Light" charset="0"/>
                  <a:sym typeface="Wingdings" pitchFamily="2" charset="2"/>
                </a:rPr>
                <a:t>e</a:t>
              </a:r>
              <a:r>
                <a:rPr lang="en-GB" sz="1400" baseline="30000" dirty="0">
                  <a:solidFill>
                    <a:schemeClr val="tx1">
                      <a:lumMod val="85000"/>
                      <a:lumOff val="15000"/>
                    </a:schemeClr>
                  </a:solidFill>
                  <a:latin typeface="Helvetica" pitchFamily="2" charset="0"/>
                  <a:ea typeface="Helvetica Light" charset="0"/>
                  <a:cs typeface="Helvetica Light" charset="0"/>
                  <a:sym typeface="Wingdings" pitchFamily="2" charset="2"/>
                </a:rPr>
                <a:t>–</a:t>
              </a:r>
            </a:p>
          </p:txBody>
        </p:sp>
        <p:sp>
          <p:nvSpPr>
            <p:cNvPr id="34" name="TextBox 33">
              <a:extLst>
                <a:ext uri="{FF2B5EF4-FFF2-40B4-BE49-F238E27FC236}">
                  <a16:creationId xmlns:a16="http://schemas.microsoft.com/office/drawing/2014/main" id="{1C3B90E4-6BC6-C1FB-A1EE-0C22E7741828}"/>
                </a:ext>
              </a:extLst>
            </p:cNvPr>
            <p:cNvSpPr txBox="1"/>
            <p:nvPr/>
          </p:nvSpPr>
          <p:spPr>
            <a:xfrm>
              <a:off x="5017514" y="2808654"/>
              <a:ext cx="351378" cy="307777"/>
            </a:xfrm>
            <a:prstGeom prst="rect">
              <a:avLst/>
            </a:prstGeom>
            <a:noFill/>
          </p:spPr>
          <p:txBody>
            <a:bodyPr wrap="none" rtlCol="0">
              <a:spAutoFit/>
            </a:bodyPr>
            <a:lstStyle/>
            <a:p>
              <a:pPr marL="0" algn="l">
                <a:spcBef>
                  <a:spcPts val="3000"/>
                </a:spcBef>
              </a:pPr>
              <a:r>
                <a:rPr lang="en-GB" sz="1400" dirty="0">
                  <a:solidFill>
                    <a:schemeClr val="tx1">
                      <a:lumMod val="85000"/>
                      <a:lumOff val="15000"/>
                    </a:schemeClr>
                  </a:solidFill>
                  <a:latin typeface="Helvetica" pitchFamily="2" charset="0"/>
                  <a:ea typeface="Helvetica Light" charset="0"/>
                  <a:cs typeface="Helvetica Light" charset="0"/>
                  <a:sym typeface="Wingdings" pitchFamily="2" charset="2"/>
                </a:rPr>
                <a:t>e</a:t>
              </a:r>
              <a:r>
                <a:rPr lang="en-GB" sz="1400" baseline="30000" dirty="0">
                  <a:solidFill>
                    <a:schemeClr val="tx1">
                      <a:lumMod val="85000"/>
                      <a:lumOff val="15000"/>
                    </a:schemeClr>
                  </a:solidFill>
                  <a:latin typeface="Helvetica" pitchFamily="2" charset="0"/>
                  <a:ea typeface="Helvetica Light" charset="0"/>
                  <a:cs typeface="Helvetica Light" charset="0"/>
                  <a:sym typeface="Wingdings" pitchFamily="2" charset="2"/>
                </a:rPr>
                <a:t>+</a:t>
              </a:r>
            </a:p>
          </p:txBody>
        </p:sp>
        <p:cxnSp>
          <p:nvCxnSpPr>
            <p:cNvPr id="42" name="Straight Connector 41">
              <a:extLst>
                <a:ext uri="{FF2B5EF4-FFF2-40B4-BE49-F238E27FC236}">
                  <a16:creationId xmlns:a16="http://schemas.microsoft.com/office/drawing/2014/main" id="{6721657B-09A5-3DC8-88A3-6006F4D80726}"/>
                </a:ext>
              </a:extLst>
            </p:cNvPr>
            <p:cNvCxnSpPr>
              <a:cxnSpLocks/>
            </p:cNvCxnSpPr>
            <p:nvPr/>
          </p:nvCxnSpPr>
          <p:spPr>
            <a:xfrm flipV="1">
              <a:off x="5347532" y="3199562"/>
              <a:ext cx="396839" cy="228415"/>
            </a:xfrm>
            <a:prstGeom prst="line">
              <a:avLst/>
            </a:prstGeom>
            <a:ln w="12700">
              <a:solidFill>
                <a:schemeClr val="tx1">
                  <a:lumMod val="85000"/>
                  <a:lumOff val="15000"/>
                </a:schemeClr>
              </a:solidFill>
            </a:ln>
            <a:effectLst/>
          </p:spPr>
          <p:style>
            <a:lnRef idx="2">
              <a:schemeClr val="accent1"/>
            </a:lnRef>
            <a:fillRef idx="0">
              <a:schemeClr val="accent1"/>
            </a:fillRef>
            <a:effectRef idx="1">
              <a:schemeClr val="accent1"/>
            </a:effectRef>
            <a:fontRef idx="minor">
              <a:schemeClr val="tx1"/>
            </a:fontRef>
          </p:style>
        </p:cxnSp>
        <p:sp>
          <p:nvSpPr>
            <p:cNvPr id="43" name="Oval 42">
              <a:extLst>
                <a:ext uri="{FF2B5EF4-FFF2-40B4-BE49-F238E27FC236}">
                  <a16:creationId xmlns:a16="http://schemas.microsoft.com/office/drawing/2014/main" id="{F602C320-2067-0BFD-6992-FE1E341071D2}"/>
                </a:ext>
              </a:extLst>
            </p:cNvPr>
            <p:cNvSpPr/>
            <p:nvPr/>
          </p:nvSpPr>
          <p:spPr>
            <a:xfrm>
              <a:off x="5705859" y="3150884"/>
              <a:ext cx="90000" cy="90000"/>
            </a:xfrm>
            <a:prstGeom prst="ellipse">
              <a:avLst/>
            </a:prstGeom>
            <a:solidFill>
              <a:srgbClr val="E40000"/>
            </a:solidFill>
            <a:ln>
              <a:noFill/>
            </a:ln>
          </p:spPr>
          <p:txBody>
            <a:bodyPr wrap="none" rtlCol="0" anchor="ctr">
              <a:spAutoFit/>
            </a:bodyPr>
            <a:lstStyle/>
            <a:p>
              <a:pPr algn="l"/>
              <a:endParaRPr lang="en-GB" sz="1600" noProof="0" dirty="0">
                <a:latin typeface="Helvetica" pitchFamily="2" charset="0"/>
              </a:endParaRPr>
            </a:p>
          </p:txBody>
        </p:sp>
        <mc:AlternateContent xmlns:mc="http://schemas.openxmlformats.org/markup-compatibility/2006">
          <mc:Choice xmlns:a14="http://schemas.microsoft.com/office/drawing/2010/main" Requires="a14">
            <p:sp>
              <p:nvSpPr>
                <p:cNvPr id="44" name="TextBox 43">
                  <a:extLst>
                    <a:ext uri="{FF2B5EF4-FFF2-40B4-BE49-F238E27FC236}">
                      <a16:creationId xmlns:a16="http://schemas.microsoft.com/office/drawing/2014/main" id="{766495E9-809A-B2C8-5D5B-41AFACCE12D6}"/>
                    </a:ext>
                  </a:extLst>
                </p:cNvPr>
                <p:cNvSpPr txBox="1"/>
                <p:nvPr/>
              </p:nvSpPr>
              <p:spPr>
                <a:xfrm>
                  <a:off x="5730913" y="2878786"/>
                  <a:ext cx="273087" cy="246221"/>
                </a:xfrm>
                <a:prstGeom prst="rect">
                  <a:avLst/>
                </a:prstGeom>
                <a:noFill/>
              </p:spPr>
              <p:txBody>
                <a:bodyPr wrap="none" lIns="0" tIns="0" rIns="0" bIns="0" rtlCol="0">
                  <a:spAutoFit/>
                </a:bodyPr>
                <a:lstStyle/>
                <a:p>
                  <a:pPr marL="0" algn="l">
                    <a:spcBef>
                      <a:spcPts val="3000"/>
                    </a:spcBef>
                  </a:pPr>
                  <a14:m>
                    <m:oMathPara xmlns:m="http://schemas.openxmlformats.org/officeDocument/2006/math">
                      <m:oMath>
                        <m:sSub>
                          <m:sSubPr>
                            <m:ctrlPr>
                              <a:rPr lang="en-GB" sz="1600" i="1" noProof="0" smtClean="0">
                                <a:solidFill>
                                  <a:srgbClr val="E40000"/>
                                </a:solidFill>
                                <a:latin typeface="Cambria Math" panose="02040503050406030204" pitchFamily="18" charset="0"/>
                                <a:ea typeface="Cambria Math" panose="02040503050406030204" pitchFamily="18" charset="0"/>
                                <a:sym typeface="Wingdings" pitchFamily="2" charset="2"/>
                              </a:rPr>
                            </m:ctrlPr>
                          </m:sSubPr>
                          <m:e>
                            <m:r>
                              <a:rPr lang="en-GB" sz="1600" i="1" noProof="0" smtClean="0">
                                <a:solidFill>
                                  <a:srgbClr val="E40000"/>
                                </a:solidFill>
                                <a:latin typeface="Cambria Math" panose="02040503050406030204" pitchFamily="18" charset="0"/>
                                <a:ea typeface="Cambria Math" panose="02040503050406030204" pitchFamily="18" charset="0"/>
                                <a:sym typeface="Wingdings" pitchFamily="2" charset="2"/>
                              </a:rPr>
                              <m:t>𝜅</m:t>
                            </m:r>
                          </m:e>
                          <m:sub>
                            <m:r>
                              <a:rPr lang="en-US" sz="1600" b="0" i="1" noProof="0" smtClean="0">
                                <a:solidFill>
                                  <a:srgbClr val="E40000"/>
                                </a:solidFill>
                                <a:latin typeface="Cambria Math" panose="02040503050406030204" pitchFamily="18" charset="0"/>
                                <a:sym typeface="Wingdings" pitchFamily="2" charset="2"/>
                              </a:rPr>
                              <m:t>𝑒</m:t>
                            </m:r>
                          </m:sub>
                        </m:sSub>
                      </m:oMath>
                    </m:oMathPara>
                  </a14:m>
                  <a:endParaRPr lang="en-GB" sz="1600" noProof="0" dirty="0">
                    <a:solidFill>
                      <a:srgbClr val="E40000"/>
                    </a:solidFill>
                    <a:latin typeface="Helvetica" pitchFamily="2" charset="0"/>
                    <a:ea typeface="Helvetica Light" charset="0"/>
                    <a:cs typeface="Helvetica Light" charset="0"/>
                    <a:sym typeface="Wingdings" pitchFamily="2" charset="2"/>
                  </a:endParaRPr>
                </a:p>
              </p:txBody>
            </p:sp>
          </mc:Choice>
          <mc:Fallback>
            <p:sp>
              <p:nvSpPr>
                <p:cNvPr id="44" name="TextBox 43">
                  <a:extLst>
                    <a:ext uri="{FF2B5EF4-FFF2-40B4-BE49-F238E27FC236}">
                      <a16:creationId xmlns:a16="http://schemas.microsoft.com/office/drawing/2014/main" id="{766495E9-809A-B2C8-5D5B-41AFACCE12D6}"/>
                    </a:ext>
                  </a:extLst>
                </p:cNvPr>
                <p:cNvSpPr txBox="1">
                  <a:spLocks noRot="1" noChangeAspect="1" noMove="1" noResize="1" noEditPoints="1" noAdjustHandles="1" noChangeArrowheads="1" noChangeShapeType="1" noTextEdit="1"/>
                </p:cNvSpPr>
                <p:nvPr/>
              </p:nvSpPr>
              <p:spPr>
                <a:xfrm>
                  <a:off x="5730913" y="2878786"/>
                  <a:ext cx="273087" cy="246221"/>
                </a:xfrm>
                <a:prstGeom prst="rect">
                  <a:avLst/>
                </a:prstGeom>
                <a:blipFill>
                  <a:blip r:embed="rId7"/>
                  <a:stretch>
                    <a:fillRect l="-9091" b="-9524"/>
                  </a:stretch>
                </a:blipFill>
              </p:spPr>
              <p:txBody>
                <a:bodyPr/>
                <a:lstStyle/>
                <a:p>
                  <a:r>
                    <a:rPr lang="en-GB">
                      <a:noFill/>
                    </a:rPr>
                    <a:t> </a:t>
                  </a:r>
                </a:p>
              </p:txBody>
            </p:sp>
          </mc:Fallback>
        </mc:AlternateContent>
      </p:grpSp>
    </p:spTree>
    <p:extLst>
      <p:ext uri="{BB962C8B-B14F-4D97-AF65-F5344CB8AC3E}">
        <p14:creationId xmlns:p14="http://schemas.microsoft.com/office/powerpoint/2010/main" val="25454541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5E0EB-A693-514C-92A9-B77A8378FC2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DFEF26E-3B20-35CD-1FD2-3FAC19A8AA97}"/>
              </a:ext>
            </a:extLst>
          </p:cNvPr>
          <p:cNvSpPr txBox="1"/>
          <p:nvPr/>
        </p:nvSpPr>
        <p:spPr>
          <a:xfrm>
            <a:off x="214938" y="264651"/>
            <a:ext cx="11305525"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lang="en-GB" sz="2800" b="1" noProof="0" dirty="0">
                <a:solidFill>
                  <a:srgbClr val="0D7FBF"/>
                </a:solidFill>
                <a:latin typeface="Helvetica" pitchFamily="2" charset="0"/>
                <a:ea typeface="Trebuchet MS" pitchFamily="-84" charset="0"/>
                <a:cs typeface="Helvetica Light"/>
              </a:rPr>
              <a:t>FCC-ee – the Higgs factory</a:t>
            </a:r>
            <a:endParaRPr kumimoji="0" lang="en-GB" sz="2800" b="1" i="0" u="none" strike="noStrike" kern="1200" cap="none" spc="0" normalizeH="0" baseline="0" noProof="0" dirty="0">
              <a:ln>
                <a:noFill/>
              </a:ln>
              <a:solidFill>
                <a:srgbClr val="0D7FBF"/>
              </a:solidFill>
              <a:effectLst/>
              <a:uLnTx/>
              <a:uFillTx/>
              <a:latin typeface="Helvetica" pitchFamily="2" charset="0"/>
              <a:ea typeface="Trebuchet MS" pitchFamily="-84" charset="0"/>
              <a:cs typeface="Helvetica Light"/>
            </a:endParaRPr>
          </a:p>
        </p:txBody>
      </p:sp>
      <p:sp>
        <p:nvSpPr>
          <p:cNvPr id="2" name="Slide Number Placeholder 1">
            <a:extLst>
              <a:ext uri="{FF2B5EF4-FFF2-40B4-BE49-F238E27FC236}">
                <a16:creationId xmlns:a16="http://schemas.microsoft.com/office/drawing/2014/main" id="{33ACE107-DAD9-443A-3619-43E04B927DCD}"/>
              </a:ext>
            </a:extLst>
          </p:cNvPr>
          <p:cNvSpPr>
            <a:spLocks noGrp="1"/>
          </p:cNvSpPr>
          <p:nvPr>
            <p:ph type="sldNum" sz="quarter" idx="4"/>
          </p:nvPr>
        </p:nvSpPr>
        <p:spPr/>
        <p:txBody>
          <a:bodyPr/>
          <a:lstStyle/>
          <a:p>
            <a:pPr>
              <a:defRPr/>
            </a:pPr>
            <a:fld id="{611C2F03-9E95-40C9-A99F-3C4F7EE8CF2A}" type="slidenum">
              <a:rPr lang="en-GB" noProof="0" smtClean="0"/>
              <a:pPr>
                <a:defRPr/>
              </a:pPr>
              <a:t>25</a:t>
            </a:fld>
            <a:endParaRPr lang="en-GB" noProof="0" dirty="0"/>
          </a:p>
        </p:txBody>
      </p: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88659642-1E8F-7109-6FCE-684513D4EE0E}"/>
                  </a:ext>
                </a:extLst>
              </p:cNvPr>
              <p:cNvSpPr txBox="1"/>
              <p:nvPr/>
            </p:nvSpPr>
            <p:spPr>
              <a:xfrm>
                <a:off x="641952" y="1591401"/>
                <a:ext cx="4000775" cy="307777"/>
              </a:xfrm>
              <a:prstGeom prst="rect">
                <a:avLst/>
              </a:prstGeom>
              <a:noFill/>
            </p:spPr>
            <p:txBody>
              <a:bodyPr wrap="none" rtlCol="0">
                <a:spAutoFit/>
              </a:bodyPr>
              <a:lstStyle/>
              <a:p>
                <a:pPr>
                  <a:spcBef>
                    <a:spcPts val="3000"/>
                  </a:spcBef>
                </a:pPr>
                <a:r>
                  <a:rPr lang="en-GB" sz="1400" dirty="0">
                    <a:solidFill>
                      <a:prstClr val="black"/>
                    </a:solidFill>
                    <a:latin typeface="Helvetica" pitchFamily="2" charset="0"/>
                    <a:ea typeface="Helvetica Light" charset="0"/>
                    <a:cs typeface="Helvetica Light" charset="0"/>
                    <a:sym typeface="Wingdings" pitchFamily="2" charset="2"/>
                  </a:rPr>
                  <a:t>Can we measure the decay? </a:t>
                </a: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(recall: </a:t>
                </a:r>
                <a14:m>
                  <m:oMath xmlns:m="http://schemas.openxmlformats.org/officeDocument/2006/math">
                    <m:sSub>
                      <m:sSubPr>
                        <m:ctrlPr>
                          <a:rPr lang="el-GR" sz="1400" i="1">
                            <a:solidFill>
                              <a:schemeClr val="tx1">
                                <a:lumMod val="75000"/>
                                <a:lumOff val="25000"/>
                              </a:schemeClr>
                            </a:solidFill>
                            <a:latin typeface="Cambria Math" panose="02040503050406030204" pitchFamily="18" charset="0"/>
                            <a:ea typeface="Cambria Math" panose="02040503050406030204" pitchFamily="18" charset="0"/>
                          </a:rPr>
                        </m:ctrlPr>
                      </m:sSubPr>
                      <m:e>
                        <m:r>
                          <m:rPr>
                            <m:sty m:val="p"/>
                          </m:rPr>
                          <a:rPr lang="el-GR" sz="1400" i="1">
                            <a:solidFill>
                              <a:schemeClr val="tx1">
                                <a:lumMod val="75000"/>
                                <a:lumOff val="25000"/>
                              </a:schemeClr>
                            </a:solidFill>
                            <a:latin typeface="Cambria Math" panose="02040503050406030204" pitchFamily="18" charset="0"/>
                            <a:ea typeface="Cambria Math" panose="02040503050406030204" pitchFamily="18" charset="0"/>
                          </a:rPr>
                          <m:t>Γ</m:t>
                        </m:r>
                      </m:e>
                      <m:sub>
                        <m:r>
                          <a:rPr lang="en-US" sz="1400" i="1">
                            <a:solidFill>
                              <a:schemeClr val="tx1">
                                <a:lumMod val="75000"/>
                                <a:lumOff val="25000"/>
                              </a:schemeClr>
                            </a:solidFill>
                            <a:latin typeface="Cambria Math" panose="02040503050406030204" pitchFamily="18" charset="0"/>
                            <a:ea typeface="Cambria Math" panose="02040503050406030204" pitchFamily="18" charset="0"/>
                          </a:rPr>
                          <m:t>𝐻</m:t>
                        </m:r>
                      </m:sub>
                    </m:sSub>
                  </m:oMath>
                </a14:m>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 = 4.1 MeV)</a:t>
                </a:r>
                <a:endParaRPr lang="en-GB" sz="1400" dirty="0">
                  <a:solidFill>
                    <a:prstClr val="black"/>
                  </a:solidFill>
                  <a:latin typeface="Helvetica" pitchFamily="2" charset="0"/>
                  <a:ea typeface="Helvetica Light" charset="0"/>
                  <a:cs typeface="Helvetica Light" charset="0"/>
                  <a:sym typeface="Wingdings" pitchFamily="2" charset="2"/>
                </a:endParaRPr>
              </a:p>
            </p:txBody>
          </p:sp>
        </mc:Choice>
        <mc:Fallback xmlns="">
          <p:sp>
            <p:nvSpPr>
              <p:cNvPr id="46" name="TextBox 45">
                <a:extLst>
                  <a:ext uri="{FF2B5EF4-FFF2-40B4-BE49-F238E27FC236}">
                    <a16:creationId xmlns:a16="http://schemas.microsoft.com/office/drawing/2014/main" id="{88659642-1E8F-7109-6FCE-684513D4EE0E}"/>
                  </a:ext>
                </a:extLst>
              </p:cNvPr>
              <p:cNvSpPr txBox="1">
                <a:spLocks noRot="1" noChangeAspect="1" noMove="1" noResize="1" noEditPoints="1" noAdjustHandles="1" noChangeArrowheads="1" noChangeShapeType="1" noTextEdit="1"/>
              </p:cNvSpPr>
              <p:nvPr/>
            </p:nvSpPr>
            <p:spPr>
              <a:xfrm>
                <a:off x="641952" y="1591401"/>
                <a:ext cx="4000775" cy="307777"/>
              </a:xfrm>
              <a:prstGeom prst="rect">
                <a:avLst/>
              </a:prstGeom>
              <a:blipFill>
                <a:blip r:embed="rId2"/>
                <a:stretch>
                  <a:fillRect l="-633" t="-4000" b="-2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FA50986F-8250-9A49-39E9-0E797232570A}"/>
                  </a:ext>
                </a:extLst>
              </p:cNvPr>
              <p:cNvSpPr txBox="1"/>
              <p:nvPr/>
            </p:nvSpPr>
            <p:spPr>
              <a:xfrm>
                <a:off x="1323211" y="1967601"/>
                <a:ext cx="4321939" cy="598754"/>
              </a:xfrm>
              <a:prstGeom prst="rect">
                <a:avLst/>
              </a:prstGeom>
              <a:noFill/>
            </p:spPr>
            <p:txBody>
              <a:bodyPr wrap="square">
                <a:spAutoFit/>
              </a:bodyPr>
              <a:lstStyle/>
              <a:p>
                <a:pPr/>
                <a14:m>
                  <m:oMathPara xmlns:m="http://schemas.openxmlformats.org/officeDocument/2006/math">
                    <m:oMathParaPr>
                      <m:jc m:val="left"/>
                    </m:oMathParaPr>
                    <m:oMath>
                      <m:r>
                        <m:rPr>
                          <m:sty m:val="p"/>
                        </m:rPr>
                        <a:rPr lang="en-US" sz="1500" b="0" i="0" smtClean="0">
                          <a:solidFill>
                            <a:srgbClr val="000000"/>
                          </a:solidFill>
                          <a:latin typeface="Cambria Math" panose="02040503050406030204" pitchFamily="18" charset="0"/>
                          <a:ea typeface="Cambria Math" panose="02040503050406030204" pitchFamily="18" charset="0"/>
                        </a:rPr>
                        <m:t>BR</m:t>
                      </m:r>
                      <m:d>
                        <m:dPr>
                          <m:ctrlPr>
                            <a:rPr lang="en-US" sz="1500" b="0" i="1" smtClean="0">
                              <a:solidFill>
                                <a:srgbClr val="000000"/>
                              </a:solidFill>
                              <a:latin typeface="Cambria Math" panose="02040503050406030204" pitchFamily="18" charset="0"/>
                              <a:ea typeface="Cambria Math" panose="02040503050406030204" pitchFamily="18" charset="0"/>
                            </a:rPr>
                          </m:ctrlPr>
                        </m:dPr>
                        <m:e>
                          <m:r>
                            <a:rPr lang="en-US" sz="1500" b="0" i="1" smtClean="0">
                              <a:solidFill>
                                <a:srgbClr val="000000"/>
                              </a:solidFill>
                              <a:latin typeface="Cambria Math" panose="02040503050406030204" pitchFamily="18" charset="0"/>
                              <a:ea typeface="Cambria Math" panose="02040503050406030204" pitchFamily="18" charset="0"/>
                            </a:rPr>
                            <m:t>𝐻</m:t>
                          </m:r>
                          <m:r>
                            <a:rPr lang="en-US" sz="1500" b="0" i="1" smtClean="0">
                              <a:solidFill>
                                <a:srgbClr val="000000"/>
                              </a:solidFill>
                              <a:latin typeface="Cambria Math" panose="02040503050406030204" pitchFamily="18" charset="0"/>
                              <a:ea typeface="Cambria Math" panose="02040503050406030204" pitchFamily="18" charset="0"/>
                            </a:rPr>
                            <m:t>→</m:t>
                          </m:r>
                          <m:sSup>
                            <m:sSupPr>
                              <m:ctrlPr>
                                <a:rPr lang="en-US" sz="1500" b="0" i="1" smtClean="0">
                                  <a:solidFill>
                                    <a:srgbClr val="000000"/>
                                  </a:solidFill>
                                  <a:latin typeface="Cambria Math" panose="02040503050406030204" pitchFamily="18" charset="0"/>
                                  <a:ea typeface="Cambria Math" panose="02040503050406030204" pitchFamily="18" charset="0"/>
                                </a:rPr>
                              </m:ctrlPr>
                            </m:sSupPr>
                            <m:e>
                              <m:r>
                                <a:rPr lang="en-US" sz="1500" b="0" i="1" smtClean="0">
                                  <a:solidFill>
                                    <a:srgbClr val="000000"/>
                                  </a:solidFill>
                                  <a:latin typeface="Cambria Math" panose="02040503050406030204" pitchFamily="18" charset="0"/>
                                  <a:ea typeface="Cambria Math" panose="02040503050406030204" pitchFamily="18" charset="0"/>
                                </a:rPr>
                                <m:t>𝑒</m:t>
                              </m:r>
                            </m:e>
                            <m:sup>
                              <m:r>
                                <a:rPr lang="en-US" sz="1500" b="0" i="1" smtClean="0">
                                  <a:solidFill>
                                    <a:srgbClr val="000000"/>
                                  </a:solidFill>
                                  <a:latin typeface="Cambria Math" panose="02040503050406030204" pitchFamily="18" charset="0"/>
                                  <a:ea typeface="Cambria Math" panose="02040503050406030204" pitchFamily="18" charset="0"/>
                                </a:rPr>
                                <m:t>+</m:t>
                              </m:r>
                            </m:sup>
                          </m:sSup>
                          <m:sSup>
                            <m:sSupPr>
                              <m:ctrlPr>
                                <a:rPr lang="en-US" sz="1500" i="1">
                                  <a:solidFill>
                                    <a:srgbClr val="000000"/>
                                  </a:solidFill>
                                  <a:latin typeface="Cambria Math" panose="02040503050406030204" pitchFamily="18" charset="0"/>
                                  <a:ea typeface="Cambria Math" panose="02040503050406030204" pitchFamily="18" charset="0"/>
                                </a:rPr>
                              </m:ctrlPr>
                            </m:sSupPr>
                            <m:e>
                              <m:r>
                                <a:rPr lang="en-US" sz="1500" i="1">
                                  <a:solidFill>
                                    <a:srgbClr val="000000"/>
                                  </a:solidFill>
                                  <a:latin typeface="Cambria Math" panose="02040503050406030204" pitchFamily="18" charset="0"/>
                                  <a:ea typeface="Cambria Math" panose="02040503050406030204" pitchFamily="18" charset="0"/>
                                </a:rPr>
                                <m:t>𝑒</m:t>
                              </m:r>
                            </m:e>
                            <m:sup>
                              <m:r>
                                <a:rPr lang="en-US" sz="1500" b="0" i="1" smtClean="0">
                                  <a:solidFill>
                                    <a:srgbClr val="000000"/>
                                  </a:solidFill>
                                  <a:latin typeface="Cambria Math" panose="02040503050406030204" pitchFamily="18" charset="0"/>
                                  <a:ea typeface="Cambria Math" panose="02040503050406030204" pitchFamily="18" charset="0"/>
                                </a:rPr>
                                <m:t>−</m:t>
                              </m:r>
                            </m:sup>
                          </m:sSup>
                        </m:e>
                      </m:d>
                      <m:r>
                        <a:rPr lang="en-US" sz="1500" b="0" i="1" smtClean="0">
                          <a:solidFill>
                            <a:srgbClr val="000000"/>
                          </a:solidFill>
                          <a:latin typeface="Cambria Math" panose="02040503050406030204" pitchFamily="18" charset="0"/>
                          <a:ea typeface="Cambria Math" panose="02040503050406030204" pitchFamily="18" charset="0"/>
                        </a:rPr>
                        <m:t>≃</m:t>
                      </m:r>
                      <m:f>
                        <m:fPr>
                          <m:ctrlPr>
                            <a:rPr lang="en-US" sz="1500" b="0" i="1" smtClean="0">
                              <a:solidFill>
                                <a:srgbClr val="000000"/>
                              </a:solidFill>
                              <a:latin typeface="Cambria Math" panose="02040503050406030204" pitchFamily="18" charset="0"/>
                              <a:ea typeface="Cambria Math" panose="02040503050406030204" pitchFamily="18" charset="0"/>
                            </a:rPr>
                          </m:ctrlPr>
                        </m:fPr>
                        <m:num>
                          <m:r>
                            <a:rPr lang="en-US" sz="1500" b="0" i="1" smtClean="0">
                              <a:solidFill>
                                <a:srgbClr val="000000"/>
                              </a:solidFill>
                              <a:latin typeface="Cambria Math" panose="02040503050406030204" pitchFamily="18" charset="0"/>
                              <a:ea typeface="Cambria Math" panose="02040503050406030204" pitchFamily="18" charset="0"/>
                            </a:rPr>
                            <m:t>1</m:t>
                          </m:r>
                        </m:num>
                        <m:den>
                          <m:sSub>
                            <m:sSubPr>
                              <m:ctrlPr>
                                <a:rPr lang="el-GR" sz="1500" b="0" i="1" smtClean="0">
                                  <a:solidFill>
                                    <a:srgbClr val="000000"/>
                                  </a:solidFill>
                                  <a:latin typeface="Cambria Math" panose="02040503050406030204" pitchFamily="18" charset="0"/>
                                  <a:ea typeface="Cambria Math" panose="02040503050406030204" pitchFamily="18" charset="0"/>
                                </a:rPr>
                              </m:ctrlPr>
                            </m:sSubPr>
                            <m:e>
                              <m:r>
                                <m:rPr>
                                  <m:sty m:val="p"/>
                                </m:rPr>
                                <a:rPr lang="el-GR" sz="1500" b="0" i="1" smtClean="0">
                                  <a:solidFill>
                                    <a:srgbClr val="000000"/>
                                  </a:solidFill>
                                  <a:latin typeface="Cambria Math" panose="02040503050406030204" pitchFamily="18" charset="0"/>
                                  <a:ea typeface="Cambria Math" panose="02040503050406030204" pitchFamily="18" charset="0"/>
                                </a:rPr>
                                <m:t>Γ</m:t>
                              </m:r>
                            </m:e>
                            <m:sub>
                              <m:r>
                                <a:rPr lang="en-US" sz="1500" b="0" i="1" smtClean="0">
                                  <a:solidFill>
                                    <a:srgbClr val="000000"/>
                                  </a:solidFill>
                                  <a:latin typeface="Cambria Math" panose="02040503050406030204" pitchFamily="18" charset="0"/>
                                  <a:ea typeface="Cambria Math" panose="02040503050406030204" pitchFamily="18" charset="0"/>
                                </a:rPr>
                                <m:t>𝐻</m:t>
                              </m:r>
                            </m:sub>
                          </m:sSub>
                        </m:den>
                      </m:f>
                      <m:r>
                        <a:rPr lang="en-US" sz="1500" b="0" i="1" smtClean="0">
                          <a:solidFill>
                            <a:srgbClr val="000000"/>
                          </a:solidFill>
                          <a:latin typeface="Cambria Math" panose="02040503050406030204" pitchFamily="18" charset="0"/>
                          <a:ea typeface="Cambria Math" panose="02040503050406030204" pitchFamily="18" charset="0"/>
                        </a:rPr>
                        <m:t>∙</m:t>
                      </m:r>
                      <m:f>
                        <m:fPr>
                          <m:ctrlPr>
                            <a:rPr lang="en-US" sz="1500" b="0" i="1" smtClean="0">
                              <a:solidFill>
                                <a:srgbClr val="000000"/>
                              </a:solidFill>
                              <a:latin typeface="Cambria Math" panose="02040503050406030204" pitchFamily="18" charset="0"/>
                              <a:ea typeface="Cambria Math" panose="02040503050406030204" pitchFamily="18" charset="0"/>
                            </a:rPr>
                          </m:ctrlPr>
                        </m:fPr>
                        <m:num>
                          <m:sSub>
                            <m:sSubPr>
                              <m:ctrlPr>
                                <a:rPr lang="en-US" sz="1500" b="0" i="1" smtClean="0">
                                  <a:solidFill>
                                    <a:srgbClr val="000000"/>
                                  </a:solidFill>
                                  <a:latin typeface="Cambria Math" panose="02040503050406030204" pitchFamily="18" charset="0"/>
                                  <a:ea typeface="Cambria Math" panose="02040503050406030204" pitchFamily="18" charset="0"/>
                                </a:rPr>
                              </m:ctrlPr>
                            </m:sSubPr>
                            <m:e>
                              <m:r>
                                <a:rPr lang="en-US" sz="1500" b="0" i="1" smtClean="0">
                                  <a:solidFill>
                                    <a:srgbClr val="000000"/>
                                  </a:solidFill>
                                  <a:latin typeface="Cambria Math" panose="02040503050406030204" pitchFamily="18" charset="0"/>
                                  <a:ea typeface="Cambria Math" panose="02040503050406030204" pitchFamily="18" charset="0"/>
                                </a:rPr>
                                <m:t>𝐺</m:t>
                              </m:r>
                            </m:e>
                            <m:sub>
                              <m:r>
                                <a:rPr lang="en-US" sz="1500" b="0" i="1" smtClean="0">
                                  <a:solidFill>
                                    <a:srgbClr val="000000"/>
                                  </a:solidFill>
                                  <a:latin typeface="Cambria Math" panose="02040503050406030204" pitchFamily="18" charset="0"/>
                                  <a:ea typeface="Cambria Math" panose="02040503050406030204" pitchFamily="18" charset="0"/>
                                </a:rPr>
                                <m:t>𝐹</m:t>
                              </m:r>
                            </m:sub>
                          </m:sSub>
                          <m:sSub>
                            <m:sSubPr>
                              <m:ctrlPr>
                                <a:rPr lang="en-US" sz="1500" b="0" i="1" smtClean="0">
                                  <a:solidFill>
                                    <a:srgbClr val="000000"/>
                                  </a:solidFill>
                                  <a:latin typeface="Cambria Math" panose="02040503050406030204" pitchFamily="18" charset="0"/>
                                  <a:ea typeface="Cambria Math" panose="02040503050406030204" pitchFamily="18" charset="0"/>
                                </a:rPr>
                              </m:ctrlPr>
                            </m:sSubPr>
                            <m:e>
                              <m:r>
                                <a:rPr lang="en-US" sz="1500" b="0" i="1" smtClean="0">
                                  <a:solidFill>
                                    <a:srgbClr val="000000"/>
                                  </a:solidFill>
                                  <a:latin typeface="Cambria Math" panose="02040503050406030204" pitchFamily="18" charset="0"/>
                                  <a:ea typeface="Cambria Math" panose="02040503050406030204" pitchFamily="18" charset="0"/>
                                </a:rPr>
                                <m:t>𝑚</m:t>
                              </m:r>
                            </m:e>
                            <m:sub>
                              <m:r>
                                <a:rPr lang="en-US" sz="1500" b="0" i="1" smtClean="0">
                                  <a:solidFill>
                                    <a:srgbClr val="000000"/>
                                  </a:solidFill>
                                  <a:latin typeface="Cambria Math" panose="02040503050406030204" pitchFamily="18" charset="0"/>
                                  <a:ea typeface="Cambria Math" panose="02040503050406030204" pitchFamily="18" charset="0"/>
                                </a:rPr>
                                <m:t>𝐻</m:t>
                              </m:r>
                            </m:sub>
                          </m:sSub>
                          <m:sSubSup>
                            <m:sSubSupPr>
                              <m:ctrlPr>
                                <a:rPr lang="en-US" sz="1500" b="0" i="1" smtClean="0">
                                  <a:solidFill>
                                    <a:srgbClr val="000000"/>
                                  </a:solidFill>
                                  <a:latin typeface="Cambria Math" panose="02040503050406030204" pitchFamily="18" charset="0"/>
                                  <a:ea typeface="Cambria Math" panose="02040503050406030204" pitchFamily="18" charset="0"/>
                                </a:rPr>
                              </m:ctrlPr>
                            </m:sSubSupPr>
                            <m:e>
                              <m:r>
                                <a:rPr lang="en-US" sz="1500" b="0" i="1" smtClean="0">
                                  <a:solidFill>
                                    <a:srgbClr val="000000"/>
                                  </a:solidFill>
                                  <a:latin typeface="Cambria Math" panose="02040503050406030204" pitchFamily="18" charset="0"/>
                                  <a:ea typeface="Cambria Math" panose="02040503050406030204" pitchFamily="18" charset="0"/>
                                </a:rPr>
                                <m:t>𝑚</m:t>
                              </m:r>
                            </m:e>
                            <m:sub>
                              <m:r>
                                <a:rPr lang="en-US" sz="1500" b="0" i="1" smtClean="0">
                                  <a:solidFill>
                                    <a:srgbClr val="000000"/>
                                  </a:solidFill>
                                  <a:latin typeface="Cambria Math" panose="02040503050406030204" pitchFamily="18" charset="0"/>
                                  <a:ea typeface="Cambria Math" panose="02040503050406030204" pitchFamily="18" charset="0"/>
                                </a:rPr>
                                <m:t>𝑒</m:t>
                              </m:r>
                            </m:sub>
                            <m:sup>
                              <m:r>
                                <a:rPr lang="en-US" sz="1500" b="0" i="1" smtClean="0">
                                  <a:solidFill>
                                    <a:srgbClr val="000000"/>
                                  </a:solidFill>
                                  <a:latin typeface="Cambria Math" panose="02040503050406030204" pitchFamily="18" charset="0"/>
                                  <a:ea typeface="Cambria Math" panose="02040503050406030204" pitchFamily="18" charset="0"/>
                                </a:rPr>
                                <m:t>2</m:t>
                              </m:r>
                            </m:sup>
                          </m:sSubSup>
                        </m:num>
                        <m:den>
                          <m:r>
                            <a:rPr lang="en-US" sz="1500" b="0" i="1" smtClean="0">
                              <a:solidFill>
                                <a:srgbClr val="000000"/>
                              </a:solidFill>
                              <a:latin typeface="Cambria Math" panose="02040503050406030204" pitchFamily="18" charset="0"/>
                              <a:ea typeface="Cambria Math" panose="02040503050406030204" pitchFamily="18" charset="0"/>
                            </a:rPr>
                            <m:t>4</m:t>
                          </m:r>
                          <m:r>
                            <a:rPr lang="en-US" sz="1500" b="0" i="1" smtClean="0">
                              <a:solidFill>
                                <a:srgbClr val="000000"/>
                              </a:solidFill>
                              <a:latin typeface="Cambria Math" panose="02040503050406030204" pitchFamily="18" charset="0"/>
                              <a:ea typeface="Cambria Math" panose="02040503050406030204" pitchFamily="18" charset="0"/>
                            </a:rPr>
                            <m:t>𝜋</m:t>
                          </m:r>
                          <m:rad>
                            <m:radPr>
                              <m:degHide m:val="on"/>
                              <m:ctrlPr>
                                <a:rPr lang="en-US" sz="1500" b="0" i="1" smtClean="0">
                                  <a:solidFill>
                                    <a:srgbClr val="000000"/>
                                  </a:solidFill>
                                  <a:latin typeface="Cambria Math" panose="02040503050406030204" pitchFamily="18" charset="0"/>
                                  <a:ea typeface="Cambria Math" panose="02040503050406030204" pitchFamily="18" charset="0"/>
                                </a:rPr>
                              </m:ctrlPr>
                            </m:radPr>
                            <m:deg/>
                            <m:e>
                              <m:r>
                                <a:rPr lang="en-US" sz="1500" b="0" i="1" smtClean="0">
                                  <a:solidFill>
                                    <a:srgbClr val="000000"/>
                                  </a:solidFill>
                                  <a:latin typeface="Cambria Math" panose="02040503050406030204" pitchFamily="18" charset="0"/>
                                  <a:ea typeface="Cambria Math" panose="02040503050406030204" pitchFamily="18" charset="0"/>
                                </a:rPr>
                                <m:t>2</m:t>
                              </m:r>
                            </m:e>
                          </m:rad>
                        </m:den>
                      </m:f>
                      <m:r>
                        <a:rPr lang="en-US" sz="1500" b="0" i="1" smtClean="0">
                          <a:solidFill>
                            <a:srgbClr val="000000"/>
                          </a:solidFill>
                          <a:latin typeface="Cambria Math" panose="02040503050406030204" pitchFamily="18" charset="0"/>
                          <a:ea typeface="Cambria Math" panose="02040503050406030204" pitchFamily="18" charset="0"/>
                        </a:rPr>
                        <m:t>≈5.2∙</m:t>
                      </m:r>
                      <m:sSup>
                        <m:sSupPr>
                          <m:ctrlPr>
                            <a:rPr lang="en-US" sz="1500" b="0" i="1" smtClean="0">
                              <a:solidFill>
                                <a:srgbClr val="000000"/>
                              </a:solidFill>
                              <a:latin typeface="Cambria Math" panose="02040503050406030204" pitchFamily="18" charset="0"/>
                              <a:ea typeface="Cambria Math" panose="02040503050406030204" pitchFamily="18" charset="0"/>
                            </a:rPr>
                          </m:ctrlPr>
                        </m:sSupPr>
                        <m:e>
                          <m:r>
                            <a:rPr lang="en-US" sz="1500" b="0" i="1" smtClean="0">
                              <a:solidFill>
                                <a:srgbClr val="000000"/>
                              </a:solidFill>
                              <a:latin typeface="Cambria Math" panose="02040503050406030204" pitchFamily="18" charset="0"/>
                              <a:ea typeface="Cambria Math" panose="02040503050406030204" pitchFamily="18" charset="0"/>
                            </a:rPr>
                            <m:t>10</m:t>
                          </m:r>
                        </m:e>
                        <m:sup>
                          <m:r>
                            <a:rPr lang="en-US" sz="1500" b="0" i="1" smtClean="0">
                              <a:solidFill>
                                <a:srgbClr val="000000"/>
                              </a:solidFill>
                              <a:latin typeface="Cambria Math" panose="02040503050406030204" pitchFamily="18" charset="0"/>
                              <a:ea typeface="Cambria Math" panose="02040503050406030204" pitchFamily="18" charset="0"/>
                            </a:rPr>
                            <m:t>−9</m:t>
                          </m:r>
                        </m:sup>
                      </m:sSup>
                    </m:oMath>
                  </m:oMathPara>
                </a14:m>
                <a:endParaRPr lang="en-GB" sz="1500" dirty="0"/>
              </a:p>
            </p:txBody>
          </p:sp>
        </mc:Choice>
        <mc:Fallback xmlns="">
          <p:sp>
            <p:nvSpPr>
              <p:cNvPr id="49" name="TextBox 48">
                <a:extLst>
                  <a:ext uri="{FF2B5EF4-FFF2-40B4-BE49-F238E27FC236}">
                    <a16:creationId xmlns:a16="http://schemas.microsoft.com/office/drawing/2014/main" id="{FA50986F-8250-9A49-39E9-0E797232570A}"/>
                  </a:ext>
                </a:extLst>
              </p:cNvPr>
              <p:cNvSpPr txBox="1">
                <a:spLocks noRot="1" noChangeAspect="1" noMove="1" noResize="1" noEditPoints="1" noAdjustHandles="1" noChangeArrowheads="1" noChangeShapeType="1" noTextEdit="1"/>
              </p:cNvSpPr>
              <p:nvPr/>
            </p:nvSpPr>
            <p:spPr>
              <a:xfrm>
                <a:off x="1323211" y="1967601"/>
                <a:ext cx="4321939" cy="598754"/>
              </a:xfrm>
              <a:prstGeom prst="rect">
                <a:avLst/>
              </a:prstGeom>
              <a:blipFill>
                <a:blip r:embed="rId3"/>
                <a:stretch>
                  <a:fillRect/>
                </a:stretch>
              </a:blipFill>
            </p:spPr>
            <p:txBody>
              <a:bodyPr/>
              <a:lstStyle/>
              <a:p>
                <a:r>
                  <a:rPr lang="en-GB">
                    <a:noFill/>
                  </a:rPr>
                  <a:t> </a:t>
                </a:r>
              </a:p>
            </p:txBody>
          </p:sp>
        </mc:Fallback>
      </mc:AlternateContent>
      <p:sp>
        <p:nvSpPr>
          <p:cNvPr id="3" name="TextBox 2">
            <a:extLst>
              <a:ext uri="{FF2B5EF4-FFF2-40B4-BE49-F238E27FC236}">
                <a16:creationId xmlns:a16="http://schemas.microsoft.com/office/drawing/2014/main" id="{E28E81A6-2F51-F248-14ED-C4488C454C93}"/>
              </a:ext>
            </a:extLst>
          </p:cNvPr>
          <p:cNvSpPr txBox="1"/>
          <p:nvPr/>
        </p:nvSpPr>
        <p:spPr>
          <a:xfrm>
            <a:off x="641952" y="2670557"/>
            <a:ext cx="3974165" cy="307777"/>
          </a:xfrm>
          <a:prstGeom prst="rect">
            <a:avLst/>
          </a:prstGeom>
          <a:noFill/>
        </p:spPr>
        <p:txBody>
          <a:bodyPr wrap="none" rtlCol="0">
            <a:spAutoFit/>
          </a:bodyPr>
          <a:lstStyle/>
          <a:p>
            <a:pPr marL="0" algn="l">
              <a:spcBef>
                <a:spcPts val="3000"/>
              </a:spcBef>
            </a:pPr>
            <a:r>
              <a:rPr lang="en-GB" sz="1400" dirty="0">
                <a:solidFill>
                  <a:prstClr val="black"/>
                </a:solidFill>
                <a:latin typeface="Helvetica" pitchFamily="2" charset="0"/>
                <a:ea typeface="Helvetica Light" charset="0"/>
                <a:cs typeface="Helvetica Light" charset="0"/>
                <a:sym typeface="Wingdings" pitchFamily="2" charset="2"/>
              </a:rPr>
              <a:t>The entire HL-LHC may produce 2 such events!</a:t>
            </a:r>
          </a:p>
        </p:txBody>
      </p:sp>
      <p:sp>
        <p:nvSpPr>
          <p:cNvPr id="4" name="TextBox 3">
            <a:extLst>
              <a:ext uri="{FF2B5EF4-FFF2-40B4-BE49-F238E27FC236}">
                <a16:creationId xmlns:a16="http://schemas.microsoft.com/office/drawing/2014/main" id="{446F40FB-A376-FF9D-22A5-24E61759F289}"/>
              </a:ext>
            </a:extLst>
          </p:cNvPr>
          <p:cNvSpPr txBox="1"/>
          <p:nvPr/>
        </p:nvSpPr>
        <p:spPr>
          <a:xfrm>
            <a:off x="641951" y="3092805"/>
            <a:ext cx="3478837" cy="307777"/>
          </a:xfrm>
          <a:prstGeom prst="rect">
            <a:avLst/>
          </a:prstGeom>
          <a:noFill/>
        </p:spPr>
        <p:txBody>
          <a:bodyPr wrap="none" rtlCol="0">
            <a:spAutoFit/>
          </a:bodyPr>
          <a:lstStyle/>
          <a:p>
            <a:pPr marL="0" algn="l">
              <a:spcBef>
                <a:spcPts val="3000"/>
              </a:spcBef>
            </a:pPr>
            <a:r>
              <a:rPr lang="en-GB" sz="1400" dirty="0">
                <a:solidFill>
                  <a:prstClr val="black"/>
                </a:solidFill>
                <a:latin typeface="Helvetica" pitchFamily="2" charset="0"/>
                <a:ea typeface="Helvetica Light" charset="0"/>
                <a:cs typeface="Helvetica Light" charset="0"/>
                <a:sym typeface="Wingdings" pitchFamily="2" charset="2"/>
              </a:rPr>
              <a:t>At the FCC-ee, BW s-channel resonance:</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78CBDB4-A7CA-9BAC-B250-ED0B64908F83}"/>
                  </a:ext>
                </a:extLst>
              </p:cNvPr>
              <p:cNvSpPr txBox="1"/>
              <p:nvPr/>
            </p:nvSpPr>
            <p:spPr>
              <a:xfrm>
                <a:off x="630271" y="3473940"/>
                <a:ext cx="6109748" cy="603755"/>
              </a:xfrm>
              <a:prstGeom prst="rect">
                <a:avLst/>
              </a:prstGeom>
              <a:noFill/>
            </p:spPr>
            <p:txBody>
              <a:bodyPr wrap="square">
                <a:spAutoFit/>
              </a:bodyPr>
              <a:lstStyle/>
              <a:p>
                <a:pPr/>
                <a14:m>
                  <m:oMathPara xmlns:m="http://schemas.openxmlformats.org/officeDocument/2006/math">
                    <m:oMathParaPr>
                      <m:jc m:val="left"/>
                    </m:oMathParaPr>
                    <m:oMath>
                      <m:r>
                        <a:rPr lang="en-US" sz="1500" b="0" i="1" smtClean="0">
                          <a:solidFill>
                            <a:srgbClr val="000000"/>
                          </a:solidFill>
                          <a:latin typeface="Cambria Math" panose="02040503050406030204" pitchFamily="18" charset="0"/>
                          <a:ea typeface="Cambria Math" panose="02040503050406030204" pitchFamily="18" charset="0"/>
                        </a:rPr>
                        <m:t>𝜎</m:t>
                      </m:r>
                      <m:d>
                        <m:dPr>
                          <m:ctrlPr>
                            <a:rPr lang="en-US" sz="1500" i="1">
                              <a:solidFill>
                                <a:srgbClr val="000000"/>
                              </a:solidFill>
                              <a:latin typeface="Cambria Math" panose="02040503050406030204" pitchFamily="18" charset="0"/>
                              <a:ea typeface="Cambria Math" panose="02040503050406030204" pitchFamily="18" charset="0"/>
                            </a:rPr>
                          </m:ctrlPr>
                        </m:dPr>
                        <m:e>
                          <m:sSup>
                            <m:sSupPr>
                              <m:ctrlPr>
                                <a:rPr lang="en-US" sz="1500" i="1">
                                  <a:solidFill>
                                    <a:srgbClr val="000000"/>
                                  </a:solidFill>
                                  <a:latin typeface="Cambria Math" panose="02040503050406030204" pitchFamily="18" charset="0"/>
                                  <a:ea typeface="Cambria Math" panose="02040503050406030204" pitchFamily="18" charset="0"/>
                                </a:rPr>
                              </m:ctrlPr>
                            </m:sSupPr>
                            <m:e>
                              <m:r>
                                <a:rPr lang="en-US" sz="1500" i="1">
                                  <a:solidFill>
                                    <a:srgbClr val="000000"/>
                                  </a:solidFill>
                                  <a:latin typeface="Cambria Math" panose="02040503050406030204" pitchFamily="18" charset="0"/>
                                  <a:ea typeface="Cambria Math" panose="02040503050406030204" pitchFamily="18" charset="0"/>
                                </a:rPr>
                                <m:t>𝑒</m:t>
                              </m:r>
                            </m:e>
                            <m:sup>
                              <m:r>
                                <a:rPr lang="en-US" sz="1500" i="1">
                                  <a:solidFill>
                                    <a:srgbClr val="000000"/>
                                  </a:solidFill>
                                  <a:latin typeface="Cambria Math" panose="02040503050406030204" pitchFamily="18" charset="0"/>
                                  <a:ea typeface="Cambria Math" panose="02040503050406030204" pitchFamily="18" charset="0"/>
                                </a:rPr>
                                <m:t>+</m:t>
                              </m:r>
                            </m:sup>
                          </m:sSup>
                          <m:sSup>
                            <m:sSupPr>
                              <m:ctrlPr>
                                <a:rPr lang="en-US" sz="1500" i="1">
                                  <a:solidFill>
                                    <a:srgbClr val="000000"/>
                                  </a:solidFill>
                                  <a:latin typeface="Cambria Math" panose="02040503050406030204" pitchFamily="18" charset="0"/>
                                  <a:ea typeface="Cambria Math" panose="02040503050406030204" pitchFamily="18" charset="0"/>
                                </a:rPr>
                              </m:ctrlPr>
                            </m:sSupPr>
                            <m:e>
                              <m:r>
                                <a:rPr lang="en-US" sz="1500" i="1">
                                  <a:solidFill>
                                    <a:srgbClr val="000000"/>
                                  </a:solidFill>
                                  <a:latin typeface="Cambria Math" panose="02040503050406030204" pitchFamily="18" charset="0"/>
                                  <a:ea typeface="Cambria Math" panose="02040503050406030204" pitchFamily="18" charset="0"/>
                                </a:rPr>
                                <m:t>𝑒</m:t>
                              </m:r>
                            </m:e>
                            <m:sup>
                              <m:r>
                                <a:rPr lang="en-US" sz="1500" i="1">
                                  <a:solidFill>
                                    <a:srgbClr val="000000"/>
                                  </a:solidFill>
                                  <a:latin typeface="Cambria Math" panose="02040503050406030204" pitchFamily="18" charset="0"/>
                                  <a:ea typeface="Cambria Math" panose="02040503050406030204" pitchFamily="18" charset="0"/>
                                </a:rPr>
                                <m:t>−</m:t>
                              </m:r>
                            </m:sup>
                          </m:sSup>
                          <m:r>
                            <a:rPr lang="en-US" sz="1500" i="1">
                              <a:solidFill>
                                <a:srgbClr val="000000"/>
                              </a:solidFill>
                              <a:latin typeface="Cambria Math" panose="02040503050406030204" pitchFamily="18" charset="0"/>
                              <a:ea typeface="Cambria Math" panose="02040503050406030204" pitchFamily="18" charset="0"/>
                            </a:rPr>
                            <m:t>→</m:t>
                          </m:r>
                          <m:r>
                            <a:rPr lang="en-US" sz="1500" b="0" i="1" smtClean="0">
                              <a:solidFill>
                                <a:srgbClr val="000000"/>
                              </a:solidFill>
                              <a:latin typeface="Cambria Math" panose="02040503050406030204" pitchFamily="18" charset="0"/>
                              <a:ea typeface="Cambria Math" panose="02040503050406030204" pitchFamily="18" charset="0"/>
                            </a:rPr>
                            <m:t>𝐻</m:t>
                          </m:r>
                        </m:e>
                      </m:d>
                      <m:r>
                        <a:rPr lang="en-US" sz="1500" b="0" i="1" smtClean="0">
                          <a:solidFill>
                            <a:srgbClr val="000000"/>
                          </a:solidFill>
                          <a:latin typeface="Cambria Math" panose="02040503050406030204" pitchFamily="18" charset="0"/>
                          <a:ea typeface="Cambria Math" panose="02040503050406030204" pitchFamily="18" charset="0"/>
                        </a:rPr>
                        <m:t>≃</m:t>
                      </m:r>
                      <m:f>
                        <m:fPr>
                          <m:ctrlPr>
                            <a:rPr lang="en-US" sz="1500" i="1">
                              <a:solidFill>
                                <a:srgbClr val="000000"/>
                              </a:solidFill>
                              <a:latin typeface="Cambria Math" panose="02040503050406030204" pitchFamily="18" charset="0"/>
                              <a:ea typeface="Cambria Math" panose="02040503050406030204" pitchFamily="18" charset="0"/>
                            </a:rPr>
                          </m:ctrlPr>
                        </m:fPr>
                        <m:num>
                          <m:r>
                            <a:rPr lang="en-US" sz="1500" i="1">
                              <a:solidFill>
                                <a:srgbClr val="000000"/>
                              </a:solidFill>
                              <a:latin typeface="Cambria Math" panose="02040503050406030204" pitchFamily="18" charset="0"/>
                              <a:ea typeface="Cambria Math" panose="02040503050406030204" pitchFamily="18" charset="0"/>
                            </a:rPr>
                            <m:t>4</m:t>
                          </m:r>
                          <m:r>
                            <a:rPr lang="en-US" sz="1500" i="1">
                              <a:solidFill>
                                <a:srgbClr val="000000"/>
                              </a:solidFill>
                              <a:latin typeface="Cambria Math" panose="02040503050406030204" pitchFamily="18" charset="0"/>
                              <a:ea typeface="Cambria Math" panose="02040503050406030204" pitchFamily="18" charset="0"/>
                            </a:rPr>
                            <m:t>𝜋</m:t>
                          </m:r>
                          <m:sSub>
                            <m:sSubPr>
                              <m:ctrlPr>
                                <a:rPr lang="el-GR" sz="1500" i="1">
                                  <a:solidFill>
                                    <a:srgbClr val="000000"/>
                                  </a:solidFill>
                                  <a:latin typeface="Cambria Math" panose="02040503050406030204" pitchFamily="18" charset="0"/>
                                  <a:ea typeface="Cambria Math" panose="02040503050406030204" pitchFamily="18" charset="0"/>
                                </a:rPr>
                              </m:ctrlPr>
                            </m:sSubPr>
                            <m:e>
                              <m:r>
                                <m:rPr>
                                  <m:sty m:val="p"/>
                                </m:rPr>
                                <a:rPr lang="el-GR" sz="1500" i="1">
                                  <a:solidFill>
                                    <a:srgbClr val="000000"/>
                                  </a:solidFill>
                                  <a:latin typeface="Cambria Math" panose="02040503050406030204" pitchFamily="18" charset="0"/>
                                  <a:ea typeface="Cambria Math" panose="02040503050406030204" pitchFamily="18" charset="0"/>
                                </a:rPr>
                                <m:t>Γ</m:t>
                              </m:r>
                            </m:e>
                            <m:sub>
                              <m:r>
                                <a:rPr lang="en-US" sz="1500" i="1">
                                  <a:solidFill>
                                    <a:srgbClr val="000000"/>
                                  </a:solidFill>
                                  <a:latin typeface="Cambria Math" panose="02040503050406030204" pitchFamily="18" charset="0"/>
                                  <a:ea typeface="Cambria Math" panose="02040503050406030204" pitchFamily="18" charset="0"/>
                                </a:rPr>
                                <m:t>𝐻</m:t>
                              </m:r>
                            </m:sub>
                          </m:sSub>
                          <m:r>
                            <m:rPr>
                              <m:sty m:val="p"/>
                            </m:rPr>
                            <a:rPr lang="el-GR" sz="1500" i="0" smtClean="0">
                              <a:solidFill>
                                <a:srgbClr val="000000"/>
                              </a:solidFill>
                              <a:latin typeface="Cambria Math" panose="02040503050406030204" pitchFamily="18" charset="0"/>
                              <a:ea typeface="Cambria Math" panose="02040503050406030204" pitchFamily="18" charset="0"/>
                            </a:rPr>
                            <m:t>Γ</m:t>
                          </m:r>
                          <m:d>
                            <m:dPr>
                              <m:ctrlPr>
                                <a:rPr lang="en-US" sz="1500" b="0" i="1" smtClean="0">
                                  <a:solidFill>
                                    <a:srgbClr val="000000"/>
                                  </a:solidFill>
                                  <a:latin typeface="Cambria Math" panose="02040503050406030204" pitchFamily="18" charset="0"/>
                                  <a:ea typeface="Cambria Math" panose="02040503050406030204" pitchFamily="18" charset="0"/>
                                </a:rPr>
                              </m:ctrlPr>
                            </m:dPr>
                            <m:e>
                              <m:r>
                                <a:rPr lang="en-US" sz="1500" b="0" i="1" smtClean="0">
                                  <a:solidFill>
                                    <a:srgbClr val="000000"/>
                                  </a:solidFill>
                                  <a:latin typeface="Cambria Math" panose="02040503050406030204" pitchFamily="18" charset="0"/>
                                  <a:ea typeface="Cambria Math" panose="02040503050406030204" pitchFamily="18" charset="0"/>
                                </a:rPr>
                                <m:t>𝐻</m:t>
                              </m:r>
                              <m:r>
                                <a:rPr lang="en-US" sz="1500" i="1">
                                  <a:solidFill>
                                    <a:srgbClr val="000000"/>
                                  </a:solidFill>
                                  <a:latin typeface="Cambria Math" panose="02040503050406030204" pitchFamily="18" charset="0"/>
                                  <a:ea typeface="Cambria Math" panose="02040503050406030204" pitchFamily="18" charset="0"/>
                                </a:rPr>
                                <m:t>→</m:t>
                              </m:r>
                              <m:sSup>
                                <m:sSupPr>
                                  <m:ctrlPr>
                                    <a:rPr lang="en-US" sz="1500" i="1">
                                      <a:solidFill>
                                        <a:srgbClr val="000000"/>
                                      </a:solidFill>
                                      <a:latin typeface="Cambria Math" panose="02040503050406030204" pitchFamily="18" charset="0"/>
                                      <a:ea typeface="Cambria Math" panose="02040503050406030204" pitchFamily="18" charset="0"/>
                                    </a:rPr>
                                  </m:ctrlPr>
                                </m:sSupPr>
                                <m:e>
                                  <m:r>
                                    <a:rPr lang="en-US" sz="1500" i="1">
                                      <a:solidFill>
                                        <a:srgbClr val="000000"/>
                                      </a:solidFill>
                                      <a:latin typeface="Cambria Math" panose="02040503050406030204" pitchFamily="18" charset="0"/>
                                      <a:ea typeface="Cambria Math" panose="02040503050406030204" pitchFamily="18" charset="0"/>
                                    </a:rPr>
                                    <m:t>𝑒</m:t>
                                  </m:r>
                                </m:e>
                                <m:sup>
                                  <m:r>
                                    <a:rPr lang="en-US" sz="1500" i="1">
                                      <a:solidFill>
                                        <a:srgbClr val="000000"/>
                                      </a:solidFill>
                                      <a:latin typeface="Cambria Math" panose="02040503050406030204" pitchFamily="18" charset="0"/>
                                      <a:ea typeface="Cambria Math" panose="02040503050406030204" pitchFamily="18" charset="0"/>
                                    </a:rPr>
                                    <m:t>+</m:t>
                                  </m:r>
                                </m:sup>
                              </m:sSup>
                              <m:sSup>
                                <m:sSupPr>
                                  <m:ctrlPr>
                                    <a:rPr lang="en-US" sz="1500" i="1">
                                      <a:solidFill>
                                        <a:srgbClr val="000000"/>
                                      </a:solidFill>
                                      <a:latin typeface="Cambria Math" panose="02040503050406030204" pitchFamily="18" charset="0"/>
                                      <a:ea typeface="Cambria Math" panose="02040503050406030204" pitchFamily="18" charset="0"/>
                                    </a:rPr>
                                  </m:ctrlPr>
                                </m:sSupPr>
                                <m:e>
                                  <m:r>
                                    <a:rPr lang="en-US" sz="1500" i="1">
                                      <a:solidFill>
                                        <a:srgbClr val="000000"/>
                                      </a:solidFill>
                                      <a:latin typeface="Cambria Math" panose="02040503050406030204" pitchFamily="18" charset="0"/>
                                      <a:ea typeface="Cambria Math" panose="02040503050406030204" pitchFamily="18" charset="0"/>
                                    </a:rPr>
                                    <m:t>𝑒</m:t>
                                  </m:r>
                                </m:e>
                                <m:sup>
                                  <m:r>
                                    <a:rPr lang="en-US" sz="1500" i="1">
                                      <a:solidFill>
                                        <a:srgbClr val="000000"/>
                                      </a:solidFill>
                                      <a:latin typeface="Cambria Math" panose="02040503050406030204" pitchFamily="18" charset="0"/>
                                      <a:ea typeface="Cambria Math" panose="02040503050406030204" pitchFamily="18" charset="0"/>
                                    </a:rPr>
                                    <m:t>−</m:t>
                                  </m:r>
                                </m:sup>
                              </m:sSup>
                            </m:e>
                          </m:d>
                        </m:num>
                        <m:den>
                          <m:sSup>
                            <m:sSupPr>
                              <m:ctrlPr>
                                <a:rPr lang="en-US" sz="1500" b="0" i="1" smtClean="0">
                                  <a:solidFill>
                                    <a:srgbClr val="000000"/>
                                  </a:solidFill>
                                  <a:latin typeface="Cambria Math" panose="02040503050406030204" pitchFamily="18" charset="0"/>
                                  <a:ea typeface="Cambria Math" panose="02040503050406030204" pitchFamily="18" charset="0"/>
                                </a:rPr>
                              </m:ctrlPr>
                            </m:sSupPr>
                            <m:e>
                              <m:d>
                                <m:dPr>
                                  <m:ctrlPr>
                                    <a:rPr lang="en-US" sz="1500" b="0" i="1" smtClean="0">
                                      <a:solidFill>
                                        <a:srgbClr val="000000"/>
                                      </a:solidFill>
                                      <a:latin typeface="Cambria Math" panose="02040503050406030204" pitchFamily="18" charset="0"/>
                                      <a:ea typeface="Cambria Math" panose="02040503050406030204" pitchFamily="18" charset="0"/>
                                    </a:rPr>
                                  </m:ctrlPr>
                                </m:dPr>
                                <m:e>
                                  <m:r>
                                    <a:rPr lang="en-US" sz="1500" b="0" i="1" smtClean="0">
                                      <a:solidFill>
                                        <a:srgbClr val="000000"/>
                                      </a:solidFill>
                                      <a:latin typeface="Cambria Math" panose="02040503050406030204" pitchFamily="18" charset="0"/>
                                      <a:ea typeface="Cambria Math" panose="02040503050406030204" pitchFamily="18" charset="0"/>
                                    </a:rPr>
                                    <m:t>𝑠</m:t>
                                  </m:r>
                                  <m:r>
                                    <a:rPr lang="en-US" sz="1500" b="0" i="1" smtClean="0">
                                      <a:solidFill>
                                        <a:srgbClr val="000000"/>
                                      </a:solidFill>
                                      <a:latin typeface="Cambria Math" panose="02040503050406030204" pitchFamily="18" charset="0"/>
                                      <a:ea typeface="Cambria Math" panose="02040503050406030204" pitchFamily="18" charset="0"/>
                                    </a:rPr>
                                    <m:t>−</m:t>
                                  </m:r>
                                  <m:sSubSup>
                                    <m:sSubSupPr>
                                      <m:ctrlPr>
                                        <a:rPr lang="en-US" sz="1500" b="0" i="1" smtClean="0">
                                          <a:solidFill>
                                            <a:srgbClr val="000000"/>
                                          </a:solidFill>
                                          <a:latin typeface="Cambria Math" panose="02040503050406030204" pitchFamily="18" charset="0"/>
                                          <a:ea typeface="Cambria Math" panose="02040503050406030204" pitchFamily="18" charset="0"/>
                                        </a:rPr>
                                      </m:ctrlPr>
                                    </m:sSubSupPr>
                                    <m:e>
                                      <m:r>
                                        <a:rPr lang="en-US" sz="1500" b="0" i="1" smtClean="0">
                                          <a:solidFill>
                                            <a:srgbClr val="000000"/>
                                          </a:solidFill>
                                          <a:latin typeface="Cambria Math" panose="02040503050406030204" pitchFamily="18" charset="0"/>
                                          <a:ea typeface="Cambria Math" panose="02040503050406030204" pitchFamily="18" charset="0"/>
                                        </a:rPr>
                                        <m:t>𝑚</m:t>
                                      </m:r>
                                    </m:e>
                                    <m:sub>
                                      <m:r>
                                        <a:rPr lang="en-US" sz="1500" b="0" i="1" smtClean="0">
                                          <a:solidFill>
                                            <a:srgbClr val="000000"/>
                                          </a:solidFill>
                                          <a:latin typeface="Cambria Math" panose="02040503050406030204" pitchFamily="18" charset="0"/>
                                          <a:ea typeface="Cambria Math" panose="02040503050406030204" pitchFamily="18" charset="0"/>
                                        </a:rPr>
                                        <m:t>𝐻</m:t>
                                      </m:r>
                                    </m:sub>
                                    <m:sup>
                                      <m:r>
                                        <a:rPr lang="en-US" sz="1500" b="0" i="1" smtClean="0">
                                          <a:solidFill>
                                            <a:srgbClr val="000000"/>
                                          </a:solidFill>
                                          <a:latin typeface="Cambria Math" panose="02040503050406030204" pitchFamily="18" charset="0"/>
                                          <a:ea typeface="Cambria Math" panose="02040503050406030204" pitchFamily="18" charset="0"/>
                                        </a:rPr>
                                        <m:t>2</m:t>
                                      </m:r>
                                    </m:sup>
                                  </m:sSubSup>
                                </m:e>
                              </m:d>
                            </m:e>
                            <m:sup>
                              <m:r>
                                <a:rPr lang="en-US" sz="1500" b="0" i="1" smtClean="0">
                                  <a:solidFill>
                                    <a:srgbClr val="000000"/>
                                  </a:solidFill>
                                  <a:latin typeface="Cambria Math" panose="02040503050406030204" pitchFamily="18" charset="0"/>
                                  <a:ea typeface="Cambria Math" panose="02040503050406030204" pitchFamily="18" charset="0"/>
                                </a:rPr>
                                <m:t>2</m:t>
                              </m:r>
                            </m:sup>
                          </m:sSup>
                          <m:r>
                            <a:rPr lang="en-US" sz="1500" i="1">
                              <a:solidFill>
                                <a:srgbClr val="000000"/>
                              </a:solidFill>
                              <a:latin typeface="Cambria Math" panose="02040503050406030204" pitchFamily="18" charset="0"/>
                              <a:ea typeface="Cambria Math" panose="02040503050406030204" pitchFamily="18" charset="0"/>
                            </a:rPr>
                            <m:t>+</m:t>
                          </m:r>
                          <m:sSubSup>
                            <m:sSubSupPr>
                              <m:ctrlPr>
                                <a:rPr lang="en-US" sz="1500" b="0" i="1" smtClean="0">
                                  <a:solidFill>
                                    <a:srgbClr val="000000"/>
                                  </a:solidFill>
                                  <a:latin typeface="Cambria Math" panose="02040503050406030204" pitchFamily="18" charset="0"/>
                                  <a:ea typeface="Cambria Math" panose="02040503050406030204" pitchFamily="18" charset="0"/>
                                </a:rPr>
                              </m:ctrlPr>
                            </m:sSubSupPr>
                            <m:e>
                              <m:r>
                                <a:rPr lang="en-US" sz="1500" b="0" i="1" smtClean="0">
                                  <a:solidFill>
                                    <a:srgbClr val="000000"/>
                                  </a:solidFill>
                                  <a:latin typeface="Cambria Math" panose="02040503050406030204" pitchFamily="18" charset="0"/>
                                  <a:ea typeface="Cambria Math" panose="02040503050406030204" pitchFamily="18" charset="0"/>
                                </a:rPr>
                                <m:t>𝑚</m:t>
                              </m:r>
                            </m:e>
                            <m:sub>
                              <m:r>
                                <a:rPr lang="en-US" sz="1500" b="0" i="1" smtClean="0">
                                  <a:solidFill>
                                    <a:srgbClr val="000000"/>
                                  </a:solidFill>
                                  <a:latin typeface="Cambria Math" panose="02040503050406030204" pitchFamily="18" charset="0"/>
                                  <a:ea typeface="Cambria Math" panose="02040503050406030204" pitchFamily="18" charset="0"/>
                                </a:rPr>
                                <m:t>𝐻</m:t>
                              </m:r>
                            </m:sub>
                            <m:sup>
                              <m:r>
                                <a:rPr lang="en-US" sz="1500" b="0" i="1" smtClean="0">
                                  <a:solidFill>
                                    <a:srgbClr val="000000"/>
                                  </a:solidFill>
                                  <a:latin typeface="Cambria Math" panose="02040503050406030204" pitchFamily="18" charset="0"/>
                                  <a:ea typeface="Cambria Math" panose="02040503050406030204" pitchFamily="18" charset="0"/>
                                </a:rPr>
                                <m:t>2</m:t>
                              </m:r>
                            </m:sup>
                          </m:sSubSup>
                          <m:sSubSup>
                            <m:sSubSupPr>
                              <m:ctrlPr>
                                <a:rPr lang="el-GR" sz="1500" i="1">
                                  <a:solidFill>
                                    <a:srgbClr val="000000"/>
                                  </a:solidFill>
                                  <a:latin typeface="Cambria Math" panose="02040503050406030204" pitchFamily="18" charset="0"/>
                                  <a:ea typeface="Cambria Math" panose="02040503050406030204" pitchFamily="18" charset="0"/>
                                </a:rPr>
                              </m:ctrlPr>
                            </m:sSubSupPr>
                            <m:e>
                              <m:r>
                                <m:rPr>
                                  <m:sty m:val="p"/>
                                </m:rPr>
                                <a:rPr lang="el-GR" sz="1500" i="1">
                                  <a:solidFill>
                                    <a:srgbClr val="000000"/>
                                  </a:solidFill>
                                  <a:latin typeface="Cambria Math" panose="02040503050406030204" pitchFamily="18" charset="0"/>
                                  <a:ea typeface="Cambria Math" panose="02040503050406030204" pitchFamily="18" charset="0"/>
                                </a:rPr>
                                <m:t>Γ</m:t>
                              </m:r>
                            </m:e>
                            <m:sub>
                              <m:r>
                                <a:rPr lang="en-US" sz="1500" b="0" i="1" smtClean="0">
                                  <a:solidFill>
                                    <a:srgbClr val="000000"/>
                                  </a:solidFill>
                                  <a:latin typeface="Cambria Math" panose="02040503050406030204" pitchFamily="18" charset="0"/>
                                  <a:ea typeface="Cambria Math" panose="02040503050406030204" pitchFamily="18" charset="0"/>
                                </a:rPr>
                                <m:t>𝐻</m:t>
                              </m:r>
                            </m:sub>
                            <m:sup>
                              <m:r>
                                <a:rPr lang="en-US" sz="1500" b="0" i="1" smtClean="0">
                                  <a:solidFill>
                                    <a:srgbClr val="000000"/>
                                  </a:solidFill>
                                  <a:latin typeface="Cambria Math" panose="02040503050406030204" pitchFamily="18" charset="0"/>
                                  <a:ea typeface="Cambria Math" panose="02040503050406030204" pitchFamily="18" charset="0"/>
                                </a:rPr>
                                <m:t>2</m:t>
                              </m:r>
                            </m:sup>
                          </m:sSubSup>
                        </m:den>
                      </m:f>
                      <m:r>
                        <a:rPr lang="en-US" sz="1500" b="0" i="1" smtClean="0">
                          <a:solidFill>
                            <a:srgbClr val="000000"/>
                          </a:solidFill>
                          <a:latin typeface="Cambria Math" panose="02040503050406030204" pitchFamily="18" charset="0"/>
                          <a:ea typeface="Cambria Math" panose="02040503050406030204" pitchFamily="18" charset="0"/>
                        </a:rPr>
                        <m:t> </m:t>
                      </m:r>
                      <m:groupChr>
                        <m:groupChrPr>
                          <m:chr m:val="⇒"/>
                          <m:pos m:val="bot"/>
                          <m:vertJc m:val="bot"/>
                          <m:ctrlPr>
                            <a:rPr lang="en-US" sz="1500" b="0" i="1" smtClean="0">
                              <a:solidFill>
                                <a:srgbClr val="000000"/>
                              </a:solidFill>
                              <a:latin typeface="Cambria Math" panose="02040503050406030204" pitchFamily="18" charset="0"/>
                              <a:ea typeface="Cambria Math" panose="02040503050406030204" pitchFamily="18" charset="0"/>
                            </a:rPr>
                          </m:ctrlPr>
                        </m:groupChrPr>
                        <m:e>
                          <m:r>
                            <m:rPr>
                              <m:brk m:alnAt="2"/>
                            </m:rPr>
                            <a:rPr lang="en-US" sz="1500" b="0" i="1" smtClean="0">
                              <a:solidFill>
                                <a:srgbClr val="000000"/>
                              </a:solidFill>
                              <a:latin typeface="Cambria Math" panose="02040503050406030204" pitchFamily="18" charset="0"/>
                              <a:ea typeface="Cambria Math" panose="02040503050406030204" pitchFamily="18" charset="0"/>
                            </a:rPr>
                            <m:t>𝑠</m:t>
                          </m:r>
                          <m:r>
                            <a:rPr lang="en-US" sz="1500" b="0" i="1" smtClean="0">
                              <a:solidFill>
                                <a:srgbClr val="000000"/>
                              </a:solidFill>
                              <a:latin typeface="Cambria Math" panose="02040503050406030204" pitchFamily="18" charset="0"/>
                              <a:ea typeface="Cambria Math" panose="02040503050406030204" pitchFamily="18" charset="0"/>
                            </a:rPr>
                            <m:t>=</m:t>
                          </m:r>
                          <m:sSubSup>
                            <m:sSubSupPr>
                              <m:ctrlPr>
                                <a:rPr lang="en-US" sz="1500" b="0" i="1" smtClean="0">
                                  <a:solidFill>
                                    <a:srgbClr val="000000"/>
                                  </a:solidFill>
                                  <a:latin typeface="Cambria Math" panose="02040503050406030204" pitchFamily="18" charset="0"/>
                                  <a:ea typeface="Cambria Math" panose="02040503050406030204" pitchFamily="18" charset="0"/>
                                </a:rPr>
                              </m:ctrlPr>
                            </m:sSubSupPr>
                            <m:e>
                              <m:r>
                                <a:rPr lang="en-US" sz="1500" b="0" i="1" smtClean="0">
                                  <a:solidFill>
                                    <a:srgbClr val="000000"/>
                                  </a:solidFill>
                                  <a:latin typeface="Cambria Math" panose="02040503050406030204" pitchFamily="18" charset="0"/>
                                  <a:ea typeface="Cambria Math" panose="02040503050406030204" pitchFamily="18" charset="0"/>
                                </a:rPr>
                                <m:t>𝑚</m:t>
                              </m:r>
                            </m:e>
                            <m:sub>
                              <m:r>
                                <a:rPr lang="en-US" sz="1500" b="0" i="1" smtClean="0">
                                  <a:solidFill>
                                    <a:srgbClr val="000000"/>
                                  </a:solidFill>
                                  <a:latin typeface="Cambria Math" panose="02040503050406030204" pitchFamily="18" charset="0"/>
                                  <a:ea typeface="Cambria Math" panose="02040503050406030204" pitchFamily="18" charset="0"/>
                                </a:rPr>
                                <m:t>𝐻</m:t>
                              </m:r>
                            </m:sub>
                            <m:sup>
                              <m:r>
                                <a:rPr lang="en-US" sz="1500" b="0" i="1" smtClean="0">
                                  <a:solidFill>
                                    <a:srgbClr val="000000"/>
                                  </a:solidFill>
                                  <a:latin typeface="Cambria Math" panose="02040503050406030204" pitchFamily="18" charset="0"/>
                                  <a:ea typeface="Cambria Math" panose="02040503050406030204" pitchFamily="18" charset="0"/>
                                </a:rPr>
                                <m:t>2</m:t>
                              </m:r>
                            </m:sup>
                          </m:sSubSup>
                        </m:e>
                      </m:groupChr>
                      <m:r>
                        <a:rPr lang="en-US" sz="1500" b="0" i="1" smtClean="0">
                          <a:solidFill>
                            <a:srgbClr val="000000"/>
                          </a:solidFill>
                          <a:latin typeface="Cambria Math" panose="02040503050406030204" pitchFamily="18" charset="0"/>
                          <a:ea typeface="Cambria Math" panose="02040503050406030204" pitchFamily="18" charset="0"/>
                        </a:rPr>
                        <m:t> </m:t>
                      </m:r>
                      <m:f>
                        <m:fPr>
                          <m:ctrlPr>
                            <a:rPr lang="en-US" sz="1500" i="1">
                              <a:solidFill>
                                <a:srgbClr val="000000"/>
                              </a:solidFill>
                              <a:latin typeface="Cambria Math" panose="02040503050406030204" pitchFamily="18" charset="0"/>
                              <a:ea typeface="Cambria Math" panose="02040503050406030204" pitchFamily="18" charset="0"/>
                            </a:rPr>
                          </m:ctrlPr>
                        </m:fPr>
                        <m:num>
                          <m:r>
                            <a:rPr lang="en-US" sz="1500" i="1">
                              <a:solidFill>
                                <a:srgbClr val="000000"/>
                              </a:solidFill>
                              <a:latin typeface="Cambria Math" panose="02040503050406030204" pitchFamily="18" charset="0"/>
                              <a:ea typeface="Cambria Math" panose="02040503050406030204" pitchFamily="18" charset="0"/>
                            </a:rPr>
                            <m:t>4</m:t>
                          </m:r>
                          <m:r>
                            <a:rPr lang="en-US" sz="1500" i="1">
                              <a:solidFill>
                                <a:srgbClr val="000000"/>
                              </a:solidFill>
                              <a:latin typeface="Cambria Math" panose="02040503050406030204" pitchFamily="18" charset="0"/>
                              <a:ea typeface="Cambria Math" panose="02040503050406030204" pitchFamily="18" charset="0"/>
                            </a:rPr>
                            <m:t>𝜋</m:t>
                          </m:r>
                        </m:num>
                        <m:den>
                          <m:sSubSup>
                            <m:sSubSupPr>
                              <m:ctrlPr>
                                <a:rPr lang="en-US" sz="1500" i="1">
                                  <a:solidFill>
                                    <a:srgbClr val="000000"/>
                                  </a:solidFill>
                                  <a:latin typeface="Cambria Math" panose="02040503050406030204" pitchFamily="18" charset="0"/>
                                  <a:ea typeface="Cambria Math" panose="02040503050406030204" pitchFamily="18" charset="0"/>
                                </a:rPr>
                              </m:ctrlPr>
                            </m:sSubSupPr>
                            <m:e>
                              <m:r>
                                <a:rPr lang="en-US" sz="1500" i="1">
                                  <a:solidFill>
                                    <a:srgbClr val="000000"/>
                                  </a:solidFill>
                                  <a:latin typeface="Cambria Math" panose="02040503050406030204" pitchFamily="18" charset="0"/>
                                  <a:ea typeface="Cambria Math" panose="02040503050406030204" pitchFamily="18" charset="0"/>
                                </a:rPr>
                                <m:t>𝑚</m:t>
                              </m:r>
                            </m:e>
                            <m:sub>
                              <m:r>
                                <a:rPr lang="en-US" sz="1500" i="1">
                                  <a:solidFill>
                                    <a:srgbClr val="000000"/>
                                  </a:solidFill>
                                  <a:latin typeface="Cambria Math" panose="02040503050406030204" pitchFamily="18" charset="0"/>
                                  <a:ea typeface="Cambria Math" panose="02040503050406030204" pitchFamily="18" charset="0"/>
                                </a:rPr>
                                <m:t>𝐻</m:t>
                              </m:r>
                            </m:sub>
                            <m:sup>
                              <m:r>
                                <a:rPr lang="en-US" sz="1500" i="1">
                                  <a:solidFill>
                                    <a:srgbClr val="000000"/>
                                  </a:solidFill>
                                  <a:latin typeface="Cambria Math" panose="02040503050406030204" pitchFamily="18" charset="0"/>
                                  <a:ea typeface="Cambria Math" panose="02040503050406030204" pitchFamily="18" charset="0"/>
                                </a:rPr>
                                <m:t>2</m:t>
                              </m:r>
                            </m:sup>
                          </m:sSubSup>
                        </m:den>
                      </m:f>
                      <m:r>
                        <m:rPr>
                          <m:sty m:val="p"/>
                        </m:rPr>
                        <a:rPr lang="en-US" sz="1500">
                          <a:solidFill>
                            <a:srgbClr val="000000"/>
                          </a:solidFill>
                          <a:latin typeface="Cambria Math" panose="02040503050406030204" pitchFamily="18" charset="0"/>
                          <a:ea typeface="Cambria Math" panose="02040503050406030204" pitchFamily="18" charset="0"/>
                        </a:rPr>
                        <m:t>BR</m:t>
                      </m:r>
                      <m:d>
                        <m:dPr>
                          <m:ctrlPr>
                            <a:rPr lang="en-US" sz="1500" i="1">
                              <a:solidFill>
                                <a:srgbClr val="000000"/>
                              </a:solidFill>
                              <a:latin typeface="Cambria Math" panose="02040503050406030204" pitchFamily="18" charset="0"/>
                              <a:ea typeface="Cambria Math" panose="02040503050406030204" pitchFamily="18" charset="0"/>
                            </a:rPr>
                          </m:ctrlPr>
                        </m:dPr>
                        <m:e>
                          <m:r>
                            <a:rPr lang="en-US" sz="1500" i="1">
                              <a:solidFill>
                                <a:srgbClr val="000000"/>
                              </a:solidFill>
                              <a:latin typeface="Cambria Math" panose="02040503050406030204" pitchFamily="18" charset="0"/>
                              <a:ea typeface="Cambria Math" panose="02040503050406030204" pitchFamily="18" charset="0"/>
                            </a:rPr>
                            <m:t>𝐻</m:t>
                          </m:r>
                          <m:r>
                            <a:rPr lang="en-US" sz="1500" i="1">
                              <a:solidFill>
                                <a:srgbClr val="000000"/>
                              </a:solidFill>
                              <a:latin typeface="Cambria Math" panose="02040503050406030204" pitchFamily="18" charset="0"/>
                              <a:ea typeface="Cambria Math" panose="02040503050406030204" pitchFamily="18" charset="0"/>
                            </a:rPr>
                            <m:t>→</m:t>
                          </m:r>
                          <m:sSup>
                            <m:sSupPr>
                              <m:ctrlPr>
                                <a:rPr lang="en-US" sz="1500" i="1">
                                  <a:solidFill>
                                    <a:srgbClr val="000000"/>
                                  </a:solidFill>
                                  <a:latin typeface="Cambria Math" panose="02040503050406030204" pitchFamily="18" charset="0"/>
                                  <a:ea typeface="Cambria Math" panose="02040503050406030204" pitchFamily="18" charset="0"/>
                                </a:rPr>
                              </m:ctrlPr>
                            </m:sSupPr>
                            <m:e>
                              <m:r>
                                <a:rPr lang="en-US" sz="1500" i="1">
                                  <a:solidFill>
                                    <a:srgbClr val="000000"/>
                                  </a:solidFill>
                                  <a:latin typeface="Cambria Math" panose="02040503050406030204" pitchFamily="18" charset="0"/>
                                  <a:ea typeface="Cambria Math" panose="02040503050406030204" pitchFamily="18" charset="0"/>
                                </a:rPr>
                                <m:t>𝑒</m:t>
                              </m:r>
                            </m:e>
                            <m:sup>
                              <m:r>
                                <a:rPr lang="en-US" sz="1500" i="1">
                                  <a:solidFill>
                                    <a:srgbClr val="000000"/>
                                  </a:solidFill>
                                  <a:latin typeface="Cambria Math" panose="02040503050406030204" pitchFamily="18" charset="0"/>
                                  <a:ea typeface="Cambria Math" panose="02040503050406030204" pitchFamily="18" charset="0"/>
                                </a:rPr>
                                <m:t>+</m:t>
                              </m:r>
                            </m:sup>
                          </m:sSup>
                          <m:sSup>
                            <m:sSupPr>
                              <m:ctrlPr>
                                <a:rPr lang="en-US" sz="1500" i="1">
                                  <a:solidFill>
                                    <a:srgbClr val="000000"/>
                                  </a:solidFill>
                                  <a:latin typeface="Cambria Math" panose="02040503050406030204" pitchFamily="18" charset="0"/>
                                  <a:ea typeface="Cambria Math" panose="02040503050406030204" pitchFamily="18" charset="0"/>
                                </a:rPr>
                              </m:ctrlPr>
                            </m:sSupPr>
                            <m:e>
                              <m:r>
                                <a:rPr lang="en-US" sz="1500" i="1">
                                  <a:solidFill>
                                    <a:srgbClr val="000000"/>
                                  </a:solidFill>
                                  <a:latin typeface="Cambria Math" panose="02040503050406030204" pitchFamily="18" charset="0"/>
                                  <a:ea typeface="Cambria Math" panose="02040503050406030204" pitchFamily="18" charset="0"/>
                                </a:rPr>
                                <m:t>𝑒</m:t>
                              </m:r>
                            </m:e>
                            <m:sup>
                              <m:r>
                                <a:rPr lang="en-US" sz="1500" i="1">
                                  <a:solidFill>
                                    <a:srgbClr val="000000"/>
                                  </a:solidFill>
                                  <a:latin typeface="Cambria Math" panose="02040503050406030204" pitchFamily="18" charset="0"/>
                                  <a:ea typeface="Cambria Math" panose="02040503050406030204" pitchFamily="18" charset="0"/>
                                </a:rPr>
                                <m:t>−</m:t>
                              </m:r>
                            </m:sup>
                          </m:sSup>
                        </m:e>
                      </m:d>
                      <m:r>
                        <a:rPr lang="en-US" sz="1500" i="1" smtClean="0">
                          <a:solidFill>
                            <a:srgbClr val="000000"/>
                          </a:solidFill>
                          <a:latin typeface="Cambria Math" panose="02040503050406030204" pitchFamily="18" charset="0"/>
                          <a:ea typeface="Cambria Math" panose="02040503050406030204" pitchFamily="18" charset="0"/>
                        </a:rPr>
                        <m:t>≈</m:t>
                      </m:r>
                      <m:r>
                        <a:rPr lang="en-US" sz="1500" b="0" i="1" smtClean="0">
                          <a:solidFill>
                            <a:srgbClr val="000000"/>
                          </a:solidFill>
                          <a:latin typeface="Cambria Math" panose="02040503050406030204" pitchFamily="18" charset="0"/>
                          <a:ea typeface="Cambria Math" panose="02040503050406030204" pitchFamily="18" charset="0"/>
                        </a:rPr>
                        <m:t>1.6 </m:t>
                      </m:r>
                      <m:r>
                        <m:rPr>
                          <m:sty m:val="p"/>
                        </m:rPr>
                        <a:rPr lang="en-US" sz="1500" b="0" i="0" smtClean="0">
                          <a:solidFill>
                            <a:srgbClr val="000000"/>
                          </a:solidFill>
                          <a:latin typeface="Cambria Math" panose="02040503050406030204" pitchFamily="18" charset="0"/>
                          <a:ea typeface="Cambria Math" panose="02040503050406030204" pitchFamily="18" charset="0"/>
                        </a:rPr>
                        <m:t>fb</m:t>
                      </m:r>
                    </m:oMath>
                  </m:oMathPara>
                </a14:m>
                <a:endParaRPr lang="en-GB" sz="1500" dirty="0"/>
              </a:p>
            </p:txBody>
          </p:sp>
        </mc:Choice>
        <mc:Fallback xmlns="">
          <p:sp>
            <p:nvSpPr>
              <p:cNvPr id="6" name="TextBox 5">
                <a:extLst>
                  <a:ext uri="{FF2B5EF4-FFF2-40B4-BE49-F238E27FC236}">
                    <a16:creationId xmlns:a16="http://schemas.microsoft.com/office/drawing/2014/main" id="{278CBDB4-A7CA-9BAC-B250-ED0B64908F83}"/>
                  </a:ext>
                </a:extLst>
              </p:cNvPr>
              <p:cNvSpPr txBox="1">
                <a:spLocks noRot="1" noChangeAspect="1" noMove="1" noResize="1" noEditPoints="1" noAdjustHandles="1" noChangeArrowheads="1" noChangeShapeType="1" noTextEdit="1"/>
              </p:cNvSpPr>
              <p:nvPr/>
            </p:nvSpPr>
            <p:spPr>
              <a:xfrm>
                <a:off x="630271" y="3473940"/>
                <a:ext cx="6109748" cy="603755"/>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EA005465-2113-CBA7-7866-BFE84D5D49CB}"/>
                  </a:ext>
                </a:extLst>
              </p:cNvPr>
              <p:cNvSpPr txBox="1"/>
              <p:nvPr/>
            </p:nvSpPr>
            <p:spPr>
              <a:xfrm>
                <a:off x="633759" y="4176250"/>
                <a:ext cx="5947345" cy="1195007"/>
              </a:xfrm>
              <a:prstGeom prst="rect">
                <a:avLst/>
              </a:prstGeom>
              <a:noFill/>
            </p:spPr>
            <p:txBody>
              <a:bodyPr wrap="square" rtlCol="0">
                <a:spAutoFit/>
              </a:bodyPr>
              <a:lstStyle/>
              <a:p>
                <a:pPr>
                  <a:spcBef>
                    <a:spcPts val="3000"/>
                  </a:spcBef>
                </a:pPr>
                <a:r>
                  <a:rPr lang="en-GB" sz="1400" dirty="0">
                    <a:solidFill>
                      <a:prstClr val="black"/>
                    </a:solidFill>
                    <a:latin typeface="Helvetica" pitchFamily="2" charset="0"/>
                    <a:ea typeface="Helvetica Light" charset="0"/>
                    <a:cs typeface="Helvetica Light" charset="0"/>
                    <a:sym typeface="Wingdings" pitchFamily="2" charset="2"/>
                  </a:rPr>
                  <a:t>but ISR and √s spread will lead to smearing of BW peak, so that effective cross section is 0.3 fb (remember: L</a:t>
                </a:r>
                <a:r>
                  <a:rPr lang="en-GB" sz="1400" baseline="-25000" dirty="0">
                    <a:solidFill>
                      <a:prstClr val="black"/>
                    </a:solidFill>
                    <a:latin typeface="Helvetica" pitchFamily="2" charset="0"/>
                    <a:ea typeface="Helvetica Light" charset="0"/>
                    <a:cs typeface="Helvetica Light" charset="0"/>
                    <a:sym typeface="Wingdings" pitchFamily="2" charset="2"/>
                  </a:rPr>
                  <a:t>ZH</a:t>
                </a:r>
                <a:r>
                  <a:rPr lang="en-GB" sz="1400" dirty="0">
                    <a:solidFill>
                      <a:prstClr val="black"/>
                    </a:solidFill>
                    <a:latin typeface="Helvetica" pitchFamily="2" charset="0"/>
                    <a:ea typeface="Helvetica Light" charset="0"/>
                    <a:cs typeface="Helvetica Light" charset="0"/>
                    <a:sym typeface="Wingdings" pitchFamily="2" charset="2"/>
                  </a:rPr>
                  <a:t> = 10.8 ab</a:t>
                </a:r>
                <a:r>
                  <a:rPr lang="en-GB" sz="1400" baseline="30000" dirty="0">
                    <a:solidFill>
                      <a:prstClr val="black"/>
                    </a:solidFill>
                    <a:latin typeface="Helvetica" pitchFamily="2" charset="0"/>
                    <a:ea typeface="Helvetica Light" charset="0"/>
                    <a:cs typeface="Helvetica Light" charset="0"/>
                    <a:sym typeface="Wingdings" pitchFamily="2" charset="2"/>
                  </a:rPr>
                  <a:t>–1</a:t>
                </a:r>
                <a:r>
                  <a:rPr lang="en-GB" sz="1400" dirty="0">
                    <a:solidFill>
                      <a:prstClr val="black"/>
                    </a:solidFill>
                    <a:latin typeface="Helvetica" pitchFamily="2" charset="0"/>
                    <a:ea typeface="Helvetica Light" charset="0"/>
                    <a:cs typeface="Helvetica Light" charset="0"/>
                    <a:sym typeface="Wingdings" pitchFamily="2" charset="2"/>
                  </a:rPr>
                  <a:t>). </a:t>
                </a:r>
                <a:r>
                  <a:rPr lang="en-GB" sz="1400" b="1" dirty="0">
                    <a:solidFill>
                      <a:prstClr val="black"/>
                    </a:solidFill>
                    <a:latin typeface="Helvetica" pitchFamily="2" charset="0"/>
                    <a:ea typeface="Helvetica Light" charset="0"/>
                    <a:cs typeface="Helvetica Light" charset="0"/>
                    <a:sym typeface="Wingdings" pitchFamily="2" charset="2"/>
                  </a:rPr>
                  <a:t>Can it be done?</a:t>
                </a:r>
              </a:p>
              <a:p>
                <a:pPr marL="285750" indent="-285750">
                  <a:spcBef>
                    <a:spcPts val="1200"/>
                  </a:spcBef>
                  <a:buFont typeface="Arial" panose="020B0604020202020204" pitchFamily="34" charset="0"/>
                  <a:buChar char="•"/>
                </a:pPr>
                <a:r>
                  <a:rPr lang="en-GB" sz="1400" dirty="0">
                    <a:solidFill>
                      <a:prstClr val="black"/>
                    </a:solidFill>
                    <a:latin typeface="Helvetica" pitchFamily="2" charset="0"/>
                    <a:ea typeface="Helvetica Light" charset="0"/>
                    <a:cs typeface="Helvetica Light" charset="0"/>
                    <a:sym typeface="Wingdings" pitchFamily="2" charset="2"/>
                  </a:rPr>
                  <a:t>Requires precise knowledge of Higgs mass to few MeV</a:t>
                </a:r>
              </a:p>
              <a:p>
                <a:pPr marL="285750" indent="-285750">
                  <a:spcBef>
                    <a:spcPts val="600"/>
                  </a:spcBef>
                  <a:buFont typeface="Arial" panose="020B0604020202020204" pitchFamily="34" charset="0"/>
                  <a:buChar char="•"/>
                </a:pPr>
                <a:r>
                  <a:rPr lang="en-GB" sz="1400" dirty="0">
                    <a:solidFill>
                      <a:prstClr val="black"/>
                    </a:solidFill>
                    <a:latin typeface="Helvetica" pitchFamily="2" charset="0"/>
                    <a:ea typeface="Helvetica Light" charset="0"/>
                    <a:cs typeface="Helvetica Light" charset="0"/>
                    <a:sym typeface="Wingdings" pitchFamily="2" charset="2"/>
                  </a:rPr>
                  <a:t>Beam must be monochromatized to match narrow </a:t>
                </a:r>
                <a14:m>
                  <m:oMath xmlns:m="http://schemas.openxmlformats.org/officeDocument/2006/math">
                    <m:sSub>
                      <m:sSubPr>
                        <m:ctrlPr>
                          <a:rPr lang="el-GR" sz="1500" i="1">
                            <a:solidFill>
                              <a:schemeClr val="tx1">
                                <a:lumMod val="75000"/>
                                <a:lumOff val="25000"/>
                              </a:schemeClr>
                            </a:solidFill>
                            <a:latin typeface="Cambria Math" panose="02040503050406030204" pitchFamily="18" charset="0"/>
                            <a:ea typeface="Cambria Math" panose="02040503050406030204" pitchFamily="18" charset="0"/>
                          </a:rPr>
                        </m:ctrlPr>
                      </m:sSubPr>
                      <m:e>
                        <m:r>
                          <m:rPr>
                            <m:sty m:val="p"/>
                          </m:rPr>
                          <a:rPr lang="el-GR" sz="1500" i="1">
                            <a:solidFill>
                              <a:schemeClr val="tx1">
                                <a:lumMod val="75000"/>
                                <a:lumOff val="25000"/>
                              </a:schemeClr>
                            </a:solidFill>
                            <a:latin typeface="Cambria Math" panose="02040503050406030204" pitchFamily="18" charset="0"/>
                            <a:ea typeface="Cambria Math" panose="02040503050406030204" pitchFamily="18" charset="0"/>
                          </a:rPr>
                          <m:t>Γ</m:t>
                        </m:r>
                      </m:e>
                      <m:sub>
                        <m:r>
                          <a:rPr lang="en-US" sz="1500" i="1">
                            <a:solidFill>
                              <a:schemeClr val="tx1">
                                <a:lumMod val="75000"/>
                                <a:lumOff val="25000"/>
                              </a:schemeClr>
                            </a:solidFill>
                            <a:latin typeface="Cambria Math" panose="02040503050406030204" pitchFamily="18" charset="0"/>
                            <a:ea typeface="Cambria Math" panose="02040503050406030204" pitchFamily="18" charset="0"/>
                          </a:rPr>
                          <m:t>𝐻</m:t>
                        </m:r>
                      </m:sub>
                    </m:sSub>
                  </m:oMath>
                </a14:m>
                <a:r>
                  <a:rPr lang="en-GB" sz="1400" dirty="0">
                    <a:solidFill>
                      <a:prstClr val="black"/>
                    </a:solidFill>
                    <a:latin typeface="Helvetica" pitchFamily="2" charset="0"/>
                    <a:ea typeface="Helvetica Light" charset="0"/>
                    <a:cs typeface="Helvetica Light" charset="0"/>
                    <a:sym typeface="Wingdings" pitchFamily="2" charset="2"/>
                  </a:rPr>
                  <a:t> </a:t>
                </a:r>
                <a:r>
                  <a:rPr lang="en-GB" sz="900" dirty="0">
                    <a:solidFill>
                      <a:prstClr val="black"/>
                    </a:solidFill>
                    <a:latin typeface="Helvetica" pitchFamily="2" charset="0"/>
                    <a:ea typeface="Helvetica Light" charset="0"/>
                    <a:cs typeface="Helvetica Light" charset="0"/>
                    <a:sym typeface="Wingdings" pitchFamily="2" charset="2"/>
                  </a:rPr>
                  <a:t>[</a:t>
                </a:r>
                <a:r>
                  <a:rPr lang="en-GB" sz="900" dirty="0">
                    <a:solidFill>
                      <a:prstClr val="black"/>
                    </a:solidFill>
                    <a:latin typeface="Helvetica" pitchFamily="2" charset="0"/>
                    <a:ea typeface="Helvetica Light" charset="0"/>
                    <a:cs typeface="Helvetica Light" charset="0"/>
                    <a:sym typeface="Wingdings" pitchFamily="2" charset="2"/>
                    <a:hlinkClick r:id="rId5"/>
                  </a:rPr>
                  <a:t>arXiv: 2411.04210</a:t>
                </a:r>
                <a:r>
                  <a:rPr lang="en-GB" sz="900" dirty="0">
                    <a:solidFill>
                      <a:prstClr val="black"/>
                    </a:solidFill>
                    <a:latin typeface="Helvetica" pitchFamily="2" charset="0"/>
                    <a:ea typeface="Helvetica Light" charset="0"/>
                    <a:cs typeface="Helvetica Light" charset="0"/>
                    <a:sym typeface="Wingdings" pitchFamily="2" charset="2"/>
                  </a:rPr>
                  <a:t>]</a:t>
                </a:r>
                <a:endParaRPr lang="en-GB" sz="1400" dirty="0">
                  <a:solidFill>
                    <a:prstClr val="black"/>
                  </a:solidFill>
                  <a:latin typeface="Helvetica" pitchFamily="2" charset="0"/>
                  <a:ea typeface="Helvetica Light" charset="0"/>
                  <a:cs typeface="Helvetica Light" charset="0"/>
                  <a:sym typeface="Wingdings" pitchFamily="2" charset="2"/>
                </a:endParaRPr>
              </a:p>
            </p:txBody>
          </p:sp>
        </mc:Choice>
        <mc:Fallback xmlns="">
          <p:sp>
            <p:nvSpPr>
              <p:cNvPr id="15" name="TextBox 14">
                <a:extLst>
                  <a:ext uri="{FF2B5EF4-FFF2-40B4-BE49-F238E27FC236}">
                    <a16:creationId xmlns:a16="http://schemas.microsoft.com/office/drawing/2014/main" id="{EA005465-2113-CBA7-7866-BFE84D5D49CB}"/>
                  </a:ext>
                </a:extLst>
              </p:cNvPr>
              <p:cNvSpPr txBox="1">
                <a:spLocks noRot="1" noChangeAspect="1" noMove="1" noResize="1" noEditPoints="1" noAdjustHandles="1" noChangeArrowheads="1" noChangeShapeType="1" noTextEdit="1"/>
              </p:cNvSpPr>
              <p:nvPr/>
            </p:nvSpPr>
            <p:spPr>
              <a:xfrm>
                <a:off x="633759" y="4176250"/>
                <a:ext cx="5947345" cy="1195007"/>
              </a:xfrm>
              <a:prstGeom prst="rect">
                <a:avLst/>
              </a:prstGeom>
              <a:blipFill>
                <a:blip r:embed="rId6"/>
                <a:stretch>
                  <a:fillRect l="-213" t="-1053" r="-426" b="-5263"/>
                </a:stretch>
              </a:blipFill>
            </p:spPr>
            <p:txBody>
              <a:bodyPr/>
              <a:lstStyle/>
              <a:p>
                <a:r>
                  <a:rPr lang="en-GB">
                    <a:noFill/>
                  </a:rPr>
                  <a:t> </a:t>
                </a:r>
              </a:p>
            </p:txBody>
          </p:sp>
        </mc:Fallback>
      </mc:AlternateContent>
      <p:pic>
        <p:nvPicPr>
          <p:cNvPr id="17" name="Picture 16">
            <a:extLst>
              <a:ext uri="{FF2B5EF4-FFF2-40B4-BE49-F238E27FC236}">
                <a16:creationId xmlns:a16="http://schemas.microsoft.com/office/drawing/2014/main" id="{195D323C-B838-8C48-1246-1246C3FED09A}"/>
              </a:ext>
            </a:extLst>
          </p:cNvPr>
          <p:cNvPicPr>
            <a:picLocks noChangeAspect="1"/>
          </p:cNvPicPr>
          <p:nvPr/>
        </p:nvPicPr>
        <p:blipFill>
          <a:blip r:embed="rId7"/>
          <a:srcRect l="57719" t="9953" r="6246" b="69953"/>
          <a:stretch>
            <a:fillRect/>
          </a:stretch>
        </p:blipFill>
        <p:spPr>
          <a:xfrm>
            <a:off x="7030994" y="1684263"/>
            <a:ext cx="5037193" cy="3790188"/>
          </a:xfrm>
          <a:prstGeom prst="rect">
            <a:avLst/>
          </a:prstGeom>
        </p:spPr>
      </p:pic>
      <p:sp>
        <p:nvSpPr>
          <p:cNvPr id="18" name="TextBox 17">
            <a:extLst>
              <a:ext uri="{FF2B5EF4-FFF2-40B4-BE49-F238E27FC236}">
                <a16:creationId xmlns:a16="http://schemas.microsoft.com/office/drawing/2014/main" id="{0FD115ED-A06D-98A0-26E0-0EC285B4454E}"/>
              </a:ext>
            </a:extLst>
          </p:cNvPr>
          <p:cNvSpPr txBox="1"/>
          <p:nvPr/>
        </p:nvSpPr>
        <p:spPr>
          <a:xfrm>
            <a:off x="10920040" y="1683370"/>
            <a:ext cx="1088760" cy="230832"/>
          </a:xfrm>
          <a:prstGeom prst="rect">
            <a:avLst/>
          </a:prstGeom>
          <a:noFill/>
        </p:spPr>
        <p:txBody>
          <a:bodyPr wrap="none" rtlCol="0">
            <a:spAutoFit/>
          </a:bodyPr>
          <a:lstStyle/>
          <a:p>
            <a:pPr algn="r">
              <a:spcBef>
                <a:spcPts val="3000"/>
              </a:spcBef>
            </a:pPr>
            <a:r>
              <a:rPr lang="en-GB" sz="900" noProof="0" dirty="0">
                <a:solidFill>
                  <a:prstClr val="black"/>
                </a:solidFill>
                <a:latin typeface="Helvetica Light" panose="020B0403020202020204" pitchFamily="34" charset="0"/>
                <a:ea typeface="Helvetica Light" charset="0"/>
                <a:cs typeface="Helvetica Light" charset="0"/>
                <a:sym typeface="Wingdings" pitchFamily="2" charset="2"/>
                <a:hlinkClick r:id="rId8"/>
              </a:rPr>
              <a:t>arXiv:2107.02686</a:t>
            </a:r>
            <a:endParaRPr lang="en-GB" sz="900" noProof="0" dirty="0">
              <a:solidFill>
                <a:prstClr val="black"/>
              </a:solidFill>
              <a:latin typeface="Helvetica Light" panose="020B0403020202020204" pitchFamily="34" charset="0"/>
              <a:ea typeface="Helvetica Light" charset="0"/>
              <a:cs typeface="Helvetica Light" charset="0"/>
              <a:sym typeface="Wingdings" pitchFamily="2" charset="2"/>
            </a:endParaRP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DF66AEF2-C28F-A2D1-126C-55A6E8822BAB}"/>
                  </a:ext>
                </a:extLst>
              </p:cNvPr>
              <p:cNvSpPr txBox="1"/>
              <p:nvPr/>
            </p:nvSpPr>
            <p:spPr>
              <a:xfrm>
                <a:off x="7727324" y="5633599"/>
                <a:ext cx="4268597" cy="307777"/>
              </a:xfrm>
              <a:prstGeom prst="rect">
                <a:avLst/>
              </a:prstGeom>
              <a:noFill/>
            </p:spPr>
            <p:txBody>
              <a:bodyPr wrap="square" rtlCol="0">
                <a:spAutoFit/>
              </a:bodyPr>
              <a:lstStyle/>
              <a:p>
                <a:pPr>
                  <a:spcBef>
                    <a:spcPts val="3000"/>
                  </a:spcBef>
                </a:pPr>
                <a:r>
                  <a:rPr lang="en-GB" sz="1400" dirty="0">
                    <a:solidFill>
                      <a:srgbClr val="E40000"/>
                    </a:solidFill>
                    <a:latin typeface="Helvetica" pitchFamily="2" charset="0"/>
                    <a:ea typeface="Helvetica Light" charset="0"/>
                    <a:cs typeface="Helvetica Light" charset="0"/>
                    <a:sym typeface="Wingdings" pitchFamily="2" charset="2"/>
                  </a:rPr>
                  <a:t>Possible sensitivity to </a:t>
                </a:r>
                <a14:m>
                  <m:oMath xmlns:m="http://schemas.openxmlformats.org/officeDocument/2006/math">
                    <m:sSub>
                      <m:sSubPr>
                        <m:ctrlPr>
                          <a:rPr lang="en-US" sz="1400" i="1">
                            <a:solidFill>
                              <a:srgbClr val="E40000"/>
                            </a:solidFill>
                            <a:latin typeface="Cambria Math" panose="02040503050406030204" pitchFamily="18" charset="0"/>
                            <a:ea typeface="Cambria Math" panose="02040503050406030204" pitchFamily="18" charset="0"/>
                          </a:rPr>
                        </m:ctrlPr>
                      </m:sSubPr>
                      <m:e>
                        <m:r>
                          <a:rPr lang="en-US" sz="1400" i="1">
                            <a:solidFill>
                              <a:srgbClr val="E40000"/>
                            </a:solidFill>
                            <a:latin typeface="Cambria Math" panose="02040503050406030204" pitchFamily="18" charset="0"/>
                            <a:ea typeface="Cambria Math" panose="02040503050406030204" pitchFamily="18" charset="0"/>
                          </a:rPr>
                          <m:t>𝑔</m:t>
                        </m:r>
                      </m:e>
                      <m:sub>
                        <m:r>
                          <a:rPr lang="en-US" sz="1400" i="1">
                            <a:solidFill>
                              <a:srgbClr val="E40000"/>
                            </a:solidFill>
                            <a:latin typeface="Cambria Math" panose="02040503050406030204" pitchFamily="18" charset="0"/>
                            <a:ea typeface="Cambria Math" panose="02040503050406030204" pitchFamily="18" charset="0"/>
                          </a:rPr>
                          <m:t>𝑒</m:t>
                        </m:r>
                      </m:sub>
                    </m:sSub>
                  </m:oMath>
                </a14:m>
                <a:r>
                  <a:rPr lang="en-GB" sz="1400" dirty="0">
                    <a:solidFill>
                      <a:srgbClr val="E40000"/>
                    </a:solidFill>
                    <a:latin typeface="Helvetica" pitchFamily="2" charset="0"/>
                    <a:ea typeface="Helvetica Light" charset="0"/>
                    <a:cs typeface="Helvetica Light" charset="0"/>
                    <a:sym typeface="Wingdings" pitchFamily="2" charset="2"/>
                  </a:rPr>
                  <a:t> of ~0.5σ per year and IP </a:t>
                </a:r>
              </a:p>
            </p:txBody>
          </p:sp>
        </mc:Choice>
        <mc:Fallback xmlns="">
          <p:sp>
            <p:nvSpPr>
              <p:cNvPr id="19" name="TextBox 18">
                <a:extLst>
                  <a:ext uri="{FF2B5EF4-FFF2-40B4-BE49-F238E27FC236}">
                    <a16:creationId xmlns:a16="http://schemas.microsoft.com/office/drawing/2014/main" id="{DF66AEF2-C28F-A2D1-126C-55A6E8822BAB}"/>
                  </a:ext>
                </a:extLst>
              </p:cNvPr>
              <p:cNvSpPr txBox="1">
                <a:spLocks noRot="1" noChangeAspect="1" noMove="1" noResize="1" noEditPoints="1" noAdjustHandles="1" noChangeArrowheads="1" noChangeShapeType="1" noTextEdit="1"/>
              </p:cNvSpPr>
              <p:nvPr/>
            </p:nvSpPr>
            <p:spPr>
              <a:xfrm>
                <a:off x="7727324" y="5633599"/>
                <a:ext cx="4268597" cy="307777"/>
              </a:xfrm>
              <a:prstGeom prst="rect">
                <a:avLst/>
              </a:prstGeom>
              <a:blipFill>
                <a:blip r:embed="rId9"/>
                <a:stretch>
                  <a:fillRect l="-593" t="-3846" b="-15385"/>
                </a:stretch>
              </a:blipFill>
            </p:spPr>
            <p:txBody>
              <a:bodyPr/>
              <a:lstStyle/>
              <a:p>
                <a:r>
                  <a:rPr lang="en-GB">
                    <a:noFill/>
                  </a:rPr>
                  <a:t> </a:t>
                </a:r>
              </a:p>
            </p:txBody>
          </p:sp>
        </mc:Fallback>
      </mc:AlternateContent>
      <p:pic>
        <p:nvPicPr>
          <p:cNvPr id="21" name="Picture 20">
            <a:extLst>
              <a:ext uri="{FF2B5EF4-FFF2-40B4-BE49-F238E27FC236}">
                <a16:creationId xmlns:a16="http://schemas.microsoft.com/office/drawing/2014/main" id="{5F6A82A4-D59F-70B2-17F2-119452D95ABC}"/>
              </a:ext>
            </a:extLst>
          </p:cNvPr>
          <p:cNvPicPr>
            <a:picLocks noChangeAspect="1"/>
          </p:cNvPicPr>
          <p:nvPr/>
        </p:nvPicPr>
        <p:blipFill>
          <a:blip r:embed="rId10"/>
          <a:stretch>
            <a:fillRect/>
          </a:stretch>
        </p:blipFill>
        <p:spPr>
          <a:xfrm>
            <a:off x="785376" y="5389632"/>
            <a:ext cx="3636651" cy="1169167"/>
          </a:xfrm>
          <a:prstGeom prst="rect">
            <a:avLst/>
          </a:prstGeom>
        </p:spPr>
      </p:pic>
      <p:sp>
        <p:nvSpPr>
          <p:cNvPr id="22" name="TextBox 21">
            <a:extLst>
              <a:ext uri="{FF2B5EF4-FFF2-40B4-BE49-F238E27FC236}">
                <a16:creationId xmlns:a16="http://schemas.microsoft.com/office/drawing/2014/main" id="{C2947A74-218B-0EBA-98B6-03AE1288220A}"/>
              </a:ext>
            </a:extLst>
          </p:cNvPr>
          <p:cNvSpPr txBox="1"/>
          <p:nvPr/>
        </p:nvSpPr>
        <p:spPr>
          <a:xfrm>
            <a:off x="4263114" y="5441204"/>
            <a:ext cx="3064964" cy="1200329"/>
          </a:xfrm>
          <a:prstGeom prst="rect">
            <a:avLst/>
          </a:prstGeom>
          <a:noFill/>
        </p:spPr>
        <p:txBody>
          <a:bodyPr wrap="square" rtlCol="0">
            <a:spAutoFit/>
          </a:bodyPr>
          <a:lstStyle/>
          <a:p>
            <a:pPr marL="0" algn="l">
              <a:spcBef>
                <a:spcPts val="3000"/>
              </a:spcBef>
            </a:pPr>
            <a:r>
              <a:rPr lang="en-GB" sz="12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Correlate energy and transverse position so high-energy particles collide with low-energy ones (opposite beam dispersions at IP) — requires dedicated instruments: proposed for many e</a:t>
            </a:r>
            <a:r>
              <a:rPr lang="en-GB" sz="1200" baseline="300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a:t>
            </a:r>
            <a:r>
              <a:rPr lang="en-GB" sz="12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e</a:t>
            </a:r>
            <a:r>
              <a:rPr lang="en-GB" sz="1200" baseline="300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a:t>
            </a:r>
            <a:r>
              <a:rPr lang="en-GB" sz="12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 colliders, but never implemented</a:t>
            </a:r>
          </a:p>
        </p:txBody>
      </p:sp>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1B402DED-4DF8-86F4-5431-CA3F2395543E}"/>
                  </a:ext>
                </a:extLst>
              </p:cNvPr>
              <p:cNvSpPr/>
              <p:nvPr/>
            </p:nvSpPr>
            <p:spPr>
              <a:xfrm>
                <a:off x="641952" y="1121388"/>
                <a:ext cx="9479948" cy="362600"/>
              </a:xfrm>
              <a:prstGeom prst="rect">
                <a:avLst/>
              </a:prstGeom>
            </p:spPr>
            <p:txBody>
              <a:bodyPr wrap="square">
                <a:spAutoFit/>
              </a:bodyPr>
              <a:lstStyle/>
              <a:p>
                <a:pPr defTabSz="457200" fontAlgn="base">
                  <a:spcBef>
                    <a:spcPts val="3600"/>
                  </a:spcBef>
                  <a:spcAft>
                    <a:spcPct val="0"/>
                  </a:spcAft>
                  <a:defRPr/>
                </a:pPr>
                <a:r>
                  <a:rPr lang="en-GB" sz="1600" b="1" noProof="0" dirty="0">
                    <a:solidFill>
                      <a:srgbClr val="000000"/>
                    </a:solidFill>
                    <a:latin typeface="Helvetica" pitchFamily="2" charset="0"/>
                  </a:rPr>
                  <a:t>Extremely challenging </a:t>
                </a:r>
                <a:r>
                  <a:rPr lang="en-GB" sz="1600" noProof="0" dirty="0">
                    <a:solidFill>
                      <a:srgbClr val="000000"/>
                    </a:solidFill>
                    <a:latin typeface="Helvetica" pitchFamily="2" charset="0"/>
                  </a:rPr>
                  <a:t>— cornering the electron Yukawa coupling:  </a:t>
                </a:r>
                <a14:m>
                  <m:oMath xmlns:m="http://schemas.openxmlformats.org/officeDocument/2006/math">
                    <m:sSub>
                      <m:sSubPr>
                        <m:ctrlPr>
                          <a:rPr lang="en-US" sz="1600" i="1">
                            <a:solidFill>
                              <a:srgbClr val="000000"/>
                            </a:solidFill>
                            <a:latin typeface="Cambria Math" panose="02040503050406030204" pitchFamily="18" charset="0"/>
                            <a:ea typeface="Cambria Math" panose="02040503050406030204" pitchFamily="18" charset="0"/>
                          </a:rPr>
                        </m:ctrlPr>
                      </m:sSubPr>
                      <m:e>
                        <m:r>
                          <a:rPr lang="en-US" sz="1600" i="1">
                            <a:solidFill>
                              <a:srgbClr val="000000"/>
                            </a:solidFill>
                            <a:latin typeface="Cambria Math" panose="02040503050406030204" pitchFamily="18" charset="0"/>
                            <a:ea typeface="Cambria Math" panose="02040503050406030204" pitchFamily="18" charset="0"/>
                          </a:rPr>
                          <m:t>𝑔</m:t>
                        </m:r>
                      </m:e>
                      <m:sub>
                        <m:r>
                          <a:rPr lang="en-US" sz="1600" b="0" i="1" smtClean="0">
                            <a:solidFill>
                              <a:srgbClr val="000000"/>
                            </a:solidFill>
                            <a:latin typeface="Cambria Math" panose="02040503050406030204" pitchFamily="18" charset="0"/>
                            <a:ea typeface="Cambria Math" panose="02040503050406030204" pitchFamily="18" charset="0"/>
                          </a:rPr>
                          <m:t>𝑒</m:t>
                        </m:r>
                      </m:sub>
                    </m:sSub>
                    <m:r>
                      <a:rPr lang="en-US" sz="1600" i="1">
                        <a:solidFill>
                          <a:srgbClr val="000000"/>
                        </a:solidFill>
                        <a:latin typeface="Cambria Math" panose="02040503050406030204" pitchFamily="18" charset="0"/>
                        <a:ea typeface="Cambria Math" panose="02040503050406030204" pitchFamily="18" charset="0"/>
                      </a:rPr>
                      <m:t>=</m:t>
                    </m:r>
                    <m:f>
                      <m:fPr>
                        <m:type m:val="lin"/>
                        <m:ctrlPr>
                          <a:rPr lang="en-US" sz="1600" i="1">
                            <a:solidFill>
                              <a:srgbClr val="000000"/>
                            </a:solidFill>
                            <a:latin typeface="Cambria Math" panose="02040503050406030204" pitchFamily="18" charset="0"/>
                            <a:ea typeface="Cambria Math" panose="02040503050406030204" pitchFamily="18" charset="0"/>
                          </a:rPr>
                        </m:ctrlPr>
                      </m:fPr>
                      <m:num>
                        <m:rad>
                          <m:radPr>
                            <m:degHide m:val="on"/>
                            <m:ctrlPr>
                              <a:rPr lang="en-US" sz="1600" i="1">
                                <a:solidFill>
                                  <a:srgbClr val="000000"/>
                                </a:solidFill>
                                <a:latin typeface="Cambria Math" panose="02040503050406030204" pitchFamily="18" charset="0"/>
                                <a:ea typeface="Cambria Math" panose="02040503050406030204" pitchFamily="18" charset="0"/>
                              </a:rPr>
                            </m:ctrlPr>
                          </m:radPr>
                          <m:deg/>
                          <m:e>
                            <m:r>
                              <a:rPr lang="en-US" sz="1600" i="1">
                                <a:solidFill>
                                  <a:srgbClr val="000000"/>
                                </a:solidFill>
                                <a:latin typeface="Cambria Math" panose="02040503050406030204" pitchFamily="18" charset="0"/>
                                <a:ea typeface="Cambria Math" panose="02040503050406030204" pitchFamily="18" charset="0"/>
                              </a:rPr>
                              <m:t>2</m:t>
                            </m:r>
                          </m:e>
                        </m:rad>
                        <m:sSub>
                          <m:sSubPr>
                            <m:ctrlPr>
                              <a:rPr lang="en-US" sz="1600" i="1">
                                <a:solidFill>
                                  <a:srgbClr val="000000"/>
                                </a:solidFill>
                                <a:latin typeface="Cambria Math" panose="02040503050406030204" pitchFamily="18" charset="0"/>
                                <a:ea typeface="Cambria Math" panose="02040503050406030204" pitchFamily="18" charset="0"/>
                              </a:rPr>
                            </m:ctrlPr>
                          </m:sSubPr>
                          <m:e>
                            <m:r>
                              <a:rPr lang="en-US" sz="1600" i="1">
                                <a:solidFill>
                                  <a:srgbClr val="000000"/>
                                </a:solidFill>
                                <a:latin typeface="Cambria Math" panose="02040503050406030204" pitchFamily="18" charset="0"/>
                                <a:ea typeface="Cambria Math" panose="02040503050406030204" pitchFamily="18" charset="0"/>
                              </a:rPr>
                              <m:t>𝑚</m:t>
                            </m:r>
                          </m:e>
                          <m:sub>
                            <m:r>
                              <a:rPr lang="en-US" sz="1600" b="0" i="1" smtClean="0">
                                <a:solidFill>
                                  <a:srgbClr val="000000"/>
                                </a:solidFill>
                                <a:latin typeface="Cambria Math" panose="02040503050406030204" pitchFamily="18" charset="0"/>
                                <a:ea typeface="Cambria Math" panose="02040503050406030204" pitchFamily="18" charset="0"/>
                              </a:rPr>
                              <m:t>𝑒</m:t>
                            </m:r>
                          </m:sub>
                        </m:sSub>
                      </m:num>
                      <m:den>
                        <m:r>
                          <a:rPr lang="en-US" sz="1600" i="1">
                            <a:solidFill>
                              <a:srgbClr val="000000"/>
                            </a:solidFill>
                            <a:latin typeface="Cambria Math" panose="02040503050406030204" pitchFamily="18" charset="0"/>
                            <a:ea typeface="Cambria Math" panose="02040503050406030204" pitchFamily="18" charset="0"/>
                          </a:rPr>
                          <m:t>𝜐</m:t>
                        </m:r>
                      </m:den>
                    </m:f>
                    <m:r>
                      <a:rPr lang="en-US" sz="1600" i="1">
                        <a:solidFill>
                          <a:srgbClr val="000000"/>
                        </a:solidFill>
                        <a:latin typeface="Cambria Math" panose="02040503050406030204" pitchFamily="18" charset="0"/>
                        <a:ea typeface="Cambria Math" panose="02040503050406030204" pitchFamily="18" charset="0"/>
                      </a:rPr>
                      <m:t>≈2.9∙</m:t>
                    </m:r>
                    <m:sSup>
                      <m:sSupPr>
                        <m:ctrlPr>
                          <a:rPr lang="en-US" sz="1600" i="1">
                            <a:solidFill>
                              <a:srgbClr val="000000"/>
                            </a:solidFill>
                            <a:latin typeface="Cambria Math" panose="02040503050406030204" pitchFamily="18" charset="0"/>
                            <a:ea typeface="Cambria Math" panose="02040503050406030204" pitchFamily="18" charset="0"/>
                          </a:rPr>
                        </m:ctrlPr>
                      </m:sSupPr>
                      <m:e>
                        <m:r>
                          <a:rPr lang="en-US" sz="1600" i="1">
                            <a:solidFill>
                              <a:srgbClr val="000000"/>
                            </a:solidFill>
                            <a:latin typeface="Cambria Math" panose="02040503050406030204" pitchFamily="18" charset="0"/>
                            <a:ea typeface="Cambria Math" panose="02040503050406030204" pitchFamily="18" charset="0"/>
                          </a:rPr>
                          <m:t>10</m:t>
                        </m:r>
                      </m:e>
                      <m:sup>
                        <m:r>
                          <a:rPr lang="en-US" sz="1600" i="1">
                            <a:solidFill>
                              <a:srgbClr val="000000"/>
                            </a:solidFill>
                            <a:latin typeface="Cambria Math" panose="02040503050406030204" pitchFamily="18" charset="0"/>
                            <a:ea typeface="Cambria Math" panose="02040503050406030204" pitchFamily="18" charset="0"/>
                          </a:rPr>
                          <m:t>−6</m:t>
                        </m:r>
                      </m:sup>
                    </m:sSup>
                  </m:oMath>
                </a14:m>
                <a:endParaRPr lang="en-GB" sz="1600" dirty="0"/>
              </a:p>
            </p:txBody>
          </p:sp>
        </mc:Choice>
        <mc:Fallback xmlns="">
          <p:sp>
            <p:nvSpPr>
              <p:cNvPr id="23" name="Rectangle 22">
                <a:extLst>
                  <a:ext uri="{FF2B5EF4-FFF2-40B4-BE49-F238E27FC236}">
                    <a16:creationId xmlns:a16="http://schemas.microsoft.com/office/drawing/2014/main" id="{1B402DED-4DF8-86F4-5431-CA3F2395543E}"/>
                  </a:ext>
                </a:extLst>
              </p:cNvPr>
              <p:cNvSpPr>
                <a:spLocks noRot="1" noChangeAspect="1" noMove="1" noResize="1" noEditPoints="1" noAdjustHandles="1" noChangeArrowheads="1" noChangeShapeType="1" noTextEdit="1"/>
              </p:cNvSpPr>
              <p:nvPr/>
            </p:nvSpPr>
            <p:spPr>
              <a:xfrm>
                <a:off x="641952" y="1121388"/>
                <a:ext cx="9479948" cy="362600"/>
              </a:xfrm>
              <a:prstGeom prst="rect">
                <a:avLst/>
              </a:prstGeom>
              <a:blipFill>
                <a:blip r:embed="rId11"/>
                <a:stretch>
                  <a:fillRect l="-268" t="-96552" b="-168966"/>
                </a:stretch>
              </a:blipFill>
            </p:spPr>
            <p:txBody>
              <a:bodyPr/>
              <a:lstStyle/>
              <a:p>
                <a:r>
                  <a:rPr lang="en-GB">
                    <a:noFill/>
                  </a:rPr>
                  <a:t> </a:t>
                </a:r>
              </a:p>
            </p:txBody>
          </p:sp>
        </mc:Fallback>
      </mc:AlternateContent>
      <p:grpSp>
        <p:nvGrpSpPr>
          <p:cNvPr id="7" name="Group 6">
            <a:extLst>
              <a:ext uri="{FF2B5EF4-FFF2-40B4-BE49-F238E27FC236}">
                <a16:creationId xmlns:a16="http://schemas.microsoft.com/office/drawing/2014/main" id="{7D54B4F3-3907-9F8B-276B-62273657E671}"/>
              </a:ext>
            </a:extLst>
          </p:cNvPr>
          <p:cNvGrpSpPr/>
          <p:nvPr/>
        </p:nvGrpSpPr>
        <p:grpSpPr>
          <a:xfrm>
            <a:off x="5017514" y="2808654"/>
            <a:ext cx="1459617" cy="787064"/>
            <a:chOff x="5017514" y="2808654"/>
            <a:chExt cx="1459617" cy="787064"/>
          </a:xfrm>
        </p:grpSpPr>
        <p:cxnSp>
          <p:nvCxnSpPr>
            <p:cNvPr id="8" name="Straight Connector 7">
              <a:extLst>
                <a:ext uri="{FF2B5EF4-FFF2-40B4-BE49-F238E27FC236}">
                  <a16:creationId xmlns:a16="http://schemas.microsoft.com/office/drawing/2014/main" id="{33323E14-3FD4-36F5-DA91-9CC13A89187C}"/>
                </a:ext>
              </a:extLst>
            </p:cNvPr>
            <p:cNvCxnSpPr>
              <a:cxnSpLocks/>
              <a:stCxn id="12" idx="3"/>
            </p:cNvCxnSpPr>
            <p:nvPr/>
          </p:nvCxnSpPr>
          <p:spPr>
            <a:xfrm>
              <a:off x="5368892" y="2962543"/>
              <a:ext cx="396839" cy="228415"/>
            </a:xfrm>
            <a:prstGeom prst="line">
              <a:avLst/>
            </a:prstGeom>
            <a:ln w="12700">
              <a:solidFill>
                <a:schemeClr val="tx1">
                  <a:lumMod val="85000"/>
                  <a:lumOff val="15000"/>
                </a:schemeClr>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D4A46AE1-0D31-7131-407E-713E13C615F0}"/>
                </a:ext>
              </a:extLst>
            </p:cNvPr>
            <p:cNvCxnSpPr>
              <a:cxnSpLocks/>
            </p:cNvCxnSpPr>
            <p:nvPr/>
          </p:nvCxnSpPr>
          <p:spPr>
            <a:xfrm>
              <a:off x="5751876" y="3192408"/>
              <a:ext cx="420486" cy="0"/>
            </a:xfrm>
            <a:prstGeom prst="line">
              <a:avLst/>
            </a:prstGeom>
            <a:ln w="12700">
              <a:solidFill>
                <a:schemeClr val="tx1">
                  <a:lumMod val="85000"/>
                  <a:lumOff val="15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D199039A-D731-135E-7324-B2C06FBD2E97}"/>
                </a:ext>
              </a:extLst>
            </p:cNvPr>
            <p:cNvSpPr txBox="1"/>
            <p:nvPr/>
          </p:nvSpPr>
          <p:spPr>
            <a:xfrm>
              <a:off x="6162621" y="3037955"/>
              <a:ext cx="314510" cy="307777"/>
            </a:xfrm>
            <a:prstGeom prst="rect">
              <a:avLst/>
            </a:prstGeom>
            <a:noFill/>
          </p:spPr>
          <p:txBody>
            <a:bodyPr wrap="none" rtlCol="0">
              <a:spAutoFit/>
            </a:bodyPr>
            <a:lstStyle/>
            <a:p>
              <a:pPr marL="0" algn="l">
                <a:spcBef>
                  <a:spcPts val="3000"/>
                </a:spcBef>
              </a:pPr>
              <a:r>
                <a:rPr lang="en-GB" sz="1400" dirty="0">
                  <a:solidFill>
                    <a:schemeClr val="tx1">
                      <a:lumMod val="85000"/>
                      <a:lumOff val="15000"/>
                    </a:schemeClr>
                  </a:solidFill>
                  <a:latin typeface="Helvetica" pitchFamily="2" charset="0"/>
                  <a:ea typeface="Helvetica Light" charset="0"/>
                  <a:cs typeface="Helvetica Light" charset="0"/>
                  <a:sym typeface="Wingdings" pitchFamily="2" charset="2"/>
                </a:rPr>
                <a:t>H</a:t>
              </a:r>
            </a:p>
          </p:txBody>
        </p:sp>
        <p:sp>
          <p:nvSpPr>
            <p:cNvPr id="11" name="TextBox 10">
              <a:extLst>
                <a:ext uri="{FF2B5EF4-FFF2-40B4-BE49-F238E27FC236}">
                  <a16:creationId xmlns:a16="http://schemas.microsoft.com/office/drawing/2014/main" id="{C6C0162D-ED69-C9AD-7727-5BF6BCDCA471}"/>
                </a:ext>
              </a:extLst>
            </p:cNvPr>
            <p:cNvSpPr txBox="1"/>
            <p:nvPr/>
          </p:nvSpPr>
          <p:spPr>
            <a:xfrm>
              <a:off x="5017514" y="3287941"/>
              <a:ext cx="351378" cy="307777"/>
            </a:xfrm>
            <a:prstGeom prst="rect">
              <a:avLst/>
            </a:prstGeom>
            <a:noFill/>
          </p:spPr>
          <p:txBody>
            <a:bodyPr wrap="none" rtlCol="0">
              <a:spAutoFit/>
            </a:bodyPr>
            <a:lstStyle/>
            <a:p>
              <a:pPr marL="0" algn="l">
                <a:spcBef>
                  <a:spcPts val="3000"/>
                </a:spcBef>
              </a:pPr>
              <a:r>
                <a:rPr lang="en-GB" sz="1400" dirty="0">
                  <a:solidFill>
                    <a:schemeClr val="tx1">
                      <a:lumMod val="85000"/>
                      <a:lumOff val="15000"/>
                    </a:schemeClr>
                  </a:solidFill>
                  <a:latin typeface="Helvetica" pitchFamily="2" charset="0"/>
                  <a:ea typeface="Helvetica Light" charset="0"/>
                  <a:cs typeface="Helvetica Light" charset="0"/>
                  <a:sym typeface="Wingdings" pitchFamily="2" charset="2"/>
                </a:rPr>
                <a:t>e</a:t>
              </a:r>
              <a:r>
                <a:rPr lang="en-GB" sz="1400" baseline="30000" dirty="0">
                  <a:solidFill>
                    <a:schemeClr val="tx1">
                      <a:lumMod val="85000"/>
                      <a:lumOff val="15000"/>
                    </a:schemeClr>
                  </a:solidFill>
                  <a:latin typeface="Helvetica" pitchFamily="2" charset="0"/>
                  <a:ea typeface="Helvetica Light" charset="0"/>
                  <a:cs typeface="Helvetica Light" charset="0"/>
                  <a:sym typeface="Wingdings" pitchFamily="2" charset="2"/>
                </a:rPr>
                <a:t>–</a:t>
              </a:r>
            </a:p>
          </p:txBody>
        </p:sp>
        <p:sp>
          <p:nvSpPr>
            <p:cNvPr id="12" name="TextBox 11">
              <a:extLst>
                <a:ext uri="{FF2B5EF4-FFF2-40B4-BE49-F238E27FC236}">
                  <a16:creationId xmlns:a16="http://schemas.microsoft.com/office/drawing/2014/main" id="{C15EE688-4471-576D-D8D3-8AD6365E7013}"/>
                </a:ext>
              </a:extLst>
            </p:cNvPr>
            <p:cNvSpPr txBox="1"/>
            <p:nvPr/>
          </p:nvSpPr>
          <p:spPr>
            <a:xfrm>
              <a:off x="5017514" y="2808654"/>
              <a:ext cx="351378" cy="307777"/>
            </a:xfrm>
            <a:prstGeom prst="rect">
              <a:avLst/>
            </a:prstGeom>
            <a:noFill/>
          </p:spPr>
          <p:txBody>
            <a:bodyPr wrap="none" rtlCol="0">
              <a:spAutoFit/>
            </a:bodyPr>
            <a:lstStyle/>
            <a:p>
              <a:pPr marL="0" algn="l">
                <a:spcBef>
                  <a:spcPts val="3000"/>
                </a:spcBef>
              </a:pPr>
              <a:r>
                <a:rPr lang="en-GB" sz="1400" dirty="0">
                  <a:solidFill>
                    <a:schemeClr val="tx1">
                      <a:lumMod val="85000"/>
                      <a:lumOff val="15000"/>
                    </a:schemeClr>
                  </a:solidFill>
                  <a:latin typeface="Helvetica" pitchFamily="2" charset="0"/>
                  <a:ea typeface="Helvetica Light" charset="0"/>
                  <a:cs typeface="Helvetica Light" charset="0"/>
                  <a:sym typeface="Wingdings" pitchFamily="2" charset="2"/>
                </a:rPr>
                <a:t>e</a:t>
              </a:r>
              <a:r>
                <a:rPr lang="en-GB" sz="1400" baseline="30000" dirty="0">
                  <a:solidFill>
                    <a:schemeClr val="tx1">
                      <a:lumMod val="85000"/>
                      <a:lumOff val="15000"/>
                    </a:schemeClr>
                  </a:solidFill>
                  <a:latin typeface="Helvetica" pitchFamily="2" charset="0"/>
                  <a:ea typeface="Helvetica Light" charset="0"/>
                  <a:cs typeface="Helvetica Light" charset="0"/>
                  <a:sym typeface="Wingdings" pitchFamily="2" charset="2"/>
                </a:rPr>
                <a:t>+</a:t>
              </a:r>
            </a:p>
          </p:txBody>
        </p:sp>
        <p:cxnSp>
          <p:nvCxnSpPr>
            <p:cNvPr id="13" name="Straight Connector 12">
              <a:extLst>
                <a:ext uri="{FF2B5EF4-FFF2-40B4-BE49-F238E27FC236}">
                  <a16:creationId xmlns:a16="http://schemas.microsoft.com/office/drawing/2014/main" id="{E53CF5C0-FF97-109A-D555-8E63E29CDA54}"/>
                </a:ext>
              </a:extLst>
            </p:cNvPr>
            <p:cNvCxnSpPr>
              <a:cxnSpLocks/>
            </p:cNvCxnSpPr>
            <p:nvPr/>
          </p:nvCxnSpPr>
          <p:spPr>
            <a:xfrm flipV="1">
              <a:off x="5347532" y="3199562"/>
              <a:ext cx="396839" cy="228415"/>
            </a:xfrm>
            <a:prstGeom prst="line">
              <a:avLst/>
            </a:prstGeom>
            <a:ln w="12700">
              <a:solidFill>
                <a:schemeClr val="tx1">
                  <a:lumMod val="85000"/>
                  <a:lumOff val="15000"/>
                </a:schemeClr>
              </a:solidFill>
            </a:ln>
            <a:effectLst/>
          </p:spPr>
          <p:style>
            <a:lnRef idx="2">
              <a:schemeClr val="accent1"/>
            </a:lnRef>
            <a:fillRef idx="0">
              <a:schemeClr val="accent1"/>
            </a:fillRef>
            <a:effectRef idx="1">
              <a:schemeClr val="accent1"/>
            </a:effectRef>
            <a:fontRef idx="minor">
              <a:schemeClr val="tx1"/>
            </a:fontRef>
          </p:style>
        </p:cxnSp>
        <p:sp>
          <p:nvSpPr>
            <p:cNvPr id="14" name="Oval 13">
              <a:extLst>
                <a:ext uri="{FF2B5EF4-FFF2-40B4-BE49-F238E27FC236}">
                  <a16:creationId xmlns:a16="http://schemas.microsoft.com/office/drawing/2014/main" id="{F8FE7F95-FCB2-5F49-5026-D00596B285D5}"/>
                </a:ext>
              </a:extLst>
            </p:cNvPr>
            <p:cNvSpPr/>
            <p:nvPr/>
          </p:nvSpPr>
          <p:spPr>
            <a:xfrm>
              <a:off x="5705859" y="3150884"/>
              <a:ext cx="90000" cy="90000"/>
            </a:xfrm>
            <a:prstGeom prst="ellipse">
              <a:avLst/>
            </a:prstGeom>
            <a:solidFill>
              <a:srgbClr val="E40000"/>
            </a:solidFill>
            <a:ln>
              <a:noFill/>
            </a:ln>
          </p:spPr>
          <p:txBody>
            <a:bodyPr wrap="none" rtlCol="0" anchor="ctr">
              <a:spAutoFit/>
            </a:bodyPr>
            <a:lstStyle/>
            <a:p>
              <a:pPr algn="l"/>
              <a:endParaRPr lang="en-GB" sz="1600" noProof="0" dirty="0">
                <a:latin typeface="Helvetica" pitchFamily="2" charset="0"/>
              </a:endParaRPr>
            </a:p>
          </p:txBody>
        </p:sp>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C15EC1DA-A46D-5AB0-4990-5A271C3409BA}"/>
                    </a:ext>
                  </a:extLst>
                </p:cNvPr>
                <p:cNvSpPr txBox="1"/>
                <p:nvPr/>
              </p:nvSpPr>
              <p:spPr>
                <a:xfrm>
                  <a:off x="5730913" y="2878786"/>
                  <a:ext cx="273087" cy="246221"/>
                </a:xfrm>
                <a:prstGeom prst="rect">
                  <a:avLst/>
                </a:prstGeom>
                <a:noFill/>
              </p:spPr>
              <p:txBody>
                <a:bodyPr wrap="none" lIns="0" tIns="0" rIns="0" bIns="0" rtlCol="0">
                  <a:spAutoFit/>
                </a:bodyPr>
                <a:lstStyle/>
                <a:p>
                  <a:pPr marL="0" algn="l">
                    <a:spcBef>
                      <a:spcPts val="3000"/>
                    </a:spcBef>
                  </a:pPr>
                  <a14:m>
                    <m:oMathPara xmlns:m="http://schemas.openxmlformats.org/officeDocument/2006/math">
                      <m:oMath>
                        <m:sSub>
                          <m:sSubPr>
                            <m:ctrlPr>
                              <a:rPr lang="en-GB" sz="1600" i="1" noProof="0" smtClean="0">
                                <a:solidFill>
                                  <a:srgbClr val="E40000"/>
                                </a:solidFill>
                                <a:latin typeface="Cambria Math" panose="02040503050406030204" pitchFamily="18" charset="0"/>
                                <a:ea typeface="Cambria Math" panose="02040503050406030204" pitchFamily="18" charset="0"/>
                                <a:sym typeface="Wingdings" pitchFamily="2" charset="2"/>
                              </a:rPr>
                            </m:ctrlPr>
                          </m:sSubPr>
                          <m:e>
                            <m:r>
                              <a:rPr lang="en-GB" sz="1600" i="1" noProof="0" smtClean="0">
                                <a:solidFill>
                                  <a:srgbClr val="E40000"/>
                                </a:solidFill>
                                <a:latin typeface="Cambria Math" panose="02040503050406030204" pitchFamily="18" charset="0"/>
                                <a:ea typeface="Cambria Math" panose="02040503050406030204" pitchFamily="18" charset="0"/>
                                <a:sym typeface="Wingdings" pitchFamily="2" charset="2"/>
                              </a:rPr>
                              <m:t>𝜅</m:t>
                            </m:r>
                          </m:e>
                          <m:sub>
                            <m:r>
                              <a:rPr lang="en-US" sz="1600" b="0" i="1" noProof="0" smtClean="0">
                                <a:solidFill>
                                  <a:srgbClr val="E40000"/>
                                </a:solidFill>
                                <a:latin typeface="Cambria Math" panose="02040503050406030204" pitchFamily="18" charset="0"/>
                                <a:sym typeface="Wingdings" pitchFamily="2" charset="2"/>
                              </a:rPr>
                              <m:t>𝑒</m:t>
                            </m:r>
                          </m:sub>
                        </m:sSub>
                      </m:oMath>
                    </m:oMathPara>
                  </a14:m>
                  <a:endParaRPr lang="en-GB" sz="1600" noProof="0" dirty="0">
                    <a:solidFill>
                      <a:srgbClr val="E40000"/>
                    </a:solidFill>
                    <a:latin typeface="Helvetica" pitchFamily="2" charset="0"/>
                    <a:ea typeface="Helvetica Light" charset="0"/>
                    <a:cs typeface="Helvetica Light" charset="0"/>
                    <a:sym typeface="Wingdings" pitchFamily="2" charset="2"/>
                  </a:endParaRPr>
                </a:p>
              </p:txBody>
            </p:sp>
          </mc:Choice>
          <mc:Fallback>
            <p:sp>
              <p:nvSpPr>
                <p:cNvPr id="16" name="TextBox 15">
                  <a:extLst>
                    <a:ext uri="{FF2B5EF4-FFF2-40B4-BE49-F238E27FC236}">
                      <a16:creationId xmlns:a16="http://schemas.microsoft.com/office/drawing/2014/main" id="{C15EC1DA-A46D-5AB0-4990-5A271C3409BA}"/>
                    </a:ext>
                  </a:extLst>
                </p:cNvPr>
                <p:cNvSpPr txBox="1">
                  <a:spLocks noRot="1" noChangeAspect="1" noMove="1" noResize="1" noEditPoints="1" noAdjustHandles="1" noChangeArrowheads="1" noChangeShapeType="1" noTextEdit="1"/>
                </p:cNvSpPr>
                <p:nvPr/>
              </p:nvSpPr>
              <p:spPr>
                <a:xfrm>
                  <a:off x="5730913" y="2878786"/>
                  <a:ext cx="273087" cy="246221"/>
                </a:xfrm>
                <a:prstGeom prst="rect">
                  <a:avLst/>
                </a:prstGeom>
                <a:blipFill>
                  <a:blip r:embed="rId12"/>
                  <a:stretch>
                    <a:fillRect l="-9091" b="-9524"/>
                  </a:stretch>
                </a:blipFill>
              </p:spPr>
              <p:txBody>
                <a:bodyPr/>
                <a:lstStyle/>
                <a:p>
                  <a:r>
                    <a:rPr lang="en-GB">
                      <a:noFill/>
                    </a:rPr>
                    <a:t> </a:t>
                  </a:r>
                </a:p>
              </p:txBody>
            </p:sp>
          </mc:Fallback>
        </mc:AlternateContent>
      </p:grpSp>
    </p:spTree>
    <p:extLst>
      <p:ext uri="{BB962C8B-B14F-4D97-AF65-F5344CB8AC3E}">
        <p14:creationId xmlns:p14="http://schemas.microsoft.com/office/powerpoint/2010/main" val="3460609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8A764-2633-9F80-CE2D-8F48C3C00F3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29FC115-6420-7FEC-6993-993400C8A087}"/>
              </a:ext>
            </a:extLst>
          </p:cNvPr>
          <p:cNvSpPr txBox="1"/>
          <p:nvPr/>
        </p:nvSpPr>
        <p:spPr>
          <a:xfrm>
            <a:off x="214938" y="264651"/>
            <a:ext cx="11305525"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lang="en-GB" sz="2800" b="1" noProof="0" dirty="0">
                <a:solidFill>
                  <a:srgbClr val="0D7FBF"/>
                </a:solidFill>
                <a:latin typeface="Helvetica" pitchFamily="2" charset="0"/>
                <a:ea typeface="Trebuchet MS" pitchFamily="-84" charset="0"/>
                <a:cs typeface="Helvetica Light"/>
              </a:rPr>
              <a:t>FCC-ee – also a Tera-Z, W and top factory</a:t>
            </a:r>
            <a:endParaRPr kumimoji="0" lang="en-GB" sz="2800" b="1" i="0" u="none" strike="noStrike" kern="1200" cap="none" spc="0" normalizeH="0" baseline="0" noProof="0" dirty="0">
              <a:ln>
                <a:noFill/>
              </a:ln>
              <a:solidFill>
                <a:srgbClr val="0D7FBF"/>
              </a:solidFill>
              <a:effectLst/>
              <a:uLnTx/>
              <a:uFillTx/>
              <a:latin typeface="Helvetica" pitchFamily="2" charset="0"/>
              <a:ea typeface="Trebuchet MS" pitchFamily="-84" charset="0"/>
              <a:cs typeface="Helvetica Light"/>
            </a:endParaRPr>
          </a:p>
        </p:txBody>
      </p:sp>
      <p:sp>
        <p:nvSpPr>
          <p:cNvPr id="2" name="Slide Number Placeholder 1">
            <a:extLst>
              <a:ext uri="{FF2B5EF4-FFF2-40B4-BE49-F238E27FC236}">
                <a16:creationId xmlns:a16="http://schemas.microsoft.com/office/drawing/2014/main" id="{691A7C1D-BB6A-ADFC-7DEE-0BB2136F3849}"/>
              </a:ext>
            </a:extLst>
          </p:cNvPr>
          <p:cNvSpPr>
            <a:spLocks noGrp="1"/>
          </p:cNvSpPr>
          <p:nvPr>
            <p:ph type="sldNum" sz="quarter" idx="4"/>
          </p:nvPr>
        </p:nvSpPr>
        <p:spPr/>
        <p:txBody>
          <a:bodyPr/>
          <a:lstStyle/>
          <a:p>
            <a:pPr>
              <a:defRPr/>
            </a:pPr>
            <a:fld id="{611C2F03-9E95-40C9-A99F-3C4F7EE8CF2A}" type="slidenum">
              <a:rPr lang="en-GB" noProof="0" smtClean="0"/>
              <a:pPr>
                <a:defRPr/>
              </a:pPr>
              <a:t>26</a:t>
            </a:fld>
            <a:endParaRPr lang="en-GB" noProof="0" dirty="0"/>
          </a:p>
        </p:txBody>
      </p:sp>
      <p:pic>
        <p:nvPicPr>
          <p:cNvPr id="7" name="Picture 6">
            <a:extLst>
              <a:ext uri="{FF2B5EF4-FFF2-40B4-BE49-F238E27FC236}">
                <a16:creationId xmlns:a16="http://schemas.microsoft.com/office/drawing/2014/main" id="{19A40EC4-CD64-C5AB-054B-1BFE3CB42ACE}"/>
              </a:ext>
            </a:extLst>
          </p:cNvPr>
          <p:cNvPicPr>
            <a:picLocks noChangeAspect="1"/>
          </p:cNvPicPr>
          <p:nvPr/>
        </p:nvPicPr>
        <p:blipFill>
          <a:blip r:embed="rId2"/>
          <a:srcRect l="13769" t="22894" r="9429" b="38125"/>
          <a:stretch>
            <a:fillRect/>
          </a:stretch>
        </p:blipFill>
        <p:spPr>
          <a:xfrm>
            <a:off x="245935" y="1554693"/>
            <a:ext cx="6108590" cy="4387454"/>
          </a:xfrm>
          <a:prstGeom prst="rect">
            <a:avLst/>
          </a:prstGeom>
        </p:spPr>
      </p:pic>
      <p:pic>
        <p:nvPicPr>
          <p:cNvPr id="8" name="Picture 7">
            <a:extLst>
              <a:ext uri="{FF2B5EF4-FFF2-40B4-BE49-F238E27FC236}">
                <a16:creationId xmlns:a16="http://schemas.microsoft.com/office/drawing/2014/main" id="{3877631B-19F9-422D-2DAD-38310BFD2D79}"/>
              </a:ext>
            </a:extLst>
          </p:cNvPr>
          <p:cNvPicPr>
            <a:picLocks noChangeAspect="1"/>
          </p:cNvPicPr>
          <p:nvPr/>
        </p:nvPicPr>
        <p:blipFill>
          <a:blip r:embed="rId2"/>
          <a:srcRect l="13769" t="61733" r="9429" b="8136"/>
          <a:stretch>
            <a:fillRect/>
          </a:stretch>
        </p:blipFill>
        <p:spPr>
          <a:xfrm>
            <a:off x="6152803" y="2002010"/>
            <a:ext cx="6108590" cy="3391401"/>
          </a:xfrm>
          <a:prstGeom prst="rect">
            <a:avLst/>
          </a:prstGeom>
        </p:spPr>
      </p:pic>
      <p:pic>
        <p:nvPicPr>
          <p:cNvPr id="9" name="Picture 8">
            <a:extLst>
              <a:ext uri="{FF2B5EF4-FFF2-40B4-BE49-F238E27FC236}">
                <a16:creationId xmlns:a16="http://schemas.microsoft.com/office/drawing/2014/main" id="{9DA99D01-F808-0B87-4EE9-3163DAF39377}"/>
              </a:ext>
            </a:extLst>
          </p:cNvPr>
          <p:cNvPicPr>
            <a:picLocks noChangeAspect="1"/>
          </p:cNvPicPr>
          <p:nvPr/>
        </p:nvPicPr>
        <p:blipFill>
          <a:blip r:embed="rId2"/>
          <a:srcRect l="13769" t="22894" r="9429" b="72981"/>
          <a:stretch>
            <a:fillRect/>
          </a:stretch>
        </p:blipFill>
        <p:spPr>
          <a:xfrm>
            <a:off x="6152803" y="1553176"/>
            <a:ext cx="6108592" cy="464248"/>
          </a:xfrm>
          <a:prstGeom prst="rect">
            <a:avLst/>
          </a:prstGeom>
        </p:spPr>
      </p:pic>
      <p:sp>
        <p:nvSpPr>
          <p:cNvPr id="10" name="TextBox 9">
            <a:extLst>
              <a:ext uri="{FF2B5EF4-FFF2-40B4-BE49-F238E27FC236}">
                <a16:creationId xmlns:a16="http://schemas.microsoft.com/office/drawing/2014/main" id="{7418FF65-657F-C4C4-3C41-57C363613A46}"/>
              </a:ext>
            </a:extLst>
          </p:cNvPr>
          <p:cNvSpPr txBox="1"/>
          <p:nvPr/>
        </p:nvSpPr>
        <p:spPr>
          <a:xfrm>
            <a:off x="641951" y="6179786"/>
            <a:ext cx="8813631" cy="338554"/>
          </a:xfrm>
          <a:prstGeom prst="rect">
            <a:avLst/>
          </a:prstGeom>
          <a:noFill/>
        </p:spPr>
        <p:txBody>
          <a:bodyPr wrap="none" rtlCol="0">
            <a:spAutoFit/>
          </a:bodyPr>
          <a:lstStyle/>
          <a:p>
            <a:pPr marL="0" algn="l">
              <a:spcBef>
                <a:spcPts val="3000"/>
              </a:spcBef>
            </a:pPr>
            <a:r>
              <a:rPr lang="en-GB" sz="1600" dirty="0">
                <a:solidFill>
                  <a:prstClr val="black"/>
                </a:solidFill>
                <a:latin typeface="Helvetica" pitchFamily="2" charset="0"/>
                <a:ea typeface="Helvetica Light" charset="0"/>
                <a:cs typeface="Helvetica Light" charset="0"/>
                <a:sym typeface="Wingdings" pitchFamily="2" charset="2"/>
              </a:rPr>
              <a:t>Input to global electroweak fit: </a:t>
            </a:r>
            <a:r>
              <a:rPr lang="en-GB" sz="1600" b="1" dirty="0">
                <a:solidFill>
                  <a:prstClr val="black"/>
                </a:solidFill>
                <a:latin typeface="Helvetica" pitchFamily="2" charset="0"/>
                <a:ea typeface="Helvetica Light" charset="0"/>
                <a:cs typeface="Helvetica Light" charset="0"/>
                <a:sym typeface="Wingdings" pitchFamily="2" charset="2"/>
              </a:rPr>
              <a:t>requires significant improvements in theoretical predictions</a:t>
            </a:r>
          </a:p>
        </p:txBody>
      </p:sp>
      <p:sp>
        <p:nvSpPr>
          <p:cNvPr id="11" name="TextBox 10">
            <a:extLst>
              <a:ext uri="{FF2B5EF4-FFF2-40B4-BE49-F238E27FC236}">
                <a16:creationId xmlns:a16="http://schemas.microsoft.com/office/drawing/2014/main" id="{94C24361-46D5-294A-1BF9-4BDA528519AD}"/>
              </a:ext>
            </a:extLst>
          </p:cNvPr>
          <p:cNvSpPr txBox="1"/>
          <p:nvPr/>
        </p:nvSpPr>
        <p:spPr>
          <a:xfrm>
            <a:off x="6816959" y="5532951"/>
            <a:ext cx="4873266" cy="307777"/>
          </a:xfrm>
          <a:prstGeom prst="rect">
            <a:avLst/>
          </a:prstGeom>
          <a:noFill/>
        </p:spPr>
        <p:txBody>
          <a:bodyPr wrap="square" rtlCol="0">
            <a:spAutoFit/>
          </a:bodyPr>
          <a:lstStyle/>
          <a:p>
            <a:pPr>
              <a:spcBef>
                <a:spcPts val="3000"/>
              </a:spcBef>
            </a:pPr>
            <a:r>
              <a:rPr lang="en-GB" sz="1400" dirty="0">
                <a:solidFill>
                  <a:srgbClr val="E40000"/>
                </a:solidFill>
                <a:latin typeface="Helvetica" pitchFamily="2" charset="0"/>
                <a:ea typeface="Helvetica Light" charset="0"/>
                <a:cs typeface="Helvetica Light" charset="0"/>
                <a:sym typeface="Wingdings" pitchFamily="2" charset="2"/>
              </a:rPr>
              <a:t>Improvements up to × 300 over current knowledge</a:t>
            </a:r>
          </a:p>
        </p:txBody>
      </p:sp>
      <p:sp>
        <p:nvSpPr>
          <p:cNvPr id="13" name="TextBox 12">
            <a:extLst>
              <a:ext uri="{FF2B5EF4-FFF2-40B4-BE49-F238E27FC236}">
                <a16:creationId xmlns:a16="http://schemas.microsoft.com/office/drawing/2014/main" id="{92C2C034-E7EF-DF18-F9CC-D2C668A3A24A}"/>
              </a:ext>
            </a:extLst>
          </p:cNvPr>
          <p:cNvSpPr txBox="1"/>
          <p:nvPr/>
        </p:nvSpPr>
        <p:spPr>
          <a:xfrm>
            <a:off x="10953750" y="1421331"/>
            <a:ext cx="1187450" cy="230832"/>
          </a:xfrm>
          <a:prstGeom prst="rect">
            <a:avLst/>
          </a:prstGeom>
          <a:noFill/>
        </p:spPr>
        <p:txBody>
          <a:bodyPr wrap="square">
            <a:spAutoFit/>
          </a:bodyPr>
          <a:lstStyle/>
          <a:p>
            <a:pPr algn="r"/>
            <a:r>
              <a:rPr lang="en-GB" sz="900" dirty="0">
                <a:latin typeface="Helvetica Light" panose="020B0403020202020204" pitchFamily="34" charset="0"/>
                <a:hlinkClick r:id="rId3"/>
              </a:rPr>
              <a:t>arXiv:2505.00272</a:t>
            </a:r>
            <a:endParaRPr lang="en-GB" sz="900" dirty="0">
              <a:latin typeface="Helvetica Light" panose="020B0403020202020204" pitchFamily="34" charset="0"/>
            </a:endParaRPr>
          </a:p>
        </p:txBody>
      </p:sp>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95B44B6B-0FCD-6A8A-AE81-61EA3F27AB1D}"/>
                  </a:ext>
                </a:extLst>
              </p:cNvPr>
              <p:cNvSpPr/>
              <p:nvPr/>
            </p:nvSpPr>
            <p:spPr>
              <a:xfrm>
                <a:off x="641951" y="1146788"/>
                <a:ext cx="11550049" cy="338554"/>
              </a:xfrm>
              <a:prstGeom prst="rect">
                <a:avLst/>
              </a:prstGeom>
            </p:spPr>
            <p:txBody>
              <a:bodyPr wrap="square">
                <a:spAutoFit/>
              </a:bodyPr>
              <a:lstStyle/>
              <a:p>
                <a:pPr defTabSz="457200" fontAlgn="base">
                  <a:spcBef>
                    <a:spcPts val="3600"/>
                  </a:spcBef>
                  <a:spcAft>
                    <a:spcPct val="0"/>
                  </a:spcAft>
                  <a:defRPr/>
                </a:pPr>
                <a:r>
                  <a:rPr lang="en-GB" sz="1600" b="1" noProof="0" dirty="0">
                    <a:solidFill>
                      <a:srgbClr val="000000"/>
                    </a:solidFill>
                    <a:latin typeface="Helvetica" pitchFamily="2" charset="0"/>
                  </a:rPr>
                  <a:t>Extreme luminosity on Z pole</a:t>
                </a:r>
                <a:r>
                  <a:rPr lang="en-GB" sz="1600" noProof="0" dirty="0">
                    <a:solidFill>
                      <a:srgbClr val="000000"/>
                    </a:solidFill>
                    <a:latin typeface="Helvetica" pitchFamily="2" charset="0"/>
                  </a:rPr>
                  <a:t>: 140</a:t>
                </a:r>
                <a14:m>
                  <m:oMath xmlns:m="http://schemas.openxmlformats.org/officeDocument/2006/math">
                    <m:r>
                      <a:rPr lang="en-GB" sz="1600" dirty="0" smtClean="0">
                        <a:latin typeface="Cambria Math" panose="02040503050406030204" pitchFamily="18" charset="0"/>
                        <a:ea typeface="Cambria Math" panose="02040503050406030204" pitchFamily="18" charset="0"/>
                      </a:rPr>
                      <m:t> </m:t>
                    </m:r>
                    <m:r>
                      <a:rPr lang="en-GB" sz="1600" i="1" dirty="0" smtClean="0">
                        <a:latin typeface="Cambria Math" panose="02040503050406030204" pitchFamily="18" charset="0"/>
                        <a:ea typeface="Cambria Math" panose="02040503050406030204" pitchFamily="18" charset="0"/>
                      </a:rPr>
                      <m:t>∙ </m:t>
                    </m:r>
                  </m:oMath>
                </a14:m>
                <a:r>
                  <a:rPr lang="en-GB" sz="1600" dirty="0">
                    <a:latin typeface="Helvetica" pitchFamily="2" charset="0"/>
                  </a:rPr>
                  <a:t>10</a:t>
                </a:r>
                <a:r>
                  <a:rPr lang="en-GB" sz="1600" baseline="30000" dirty="0">
                    <a:latin typeface="Helvetica" pitchFamily="2" charset="0"/>
                  </a:rPr>
                  <a:t>34</a:t>
                </a:r>
                <a:r>
                  <a:rPr lang="en-GB" sz="1600" noProof="0" dirty="0">
                    <a:solidFill>
                      <a:srgbClr val="000000"/>
                    </a:solidFill>
                    <a:latin typeface="Helvetica" pitchFamily="2" charset="0"/>
                  </a:rPr>
                  <a:t> cm</a:t>
                </a:r>
                <a:r>
                  <a:rPr lang="en-GB" sz="1600" baseline="30000" noProof="0" dirty="0">
                    <a:solidFill>
                      <a:srgbClr val="000000"/>
                    </a:solidFill>
                    <a:latin typeface="Helvetica" pitchFamily="2" charset="0"/>
                  </a:rPr>
                  <a:t>–2</a:t>
                </a:r>
                <a:r>
                  <a:rPr lang="en-GB" sz="1600" noProof="0" dirty="0">
                    <a:solidFill>
                      <a:srgbClr val="000000"/>
                    </a:solidFill>
                    <a:latin typeface="Helvetica" pitchFamily="2" charset="0"/>
                  </a:rPr>
                  <a:t>s</a:t>
                </a:r>
                <a:r>
                  <a:rPr lang="en-GB" sz="1600" baseline="30000" noProof="0" dirty="0">
                    <a:solidFill>
                      <a:srgbClr val="000000"/>
                    </a:solidFill>
                    <a:latin typeface="Helvetica" pitchFamily="2" charset="0"/>
                  </a:rPr>
                  <a:t>–1</a:t>
                </a:r>
                <a:r>
                  <a:rPr lang="en-GB" sz="1600" noProof="0" dirty="0">
                    <a:solidFill>
                      <a:srgbClr val="000000"/>
                    </a:solidFill>
                    <a:latin typeface="Helvetica" pitchFamily="2" charset="0"/>
                  </a:rPr>
                  <a:t> / IP, 205 ab</a:t>
                </a:r>
                <a:r>
                  <a:rPr lang="en-GB" sz="1600" baseline="30000" noProof="0" dirty="0">
                    <a:solidFill>
                      <a:srgbClr val="000000"/>
                    </a:solidFill>
                    <a:latin typeface="Helvetica" pitchFamily="2" charset="0"/>
                  </a:rPr>
                  <a:t>–1</a:t>
                </a:r>
                <a:r>
                  <a:rPr lang="en-GB" sz="1600" noProof="0" dirty="0">
                    <a:solidFill>
                      <a:srgbClr val="000000"/>
                    </a:solidFill>
                    <a:latin typeface="Helvetica" pitchFamily="2" charset="0"/>
                  </a:rPr>
                  <a:t> &amp; </a:t>
                </a:r>
                <a:r>
                  <a:rPr lang="en-GB" sz="1600" dirty="0">
                    <a:latin typeface="Helvetica" pitchFamily="2" charset="0"/>
                  </a:rPr>
                  <a:t>6</a:t>
                </a:r>
                <a14:m>
                  <m:oMath xmlns:m="http://schemas.openxmlformats.org/officeDocument/2006/math">
                    <m:r>
                      <a:rPr lang="en-GB" sz="1600" dirty="0" smtClean="0">
                        <a:latin typeface="Cambria Math" panose="02040503050406030204" pitchFamily="18" charset="0"/>
                        <a:ea typeface="Cambria Math" panose="02040503050406030204" pitchFamily="18" charset="0"/>
                      </a:rPr>
                      <m:t> </m:t>
                    </m:r>
                    <m:r>
                      <a:rPr lang="en-GB" sz="1600" i="1" dirty="0" smtClean="0">
                        <a:latin typeface="Cambria Math" panose="02040503050406030204" pitchFamily="18" charset="0"/>
                        <a:ea typeface="Cambria Math" panose="02040503050406030204" pitchFamily="18" charset="0"/>
                      </a:rPr>
                      <m:t>∙ </m:t>
                    </m:r>
                  </m:oMath>
                </a14:m>
                <a:r>
                  <a:rPr lang="en-GB" sz="1600" dirty="0">
                    <a:latin typeface="Helvetica" pitchFamily="2" charset="0"/>
                  </a:rPr>
                  <a:t>10</a:t>
                </a:r>
                <a:r>
                  <a:rPr lang="en-GB" sz="1600" baseline="30000" dirty="0">
                    <a:latin typeface="Helvetica" pitchFamily="2" charset="0"/>
                  </a:rPr>
                  <a:t>12</a:t>
                </a:r>
                <a:r>
                  <a:rPr lang="en-GB" sz="1600" dirty="0">
                    <a:latin typeface="Helvetica" pitchFamily="2" charset="0"/>
                  </a:rPr>
                  <a:t> Z (4 IPs) — ultimate EW precision data</a:t>
                </a:r>
              </a:p>
            </p:txBody>
          </p:sp>
        </mc:Choice>
        <mc:Fallback xmlns="">
          <p:sp>
            <p:nvSpPr>
              <p:cNvPr id="14" name="Rectangle 13">
                <a:extLst>
                  <a:ext uri="{FF2B5EF4-FFF2-40B4-BE49-F238E27FC236}">
                    <a16:creationId xmlns:a16="http://schemas.microsoft.com/office/drawing/2014/main" id="{95B44B6B-0FCD-6A8A-AE81-61EA3F27AB1D}"/>
                  </a:ext>
                </a:extLst>
              </p:cNvPr>
              <p:cNvSpPr>
                <a:spLocks noRot="1" noChangeAspect="1" noMove="1" noResize="1" noEditPoints="1" noAdjustHandles="1" noChangeArrowheads="1" noChangeShapeType="1" noTextEdit="1"/>
              </p:cNvSpPr>
              <p:nvPr/>
            </p:nvSpPr>
            <p:spPr>
              <a:xfrm>
                <a:off x="641951" y="1146788"/>
                <a:ext cx="11550049" cy="338554"/>
              </a:xfrm>
              <a:prstGeom prst="rect">
                <a:avLst/>
              </a:prstGeom>
              <a:blipFill>
                <a:blip r:embed="rId4"/>
                <a:stretch>
                  <a:fillRect l="-220" t="-7143" b="-17857"/>
                </a:stretch>
              </a:blipFill>
            </p:spPr>
            <p:txBody>
              <a:bodyPr/>
              <a:lstStyle/>
              <a:p>
                <a:r>
                  <a:rPr lang="en-GB">
                    <a:noFill/>
                  </a:rPr>
                  <a:t> </a:t>
                </a:r>
              </a:p>
            </p:txBody>
          </p:sp>
        </mc:Fallback>
      </mc:AlternateContent>
    </p:spTree>
    <p:extLst>
      <p:ext uri="{BB962C8B-B14F-4D97-AF65-F5344CB8AC3E}">
        <p14:creationId xmlns:p14="http://schemas.microsoft.com/office/powerpoint/2010/main" val="31223640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90D53-67E1-D052-F8DC-857DDFA9E9F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0BFEC0E-8940-14D5-0C63-19B1F52A7200}"/>
              </a:ext>
            </a:extLst>
          </p:cNvPr>
          <p:cNvSpPr txBox="1"/>
          <p:nvPr/>
        </p:nvSpPr>
        <p:spPr>
          <a:xfrm>
            <a:off x="214938" y="264651"/>
            <a:ext cx="11305525"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lang="en-GB" sz="2800" b="1" noProof="0" dirty="0">
                <a:solidFill>
                  <a:srgbClr val="0D7FBF"/>
                </a:solidFill>
                <a:latin typeface="Helvetica" pitchFamily="2" charset="0"/>
                <a:ea typeface="Trebuchet MS" pitchFamily="-84" charset="0"/>
                <a:cs typeface="Helvetica Light"/>
              </a:rPr>
              <a:t>FCC-ee – also a Tera-Z, W and top factory</a:t>
            </a:r>
            <a:endParaRPr kumimoji="0" lang="en-GB" sz="2800" b="1" i="0" u="none" strike="noStrike" kern="1200" cap="none" spc="0" normalizeH="0" baseline="0" noProof="0" dirty="0">
              <a:ln>
                <a:noFill/>
              </a:ln>
              <a:solidFill>
                <a:srgbClr val="0D7FBF"/>
              </a:solidFill>
              <a:effectLst/>
              <a:uLnTx/>
              <a:uFillTx/>
              <a:latin typeface="Helvetica" pitchFamily="2" charset="0"/>
              <a:ea typeface="Trebuchet MS" pitchFamily="-84" charset="0"/>
              <a:cs typeface="Helvetica Light"/>
            </a:endParaRPr>
          </a:p>
        </p:txBody>
      </p:sp>
      <p:sp>
        <p:nvSpPr>
          <p:cNvPr id="2" name="Slide Number Placeholder 1">
            <a:extLst>
              <a:ext uri="{FF2B5EF4-FFF2-40B4-BE49-F238E27FC236}">
                <a16:creationId xmlns:a16="http://schemas.microsoft.com/office/drawing/2014/main" id="{1F9F9981-A3B1-7296-89B6-3A558D089E8C}"/>
              </a:ext>
            </a:extLst>
          </p:cNvPr>
          <p:cNvSpPr>
            <a:spLocks noGrp="1"/>
          </p:cNvSpPr>
          <p:nvPr>
            <p:ph type="sldNum" sz="quarter" idx="4"/>
          </p:nvPr>
        </p:nvSpPr>
        <p:spPr/>
        <p:txBody>
          <a:bodyPr/>
          <a:lstStyle/>
          <a:p>
            <a:pPr>
              <a:defRPr/>
            </a:pPr>
            <a:fld id="{611C2F03-9E95-40C9-A99F-3C4F7EE8CF2A}" type="slidenum">
              <a:rPr lang="en-GB" noProof="0" smtClean="0"/>
              <a:pPr>
                <a:defRPr/>
              </a:pPr>
              <a:t>27</a:t>
            </a:fld>
            <a:endParaRPr lang="en-GB" noProof="0" dirty="0"/>
          </a:p>
        </p:txBody>
      </p:sp>
      <p:pic>
        <p:nvPicPr>
          <p:cNvPr id="8" name="Picture 7">
            <a:extLst>
              <a:ext uri="{FF2B5EF4-FFF2-40B4-BE49-F238E27FC236}">
                <a16:creationId xmlns:a16="http://schemas.microsoft.com/office/drawing/2014/main" id="{BFC6690B-7C32-45AF-D672-A0C3A6028006}"/>
              </a:ext>
            </a:extLst>
          </p:cNvPr>
          <p:cNvPicPr>
            <a:picLocks noChangeAspect="1"/>
          </p:cNvPicPr>
          <p:nvPr/>
        </p:nvPicPr>
        <p:blipFill>
          <a:blip r:embed="rId2"/>
          <a:srcRect l="13769" t="61733" r="9429" b="8136"/>
          <a:stretch>
            <a:fillRect/>
          </a:stretch>
        </p:blipFill>
        <p:spPr>
          <a:xfrm>
            <a:off x="6152803" y="2002010"/>
            <a:ext cx="6108590" cy="3391401"/>
          </a:xfrm>
          <a:prstGeom prst="rect">
            <a:avLst/>
          </a:prstGeom>
        </p:spPr>
      </p:pic>
      <p:pic>
        <p:nvPicPr>
          <p:cNvPr id="9" name="Picture 8">
            <a:extLst>
              <a:ext uri="{FF2B5EF4-FFF2-40B4-BE49-F238E27FC236}">
                <a16:creationId xmlns:a16="http://schemas.microsoft.com/office/drawing/2014/main" id="{1C59B4A2-6288-9FD2-1E2F-01DFA59CA6D1}"/>
              </a:ext>
            </a:extLst>
          </p:cNvPr>
          <p:cNvPicPr>
            <a:picLocks noChangeAspect="1"/>
          </p:cNvPicPr>
          <p:nvPr/>
        </p:nvPicPr>
        <p:blipFill>
          <a:blip r:embed="rId2"/>
          <a:srcRect l="13769" t="22894" r="9429" b="72981"/>
          <a:stretch>
            <a:fillRect/>
          </a:stretch>
        </p:blipFill>
        <p:spPr>
          <a:xfrm>
            <a:off x="6152803" y="1553176"/>
            <a:ext cx="6108592" cy="464248"/>
          </a:xfrm>
          <a:prstGeom prst="rect">
            <a:avLst/>
          </a:prstGeom>
        </p:spPr>
      </p:pic>
      <p:sp>
        <p:nvSpPr>
          <p:cNvPr id="13" name="TextBox 12">
            <a:extLst>
              <a:ext uri="{FF2B5EF4-FFF2-40B4-BE49-F238E27FC236}">
                <a16:creationId xmlns:a16="http://schemas.microsoft.com/office/drawing/2014/main" id="{D54C5D1A-EA5D-3770-2E98-D02D51F0969E}"/>
              </a:ext>
            </a:extLst>
          </p:cNvPr>
          <p:cNvSpPr txBox="1"/>
          <p:nvPr/>
        </p:nvSpPr>
        <p:spPr>
          <a:xfrm>
            <a:off x="10953750" y="1421331"/>
            <a:ext cx="1187450" cy="230832"/>
          </a:xfrm>
          <a:prstGeom prst="rect">
            <a:avLst/>
          </a:prstGeom>
          <a:noFill/>
        </p:spPr>
        <p:txBody>
          <a:bodyPr wrap="square">
            <a:spAutoFit/>
          </a:bodyPr>
          <a:lstStyle/>
          <a:p>
            <a:pPr algn="r"/>
            <a:r>
              <a:rPr lang="en-GB" sz="900" dirty="0">
                <a:latin typeface="Helvetica Light" panose="020B0403020202020204" pitchFamily="34" charset="0"/>
                <a:hlinkClick r:id="rId3"/>
              </a:rPr>
              <a:t>arXiv:2505.00272</a:t>
            </a:r>
            <a:endParaRPr lang="en-GB" sz="900" dirty="0">
              <a:latin typeface="Helvetica Light" panose="020B0403020202020204" pitchFamily="34" charset="0"/>
            </a:endParaRPr>
          </a:p>
        </p:txBody>
      </p:sp>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C69669CD-027A-4D42-0761-2C422A2F89D9}"/>
                  </a:ext>
                </a:extLst>
              </p:cNvPr>
              <p:cNvSpPr/>
              <p:nvPr/>
            </p:nvSpPr>
            <p:spPr>
              <a:xfrm>
                <a:off x="641951" y="1146788"/>
                <a:ext cx="11550049" cy="338554"/>
              </a:xfrm>
              <a:prstGeom prst="rect">
                <a:avLst/>
              </a:prstGeom>
            </p:spPr>
            <p:txBody>
              <a:bodyPr wrap="square">
                <a:spAutoFit/>
              </a:bodyPr>
              <a:lstStyle/>
              <a:p>
                <a:pPr defTabSz="457200" fontAlgn="base">
                  <a:spcBef>
                    <a:spcPts val="3600"/>
                  </a:spcBef>
                  <a:spcAft>
                    <a:spcPct val="0"/>
                  </a:spcAft>
                  <a:defRPr/>
                </a:pPr>
                <a:r>
                  <a:rPr lang="en-GB" sz="1600" b="1" noProof="0" dirty="0">
                    <a:solidFill>
                      <a:srgbClr val="000000"/>
                    </a:solidFill>
                    <a:latin typeface="Helvetica" pitchFamily="2" charset="0"/>
                  </a:rPr>
                  <a:t>Extreme luminosity on Z pole</a:t>
                </a:r>
                <a:r>
                  <a:rPr lang="en-GB" sz="1600" noProof="0" dirty="0">
                    <a:solidFill>
                      <a:srgbClr val="000000"/>
                    </a:solidFill>
                    <a:latin typeface="Helvetica" pitchFamily="2" charset="0"/>
                  </a:rPr>
                  <a:t>: 140</a:t>
                </a:r>
                <a14:m>
                  <m:oMath xmlns:m="http://schemas.openxmlformats.org/officeDocument/2006/math">
                    <m:r>
                      <a:rPr lang="en-US" sz="1600" dirty="0">
                        <a:latin typeface="Cambria Math" panose="02040503050406030204" pitchFamily="18" charset="0"/>
                        <a:ea typeface="Cambria Math" panose="02040503050406030204" pitchFamily="18" charset="0"/>
                      </a:rPr>
                      <m:t> </m:t>
                    </m:r>
                    <m:r>
                      <a:rPr lang="en-US" sz="1600" i="1" dirty="0">
                        <a:latin typeface="Cambria Math" panose="02040503050406030204" pitchFamily="18" charset="0"/>
                        <a:ea typeface="Cambria Math" panose="02040503050406030204" pitchFamily="18" charset="0"/>
                      </a:rPr>
                      <m:t>∙ </m:t>
                    </m:r>
                  </m:oMath>
                </a14:m>
                <a:r>
                  <a:rPr lang="en-US" sz="1600" dirty="0">
                    <a:latin typeface="Helvetica" pitchFamily="2" charset="0"/>
                  </a:rPr>
                  <a:t>10</a:t>
                </a:r>
                <a:r>
                  <a:rPr lang="en-US" sz="1600" baseline="30000" dirty="0">
                    <a:latin typeface="Helvetica" pitchFamily="2" charset="0"/>
                  </a:rPr>
                  <a:t>34</a:t>
                </a:r>
                <a:r>
                  <a:rPr lang="en-GB" sz="1600" noProof="0" dirty="0">
                    <a:solidFill>
                      <a:srgbClr val="000000"/>
                    </a:solidFill>
                    <a:latin typeface="Helvetica" pitchFamily="2" charset="0"/>
                  </a:rPr>
                  <a:t> cm</a:t>
                </a:r>
                <a:r>
                  <a:rPr lang="en-GB" sz="1600" baseline="30000" noProof="0" dirty="0">
                    <a:solidFill>
                      <a:srgbClr val="000000"/>
                    </a:solidFill>
                    <a:latin typeface="Helvetica" pitchFamily="2" charset="0"/>
                  </a:rPr>
                  <a:t>–2</a:t>
                </a:r>
                <a:r>
                  <a:rPr lang="en-GB" sz="1600" noProof="0" dirty="0">
                    <a:solidFill>
                      <a:srgbClr val="000000"/>
                    </a:solidFill>
                    <a:latin typeface="Helvetica" pitchFamily="2" charset="0"/>
                  </a:rPr>
                  <a:t>s</a:t>
                </a:r>
                <a:r>
                  <a:rPr lang="en-GB" sz="1600" baseline="30000" noProof="0" dirty="0">
                    <a:solidFill>
                      <a:srgbClr val="000000"/>
                    </a:solidFill>
                    <a:latin typeface="Helvetica" pitchFamily="2" charset="0"/>
                  </a:rPr>
                  <a:t>–1</a:t>
                </a:r>
                <a:r>
                  <a:rPr lang="en-GB" sz="1600" noProof="0" dirty="0">
                    <a:solidFill>
                      <a:srgbClr val="000000"/>
                    </a:solidFill>
                    <a:latin typeface="Helvetica" pitchFamily="2" charset="0"/>
                  </a:rPr>
                  <a:t> / IP, 205 ab</a:t>
                </a:r>
                <a:r>
                  <a:rPr lang="en-GB" sz="1600" baseline="30000" noProof="0" dirty="0">
                    <a:solidFill>
                      <a:srgbClr val="000000"/>
                    </a:solidFill>
                    <a:latin typeface="Helvetica" pitchFamily="2" charset="0"/>
                  </a:rPr>
                  <a:t>–1</a:t>
                </a:r>
                <a:r>
                  <a:rPr lang="en-GB" sz="1600" noProof="0" dirty="0">
                    <a:solidFill>
                      <a:srgbClr val="000000"/>
                    </a:solidFill>
                    <a:latin typeface="Helvetica" pitchFamily="2" charset="0"/>
                  </a:rPr>
                  <a:t> &amp; </a:t>
                </a:r>
                <a:r>
                  <a:rPr lang="en-US" sz="1600" dirty="0">
                    <a:latin typeface="Helvetica" pitchFamily="2" charset="0"/>
                  </a:rPr>
                  <a:t>6</a:t>
                </a:r>
                <a14:m>
                  <m:oMath xmlns:m="http://schemas.openxmlformats.org/officeDocument/2006/math">
                    <m:r>
                      <a:rPr lang="en-US" sz="1600" dirty="0">
                        <a:latin typeface="Cambria Math" panose="02040503050406030204" pitchFamily="18" charset="0"/>
                        <a:ea typeface="Cambria Math" panose="02040503050406030204" pitchFamily="18" charset="0"/>
                      </a:rPr>
                      <m:t> </m:t>
                    </m:r>
                    <m:r>
                      <a:rPr lang="en-US" sz="1600" i="1" dirty="0">
                        <a:latin typeface="Cambria Math" panose="02040503050406030204" pitchFamily="18" charset="0"/>
                        <a:ea typeface="Cambria Math" panose="02040503050406030204" pitchFamily="18" charset="0"/>
                      </a:rPr>
                      <m:t>∙ </m:t>
                    </m:r>
                  </m:oMath>
                </a14:m>
                <a:r>
                  <a:rPr lang="en-US" sz="1600" dirty="0">
                    <a:latin typeface="Helvetica" pitchFamily="2" charset="0"/>
                  </a:rPr>
                  <a:t>10</a:t>
                </a:r>
                <a:r>
                  <a:rPr lang="en-US" sz="1600" baseline="30000" dirty="0">
                    <a:latin typeface="Helvetica" pitchFamily="2" charset="0"/>
                  </a:rPr>
                  <a:t>12</a:t>
                </a:r>
                <a:r>
                  <a:rPr lang="en-US" sz="1600" dirty="0">
                    <a:latin typeface="Helvetica" pitchFamily="2" charset="0"/>
                  </a:rPr>
                  <a:t> Z (4 IPs) — ultimate EW precision data</a:t>
                </a:r>
                <a:endParaRPr lang="en-GB" sz="1600" dirty="0">
                  <a:latin typeface="Helvetica" pitchFamily="2" charset="0"/>
                </a:endParaRPr>
              </a:p>
            </p:txBody>
          </p:sp>
        </mc:Choice>
        <mc:Fallback xmlns="">
          <p:sp>
            <p:nvSpPr>
              <p:cNvPr id="14" name="Rectangle 13">
                <a:extLst>
                  <a:ext uri="{FF2B5EF4-FFF2-40B4-BE49-F238E27FC236}">
                    <a16:creationId xmlns:a16="http://schemas.microsoft.com/office/drawing/2014/main" id="{95B44B6B-0FCD-6A8A-AE81-61EA3F27AB1D}"/>
                  </a:ext>
                </a:extLst>
              </p:cNvPr>
              <p:cNvSpPr>
                <a:spLocks noRot="1" noChangeAspect="1" noMove="1" noResize="1" noEditPoints="1" noAdjustHandles="1" noChangeArrowheads="1" noChangeShapeType="1" noTextEdit="1"/>
              </p:cNvSpPr>
              <p:nvPr/>
            </p:nvSpPr>
            <p:spPr>
              <a:xfrm>
                <a:off x="641951" y="1146788"/>
                <a:ext cx="11550049" cy="338554"/>
              </a:xfrm>
              <a:prstGeom prst="rect">
                <a:avLst/>
              </a:prstGeom>
              <a:blipFill>
                <a:blip r:embed="rId4"/>
                <a:stretch>
                  <a:fillRect l="-220" t="-7143" b="-17857"/>
                </a:stretch>
              </a:blipFill>
            </p:spPr>
            <p:txBody>
              <a:bodyPr/>
              <a:lstStyle/>
              <a:p>
                <a:r>
                  <a:rPr lang="en-GB">
                    <a:noFill/>
                  </a:rPr>
                  <a:t> </a:t>
                </a:r>
              </a:p>
            </p:txBody>
          </p:sp>
        </mc:Fallback>
      </mc:AlternateContent>
      <p:pic>
        <p:nvPicPr>
          <p:cNvPr id="3" name="Picture 2">
            <a:extLst>
              <a:ext uri="{FF2B5EF4-FFF2-40B4-BE49-F238E27FC236}">
                <a16:creationId xmlns:a16="http://schemas.microsoft.com/office/drawing/2014/main" id="{11203D51-861F-1FF8-C538-69228F6DF68D}"/>
              </a:ext>
            </a:extLst>
          </p:cNvPr>
          <p:cNvPicPr>
            <a:picLocks noChangeAspect="1"/>
          </p:cNvPicPr>
          <p:nvPr/>
        </p:nvPicPr>
        <p:blipFill>
          <a:blip r:embed="rId5"/>
          <a:srcRect l="53459" t="7761" r="10494" b="71144"/>
          <a:stretch>
            <a:fillRect/>
          </a:stretch>
        </p:blipFill>
        <p:spPr>
          <a:xfrm>
            <a:off x="654258" y="1482828"/>
            <a:ext cx="4923676" cy="4077419"/>
          </a:xfrm>
          <a:prstGeom prst="rect">
            <a:avLst/>
          </a:prstGeom>
        </p:spPr>
      </p:pic>
      <p:sp>
        <p:nvSpPr>
          <p:cNvPr id="6" name="TextBox 5">
            <a:extLst>
              <a:ext uri="{FF2B5EF4-FFF2-40B4-BE49-F238E27FC236}">
                <a16:creationId xmlns:a16="http://schemas.microsoft.com/office/drawing/2014/main" id="{54CB825C-787E-A4B9-08C5-AF16948A0EDE}"/>
              </a:ext>
            </a:extLst>
          </p:cNvPr>
          <p:cNvSpPr txBox="1"/>
          <p:nvPr/>
        </p:nvSpPr>
        <p:spPr>
          <a:xfrm>
            <a:off x="1405718" y="5685098"/>
            <a:ext cx="3961341" cy="276999"/>
          </a:xfrm>
          <a:prstGeom prst="rect">
            <a:avLst/>
          </a:prstGeom>
          <a:noFill/>
        </p:spPr>
        <p:txBody>
          <a:bodyPr wrap="none" rtlCol="0">
            <a:spAutoFit/>
          </a:bodyPr>
          <a:lstStyle/>
          <a:p>
            <a:pPr>
              <a:spcBef>
                <a:spcPts val="3000"/>
              </a:spcBef>
            </a:pP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Simulation of </a:t>
            </a:r>
            <a:r>
              <a:rPr lang="en-GB" sz="1200" dirty="0" err="1">
                <a:solidFill>
                  <a:schemeClr val="tx1">
                    <a:lumMod val="75000"/>
                    <a:lumOff val="25000"/>
                  </a:schemeClr>
                </a:solidFill>
                <a:latin typeface="Helvetica" pitchFamily="2" charset="0"/>
                <a:ea typeface="Helvetica Light" charset="0"/>
                <a:cs typeface="Helvetica Light" charset="0"/>
                <a:sym typeface="Wingdings" pitchFamily="2" charset="2"/>
              </a:rPr>
              <a:t>tt</a:t>
            </a: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 threshold scan with CLIC </a:t>
            </a:r>
            <a:r>
              <a:rPr lang="en-GB" sz="900" dirty="0">
                <a:solidFill>
                  <a:prstClr val="black"/>
                </a:solidFill>
                <a:latin typeface="Helvetica" pitchFamily="2" charset="0"/>
                <a:ea typeface="Helvetica Light" charset="0"/>
                <a:cs typeface="Helvetica Light" charset="0"/>
                <a:sym typeface="Wingdings" pitchFamily="2" charset="2"/>
              </a:rPr>
              <a:t>[</a:t>
            </a:r>
            <a:r>
              <a:rPr lang="en-GB" sz="900" dirty="0">
                <a:solidFill>
                  <a:prstClr val="black"/>
                </a:solidFill>
                <a:latin typeface="Helvetica" pitchFamily="2" charset="0"/>
                <a:ea typeface="Helvetica Light" charset="0"/>
                <a:cs typeface="Helvetica Light" charset="0"/>
                <a:sym typeface="Wingdings" pitchFamily="2" charset="2"/>
                <a:hlinkClick r:id="rId6"/>
              </a:rPr>
              <a:t>arXiv:2503.24168</a:t>
            </a:r>
            <a:r>
              <a:rPr lang="en-GB" sz="900" dirty="0">
                <a:solidFill>
                  <a:prstClr val="black"/>
                </a:solidFill>
                <a:latin typeface="Helvetica" pitchFamily="2" charset="0"/>
                <a:ea typeface="Helvetica Light" charset="0"/>
                <a:cs typeface="Helvetica Light" charset="0"/>
                <a:sym typeface="Wingdings" pitchFamily="2" charset="2"/>
              </a:rPr>
              <a:t>]</a:t>
            </a:r>
          </a:p>
        </p:txBody>
      </p:sp>
      <p:sp>
        <p:nvSpPr>
          <p:cNvPr id="4" name="TextBox 3">
            <a:extLst>
              <a:ext uri="{FF2B5EF4-FFF2-40B4-BE49-F238E27FC236}">
                <a16:creationId xmlns:a16="http://schemas.microsoft.com/office/drawing/2014/main" id="{610BD32D-F0F3-43AF-0CB0-0D9BC2BF6CA1}"/>
              </a:ext>
            </a:extLst>
          </p:cNvPr>
          <p:cNvSpPr txBox="1"/>
          <p:nvPr/>
        </p:nvSpPr>
        <p:spPr>
          <a:xfrm>
            <a:off x="6816959" y="5532951"/>
            <a:ext cx="4873266" cy="307777"/>
          </a:xfrm>
          <a:prstGeom prst="rect">
            <a:avLst/>
          </a:prstGeom>
          <a:noFill/>
        </p:spPr>
        <p:txBody>
          <a:bodyPr wrap="square" rtlCol="0">
            <a:spAutoFit/>
          </a:bodyPr>
          <a:lstStyle/>
          <a:p>
            <a:pPr>
              <a:spcBef>
                <a:spcPts val="3000"/>
              </a:spcBef>
            </a:pPr>
            <a:r>
              <a:rPr lang="en-GB" sz="1400" dirty="0">
                <a:solidFill>
                  <a:srgbClr val="E40000"/>
                </a:solidFill>
                <a:latin typeface="Helvetica" pitchFamily="2" charset="0"/>
                <a:ea typeface="Helvetica Light" charset="0"/>
                <a:cs typeface="Helvetica Light" charset="0"/>
                <a:sym typeface="Wingdings" pitchFamily="2" charset="2"/>
              </a:rPr>
              <a:t>Improvements up to × 300 over current knowledge</a:t>
            </a:r>
          </a:p>
        </p:txBody>
      </p:sp>
    </p:spTree>
    <p:extLst>
      <p:ext uri="{BB962C8B-B14F-4D97-AF65-F5344CB8AC3E}">
        <p14:creationId xmlns:p14="http://schemas.microsoft.com/office/powerpoint/2010/main" val="12279322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CF727-D60C-19AB-7372-1941D39E4BB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4012D71-65CD-5B40-257A-4CF93880C65B}"/>
              </a:ext>
            </a:extLst>
          </p:cNvPr>
          <p:cNvSpPr>
            <a:spLocks noGrp="1"/>
          </p:cNvSpPr>
          <p:nvPr>
            <p:ph type="sldNum" sz="quarter" idx="4"/>
          </p:nvPr>
        </p:nvSpPr>
        <p:spPr/>
        <p:txBody>
          <a:bodyPr/>
          <a:lstStyle/>
          <a:p>
            <a:pPr>
              <a:defRPr/>
            </a:pPr>
            <a:fld id="{611C2F03-9E95-40C9-A99F-3C4F7EE8CF2A}" type="slidenum">
              <a:rPr lang="en-GB" smtClean="0"/>
              <a:pPr>
                <a:defRPr/>
              </a:pPr>
              <a:t>28</a:t>
            </a:fld>
            <a:endParaRPr lang="en-GB" dirty="0"/>
          </a:p>
        </p:txBody>
      </p:sp>
      <p:sp>
        <p:nvSpPr>
          <p:cNvPr id="5" name="TextBox 4">
            <a:extLst>
              <a:ext uri="{FF2B5EF4-FFF2-40B4-BE49-F238E27FC236}">
                <a16:creationId xmlns:a16="http://schemas.microsoft.com/office/drawing/2014/main" id="{AA674AFB-C9FD-9CF6-E02B-F79B282A2441}"/>
              </a:ext>
            </a:extLst>
          </p:cNvPr>
          <p:cNvSpPr txBox="1"/>
          <p:nvPr/>
        </p:nvSpPr>
        <p:spPr>
          <a:xfrm>
            <a:off x="214938" y="264651"/>
            <a:ext cx="11305525"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lang="en-GB" sz="2800" b="1" noProof="0" dirty="0">
                <a:solidFill>
                  <a:srgbClr val="0D7FBF"/>
                </a:solidFill>
                <a:latin typeface="Helvetica" pitchFamily="2" charset="0"/>
                <a:ea typeface="Trebuchet MS" pitchFamily="-84" charset="0"/>
                <a:cs typeface="Helvetica Light"/>
              </a:rPr>
              <a:t>FCC-ee – also a Tera-Z, W and top factory</a:t>
            </a:r>
            <a:endParaRPr kumimoji="0" lang="en-GB" sz="2800" b="1" i="0" u="none" strike="noStrike" kern="1200" cap="none" spc="0" normalizeH="0" baseline="0" noProof="0" dirty="0">
              <a:ln>
                <a:noFill/>
              </a:ln>
              <a:solidFill>
                <a:srgbClr val="0D7FBF"/>
              </a:solidFill>
              <a:effectLst/>
              <a:uLnTx/>
              <a:uFillTx/>
              <a:latin typeface="Helvetica" pitchFamily="2" charset="0"/>
              <a:ea typeface="Trebuchet MS" pitchFamily="-84" charset="0"/>
              <a:cs typeface="Helvetica Light"/>
            </a:endParaRPr>
          </a:p>
        </p:txBody>
      </p:sp>
      <p:pic>
        <p:nvPicPr>
          <p:cNvPr id="13" name="Picture 12">
            <a:extLst>
              <a:ext uri="{FF2B5EF4-FFF2-40B4-BE49-F238E27FC236}">
                <a16:creationId xmlns:a16="http://schemas.microsoft.com/office/drawing/2014/main" id="{16CA65E7-EA79-E11C-7BBB-43944D982897}"/>
              </a:ext>
            </a:extLst>
          </p:cNvPr>
          <p:cNvPicPr>
            <a:picLocks noChangeAspect="1"/>
          </p:cNvPicPr>
          <p:nvPr/>
        </p:nvPicPr>
        <p:blipFill>
          <a:blip r:embed="rId2">
            <a:alphaModFix/>
          </a:blip>
          <a:stretch>
            <a:fillRect/>
          </a:stretch>
        </p:blipFill>
        <p:spPr>
          <a:xfrm>
            <a:off x="2060656" y="1929591"/>
            <a:ext cx="6845300" cy="4559300"/>
          </a:xfrm>
          <a:prstGeom prst="rect">
            <a:avLst/>
          </a:prstGeom>
        </p:spPr>
      </p:pic>
      <p:sp>
        <p:nvSpPr>
          <p:cNvPr id="7" name="Rectangle 6">
            <a:extLst>
              <a:ext uri="{FF2B5EF4-FFF2-40B4-BE49-F238E27FC236}">
                <a16:creationId xmlns:a16="http://schemas.microsoft.com/office/drawing/2014/main" id="{3DCDACB6-964B-4BD8-3BF6-8173026EA4E6}"/>
              </a:ext>
            </a:extLst>
          </p:cNvPr>
          <p:cNvSpPr/>
          <p:nvPr/>
        </p:nvSpPr>
        <p:spPr>
          <a:xfrm>
            <a:off x="641951" y="1146788"/>
            <a:ext cx="11550049" cy="338554"/>
          </a:xfrm>
          <a:prstGeom prst="rect">
            <a:avLst/>
          </a:prstGeom>
        </p:spPr>
        <p:txBody>
          <a:bodyPr wrap="square">
            <a:spAutoFit/>
          </a:bodyPr>
          <a:lstStyle/>
          <a:p>
            <a:pPr defTabSz="457200" fontAlgn="base">
              <a:spcBef>
                <a:spcPts val="3600"/>
              </a:spcBef>
              <a:spcAft>
                <a:spcPct val="0"/>
              </a:spcAft>
              <a:defRPr/>
            </a:pPr>
            <a:r>
              <a:rPr lang="en-GB" sz="1600" b="1" noProof="0" dirty="0">
                <a:solidFill>
                  <a:srgbClr val="000000"/>
                </a:solidFill>
                <a:latin typeface="Helvetica" pitchFamily="2" charset="0"/>
              </a:rPr>
              <a:t>Global electroweak fit expressed on top versus W mass</a:t>
            </a:r>
            <a:endParaRPr lang="en-GB" sz="1600" dirty="0">
              <a:latin typeface="Helvetica" pitchFamily="2" charset="0"/>
            </a:endParaRPr>
          </a:p>
        </p:txBody>
      </p:sp>
      <p:sp>
        <p:nvSpPr>
          <p:cNvPr id="11" name="TextBox 10">
            <a:extLst>
              <a:ext uri="{FF2B5EF4-FFF2-40B4-BE49-F238E27FC236}">
                <a16:creationId xmlns:a16="http://schemas.microsoft.com/office/drawing/2014/main" id="{A880921D-06F5-885E-D4C9-AA463D19E646}"/>
              </a:ext>
            </a:extLst>
          </p:cNvPr>
          <p:cNvSpPr txBox="1"/>
          <p:nvPr/>
        </p:nvSpPr>
        <p:spPr>
          <a:xfrm>
            <a:off x="8953252" y="1920898"/>
            <a:ext cx="2271034" cy="461665"/>
          </a:xfrm>
          <a:prstGeom prst="rect">
            <a:avLst/>
          </a:prstGeom>
          <a:noFill/>
        </p:spPr>
        <p:txBody>
          <a:bodyPr wrap="square" rtlCol="0">
            <a:spAutoFit/>
          </a:bodyPr>
          <a:lstStyle/>
          <a:p>
            <a:pPr marL="0" algn="l">
              <a:spcBef>
                <a:spcPts val="3000"/>
              </a:spcBef>
            </a:pPr>
            <a:r>
              <a:rPr lang="en-GB" sz="12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Conservative theoretical uncertainty scenario</a:t>
            </a:r>
          </a:p>
        </p:txBody>
      </p:sp>
      <p:sp>
        <p:nvSpPr>
          <p:cNvPr id="19" name="Rectangle 18">
            <a:extLst>
              <a:ext uri="{FF2B5EF4-FFF2-40B4-BE49-F238E27FC236}">
                <a16:creationId xmlns:a16="http://schemas.microsoft.com/office/drawing/2014/main" id="{2CB0D469-5380-E854-CAE6-6B437F00F297}"/>
              </a:ext>
            </a:extLst>
          </p:cNvPr>
          <p:cNvSpPr/>
          <p:nvPr/>
        </p:nvSpPr>
        <p:spPr>
          <a:xfrm>
            <a:off x="5487154" y="3378861"/>
            <a:ext cx="848332" cy="850345"/>
          </a:xfrm>
          <a:prstGeom prst="rect">
            <a:avLst/>
          </a:prstGeom>
          <a:ln w="12700">
            <a:solidFill>
              <a:schemeClr val="tx1">
                <a:lumMod val="75000"/>
                <a:lumOff val="25000"/>
              </a:schemeClr>
            </a:solidFill>
            <a:prstDash val="solid"/>
          </a:ln>
        </p:spPr>
        <p:txBody>
          <a:bodyPr wrap="square" rtlCol="0" anchor="ctr">
            <a:spAutoFit/>
          </a:bodyPr>
          <a:lstStyle/>
          <a:p>
            <a:pPr algn="l"/>
            <a:endParaRPr lang="en-GB" sz="1600" dirty="0">
              <a:latin typeface="Helvetica" pitchFamily="2" charset="0"/>
            </a:endParaRPr>
          </a:p>
        </p:txBody>
      </p:sp>
      <p:pic>
        <p:nvPicPr>
          <p:cNvPr id="16" name="Picture 15">
            <a:extLst>
              <a:ext uri="{FF2B5EF4-FFF2-40B4-BE49-F238E27FC236}">
                <a16:creationId xmlns:a16="http://schemas.microsoft.com/office/drawing/2014/main" id="{E51845E6-DCBA-CE86-CBA8-2B1C90D76D00}"/>
              </a:ext>
            </a:extLst>
          </p:cNvPr>
          <p:cNvPicPr>
            <a:picLocks noChangeAspect="1"/>
          </p:cNvPicPr>
          <p:nvPr/>
        </p:nvPicPr>
        <p:blipFill>
          <a:blip r:embed="rId3">
            <a:alphaModFix/>
          </a:blip>
          <a:stretch>
            <a:fillRect/>
          </a:stretch>
        </p:blipFill>
        <p:spPr>
          <a:xfrm>
            <a:off x="7944641" y="3289110"/>
            <a:ext cx="3655588" cy="2265529"/>
          </a:xfrm>
          <a:prstGeom prst="rect">
            <a:avLst/>
          </a:prstGeom>
        </p:spPr>
      </p:pic>
      <p:cxnSp>
        <p:nvCxnSpPr>
          <p:cNvPr id="21" name="Straight Connector 20">
            <a:extLst>
              <a:ext uri="{FF2B5EF4-FFF2-40B4-BE49-F238E27FC236}">
                <a16:creationId xmlns:a16="http://schemas.microsoft.com/office/drawing/2014/main" id="{1085C27F-52A7-28DA-06CC-EA25E37FB84B}"/>
              </a:ext>
            </a:extLst>
          </p:cNvPr>
          <p:cNvCxnSpPr>
            <a:cxnSpLocks/>
          </p:cNvCxnSpPr>
          <p:nvPr/>
        </p:nvCxnSpPr>
        <p:spPr>
          <a:xfrm flipV="1">
            <a:off x="6335486" y="3302758"/>
            <a:ext cx="1962353" cy="76103"/>
          </a:xfrm>
          <a:prstGeom prst="line">
            <a:avLst/>
          </a:prstGeom>
          <a:ln w="12700">
            <a:solidFill>
              <a:schemeClr val="tx1">
                <a:lumMod val="75000"/>
                <a:lumOff val="25000"/>
              </a:schemeClr>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57C667B0-D3B2-31D6-A0E7-5028ED1E2200}"/>
              </a:ext>
            </a:extLst>
          </p:cNvPr>
          <p:cNvCxnSpPr>
            <a:cxnSpLocks/>
          </p:cNvCxnSpPr>
          <p:nvPr/>
        </p:nvCxnSpPr>
        <p:spPr>
          <a:xfrm>
            <a:off x="6335486" y="4225515"/>
            <a:ext cx="1962353" cy="1165351"/>
          </a:xfrm>
          <a:prstGeom prst="line">
            <a:avLst/>
          </a:prstGeom>
          <a:ln w="12700">
            <a:solidFill>
              <a:schemeClr val="tx1">
                <a:lumMod val="75000"/>
                <a:lumOff val="25000"/>
              </a:schemeClr>
            </a:solidFill>
            <a:prstDash val="dash"/>
          </a:ln>
          <a:effectLst/>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5490E492-FF27-7CF4-EB37-FC45C457766D}"/>
              </a:ext>
            </a:extLst>
          </p:cNvPr>
          <p:cNvSpPr txBox="1"/>
          <p:nvPr/>
        </p:nvSpPr>
        <p:spPr>
          <a:xfrm>
            <a:off x="5432614" y="1723171"/>
            <a:ext cx="3539098" cy="230832"/>
          </a:xfrm>
          <a:prstGeom prst="rect">
            <a:avLst/>
          </a:prstGeom>
          <a:noFill/>
        </p:spPr>
        <p:txBody>
          <a:bodyPr wrap="square">
            <a:spAutoFit/>
          </a:bodyPr>
          <a:lstStyle/>
          <a:p>
            <a:pPr algn="r"/>
            <a:r>
              <a:rPr lang="en-GB" sz="900" dirty="0">
                <a:solidFill>
                  <a:schemeClr val="tx1">
                    <a:lumMod val="75000"/>
                    <a:lumOff val="25000"/>
                  </a:schemeClr>
                </a:solidFill>
                <a:latin typeface="Helvetica Light" panose="020B0403020202020204" pitchFamily="34" charset="0"/>
                <a:hlinkClick r:id="rId4"/>
              </a:rPr>
              <a:t>ESPPU 2025 Briefing Book</a:t>
            </a:r>
            <a:r>
              <a:rPr lang="en-GB" sz="900" dirty="0">
                <a:solidFill>
                  <a:schemeClr val="tx1">
                    <a:lumMod val="75000"/>
                    <a:lumOff val="25000"/>
                  </a:schemeClr>
                </a:solidFill>
                <a:latin typeface="Helvetica Light" panose="020B0403020202020204" pitchFamily="34" charset="0"/>
              </a:rPr>
              <a:t> and </a:t>
            </a:r>
            <a:r>
              <a:rPr lang="en-GB" sz="900" dirty="0">
                <a:solidFill>
                  <a:schemeClr val="tx1">
                    <a:lumMod val="75000"/>
                    <a:lumOff val="25000"/>
                  </a:schemeClr>
                </a:solidFill>
                <a:latin typeface="Helvetica Light" panose="020B0403020202020204" pitchFamily="34" charset="0"/>
                <a:hlinkClick r:id="rId5"/>
              </a:rPr>
              <a:t>arXiv:2607.09861</a:t>
            </a:r>
            <a:endParaRPr lang="en-GB" sz="900" dirty="0">
              <a:solidFill>
                <a:schemeClr val="tx1">
                  <a:lumMod val="75000"/>
                  <a:lumOff val="25000"/>
                </a:schemeClr>
              </a:solidFill>
              <a:latin typeface="Helvetica Light" panose="020B0403020202020204" pitchFamily="34" charset="0"/>
              <a:hlinkClick r:id="rId6"/>
            </a:endParaRPr>
          </a:p>
        </p:txBody>
      </p:sp>
      <p:pic>
        <p:nvPicPr>
          <p:cNvPr id="3" name="Picture 2">
            <a:extLst>
              <a:ext uri="{FF2B5EF4-FFF2-40B4-BE49-F238E27FC236}">
                <a16:creationId xmlns:a16="http://schemas.microsoft.com/office/drawing/2014/main" id="{7A324B99-E8AE-303E-1B14-DE99B915562E}"/>
              </a:ext>
            </a:extLst>
          </p:cNvPr>
          <p:cNvPicPr>
            <a:picLocks noChangeAspect="1"/>
          </p:cNvPicPr>
          <p:nvPr/>
        </p:nvPicPr>
        <p:blipFill>
          <a:blip r:embed="rId7"/>
          <a:srcRect r="8865"/>
          <a:stretch>
            <a:fillRect/>
          </a:stretch>
        </p:blipFill>
        <p:spPr>
          <a:xfrm>
            <a:off x="3140462" y="2876192"/>
            <a:ext cx="1006122" cy="271752"/>
          </a:xfrm>
          <a:prstGeom prst="rect">
            <a:avLst/>
          </a:prstGeom>
        </p:spPr>
      </p:pic>
    </p:spTree>
    <p:extLst>
      <p:ext uri="{BB962C8B-B14F-4D97-AF65-F5344CB8AC3E}">
        <p14:creationId xmlns:p14="http://schemas.microsoft.com/office/powerpoint/2010/main" val="17836378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D6BE8-33C3-5CBF-2EFB-8376438CA53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6437273-C95D-7ADE-E2E7-2BF3282CA384}"/>
              </a:ext>
            </a:extLst>
          </p:cNvPr>
          <p:cNvSpPr txBox="1"/>
          <p:nvPr/>
        </p:nvSpPr>
        <p:spPr>
          <a:xfrm>
            <a:off x="214938" y="264651"/>
            <a:ext cx="11305525"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lang="en-GB" sz="2800" b="1" noProof="0" dirty="0">
                <a:solidFill>
                  <a:srgbClr val="0D7FBF"/>
                </a:solidFill>
                <a:latin typeface="Helvetica" pitchFamily="2" charset="0"/>
                <a:ea typeface="Trebuchet MS" pitchFamily="-84" charset="0"/>
                <a:cs typeface="Helvetica Light"/>
              </a:rPr>
              <a:t>FCC-ee – also a flavour factory (on Z pole)</a:t>
            </a:r>
            <a:endParaRPr kumimoji="0" lang="en-GB" sz="2800" b="1" i="0" u="none" strike="noStrike" kern="1200" cap="none" spc="0" normalizeH="0" baseline="0" noProof="0" dirty="0">
              <a:ln>
                <a:noFill/>
              </a:ln>
              <a:solidFill>
                <a:srgbClr val="0D7FBF"/>
              </a:solidFill>
              <a:effectLst/>
              <a:uLnTx/>
              <a:uFillTx/>
              <a:latin typeface="Helvetica" pitchFamily="2" charset="0"/>
              <a:ea typeface="Trebuchet MS" pitchFamily="-84" charset="0"/>
              <a:cs typeface="Helvetica Light"/>
            </a:endParaRPr>
          </a:p>
        </p:txBody>
      </p:sp>
      <p:sp>
        <p:nvSpPr>
          <p:cNvPr id="2" name="Slide Number Placeholder 1">
            <a:extLst>
              <a:ext uri="{FF2B5EF4-FFF2-40B4-BE49-F238E27FC236}">
                <a16:creationId xmlns:a16="http://schemas.microsoft.com/office/drawing/2014/main" id="{C79503A9-2996-18C8-04A5-AD4FCA650973}"/>
              </a:ext>
            </a:extLst>
          </p:cNvPr>
          <p:cNvSpPr>
            <a:spLocks noGrp="1"/>
          </p:cNvSpPr>
          <p:nvPr>
            <p:ph type="sldNum" sz="quarter" idx="4"/>
          </p:nvPr>
        </p:nvSpPr>
        <p:spPr/>
        <p:txBody>
          <a:bodyPr/>
          <a:lstStyle/>
          <a:p>
            <a:pPr>
              <a:defRPr/>
            </a:pPr>
            <a:fld id="{611C2F03-9E95-40C9-A99F-3C4F7EE8CF2A}" type="slidenum">
              <a:rPr lang="en-GB" noProof="0" smtClean="0"/>
              <a:pPr>
                <a:defRPr/>
              </a:pPr>
              <a:t>29</a:t>
            </a:fld>
            <a:endParaRPr lang="en-GB" noProof="0" dirty="0"/>
          </a:p>
        </p:txBody>
      </p:sp>
      <p:sp>
        <p:nvSpPr>
          <p:cNvPr id="3" name="TextBox 2">
            <a:extLst>
              <a:ext uri="{FF2B5EF4-FFF2-40B4-BE49-F238E27FC236}">
                <a16:creationId xmlns:a16="http://schemas.microsoft.com/office/drawing/2014/main" id="{27C1ABE7-1E5F-F110-CB78-BD2F83717741}"/>
              </a:ext>
            </a:extLst>
          </p:cNvPr>
          <p:cNvSpPr txBox="1"/>
          <p:nvPr/>
        </p:nvSpPr>
        <p:spPr>
          <a:xfrm>
            <a:off x="8293100" y="1058607"/>
            <a:ext cx="284052" cy="307777"/>
          </a:xfrm>
          <a:prstGeom prst="rect">
            <a:avLst/>
          </a:prstGeom>
          <a:noFill/>
        </p:spPr>
        <p:txBody>
          <a:bodyPr wrap="none" rtlCol="0">
            <a:spAutoFit/>
          </a:bodyPr>
          <a:lstStyle/>
          <a:p>
            <a:pPr marL="0" algn="l">
              <a:spcBef>
                <a:spcPts val="3000"/>
              </a:spcBef>
            </a:pPr>
            <a:r>
              <a:rPr lang="en-GB" sz="1400" dirty="0">
                <a:solidFill>
                  <a:prstClr val="black"/>
                </a:solidFill>
                <a:latin typeface="Helvetica" pitchFamily="2" charset="0"/>
                <a:ea typeface="Helvetica Light" charset="0"/>
                <a:cs typeface="Helvetica Light" charset="0"/>
                <a:sym typeface="Wingdings" pitchFamily="2" charset="2"/>
              </a:rPr>
              <a:t>–</a:t>
            </a:r>
          </a:p>
        </p:txBody>
      </p:sp>
      <p:sp>
        <p:nvSpPr>
          <p:cNvPr id="6" name="TextBox 5">
            <a:extLst>
              <a:ext uri="{FF2B5EF4-FFF2-40B4-BE49-F238E27FC236}">
                <a16:creationId xmlns:a16="http://schemas.microsoft.com/office/drawing/2014/main" id="{88404CD7-F3EE-8264-C3BB-907F4F66FAA1}"/>
              </a:ext>
            </a:extLst>
          </p:cNvPr>
          <p:cNvSpPr txBox="1"/>
          <p:nvPr/>
        </p:nvSpPr>
        <p:spPr>
          <a:xfrm>
            <a:off x="10109200" y="1058607"/>
            <a:ext cx="284052" cy="307777"/>
          </a:xfrm>
          <a:prstGeom prst="rect">
            <a:avLst/>
          </a:prstGeom>
          <a:noFill/>
        </p:spPr>
        <p:txBody>
          <a:bodyPr wrap="none" rtlCol="0">
            <a:spAutoFit/>
          </a:bodyPr>
          <a:lstStyle/>
          <a:p>
            <a:pPr marL="0" algn="l">
              <a:spcBef>
                <a:spcPts val="3000"/>
              </a:spcBef>
            </a:pPr>
            <a:r>
              <a:rPr lang="en-GB" sz="1400" dirty="0">
                <a:solidFill>
                  <a:prstClr val="black"/>
                </a:solidFill>
                <a:latin typeface="Helvetica" pitchFamily="2" charset="0"/>
                <a:ea typeface="Helvetica Light" charset="0"/>
                <a:cs typeface="Helvetica Light" charset="0"/>
                <a:sym typeface="Wingdings" pitchFamily="2" charset="2"/>
              </a:rPr>
              <a:t>–</a:t>
            </a:r>
          </a:p>
        </p:txBody>
      </p:sp>
      <p:pic>
        <p:nvPicPr>
          <p:cNvPr id="18" name="Picture 17">
            <a:extLst>
              <a:ext uri="{FF2B5EF4-FFF2-40B4-BE49-F238E27FC236}">
                <a16:creationId xmlns:a16="http://schemas.microsoft.com/office/drawing/2014/main" id="{A7C1C2FE-37AB-78DF-E59B-496D2029BEFB}"/>
              </a:ext>
            </a:extLst>
          </p:cNvPr>
          <p:cNvPicPr>
            <a:picLocks noChangeAspect="1"/>
          </p:cNvPicPr>
          <p:nvPr/>
        </p:nvPicPr>
        <p:blipFill>
          <a:blip r:embed="rId2"/>
          <a:srcRect l="24410" t="12162" r="29468" b="71356"/>
          <a:stretch>
            <a:fillRect/>
          </a:stretch>
        </p:blipFill>
        <p:spPr>
          <a:xfrm>
            <a:off x="568510" y="1588431"/>
            <a:ext cx="4745840" cy="2399888"/>
          </a:xfrm>
          <a:prstGeom prst="rect">
            <a:avLst/>
          </a:prstGeom>
        </p:spPr>
      </p:pic>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B58C3C58-A08D-4DB7-874E-1D8BAD0AD666}"/>
                  </a:ext>
                </a:extLst>
              </p:cNvPr>
              <p:cNvSpPr txBox="1"/>
              <p:nvPr/>
            </p:nvSpPr>
            <p:spPr>
              <a:xfrm>
                <a:off x="9791361" y="239251"/>
                <a:ext cx="2197439" cy="519181"/>
              </a:xfrm>
              <a:prstGeom prst="rect">
                <a:avLst/>
              </a:prstGeom>
              <a:noFill/>
              <a:ln w="3175">
                <a:solidFill>
                  <a:schemeClr val="bg1">
                    <a:lumMod val="65000"/>
                  </a:schemeClr>
                </a:solidFill>
              </a:ln>
            </p:spPr>
            <p:txBody>
              <a:bodyPr wrap="square" rtlCol="0">
                <a:spAutoFit/>
              </a:bodyPr>
              <a:lstStyle/>
              <a:p>
                <a:pPr marL="0" algn="ctr">
                  <a:spcBef>
                    <a:spcPts val="3000"/>
                  </a:spcBef>
                </a:pP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BR(Z → bb / cc) = 15% / 12%</a:t>
                </a:r>
              </a:p>
              <a:p>
                <a:pPr algn="ctr">
                  <a:spcBef>
                    <a:spcPts val="600"/>
                  </a:spcBef>
                </a:pPr>
                <a:r>
                  <a:rPr lang="en-GB" sz="1050" dirty="0" err="1">
                    <a:solidFill>
                      <a:schemeClr val="tx1">
                        <a:lumMod val="75000"/>
                        <a:lumOff val="25000"/>
                      </a:schemeClr>
                    </a:solidFill>
                    <a:latin typeface="Helvetica" pitchFamily="2" charset="0"/>
                    <a:ea typeface="Helvetica Light" charset="0"/>
                    <a:cs typeface="Helvetica Light" charset="0"/>
                    <a:sym typeface="Wingdings" pitchFamily="2" charset="2"/>
                  </a:rPr>
                  <a:t>Γ</a:t>
                </a:r>
                <a:r>
                  <a:rPr lang="en-GB" sz="1050" dirty="0">
                    <a:solidFill>
                      <a:schemeClr val="tx1">
                        <a:lumMod val="75000"/>
                        <a:lumOff val="25000"/>
                      </a:schemeClr>
                    </a:solidFill>
                    <a:latin typeface="Helvetica" pitchFamily="2" charset="0"/>
                    <a:ea typeface="Helvetica Light" charset="0"/>
                    <a:cs typeface="Helvetica Light" charset="0"/>
                    <a:sym typeface="Wingdings" pitchFamily="2" charset="2"/>
                  </a:rPr>
                  <a:t>(Z → </a:t>
                </a:r>
                <a:r>
                  <a:rPr lang="en-GB" sz="1050" dirty="0" err="1">
                    <a:solidFill>
                      <a:schemeClr val="tx1">
                        <a:lumMod val="75000"/>
                        <a:lumOff val="25000"/>
                      </a:schemeClr>
                    </a:solidFill>
                    <a:latin typeface="Helvetica" pitchFamily="2" charset="0"/>
                    <a:ea typeface="Helvetica Light" charset="0"/>
                    <a:cs typeface="Helvetica Light" charset="0"/>
                    <a:sym typeface="Wingdings" pitchFamily="2" charset="2"/>
                  </a:rPr>
                  <a:t>qq</a:t>
                </a:r>
                <a:r>
                  <a:rPr lang="en-GB" sz="1050" dirty="0">
                    <a:solidFill>
                      <a:schemeClr val="tx1">
                        <a:lumMod val="75000"/>
                        <a:lumOff val="25000"/>
                      </a:schemeClr>
                    </a:solidFill>
                    <a:latin typeface="Helvetica" pitchFamily="2" charset="0"/>
                    <a:ea typeface="Helvetica Light" charset="0"/>
                    <a:cs typeface="Helvetica Light" charset="0"/>
                    <a:sym typeface="Wingdings" pitchFamily="2" charset="2"/>
                  </a:rPr>
                  <a:t>) ∝ </a:t>
                </a:r>
                <a14:m>
                  <m:oMath xmlns:m="http://schemas.openxmlformats.org/officeDocument/2006/math">
                    <m:sSubSup>
                      <m:sSubSupPr>
                        <m:ctrlPr>
                          <a:rPr lang="en-GB" sz="1050" b="0" i="1" smtClean="0">
                            <a:solidFill>
                              <a:schemeClr val="tx1">
                                <a:lumMod val="75000"/>
                                <a:lumOff val="25000"/>
                              </a:schemeClr>
                            </a:solidFill>
                            <a:latin typeface="Cambria Math" panose="02040503050406030204" pitchFamily="18" charset="0"/>
                            <a:sym typeface="Wingdings" pitchFamily="2" charset="2"/>
                          </a:rPr>
                        </m:ctrlPr>
                      </m:sSubSupPr>
                      <m:e>
                        <m:r>
                          <a:rPr lang="en-GB" sz="1050" b="0" i="1" smtClean="0">
                            <a:solidFill>
                              <a:schemeClr val="tx1">
                                <a:lumMod val="75000"/>
                                <a:lumOff val="25000"/>
                              </a:schemeClr>
                            </a:solidFill>
                            <a:latin typeface="Cambria Math" panose="02040503050406030204" pitchFamily="18" charset="0"/>
                            <a:sym typeface="Wingdings" pitchFamily="2" charset="2"/>
                          </a:rPr>
                          <m:t>(</m:t>
                        </m:r>
                        <m:r>
                          <a:rPr lang="en-GB" sz="1050" b="0" i="1" smtClean="0">
                            <a:solidFill>
                              <a:schemeClr val="tx1">
                                <a:lumMod val="75000"/>
                                <a:lumOff val="25000"/>
                              </a:schemeClr>
                            </a:solidFill>
                            <a:latin typeface="Cambria Math" panose="02040503050406030204" pitchFamily="18" charset="0"/>
                            <a:sym typeface="Wingdings" pitchFamily="2" charset="2"/>
                          </a:rPr>
                          <m:t>𝑔</m:t>
                        </m:r>
                      </m:e>
                      <m:sub>
                        <m:r>
                          <a:rPr lang="en-GB" sz="1050" b="0" i="1" smtClean="0">
                            <a:solidFill>
                              <a:schemeClr val="tx1">
                                <a:lumMod val="75000"/>
                                <a:lumOff val="25000"/>
                              </a:schemeClr>
                            </a:solidFill>
                            <a:latin typeface="Cambria Math" panose="02040503050406030204" pitchFamily="18" charset="0"/>
                            <a:sym typeface="Wingdings" pitchFamily="2" charset="2"/>
                          </a:rPr>
                          <m:t>𝑉</m:t>
                        </m:r>
                      </m:sub>
                      <m:sup>
                        <m:r>
                          <a:rPr lang="en-GB" sz="1050" b="0" i="1" smtClean="0">
                            <a:solidFill>
                              <a:schemeClr val="tx1">
                                <a:lumMod val="75000"/>
                                <a:lumOff val="25000"/>
                              </a:schemeClr>
                            </a:solidFill>
                            <a:latin typeface="Cambria Math" panose="02040503050406030204" pitchFamily="18" charset="0"/>
                            <a:sym typeface="Wingdings" pitchFamily="2" charset="2"/>
                          </a:rPr>
                          <m:t>2</m:t>
                        </m:r>
                      </m:sup>
                    </m:sSubSup>
                    <m:r>
                      <a:rPr lang="en-GB" sz="1050" b="0" i="1" smtClean="0">
                        <a:solidFill>
                          <a:schemeClr val="tx1">
                            <a:lumMod val="75000"/>
                            <a:lumOff val="25000"/>
                          </a:schemeClr>
                        </a:solidFill>
                        <a:latin typeface="Cambria Math" panose="02040503050406030204" pitchFamily="18" charset="0"/>
                        <a:sym typeface="Wingdings" pitchFamily="2" charset="2"/>
                      </a:rPr>
                      <m:t>+</m:t>
                    </m:r>
                    <m:sSubSup>
                      <m:sSubSupPr>
                        <m:ctrlPr>
                          <a:rPr lang="en-GB" sz="1050" i="1" smtClean="0">
                            <a:solidFill>
                              <a:schemeClr val="tx1">
                                <a:lumMod val="75000"/>
                                <a:lumOff val="25000"/>
                              </a:schemeClr>
                            </a:solidFill>
                            <a:latin typeface="Cambria Math" panose="02040503050406030204" pitchFamily="18" charset="0"/>
                            <a:sym typeface="Wingdings" pitchFamily="2" charset="2"/>
                          </a:rPr>
                        </m:ctrlPr>
                      </m:sSubSupPr>
                      <m:e>
                        <m:r>
                          <a:rPr lang="en-GB" sz="1050" i="1" smtClean="0">
                            <a:solidFill>
                              <a:schemeClr val="tx1">
                                <a:lumMod val="75000"/>
                                <a:lumOff val="25000"/>
                              </a:schemeClr>
                            </a:solidFill>
                            <a:latin typeface="Cambria Math" panose="02040503050406030204" pitchFamily="18" charset="0"/>
                            <a:sym typeface="Wingdings" pitchFamily="2" charset="2"/>
                          </a:rPr>
                          <m:t>𝑔</m:t>
                        </m:r>
                      </m:e>
                      <m:sub>
                        <m:r>
                          <a:rPr lang="en-GB" sz="1050" b="0" i="1" smtClean="0">
                            <a:solidFill>
                              <a:schemeClr val="tx1">
                                <a:lumMod val="75000"/>
                                <a:lumOff val="25000"/>
                              </a:schemeClr>
                            </a:solidFill>
                            <a:latin typeface="Cambria Math" panose="02040503050406030204" pitchFamily="18" charset="0"/>
                            <a:sym typeface="Wingdings" pitchFamily="2" charset="2"/>
                          </a:rPr>
                          <m:t>𝐴</m:t>
                        </m:r>
                      </m:sub>
                      <m:sup>
                        <m:r>
                          <a:rPr lang="en-GB" sz="1050" i="1" smtClean="0">
                            <a:solidFill>
                              <a:schemeClr val="tx1">
                                <a:lumMod val="75000"/>
                                <a:lumOff val="25000"/>
                              </a:schemeClr>
                            </a:solidFill>
                            <a:latin typeface="Cambria Math" panose="02040503050406030204" pitchFamily="18" charset="0"/>
                            <a:sym typeface="Wingdings" pitchFamily="2" charset="2"/>
                          </a:rPr>
                          <m:t>2</m:t>
                        </m:r>
                      </m:sup>
                    </m:sSubSup>
                    <m:r>
                      <a:rPr lang="en-GB" sz="1050" b="0" i="1" smtClean="0">
                        <a:solidFill>
                          <a:schemeClr val="tx1">
                            <a:lumMod val="75000"/>
                            <a:lumOff val="25000"/>
                          </a:schemeClr>
                        </a:solidFill>
                        <a:latin typeface="Cambria Math" panose="02040503050406030204" pitchFamily="18" charset="0"/>
                        <a:sym typeface="Wingdings" pitchFamily="2" charset="2"/>
                      </a:rPr>
                      <m:t>)</m:t>
                    </m:r>
                  </m:oMath>
                </a14:m>
                <a:endParaRPr lang="en-GB" sz="1050" dirty="0">
                  <a:solidFill>
                    <a:schemeClr val="tx1">
                      <a:lumMod val="75000"/>
                      <a:lumOff val="25000"/>
                    </a:schemeClr>
                  </a:solidFill>
                  <a:latin typeface="Helvetica" pitchFamily="2" charset="0"/>
                  <a:ea typeface="Helvetica Light" charset="0"/>
                  <a:cs typeface="Helvetica Light" charset="0"/>
                  <a:sym typeface="Wingdings" pitchFamily="2" charset="2"/>
                </a:endParaRPr>
              </a:p>
            </p:txBody>
          </p:sp>
        </mc:Choice>
        <mc:Fallback xmlns="">
          <p:sp>
            <p:nvSpPr>
              <p:cNvPr id="20" name="TextBox 19">
                <a:extLst>
                  <a:ext uri="{FF2B5EF4-FFF2-40B4-BE49-F238E27FC236}">
                    <a16:creationId xmlns:a16="http://schemas.microsoft.com/office/drawing/2014/main" id="{B58C3C58-A08D-4DB7-874E-1D8BAD0AD666}"/>
                  </a:ext>
                </a:extLst>
              </p:cNvPr>
              <p:cNvSpPr txBox="1">
                <a:spLocks noRot="1" noChangeAspect="1" noMove="1" noResize="1" noEditPoints="1" noAdjustHandles="1" noChangeArrowheads="1" noChangeShapeType="1" noTextEdit="1"/>
              </p:cNvSpPr>
              <p:nvPr/>
            </p:nvSpPr>
            <p:spPr>
              <a:xfrm>
                <a:off x="9791361" y="239251"/>
                <a:ext cx="2197439" cy="519181"/>
              </a:xfrm>
              <a:prstGeom prst="rect">
                <a:avLst/>
              </a:prstGeom>
              <a:blipFill>
                <a:blip r:embed="rId3"/>
                <a:stretch>
                  <a:fillRect t="-2326" b="-4651"/>
                </a:stretch>
              </a:blipFill>
              <a:ln w="3175">
                <a:solidFill>
                  <a:schemeClr val="bg1">
                    <a:lumMod val="65000"/>
                  </a:schemeClr>
                </a:solidFill>
              </a:ln>
            </p:spPr>
            <p:txBody>
              <a:bodyPr/>
              <a:lstStyle/>
              <a:p>
                <a:r>
                  <a:rPr lang="en-GB">
                    <a:noFill/>
                  </a:rPr>
                  <a:t> </a:t>
                </a:r>
              </a:p>
            </p:txBody>
          </p:sp>
        </mc:Fallback>
      </mc:AlternateContent>
      <p:grpSp>
        <p:nvGrpSpPr>
          <p:cNvPr id="22" name="Group 21">
            <a:extLst>
              <a:ext uri="{FF2B5EF4-FFF2-40B4-BE49-F238E27FC236}">
                <a16:creationId xmlns:a16="http://schemas.microsoft.com/office/drawing/2014/main" id="{9C0634A3-0713-6A19-99DB-2722921909DA}"/>
              </a:ext>
            </a:extLst>
          </p:cNvPr>
          <p:cNvGrpSpPr/>
          <p:nvPr/>
        </p:nvGrpSpPr>
        <p:grpSpPr>
          <a:xfrm>
            <a:off x="464252" y="4103031"/>
            <a:ext cx="5938209" cy="1207762"/>
            <a:chOff x="464252" y="4103031"/>
            <a:chExt cx="5938209" cy="1207762"/>
          </a:xfrm>
        </p:grpSpPr>
        <p:grpSp>
          <p:nvGrpSpPr>
            <p:cNvPr id="19" name="Group 18">
              <a:extLst>
                <a:ext uri="{FF2B5EF4-FFF2-40B4-BE49-F238E27FC236}">
                  <a16:creationId xmlns:a16="http://schemas.microsoft.com/office/drawing/2014/main" id="{AA5555FA-56E1-7C40-92D3-CCE7D22EC781}"/>
                </a:ext>
              </a:extLst>
            </p:cNvPr>
            <p:cNvGrpSpPr/>
            <p:nvPr/>
          </p:nvGrpSpPr>
          <p:grpSpPr>
            <a:xfrm>
              <a:off x="464252" y="4103031"/>
              <a:ext cx="5938209" cy="1182675"/>
              <a:chOff x="451552" y="3658531"/>
              <a:chExt cx="5938209" cy="1182675"/>
            </a:xfrm>
          </p:grpSpPr>
          <p:pic>
            <p:nvPicPr>
              <p:cNvPr id="12" name="Picture 11">
                <a:extLst>
                  <a:ext uri="{FF2B5EF4-FFF2-40B4-BE49-F238E27FC236}">
                    <a16:creationId xmlns:a16="http://schemas.microsoft.com/office/drawing/2014/main" id="{5CF77ACF-5692-EF4F-F22A-B2B733B2ED56}"/>
                  </a:ext>
                </a:extLst>
              </p:cNvPr>
              <p:cNvPicPr>
                <a:picLocks noChangeAspect="1"/>
              </p:cNvPicPr>
              <p:nvPr/>
            </p:nvPicPr>
            <p:blipFill>
              <a:blip r:embed="rId4"/>
              <a:srcRect l="26938" t="44366" r="23270" b="50000"/>
              <a:stretch>
                <a:fillRect/>
              </a:stretch>
            </p:blipFill>
            <p:spPr>
              <a:xfrm>
                <a:off x="451552" y="3658531"/>
                <a:ext cx="5377748" cy="861057"/>
              </a:xfrm>
              <a:prstGeom prst="rect">
                <a:avLst/>
              </a:prstGeom>
            </p:spPr>
          </p:pic>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8BCEDB1F-7430-C98B-090F-94E7859CDA03}"/>
                      </a:ext>
                    </a:extLst>
                  </p:cNvPr>
                  <p:cNvSpPr txBox="1"/>
                  <p:nvPr/>
                </p:nvSpPr>
                <p:spPr>
                  <a:xfrm>
                    <a:off x="5645200" y="4035408"/>
                    <a:ext cx="744561" cy="400110"/>
                  </a:xfrm>
                  <a:prstGeom prst="rect">
                    <a:avLst/>
                  </a:prstGeom>
                  <a:noFill/>
                </p:spPr>
                <p:txBody>
                  <a:bodyPr wrap="square" rtlCol="0">
                    <a:spAutoFit/>
                  </a:bodyPr>
                  <a:lstStyle/>
                  <a:p>
                    <a:pPr algn="r">
                      <a:spcBef>
                        <a:spcPts val="3000"/>
                      </a:spcBef>
                    </a:pPr>
                    <a:r>
                      <a:rPr lang="en-GB" sz="10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Yields for </a:t>
                    </a:r>
                    <a:r>
                      <a:rPr lang="en-GB" sz="1000" dirty="0">
                        <a:solidFill>
                          <a:schemeClr val="tx1">
                            <a:lumMod val="75000"/>
                            <a:lumOff val="25000"/>
                          </a:schemeClr>
                        </a:solidFill>
                        <a:latin typeface="Helvetica Light" panose="020B0403020202020204" pitchFamily="34" charset="0"/>
                      </a:rPr>
                      <a:t>6</a:t>
                    </a:r>
                    <a14:m>
                      <m:oMath xmlns:m="http://schemas.openxmlformats.org/officeDocument/2006/math">
                        <m:r>
                          <a:rPr lang="en-GB" sz="1000" b="0" i="0" dirty="0" smtClean="0">
                            <a:solidFill>
                              <a:schemeClr val="tx1">
                                <a:lumMod val="75000"/>
                                <a:lumOff val="25000"/>
                              </a:schemeClr>
                            </a:solidFill>
                            <a:latin typeface="Cambria Math" panose="02040503050406030204" pitchFamily="18" charset="0"/>
                            <a:ea typeface="Cambria Math" panose="02040503050406030204" pitchFamily="18" charset="0"/>
                          </a:rPr>
                          <m:t> ∙ </m:t>
                        </m:r>
                      </m:oMath>
                    </a14:m>
                    <a:r>
                      <a:rPr lang="en-GB" sz="1000" dirty="0">
                        <a:solidFill>
                          <a:schemeClr val="tx1">
                            <a:lumMod val="75000"/>
                            <a:lumOff val="25000"/>
                          </a:schemeClr>
                        </a:solidFill>
                        <a:latin typeface="Helvetica Light" panose="020B0403020202020204" pitchFamily="34" charset="0"/>
                      </a:rPr>
                      <a:t>10</a:t>
                    </a:r>
                    <a:r>
                      <a:rPr lang="en-GB" sz="1000" baseline="30000" dirty="0">
                        <a:solidFill>
                          <a:schemeClr val="tx1">
                            <a:lumMod val="75000"/>
                            <a:lumOff val="25000"/>
                          </a:schemeClr>
                        </a:solidFill>
                        <a:latin typeface="Helvetica Light" panose="020B0403020202020204" pitchFamily="34" charset="0"/>
                      </a:rPr>
                      <a:t>12</a:t>
                    </a:r>
                    <a:r>
                      <a:rPr lang="en-GB" sz="1000" dirty="0">
                        <a:solidFill>
                          <a:schemeClr val="tx1">
                            <a:lumMod val="75000"/>
                            <a:lumOff val="25000"/>
                          </a:schemeClr>
                        </a:solidFill>
                        <a:latin typeface="Helvetica Light" panose="020B0403020202020204" pitchFamily="34" charset="0"/>
                      </a:rPr>
                      <a:t> Z</a:t>
                    </a:r>
                    <a:r>
                      <a:rPr lang="en-GB" sz="10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 </a:t>
                    </a:r>
                  </a:p>
                </p:txBody>
              </p:sp>
            </mc:Choice>
            <mc:Fallback xmlns="">
              <p:sp>
                <p:nvSpPr>
                  <p:cNvPr id="13" name="TextBox 12">
                    <a:extLst>
                      <a:ext uri="{FF2B5EF4-FFF2-40B4-BE49-F238E27FC236}">
                        <a16:creationId xmlns:a16="http://schemas.microsoft.com/office/drawing/2014/main" id="{8BCEDB1F-7430-C98B-090F-94E7859CDA03}"/>
                      </a:ext>
                    </a:extLst>
                  </p:cNvPr>
                  <p:cNvSpPr txBox="1">
                    <a:spLocks noRot="1" noChangeAspect="1" noMove="1" noResize="1" noEditPoints="1" noAdjustHandles="1" noChangeArrowheads="1" noChangeShapeType="1" noTextEdit="1"/>
                  </p:cNvSpPr>
                  <p:nvPr/>
                </p:nvSpPr>
                <p:spPr>
                  <a:xfrm>
                    <a:off x="5645200" y="4035408"/>
                    <a:ext cx="744561" cy="400110"/>
                  </a:xfrm>
                  <a:prstGeom prst="rect">
                    <a:avLst/>
                  </a:prstGeom>
                  <a:blipFill>
                    <a:blip r:embed="rId5"/>
                    <a:stretch>
                      <a:fillRect r="-1667" b="-6061"/>
                    </a:stretch>
                  </a:blipFill>
                </p:spPr>
                <p:txBody>
                  <a:bodyPr/>
                  <a:lstStyle/>
                  <a:p>
                    <a:r>
                      <a:rPr lang="en-GB">
                        <a:noFill/>
                      </a:rPr>
                      <a:t> </a:t>
                    </a:r>
                  </a:p>
                </p:txBody>
              </p:sp>
            </mc:Fallback>
          </mc:AlternateContent>
          <p:sp>
            <p:nvSpPr>
              <p:cNvPr id="14" name="TextBox 13">
                <a:extLst>
                  <a:ext uri="{FF2B5EF4-FFF2-40B4-BE49-F238E27FC236}">
                    <a16:creationId xmlns:a16="http://schemas.microsoft.com/office/drawing/2014/main" id="{6BFC8539-8E24-8A83-6DCC-6EA58339F94F}"/>
                  </a:ext>
                </a:extLst>
              </p:cNvPr>
              <p:cNvSpPr txBox="1"/>
              <p:nvPr/>
            </p:nvSpPr>
            <p:spPr>
              <a:xfrm>
                <a:off x="838200" y="4468788"/>
                <a:ext cx="4846198" cy="333938"/>
              </a:xfrm>
              <a:prstGeom prst="rect">
                <a:avLst/>
              </a:prstGeom>
              <a:noFill/>
            </p:spPr>
            <p:txBody>
              <a:bodyPr wrap="none" rtlCol="0">
                <a:spAutoFit/>
              </a:bodyPr>
              <a:lstStyle/>
              <a:p>
                <a:pPr marL="0" algn="l">
                  <a:spcBef>
                    <a:spcPts val="3000"/>
                  </a:spcBef>
                </a:pPr>
                <a:r>
                  <a:rPr lang="en-GB" sz="1570" dirty="0">
                    <a:solidFill>
                      <a:prstClr val="black"/>
                    </a:solidFill>
                    <a:latin typeface="Times New Roman" panose="02020603050405020304" pitchFamily="18" charset="0"/>
                    <a:ea typeface="Helvetica Light" charset="0"/>
                    <a:cs typeface="Times New Roman" panose="02020603050405020304" pitchFamily="18" charset="0"/>
                    <a:sym typeface="Wingdings" pitchFamily="2" charset="2"/>
                  </a:rPr>
                  <a:t>Belle-II (×10</a:t>
                </a:r>
                <a:r>
                  <a:rPr lang="en-GB" sz="1570" baseline="30000" dirty="0">
                    <a:solidFill>
                      <a:prstClr val="black"/>
                    </a:solidFill>
                    <a:latin typeface="Times New Roman" panose="02020603050405020304" pitchFamily="18" charset="0"/>
                    <a:ea typeface="Helvetica Light" charset="0"/>
                    <a:cs typeface="Times New Roman" panose="02020603050405020304" pitchFamily="18" charset="0"/>
                    <a:sym typeface="Wingdings" pitchFamily="2" charset="2"/>
                  </a:rPr>
                  <a:t>9</a:t>
                </a:r>
                <a:r>
                  <a:rPr lang="en-GB" sz="1570" dirty="0">
                    <a:solidFill>
                      <a:prstClr val="black"/>
                    </a:solidFill>
                    <a:latin typeface="Times New Roman" panose="02020603050405020304" pitchFamily="18" charset="0"/>
                    <a:ea typeface="Helvetica Light" charset="0"/>
                    <a:cs typeface="Times New Roman" panose="02020603050405020304" pitchFamily="18" charset="0"/>
                    <a:sym typeface="Wingdings" pitchFamily="2" charset="2"/>
                  </a:rPr>
                  <a:t>)     28      28      –       –       –        33       46</a:t>
                </a:r>
              </a:p>
            </p:txBody>
          </p:sp>
          <p:sp>
            <p:nvSpPr>
              <p:cNvPr id="17" name="TextBox 16">
                <a:extLst>
                  <a:ext uri="{FF2B5EF4-FFF2-40B4-BE49-F238E27FC236}">
                    <a16:creationId xmlns:a16="http://schemas.microsoft.com/office/drawing/2014/main" id="{D4500D0B-CA22-C13E-9841-6E55946B3FD2}"/>
                  </a:ext>
                </a:extLst>
              </p:cNvPr>
              <p:cNvSpPr txBox="1"/>
              <p:nvPr/>
            </p:nvSpPr>
            <p:spPr>
              <a:xfrm>
                <a:off x="5518200" y="4441096"/>
                <a:ext cx="871561" cy="400110"/>
              </a:xfrm>
              <a:prstGeom prst="rect">
                <a:avLst/>
              </a:prstGeom>
              <a:noFill/>
            </p:spPr>
            <p:txBody>
              <a:bodyPr wrap="square" rtlCol="0">
                <a:spAutoFit/>
              </a:bodyPr>
              <a:lstStyle/>
              <a:p>
                <a:pPr algn="r">
                  <a:spcBef>
                    <a:spcPts val="3000"/>
                  </a:spcBef>
                </a:pPr>
                <a:r>
                  <a:rPr lang="en-GB" sz="10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Yields for </a:t>
                </a:r>
                <a:r>
                  <a:rPr lang="en-GB" sz="1000" dirty="0">
                    <a:solidFill>
                      <a:schemeClr val="tx1">
                        <a:lumMod val="75000"/>
                        <a:lumOff val="25000"/>
                      </a:schemeClr>
                    </a:solidFill>
                    <a:latin typeface="Helvetica Light" panose="020B0403020202020204" pitchFamily="34" charset="0"/>
                  </a:rPr>
                  <a:t>50 ab</a:t>
                </a:r>
                <a:r>
                  <a:rPr lang="en-GB" sz="1000" baseline="30000" dirty="0">
                    <a:solidFill>
                      <a:schemeClr val="tx1">
                        <a:lumMod val="75000"/>
                        <a:lumOff val="25000"/>
                      </a:schemeClr>
                    </a:solidFill>
                    <a:latin typeface="Helvetica Light" panose="020B0403020202020204" pitchFamily="34" charset="0"/>
                  </a:rPr>
                  <a:t>–1</a:t>
                </a:r>
                <a:endParaRPr lang="en-GB" sz="1000" baseline="300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endParaRPr>
              </a:p>
            </p:txBody>
          </p:sp>
        </p:grpSp>
        <p:pic>
          <p:nvPicPr>
            <p:cNvPr id="21" name="Picture 20">
              <a:extLst>
                <a:ext uri="{FF2B5EF4-FFF2-40B4-BE49-F238E27FC236}">
                  <a16:creationId xmlns:a16="http://schemas.microsoft.com/office/drawing/2014/main" id="{5B71B6AD-AA92-92AC-C814-B2AA124D9B92}"/>
                </a:ext>
              </a:extLst>
            </p:cNvPr>
            <p:cNvPicPr>
              <a:picLocks noChangeAspect="1"/>
            </p:cNvPicPr>
            <p:nvPr/>
          </p:nvPicPr>
          <p:blipFill>
            <a:blip r:embed="rId4"/>
            <a:srcRect l="26938" t="44366" r="23270" b="54978"/>
            <a:stretch>
              <a:fillRect/>
            </a:stretch>
          </p:blipFill>
          <p:spPr>
            <a:xfrm>
              <a:off x="464252" y="5210464"/>
              <a:ext cx="5377748" cy="100329"/>
            </a:xfrm>
            <a:prstGeom prst="rect">
              <a:avLst/>
            </a:prstGeom>
          </p:spPr>
        </p:pic>
      </p:grpSp>
      <p:pic>
        <p:nvPicPr>
          <p:cNvPr id="4" name="Picture 3">
            <a:extLst>
              <a:ext uri="{FF2B5EF4-FFF2-40B4-BE49-F238E27FC236}">
                <a16:creationId xmlns:a16="http://schemas.microsoft.com/office/drawing/2014/main" id="{46BEC3A9-CD7B-7C1A-B8E8-CBB96A9C0352}"/>
              </a:ext>
            </a:extLst>
          </p:cNvPr>
          <p:cNvPicPr>
            <a:picLocks noChangeAspect="1"/>
          </p:cNvPicPr>
          <p:nvPr/>
        </p:nvPicPr>
        <p:blipFill>
          <a:blip r:embed="rId6"/>
          <a:stretch>
            <a:fillRect/>
          </a:stretch>
        </p:blipFill>
        <p:spPr>
          <a:xfrm>
            <a:off x="7082106" y="2121773"/>
            <a:ext cx="3930546" cy="3325846"/>
          </a:xfrm>
          <a:prstGeom prst="rect">
            <a:avLst/>
          </a:prstGeom>
        </p:spPr>
      </p:pic>
      <p:sp>
        <p:nvSpPr>
          <p:cNvPr id="23" name="TextBox 22">
            <a:extLst>
              <a:ext uri="{FF2B5EF4-FFF2-40B4-BE49-F238E27FC236}">
                <a16:creationId xmlns:a16="http://schemas.microsoft.com/office/drawing/2014/main" id="{E3EB37E7-B89D-ED02-0E03-9401F9C78CAE}"/>
              </a:ext>
            </a:extLst>
          </p:cNvPr>
          <p:cNvSpPr txBox="1"/>
          <p:nvPr/>
        </p:nvSpPr>
        <p:spPr>
          <a:xfrm>
            <a:off x="641952" y="5441535"/>
            <a:ext cx="5377748" cy="1184940"/>
          </a:xfrm>
          <a:prstGeom prst="rect">
            <a:avLst/>
          </a:prstGeom>
          <a:noFill/>
        </p:spPr>
        <p:txBody>
          <a:bodyPr wrap="square" rtlCol="0">
            <a:spAutoFit/>
          </a:bodyPr>
          <a:lstStyle/>
          <a:p>
            <a:pPr marL="0" algn="l">
              <a:spcBef>
                <a:spcPts val="3000"/>
              </a:spcBef>
            </a:pPr>
            <a:r>
              <a:rPr lang="en-GB" sz="1400" dirty="0">
                <a:solidFill>
                  <a:prstClr val="black"/>
                </a:solidFill>
                <a:latin typeface="Helvetica" pitchFamily="2" charset="0"/>
                <a:ea typeface="Helvetica Light" charset="0"/>
                <a:cs typeface="Helvetica Light" charset="0"/>
                <a:sym typeface="Wingdings" pitchFamily="2" charset="2"/>
              </a:rPr>
              <a:t>Clean reconstruction due to boost and flavour tagging (&gt; LHCb), excellent charm / 𝜏 separation (challenging at </a:t>
            </a:r>
            <a:r>
              <a:rPr lang="en-GB" sz="1400" dirty="0" err="1">
                <a:solidFill>
                  <a:prstClr val="black"/>
                </a:solidFill>
                <a:latin typeface="Helvetica" pitchFamily="2" charset="0"/>
                <a:ea typeface="Helvetica Light" charset="0"/>
                <a:cs typeface="Helvetica Light" charset="0"/>
                <a:sym typeface="Wingdings" pitchFamily="2" charset="2"/>
              </a:rPr>
              <a:t>ϒ</a:t>
            </a:r>
            <a:r>
              <a:rPr lang="en-GB" sz="1400" dirty="0">
                <a:solidFill>
                  <a:prstClr val="black"/>
                </a:solidFill>
                <a:latin typeface="Helvetica" pitchFamily="2" charset="0"/>
                <a:ea typeface="Helvetica Light" charset="0"/>
                <a:cs typeface="Helvetica Light" charset="0"/>
                <a:sym typeface="Wingdings" pitchFamily="2" charset="2"/>
              </a:rPr>
              <a:t>(4S))</a:t>
            </a:r>
          </a:p>
          <a:p>
            <a:pPr marL="0" algn="l">
              <a:spcBef>
                <a:spcPts val="900"/>
              </a:spcBef>
            </a:pPr>
            <a:r>
              <a:rPr lang="en-GB" sz="1400" dirty="0">
                <a:solidFill>
                  <a:prstClr val="black"/>
                </a:solidFill>
                <a:latin typeface="Helvetica" pitchFamily="2" charset="0"/>
                <a:ea typeface="Helvetica Light" charset="0"/>
                <a:cs typeface="Helvetica Light" charset="0"/>
                <a:sym typeface="Wingdings" pitchFamily="2" charset="2"/>
              </a:rPr>
              <a:t>Ultimate CKM angle precision (similar to LHCb)</a:t>
            </a:r>
          </a:p>
          <a:p>
            <a:pPr marL="0" algn="l">
              <a:spcBef>
                <a:spcPts val="900"/>
              </a:spcBef>
            </a:pPr>
            <a:r>
              <a:rPr lang="en-GB" sz="1400" dirty="0">
                <a:solidFill>
                  <a:prstClr val="black"/>
                </a:solidFill>
                <a:latin typeface="Helvetica" pitchFamily="2" charset="0"/>
                <a:ea typeface="Helvetica Light" charset="0"/>
                <a:cs typeface="Helvetica Light" charset="0"/>
                <a:sym typeface="Wingdings" pitchFamily="2" charset="2"/>
              </a:rPr>
              <a:t>Ultimate </a:t>
            </a:r>
            <a:r>
              <a:rPr lang="en-GB" sz="1400" dirty="0" err="1">
                <a:solidFill>
                  <a:prstClr val="black"/>
                </a:solidFill>
                <a:latin typeface="Helvetica" pitchFamily="2" charset="0"/>
                <a:ea typeface="Helvetica Light" charset="0"/>
                <a:cs typeface="Helvetica Light" charset="0"/>
                <a:sym typeface="Wingdings" pitchFamily="2" charset="2"/>
              </a:rPr>
              <a:t>τ</a:t>
            </a:r>
            <a:r>
              <a:rPr lang="en-GB" sz="1400" dirty="0">
                <a:solidFill>
                  <a:prstClr val="black"/>
                </a:solidFill>
                <a:latin typeface="Helvetica" pitchFamily="2" charset="0"/>
                <a:ea typeface="Helvetica Light" charset="0"/>
                <a:cs typeface="Helvetica Light" charset="0"/>
                <a:sym typeface="Wingdings" pitchFamily="2" charset="2"/>
              </a:rPr>
              <a:t> factory</a:t>
            </a:r>
          </a:p>
        </p:txBody>
      </p:sp>
      <p:sp>
        <p:nvSpPr>
          <p:cNvPr id="24" name="TextBox 23">
            <a:extLst>
              <a:ext uri="{FF2B5EF4-FFF2-40B4-BE49-F238E27FC236}">
                <a16:creationId xmlns:a16="http://schemas.microsoft.com/office/drawing/2014/main" id="{4D17DE23-EBEB-CB02-0B44-3481FBA69009}"/>
              </a:ext>
            </a:extLst>
          </p:cNvPr>
          <p:cNvSpPr txBox="1"/>
          <p:nvPr/>
        </p:nvSpPr>
        <p:spPr>
          <a:xfrm>
            <a:off x="6549369" y="1576166"/>
            <a:ext cx="5103188" cy="523220"/>
          </a:xfrm>
          <a:prstGeom prst="rect">
            <a:avLst/>
          </a:prstGeom>
          <a:noFill/>
        </p:spPr>
        <p:txBody>
          <a:bodyPr wrap="square" rtlCol="0">
            <a:spAutoFit/>
          </a:bodyPr>
          <a:lstStyle/>
          <a:p>
            <a:pPr marL="0" algn="l">
              <a:spcBef>
                <a:spcPts val="3000"/>
              </a:spcBef>
            </a:pPr>
            <a:r>
              <a:rPr lang="en-GB" sz="1400" dirty="0">
                <a:solidFill>
                  <a:prstClr val="black"/>
                </a:solidFill>
                <a:latin typeface="Helvetica" pitchFamily="2" charset="0"/>
                <a:ea typeface="Helvetica Light" charset="0"/>
                <a:cs typeface="Helvetica Light" charset="0"/>
                <a:sym typeface="Wingdings" pitchFamily="2" charset="2"/>
              </a:rPr>
              <a:t>The larger yield of B mesons than Belle II allows unmatched precision on B decays with neutrinos</a:t>
            </a:r>
          </a:p>
        </p:txBody>
      </p:sp>
      <p:sp>
        <p:nvSpPr>
          <p:cNvPr id="26" name="TextBox 25">
            <a:extLst>
              <a:ext uri="{FF2B5EF4-FFF2-40B4-BE49-F238E27FC236}">
                <a16:creationId xmlns:a16="http://schemas.microsoft.com/office/drawing/2014/main" id="{4898F3A4-35EC-70B4-40D5-7E659D68AC89}"/>
              </a:ext>
            </a:extLst>
          </p:cNvPr>
          <p:cNvSpPr txBox="1"/>
          <p:nvPr/>
        </p:nvSpPr>
        <p:spPr>
          <a:xfrm>
            <a:off x="850900" y="4558959"/>
            <a:ext cx="1397000" cy="241605"/>
          </a:xfrm>
          <a:prstGeom prst="rect">
            <a:avLst/>
          </a:prstGeom>
          <a:solidFill>
            <a:schemeClr val="bg1"/>
          </a:solidFill>
        </p:spPr>
        <p:txBody>
          <a:bodyPr wrap="square" tIns="0" bIns="0">
            <a:spAutoFit/>
          </a:bodyPr>
          <a:lstStyle/>
          <a:p>
            <a:r>
              <a:rPr lang="en-GB" sz="1570" dirty="0">
                <a:solidFill>
                  <a:prstClr val="black"/>
                </a:solidFill>
                <a:latin typeface="Times New Roman" panose="02020603050405020304" pitchFamily="18" charset="0"/>
                <a:ea typeface="Helvetica Light" charset="0"/>
                <a:cs typeface="Times New Roman" panose="02020603050405020304" pitchFamily="18" charset="0"/>
                <a:sym typeface="Wingdings" pitchFamily="2" charset="2"/>
              </a:rPr>
              <a:t>FCC-ee (×10</a:t>
            </a:r>
            <a:r>
              <a:rPr lang="en-GB" sz="1570" baseline="30000" dirty="0">
                <a:solidFill>
                  <a:prstClr val="black"/>
                </a:solidFill>
                <a:latin typeface="Times New Roman" panose="02020603050405020304" pitchFamily="18" charset="0"/>
                <a:ea typeface="Helvetica Light" charset="0"/>
                <a:cs typeface="Times New Roman" panose="02020603050405020304" pitchFamily="18" charset="0"/>
                <a:sym typeface="Wingdings" pitchFamily="2" charset="2"/>
              </a:rPr>
              <a:t>9</a:t>
            </a:r>
            <a:r>
              <a:rPr lang="en-GB" sz="1570" dirty="0">
                <a:solidFill>
                  <a:prstClr val="black"/>
                </a:solidFill>
                <a:latin typeface="Times New Roman" panose="02020603050405020304" pitchFamily="18" charset="0"/>
                <a:ea typeface="Helvetica Light" charset="0"/>
                <a:cs typeface="Times New Roman" panose="02020603050405020304" pitchFamily="18" charset="0"/>
                <a:sym typeface="Wingdings" pitchFamily="2" charset="2"/>
              </a:rPr>
              <a:t>)</a:t>
            </a:r>
            <a:endParaRPr lang="en-GB" dirty="0"/>
          </a:p>
        </p:txBody>
      </p:sp>
      <p:sp>
        <p:nvSpPr>
          <p:cNvPr id="31" name="TextBox 30">
            <a:extLst>
              <a:ext uri="{FF2B5EF4-FFF2-40B4-BE49-F238E27FC236}">
                <a16:creationId xmlns:a16="http://schemas.microsoft.com/office/drawing/2014/main" id="{C312E03B-217D-6526-B92F-0BDA95FA79BB}"/>
              </a:ext>
            </a:extLst>
          </p:cNvPr>
          <p:cNvSpPr txBox="1"/>
          <p:nvPr/>
        </p:nvSpPr>
        <p:spPr>
          <a:xfrm>
            <a:off x="6649050" y="5553915"/>
            <a:ext cx="5111149" cy="969496"/>
          </a:xfrm>
          <a:prstGeom prst="rect">
            <a:avLst/>
          </a:prstGeom>
          <a:noFill/>
        </p:spPr>
        <p:txBody>
          <a:bodyPr wrap="square" rtlCol="0">
            <a:spAutoFit/>
          </a:bodyPr>
          <a:lstStyle/>
          <a:p>
            <a:pPr marL="0" algn="l">
              <a:spcBef>
                <a:spcPts val="3000"/>
              </a:spcBef>
            </a:pPr>
            <a:r>
              <a:rPr lang="en-GB" sz="1400" dirty="0">
                <a:solidFill>
                  <a:prstClr val="black"/>
                </a:solidFill>
                <a:latin typeface="Helvetica" pitchFamily="2" charset="0"/>
                <a:ea typeface="Helvetica Light" charset="0"/>
                <a:cs typeface="Helvetica Light" charset="0"/>
                <a:sym typeface="Wingdings" pitchFamily="2" charset="2"/>
              </a:rPr>
              <a:t>B → 𝜏𝜈 allows 1% measurement of |</a:t>
            </a:r>
            <a:r>
              <a:rPr lang="en-GB" sz="1400" dirty="0" err="1">
                <a:solidFill>
                  <a:prstClr val="black"/>
                </a:solidFill>
                <a:latin typeface="Helvetica" pitchFamily="2" charset="0"/>
                <a:ea typeface="Helvetica Light" charset="0"/>
                <a:cs typeface="Helvetica Light" charset="0"/>
                <a:sym typeface="Wingdings" pitchFamily="2" charset="2"/>
              </a:rPr>
              <a:t>V</a:t>
            </a:r>
            <a:r>
              <a:rPr lang="en-GB" sz="1400" baseline="-25000" dirty="0" err="1">
                <a:solidFill>
                  <a:prstClr val="black"/>
                </a:solidFill>
                <a:latin typeface="Helvetica" pitchFamily="2" charset="0"/>
                <a:ea typeface="Helvetica Light" charset="0"/>
                <a:cs typeface="Helvetica Light" charset="0"/>
                <a:sym typeface="Wingdings" pitchFamily="2" charset="2"/>
              </a:rPr>
              <a:t>ub</a:t>
            </a:r>
            <a:r>
              <a:rPr lang="en-GB" sz="1400" dirty="0">
                <a:solidFill>
                  <a:prstClr val="black"/>
                </a:solidFill>
                <a:latin typeface="Helvetica" pitchFamily="2" charset="0"/>
                <a:ea typeface="Helvetica Light" charset="0"/>
                <a:cs typeface="Helvetica Light" charset="0"/>
                <a:sym typeface="Wingdings" pitchFamily="2" charset="2"/>
              </a:rPr>
              <a:t>| and running above WW threshold allows </a:t>
            </a:r>
            <a:r>
              <a:rPr lang="en-GB" sz="1400" i="1" dirty="0">
                <a:solidFill>
                  <a:prstClr val="black"/>
                </a:solidFill>
                <a:latin typeface="Helvetica" pitchFamily="2" charset="0"/>
                <a:ea typeface="Helvetica Light" charset="0"/>
                <a:cs typeface="Helvetica Light" charset="0"/>
                <a:sym typeface="Wingdings" pitchFamily="2" charset="2"/>
              </a:rPr>
              <a:t>on-shell </a:t>
            </a:r>
            <a:r>
              <a:rPr lang="en-GB" sz="1400" dirty="0">
                <a:solidFill>
                  <a:prstClr val="black"/>
                </a:solidFill>
                <a:latin typeface="Helvetica" pitchFamily="2" charset="0"/>
                <a:ea typeface="Helvetica Light" charset="0"/>
                <a:cs typeface="Helvetica Light" charset="0"/>
                <a:sym typeface="Wingdings" pitchFamily="2" charset="2"/>
              </a:rPr>
              <a:t>measurement of |</a:t>
            </a:r>
            <a:r>
              <a:rPr lang="en-GB" sz="1400" dirty="0" err="1">
                <a:solidFill>
                  <a:prstClr val="black"/>
                </a:solidFill>
                <a:latin typeface="Helvetica" pitchFamily="2" charset="0"/>
                <a:ea typeface="Helvetica Light" charset="0"/>
                <a:cs typeface="Helvetica Light" charset="0"/>
                <a:sym typeface="Wingdings" pitchFamily="2" charset="2"/>
              </a:rPr>
              <a:t>V</a:t>
            </a:r>
            <a:r>
              <a:rPr lang="en-GB" sz="1400" baseline="-25000" dirty="0" err="1">
                <a:solidFill>
                  <a:prstClr val="black"/>
                </a:solidFill>
                <a:latin typeface="Helvetica" pitchFamily="2" charset="0"/>
                <a:ea typeface="Helvetica Light" charset="0"/>
                <a:cs typeface="Helvetica Light" charset="0"/>
                <a:sym typeface="Wingdings" pitchFamily="2" charset="2"/>
              </a:rPr>
              <a:t>cb</a:t>
            </a:r>
            <a:r>
              <a:rPr lang="en-GB" sz="1400" dirty="0">
                <a:solidFill>
                  <a:prstClr val="black"/>
                </a:solidFill>
                <a:latin typeface="Helvetica" pitchFamily="2" charset="0"/>
                <a:ea typeface="Helvetica Light" charset="0"/>
                <a:cs typeface="Helvetica Light" charset="0"/>
                <a:sym typeface="Wingdings" pitchFamily="2" charset="2"/>
              </a:rPr>
              <a:t>| to ~1% </a:t>
            </a:r>
          </a:p>
          <a:p>
            <a:pPr>
              <a:spcBef>
                <a:spcPts val="600"/>
              </a:spcBef>
            </a:pP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Current precision 3.5</a:t>
            </a:r>
            <a:r>
              <a:rPr lang="en-GB" sz="1200" baseline="-25000" dirty="0">
                <a:solidFill>
                  <a:schemeClr val="tx1">
                    <a:lumMod val="75000"/>
                    <a:lumOff val="25000"/>
                  </a:schemeClr>
                </a:solidFill>
                <a:latin typeface="Helvetica" pitchFamily="2" charset="0"/>
                <a:ea typeface="Helvetica Light" charset="0"/>
                <a:cs typeface="Helvetica Light" charset="0"/>
                <a:sym typeface="Wingdings" pitchFamily="2" charset="2"/>
              </a:rPr>
              <a:t>Vub</a:t>
            </a: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 / 1.1</a:t>
            </a:r>
            <a:r>
              <a:rPr lang="en-GB" sz="1200" baseline="-25000" dirty="0">
                <a:solidFill>
                  <a:schemeClr val="tx1">
                    <a:lumMod val="75000"/>
                    <a:lumOff val="25000"/>
                  </a:schemeClr>
                </a:solidFill>
                <a:latin typeface="Helvetica" pitchFamily="2" charset="0"/>
                <a:ea typeface="Helvetica Light" charset="0"/>
                <a:cs typeface="Helvetica Light" charset="0"/>
                <a:sym typeface="Wingdings" pitchFamily="2" charset="2"/>
              </a:rPr>
              <a:t>Vcb</a:t>
            </a: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 but discrepancies between exclusive and inclusive results of 17</a:t>
            </a:r>
            <a:r>
              <a:rPr lang="en-GB" sz="1200" baseline="-25000" dirty="0">
                <a:solidFill>
                  <a:schemeClr val="tx1">
                    <a:lumMod val="75000"/>
                    <a:lumOff val="25000"/>
                  </a:schemeClr>
                </a:solidFill>
                <a:latin typeface="Helvetica" pitchFamily="2" charset="0"/>
                <a:ea typeface="Helvetica Light" charset="0"/>
                <a:cs typeface="Helvetica Light" charset="0"/>
                <a:sym typeface="Wingdings" pitchFamily="2" charset="2"/>
              </a:rPr>
              <a:t>Vub</a:t>
            </a: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 / 5</a:t>
            </a:r>
            <a:r>
              <a:rPr lang="en-GB" sz="1200" baseline="-25000" dirty="0">
                <a:solidFill>
                  <a:schemeClr val="tx1">
                    <a:lumMod val="75000"/>
                    <a:lumOff val="25000"/>
                  </a:schemeClr>
                </a:solidFill>
                <a:latin typeface="Helvetica" pitchFamily="2" charset="0"/>
                <a:ea typeface="Helvetica Light" charset="0"/>
                <a:cs typeface="Helvetica Light" charset="0"/>
                <a:sym typeface="Wingdings" pitchFamily="2" charset="2"/>
              </a:rPr>
              <a:t>Vcb</a:t>
            </a: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 respectively</a:t>
            </a:r>
          </a:p>
        </p:txBody>
      </p:sp>
      <p:sp>
        <p:nvSpPr>
          <p:cNvPr id="32" name="TextBox 31">
            <a:extLst>
              <a:ext uri="{FF2B5EF4-FFF2-40B4-BE49-F238E27FC236}">
                <a16:creationId xmlns:a16="http://schemas.microsoft.com/office/drawing/2014/main" id="{03AC2FEF-E8AB-2164-FDA6-B28CB5284AA2}"/>
              </a:ext>
            </a:extLst>
          </p:cNvPr>
          <p:cNvSpPr txBox="1"/>
          <p:nvPr/>
        </p:nvSpPr>
        <p:spPr>
          <a:xfrm rot="16200000">
            <a:off x="10418927" y="2810487"/>
            <a:ext cx="1187450" cy="230832"/>
          </a:xfrm>
          <a:prstGeom prst="rect">
            <a:avLst/>
          </a:prstGeom>
          <a:noFill/>
        </p:spPr>
        <p:txBody>
          <a:bodyPr wrap="square">
            <a:spAutoFit/>
          </a:bodyPr>
          <a:lstStyle/>
          <a:p>
            <a:pPr algn="r"/>
            <a:r>
              <a:rPr lang="en-GB" sz="900" dirty="0">
                <a:latin typeface="Helvetica Light" panose="020B0403020202020204" pitchFamily="34" charset="0"/>
                <a:hlinkClick r:id="rId7"/>
              </a:rPr>
              <a:t>arXiv:2505.00272</a:t>
            </a:r>
            <a:endParaRPr lang="en-GB" sz="900" dirty="0">
              <a:latin typeface="Helvetica Light" panose="020B0403020202020204" pitchFamily="34" charset="0"/>
            </a:endParaRPr>
          </a:p>
        </p:txBody>
      </p:sp>
      <p:sp>
        <p:nvSpPr>
          <p:cNvPr id="33" name="Rectangle 32">
            <a:extLst>
              <a:ext uri="{FF2B5EF4-FFF2-40B4-BE49-F238E27FC236}">
                <a16:creationId xmlns:a16="http://schemas.microsoft.com/office/drawing/2014/main" id="{E5E71633-7F82-8348-B016-7C43FEDDE7E9}"/>
              </a:ext>
            </a:extLst>
          </p:cNvPr>
          <p:cNvSpPr/>
          <p:nvPr/>
        </p:nvSpPr>
        <p:spPr>
          <a:xfrm>
            <a:off x="641951" y="1146788"/>
            <a:ext cx="11550049" cy="338554"/>
          </a:xfrm>
          <a:prstGeom prst="rect">
            <a:avLst/>
          </a:prstGeom>
        </p:spPr>
        <p:txBody>
          <a:bodyPr wrap="square">
            <a:spAutoFit/>
          </a:bodyPr>
          <a:lstStyle/>
          <a:p>
            <a:pPr defTabSz="457200" fontAlgn="base">
              <a:spcBef>
                <a:spcPts val="3600"/>
              </a:spcBef>
              <a:spcAft>
                <a:spcPct val="0"/>
              </a:spcAft>
              <a:defRPr/>
            </a:pPr>
            <a:r>
              <a:rPr lang="en-GB" sz="1600" b="1" noProof="0" dirty="0">
                <a:solidFill>
                  <a:srgbClr val="000000"/>
                </a:solidFill>
                <a:latin typeface="Helvetica" pitchFamily="2" charset="0"/>
              </a:rPr>
              <a:t>Large c and b-hadron statistics</a:t>
            </a:r>
            <a:r>
              <a:rPr lang="en-GB" sz="1600" b="1" dirty="0">
                <a:solidFill>
                  <a:srgbClr val="000000"/>
                </a:solidFill>
                <a:latin typeface="Helvetica" pitchFamily="2" charset="0"/>
              </a:rPr>
              <a:t> </a:t>
            </a:r>
            <a:r>
              <a:rPr lang="en-GB" sz="1600" dirty="0">
                <a:solidFill>
                  <a:srgbClr val="000000"/>
                </a:solidFill>
                <a:latin typeface="Helvetica" pitchFamily="2" charset="0"/>
              </a:rPr>
              <a:t>— combines strengths of Belle-II </a:t>
            </a:r>
            <a:r>
              <a:rPr lang="en-GB" sz="1400" dirty="0">
                <a:solidFill>
                  <a:srgbClr val="000000"/>
                </a:solidFill>
                <a:latin typeface="Helvetica" pitchFamily="2" charset="0"/>
              </a:rPr>
              <a:t>(e+e– → </a:t>
            </a:r>
            <a:r>
              <a:rPr lang="en-GB" sz="1400" dirty="0" err="1">
                <a:solidFill>
                  <a:srgbClr val="000000"/>
                </a:solidFill>
                <a:latin typeface="Helvetica" pitchFamily="2" charset="0"/>
              </a:rPr>
              <a:t>ϒ</a:t>
            </a:r>
            <a:r>
              <a:rPr lang="en-GB" sz="1400" dirty="0">
                <a:solidFill>
                  <a:srgbClr val="000000"/>
                </a:solidFill>
                <a:latin typeface="Helvetica" pitchFamily="2" charset="0"/>
              </a:rPr>
              <a:t>(4S) → BB)</a:t>
            </a:r>
            <a:r>
              <a:rPr lang="en-GB" sz="1600" dirty="0">
                <a:solidFill>
                  <a:srgbClr val="000000"/>
                </a:solidFill>
                <a:latin typeface="Helvetica" pitchFamily="2" charset="0"/>
              </a:rPr>
              <a:t> and LHCb </a:t>
            </a:r>
            <a:r>
              <a:rPr lang="en-GB" sz="1400" dirty="0">
                <a:solidFill>
                  <a:srgbClr val="000000"/>
                </a:solidFill>
                <a:latin typeface="Helvetica" pitchFamily="2" charset="0"/>
              </a:rPr>
              <a:t>(pp → bb + X)</a:t>
            </a:r>
            <a:endParaRPr lang="en-GB" sz="1600" dirty="0">
              <a:latin typeface="Helvetica" pitchFamily="2" charset="0"/>
            </a:endParaRPr>
          </a:p>
        </p:txBody>
      </p:sp>
    </p:spTree>
    <p:extLst>
      <p:ext uri="{BB962C8B-B14F-4D97-AF65-F5344CB8AC3E}">
        <p14:creationId xmlns:p14="http://schemas.microsoft.com/office/powerpoint/2010/main" val="26926945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63CAD-0561-D639-4A97-1BA10BC6D51D}"/>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11CD11D1-25C1-4DF8-4727-C8005F66F0BC}"/>
              </a:ext>
            </a:extLst>
          </p:cNvPr>
          <p:cNvSpPr/>
          <p:nvPr/>
        </p:nvSpPr>
        <p:spPr>
          <a:xfrm>
            <a:off x="-214" y="-1"/>
            <a:ext cx="12192214" cy="1304365"/>
          </a:xfrm>
          <a:prstGeom prst="rect">
            <a:avLst/>
          </a:prstGeom>
          <a:solidFill>
            <a:srgbClr val="98B8D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a:extLst>
              <a:ext uri="{FF2B5EF4-FFF2-40B4-BE49-F238E27FC236}">
                <a16:creationId xmlns:a16="http://schemas.microsoft.com/office/drawing/2014/main" id="{74B444CA-D82D-84BA-88EF-3F51602B47DA}"/>
              </a:ext>
            </a:extLst>
          </p:cNvPr>
          <p:cNvPicPr>
            <a:picLocks noChangeAspect="1"/>
          </p:cNvPicPr>
          <p:nvPr/>
        </p:nvPicPr>
        <p:blipFill>
          <a:blip r:embed="rId2"/>
          <a:srcRect l="2" t="-158" r="-2" b="27152"/>
          <a:stretch>
            <a:fillRect/>
          </a:stretch>
        </p:blipFill>
        <p:spPr>
          <a:xfrm>
            <a:off x="0" y="645459"/>
            <a:ext cx="12192000" cy="6212542"/>
          </a:xfrm>
          <a:prstGeom prst="rect">
            <a:avLst/>
          </a:prstGeom>
        </p:spPr>
      </p:pic>
      <p:sp>
        <p:nvSpPr>
          <p:cNvPr id="2" name="Slide Number Placeholder 1">
            <a:extLst>
              <a:ext uri="{FF2B5EF4-FFF2-40B4-BE49-F238E27FC236}">
                <a16:creationId xmlns:a16="http://schemas.microsoft.com/office/drawing/2014/main" id="{D1B53444-D329-CA0B-1966-383A61754E0F}"/>
              </a:ext>
            </a:extLst>
          </p:cNvPr>
          <p:cNvSpPr>
            <a:spLocks noGrp="1"/>
          </p:cNvSpPr>
          <p:nvPr>
            <p:ph type="sldNum" sz="quarter" idx="4"/>
          </p:nvPr>
        </p:nvSpPr>
        <p:spPr>
          <a:xfrm>
            <a:off x="9329563" y="6545798"/>
            <a:ext cx="2844800" cy="365125"/>
          </a:xfrm>
          <a:prstGeom prst="rect">
            <a:avLst/>
          </a:prstGeom>
        </p:spPr>
        <p:txBody>
          <a:bodyPr/>
          <a:lstStyle>
            <a:defPPr>
              <a:defRPr lang="en-CH"/>
            </a:defPPr>
            <a:lvl1pPr marL="0" algn="r" defTabSz="914400" rtl="0" eaLnBrk="1" latinLnBrk="0" hangingPunct="1">
              <a:defRPr sz="1400" b="0" i="0" kern="1200">
                <a:solidFill>
                  <a:schemeClr val="tx1">
                    <a:lumMod val="50000"/>
                    <a:lumOff val="50000"/>
                  </a:schemeClr>
                </a:solidFill>
                <a:latin typeface="Helvetica Light" charset="0"/>
                <a:ea typeface="Helvetica Light" charset="0"/>
                <a:cs typeface="Helvetica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lang="en-GB" smtClean="0"/>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400" b="0" i="0" u="none" strike="noStrike" kern="1200" cap="none" spc="0" normalizeH="0" baseline="0" noProof="0" dirty="0">
              <a:ln>
                <a:noFill/>
              </a:ln>
              <a:solidFill>
                <a:srgbClr val="000000">
                  <a:lumMod val="50000"/>
                  <a:lumOff val="50000"/>
                </a:srgbClr>
              </a:solidFill>
              <a:effectLst/>
              <a:uLnTx/>
              <a:uFillTx/>
              <a:latin typeface="Helvetica Light" charset="0"/>
            </a:endParaRPr>
          </a:p>
        </p:txBody>
      </p:sp>
      <p:sp>
        <p:nvSpPr>
          <p:cNvPr id="3" name="TextBox 2">
            <a:extLst>
              <a:ext uri="{FF2B5EF4-FFF2-40B4-BE49-F238E27FC236}">
                <a16:creationId xmlns:a16="http://schemas.microsoft.com/office/drawing/2014/main" id="{351ADB7F-EC2C-3B5C-A56B-96496481B865}"/>
              </a:ext>
            </a:extLst>
          </p:cNvPr>
          <p:cNvSpPr txBox="1"/>
          <p:nvPr/>
        </p:nvSpPr>
        <p:spPr>
          <a:xfrm>
            <a:off x="-214" y="291545"/>
            <a:ext cx="12317720" cy="646331"/>
          </a:xfrm>
          <a:prstGeom prst="rect">
            <a:avLst/>
          </a:prstGeom>
          <a:noFill/>
        </p:spPr>
        <p:txBody>
          <a:bodyPr wrap="square" rtlCol="0">
            <a:spAutoFit/>
          </a:bodyPr>
          <a:lstStyle/>
          <a:p>
            <a:pPr lvl="0" indent="424250" defTabSz="430225" fontAlgn="base">
              <a:spcBef>
                <a:spcPct val="0"/>
              </a:spcBef>
              <a:spcAft>
                <a:spcPct val="0"/>
              </a:spcAft>
              <a:defRPr/>
            </a:pPr>
            <a:r>
              <a:rPr lang="en-GB" sz="3600" b="1" dirty="0">
                <a:solidFill>
                  <a:schemeClr val="bg1"/>
                </a:solidFill>
                <a:latin typeface="Helvetica" pitchFamily="2" charset="0"/>
                <a:ea typeface="Trebuchet MS" pitchFamily="-84" charset="0"/>
                <a:cs typeface="Helvetica Light"/>
              </a:rPr>
              <a:t>FCC-ee — projected construction cost</a:t>
            </a:r>
          </a:p>
        </p:txBody>
      </p:sp>
      <p:sp>
        <p:nvSpPr>
          <p:cNvPr id="4" name="Rounded Rectangle 3">
            <a:extLst>
              <a:ext uri="{FF2B5EF4-FFF2-40B4-BE49-F238E27FC236}">
                <a16:creationId xmlns:a16="http://schemas.microsoft.com/office/drawing/2014/main" id="{60857621-0414-FA50-1F35-10892B8BDFDD}"/>
              </a:ext>
            </a:extLst>
          </p:cNvPr>
          <p:cNvSpPr/>
          <p:nvPr/>
        </p:nvSpPr>
        <p:spPr>
          <a:xfrm>
            <a:off x="553486" y="1626083"/>
            <a:ext cx="6972125" cy="4387971"/>
          </a:xfrm>
          <a:prstGeom prst="roundRect">
            <a:avLst>
              <a:gd name="adj" fmla="val 1948"/>
            </a:avLst>
          </a:prstGeom>
          <a:solidFill>
            <a:schemeClr val="bg1"/>
          </a:solidFill>
        </p:spPr>
        <p:txBody>
          <a:bodyPr wrap="square" rtlCol="0" anchor="ctr">
            <a:spAutoFit/>
          </a:bodyPr>
          <a:lstStyle/>
          <a:p>
            <a:pPr algn="l"/>
            <a:endParaRPr lang="en-GB" sz="1600" dirty="0">
              <a:latin typeface="Helvetica" pitchFamily="2" charset="0"/>
            </a:endParaRPr>
          </a:p>
        </p:txBody>
      </p:sp>
      <p:sp>
        <p:nvSpPr>
          <p:cNvPr id="10" name="TextBox 9">
            <a:extLst>
              <a:ext uri="{FF2B5EF4-FFF2-40B4-BE49-F238E27FC236}">
                <a16:creationId xmlns:a16="http://schemas.microsoft.com/office/drawing/2014/main" id="{E4D59A7B-08FC-42C8-AB41-E9E9B0AE6902}"/>
              </a:ext>
            </a:extLst>
          </p:cNvPr>
          <p:cNvSpPr txBox="1"/>
          <p:nvPr/>
        </p:nvSpPr>
        <p:spPr>
          <a:xfrm>
            <a:off x="457199" y="915385"/>
            <a:ext cx="9815514" cy="369332"/>
          </a:xfrm>
          <a:prstGeom prst="rect">
            <a:avLst/>
          </a:prstGeom>
          <a:noFill/>
        </p:spPr>
        <p:txBody>
          <a:bodyPr wrap="square" rtlCol="0">
            <a:spAutoFit/>
          </a:bodyPr>
          <a:lstStyle/>
          <a:p>
            <a:pPr algn="l"/>
            <a:r>
              <a:rPr lang="en-GB" dirty="0">
                <a:solidFill>
                  <a:schemeClr val="bg1"/>
                </a:solidFill>
                <a:latin typeface="Helvetica" pitchFamily="2" charset="0"/>
              </a:rPr>
              <a:t>First stage incl. Z, WW and ZH working points. Upgrade to ttbar adds 1,260 MCHF</a:t>
            </a:r>
          </a:p>
        </p:txBody>
      </p:sp>
      <p:graphicFrame>
        <p:nvGraphicFramePr>
          <p:cNvPr id="5" name="Table 4">
            <a:extLst>
              <a:ext uri="{FF2B5EF4-FFF2-40B4-BE49-F238E27FC236}">
                <a16:creationId xmlns:a16="http://schemas.microsoft.com/office/drawing/2014/main" id="{AD4D5273-C640-0CB5-CC08-74929D6240E6}"/>
              </a:ext>
            </a:extLst>
          </p:cNvPr>
          <p:cNvGraphicFramePr>
            <a:graphicFrameLocks noGrp="1"/>
          </p:cNvGraphicFramePr>
          <p:nvPr/>
        </p:nvGraphicFramePr>
        <p:xfrm>
          <a:off x="1373273" y="2096593"/>
          <a:ext cx="5332549" cy="2843694"/>
        </p:xfrm>
        <a:graphic>
          <a:graphicData uri="http://schemas.openxmlformats.org/drawingml/2006/table">
            <a:tbl>
              <a:tblPr firstRow="1" bandRow="1">
                <a:tableStyleId>{7E9639D4-E3E2-4D34-9284-5A2195B3D0D7}</a:tableStyleId>
              </a:tblPr>
              <a:tblGrid>
                <a:gridCol w="3733772">
                  <a:extLst>
                    <a:ext uri="{9D8B030D-6E8A-4147-A177-3AD203B41FA5}">
                      <a16:colId xmlns:a16="http://schemas.microsoft.com/office/drawing/2014/main" val="1063604123"/>
                    </a:ext>
                  </a:extLst>
                </a:gridCol>
                <a:gridCol w="1598777">
                  <a:extLst>
                    <a:ext uri="{9D8B030D-6E8A-4147-A177-3AD203B41FA5}">
                      <a16:colId xmlns:a16="http://schemas.microsoft.com/office/drawing/2014/main" val="3203160879"/>
                    </a:ext>
                  </a:extLst>
                </a:gridCol>
              </a:tblGrid>
              <a:tr h="315966">
                <a:tc>
                  <a:txBody>
                    <a:bodyPr/>
                    <a:lstStyle/>
                    <a:p>
                      <a:pPr algn="l" fontAlgn="ctr"/>
                      <a:r>
                        <a:rPr lang="en-US" sz="1600" b="1" u="none" strike="noStrike" dirty="0">
                          <a:solidFill>
                            <a:schemeClr val="tx1"/>
                          </a:solidFill>
                          <a:effectLst/>
                          <a:latin typeface="Helvetica" pitchFamily="2" charset="0"/>
                        </a:rPr>
                        <a:t>Domain</a:t>
                      </a:r>
                      <a:endParaRPr lang="en-US" sz="1600" b="1" i="0" u="none" strike="noStrike" dirty="0">
                        <a:solidFill>
                          <a:schemeClr val="tx1"/>
                        </a:solidFill>
                        <a:effectLst/>
                        <a:latin typeface="Helvetica" pitchFamily="2" charset="0"/>
                      </a:endParaRPr>
                    </a:p>
                  </a:txBody>
                  <a:tcPr marL="4854" marR="4854" marT="4854" marB="0" anchor="ctr">
                    <a:lnL w="9525" cap="flat" cmpd="sng" algn="ctr">
                      <a:noFill/>
                      <a:prstDash val="soli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fr-CH" sz="1600" dirty="0">
                          <a:solidFill>
                            <a:schemeClr val="tx1"/>
                          </a:solidFill>
                          <a:latin typeface="Helvetica" pitchFamily="2" charset="0"/>
                        </a:rPr>
                        <a:t>Cost [MCHF]</a:t>
                      </a:r>
                    </a:p>
                  </a:txBody>
                  <a:tcPr marL="68580" marR="68580" marT="34290" marB="34290">
                    <a:lnL>
                      <a:noFill/>
                    </a:lnL>
                    <a:lnR w="9525" cap="flat" cmpd="sng" algn="ctr">
                      <a:no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82452373"/>
                  </a:ext>
                </a:extLst>
              </a:tr>
              <a:tr h="315966">
                <a:tc>
                  <a:txBody>
                    <a:bodyPr/>
                    <a:lstStyle/>
                    <a:p>
                      <a:pPr algn="l" fontAlgn="ctr"/>
                      <a:r>
                        <a:rPr lang="en-US" sz="1600" u="none" strike="noStrike" dirty="0">
                          <a:effectLst/>
                          <a:latin typeface="Helvetica" pitchFamily="2" charset="0"/>
                        </a:rPr>
                        <a:t>Civil engineering</a:t>
                      </a:r>
                      <a:endParaRPr lang="en-US" sz="1600" b="1" i="0" u="none" strike="noStrike" dirty="0">
                        <a:solidFill>
                          <a:srgbClr val="000000"/>
                        </a:solidFill>
                        <a:effectLst/>
                        <a:latin typeface="Helvetica" pitchFamily="2" charset="0"/>
                      </a:endParaRPr>
                    </a:p>
                  </a:txBody>
                  <a:tcPr marL="4854" marR="4854" marT="4854" marB="0" anchor="ctr">
                    <a:lnL w="9525" cap="flat" cmpd="sng" algn="ctr">
                      <a:noFill/>
                      <a:prstDash val="solid"/>
                    </a:lnL>
                    <a:lnR>
                      <a:noFill/>
                    </a:lnR>
                    <a:lnT w="12700" cap="flat" cmpd="sng" algn="ctr">
                      <a:solidFill>
                        <a:schemeClr val="tx1"/>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solidFill>
                      <a:schemeClr val="bg1"/>
                    </a:solidFill>
                  </a:tcPr>
                </a:tc>
                <a:tc>
                  <a:txBody>
                    <a:bodyPr/>
                    <a:lstStyle/>
                    <a:p>
                      <a:pPr algn="r"/>
                      <a:r>
                        <a:rPr lang="fr-CH" sz="1600" dirty="0">
                          <a:latin typeface="Helvetica" pitchFamily="2" charset="0"/>
                        </a:rPr>
                        <a:t>6,160</a:t>
                      </a:r>
                    </a:p>
                  </a:txBody>
                  <a:tcPr marL="68580" marR="68580" marT="34290" marB="34290">
                    <a:lnL>
                      <a:noFill/>
                    </a:lnL>
                    <a:lnR w="9525" cap="flat" cmpd="sng" algn="ctr">
                      <a:noFill/>
                      <a:prstDash val="solid"/>
                    </a:lnR>
                    <a:lnT w="12700" cap="flat" cmpd="sng" algn="ctr">
                      <a:solidFill>
                        <a:schemeClr val="tx1"/>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65359482"/>
                  </a:ext>
                </a:extLst>
              </a:tr>
              <a:tr h="315966">
                <a:tc>
                  <a:txBody>
                    <a:bodyPr/>
                    <a:lstStyle/>
                    <a:p>
                      <a:pPr algn="l" fontAlgn="ctr"/>
                      <a:r>
                        <a:rPr lang="en-US" sz="1600" u="none" strike="noStrike" dirty="0">
                          <a:effectLst/>
                          <a:latin typeface="Helvetica" pitchFamily="2" charset="0"/>
                        </a:rPr>
                        <a:t>Technical infrastructures</a:t>
                      </a:r>
                      <a:endParaRPr lang="en-GB" sz="1600" b="1" i="0" u="none" strike="noStrike" dirty="0">
                        <a:solidFill>
                          <a:srgbClr val="000000"/>
                        </a:solidFill>
                        <a:effectLst/>
                        <a:latin typeface="Helvetica" pitchFamily="2" charset="0"/>
                      </a:endParaRPr>
                    </a:p>
                  </a:txBody>
                  <a:tcPr marL="4854" marR="4854" marT="4854" marB="0" anchor="ctr">
                    <a:lnL w="9525" cap="flat" cmpd="sng" algn="ctr">
                      <a:noFill/>
                      <a:prstDash val="soli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tc>
                  <a:txBody>
                    <a:bodyPr/>
                    <a:lstStyle/>
                    <a:p>
                      <a:pPr algn="r"/>
                      <a:r>
                        <a:rPr lang="fr-CH" sz="1600" dirty="0">
                          <a:latin typeface="Helvetica" pitchFamily="2" charset="0"/>
                        </a:rPr>
                        <a:t>2,840</a:t>
                      </a:r>
                    </a:p>
                  </a:txBody>
                  <a:tcPr marL="68580" marR="68580" marT="34290" marB="34290">
                    <a:lnL>
                      <a:noFill/>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73030713"/>
                  </a:ext>
                </a:extLst>
              </a:tr>
              <a:tr h="315966">
                <a:tc>
                  <a:txBody>
                    <a:bodyPr/>
                    <a:lstStyle/>
                    <a:p>
                      <a:pPr algn="l" fontAlgn="ctr"/>
                      <a:r>
                        <a:rPr lang="en-US" sz="1600" u="none" strike="noStrike" dirty="0">
                          <a:effectLst/>
                          <a:latin typeface="Helvetica" pitchFamily="2" charset="0"/>
                        </a:rPr>
                        <a:t>Injectors and transfer lines</a:t>
                      </a:r>
                      <a:endParaRPr lang="en-US" sz="1600" b="1" i="0" u="none" strike="noStrike" dirty="0">
                        <a:solidFill>
                          <a:srgbClr val="000000"/>
                        </a:solidFill>
                        <a:effectLst/>
                        <a:latin typeface="Helvetica" pitchFamily="2" charset="0"/>
                      </a:endParaRPr>
                    </a:p>
                  </a:txBody>
                  <a:tcPr marL="4854" marR="4854" marT="4854" marB="0" anchor="ctr">
                    <a:lnL w="9525" cap="flat" cmpd="sng" algn="ctr">
                      <a:noFill/>
                      <a:prstDash val="soli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tc>
                  <a:txBody>
                    <a:bodyPr/>
                    <a:lstStyle/>
                    <a:p>
                      <a:pPr algn="r"/>
                      <a:r>
                        <a:rPr lang="fr-CH" sz="1600" dirty="0">
                          <a:latin typeface="Helvetica" pitchFamily="2" charset="0"/>
                        </a:rPr>
                        <a:t>590</a:t>
                      </a:r>
                    </a:p>
                  </a:txBody>
                  <a:tcPr marL="68580" marR="68580" marT="34290" marB="34290">
                    <a:lnL>
                      <a:noFill/>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05564608"/>
                  </a:ext>
                </a:extLst>
              </a:tr>
              <a:tr h="315966">
                <a:tc>
                  <a:txBody>
                    <a:bodyPr/>
                    <a:lstStyle/>
                    <a:p>
                      <a:pPr algn="l" fontAlgn="ctr"/>
                      <a:r>
                        <a:rPr lang="en-US" sz="1600" u="none" strike="noStrike" dirty="0">
                          <a:effectLst/>
                          <a:latin typeface="Helvetica" pitchFamily="2" charset="0"/>
                        </a:rPr>
                        <a:t>Booster and collider</a:t>
                      </a:r>
                      <a:endParaRPr lang="en-US" sz="1600" b="1" i="0" u="none" strike="noStrike" dirty="0">
                        <a:solidFill>
                          <a:srgbClr val="000000"/>
                        </a:solidFill>
                        <a:effectLst/>
                        <a:latin typeface="Helvetica" pitchFamily="2" charset="0"/>
                      </a:endParaRPr>
                    </a:p>
                  </a:txBody>
                  <a:tcPr marL="4854" marR="4854" marT="4854" marB="0" anchor="ctr">
                    <a:lnL w="9525" cap="flat" cmpd="sng" algn="ctr">
                      <a:noFill/>
                      <a:prstDash val="soli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tc>
                  <a:txBody>
                    <a:bodyPr/>
                    <a:lstStyle/>
                    <a:p>
                      <a:pPr algn="r"/>
                      <a:r>
                        <a:rPr lang="fr-CH" sz="1600" dirty="0">
                          <a:latin typeface="Helvetica" pitchFamily="2" charset="0"/>
                        </a:rPr>
                        <a:t>4,140</a:t>
                      </a:r>
                    </a:p>
                  </a:txBody>
                  <a:tcPr marL="68580" marR="68580" marT="34290" marB="34290">
                    <a:lnL>
                      <a:noFill/>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66036087"/>
                  </a:ext>
                </a:extLst>
              </a:tr>
              <a:tr h="315966">
                <a:tc>
                  <a:txBody>
                    <a:bodyPr/>
                    <a:lstStyle/>
                    <a:p>
                      <a:pPr algn="l" fontAlgn="ctr"/>
                      <a:r>
                        <a:rPr lang="en-GB" sz="1600" u="none" strike="noStrike" dirty="0">
                          <a:solidFill>
                            <a:schemeClr val="tx1"/>
                          </a:solidFill>
                          <a:effectLst/>
                          <a:latin typeface="Helvetica" pitchFamily="2" charset="0"/>
                        </a:rPr>
                        <a:t>CERN contribution to four experiments</a:t>
                      </a:r>
                      <a:endParaRPr lang="en-GB" sz="1600" b="1" i="0" u="none" strike="noStrike" dirty="0">
                        <a:solidFill>
                          <a:schemeClr val="tx1"/>
                        </a:solidFill>
                        <a:effectLst/>
                        <a:latin typeface="Helvetica" pitchFamily="2" charset="0"/>
                      </a:endParaRPr>
                    </a:p>
                  </a:txBody>
                  <a:tcPr marL="4854" marR="4854" marT="4854" marB="0" anchor="ctr">
                    <a:lnL w="9525" cap="flat" cmpd="sng" algn="ctr">
                      <a:noFill/>
                      <a:prstDash val="solid"/>
                    </a:lnL>
                    <a:lnR>
                      <a:noFill/>
                    </a:lnR>
                    <a:lnT w="9525" cap="flat" cmpd="sng" algn="ctr">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fr-CH" sz="1600" dirty="0">
                          <a:solidFill>
                            <a:schemeClr val="tx1"/>
                          </a:solidFill>
                          <a:latin typeface="Helvetica" pitchFamily="2" charset="0"/>
                        </a:rPr>
                        <a:t>290</a:t>
                      </a:r>
                    </a:p>
                  </a:txBody>
                  <a:tcPr marL="68580" marR="68580" marT="34290" marB="34290">
                    <a:lnL>
                      <a:noFill/>
                    </a:lnL>
                    <a:lnR w="9525" cap="flat" cmpd="sng" algn="ctr">
                      <a:noFill/>
                      <a:prstDash val="solid"/>
                    </a:lnR>
                    <a:lnT w="9525" cap="flat" cmpd="sng" algn="ctr">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27566934"/>
                  </a:ext>
                </a:extLst>
              </a:tr>
              <a:tr h="315966">
                <a:tc>
                  <a:txBody>
                    <a:bodyPr/>
                    <a:lstStyle/>
                    <a:p>
                      <a:pPr algn="l" fontAlgn="ctr"/>
                      <a:r>
                        <a:rPr lang="en-US" sz="1600" b="1" u="none" strike="noStrike" dirty="0">
                          <a:solidFill>
                            <a:schemeClr val="tx1"/>
                          </a:solidFill>
                          <a:effectLst/>
                          <a:latin typeface="Helvetica" pitchFamily="2" charset="0"/>
                        </a:rPr>
                        <a:t>FCC-ee total</a:t>
                      </a:r>
                      <a:endParaRPr lang="en-US" sz="1600" b="1" i="0" u="none" strike="noStrike" dirty="0">
                        <a:solidFill>
                          <a:schemeClr val="tx1"/>
                        </a:solidFill>
                        <a:effectLst/>
                        <a:latin typeface="Helvetica" pitchFamily="2" charset="0"/>
                      </a:endParaRPr>
                    </a:p>
                  </a:txBody>
                  <a:tcPr marL="4854" marR="4854" marT="4854" marB="0" anchor="ctr">
                    <a:lnL w="9525" cap="flat" cmpd="sng" algn="ctr">
                      <a:noFill/>
                      <a:prstDash val="soli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fr-CH" sz="1600" b="1" dirty="0">
                          <a:solidFill>
                            <a:schemeClr val="tx1"/>
                          </a:solidFill>
                          <a:latin typeface="Helvetica" pitchFamily="2" charset="0"/>
                        </a:rPr>
                        <a:t>14,020</a:t>
                      </a:r>
                    </a:p>
                  </a:txBody>
                  <a:tcPr marL="68580" marR="68580" marT="34290" marB="34290">
                    <a:lnL>
                      <a:noFill/>
                    </a:lnL>
                    <a:lnR w="9525" cap="flat" cmpd="sng" algn="ctr">
                      <a:no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50449094"/>
                  </a:ext>
                </a:extLst>
              </a:tr>
              <a:tr h="315966">
                <a:tc>
                  <a:txBody>
                    <a:bodyPr/>
                    <a:lstStyle/>
                    <a:p>
                      <a:pPr algn="l" fontAlgn="ctr"/>
                      <a:r>
                        <a:rPr lang="en-US" sz="1600" u="none" strike="noStrike" dirty="0">
                          <a:solidFill>
                            <a:schemeClr val="tx1"/>
                          </a:solidFill>
                          <a:effectLst/>
                          <a:latin typeface="Helvetica" pitchFamily="2" charset="0"/>
                        </a:rPr>
                        <a:t>+ four experiments (non-CERN part)</a:t>
                      </a:r>
                      <a:endParaRPr lang="en-US" sz="1600" b="1" i="0" u="none" strike="noStrike" dirty="0">
                        <a:solidFill>
                          <a:schemeClr val="tx1"/>
                        </a:solidFill>
                        <a:effectLst/>
                        <a:latin typeface="Helvetica" pitchFamily="2" charset="0"/>
                      </a:endParaRPr>
                    </a:p>
                  </a:txBody>
                  <a:tcPr marL="4854" marR="4854" marT="4854" marB="0" anchor="ctr">
                    <a:lnL w="9525" cap="flat" cmpd="sng" algn="ctr">
                      <a:noFill/>
                      <a:prstDash val="soli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fr-CH" sz="1600" dirty="0">
                          <a:solidFill>
                            <a:schemeClr val="tx1"/>
                          </a:solidFill>
                          <a:latin typeface="Helvetica" pitchFamily="2" charset="0"/>
                        </a:rPr>
                        <a:t>1,300</a:t>
                      </a:r>
                    </a:p>
                  </a:txBody>
                  <a:tcPr marL="68580" marR="68580" marT="34290" marB="34290">
                    <a:lnL>
                      <a:noFill/>
                    </a:lnL>
                    <a:lnR w="9525" cap="flat" cmpd="sng" algn="ctr">
                      <a:no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95709845"/>
                  </a:ext>
                </a:extLst>
              </a:tr>
              <a:tr h="315966">
                <a:tc>
                  <a:txBody>
                    <a:bodyPr/>
                    <a:lstStyle/>
                    <a:p>
                      <a:pPr algn="l" fontAlgn="ctr"/>
                      <a:r>
                        <a:rPr lang="en-US" sz="1600" b="1" u="none" strike="noStrike" dirty="0">
                          <a:solidFill>
                            <a:schemeClr val="tx1"/>
                          </a:solidFill>
                          <a:effectLst/>
                          <a:latin typeface="Helvetica" pitchFamily="2" charset="0"/>
                        </a:rPr>
                        <a:t>FCC-ee total incl. four experiments</a:t>
                      </a:r>
                      <a:endParaRPr lang="en-US" sz="1600" b="1" i="0" u="none" strike="noStrike" dirty="0">
                        <a:solidFill>
                          <a:schemeClr val="tx1"/>
                        </a:solidFill>
                        <a:effectLst/>
                        <a:latin typeface="Helvetica" pitchFamily="2" charset="0"/>
                      </a:endParaRPr>
                    </a:p>
                  </a:txBody>
                  <a:tcPr marL="4854" marR="4854" marT="4854" marB="0" anchor="ctr">
                    <a:lnL w="9525" cap="flat" cmpd="sng" algn="ctr">
                      <a:noFill/>
                      <a:prstDash val="soli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fr-CH" sz="1600" b="1" dirty="0">
                          <a:solidFill>
                            <a:schemeClr val="tx1"/>
                          </a:solidFill>
                          <a:latin typeface="Helvetica" pitchFamily="2" charset="0"/>
                        </a:rPr>
                        <a:t>15,320</a:t>
                      </a:r>
                    </a:p>
                  </a:txBody>
                  <a:tcPr marL="68580" marR="68580" marT="34290" marB="34290">
                    <a:lnL>
                      <a:noFill/>
                    </a:lnL>
                    <a:lnR w="9525" cap="flat" cmpd="sng" algn="ctr">
                      <a:no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92959433"/>
                  </a:ext>
                </a:extLst>
              </a:tr>
            </a:tbl>
          </a:graphicData>
        </a:graphic>
      </p:graphicFrame>
      <p:sp>
        <p:nvSpPr>
          <p:cNvPr id="11" name="TextBox 10">
            <a:extLst>
              <a:ext uri="{FF2B5EF4-FFF2-40B4-BE49-F238E27FC236}">
                <a16:creationId xmlns:a16="http://schemas.microsoft.com/office/drawing/2014/main" id="{B1AB5989-1EE7-1700-F8EF-7B632320F524}"/>
              </a:ext>
            </a:extLst>
          </p:cNvPr>
          <p:cNvSpPr txBox="1"/>
          <p:nvPr/>
        </p:nvSpPr>
        <p:spPr>
          <a:xfrm>
            <a:off x="774941" y="5325942"/>
            <a:ext cx="6550820" cy="338554"/>
          </a:xfrm>
          <a:prstGeom prst="rect">
            <a:avLst/>
          </a:prstGeom>
          <a:noFill/>
        </p:spPr>
        <p:txBody>
          <a:bodyPr wrap="square">
            <a:spAutoFit/>
          </a:bodyPr>
          <a:lstStyle/>
          <a:p>
            <a:pPr marL="285750" indent="-285750">
              <a:buFont typeface="Arial" panose="020B0604020202020204" pitchFamily="34" charset="0"/>
              <a:buChar char="•"/>
            </a:pPr>
            <a:r>
              <a:rPr lang="en-GB" sz="1600" dirty="0">
                <a:latin typeface="Helvetica" pitchFamily="2" charset="0"/>
              </a:rPr>
              <a:t>Human resources for construction estimated to 15,000 FTE-years</a:t>
            </a:r>
          </a:p>
        </p:txBody>
      </p:sp>
      <p:sp>
        <p:nvSpPr>
          <p:cNvPr id="12" name="TextBox 11">
            <a:extLst>
              <a:ext uri="{FF2B5EF4-FFF2-40B4-BE49-F238E27FC236}">
                <a16:creationId xmlns:a16="http://schemas.microsoft.com/office/drawing/2014/main" id="{A1EF00F7-B65A-8C6A-343E-312801A91993}"/>
              </a:ext>
            </a:extLst>
          </p:cNvPr>
          <p:cNvSpPr txBox="1"/>
          <p:nvPr/>
        </p:nvSpPr>
        <p:spPr>
          <a:xfrm>
            <a:off x="4062508" y="4959463"/>
            <a:ext cx="2744914" cy="276999"/>
          </a:xfrm>
          <a:prstGeom prst="rect">
            <a:avLst/>
          </a:prstGeom>
          <a:noFill/>
        </p:spPr>
        <p:txBody>
          <a:bodyPr wrap="square">
            <a:spAutoFit/>
          </a:bodyPr>
          <a:lstStyle/>
          <a:p>
            <a:pPr marR="0" lvl="0" algn="r" defTabSz="1828800" rtl="0" eaLnBrk="1" fontAlgn="auto" latinLnBrk="0" hangingPunct="1">
              <a:lnSpc>
                <a:spcPct val="100000"/>
              </a:lnSpc>
              <a:spcBef>
                <a:spcPts val="0"/>
              </a:spcBef>
              <a:spcAft>
                <a:spcPts val="0"/>
              </a:spcAft>
              <a:buClrTx/>
              <a:buSzTx/>
              <a:tabLst/>
              <a:defRPr/>
            </a:pPr>
            <a:r>
              <a:rPr kumimoji="0" lang="en-US" sz="1200" u="none" strike="noStrike" kern="1200" cap="none" spc="0" normalizeH="0" baseline="0" noProof="0" dirty="0">
                <a:ln>
                  <a:noFill/>
                </a:ln>
                <a:solidFill>
                  <a:srgbClr val="FF0000"/>
                </a:solidFill>
                <a:effectLst/>
                <a:uLnTx/>
                <a:uFillTx/>
                <a:latin typeface="Helvetica Light" panose="020B0403020202020204" pitchFamily="34" charset="0"/>
              </a:rPr>
              <a:t>Over a period of 15 years</a:t>
            </a:r>
          </a:p>
        </p:txBody>
      </p:sp>
      <p:sp>
        <p:nvSpPr>
          <p:cNvPr id="7" name="TextBox 6">
            <a:extLst>
              <a:ext uri="{FF2B5EF4-FFF2-40B4-BE49-F238E27FC236}">
                <a16:creationId xmlns:a16="http://schemas.microsoft.com/office/drawing/2014/main" id="{B83B75A8-5893-7131-9BEC-BC558E30D20C}"/>
              </a:ext>
            </a:extLst>
          </p:cNvPr>
          <p:cNvSpPr txBox="1"/>
          <p:nvPr/>
        </p:nvSpPr>
        <p:spPr>
          <a:xfrm>
            <a:off x="1290143" y="4960617"/>
            <a:ext cx="2629246" cy="276999"/>
          </a:xfrm>
          <a:prstGeom prst="rect">
            <a:avLst/>
          </a:prstGeom>
          <a:noFill/>
        </p:spPr>
        <p:txBody>
          <a:bodyPr wrap="none" rtlCol="0">
            <a:spAutoFit/>
          </a:bodyPr>
          <a:lstStyle/>
          <a:p>
            <a:pPr marL="0" algn="l">
              <a:spcBef>
                <a:spcPts val="3000"/>
              </a:spcBef>
            </a:pPr>
            <a:r>
              <a:rPr lang="en-GB" sz="1200" dirty="0">
                <a:solidFill>
                  <a:prstClr val="black"/>
                </a:solidFill>
                <a:latin typeface="Helvetica Light" panose="020B0403020202020204" pitchFamily="34" charset="0"/>
                <a:ea typeface="Helvetica Light" charset="0"/>
                <a:cs typeface="Helvetica Light" charset="0"/>
                <a:sym typeface="Wingdings" pitchFamily="2" charset="2"/>
              </a:rPr>
              <a:t>Note: First FCC-ee stage (up to ZH)</a:t>
            </a:r>
          </a:p>
        </p:txBody>
      </p:sp>
    </p:spTree>
    <p:extLst>
      <p:ext uri="{BB962C8B-B14F-4D97-AF65-F5344CB8AC3E}">
        <p14:creationId xmlns:p14="http://schemas.microsoft.com/office/powerpoint/2010/main" val="347707074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8ADBA-9E85-978F-0C63-48EC482D5B55}"/>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33FDCED4-3B30-B105-A1CD-802BC8D838D3}"/>
              </a:ext>
            </a:extLst>
          </p:cNvPr>
          <p:cNvSpPr/>
          <p:nvPr/>
        </p:nvSpPr>
        <p:spPr>
          <a:xfrm>
            <a:off x="-214" y="-1"/>
            <a:ext cx="12192214" cy="1304365"/>
          </a:xfrm>
          <a:prstGeom prst="rect">
            <a:avLst/>
          </a:prstGeom>
          <a:solidFill>
            <a:srgbClr val="98B8D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a:extLst>
              <a:ext uri="{FF2B5EF4-FFF2-40B4-BE49-F238E27FC236}">
                <a16:creationId xmlns:a16="http://schemas.microsoft.com/office/drawing/2014/main" id="{BE48960F-6CC0-32CE-60FE-6389239C4014}"/>
              </a:ext>
            </a:extLst>
          </p:cNvPr>
          <p:cNvPicPr>
            <a:picLocks noChangeAspect="1"/>
          </p:cNvPicPr>
          <p:nvPr/>
        </p:nvPicPr>
        <p:blipFill>
          <a:blip r:embed="rId2"/>
          <a:srcRect l="2" t="-158" r="-2" b="27152"/>
          <a:stretch>
            <a:fillRect/>
          </a:stretch>
        </p:blipFill>
        <p:spPr>
          <a:xfrm>
            <a:off x="0" y="645459"/>
            <a:ext cx="12192000" cy="6212542"/>
          </a:xfrm>
          <a:prstGeom prst="rect">
            <a:avLst/>
          </a:prstGeom>
        </p:spPr>
      </p:pic>
      <p:sp>
        <p:nvSpPr>
          <p:cNvPr id="2" name="Slide Number Placeholder 1">
            <a:extLst>
              <a:ext uri="{FF2B5EF4-FFF2-40B4-BE49-F238E27FC236}">
                <a16:creationId xmlns:a16="http://schemas.microsoft.com/office/drawing/2014/main" id="{396C6A31-10C3-7666-70C9-D1C9443C0424}"/>
              </a:ext>
            </a:extLst>
          </p:cNvPr>
          <p:cNvSpPr>
            <a:spLocks noGrp="1"/>
          </p:cNvSpPr>
          <p:nvPr>
            <p:ph type="sldNum" sz="quarter" idx="4"/>
          </p:nvPr>
        </p:nvSpPr>
        <p:spPr>
          <a:xfrm>
            <a:off x="9329563" y="6545798"/>
            <a:ext cx="2844800" cy="365125"/>
          </a:xfrm>
          <a:prstGeom prst="rect">
            <a:avLst/>
          </a:prstGeom>
        </p:spPr>
        <p:txBody>
          <a:bodyPr/>
          <a:lstStyle>
            <a:defPPr>
              <a:defRPr lang="en-CH"/>
            </a:defPPr>
            <a:lvl1pPr marL="0" algn="r" defTabSz="914400" rtl="0" eaLnBrk="1" latinLnBrk="0" hangingPunct="1">
              <a:defRPr sz="1400" b="0" i="0" kern="1200">
                <a:solidFill>
                  <a:schemeClr val="tx1">
                    <a:lumMod val="50000"/>
                    <a:lumOff val="50000"/>
                  </a:schemeClr>
                </a:solidFill>
                <a:latin typeface="Helvetica Light" charset="0"/>
                <a:ea typeface="Helvetica Light" charset="0"/>
                <a:cs typeface="Helvetica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lang="en-GB" smtClean="0"/>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400" b="0" i="0" u="none" strike="noStrike" kern="1200" cap="none" spc="0" normalizeH="0" baseline="0" noProof="0" dirty="0">
              <a:ln>
                <a:noFill/>
              </a:ln>
              <a:solidFill>
                <a:srgbClr val="000000">
                  <a:lumMod val="50000"/>
                  <a:lumOff val="50000"/>
                </a:srgbClr>
              </a:solidFill>
              <a:effectLst/>
              <a:uLnTx/>
              <a:uFillTx/>
              <a:latin typeface="Helvetica Light" charset="0"/>
            </a:endParaRPr>
          </a:p>
        </p:txBody>
      </p:sp>
      <p:sp>
        <p:nvSpPr>
          <p:cNvPr id="3" name="TextBox 2">
            <a:extLst>
              <a:ext uri="{FF2B5EF4-FFF2-40B4-BE49-F238E27FC236}">
                <a16:creationId xmlns:a16="http://schemas.microsoft.com/office/drawing/2014/main" id="{E7FB3DE0-6EB6-E7F2-E814-798FB1A3F492}"/>
              </a:ext>
            </a:extLst>
          </p:cNvPr>
          <p:cNvSpPr txBox="1"/>
          <p:nvPr/>
        </p:nvSpPr>
        <p:spPr>
          <a:xfrm>
            <a:off x="-214" y="291545"/>
            <a:ext cx="12317720" cy="646331"/>
          </a:xfrm>
          <a:prstGeom prst="rect">
            <a:avLst/>
          </a:prstGeom>
          <a:noFill/>
        </p:spPr>
        <p:txBody>
          <a:bodyPr wrap="square" rtlCol="0">
            <a:spAutoFit/>
          </a:bodyPr>
          <a:lstStyle/>
          <a:p>
            <a:pPr lvl="0" indent="424250" defTabSz="430225" fontAlgn="base">
              <a:spcBef>
                <a:spcPct val="0"/>
              </a:spcBef>
              <a:spcAft>
                <a:spcPct val="0"/>
              </a:spcAft>
              <a:defRPr/>
            </a:pPr>
            <a:r>
              <a:rPr lang="en-GB" sz="3600" b="1" dirty="0">
                <a:solidFill>
                  <a:schemeClr val="bg1"/>
                </a:solidFill>
                <a:latin typeface="Helvetica" pitchFamily="2" charset="0"/>
                <a:ea typeface="Trebuchet MS" pitchFamily="-84" charset="0"/>
                <a:cs typeface="Helvetica Light"/>
              </a:rPr>
              <a:t>FCC-ee — projected construction cost</a:t>
            </a:r>
          </a:p>
        </p:txBody>
      </p:sp>
      <p:sp>
        <p:nvSpPr>
          <p:cNvPr id="4" name="Rounded Rectangle 3">
            <a:extLst>
              <a:ext uri="{FF2B5EF4-FFF2-40B4-BE49-F238E27FC236}">
                <a16:creationId xmlns:a16="http://schemas.microsoft.com/office/drawing/2014/main" id="{2FF55E0B-1031-3342-3677-26260AB47542}"/>
              </a:ext>
            </a:extLst>
          </p:cNvPr>
          <p:cNvSpPr/>
          <p:nvPr/>
        </p:nvSpPr>
        <p:spPr>
          <a:xfrm>
            <a:off x="553486" y="1626083"/>
            <a:ext cx="6972125" cy="4387971"/>
          </a:xfrm>
          <a:prstGeom prst="roundRect">
            <a:avLst>
              <a:gd name="adj" fmla="val 1948"/>
            </a:avLst>
          </a:prstGeom>
          <a:solidFill>
            <a:schemeClr val="bg1"/>
          </a:solidFill>
        </p:spPr>
        <p:txBody>
          <a:bodyPr wrap="square" rtlCol="0" anchor="ctr">
            <a:spAutoFit/>
          </a:bodyPr>
          <a:lstStyle/>
          <a:p>
            <a:pPr algn="l"/>
            <a:endParaRPr lang="en-GB" sz="1600" dirty="0">
              <a:latin typeface="Helvetica" pitchFamily="2" charset="0"/>
            </a:endParaRPr>
          </a:p>
        </p:txBody>
      </p:sp>
      <p:sp>
        <p:nvSpPr>
          <p:cNvPr id="10" name="TextBox 9">
            <a:extLst>
              <a:ext uri="{FF2B5EF4-FFF2-40B4-BE49-F238E27FC236}">
                <a16:creationId xmlns:a16="http://schemas.microsoft.com/office/drawing/2014/main" id="{CEC08867-60EF-2797-98B1-D17714B884B3}"/>
              </a:ext>
            </a:extLst>
          </p:cNvPr>
          <p:cNvSpPr txBox="1"/>
          <p:nvPr/>
        </p:nvSpPr>
        <p:spPr>
          <a:xfrm>
            <a:off x="457199" y="915385"/>
            <a:ext cx="9815514" cy="369332"/>
          </a:xfrm>
          <a:prstGeom prst="rect">
            <a:avLst/>
          </a:prstGeom>
          <a:noFill/>
        </p:spPr>
        <p:txBody>
          <a:bodyPr wrap="square" rtlCol="0">
            <a:spAutoFit/>
          </a:bodyPr>
          <a:lstStyle/>
          <a:p>
            <a:pPr algn="l"/>
            <a:r>
              <a:rPr lang="en-GB" dirty="0">
                <a:solidFill>
                  <a:schemeClr val="bg1"/>
                </a:solidFill>
                <a:latin typeface="Helvetica" pitchFamily="2" charset="0"/>
              </a:rPr>
              <a:t>First stage incl. Z, WW and ZH working points. Upgrade to ttbar adds 1,260 MCHF</a:t>
            </a:r>
          </a:p>
        </p:txBody>
      </p:sp>
      <p:sp>
        <p:nvSpPr>
          <p:cNvPr id="9" name="Rounded Rectangle 8">
            <a:extLst>
              <a:ext uri="{FF2B5EF4-FFF2-40B4-BE49-F238E27FC236}">
                <a16:creationId xmlns:a16="http://schemas.microsoft.com/office/drawing/2014/main" id="{AB739F50-5D7E-15BB-96CC-DAA62BA41D1C}"/>
              </a:ext>
            </a:extLst>
          </p:cNvPr>
          <p:cNvSpPr/>
          <p:nvPr/>
        </p:nvSpPr>
        <p:spPr>
          <a:xfrm>
            <a:off x="7664368" y="1626083"/>
            <a:ext cx="3960894" cy="4387971"/>
          </a:xfrm>
          <a:prstGeom prst="roundRect">
            <a:avLst>
              <a:gd name="adj" fmla="val 1948"/>
            </a:avLst>
          </a:prstGeom>
          <a:solidFill>
            <a:schemeClr val="bg1"/>
          </a:solidFill>
        </p:spPr>
        <p:txBody>
          <a:bodyPr wrap="square" rtlCol="0" anchor="ctr">
            <a:spAutoFit/>
          </a:bodyPr>
          <a:lstStyle/>
          <a:p>
            <a:pPr algn="l"/>
            <a:endParaRPr lang="en-GB" sz="1600" dirty="0">
              <a:latin typeface="Helvetica" pitchFamily="2" charset="0"/>
            </a:endParaRPr>
          </a:p>
        </p:txBody>
      </p:sp>
      <p:sp>
        <p:nvSpPr>
          <p:cNvPr id="13" name="TextBox 12">
            <a:extLst>
              <a:ext uri="{FF2B5EF4-FFF2-40B4-BE49-F238E27FC236}">
                <a16:creationId xmlns:a16="http://schemas.microsoft.com/office/drawing/2014/main" id="{5E491925-26F1-1E8A-9C01-27938E32562C}"/>
              </a:ext>
            </a:extLst>
          </p:cNvPr>
          <p:cNvSpPr txBox="1"/>
          <p:nvPr/>
        </p:nvSpPr>
        <p:spPr>
          <a:xfrm>
            <a:off x="7835900" y="1771410"/>
            <a:ext cx="3751262" cy="1077218"/>
          </a:xfrm>
          <a:prstGeom prst="rect">
            <a:avLst/>
          </a:prstGeom>
          <a:noFill/>
        </p:spPr>
        <p:txBody>
          <a:bodyPr wrap="square">
            <a:spAutoFit/>
          </a:bodyPr>
          <a:lstStyle/>
          <a:p>
            <a:r>
              <a:rPr lang="en-GB" sz="1600" dirty="0">
                <a:latin typeface="Helvetica" pitchFamily="2" charset="0"/>
              </a:rPr>
              <a:t>Socio-economic impact analysis (incl. investment, personnel, external effects, dismantling, …) estimates benefit–cost factor of 1.2 (net: 4.1 MCHF)</a:t>
            </a:r>
          </a:p>
        </p:txBody>
      </p:sp>
      <p:sp>
        <p:nvSpPr>
          <p:cNvPr id="14" name="TextBox 13">
            <a:extLst>
              <a:ext uri="{FF2B5EF4-FFF2-40B4-BE49-F238E27FC236}">
                <a16:creationId xmlns:a16="http://schemas.microsoft.com/office/drawing/2014/main" id="{5CA40C6B-1023-EFD4-EE3D-DF925BB36F96}"/>
              </a:ext>
            </a:extLst>
          </p:cNvPr>
          <p:cNvSpPr txBox="1"/>
          <p:nvPr/>
        </p:nvSpPr>
        <p:spPr>
          <a:xfrm rot="16200000">
            <a:off x="9711696" y="4266708"/>
            <a:ext cx="3055654" cy="246221"/>
          </a:xfrm>
          <a:prstGeom prst="rect">
            <a:avLst/>
          </a:prstGeom>
          <a:noFill/>
          <a:ln>
            <a:noFill/>
          </a:ln>
        </p:spPr>
        <p:txBody>
          <a:bodyPr wrap="square" rtlCol="0">
            <a:spAutoFit/>
          </a:bodyPr>
          <a:lstStyle/>
          <a:p>
            <a:pPr algn="l"/>
            <a:r>
              <a:rPr lang="en-GB" sz="1000" dirty="0">
                <a:latin typeface="Helvetica Light" panose="020B0403020202020204" pitchFamily="34" charset="0"/>
                <a:hlinkClick r:id="rId3"/>
              </a:rPr>
              <a:t>https://doi.org/10.5281/zenodo.10653395</a:t>
            </a:r>
            <a:endParaRPr lang="en-CH" sz="1000" dirty="0">
              <a:latin typeface="Helvetica Light" panose="020B0403020202020204" pitchFamily="34" charset="0"/>
            </a:endParaRPr>
          </a:p>
        </p:txBody>
      </p:sp>
      <p:pic>
        <p:nvPicPr>
          <p:cNvPr id="15" name="Picture 14" descr="FCC_Cost_Benefit_Infographic.png">
            <a:extLst>
              <a:ext uri="{FF2B5EF4-FFF2-40B4-BE49-F238E27FC236}">
                <a16:creationId xmlns:a16="http://schemas.microsoft.com/office/drawing/2014/main" id="{EC8579BD-5F3B-5E45-24FD-25A491C15ABE}"/>
              </a:ext>
            </a:extLst>
          </p:cNvPr>
          <p:cNvPicPr>
            <a:picLocks noChangeAspect="1"/>
          </p:cNvPicPr>
          <p:nvPr/>
        </p:nvPicPr>
        <p:blipFill>
          <a:blip r:embed="rId4">
            <a:clrChange>
              <a:clrFrom>
                <a:srgbClr val="F8F5F2"/>
              </a:clrFrom>
              <a:clrTo>
                <a:srgbClr val="F8F5F2">
                  <a:alpha val="0"/>
                </a:srgbClr>
              </a:clrTo>
            </a:clrChange>
          </a:blip>
          <a:srcRect b="11276"/>
          <a:stretch>
            <a:fillRect/>
          </a:stretch>
        </p:blipFill>
        <p:spPr>
          <a:xfrm>
            <a:off x="7751763" y="2800384"/>
            <a:ext cx="3539089" cy="3140023"/>
          </a:xfrm>
          <a:prstGeom prst="rect">
            <a:avLst/>
          </a:prstGeom>
        </p:spPr>
      </p:pic>
      <p:sp>
        <p:nvSpPr>
          <p:cNvPr id="16" name="TextBox 15">
            <a:extLst>
              <a:ext uri="{FF2B5EF4-FFF2-40B4-BE49-F238E27FC236}">
                <a16:creationId xmlns:a16="http://schemas.microsoft.com/office/drawing/2014/main" id="{B6FD725D-5BD4-9C74-705C-103A8B899D86}"/>
              </a:ext>
            </a:extLst>
          </p:cNvPr>
          <p:cNvSpPr txBox="1"/>
          <p:nvPr/>
        </p:nvSpPr>
        <p:spPr>
          <a:xfrm>
            <a:off x="9025664" y="5794586"/>
            <a:ext cx="1140056" cy="230832"/>
          </a:xfrm>
          <a:prstGeom prst="rect">
            <a:avLst/>
          </a:prstGeom>
          <a:noFill/>
        </p:spPr>
        <p:txBody>
          <a:bodyPr wrap="none" rtlCol="0">
            <a:spAutoFit/>
          </a:bodyPr>
          <a:lstStyle/>
          <a:p>
            <a:pPr marL="0" algn="l">
              <a:spcBef>
                <a:spcPts val="3000"/>
              </a:spcBef>
            </a:pPr>
            <a:r>
              <a:rPr lang="en-GB" sz="900" dirty="0">
                <a:solidFill>
                  <a:prstClr val="black"/>
                </a:solidFill>
                <a:latin typeface="Helvetica" pitchFamily="2" charset="0"/>
                <a:ea typeface="Helvetica Light" charset="0"/>
                <a:cs typeface="Helvetica Light" charset="0"/>
                <a:sym typeface="Wingdings" pitchFamily="2" charset="2"/>
              </a:rPr>
              <a:t>90% CL lower limit</a:t>
            </a:r>
          </a:p>
        </p:txBody>
      </p:sp>
      <p:graphicFrame>
        <p:nvGraphicFramePr>
          <p:cNvPr id="39" name="Table 38">
            <a:extLst>
              <a:ext uri="{FF2B5EF4-FFF2-40B4-BE49-F238E27FC236}">
                <a16:creationId xmlns:a16="http://schemas.microsoft.com/office/drawing/2014/main" id="{15475F3B-579A-6226-FF2A-D27E9437290E}"/>
              </a:ext>
            </a:extLst>
          </p:cNvPr>
          <p:cNvGraphicFramePr>
            <a:graphicFrameLocks noGrp="1"/>
          </p:cNvGraphicFramePr>
          <p:nvPr/>
        </p:nvGraphicFramePr>
        <p:xfrm>
          <a:off x="1373273" y="2096593"/>
          <a:ext cx="5332549" cy="2843694"/>
        </p:xfrm>
        <a:graphic>
          <a:graphicData uri="http://schemas.openxmlformats.org/drawingml/2006/table">
            <a:tbl>
              <a:tblPr firstRow="1" bandRow="1">
                <a:tableStyleId>{7E9639D4-E3E2-4D34-9284-5A2195B3D0D7}</a:tableStyleId>
              </a:tblPr>
              <a:tblGrid>
                <a:gridCol w="3733772">
                  <a:extLst>
                    <a:ext uri="{9D8B030D-6E8A-4147-A177-3AD203B41FA5}">
                      <a16:colId xmlns:a16="http://schemas.microsoft.com/office/drawing/2014/main" val="1063604123"/>
                    </a:ext>
                  </a:extLst>
                </a:gridCol>
                <a:gridCol w="1598777">
                  <a:extLst>
                    <a:ext uri="{9D8B030D-6E8A-4147-A177-3AD203B41FA5}">
                      <a16:colId xmlns:a16="http://schemas.microsoft.com/office/drawing/2014/main" val="3203160879"/>
                    </a:ext>
                  </a:extLst>
                </a:gridCol>
              </a:tblGrid>
              <a:tr h="315966">
                <a:tc>
                  <a:txBody>
                    <a:bodyPr/>
                    <a:lstStyle/>
                    <a:p>
                      <a:pPr algn="l" fontAlgn="ctr"/>
                      <a:r>
                        <a:rPr lang="en-US" sz="1600" b="1" u="none" strike="noStrike" dirty="0">
                          <a:solidFill>
                            <a:schemeClr val="tx1"/>
                          </a:solidFill>
                          <a:effectLst/>
                          <a:latin typeface="Helvetica" pitchFamily="2" charset="0"/>
                        </a:rPr>
                        <a:t>Domain</a:t>
                      </a:r>
                      <a:endParaRPr lang="en-US" sz="1600" b="1" i="0" u="none" strike="noStrike" dirty="0">
                        <a:solidFill>
                          <a:schemeClr val="tx1"/>
                        </a:solidFill>
                        <a:effectLst/>
                        <a:latin typeface="Helvetica" pitchFamily="2" charset="0"/>
                      </a:endParaRPr>
                    </a:p>
                  </a:txBody>
                  <a:tcPr marL="4854" marR="4854" marT="4854" marB="0" anchor="ctr">
                    <a:lnL w="9525" cap="flat" cmpd="sng" algn="ctr">
                      <a:noFill/>
                      <a:prstDash val="soli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fr-CH" sz="1600" dirty="0">
                          <a:solidFill>
                            <a:schemeClr val="tx1"/>
                          </a:solidFill>
                          <a:latin typeface="Helvetica" pitchFamily="2" charset="0"/>
                        </a:rPr>
                        <a:t>Cost [MCHF]</a:t>
                      </a:r>
                    </a:p>
                  </a:txBody>
                  <a:tcPr marL="68580" marR="68580" marT="34290" marB="34290">
                    <a:lnL>
                      <a:noFill/>
                    </a:lnL>
                    <a:lnR w="9525" cap="flat" cmpd="sng" algn="ctr">
                      <a:no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82452373"/>
                  </a:ext>
                </a:extLst>
              </a:tr>
              <a:tr h="315966">
                <a:tc>
                  <a:txBody>
                    <a:bodyPr/>
                    <a:lstStyle/>
                    <a:p>
                      <a:pPr algn="l" fontAlgn="ctr"/>
                      <a:r>
                        <a:rPr lang="en-US" sz="1600" u="none" strike="noStrike" dirty="0">
                          <a:effectLst/>
                          <a:latin typeface="Helvetica" pitchFamily="2" charset="0"/>
                        </a:rPr>
                        <a:t>Civil engineering</a:t>
                      </a:r>
                      <a:endParaRPr lang="en-US" sz="1600" b="1" i="0" u="none" strike="noStrike" dirty="0">
                        <a:solidFill>
                          <a:srgbClr val="000000"/>
                        </a:solidFill>
                        <a:effectLst/>
                        <a:latin typeface="Helvetica" pitchFamily="2" charset="0"/>
                      </a:endParaRPr>
                    </a:p>
                  </a:txBody>
                  <a:tcPr marL="4854" marR="4854" marT="4854" marB="0" anchor="ctr">
                    <a:lnL w="9525" cap="flat" cmpd="sng" algn="ctr">
                      <a:noFill/>
                      <a:prstDash val="solid"/>
                    </a:lnL>
                    <a:lnR>
                      <a:noFill/>
                    </a:lnR>
                    <a:lnT w="12700" cap="flat" cmpd="sng" algn="ctr">
                      <a:solidFill>
                        <a:schemeClr val="tx1"/>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solidFill>
                      <a:schemeClr val="bg1"/>
                    </a:solidFill>
                  </a:tcPr>
                </a:tc>
                <a:tc>
                  <a:txBody>
                    <a:bodyPr/>
                    <a:lstStyle/>
                    <a:p>
                      <a:pPr algn="r"/>
                      <a:r>
                        <a:rPr lang="fr-CH" sz="1600" dirty="0">
                          <a:latin typeface="Helvetica" pitchFamily="2" charset="0"/>
                        </a:rPr>
                        <a:t>6,160</a:t>
                      </a:r>
                    </a:p>
                  </a:txBody>
                  <a:tcPr marL="68580" marR="68580" marT="34290" marB="34290">
                    <a:lnL>
                      <a:noFill/>
                    </a:lnL>
                    <a:lnR w="9525" cap="flat" cmpd="sng" algn="ctr">
                      <a:noFill/>
                      <a:prstDash val="solid"/>
                    </a:lnR>
                    <a:lnT w="12700" cap="flat" cmpd="sng" algn="ctr">
                      <a:solidFill>
                        <a:schemeClr val="tx1"/>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65359482"/>
                  </a:ext>
                </a:extLst>
              </a:tr>
              <a:tr h="315966">
                <a:tc>
                  <a:txBody>
                    <a:bodyPr/>
                    <a:lstStyle/>
                    <a:p>
                      <a:pPr algn="l" fontAlgn="ctr"/>
                      <a:r>
                        <a:rPr lang="en-US" sz="1600" u="none" strike="noStrike" dirty="0">
                          <a:effectLst/>
                          <a:latin typeface="Helvetica" pitchFamily="2" charset="0"/>
                        </a:rPr>
                        <a:t>Technical infrastructures</a:t>
                      </a:r>
                      <a:endParaRPr lang="en-GB" sz="1600" b="1" i="0" u="none" strike="noStrike" dirty="0">
                        <a:solidFill>
                          <a:srgbClr val="000000"/>
                        </a:solidFill>
                        <a:effectLst/>
                        <a:latin typeface="Helvetica" pitchFamily="2" charset="0"/>
                      </a:endParaRPr>
                    </a:p>
                  </a:txBody>
                  <a:tcPr marL="4854" marR="4854" marT="4854" marB="0" anchor="ctr">
                    <a:lnL w="9525" cap="flat" cmpd="sng" algn="ctr">
                      <a:noFill/>
                      <a:prstDash val="soli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tc>
                  <a:txBody>
                    <a:bodyPr/>
                    <a:lstStyle/>
                    <a:p>
                      <a:pPr algn="r"/>
                      <a:r>
                        <a:rPr lang="fr-CH" sz="1600" dirty="0">
                          <a:latin typeface="Helvetica" pitchFamily="2" charset="0"/>
                        </a:rPr>
                        <a:t>2,840</a:t>
                      </a:r>
                    </a:p>
                  </a:txBody>
                  <a:tcPr marL="68580" marR="68580" marT="34290" marB="34290">
                    <a:lnL>
                      <a:noFill/>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73030713"/>
                  </a:ext>
                </a:extLst>
              </a:tr>
              <a:tr h="315966">
                <a:tc>
                  <a:txBody>
                    <a:bodyPr/>
                    <a:lstStyle/>
                    <a:p>
                      <a:pPr algn="l" fontAlgn="ctr"/>
                      <a:r>
                        <a:rPr lang="en-US" sz="1600" u="none" strike="noStrike" dirty="0">
                          <a:effectLst/>
                          <a:latin typeface="Helvetica" pitchFamily="2" charset="0"/>
                        </a:rPr>
                        <a:t>Injectors and transfer lines</a:t>
                      </a:r>
                      <a:endParaRPr lang="en-US" sz="1600" b="1" i="0" u="none" strike="noStrike" dirty="0">
                        <a:solidFill>
                          <a:srgbClr val="000000"/>
                        </a:solidFill>
                        <a:effectLst/>
                        <a:latin typeface="Helvetica" pitchFamily="2" charset="0"/>
                      </a:endParaRPr>
                    </a:p>
                  </a:txBody>
                  <a:tcPr marL="4854" marR="4854" marT="4854" marB="0" anchor="ctr">
                    <a:lnL w="9525" cap="flat" cmpd="sng" algn="ctr">
                      <a:noFill/>
                      <a:prstDash val="soli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tc>
                  <a:txBody>
                    <a:bodyPr/>
                    <a:lstStyle/>
                    <a:p>
                      <a:pPr algn="r"/>
                      <a:r>
                        <a:rPr lang="fr-CH" sz="1600" dirty="0">
                          <a:latin typeface="Helvetica" pitchFamily="2" charset="0"/>
                        </a:rPr>
                        <a:t>590</a:t>
                      </a:r>
                    </a:p>
                  </a:txBody>
                  <a:tcPr marL="68580" marR="68580" marT="34290" marB="34290">
                    <a:lnL>
                      <a:noFill/>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05564608"/>
                  </a:ext>
                </a:extLst>
              </a:tr>
              <a:tr h="315966">
                <a:tc>
                  <a:txBody>
                    <a:bodyPr/>
                    <a:lstStyle/>
                    <a:p>
                      <a:pPr algn="l" fontAlgn="ctr"/>
                      <a:r>
                        <a:rPr lang="en-US" sz="1600" u="none" strike="noStrike" dirty="0">
                          <a:effectLst/>
                          <a:latin typeface="Helvetica" pitchFamily="2" charset="0"/>
                        </a:rPr>
                        <a:t>Booster and collider</a:t>
                      </a:r>
                      <a:endParaRPr lang="en-US" sz="1600" b="1" i="0" u="none" strike="noStrike" dirty="0">
                        <a:solidFill>
                          <a:srgbClr val="000000"/>
                        </a:solidFill>
                        <a:effectLst/>
                        <a:latin typeface="Helvetica" pitchFamily="2" charset="0"/>
                      </a:endParaRPr>
                    </a:p>
                  </a:txBody>
                  <a:tcPr marL="4854" marR="4854" marT="4854" marB="0" anchor="ctr">
                    <a:lnL w="9525" cap="flat" cmpd="sng" algn="ctr">
                      <a:noFill/>
                      <a:prstDash val="soli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tc>
                  <a:txBody>
                    <a:bodyPr/>
                    <a:lstStyle/>
                    <a:p>
                      <a:pPr algn="r"/>
                      <a:r>
                        <a:rPr lang="fr-CH" sz="1600" dirty="0">
                          <a:latin typeface="Helvetica" pitchFamily="2" charset="0"/>
                        </a:rPr>
                        <a:t>4,140</a:t>
                      </a:r>
                    </a:p>
                  </a:txBody>
                  <a:tcPr marL="68580" marR="68580" marT="34290" marB="34290">
                    <a:lnL>
                      <a:noFill/>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66036087"/>
                  </a:ext>
                </a:extLst>
              </a:tr>
              <a:tr h="315966">
                <a:tc>
                  <a:txBody>
                    <a:bodyPr/>
                    <a:lstStyle/>
                    <a:p>
                      <a:pPr algn="l" fontAlgn="ctr"/>
                      <a:r>
                        <a:rPr lang="en-GB" sz="1600" u="none" strike="noStrike" dirty="0">
                          <a:solidFill>
                            <a:schemeClr val="tx1"/>
                          </a:solidFill>
                          <a:effectLst/>
                          <a:latin typeface="Helvetica" pitchFamily="2" charset="0"/>
                        </a:rPr>
                        <a:t>CERN contribution to four experiments</a:t>
                      </a:r>
                      <a:endParaRPr lang="en-GB" sz="1600" b="1" i="0" u="none" strike="noStrike" dirty="0">
                        <a:solidFill>
                          <a:schemeClr val="tx1"/>
                        </a:solidFill>
                        <a:effectLst/>
                        <a:latin typeface="Helvetica" pitchFamily="2" charset="0"/>
                      </a:endParaRPr>
                    </a:p>
                  </a:txBody>
                  <a:tcPr marL="4854" marR="4854" marT="4854" marB="0" anchor="ctr">
                    <a:lnL w="9525" cap="flat" cmpd="sng" algn="ctr">
                      <a:noFill/>
                      <a:prstDash val="solid"/>
                    </a:lnL>
                    <a:lnR>
                      <a:noFill/>
                    </a:lnR>
                    <a:lnT w="9525" cap="flat" cmpd="sng" algn="ctr">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fr-CH" sz="1600" dirty="0">
                          <a:solidFill>
                            <a:schemeClr val="tx1"/>
                          </a:solidFill>
                          <a:latin typeface="Helvetica" pitchFamily="2" charset="0"/>
                        </a:rPr>
                        <a:t>290</a:t>
                      </a:r>
                    </a:p>
                  </a:txBody>
                  <a:tcPr marL="68580" marR="68580" marT="34290" marB="34290">
                    <a:lnL>
                      <a:noFill/>
                    </a:lnL>
                    <a:lnR w="9525" cap="flat" cmpd="sng" algn="ctr">
                      <a:noFill/>
                      <a:prstDash val="solid"/>
                    </a:lnR>
                    <a:lnT w="9525" cap="flat" cmpd="sng" algn="ctr">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27566934"/>
                  </a:ext>
                </a:extLst>
              </a:tr>
              <a:tr h="315966">
                <a:tc>
                  <a:txBody>
                    <a:bodyPr/>
                    <a:lstStyle/>
                    <a:p>
                      <a:pPr algn="l" fontAlgn="ctr"/>
                      <a:r>
                        <a:rPr lang="en-US" sz="1600" b="1" u="none" strike="noStrike" dirty="0">
                          <a:solidFill>
                            <a:schemeClr val="tx1"/>
                          </a:solidFill>
                          <a:effectLst/>
                          <a:latin typeface="Helvetica" pitchFamily="2" charset="0"/>
                        </a:rPr>
                        <a:t>FCC-ee total</a:t>
                      </a:r>
                      <a:endParaRPr lang="en-US" sz="1600" b="1" i="0" u="none" strike="noStrike" dirty="0">
                        <a:solidFill>
                          <a:schemeClr val="tx1"/>
                        </a:solidFill>
                        <a:effectLst/>
                        <a:latin typeface="Helvetica" pitchFamily="2" charset="0"/>
                      </a:endParaRPr>
                    </a:p>
                  </a:txBody>
                  <a:tcPr marL="4854" marR="4854" marT="4854" marB="0" anchor="ctr">
                    <a:lnL w="9525" cap="flat" cmpd="sng" algn="ctr">
                      <a:noFill/>
                      <a:prstDash val="soli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fr-CH" sz="1600" b="1" dirty="0">
                          <a:solidFill>
                            <a:schemeClr val="tx1"/>
                          </a:solidFill>
                          <a:latin typeface="Helvetica" pitchFamily="2" charset="0"/>
                        </a:rPr>
                        <a:t>14,020</a:t>
                      </a:r>
                    </a:p>
                  </a:txBody>
                  <a:tcPr marL="68580" marR="68580" marT="34290" marB="34290">
                    <a:lnL>
                      <a:noFill/>
                    </a:lnL>
                    <a:lnR w="9525" cap="flat" cmpd="sng" algn="ctr">
                      <a:no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50449094"/>
                  </a:ext>
                </a:extLst>
              </a:tr>
              <a:tr h="315966">
                <a:tc>
                  <a:txBody>
                    <a:bodyPr/>
                    <a:lstStyle/>
                    <a:p>
                      <a:pPr algn="l" fontAlgn="ctr"/>
                      <a:r>
                        <a:rPr lang="en-US" sz="1600" u="none" strike="noStrike" dirty="0">
                          <a:solidFill>
                            <a:schemeClr val="tx1"/>
                          </a:solidFill>
                          <a:effectLst/>
                          <a:latin typeface="Helvetica" pitchFamily="2" charset="0"/>
                        </a:rPr>
                        <a:t>+ four experiments (non-CERN part)</a:t>
                      </a:r>
                      <a:endParaRPr lang="en-US" sz="1600" b="1" i="0" u="none" strike="noStrike" dirty="0">
                        <a:solidFill>
                          <a:schemeClr val="tx1"/>
                        </a:solidFill>
                        <a:effectLst/>
                        <a:latin typeface="Helvetica" pitchFamily="2" charset="0"/>
                      </a:endParaRPr>
                    </a:p>
                  </a:txBody>
                  <a:tcPr marL="4854" marR="4854" marT="4854" marB="0" anchor="ctr">
                    <a:lnL w="9525" cap="flat" cmpd="sng" algn="ctr">
                      <a:noFill/>
                      <a:prstDash val="soli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fr-CH" sz="1600" dirty="0">
                          <a:solidFill>
                            <a:schemeClr val="tx1"/>
                          </a:solidFill>
                          <a:latin typeface="Helvetica" pitchFamily="2" charset="0"/>
                        </a:rPr>
                        <a:t>1,300</a:t>
                      </a:r>
                    </a:p>
                  </a:txBody>
                  <a:tcPr marL="68580" marR="68580" marT="34290" marB="34290">
                    <a:lnL>
                      <a:noFill/>
                    </a:lnL>
                    <a:lnR w="9525" cap="flat" cmpd="sng" algn="ctr">
                      <a:no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95709845"/>
                  </a:ext>
                </a:extLst>
              </a:tr>
              <a:tr h="315966">
                <a:tc>
                  <a:txBody>
                    <a:bodyPr/>
                    <a:lstStyle/>
                    <a:p>
                      <a:pPr algn="l" fontAlgn="ctr"/>
                      <a:r>
                        <a:rPr lang="en-US" sz="1600" b="1" u="none" strike="noStrike" dirty="0">
                          <a:solidFill>
                            <a:schemeClr val="tx1"/>
                          </a:solidFill>
                          <a:effectLst/>
                          <a:latin typeface="Helvetica" pitchFamily="2" charset="0"/>
                        </a:rPr>
                        <a:t>FCC-ee total incl. four experiments</a:t>
                      </a:r>
                      <a:endParaRPr lang="en-US" sz="1600" b="1" i="0" u="none" strike="noStrike" dirty="0">
                        <a:solidFill>
                          <a:schemeClr val="tx1"/>
                        </a:solidFill>
                        <a:effectLst/>
                        <a:latin typeface="Helvetica" pitchFamily="2" charset="0"/>
                      </a:endParaRPr>
                    </a:p>
                  </a:txBody>
                  <a:tcPr marL="4854" marR="4854" marT="4854" marB="0" anchor="ctr">
                    <a:lnL w="9525" cap="flat" cmpd="sng" algn="ctr">
                      <a:noFill/>
                      <a:prstDash val="soli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fr-CH" sz="1600" b="1" dirty="0">
                          <a:solidFill>
                            <a:schemeClr val="tx1"/>
                          </a:solidFill>
                          <a:latin typeface="Helvetica" pitchFamily="2" charset="0"/>
                        </a:rPr>
                        <a:t>15,320</a:t>
                      </a:r>
                    </a:p>
                  </a:txBody>
                  <a:tcPr marL="68580" marR="68580" marT="34290" marB="34290">
                    <a:lnL>
                      <a:noFill/>
                    </a:lnL>
                    <a:lnR w="9525" cap="flat" cmpd="sng" algn="ctr">
                      <a:no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92959433"/>
                  </a:ext>
                </a:extLst>
              </a:tr>
            </a:tbl>
          </a:graphicData>
        </a:graphic>
      </p:graphicFrame>
      <p:sp>
        <p:nvSpPr>
          <p:cNvPr id="40" name="TextBox 39">
            <a:extLst>
              <a:ext uri="{FF2B5EF4-FFF2-40B4-BE49-F238E27FC236}">
                <a16:creationId xmlns:a16="http://schemas.microsoft.com/office/drawing/2014/main" id="{019BCB47-B44D-9A38-E592-ADFDAC12A6A1}"/>
              </a:ext>
            </a:extLst>
          </p:cNvPr>
          <p:cNvSpPr txBox="1"/>
          <p:nvPr/>
        </p:nvSpPr>
        <p:spPr>
          <a:xfrm>
            <a:off x="774941" y="5325942"/>
            <a:ext cx="6550820" cy="338554"/>
          </a:xfrm>
          <a:prstGeom prst="rect">
            <a:avLst/>
          </a:prstGeom>
          <a:noFill/>
        </p:spPr>
        <p:txBody>
          <a:bodyPr wrap="square">
            <a:spAutoFit/>
          </a:bodyPr>
          <a:lstStyle/>
          <a:p>
            <a:pPr marL="285750" indent="-285750">
              <a:buFont typeface="Arial" panose="020B0604020202020204" pitchFamily="34" charset="0"/>
              <a:buChar char="•"/>
            </a:pPr>
            <a:r>
              <a:rPr lang="en-GB" sz="1600" dirty="0">
                <a:latin typeface="Helvetica" pitchFamily="2" charset="0"/>
              </a:rPr>
              <a:t>Human resources for construction estimated to 15,000 FTE-years</a:t>
            </a:r>
          </a:p>
        </p:txBody>
      </p:sp>
      <p:sp>
        <p:nvSpPr>
          <p:cNvPr id="41" name="TextBox 40">
            <a:extLst>
              <a:ext uri="{FF2B5EF4-FFF2-40B4-BE49-F238E27FC236}">
                <a16:creationId xmlns:a16="http://schemas.microsoft.com/office/drawing/2014/main" id="{018A85E8-9856-E09D-337D-6CFFB512B76B}"/>
              </a:ext>
            </a:extLst>
          </p:cNvPr>
          <p:cNvSpPr txBox="1"/>
          <p:nvPr/>
        </p:nvSpPr>
        <p:spPr>
          <a:xfrm>
            <a:off x="4062508" y="4959463"/>
            <a:ext cx="2744914" cy="276999"/>
          </a:xfrm>
          <a:prstGeom prst="rect">
            <a:avLst/>
          </a:prstGeom>
          <a:noFill/>
        </p:spPr>
        <p:txBody>
          <a:bodyPr wrap="square">
            <a:spAutoFit/>
          </a:bodyPr>
          <a:lstStyle/>
          <a:p>
            <a:pPr marR="0" lvl="0" algn="r" defTabSz="1828800" rtl="0" eaLnBrk="1" fontAlgn="auto" latinLnBrk="0" hangingPunct="1">
              <a:lnSpc>
                <a:spcPct val="100000"/>
              </a:lnSpc>
              <a:spcBef>
                <a:spcPts val="0"/>
              </a:spcBef>
              <a:spcAft>
                <a:spcPts val="0"/>
              </a:spcAft>
              <a:buClrTx/>
              <a:buSzTx/>
              <a:tabLst/>
              <a:defRPr/>
            </a:pPr>
            <a:r>
              <a:rPr kumimoji="0" lang="en-US" sz="1200" u="none" strike="noStrike" kern="1200" cap="none" spc="0" normalizeH="0" baseline="0" noProof="0" dirty="0">
                <a:ln>
                  <a:noFill/>
                </a:ln>
                <a:solidFill>
                  <a:srgbClr val="FF0000"/>
                </a:solidFill>
                <a:effectLst/>
                <a:uLnTx/>
                <a:uFillTx/>
                <a:latin typeface="Helvetica Light" panose="020B0403020202020204" pitchFamily="34" charset="0"/>
              </a:rPr>
              <a:t>Over a period of 15 years</a:t>
            </a:r>
          </a:p>
        </p:txBody>
      </p:sp>
      <p:sp>
        <p:nvSpPr>
          <p:cNvPr id="42" name="TextBox 41">
            <a:extLst>
              <a:ext uri="{FF2B5EF4-FFF2-40B4-BE49-F238E27FC236}">
                <a16:creationId xmlns:a16="http://schemas.microsoft.com/office/drawing/2014/main" id="{1D8E932D-1554-144B-3BB8-6F3C6E7098E0}"/>
              </a:ext>
            </a:extLst>
          </p:cNvPr>
          <p:cNvSpPr txBox="1"/>
          <p:nvPr/>
        </p:nvSpPr>
        <p:spPr>
          <a:xfrm>
            <a:off x="1290143" y="4960617"/>
            <a:ext cx="2629246" cy="276999"/>
          </a:xfrm>
          <a:prstGeom prst="rect">
            <a:avLst/>
          </a:prstGeom>
          <a:noFill/>
        </p:spPr>
        <p:txBody>
          <a:bodyPr wrap="none" rtlCol="0">
            <a:spAutoFit/>
          </a:bodyPr>
          <a:lstStyle/>
          <a:p>
            <a:pPr marL="0" algn="l">
              <a:spcBef>
                <a:spcPts val="3000"/>
              </a:spcBef>
            </a:pPr>
            <a:r>
              <a:rPr lang="en-GB" sz="1200" dirty="0">
                <a:solidFill>
                  <a:prstClr val="black"/>
                </a:solidFill>
                <a:latin typeface="Helvetica Light" panose="020B0403020202020204" pitchFamily="34" charset="0"/>
                <a:ea typeface="Helvetica Light" charset="0"/>
                <a:cs typeface="Helvetica Light" charset="0"/>
                <a:sym typeface="Wingdings" pitchFamily="2" charset="2"/>
              </a:rPr>
              <a:t>Note: First FCC-ee stage (up to ZH)</a:t>
            </a:r>
          </a:p>
        </p:txBody>
      </p:sp>
    </p:spTree>
    <p:extLst>
      <p:ext uri="{BB962C8B-B14F-4D97-AF65-F5344CB8AC3E}">
        <p14:creationId xmlns:p14="http://schemas.microsoft.com/office/powerpoint/2010/main" val="73337791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B1C10-6D0F-94B8-F8FC-17C8D7B35C9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287C6732-6B50-C8C6-0756-B1EEA0EA8A4F}"/>
              </a:ext>
            </a:extLst>
          </p:cNvPr>
          <p:cNvSpPr/>
          <p:nvPr/>
        </p:nvSpPr>
        <p:spPr>
          <a:xfrm>
            <a:off x="-214" y="-1"/>
            <a:ext cx="12192214" cy="1304365"/>
          </a:xfrm>
          <a:prstGeom prst="rect">
            <a:avLst/>
          </a:prstGeom>
          <a:solidFill>
            <a:srgbClr val="98B8D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a:extLst>
              <a:ext uri="{FF2B5EF4-FFF2-40B4-BE49-F238E27FC236}">
                <a16:creationId xmlns:a16="http://schemas.microsoft.com/office/drawing/2014/main" id="{BDC8B9E6-748E-1DB5-2AE2-BC83F06705FD}"/>
              </a:ext>
            </a:extLst>
          </p:cNvPr>
          <p:cNvPicPr>
            <a:picLocks noChangeAspect="1"/>
          </p:cNvPicPr>
          <p:nvPr/>
        </p:nvPicPr>
        <p:blipFill>
          <a:blip r:embed="rId2"/>
          <a:srcRect l="2" t="-158" r="-2" b="27152"/>
          <a:stretch>
            <a:fillRect/>
          </a:stretch>
        </p:blipFill>
        <p:spPr>
          <a:xfrm>
            <a:off x="0" y="645459"/>
            <a:ext cx="12192000" cy="6212542"/>
          </a:xfrm>
          <a:prstGeom prst="rect">
            <a:avLst/>
          </a:prstGeom>
        </p:spPr>
      </p:pic>
      <p:sp>
        <p:nvSpPr>
          <p:cNvPr id="2" name="Slide Number Placeholder 1">
            <a:extLst>
              <a:ext uri="{FF2B5EF4-FFF2-40B4-BE49-F238E27FC236}">
                <a16:creationId xmlns:a16="http://schemas.microsoft.com/office/drawing/2014/main" id="{D979A32E-FBF7-5F70-93C0-1C0B03C5A582}"/>
              </a:ext>
            </a:extLst>
          </p:cNvPr>
          <p:cNvSpPr>
            <a:spLocks noGrp="1"/>
          </p:cNvSpPr>
          <p:nvPr>
            <p:ph type="sldNum" sz="quarter" idx="4"/>
          </p:nvPr>
        </p:nvSpPr>
        <p:spPr>
          <a:xfrm>
            <a:off x="9329563" y="6545798"/>
            <a:ext cx="2844800" cy="365125"/>
          </a:xfrm>
          <a:prstGeom prst="rect">
            <a:avLst/>
          </a:prstGeom>
        </p:spPr>
        <p:txBody>
          <a:bodyPr/>
          <a:lstStyle>
            <a:defPPr>
              <a:defRPr lang="en-CH"/>
            </a:defPPr>
            <a:lvl1pPr marL="0" algn="r" defTabSz="914400" rtl="0" eaLnBrk="1" latinLnBrk="0" hangingPunct="1">
              <a:defRPr sz="1400" b="0" i="0" kern="1200">
                <a:solidFill>
                  <a:schemeClr val="tx1">
                    <a:lumMod val="50000"/>
                    <a:lumOff val="50000"/>
                  </a:schemeClr>
                </a:solidFill>
                <a:latin typeface="Helvetica Light" charset="0"/>
                <a:ea typeface="Helvetica Light" charset="0"/>
                <a:cs typeface="Helvetica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lang="en-GB" smtClean="0"/>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400" b="0" i="0" u="none" strike="noStrike" kern="1200" cap="none" spc="0" normalizeH="0" baseline="0" noProof="0" dirty="0">
              <a:ln>
                <a:noFill/>
              </a:ln>
              <a:solidFill>
                <a:srgbClr val="000000">
                  <a:lumMod val="50000"/>
                  <a:lumOff val="50000"/>
                </a:srgbClr>
              </a:solidFill>
              <a:effectLst/>
              <a:uLnTx/>
              <a:uFillTx/>
              <a:latin typeface="Helvetica Light" charset="0"/>
            </a:endParaRPr>
          </a:p>
        </p:txBody>
      </p:sp>
      <p:sp>
        <p:nvSpPr>
          <p:cNvPr id="3" name="TextBox 2">
            <a:extLst>
              <a:ext uri="{FF2B5EF4-FFF2-40B4-BE49-F238E27FC236}">
                <a16:creationId xmlns:a16="http://schemas.microsoft.com/office/drawing/2014/main" id="{2BE7B5C5-2F04-FB57-274A-13D371686934}"/>
              </a:ext>
            </a:extLst>
          </p:cNvPr>
          <p:cNvSpPr txBox="1"/>
          <p:nvPr/>
        </p:nvSpPr>
        <p:spPr>
          <a:xfrm>
            <a:off x="-214" y="291545"/>
            <a:ext cx="12317720" cy="646331"/>
          </a:xfrm>
          <a:prstGeom prst="rect">
            <a:avLst/>
          </a:prstGeom>
          <a:noFill/>
        </p:spPr>
        <p:txBody>
          <a:bodyPr wrap="square" rtlCol="0">
            <a:spAutoFit/>
          </a:bodyPr>
          <a:lstStyle/>
          <a:p>
            <a:pPr lvl="0" indent="424250" defTabSz="430225" fontAlgn="base">
              <a:spcBef>
                <a:spcPct val="0"/>
              </a:spcBef>
              <a:spcAft>
                <a:spcPct val="0"/>
              </a:spcAft>
              <a:defRPr/>
            </a:pPr>
            <a:r>
              <a:rPr lang="en-GB" sz="3600" b="1" dirty="0">
                <a:solidFill>
                  <a:schemeClr val="bg1"/>
                </a:solidFill>
                <a:latin typeface="Helvetica" pitchFamily="2" charset="0"/>
                <a:ea typeface="Trebuchet MS" pitchFamily="-84" charset="0"/>
                <a:cs typeface="Helvetica Light"/>
              </a:rPr>
              <a:t>FCC — timeline of integrated programme </a:t>
            </a:r>
          </a:p>
        </p:txBody>
      </p:sp>
      <p:sp>
        <p:nvSpPr>
          <p:cNvPr id="37" name="Rounded Rectangle 36">
            <a:extLst>
              <a:ext uri="{FF2B5EF4-FFF2-40B4-BE49-F238E27FC236}">
                <a16:creationId xmlns:a16="http://schemas.microsoft.com/office/drawing/2014/main" id="{125EDB3E-EA42-4657-653E-18C3CC75EEED}"/>
              </a:ext>
            </a:extLst>
          </p:cNvPr>
          <p:cNvSpPr/>
          <p:nvPr/>
        </p:nvSpPr>
        <p:spPr>
          <a:xfrm>
            <a:off x="553486" y="1626096"/>
            <a:ext cx="11085028" cy="4892840"/>
          </a:xfrm>
          <a:prstGeom prst="roundRect">
            <a:avLst>
              <a:gd name="adj" fmla="val 1948"/>
            </a:avLst>
          </a:prstGeom>
          <a:solidFill>
            <a:schemeClr val="bg1"/>
          </a:solidFill>
        </p:spPr>
        <p:txBody>
          <a:bodyPr wrap="square" rtlCol="0" anchor="ctr">
            <a:spAutoFit/>
          </a:bodyPr>
          <a:lstStyle/>
          <a:p>
            <a:pPr algn="l"/>
            <a:endParaRPr lang="en-GB" sz="1600" dirty="0">
              <a:latin typeface="Helvetica" pitchFamily="2" charset="0"/>
            </a:endParaRPr>
          </a:p>
        </p:txBody>
      </p:sp>
      <p:sp>
        <p:nvSpPr>
          <p:cNvPr id="10" name="TextBox 9">
            <a:extLst>
              <a:ext uri="{FF2B5EF4-FFF2-40B4-BE49-F238E27FC236}">
                <a16:creationId xmlns:a16="http://schemas.microsoft.com/office/drawing/2014/main" id="{90177CA1-DAFA-190E-8434-300691D8C0C5}"/>
              </a:ext>
            </a:extLst>
          </p:cNvPr>
          <p:cNvSpPr txBox="1"/>
          <p:nvPr/>
        </p:nvSpPr>
        <p:spPr>
          <a:xfrm>
            <a:off x="457199" y="915385"/>
            <a:ext cx="9815514" cy="369332"/>
          </a:xfrm>
          <a:prstGeom prst="rect">
            <a:avLst/>
          </a:prstGeom>
          <a:noFill/>
        </p:spPr>
        <p:txBody>
          <a:bodyPr wrap="square" rtlCol="0">
            <a:spAutoFit/>
          </a:bodyPr>
          <a:lstStyle/>
          <a:p>
            <a:pPr algn="l"/>
            <a:r>
              <a:rPr lang="en-GB" dirty="0">
                <a:solidFill>
                  <a:schemeClr val="bg1"/>
                </a:solidFill>
                <a:latin typeface="Helvetica" pitchFamily="2" charset="0"/>
              </a:rPr>
              <a:t>FCC-ee followed by FCC-</a:t>
            </a:r>
            <a:r>
              <a:rPr lang="en-GB" dirty="0" err="1">
                <a:solidFill>
                  <a:schemeClr val="bg1"/>
                </a:solidFill>
                <a:latin typeface="Helvetica" pitchFamily="2" charset="0"/>
              </a:rPr>
              <a:t>hh</a:t>
            </a:r>
            <a:endParaRPr lang="en-GB" dirty="0">
              <a:solidFill>
                <a:schemeClr val="bg1"/>
              </a:solidFill>
              <a:latin typeface="Helvetica" pitchFamily="2" charset="0"/>
            </a:endParaRPr>
          </a:p>
        </p:txBody>
      </p:sp>
      <p:pic>
        <p:nvPicPr>
          <p:cNvPr id="29" name="Picture 28">
            <a:extLst>
              <a:ext uri="{FF2B5EF4-FFF2-40B4-BE49-F238E27FC236}">
                <a16:creationId xmlns:a16="http://schemas.microsoft.com/office/drawing/2014/main" id="{1883768E-9A3E-7472-9E83-CBA75490CFE8}"/>
              </a:ext>
            </a:extLst>
          </p:cNvPr>
          <p:cNvPicPr>
            <a:picLocks noChangeAspect="1"/>
          </p:cNvPicPr>
          <p:nvPr/>
        </p:nvPicPr>
        <p:blipFill>
          <a:blip r:embed="rId3"/>
          <a:stretch>
            <a:fillRect/>
          </a:stretch>
        </p:blipFill>
        <p:spPr>
          <a:xfrm>
            <a:off x="1046215" y="1763113"/>
            <a:ext cx="10129118" cy="3165349"/>
          </a:xfrm>
          <a:prstGeom prst="rect">
            <a:avLst/>
          </a:prstGeom>
        </p:spPr>
      </p:pic>
      <p:sp>
        <p:nvSpPr>
          <p:cNvPr id="30" name="Left Brace 29">
            <a:extLst>
              <a:ext uri="{FF2B5EF4-FFF2-40B4-BE49-F238E27FC236}">
                <a16:creationId xmlns:a16="http://schemas.microsoft.com/office/drawing/2014/main" id="{E3B0A3C5-6D24-E3A5-9C15-DC07154B6C75}"/>
              </a:ext>
            </a:extLst>
          </p:cNvPr>
          <p:cNvSpPr/>
          <p:nvPr/>
        </p:nvSpPr>
        <p:spPr>
          <a:xfrm rot="16200000">
            <a:off x="6826908" y="4312038"/>
            <a:ext cx="172800" cy="1268724"/>
          </a:xfrm>
          <a:prstGeom prst="leftBrace">
            <a:avLst>
              <a:gd name="adj1" fmla="val 41666"/>
              <a:gd name="adj2" fmla="val 50000"/>
            </a:avLst>
          </a:prstGeom>
          <a:ln w="12700">
            <a:solidFill>
              <a:srgbClr val="278B53"/>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1" name="TextBox 30">
            <a:extLst>
              <a:ext uri="{FF2B5EF4-FFF2-40B4-BE49-F238E27FC236}">
                <a16:creationId xmlns:a16="http://schemas.microsoft.com/office/drawing/2014/main" id="{997940E6-FF60-6EC1-88D5-D6CC04B92108}"/>
              </a:ext>
            </a:extLst>
          </p:cNvPr>
          <p:cNvSpPr txBox="1"/>
          <p:nvPr/>
        </p:nvSpPr>
        <p:spPr>
          <a:xfrm>
            <a:off x="5150493" y="4991487"/>
            <a:ext cx="4176820" cy="307777"/>
          </a:xfrm>
          <a:prstGeom prst="rect">
            <a:avLst/>
          </a:prstGeom>
          <a:noFill/>
        </p:spPr>
        <p:txBody>
          <a:bodyPr wrap="square">
            <a:spAutoFit/>
          </a:bodyPr>
          <a:lstStyle/>
          <a:p>
            <a:r>
              <a:rPr lang="en-GB" sz="1400" dirty="0">
                <a:solidFill>
                  <a:srgbClr val="278B53"/>
                </a:solidFill>
                <a:latin typeface="Helvetica" pitchFamily="2" charset="0"/>
                <a:ea typeface="Times New Roman" panose="02020603050405020304" pitchFamily="18" charset="0"/>
                <a:cs typeface="Aptos" panose="020B0004020202020204" pitchFamily="34" charset="0"/>
              </a:rPr>
              <a:t>2033–2041 civil engineering construction work</a:t>
            </a:r>
            <a:endParaRPr lang="en-GB" sz="1400" dirty="0">
              <a:solidFill>
                <a:srgbClr val="278B53"/>
              </a:solidFill>
              <a:latin typeface="Helvetica" pitchFamily="2" charset="0"/>
            </a:endParaRPr>
          </a:p>
        </p:txBody>
      </p:sp>
      <p:sp>
        <p:nvSpPr>
          <p:cNvPr id="32" name="Left Brace 31">
            <a:extLst>
              <a:ext uri="{FF2B5EF4-FFF2-40B4-BE49-F238E27FC236}">
                <a16:creationId xmlns:a16="http://schemas.microsoft.com/office/drawing/2014/main" id="{B7D1F8CC-319C-0750-6E01-FE082B778906}"/>
              </a:ext>
            </a:extLst>
          </p:cNvPr>
          <p:cNvSpPr/>
          <p:nvPr/>
        </p:nvSpPr>
        <p:spPr>
          <a:xfrm rot="16200000">
            <a:off x="7469023" y="5152974"/>
            <a:ext cx="172800" cy="573437"/>
          </a:xfrm>
          <a:prstGeom prst="leftBrace">
            <a:avLst>
              <a:gd name="adj1" fmla="val 41666"/>
              <a:gd name="adj2" fmla="val 50000"/>
            </a:avLst>
          </a:prstGeom>
          <a:ln w="12700">
            <a:solidFill>
              <a:srgbClr val="278B53"/>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3" name="TextBox 32">
            <a:extLst>
              <a:ext uri="{FF2B5EF4-FFF2-40B4-BE49-F238E27FC236}">
                <a16:creationId xmlns:a16="http://schemas.microsoft.com/office/drawing/2014/main" id="{834854A6-9B8E-C5DD-D521-BC67657AD9B6}"/>
              </a:ext>
            </a:extLst>
          </p:cNvPr>
          <p:cNvSpPr txBox="1"/>
          <p:nvPr/>
        </p:nvSpPr>
        <p:spPr>
          <a:xfrm>
            <a:off x="5919836" y="5515261"/>
            <a:ext cx="3795708" cy="307777"/>
          </a:xfrm>
          <a:prstGeom prst="rect">
            <a:avLst/>
          </a:prstGeom>
          <a:noFill/>
        </p:spPr>
        <p:txBody>
          <a:bodyPr wrap="square">
            <a:spAutoFit/>
          </a:bodyPr>
          <a:lstStyle/>
          <a:p>
            <a:r>
              <a:rPr lang="en-GB" sz="1400" dirty="0">
                <a:solidFill>
                  <a:srgbClr val="278B53"/>
                </a:solidFill>
                <a:latin typeface="Helvetica" pitchFamily="2" charset="0"/>
                <a:ea typeface="Times New Roman" panose="02020603050405020304" pitchFamily="18" charset="0"/>
                <a:cs typeface="Aptos" panose="020B0004020202020204" pitchFamily="34" charset="0"/>
              </a:rPr>
              <a:t>2039–2043 technical infrastructure installation</a:t>
            </a:r>
            <a:endParaRPr lang="en-GB" sz="1400" dirty="0">
              <a:solidFill>
                <a:srgbClr val="278B53"/>
              </a:solidFill>
              <a:latin typeface="Helvetica" pitchFamily="2" charset="0"/>
            </a:endParaRPr>
          </a:p>
        </p:txBody>
      </p:sp>
      <p:sp>
        <p:nvSpPr>
          <p:cNvPr id="34" name="Left Brace 33">
            <a:extLst>
              <a:ext uri="{FF2B5EF4-FFF2-40B4-BE49-F238E27FC236}">
                <a16:creationId xmlns:a16="http://schemas.microsoft.com/office/drawing/2014/main" id="{16B7CE48-4729-A44B-0916-10050E98AE3B}"/>
              </a:ext>
            </a:extLst>
          </p:cNvPr>
          <p:cNvSpPr/>
          <p:nvPr/>
        </p:nvSpPr>
        <p:spPr>
          <a:xfrm rot="16200000">
            <a:off x="7963675" y="5505564"/>
            <a:ext cx="172800" cy="947980"/>
          </a:xfrm>
          <a:prstGeom prst="leftBrace">
            <a:avLst>
              <a:gd name="adj1" fmla="val 41666"/>
              <a:gd name="adj2" fmla="val 50000"/>
            </a:avLst>
          </a:prstGeom>
          <a:ln w="12700">
            <a:solidFill>
              <a:srgbClr val="278B53"/>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5" name="TextBox 34">
            <a:extLst>
              <a:ext uri="{FF2B5EF4-FFF2-40B4-BE49-F238E27FC236}">
                <a16:creationId xmlns:a16="http://schemas.microsoft.com/office/drawing/2014/main" id="{8DC58BFF-9109-A42E-235D-1F5156B4F21C}"/>
              </a:ext>
            </a:extLst>
          </p:cNvPr>
          <p:cNvSpPr txBox="1"/>
          <p:nvPr/>
        </p:nvSpPr>
        <p:spPr>
          <a:xfrm>
            <a:off x="6878148" y="6039879"/>
            <a:ext cx="3795708" cy="307777"/>
          </a:xfrm>
          <a:prstGeom prst="rect">
            <a:avLst/>
          </a:prstGeom>
          <a:noFill/>
        </p:spPr>
        <p:txBody>
          <a:bodyPr wrap="square">
            <a:spAutoFit/>
          </a:bodyPr>
          <a:lstStyle/>
          <a:p>
            <a:r>
              <a:rPr lang="en-GB" sz="1400" dirty="0">
                <a:solidFill>
                  <a:srgbClr val="278B53"/>
                </a:solidFill>
                <a:latin typeface="Helvetica" pitchFamily="2" charset="0"/>
                <a:ea typeface="Times New Roman" panose="02020603050405020304" pitchFamily="18" charset="0"/>
                <a:cs typeface="Aptos" panose="020B0004020202020204" pitchFamily="34" charset="0"/>
              </a:rPr>
              <a:t>2041–2045 accelerator installation</a:t>
            </a:r>
            <a:endParaRPr lang="en-GB" sz="1400" dirty="0">
              <a:solidFill>
                <a:srgbClr val="278B53"/>
              </a:solidFill>
              <a:latin typeface="Helvetica" pitchFamily="2" charset="0"/>
            </a:endParaRPr>
          </a:p>
        </p:txBody>
      </p:sp>
      <p:sp>
        <p:nvSpPr>
          <p:cNvPr id="38" name="Left Brace 37">
            <a:extLst>
              <a:ext uri="{FF2B5EF4-FFF2-40B4-BE49-F238E27FC236}">
                <a16:creationId xmlns:a16="http://schemas.microsoft.com/office/drawing/2014/main" id="{E778C954-5462-F81A-FF3C-7A7AE4BBDBCD}"/>
              </a:ext>
            </a:extLst>
          </p:cNvPr>
          <p:cNvSpPr/>
          <p:nvPr/>
        </p:nvSpPr>
        <p:spPr>
          <a:xfrm rot="16200000">
            <a:off x="4050245" y="4054608"/>
            <a:ext cx="172800" cy="1237493"/>
          </a:xfrm>
          <a:prstGeom prst="leftBrace">
            <a:avLst>
              <a:gd name="adj1" fmla="val 41666"/>
              <a:gd name="adj2" fmla="val 50000"/>
            </a:avLst>
          </a:prstGeom>
          <a:ln w="12700">
            <a:solidFill>
              <a:srgbClr val="0070C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9" name="TextBox 38">
            <a:extLst>
              <a:ext uri="{FF2B5EF4-FFF2-40B4-BE49-F238E27FC236}">
                <a16:creationId xmlns:a16="http://schemas.microsoft.com/office/drawing/2014/main" id="{3D18384E-50DD-8CE8-DF06-65B32E15AC14}"/>
              </a:ext>
            </a:extLst>
          </p:cNvPr>
          <p:cNvSpPr txBox="1"/>
          <p:nvPr/>
        </p:nvSpPr>
        <p:spPr>
          <a:xfrm>
            <a:off x="3048001" y="4756136"/>
            <a:ext cx="2187076" cy="307777"/>
          </a:xfrm>
          <a:prstGeom prst="rect">
            <a:avLst/>
          </a:prstGeom>
          <a:noFill/>
        </p:spPr>
        <p:txBody>
          <a:bodyPr wrap="square">
            <a:spAutoFit/>
          </a:bodyPr>
          <a:lstStyle/>
          <a:p>
            <a:r>
              <a:rPr lang="en-GB" sz="1400" dirty="0">
                <a:solidFill>
                  <a:srgbClr val="0070C0"/>
                </a:solidFill>
                <a:latin typeface="Helvetica" pitchFamily="2" charset="0"/>
                <a:ea typeface="Times New Roman" panose="02020603050405020304" pitchFamily="18" charset="0"/>
                <a:cs typeface="Aptos" panose="020B0004020202020204" pitchFamily="34" charset="0"/>
              </a:rPr>
              <a:t>Reference design phase</a:t>
            </a:r>
            <a:endParaRPr lang="en-GB" sz="1400" dirty="0">
              <a:solidFill>
                <a:srgbClr val="0070C0"/>
              </a:solidFill>
              <a:latin typeface="Helvetica" pitchFamily="2" charset="0"/>
            </a:endParaRPr>
          </a:p>
        </p:txBody>
      </p:sp>
      <p:cxnSp>
        <p:nvCxnSpPr>
          <p:cNvPr id="41" name="Straight Connector 40">
            <a:extLst>
              <a:ext uri="{FF2B5EF4-FFF2-40B4-BE49-F238E27FC236}">
                <a16:creationId xmlns:a16="http://schemas.microsoft.com/office/drawing/2014/main" id="{2F9575D9-BBE9-56E6-E972-F1794B35EA15}"/>
              </a:ext>
            </a:extLst>
          </p:cNvPr>
          <p:cNvCxnSpPr>
            <a:cxnSpLocks/>
          </p:cNvCxnSpPr>
          <p:nvPr/>
        </p:nvCxnSpPr>
        <p:spPr>
          <a:xfrm>
            <a:off x="3517900" y="3568700"/>
            <a:ext cx="0" cy="266700"/>
          </a:xfrm>
          <a:prstGeom prst="line">
            <a:avLst/>
          </a:prstGeom>
          <a:ln>
            <a:solidFill>
              <a:srgbClr val="0070C0"/>
            </a:solidFill>
            <a:tailEnd type="oval"/>
          </a:ln>
          <a:effectLst/>
        </p:spPr>
        <p:style>
          <a:lnRef idx="2">
            <a:schemeClr val="accent1"/>
          </a:lnRef>
          <a:fillRef idx="0">
            <a:schemeClr val="accent1"/>
          </a:fillRef>
          <a:effectRef idx="1">
            <a:schemeClr val="accent1"/>
          </a:effectRef>
          <a:fontRef idx="minor">
            <a:schemeClr val="tx1"/>
          </a:fontRef>
        </p:style>
      </p:cxnSp>
      <p:sp>
        <p:nvSpPr>
          <p:cNvPr id="43" name="TextBox 42">
            <a:extLst>
              <a:ext uri="{FF2B5EF4-FFF2-40B4-BE49-F238E27FC236}">
                <a16:creationId xmlns:a16="http://schemas.microsoft.com/office/drawing/2014/main" id="{621798A4-861A-2B0A-F83F-5F735F043199}"/>
              </a:ext>
            </a:extLst>
          </p:cNvPr>
          <p:cNvSpPr txBox="1"/>
          <p:nvPr/>
        </p:nvSpPr>
        <p:spPr>
          <a:xfrm>
            <a:off x="3400938" y="3176300"/>
            <a:ext cx="1600199" cy="430887"/>
          </a:xfrm>
          <a:prstGeom prst="rect">
            <a:avLst/>
          </a:prstGeom>
          <a:noFill/>
        </p:spPr>
        <p:txBody>
          <a:bodyPr wrap="square" rtlCol="0">
            <a:spAutoFit/>
          </a:bodyPr>
          <a:lstStyle/>
          <a:p>
            <a:pPr marL="0" algn="l">
              <a:spcBef>
                <a:spcPts val="3000"/>
              </a:spcBef>
            </a:pPr>
            <a:r>
              <a:rPr lang="en-GB" sz="1100" dirty="0">
                <a:solidFill>
                  <a:srgbClr val="0070C0"/>
                </a:solidFill>
                <a:latin typeface="Helvetica" pitchFamily="2" charset="0"/>
                <a:ea typeface="Helvetica Light" charset="0"/>
                <a:cs typeface="Helvetica Light" charset="0"/>
                <a:sym typeface="Wingdings" pitchFamily="2" charset="2"/>
              </a:rPr>
              <a:t>European strategy recommendation</a:t>
            </a:r>
          </a:p>
        </p:txBody>
      </p:sp>
    </p:spTree>
    <p:extLst>
      <p:ext uri="{BB962C8B-B14F-4D97-AF65-F5344CB8AC3E}">
        <p14:creationId xmlns:p14="http://schemas.microsoft.com/office/powerpoint/2010/main" val="129337187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4B483-40F6-0945-70C7-844263FD14E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028E64A0-CDFE-1F0F-2801-6C558312AD1C}"/>
              </a:ext>
            </a:extLst>
          </p:cNvPr>
          <p:cNvSpPr/>
          <p:nvPr/>
        </p:nvSpPr>
        <p:spPr>
          <a:xfrm>
            <a:off x="-214" y="-1"/>
            <a:ext cx="12192214" cy="1304365"/>
          </a:xfrm>
          <a:prstGeom prst="rect">
            <a:avLst/>
          </a:prstGeom>
          <a:solidFill>
            <a:srgbClr val="98B8D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a:extLst>
              <a:ext uri="{FF2B5EF4-FFF2-40B4-BE49-F238E27FC236}">
                <a16:creationId xmlns:a16="http://schemas.microsoft.com/office/drawing/2014/main" id="{D35FDB5E-6E39-EEC8-545F-4596B4C89366}"/>
              </a:ext>
            </a:extLst>
          </p:cNvPr>
          <p:cNvPicPr>
            <a:picLocks noChangeAspect="1"/>
          </p:cNvPicPr>
          <p:nvPr/>
        </p:nvPicPr>
        <p:blipFill>
          <a:blip r:embed="rId2"/>
          <a:srcRect l="2" t="-158" r="-2" b="27152"/>
          <a:stretch>
            <a:fillRect/>
          </a:stretch>
        </p:blipFill>
        <p:spPr>
          <a:xfrm>
            <a:off x="0" y="645459"/>
            <a:ext cx="12192000" cy="6212542"/>
          </a:xfrm>
          <a:prstGeom prst="rect">
            <a:avLst/>
          </a:prstGeom>
        </p:spPr>
      </p:pic>
      <p:sp>
        <p:nvSpPr>
          <p:cNvPr id="2" name="Slide Number Placeholder 1">
            <a:extLst>
              <a:ext uri="{FF2B5EF4-FFF2-40B4-BE49-F238E27FC236}">
                <a16:creationId xmlns:a16="http://schemas.microsoft.com/office/drawing/2014/main" id="{E0343A4B-625E-21A2-3E95-B7E1F41D0730}"/>
              </a:ext>
            </a:extLst>
          </p:cNvPr>
          <p:cNvSpPr>
            <a:spLocks noGrp="1"/>
          </p:cNvSpPr>
          <p:nvPr>
            <p:ph type="sldNum" sz="quarter" idx="4"/>
          </p:nvPr>
        </p:nvSpPr>
        <p:spPr>
          <a:xfrm>
            <a:off x="9329563" y="6545798"/>
            <a:ext cx="2844800" cy="365125"/>
          </a:xfrm>
          <a:prstGeom prst="rect">
            <a:avLst/>
          </a:prstGeom>
        </p:spPr>
        <p:txBody>
          <a:bodyPr/>
          <a:lstStyle>
            <a:defPPr>
              <a:defRPr lang="en-CH"/>
            </a:defPPr>
            <a:lvl1pPr marL="0" algn="r" defTabSz="914400" rtl="0" eaLnBrk="1" latinLnBrk="0" hangingPunct="1">
              <a:defRPr sz="1400" b="0" i="0" kern="1200">
                <a:solidFill>
                  <a:schemeClr val="tx1">
                    <a:lumMod val="50000"/>
                    <a:lumOff val="50000"/>
                  </a:schemeClr>
                </a:solidFill>
                <a:latin typeface="Helvetica Light" charset="0"/>
                <a:ea typeface="Helvetica Light" charset="0"/>
                <a:cs typeface="Helvetica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lang="en-GB" smtClean="0"/>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400" b="0" i="0" u="none" strike="noStrike" kern="1200" cap="none" spc="0" normalizeH="0" baseline="0" noProof="0" dirty="0">
              <a:ln>
                <a:noFill/>
              </a:ln>
              <a:solidFill>
                <a:srgbClr val="000000">
                  <a:lumMod val="50000"/>
                  <a:lumOff val="50000"/>
                </a:srgbClr>
              </a:solidFill>
              <a:effectLst/>
              <a:uLnTx/>
              <a:uFillTx/>
              <a:latin typeface="Helvetica Light" charset="0"/>
            </a:endParaRPr>
          </a:p>
        </p:txBody>
      </p:sp>
      <p:sp>
        <p:nvSpPr>
          <p:cNvPr id="3" name="TextBox 2">
            <a:extLst>
              <a:ext uri="{FF2B5EF4-FFF2-40B4-BE49-F238E27FC236}">
                <a16:creationId xmlns:a16="http://schemas.microsoft.com/office/drawing/2014/main" id="{8C41D025-5439-1482-111B-48FAEC274097}"/>
              </a:ext>
            </a:extLst>
          </p:cNvPr>
          <p:cNvSpPr txBox="1"/>
          <p:nvPr/>
        </p:nvSpPr>
        <p:spPr>
          <a:xfrm>
            <a:off x="-214" y="291545"/>
            <a:ext cx="12317720" cy="646331"/>
          </a:xfrm>
          <a:prstGeom prst="rect">
            <a:avLst/>
          </a:prstGeom>
          <a:noFill/>
        </p:spPr>
        <p:txBody>
          <a:bodyPr wrap="square" rtlCol="0">
            <a:spAutoFit/>
          </a:bodyPr>
          <a:lstStyle/>
          <a:p>
            <a:pPr lvl="0" indent="424250" defTabSz="430225" fontAlgn="base">
              <a:spcBef>
                <a:spcPct val="0"/>
              </a:spcBef>
              <a:spcAft>
                <a:spcPct val="0"/>
              </a:spcAft>
              <a:defRPr/>
            </a:pPr>
            <a:r>
              <a:rPr lang="en-GB" sz="3600" b="1" dirty="0">
                <a:solidFill>
                  <a:schemeClr val="bg1"/>
                </a:solidFill>
                <a:latin typeface="Helvetica" pitchFamily="2" charset="0"/>
                <a:ea typeface="Trebuchet MS" pitchFamily="-84" charset="0"/>
                <a:cs typeface="Helvetica Light"/>
              </a:rPr>
              <a:t>FCC — territorial dialogue &amp; public participation</a:t>
            </a:r>
          </a:p>
        </p:txBody>
      </p:sp>
      <p:sp>
        <p:nvSpPr>
          <p:cNvPr id="10" name="TextBox 9">
            <a:extLst>
              <a:ext uri="{FF2B5EF4-FFF2-40B4-BE49-F238E27FC236}">
                <a16:creationId xmlns:a16="http://schemas.microsoft.com/office/drawing/2014/main" id="{06126F27-A684-1B17-F161-E20B3B6E4DC6}"/>
              </a:ext>
            </a:extLst>
          </p:cNvPr>
          <p:cNvSpPr txBox="1"/>
          <p:nvPr/>
        </p:nvSpPr>
        <p:spPr>
          <a:xfrm>
            <a:off x="457199" y="915385"/>
            <a:ext cx="9815514" cy="369332"/>
          </a:xfrm>
          <a:prstGeom prst="rect">
            <a:avLst/>
          </a:prstGeom>
          <a:noFill/>
        </p:spPr>
        <p:txBody>
          <a:bodyPr wrap="square" rtlCol="0">
            <a:spAutoFit/>
          </a:bodyPr>
          <a:lstStyle/>
          <a:p>
            <a:pPr>
              <a:spcBef>
                <a:spcPts val="3000"/>
              </a:spcBef>
            </a:pPr>
            <a:r>
              <a:rPr lang="en-GB" dirty="0">
                <a:solidFill>
                  <a:schemeClr val="bg1"/>
                </a:solidFill>
                <a:latin typeface="Helvetica" pitchFamily="2" charset="0"/>
                <a:ea typeface="Helvetica Light" charset="0"/>
                <a:cs typeface="Helvetica Light" charset="0"/>
                <a:sym typeface="Wingdings" pitchFamily="2" charset="2"/>
              </a:rPr>
              <a:t>Public information and discussion meetings</a:t>
            </a:r>
          </a:p>
        </p:txBody>
      </p:sp>
      <p:sp>
        <p:nvSpPr>
          <p:cNvPr id="13" name="Rounded Rectangle 12">
            <a:extLst>
              <a:ext uri="{FF2B5EF4-FFF2-40B4-BE49-F238E27FC236}">
                <a16:creationId xmlns:a16="http://schemas.microsoft.com/office/drawing/2014/main" id="{FA2F3431-B883-205D-AB44-589D68F3C956}"/>
              </a:ext>
            </a:extLst>
          </p:cNvPr>
          <p:cNvSpPr/>
          <p:nvPr/>
        </p:nvSpPr>
        <p:spPr>
          <a:xfrm>
            <a:off x="553485" y="1626096"/>
            <a:ext cx="11085027" cy="4900055"/>
          </a:xfrm>
          <a:prstGeom prst="roundRect">
            <a:avLst>
              <a:gd name="adj" fmla="val 1779"/>
            </a:avLst>
          </a:prstGeom>
          <a:solidFill>
            <a:srgbClr val="3C78B3"/>
          </a:solidFill>
        </p:spPr>
        <p:txBody>
          <a:bodyPr wrap="square" rtlCol="0" anchor="ctr">
            <a:spAutoFit/>
          </a:bodyPr>
          <a:lstStyle/>
          <a:p>
            <a:pPr algn="l"/>
            <a:endParaRPr lang="en-GB" sz="1600" dirty="0">
              <a:latin typeface="Helvetica" pitchFamily="2" charset="0"/>
            </a:endParaRPr>
          </a:p>
        </p:txBody>
      </p:sp>
      <p:sp>
        <p:nvSpPr>
          <p:cNvPr id="14" name="Rectangle 13">
            <a:extLst>
              <a:ext uri="{FF2B5EF4-FFF2-40B4-BE49-F238E27FC236}">
                <a16:creationId xmlns:a16="http://schemas.microsoft.com/office/drawing/2014/main" id="{9012A294-385A-9077-6FD8-2DF391AC29BE}"/>
              </a:ext>
            </a:extLst>
          </p:cNvPr>
          <p:cNvSpPr/>
          <p:nvPr/>
        </p:nvSpPr>
        <p:spPr>
          <a:xfrm>
            <a:off x="840900" y="2010067"/>
            <a:ext cx="7731339" cy="4093428"/>
          </a:xfrm>
          <a:prstGeom prst="rect">
            <a:avLst/>
          </a:prstGeom>
        </p:spPr>
        <p:txBody>
          <a:bodyPr wrap="square">
            <a:spAutoFit/>
          </a:bodyPr>
          <a:lstStyle/>
          <a:p>
            <a:pPr lvl="0" defTabSz="457200" fontAlgn="base">
              <a:spcBef>
                <a:spcPts val="3600"/>
              </a:spcBef>
              <a:spcAft>
                <a:spcPct val="0"/>
              </a:spcAft>
              <a:defRPr/>
            </a:pPr>
            <a:r>
              <a:rPr lang="en-GB" sz="1600" b="1" dirty="0">
                <a:solidFill>
                  <a:schemeClr val="bg1"/>
                </a:solidFill>
                <a:latin typeface="Helvetica" pitchFamily="2" charset="0"/>
              </a:rPr>
              <a:t>First cycle of public information meetings between April 2024 – March 2025</a:t>
            </a:r>
          </a:p>
          <a:p>
            <a:pPr marL="285750" lvl="0" indent="-285750" defTabSz="457200" fontAlgn="base">
              <a:spcBef>
                <a:spcPts val="1200"/>
              </a:spcBef>
              <a:spcAft>
                <a:spcPct val="0"/>
              </a:spcAft>
              <a:buFont typeface="Arial" panose="020B0604020202020204" pitchFamily="34" charset="0"/>
              <a:buChar char="•"/>
              <a:defRPr/>
            </a:pPr>
            <a:r>
              <a:rPr lang="en-GB" sz="1600" dirty="0">
                <a:solidFill>
                  <a:schemeClr val="bg1"/>
                </a:solidFill>
                <a:latin typeface="Helvetica" pitchFamily="2" charset="0"/>
              </a:rPr>
              <a:t>11 sessions reached over 1,500 people in France &amp; Switzerland</a:t>
            </a:r>
          </a:p>
          <a:p>
            <a:pPr lvl="0" defTabSz="457200" fontAlgn="base">
              <a:spcBef>
                <a:spcPts val="3600"/>
              </a:spcBef>
              <a:spcAft>
                <a:spcPct val="0"/>
              </a:spcAft>
              <a:defRPr/>
            </a:pPr>
            <a:r>
              <a:rPr lang="en-GB" sz="1600" b="1" dirty="0">
                <a:solidFill>
                  <a:schemeClr val="bg1"/>
                </a:solidFill>
                <a:latin typeface="Helvetica" pitchFamily="2" charset="0"/>
              </a:rPr>
              <a:t>During 2025: Second cycle of public information meetings</a:t>
            </a:r>
            <a:endParaRPr lang="en-GB" sz="1600" dirty="0">
              <a:solidFill>
                <a:schemeClr val="bg1"/>
              </a:solidFill>
              <a:latin typeface="Helvetica" pitchFamily="2" charset="0"/>
            </a:endParaRPr>
          </a:p>
          <a:p>
            <a:pPr marL="285750" lvl="0" indent="-285750" defTabSz="457200" fontAlgn="base">
              <a:spcBef>
                <a:spcPts val="1200"/>
              </a:spcBef>
              <a:spcAft>
                <a:spcPct val="0"/>
              </a:spcAft>
              <a:buFont typeface="Arial" panose="020B0604020202020204" pitchFamily="34" charset="0"/>
              <a:buChar char="•"/>
              <a:defRPr/>
            </a:pPr>
            <a:r>
              <a:rPr lang="en-GB" sz="1600" dirty="0">
                <a:solidFill>
                  <a:schemeClr val="bg1"/>
                </a:solidFill>
                <a:latin typeface="Helvetica" pitchFamily="2" charset="0"/>
              </a:rPr>
              <a:t>Workshops with residents in municipalities potentially affected by surface sites; meetings with stakeholders of the territory</a:t>
            </a:r>
          </a:p>
          <a:p>
            <a:pPr lvl="0" defTabSz="457200" fontAlgn="base">
              <a:spcBef>
                <a:spcPts val="3600"/>
              </a:spcBef>
              <a:spcAft>
                <a:spcPct val="0"/>
              </a:spcAft>
              <a:defRPr/>
            </a:pPr>
            <a:r>
              <a:rPr lang="en-GB" sz="1600" b="1" dirty="0">
                <a:solidFill>
                  <a:schemeClr val="bg1"/>
                </a:solidFill>
                <a:latin typeface="Helvetica" pitchFamily="2" charset="0"/>
              </a:rPr>
              <a:t>May/June – October 2026: </a:t>
            </a:r>
            <a:r>
              <a:rPr lang="en-GB" sz="1600" b="1" dirty="0">
                <a:solidFill>
                  <a:schemeClr val="bg1"/>
                </a:solidFill>
                <a:latin typeface="Helvetica" pitchFamily="2" charset="0"/>
                <a:hlinkClick r:id="rId3">
                  <a:extLst>
                    <a:ext uri="{A12FA001-AC4F-418D-AE19-62706E023703}">
                      <ahyp:hlinkClr xmlns:ahyp="http://schemas.microsoft.com/office/drawing/2018/hyperlinkcolor" val="tx"/>
                    </a:ext>
                  </a:extLst>
                </a:hlinkClick>
              </a:rPr>
              <a:t>Formal public participation process</a:t>
            </a:r>
            <a:r>
              <a:rPr lang="en-GB" sz="1600" b="1" dirty="0">
                <a:solidFill>
                  <a:schemeClr val="bg1"/>
                </a:solidFill>
                <a:latin typeface="Helvetica" pitchFamily="2" charset="0"/>
              </a:rPr>
              <a:t> in France (</a:t>
            </a:r>
            <a:r>
              <a:rPr lang="en-GB" sz="1600" b="1" dirty="0" err="1">
                <a:solidFill>
                  <a:schemeClr val="bg1"/>
                </a:solidFill>
                <a:latin typeface="Helvetica" pitchFamily="2" charset="0"/>
              </a:rPr>
              <a:t>Débat</a:t>
            </a:r>
            <a:r>
              <a:rPr lang="en-GB" sz="1600" b="1" dirty="0">
                <a:solidFill>
                  <a:schemeClr val="bg1"/>
                </a:solidFill>
                <a:latin typeface="Helvetica" pitchFamily="2" charset="0"/>
              </a:rPr>
              <a:t> Public) and Switzerland (public concertation)</a:t>
            </a:r>
            <a:endParaRPr lang="en-GB" sz="1600" dirty="0">
              <a:solidFill>
                <a:schemeClr val="bg1"/>
              </a:solidFill>
              <a:latin typeface="Helvetica" pitchFamily="2" charset="0"/>
            </a:endParaRPr>
          </a:p>
          <a:p>
            <a:pPr marL="285750" lvl="0" indent="-285750" defTabSz="457200" fontAlgn="base">
              <a:spcBef>
                <a:spcPts val="1200"/>
              </a:spcBef>
              <a:spcAft>
                <a:spcPct val="0"/>
              </a:spcAft>
              <a:buFont typeface="Arial" panose="020B0604020202020204" pitchFamily="34" charset="0"/>
              <a:buChar char="•"/>
              <a:defRPr/>
            </a:pPr>
            <a:r>
              <a:rPr lang="en-GB" sz="1600" dirty="0">
                <a:solidFill>
                  <a:schemeClr val="bg1"/>
                </a:solidFill>
                <a:latin typeface="Helvetica" pitchFamily="2" charset="0"/>
              </a:rPr>
              <a:t>Workshops with residents in municipalities potentially affected by surface sites; meetings with stakeholders of the territory</a:t>
            </a:r>
          </a:p>
          <a:p>
            <a:pPr marL="285750" lvl="0" indent="-285750" defTabSz="457200" fontAlgn="base">
              <a:spcBef>
                <a:spcPts val="1200"/>
              </a:spcBef>
              <a:spcAft>
                <a:spcPct val="0"/>
              </a:spcAft>
              <a:buFont typeface="Arial" panose="020B0604020202020204" pitchFamily="34" charset="0"/>
              <a:buChar char="•"/>
              <a:defRPr/>
            </a:pPr>
            <a:endParaRPr lang="en-GB" sz="1600" dirty="0">
              <a:solidFill>
                <a:schemeClr val="bg1"/>
              </a:solidFill>
              <a:latin typeface="Helvetica" pitchFamily="2" charset="0"/>
            </a:endParaRPr>
          </a:p>
        </p:txBody>
      </p:sp>
      <p:pic>
        <p:nvPicPr>
          <p:cNvPr id="15" name="Picture 14" descr="A group of people in a room&#10;&#10;AI-generated content may be incorrect.">
            <a:extLst>
              <a:ext uri="{FF2B5EF4-FFF2-40B4-BE49-F238E27FC236}">
                <a16:creationId xmlns:a16="http://schemas.microsoft.com/office/drawing/2014/main" id="{D0962EA4-E320-CBE6-B4AD-BDF3CF4200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53191" y="2096355"/>
            <a:ext cx="2844800" cy="1600202"/>
          </a:xfrm>
          <a:prstGeom prst="rect">
            <a:avLst/>
          </a:prstGeom>
        </p:spPr>
      </p:pic>
      <p:pic>
        <p:nvPicPr>
          <p:cNvPr id="16" name="Google Shape;121;p2" descr="Image">
            <a:extLst>
              <a:ext uri="{FF2B5EF4-FFF2-40B4-BE49-F238E27FC236}">
                <a16:creationId xmlns:a16="http://schemas.microsoft.com/office/drawing/2014/main" id="{2CD1BA69-69E3-DF45-0DEB-EA3F3DF56689}"/>
              </a:ext>
            </a:extLst>
          </p:cNvPr>
          <p:cNvPicPr preferRelativeResize="0"/>
          <p:nvPr/>
        </p:nvPicPr>
        <p:blipFill rotWithShape="1">
          <a:blip r:embed="rId5">
            <a:alphaModFix/>
          </a:blip>
          <a:srcRect l="4887" b="9311"/>
          <a:stretch/>
        </p:blipFill>
        <p:spPr>
          <a:xfrm>
            <a:off x="8653191" y="3787467"/>
            <a:ext cx="2844800" cy="1304365"/>
          </a:xfrm>
          <a:prstGeom prst="rect">
            <a:avLst/>
          </a:prstGeom>
          <a:noFill/>
          <a:ln>
            <a:noFill/>
          </a:ln>
        </p:spPr>
      </p:pic>
      <p:pic>
        <p:nvPicPr>
          <p:cNvPr id="17" name="Image 6">
            <a:extLst>
              <a:ext uri="{FF2B5EF4-FFF2-40B4-BE49-F238E27FC236}">
                <a16:creationId xmlns:a16="http://schemas.microsoft.com/office/drawing/2014/main" id="{1203DBB9-0BF5-E480-5443-75EA711A65B4}"/>
              </a:ext>
            </a:extLst>
          </p:cNvPr>
          <p:cNvPicPr>
            <a:picLocks noChangeAspect="1"/>
          </p:cNvPicPr>
          <p:nvPr/>
        </p:nvPicPr>
        <p:blipFill>
          <a:blip r:embed="rId6"/>
          <a:stretch>
            <a:fillRect/>
          </a:stretch>
        </p:blipFill>
        <p:spPr>
          <a:xfrm>
            <a:off x="10463076" y="5342111"/>
            <a:ext cx="617994" cy="617994"/>
          </a:xfrm>
          <a:prstGeom prst="rect">
            <a:avLst/>
          </a:prstGeom>
        </p:spPr>
      </p:pic>
      <p:sp>
        <p:nvSpPr>
          <p:cNvPr id="18" name="ZoneTexte 7">
            <a:extLst>
              <a:ext uri="{FF2B5EF4-FFF2-40B4-BE49-F238E27FC236}">
                <a16:creationId xmlns:a16="http://schemas.microsoft.com/office/drawing/2014/main" id="{ACEF69BC-5E4E-DC1C-FE6C-8554DCA407BE}"/>
              </a:ext>
            </a:extLst>
          </p:cNvPr>
          <p:cNvSpPr txBox="1"/>
          <p:nvPr/>
        </p:nvSpPr>
        <p:spPr>
          <a:xfrm>
            <a:off x="8535986" y="5678305"/>
            <a:ext cx="1925592" cy="307777"/>
          </a:xfrm>
          <a:prstGeom prst="rect">
            <a:avLst/>
          </a:prstGeom>
          <a:noFill/>
        </p:spPr>
        <p:txBody>
          <a:bodyPr wrap="square" rtlCol="0">
            <a:spAutoFit/>
          </a:bodyPr>
          <a:lstStyle/>
          <a:p>
            <a:pPr algn="r" defTabSz="1625519" hangingPunct="0"/>
            <a:r>
              <a:rPr lang="fr-FR" sz="1400" dirty="0">
                <a:solidFill>
                  <a:schemeClr val="bg1"/>
                </a:solidFill>
                <a:latin typeface="Helvetica Light" panose="020B0403020202020204" pitchFamily="34" charset="0"/>
                <a:sym typeface="Helvetica Neue"/>
              </a:rPr>
              <a:t>Dialogue </a:t>
            </a:r>
            <a:r>
              <a:rPr lang="fr-FR" sz="1400" dirty="0" err="1">
                <a:solidFill>
                  <a:schemeClr val="bg1"/>
                </a:solidFill>
                <a:latin typeface="Helvetica Light" panose="020B0403020202020204" pitchFamily="34" charset="0"/>
                <a:sym typeface="Helvetica Neue"/>
              </a:rPr>
              <a:t>website</a:t>
            </a:r>
            <a:r>
              <a:rPr lang="fr-FR" sz="1400" dirty="0">
                <a:solidFill>
                  <a:schemeClr val="bg1"/>
                </a:solidFill>
                <a:latin typeface="Helvetica Light" panose="020B0403020202020204" pitchFamily="34" charset="0"/>
                <a:sym typeface="Helvetica Neue"/>
              </a:rPr>
              <a:t>:</a:t>
            </a:r>
          </a:p>
        </p:txBody>
      </p:sp>
    </p:spTree>
    <p:extLst>
      <p:ext uri="{BB962C8B-B14F-4D97-AF65-F5344CB8AC3E}">
        <p14:creationId xmlns:p14="http://schemas.microsoft.com/office/powerpoint/2010/main" val="71160553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2F95B-2C4D-42E6-3873-49155DDCAB96}"/>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EE9A432B-FC4A-17DA-ED29-7011F9C41A2B}"/>
              </a:ext>
            </a:extLst>
          </p:cNvPr>
          <p:cNvSpPr/>
          <p:nvPr/>
        </p:nvSpPr>
        <p:spPr>
          <a:xfrm>
            <a:off x="-214" y="-1"/>
            <a:ext cx="12192214" cy="1304365"/>
          </a:xfrm>
          <a:prstGeom prst="rect">
            <a:avLst/>
          </a:prstGeom>
          <a:solidFill>
            <a:srgbClr val="98B8D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a:extLst>
              <a:ext uri="{FF2B5EF4-FFF2-40B4-BE49-F238E27FC236}">
                <a16:creationId xmlns:a16="http://schemas.microsoft.com/office/drawing/2014/main" id="{6999EA05-299B-2536-C961-086DD644125D}"/>
              </a:ext>
            </a:extLst>
          </p:cNvPr>
          <p:cNvPicPr>
            <a:picLocks noChangeAspect="1"/>
          </p:cNvPicPr>
          <p:nvPr/>
        </p:nvPicPr>
        <p:blipFill>
          <a:blip r:embed="rId2"/>
          <a:srcRect l="2" t="-158" r="-2" b="27152"/>
          <a:stretch>
            <a:fillRect/>
          </a:stretch>
        </p:blipFill>
        <p:spPr>
          <a:xfrm>
            <a:off x="0" y="645459"/>
            <a:ext cx="12192000" cy="6212542"/>
          </a:xfrm>
          <a:prstGeom prst="rect">
            <a:avLst/>
          </a:prstGeom>
        </p:spPr>
      </p:pic>
      <p:sp>
        <p:nvSpPr>
          <p:cNvPr id="2" name="Slide Number Placeholder 1">
            <a:extLst>
              <a:ext uri="{FF2B5EF4-FFF2-40B4-BE49-F238E27FC236}">
                <a16:creationId xmlns:a16="http://schemas.microsoft.com/office/drawing/2014/main" id="{1A052B8D-AEE4-128C-25C5-2BA8477E377C}"/>
              </a:ext>
            </a:extLst>
          </p:cNvPr>
          <p:cNvSpPr>
            <a:spLocks noGrp="1"/>
          </p:cNvSpPr>
          <p:nvPr>
            <p:ph type="sldNum" sz="quarter" idx="4"/>
          </p:nvPr>
        </p:nvSpPr>
        <p:spPr>
          <a:xfrm>
            <a:off x="9329563" y="6545798"/>
            <a:ext cx="2844800" cy="365125"/>
          </a:xfrm>
          <a:prstGeom prst="rect">
            <a:avLst/>
          </a:prstGeom>
        </p:spPr>
        <p:txBody>
          <a:bodyPr/>
          <a:lstStyle>
            <a:defPPr>
              <a:defRPr lang="en-CH"/>
            </a:defPPr>
            <a:lvl1pPr marL="0" algn="r" defTabSz="914400" rtl="0" eaLnBrk="1" latinLnBrk="0" hangingPunct="1">
              <a:defRPr sz="1400" b="0" i="0" kern="1200">
                <a:solidFill>
                  <a:schemeClr val="tx1">
                    <a:lumMod val="50000"/>
                    <a:lumOff val="50000"/>
                  </a:schemeClr>
                </a:solidFill>
                <a:latin typeface="Helvetica Light" charset="0"/>
                <a:ea typeface="Helvetica Light" charset="0"/>
                <a:cs typeface="Helvetica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lang="en-GB" smtClean="0"/>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400" b="0" i="0" u="none" strike="noStrike" kern="1200" cap="none" spc="0" normalizeH="0" baseline="0" noProof="0" dirty="0">
              <a:ln>
                <a:noFill/>
              </a:ln>
              <a:solidFill>
                <a:srgbClr val="000000">
                  <a:lumMod val="50000"/>
                  <a:lumOff val="50000"/>
                </a:srgbClr>
              </a:solidFill>
              <a:effectLst/>
              <a:uLnTx/>
              <a:uFillTx/>
              <a:latin typeface="Helvetica Light" charset="0"/>
            </a:endParaRPr>
          </a:p>
        </p:txBody>
      </p:sp>
      <p:sp>
        <p:nvSpPr>
          <p:cNvPr id="3" name="TextBox 2">
            <a:extLst>
              <a:ext uri="{FF2B5EF4-FFF2-40B4-BE49-F238E27FC236}">
                <a16:creationId xmlns:a16="http://schemas.microsoft.com/office/drawing/2014/main" id="{77F6EDE1-E4D4-C41E-CEA7-9C8BBB046B42}"/>
              </a:ext>
            </a:extLst>
          </p:cNvPr>
          <p:cNvSpPr txBox="1"/>
          <p:nvPr/>
        </p:nvSpPr>
        <p:spPr>
          <a:xfrm>
            <a:off x="-214" y="291545"/>
            <a:ext cx="12317720" cy="646331"/>
          </a:xfrm>
          <a:prstGeom prst="rect">
            <a:avLst/>
          </a:prstGeom>
          <a:noFill/>
        </p:spPr>
        <p:txBody>
          <a:bodyPr wrap="square" rtlCol="0">
            <a:spAutoFit/>
          </a:bodyPr>
          <a:lstStyle/>
          <a:p>
            <a:pPr lvl="0" indent="424250" defTabSz="430225" fontAlgn="base">
              <a:spcBef>
                <a:spcPct val="0"/>
              </a:spcBef>
              <a:spcAft>
                <a:spcPct val="0"/>
              </a:spcAft>
              <a:defRPr/>
            </a:pPr>
            <a:r>
              <a:rPr lang="en-GB" sz="3600" b="1" dirty="0">
                <a:solidFill>
                  <a:schemeClr val="bg1"/>
                </a:solidFill>
                <a:latin typeface="Helvetica" pitchFamily="2" charset="0"/>
                <a:ea typeface="Trebuchet MS" pitchFamily="-84" charset="0"/>
                <a:cs typeface="Helvetica Light"/>
              </a:rPr>
              <a:t>FCC-ee — global collaboration</a:t>
            </a:r>
          </a:p>
        </p:txBody>
      </p:sp>
      <p:sp>
        <p:nvSpPr>
          <p:cNvPr id="4" name="Rounded Rectangle 3">
            <a:extLst>
              <a:ext uri="{FF2B5EF4-FFF2-40B4-BE49-F238E27FC236}">
                <a16:creationId xmlns:a16="http://schemas.microsoft.com/office/drawing/2014/main" id="{E598A9B3-B187-D809-D90D-439B7CF3785C}"/>
              </a:ext>
            </a:extLst>
          </p:cNvPr>
          <p:cNvSpPr/>
          <p:nvPr/>
        </p:nvSpPr>
        <p:spPr>
          <a:xfrm>
            <a:off x="553486" y="1692343"/>
            <a:ext cx="11095175" cy="4919715"/>
          </a:xfrm>
          <a:prstGeom prst="roundRect">
            <a:avLst>
              <a:gd name="adj" fmla="val 1948"/>
            </a:avLst>
          </a:prstGeom>
          <a:solidFill>
            <a:srgbClr val="ACC7F2"/>
          </a:solidFill>
        </p:spPr>
        <p:txBody>
          <a:bodyPr wrap="square" rtlCol="0" anchor="ctr">
            <a:spAutoFit/>
          </a:bodyPr>
          <a:lstStyle/>
          <a:p>
            <a:pPr algn="l"/>
            <a:endParaRPr lang="en-GB" sz="1600" dirty="0">
              <a:latin typeface="Helvetica" pitchFamily="2" charset="0"/>
            </a:endParaRPr>
          </a:p>
        </p:txBody>
      </p:sp>
      <p:sp>
        <p:nvSpPr>
          <p:cNvPr id="10" name="TextBox 9">
            <a:extLst>
              <a:ext uri="{FF2B5EF4-FFF2-40B4-BE49-F238E27FC236}">
                <a16:creationId xmlns:a16="http://schemas.microsoft.com/office/drawing/2014/main" id="{FCB8D389-8F0B-87BF-2ADC-BE785247CABC}"/>
              </a:ext>
            </a:extLst>
          </p:cNvPr>
          <p:cNvSpPr txBox="1"/>
          <p:nvPr/>
        </p:nvSpPr>
        <p:spPr>
          <a:xfrm>
            <a:off x="457199" y="915385"/>
            <a:ext cx="11717164" cy="923330"/>
          </a:xfrm>
          <a:prstGeom prst="rect">
            <a:avLst/>
          </a:prstGeom>
          <a:noFill/>
        </p:spPr>
        <p:txBody>
          <a:bodyPr wrap="square" rtlCol="0">
            <a:spAutoFit/>
          </a:bodyPr>
          <a:lstStyle/>
          <a:p>
            <a:pPr algn="l"/>
            <a:r>
              <a:rPr lang="en-GB" dirty="0">
                <a:solidFill>
                  <a:schemeClr val="bg1"/>
                </a:solidFill>
                <a:latin typeface="Helvetica" pitchFamily="2" charset="0"/>
              </a:rPr>
              <a:t>Increasing international collaboration is a prerequisite for success. Links with science, R&amp;D, and high-tech industry will be essential to further advance and prepare the implementation of the FCC</a:t>
            </a:r>
          </a:p>
          <a:p>
            <a:pPr algn="l"/>
            <a:endParaRPr lang="en-GB" dirty="0">
              <a:solidFill>
                <a:schemeClr val="bg1"/>
              </a:solidFill>
              <a:latin typeface="Helvetica" pitchFamily="2" charset="0"/>
            </a:endParaRPr>
          </a:p>
        </p:txBody>
      </p:sp>
      <p:pic>
        <p:nvPicPr>
          <p:cNvPr id="7" name="Picture 6">
            <a:extLst>
              <a:ext uri="{FF2B5EF4-FFF2-40B4-BE49-F238E27FC236}">
                <a16:creationId xmlns:a16="http://schemas.microsoft.com/office/drawing/2014/main" id="{90C16496-FEC0-835D-AB93-759E711B1E85}"/>
              </a:ext>
            </a:extLst>
          </p:cNvPr>
          <p:cNvPicPr>
            <a:picLocks noChangeAspect="1"/>
          </p:cNvPicPr>
          <p:nvPr/>
        </p:nvPicPr>
        <p:blipFill>
          <a:blip r:embed="rId3"/>
          <a:srcRect l="428" t="308" r="398" b="657"/>
          <a:stretch>
            <a:fillRect/>
          </a:stretch>
        </p:blipFill>
        <p:spPr>
          <a:xfrm>
            <a:off x="1519497" y="1692343"/>
            <a:ext cx="9319842" cy="4908829"/>
          </a:xfrm>
          <a:prstGeom prst="rect">
            <a:avLst/>
          </a:prstGeom>
        </p:spPr>
      </p:pic>
      <p:pic>
        <p:nvPicPr>
          <p:cNvPr id="15" name="Picture 14" descr="A logo with text and a circle&#10;&#10;Description automatically generated">
            <a:extLst>
              <a:ext uri="{FF2B5EF4-FFF2-40B4-BE49-F238E27FC236}">
                <a16:creationId xmlns:a16="http://schemas.microsoft.com/office/drawing/2014/main" id="{7FBEA7AC-4645-54D3-C13A-6299A15A3E6D}"/>
              </a:ext>
            </a:extLst>
          </p:cNvPr>
          <p:cNvPicPr>
            <a:picLocks noChangeAspect="1"/>
          </p:cNvPicPr>
          <p:nvPr/>
        </p:nvPicPr>
        <p:blipFill rotWithShape="1">
          <a:blip r:embed="rId4">
            <a:extLst>
              <a:ext uri="{28A0092B-C50C-407E-A947-70E740481C1C}">
                <a14:useLocalDpi xmlns:a14="http://schemas.microsoft.com/office/drawing/2010/main" val="0"/>
              </a:ext>
            </a:extLst>
          </a:blip>
          <a:srcRect l="13687" r="10025"/>
          <a:stretch/>
        </p:blipFill>
        <p:spPr>
          <a:xfrm>
            <a:off x="721858" y="4146757"/>
            <a:ext cx="1093991" cy="655302"/>
          </a:xfrm>
          <a:prstGeom prst="rect">
            <a:avLst/>
          </a:prstGeom>
        </p:spPr>
      </p:pic>
      <p:sp>
        <p:nvSpPr>
          <p:cNvPr id="16" name="ZoneTexte 15">
            <a:extLst>
              <a:ext uri="{FF2B5EF4-FFF2-40B4-BE49-F238E27FC236}">
                <a16:creationId xmlns:a16="http://schemas.microsoft.com/office/drawing/2014/main" id="{2B55B179-DF17-4239-DF73-F0A5420DDC81}"/>
              </a:ext>
            </a:extLst>
          </p:cNvPr>
          <p:cNvSpPr txBox="1"/>
          <p:nvPr/>
        </p:nvSpPr>
        <p:spPr>
          <a:xfrm>
            <a:off x="721859" y="4896957"/>
            <a:ext cx="3399568" cy="1628524"/>
          </a:xfrm>
          <a:prstGeom prst="rect">
            <a:avLst/>
          </a:prstGeom>
          <a:noFill/>
        </p:spPr>
        <p:txBody>
          <a:bodyPr wrap="square" lIns="0" tIns="0" rIns="0" bIns="0" rtlCol="0">
            <a:noAutofit/>
          </a:bodyPr>
          <a:lstStyle/>
          <a:p>
            <a:pPr defTabSz="914377"/>
            <a:r>
              <a:rPr lang="en-US" sz="1400" b="1" dirty="0">
                <a:solidFill>
                  <a:srgbClr val="002060"/>
                </a:solidFill>
                <a:latin typeface="Helvetica" pitchFamily="2" charset="0"/>
                <a:ea typeface="Arial" charset="0"/>
                <a:cs typeface="Arial" charset="0"/>
              </a:rPr>
              <a:t>38 Countries (162 Institutes)</a:t>
            </a:r>
          </a:p>
          <a:p>
            <a:pPr defTabSz="914377">
              <a:spcBef>
                <a:spcPts val="600"/>
              </a:spcBef>
            </a:pPr>
            <a:r>
              <a:rPr lang="en-US" sz="1050" dirty="0">
                <a:solidFill>
                  <a:srgbClr val="002060"/>
                </a:solidFill>
                <a:latin typeface="Helvetica" pitchFamily="2" charset="0"/>
              </a:rPr>
              <a:t>Austria – Belgium – Brazil –  Canada – CERN – Chile – Colombia – Czech Republic – Denmark – Estonia – Finland – France – Georgia – Germany – Greece – Hungary – India – Iran – Italy – Japan – Latvia – Malta – Mexico – Netherlands –  Norway – Pakistan – Poland – Portugal – Republic of Korea – Romania – Serbia – Spain – Sweden – Switzerland – Thailand – Türkiye – Ukraine – United Kingdom – United States of America</a:t>
            </a:r>
            <a:endParaRPr lang="en-US" sz="1050" dirty="0">
              <a:solidFill>
                <a:srgbClr val="002060"/>
              </a:solidFill>
              <a:latin typeface="Helvetica" pitchFamily="2" charset="0"/>
              <a:ea typeface="Arial" charset="0"/>
              <a:cs typeface="Arial" charset="0"/>
            </a:endParaRPr>
          </a:p>
        </p:txBody>
      </p:sp>
      <p:sp>
        <p:nvSpPr>
          <p:cNvPr id="5" name="TextBox 4">
            <a:extLst>
              <a:ext uri="{FF2B5EF4-FFF2-40B4-BE49-F238E27FC236}">
                <a16:creationId xmlns:a16="http://schemas.microsoft.com/office/drawing/2014/main" id="{128EF644-98F6-FD55-3CD7-666D890A0BE3}"/>
              </a:ext>
            </a:extLst>
          </p:cNvPr>
          <p:cNvSpPr txBox="1"/>
          <p:nvPr/>
        </p:nvSpPr>
        <p:spPr>
          <a:xfrm>
            <a:off x="6258621" y="5998354"/>
            <a:ext cx="5295104" cy="523220"/>
          </a:xfrm>
          <a:prstGeom prst="rect">
            <a:avLst/>
          </a:prstGeom>
          <a:noFill/>
        </p:spPr>
        <p:txBody>
          <a:bodyPr wrap="none" rtlCol="0">
            <a:spAutoFit/>
          </a:bodyPr>
          <a:lstStyle/>
          <a:p>
            <a:pPr marL="0" algn="r">
              <a:spcBef>
                <a:spcPts val="3000"/>
              </a:spcBef>
            </a:pPr>
            <a:r>
              <a:rPr lang="en-GB" sz="1400" dirty="0">
                <a:solidFill>
                  <a:prstClr val="black"/>
                </a:solidFill>
                <a:latin typeface="Helvetica" pitchFamily="2" charset="0"/>
                <a:ea typeface="Helvetica Light" charset="0"/>
                <a:cs typeface="Helvetica Light" charset="0"/>
                <a:sym typeface="Wingdings" pitchFamily="2" charset="2"/>
              </a:rPr>
              <a:t>FCC Week, 8–12 Jun 2026, Helsinki (609 in-person participants)</a:t>
            </a:r>
          </a:p>
          <a:p>
            <a:pPr algn="r"/>
            <a:r>
              <a:rPr lang="en-GB" sz="1400" dirty="0">
                <a:solidFill>
                  <a:prstClr val="black"/>
                </a:solidFill>
                <a:latin typeface="Helvetica" pitchFamily="2" charset="0"/>
                <a:ea typeface="Helvetica Light" charset="0"/>
                <a:cs typeface="Helvetica Light" charset="0"/>
                <a:sym typeface="Wingdings" pitchFamily="2" charset="2"/>
                <a:hlinkClick r:id="rId5"/>
              </a:rPr>
              <a:t>https://indico.cern.ch/event/1552126/</a:t>
            </a:r>
            <a:r>
              <a:rPr lang="en-GB" sz="1400" dirty="0">
                <a:solidFill>
                  <a:prstClr val="black"/>
                </a:solidFill>
                <a:latin typeface="Helvetica" pitchFamily="2" charset="0"/>
                <a:ea typeface="Helvetica Light" charset="0"/>
                <a:cs typeface="Helvetica Light" charset="0"/>
                <a:sym typeface="Wingdings" pitchFamily="2" charset="2"/>
              </a:rPr>
              <a:t> </a:t>
            </a:r>
          </a:p>
        </p:txBody>
      </p:sp>
    </p:spTree>
    <p:extLst>
      <p:ext uri="{BB962C8B-B14F-4D97-AF65-F5344CB8AC3E}">
        <p14:creationId xmlns:p14="http://schemas.microsoft.com/office/powerpoint/2010/main" val="527164640"/>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ABE2C-2BCD-8772-F945-D4E8C492790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844E5F2-FB38-7199-2765-4BE86C897537}"/>
              </a:ext>
            </a:extLst>
          </p:cNvPr>
          <p:cNvSpPr/>
          <p:nvPr/>
        </p:nvSpPr>
        <p:spPr>
          <a:xfrm>
            <a:off x="-214" y="-1"/>
            <a:ext cx="12192214" cy="1304365"/>
          </a:xfrm>
          <a:prstGeom prst="rect">
            <a:avLst/>
          </a:prstGeom>
          <a:solidFill>
            <a:srgbClr val="98B8D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a:extLst>
              <a:ext uri="{FF2B5EF4-FFF2-40B4-BE49-F238E27FC236}">
                <a16:creationId xmlns:a16="http://schemas.microsoft.com/office/drawing/2014/main" id="{A68E329B-7EF4-C05A-ED42-ADF2236DC6D1}"/>
              </a:ext>
            </a:extLst>
          </p:cNvPr>
          <p:cNvPicPr>
            <a:picLocks noChangeAspect="1"/>
          </p:cNvPicPr>
          <p:nvPr/>
        </p:nvPicPr>
        <p:blipFill>
          <a:blip r:embed="rId2"/>
          <a:srcRect l="2" t="-158" r="-2" b="27152"/>
          <a:stretch>
            <a:fillRect/>
          </a:stretch>
        </p:blipFill>
        <p:spPr>
          <a:xfrm>
            <a:off x="0" y="645459"/>
            <a:ext cx="12192000" cy="6212542"/>
          </a:xfrm>
          <a:prstGeom prst="rect">
            <a:avLst/>
          </a:prstGeom>
        </p:spPr>
      </p:pic>
      <p:sp>
        <p:nvSpPr>
          <p:cNvPr id="2" name="Slide Number Placeholder 1">
            <a:extLst>
              <a:ext uri="{FF2B5EF4-FFF2-40B4-BE49-F238E27FC236}">
                <a16:creationId xmlns:a16="http://schemas.microsoft.com/office/drawing/2014/main" id="{71916A75-946B-A12A-7FCB-D9526CEECC98}"/>
              </a:ext>
            </a:extLst>
          </p:cNvPr>
          <p:cNvSpPr>
            <a:spLocks noGrp="1"/>
          </p:cNvSpPr>
          <p:nvPr>
            <p:ph type="sldNum" sz="quarter" idx="4"/>
          </p:nvPr>
        </p:nvSpPr>
        <p:spPr>
          <a:xfrm>
            <a:off x="9329563" y="6545798"/>
            <a:ext cx="2844800" cy="365125"/>
          </a:xfrm>
          <a:prstGeom prst="rect">
            <a:avLst/>
          </a:prstGeom>
        </p:spPr>
        <p:txBody>
          <a:bodyPr/>
          <a:lstStyle>
            <a:defPPr>
              <a:defRPr lang="en-CH"/>
            </a:defPPr>
            <a:lvl1pPr marL="0" algn="r" defTabSz="914400" rtl="0" eaLnBrk="1" latinLnBrk="0" hangingPunct="1">
              <a:defRPr sz="1400" b="0" i="0" kern="1200">
                <a:solidFill>
                  <a:schemeClr val="tx1">
                    <a:lumMod val="50000"/>
                    <a:lumOff val="50000"/>
                  </a:schemeClr>
                </a:solidFill>
                <a:latin typeface="Helvetica Light" charset="0"/>
                <a:ea typeface="Helvetica Light" charset="0"/>
                <a:cs typeface="Helvetica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lang="en-GB" smtClean="0"/>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GB" sz="1400" b="0" i="0" u="none" strike="noStrike" kern="1200" cap="none" spc="0" normalizeH="0" baseline="0" noProof="0" dirty="0">
              <a:ln>
                <a:noFill/>
              </a:ln>
              <a:solidFill>
                <a:srgbClr val="000000">
                  <a:lumMod val="50000"/>
                  <a:lumOff val="50000"/>
                </a:srgbClr>
              </a:solidFill>
              <a:effectLst/>
              <a:uLnTx/>
              <a:uFillTx/>
              <a:latin typeface="Helvetica Light" charset="0"/>
            </a:endParaRPr>
          </a:p>
        </p:txBody>
      </p:sp>
      <p:sp>
        <p:nvSpPr>
          <p:cNvPr id="3" name="TextBox 2">
            <a:extLst>
              <a:ext uri="{FF2B5EF4-FFF2-40B4-BE49-F238E27FC236}">
                <a16:creationId xmlns:a16="http://schemas.microsoft.com/office/drawing/2014/main" id="{8396EC95-E65E-378E-EEAD-D157C2C112CA}"/>
              </a:ext>
            </a:extLst>
          </p:cNvPr>
          <p:cNvSpPr txBox="1"/>
          <p:nvPr/>
        </p:nvSpPr>
        <p:spPr>
          <a:xfrm>
            <a:off x="-214" y="291545"/>
            <a:ext cx="12317720" cy="646331"/>
          </a:xfrm>
          <a:prstGeom prst="rect">
            <a:avLst/>
          </a:prstGeom>
          <a:noFill/>
        </p:spPr>
        <p:txBody>
          <a:bodyPr wrap="square" rtlCol="0">
            <a:spAutoFit/>
          </a:bodyPr>
          <a:lstStyle/>
          <a:p>
            <a:pPr lvl="0" indent="424250" defTabSz="430225" fontAlgn="base">
              <a:spcBef>
                <a:spcPct val="0"/>
              </a:spcBef>
              <a:spcAft>
                <a:spcPct val="0"/>
              </a:spcAft>
              <a:defRPr/>
            </a:pPr>
            <a:r>
              <a:rPr lang="en-GB" sz="3600" b="1" dirty="0">
                <a:solidFill>
                  <a:schemeClr val="bg1"/>
                </a:solidFill>
                <a:latin typeface="Helvetica" pitchFamily="2" charset="0"/>
                <a:ea typeface="Trebuchet MS" pitchFamily="-84" charset="0"/>
                <a:cs typeface="Helvetica Light"/>
              </a:rPr>
              <a:t>European Commission — moonshots</a:t>
            </a:r>
          </a:p>
        </p:txBody>
      </p:sp>
      <p:sp>
        <p:nvSpPr>
          <p:cNvPr id="4" name="Rounded Rectangle 3">
            <a:extLst>
              <a:ext uri="{FF2B5EF4-FFF2-40B4-BE49-F238E27FC236}">
                <a16:creationId xmlns:a16="http://schemas.microsoft.com/office/drawing/2014/main" id="{7FDE2462-FF46-DBA9-55A1-6CA3ACB7D4A1}"/>
              </a:ext>
            </a:extLst>
          </p:cNvPr>
          <p:cNvSpPr/>
          <p:nvPr/>
        </p:nvSpPr>
        <p:spPr>
          <a:xfrm>
            <a:off x="553486" y="1692343"/>
            <a:ext cx="11095175" cy="4919715"/>
          </a:xfrm>
          <a:prstGeom prst="roundRect">
            <a:avLst>
              <a:gd name="adj" fmla="val 1948"/>
            </a:avLst>
          </a:prstGeom>
          <a:solidFill>
            <a:schemeClr val="bg1"/>
          </a:solidFill>
        </p:spPr>
        <p:txBody>
          <a:bodyPr wrap="square" rtlCol="0" anchor="ctr">
            <a:spAutoFit/>
          </a:bodyPr>
          <a:lstStyle/>
          <a:p>
            <a:pPr algn="l"/>
            <a:endParaRPr lang="en-GB" sz="1600" dirty="0">
              <a:latin typeface="Helvetica" pitchFamily="2" charset="0"/>
            </a:endParaRPr>
          </a:p>
        </p:txBody>
      </p:sp>
      <p:sp>
        <p:nvSpPr>
          <p:cNvPr id="10" name="TextBox 9">
            <a:extLst>
              <a:ext uri="{FF2B5EF4-FFF2-40B4-BE49-F238E27FC236}">
                <a16:creationId xmlns:a16="http://schemas.microsoft.com/office/drawing/2014/main" id="{1F2D8292-98CA-5E76-484D-9A4ECBADBAA6}"/>
              </a:ext>
            </a:extLst>
          </p:cNvPr>
          <p:cNvSpPr txBox="1"/>
          <p:nvPr/>
        </p:nvSpPr>
        <p:spPr>
          <a:xfrm>
            <a:off x="457199" y="915385"/>
            <a:ext cx="10958053" cy="646331"/>
          </a:xfrm>
          <a:prstGeom prst="rect">
            <a:avLst/>
          </a:prstGeom>
          <a:noFill/>
        </p:spPr>
        <p:txBody>
          <a:bodyPr wrap="square" rtlCol="0">
            <a:spAutoFit/>
          </a:bodyPr>
          <a:lstStyle/>
          <a:p>
            <a:pPr algn="l"/>
            <a:r>
              <a:rPr lang="en-GB" dirty="0">
                <a:solidFill>
                  <a:schemeClr val="bg1"/>
                </a:solidFill>
                <a:latin typeface="Helvetica" pitchFamily="2" charset="0"/>
              </a:rPr>
              <a:t>Recognition by the European Commission highlights the strategic value of the FCC, not only for fundamental research but also as a project fostering high-level collaboration in Europe</a:t>
            </a:r>
          </a:p>
        </p:txBody>
      </p:sp>
      <p:pic>
        <p:nvPicPr>
          <p:cNvPr id="9" name="Picture 8">
            <a:extLst>
              <a:ext uri="{FF2B5EF4-FFF2-40B4-BE49-F238E27FC236}">
                <a16:creationId xmlns:a16="http://schemas.microsoft.com/office/drawing/2014/main" id="{63F560AD-E7B0-A956-1B3E-85D47A4AFBFF}"/>
              </a:ext>
            </a:extLst>
          </p:cNvPr>
          <p:cNvPicPr>
            <a:picLocks noChangeAspect="1"/>
          </p:cNvPicPr>
          <p:nvPr/>
        </p:nvPicPr>
        <p:blipFill>
          <a:blip r:embed="rId3"/>
          <a:srcRect l="1763" t="16374" r="2924" b="8783"/>
          <a:stretch>
            <a:fillRect/>
          </a:stretch>
        </p:blipFill>
        <p:spPr>
          <a:xfrm>
            <a:off x="1804435" y="1838715"/>
            <a:ext cx="8269356" cy="4588578"/>
          </a:xfrm>
          <a:prstGeom prst="rect">
            <a:avLst/>
          </a:prstGeom>
        </p:spPr>
      </p:pic>
      <p:pic>
        <p:nvPicPr>
          <p:cNvPr id="12" name="Picture 11">
            <a:extLst>
              <a:ext uri="{FF2B5EF4-FFF2-40B4-BE49-F238E27FC236}">
                <a16:creationId xmlns:a16="http://schemas.microsoft.com/office/drawing/2014/main" id="{3D6C497B-011A-8EBA-E453-E2396E5DCA86}"/>
              </a:ext>
            </a:extLst>
          </p:cNvPr>
          <p:cNvPicPr>
            <a:picLocks noChangeAspect="1"/>
          </p:cNvPicPr>
          <p:nvPr/>
        </p:nvPicPr>
        <p:blipFill>
          <a:blip r:embed="rId3"/>
          <a:srcRect l="2027" t="3151" r="75961" b="85491"/>
          <a:stretch>
            <a:fillRect/>
          </a:stretch>
        </p:blipFill>
        <p:spPr>
          <a:xfrm>
            <a:off x="936945" y="2029331"/>
            <a:ext cx="2515435" cy="917243"/>
          </a:xfrm>
          <a:prstGeom prst="rect">
            <a:avLst/>
          </a:prstGeom>
        </p:spPr>
      </p:pic>
      <p:sp>
        <p:nvSpPr>
          <p:cNvPr id="14" name="TextBox 13">
            <a:extLst>
              <a:ext uri="{FF2B5EF4-FFF2-40B4-BE49-F238E27FC236}">
                <a16:creationId xmlns:a16="http://schemas.microsoft.com/office/drawing/2014/main" id="{E585FB17-1757-B34B-B2B3-6781C5DE442D}"/>
              </a:ext>
            </a:extLst>
          </p:cNvPr>
          <p:cNvSpPr txBox="1"/>
          <p:nvPr/>
        </p:nvSpPr>
        <p:spPr>
          <a:xfrm>
            <a:off x="9908592" y="1756173"/>
            <a:ext cx="1685003" cy="246221"/>
          </a:xfrm>
          <a:prstGeom prst="rect">
            <a:avLst/>
          </a:prstGeom>
          <a:noFill/>
        </p:spPr>
        <p:txBody>
          <a:bodyPr wrap="square">
            <a:spAutoFit/>
          </a:bodyPr>
          <a:lstStyle/>
          <a:p>
            <a:pPr algn="r"/>
            <a:r>
              <a:rPr lang="en-GB" sz="1000" dirty="0">
                <a:latin typeface="Helvetica Light" panose="020B0403020202020204" pitchFamily="34" charset="0"/>
                <a:hlinkClick r:id="rId4"/>
              </a:rPr>
              <a:t>Link to document</a:t>
            </a:r>
            <a:endParaRPr lang="en-GB" sz="1000" dirty="0">
              <a:latin typeface="Helvetica Light" panose="020B0403020202020204" pitchFamily="34" charset="0"/>
            </a:endParaRPr>
          </a:p>
        </p:txBody>
      </p:sp>
    </p:spTree>
    <p:extLst>
      <p:ext uri="{BB962C8B-B14F-4D97-AF65-F5344CB8AC3E}">
        <p14:creationId xmlns:p14="http://schemas.microsoft.com/office/powerpoint/2010/main" val="26322082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redit: IHEP">
            <a:extLst>
              <a:ext uri="{FF2B5EF4-FFF2-40B4-BE49-F238E27FC236}">
                <a16:creationId xmlns:a16="http://schemas.microsoft.com/office/drawing/2014/main" id="{32CB5028-19C9-8971-8393-56E3E62245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3537792"/>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11A2002D-308A-EB69-5541-FB2AA0C02CDF}"/>
              </a:ext>
            </a:extLst>
          </p:cNvPr>
          <p:cNvSpPr>
            <a:spLocks noGrp="1"/>
          </p:cNvSpPr>
          <p:nvPr>
            <p:ph type="sldNum" sz="quarter" idx="4"/>
          </p:nvPr>
        </p:nvSpPr>
        <p:spPr/>
        <p:txBody>
          <a:bodyPr/>
          <a:lstStyle/>
          <a:p>
            <a:pPr>
              <a:defRPr/>
            </a:pPr>
            <a:fld id="{611C2F03-9E95-40C9-A99F-3C4F7EE8CF2A}" type="slidenum">
              <a:rPr lang="en-GB" smtClean="0"/>
              <a:pPr>
                <a:defRPr/>
              </a:pPr>
              <a:t>36</a:t>
            </a:fld>
            <a:endParaRPr lang="en-GB"/>
          </a:p>
        </p:txBody>
      </p:sp>
      <p:sp>
        <p:nvSpPr>
          <p:cNvPr id="3" name="TextBox 2">
            <a:extLst>
              <a:ext uri="{FF2B5EF4-FFF2-40B4-BE49-F238E27FC236}">
                <a16:creationId xmlns:a16="http://schemas.microsoft.com/office/drawing/2014/main" id="{89C8AE1D-7736-2CDF-17F9-E7CAC00A562E}"/>
              </a:ext>
            </a:extLst>
          </p:cNvPr>
          <p:cNvSpPr txBox="1"/>
          <p:nvPr/>
        </p:nvSpPr>
        <p:spPr>
          <a:xfrm>
            <a:off x="13252" y="264651"/>
            <a:ext cx="11507211"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lang="en-GB" sz="2800" b="1" noProof="0" dirty="0">
                <a:solidFill>
                  <a:schemeClr val="tx2">
                    <a:lumMod val="50000"/>
                  </a:schemeClr>
                </a:solidFill>
                <a:latin typeface="Helvetica" pitchFamily="2" charset="0"/>
                <a:ea typeface="Trebuchet MS" pitchFamily="-84" charset="0"/>
                <a:cs typeface="Helvetica Light"/>
              </a:rPr>
              <a:t>Other e</a:t>
            </a:r>
            <a:r>
              <a:rPr lang="en-GB" sz="2800" b="1" baseline="30000" noProof="0" dirty="0">
                <a:solidFill>
                  <a:schemeClr val="tx2">
                    <a:lumMod val="50000"/>
                  </a:schemeClr>
                </a:solidFill>
                <a:latin typeface="Helvetica" pitchFamily="2" charset="0"/>
                <a:ea typeface="Trebuchet MS" pitchFamily="-84" charset="0"/>
                <a:cs typeface="Helvetica Light"/>
              </a:rPr>
              <a:t>+</a:t>
            </a:r>
            <a:r>
              <a:rPr lang="en-GB" sz="2800" b="1" noProof="0" dirty="0">
                <a:solidFill>
                  <a:schemeClr val="tx2">
                    <a:lumMod val="50000"/>
                  </a:schemeClr>
                </a:solidFill>
                <a:latin typeface="Helvetica" pitchFamily="2" charset="0"/>
                <a:ea typeface="Trebuchet MS" pitchFamily="-84" charset="0"/>
                <a:cs typeface="Helvetica Light"/>
              </a:rPr>
              <a:t>e</a:t>
            </a:r>
            <a:r>
              <a:rPr lang="en-GB" sz="2800" b="1" baseline="30000" noProof="0" dirty="0">
                <a:solidFill>
                  <a:schemeClr val="tx2">
                    <a:lumMod val="50000"/>
                  </a:schemeClr>
                </a:solidFill>
                <a:latin typeface="Helvetica" pitchFamily="2" charset="0"/>
                <a:ea typeface="Trebuchet MS" pitchFamily="-84" charset="0"/>
                <a:cs typeface="Helvetica Light"/>
              </a:rPr>
              <a:t>–</a:t>
            </a:r>
            <a:r>
              <a:rPr lang="en-GB" sz="2800" b="1" noProof="0" dirty="0">
                <a:solidFill>
                  <a:schemeClr val="tx2">
                    <a:lumMod val="50000"/>
                  </a:schemeClr>
                </a:solidFill>
                <a:latin typeface="Helvetica" pitchFamily="2" charset="0"/>
                <a:ea typeface="Trebuchet MS" pitchFamily="-84" charset="0"/>
                <a:cs typeface="Helvetica Light"/>
              </a:rPr>
              <a:t> collider options</a:t>
            </a:r>
            <a:endParaRPr kumimoji="0" lang="en-GB" sz="2800" b="1" i="0" u="none" strike="noStrike" kern="1200" cap="none" spc="0" normalizeH="0" baseline="0" noProof="0" dirty="0">
              <a:ln>
                <a:noFill/>
              </a:ln>
              <a:solidFill>
                <a:schemeClr val="tx2">
                  <a:lumMod val="50000"/>
                </a:schemeClr>
              </a:solidFill>
              <a:effectLst/>
              <a:uLnTx/>
              <a:uFillTx/>
              <a:latin typeface="Helvetica" pitchFamily="2" charset="0"/>
              <a:ea typeface="Trebuchet MS" pitchFamily="-84" charset="0"/>
              <a:cs typeface="Helvetica Light"/>
            </a:endParaRPr>
          </a:p>
        </p:txBody>
      </p:sp>
      <p:pic>
        <p:nvPicPr>
          <p:cNvPr id="5" name="Picture 6">
            <a:extLst>
              <a:ext uri="{FF2B5EF4-FFF2-40B4-BE49-F238E27FC236}">
                <a16:creationId xmlns:a16="http://schemas.microsoft.com/office/drawing/2014/main" id="{5EBA1065-173E-9638-B9C5-82F69C73C1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27266"/>
            <a:ext cx="5936974" cy="3339394"/>
          </a:xfrm>
          <a:prstGeom prst="rect">
            <a:avLst/>
          </a:prstGeom>
          <a:noFill/>
          <a:ln w="76200">
            <a:noFill/>
          </a:ln>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BA80588-014E-B801-E6BE-B94C1000F4BA}"/>
              </a:ext>
            </a:extLst>
          </p:cNvPr>
          <p:cNvSpPr txBox="1"/>
          <p:nvPr/>
        </p:nvSpPr>
        <p:spPr>
          <a:xfrm>
            <a:off x="16597" y="6517686"/>
            <a:ext cx="2000869" cy="276999"/>
          </a:xfrm>
          <a:prstGeom prst="rect">
            <a:avLst/>
          </a:prstGeom>
          <a:noFill/>
        </p:spPr>
        <p:txBody>
          <a:bodyPr wrap="none" rtlCol="0">
            <a:spAutoFit/>
          </a:bodyPr>
          <a:lstStyle/>
          <a:p>
            <a:pPr marL="0">
              <a:spcBef>
                <a:spcPts val="3000"/>
              </a:spcBef>
            </a:pPr>
            <a:r>
              <a:rPr lang="en-CH" sz="1200" b="1" dirty="0">
                <a:solidFill>
                  <a:prstClr val="black"/>
                </a:solidFill>
                <a:latin typeface="Helvetica" pitchFamily="2" charset="0"/>
                <a:ea typeface="Helvetica Light" charset="0"/>
                <a:cs typeface="Helvetica Light" charset="0"/>
                <a:sym typeface="Wingdings" pitchFamily="2" charset="2"/>
              </a:rPr>
              <a:t>ILC, Main Linac — Japan</a:t>
            </a:r>
          </a:p>
        </p:txBody>
      </p:sp>
      <p:sp>
        <p:nvSpPr>
          <p:cNvPr id="7" name="TextBox 6">
            <a:extLst>
              <a:ext uri="{FF2B5EF4-FFF2-40B4-BE49-F238E27FC236}">
                <a16:creationId xmlns:a16="http://schemas.microsoft.com/office/drawing/2014/main" id="{D7084F73-16CB-84C3-6B43-A86BDA10554E}"/>
              </a:ext>
            </a:extLst>
          </p:cNvPr>
          <p:cNvSpPr txBox="1"/>
          <p:nvPr/>
        </p:nvSpPr>
        <p:spPr>
          <a:xfrm>
            <a:off x="13251" y="3192234"/>
            <a:ext cx="1279517" cy="276999"/>
          </a:xfrm>
          <a:prstGeom prst="rect">
            <a:avLst/>
          </a:prstGeom>
          <a:noFill/>
        </p:spPr>
        <p:txBody>
          <a:bodyPr wrap="none" rtlCol="0">
            <a:spAutoFit/>
          </a:bodyPr>
          <a:lstStyle/>
          <a:p>
            <a:pPr marL="0">
              <a:spcBef>
                <a:spcPts val="3000"/>
              </a:spcBef>
            </a:pPr>
            <a:r>
              <a:rPr lang="en-CH" sz="1200" b="1" dirty="0">
                <a:solidFill>
                  <a:schemeClr val="bg1"/>
                </a:solidFill>
                <a:latin typeface="Helvetica" pitchFamily="2" charset="0"/>
                <a:ea typeface="Helvetica Light" charset="0"/>
                <a:cs typeface="Helvetica Light" charset="0"/>
                <a:sym typeface="Wingdings" pitchFamily="2" charset="2"/>
              </a:rPr>
              <a:t>CEPC — China</a:t>
            </a:r>
          </a:p>
        </p:txBody>
      </p:sp>
      <p:pic>
        <p:nvPicPr>
          <p:cNvPr id="3080" name="Picture 8" descr=" Straight thinking CLIC is one of several options being considered for a post-LHC collider. Credit: CERN">
            <a:extLst>
              <a:ext uri="{FF2B5EF4-FFF2-40B4-BE49-F238E27FC236}">
                <a16:creationId xmlns:a16="http://schemas.microsoft.com/office/drawing/2014/main" id="{277D671F-5B95-13FC-3AA2-1D76BB06E5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36974" y="4237972"/>
            <a:ext cx="6255026" cy="262002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6959A81F-9790-17CF-1700-6E801577BF70}"/>
              </a:ext>
            </a:extLst>
          </p:cNvPr>
          <p:cNvSpPr txBox="1"/>
          <p:nvPr/>
        </p:nvSpPr>
        <p:spPr>
          <a:xfrm>
            <a:off x="6054365" y="6517686"/>
            <a:ext cx="1218603" cy="276999"/>
          </a:xfrm>
          <a:prstGeom prst="rect">
            <a:avLst/>
          </a:prstGeom>
          <a:noFill/>
        </p:spPr>
        <p:txBody>
          <a:bodyPr wrap="none" rtlCol="0">
            <a:spAutoFit/>
          </a:bodyPr>
          <a:lstStyle/>
          <a:p>
            <a:pPr marL="0">
              <a:spcBef>
                <a:spcPts val="3000"/>
              </a:spcBef>
            </a:pPr>
            <a:r>
              <a:rPr lang="en-CH" sz="1200" b="1" dirty="0">
                <a:solidFill>
                  <a:schemeClr val="bg1"/>
                </a:solidFill>
                <a:latin typeface="Helvetica" pitchFamily="2" charset="0"/>
                <a:ea typeface="Helvetica Light" charset="0"/>
                <a:cs typeface="Helvetica Light" charset="0"/>
                <a:sym typeface="Wingdings" pitchFamily="2" charset="2"/>
              </a:rPr>
              <a:t>CLIC — CERN</a:t>
            </a:r>
          </a:p>
        </p:txBody>
      </p:sp>
      <p:pic>
        <p:nvPicPr>
          <p:cNvPr id="12" name="Picture 1">
            <a:extLst>
              <a:ext uri="{FF2B5EF4-FFF2-40B4-BE49-F238E27FC236}">
                <a16:creationId xmlns:a16="http://schemas.microsoft.com/office/drawing/2014/main" id="{0A25769D-41D2-4B22-45AC-2587B9CE8E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95035" y="3540556"/>
            <a:ext cx="2931872" cy="121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CERN_picture_sky">
            <a:extLst>
              <a:ext uri="{FF2B5EF4-FFF2-40B4-BE49-F238E27FC236}">
                <a16:creationId xmlns:a16="http://schemas.microsoft.com/office/drawing/2014/main" id="{77BFD6B4-3FC1-E762-7090-11960BA6F08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8487"/>
          <a:stretch>
            <a:fillRect/>
          </a:stretch>
        </p:blipFill>
        <p:spPr bwMode="auto">
          <a:xfrm>
            <a:off x="5936974" y="3527266"/>
            <a:ext cx="1624321" cy="1228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 name="Group 15">
            <a:extLst>
              <a:ext uri="{FF2B5EF4-FFF2-40B4-BE49-F238E27FC236}">
                <a16:creationId xmlns:a16="http://schemas.microsoft.com/office/drawing/2014/main" id="{BF37FA30-FF92-3D68-690B-ABF1C6F7DCC7}"/>
              </a:ext>
            </a:extLst>
          </p:cNvPr>
          <p:cNvGrpSpPr>
            <a:grpSpLocks noChangeAspect="1"/>
          </p:cNvGrpSpPr>
          <p:nvPr/>
        </p:nvGrpSpPr>
        <p:grpSpPr>
          <a:xfrm>
            <a:off x="10406253" y="3536226"/>
            <a:ext cx="1783855" cy="1219738"/>
            <a:chOff x="7964557" y="787871"/>
            <a:chExt cx="2491408" cy="1703538"/>
          </a:xfrm>
        </p:grpSpPr>
        <p:sp>
          <p:nvSpPr>
            <p:cNvPr id="15" name="Rectangle 14">
              <a:extLst>
                <a:ext uri="{FF2B5EF4-FFF2-40B4-BE49-F238E27FC236}">
                  <a16:creationId xmlns:a16="http://schemas.microsoft.com/office/drawing/2014/main" id="{15EBBC45-5055-DA78-B9ED-7D6AF17F42F5}"/>
                </a:ext>
              </a:extLst>
            </p:cNvPr>
            <p:cNvSpPr/>
            <p:nvPr/>
          </p:nvSpPr>
          <p:spPr>
            <a:xfrm>
              <a:off x="7964557" y="787871"/>
              <a:ext cx="2491407" cy="1703538"/>
            </a:xfrm>
            <a:prstGeom prst="rect">
              <a:avLst/>
            </a:prstGeom>
            <a:solidFill>
              <a:schemeClr val="bg1"/>
            </a:solidFill>
          </p:spPr>
          <p:txBody>
            <a:bodyPr wrap="square" rtlCol="0" anchor="ctr">
              <a:spAutoFit/>
            </a:bodyPr>
            <a:lstStyle/>
            <a:p>
              <a:pPr algn="l"/>
              <a:endParaRPr lang="en-GB" sz="1600" dirty="0">
                <a:latin typeface="Helvetica" pitchFamily="2" charset="0"/>
              </a:endParaRPr>
            </a:p>
          </p:txBody>
        </p:sp>
        <p:pic>
          <p:nvPicPr>
            <p:cNvPr id="14" name="Picture 13">
              <a:extLst>
                <a:ext uri="{FF2B5EF4-FFF2-40B4-BE49-F238E27FC236}">
                  <a16:creationId xmlns:a16="http://schemas.microsoft.com/office/drawing/2014/main" id="{98AB6A4E-8ADA-FBB7-5BCA-AE046BD15129}"/>
                </a:ext>
              </a:extLst>
            </p:cNvPr>
            <p:cNvPicPr>
              <a:picLocks noChangeAspect="1"/>
            </p:cNvPicPr>
            <p:nvPr/>
          </p:nvPicPr>
          <p:blipFill>
            <a:blip r:embed="rId7"/>
            <a:srcRect l="24022" t="7730" r="27303" b="70048"/>
            <a:stretch>
              <a:fillRect/>
            </a:stretch>
          </p:blipFill>
          <p:spPr>
            <a:xfrm>
              <a:off x="8097077" y="877640"/>
              <a:ext cx="2358888" cy="1524000"/>
            </a:xfrm>
            <a:prstGeom prst="rect">
              <a:avLst/>
            </a:prstGeom>
          </p:spPr>
        </p:pic>
      </p:grpSp>
      <p:sp>
        <p:nvSpPr>
          <p:cNvPr id="17" name="TextBox 16">
            <a:extLst>
              <a:ext uri="{FF2B5EF4-FFF2-40B4-BE49-F238E27FC236}">
                <a16:creationId xmlns:a16="http://schemas.microsoft.com/office/drawing/2014/main" id="{A456D762-75DC-D4DA-0BFE-9B6FAD5D87B5}"/>
              </a:ext>
            </a:extLst>
          </p:cNvPr>
          <p:cNvSpPr txBox="1"/>
          <p:nvPr/>
        </p:nvSpPr>
        <p:spPr>
          <a:xfrm>
            <a:off x="6054364" y="4462974"/>
            <a:ext cx="1244251" cy="276999"/>
          </a:xfrm>
          <a:prstGeom prst="rect">
            <a:avLst/>
          </a:prstGeom>
          <a:noFill/>
        </p:spPr>
        <p:txBody>
          <a:bodyPr wrap="none" rtlCol="0">
            <a:spAutoFit/>
          </a:bodyPr>
          <a:lstStyle/>
          <a:p>
            <a:pPr marL="0">
              <a:spcBef>
                <a:spcPts val="3000"/>
              </a:spcBef>
            </a:pPr>
            <a:r>
              <a:rPr lang="en-CH" sz="1200" b="1" dirty="0">
                <a:solidFill>
                  <a:schemeClr val="bg1"/>
                </a:solidFill>
                <a:latin typeface="Helvetica" pitchFamily="2" charset="0"/>
                <a:ea typeface="Helvetica Light" charset="0"/>
                <a:cs typeface="Helvetica Light" charset="0"/>
                <a:sym typeface="Wingdings" pitchFamily="2" charset="2"/>
              </a:rPr>
              <a:t>LEP3 — CERN</a:t>
            </a:r>
          </a:p>
        </p:txBody>
      </p:sp>
    </p:spTree>
    <p:extLst>
      <p:ext uri="{BB962C8B-B14F-4D97-AF65-F5344CB8AC3E}">
        <p14:creationId xmlns:p14="http://schemas.microsoft.com/office/powerpoint/2010/main" val="19746149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4EEC89F-7483-3DC1-269A-2A4555556583}"/>
              </a:ext>
            </a:extLst>
          </p:cNvPr>
          <p:cNvSpPr>
            <a:spLocks noGrp="1"/>
          </p:cNvSpPr>
          <p:nvPr>
            <p:ph type="sldNum" sz="quarter" idx="4"/>
          </p:nvPr>
        </p:nvSpPr>
        <p:spPr/>
        <p:txBody>
          <a:bodyPr/>
          <a:lstStyle/>
          <a:p>
            <a:pPr>
              <a:defRPr/>
            </a:pPr>
            <a:fld id="{611C2F03-9E95-40C9-A99F-3C4F7EE8CF2A}" type="slidenum">
              <a:rPr lang="en-GB" smtClean="0"/>
              <a:pPr>
                <a:defRPr/>
              </a:pPr>
              <a:t>37</a:t>
            </a:fld>
            <a:endParaRPr lang="en-GB"/>
          </a:p>
        </p:txBody>
      </p:sp>
      <p:sp>
        <p:nvSpPr>
          <p:cNvPr id="4" name="TextBox 3">
            <a:extLst>
              <a:ext uri="{FF2B5EF4-FFF2-40B4-BE49-F238E27FC236}">
                <a16:creationId xmlns:a16="http://schemas.microsoft.com/office/drawing/2014/main" id="{03315091-0AF3-F410-93A4-17A6FCAE88F7}"/>
              </a:ext>
            </a:extLst>
          </p:cNvPr>
          <p:cNvSpPr txBox="1"/>
          <p:nvPr/>
        </p:nvSpPr>
        <p:spPr>
          <a:xfrm>
            <a:off x="214938" y="264651"/>
            <a:ext cx="11305525"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lang="en-GB" sz="2800" b="1" noProof="0" dirty="0">
                <a:solidFill>
                  <a:srgbClr val="0D7FBF"/>
                </a:solidFill>
                <a:latin typeface="Helvetica" pitchFamily="2" charset="0"/>
                <a:ea typeface="Trebuchet MS" pitchFamily="-84" charset="0"/>
                <a:cs typeface="Helvetica Light"/>
              </a:rPr>
              <a:t>CEPC — Circular </a:t>
            </a:r>
            <a:r>
              <a:rPr lang="en-GB" sz="2000" b="1" noProof="0" dirty="0">
                <a:solidFill>
                  <a:srgbClr val="0D7FBF"/>
                </a:solidFill>
                <a:latin typeface="Helvetica" pitchFamily="2" charset="0"/>
                <a:ea typeface="Trebuchet MS" pitchFamily="-84" charset="0"/>
                <a:cs typeface="Helvetica Light"/>
              </a:rPr>
              <a:t>(not </a:t>
            </a:r>
            <a:r>
              <a:rPr lang="en-GB" sz="2000" b="1" i="1" noProof="0" dirty="0">
                <a:solidFill>
                  <a:srgbClr val="0D7FBF"/>
                </a:solidFill>
                <a:latin typeface="Helvetica" pitchFamily="2" charset="0"/>
                <a:ea typeface="Trebuchet MS" pitchFamily="-84" charset="0"/>
                <a:cs typeface="Helvetica Light"/>
              </a:rPr>
              <a:t>Chinese </a:t>
            </a:r>
            <a:r>
              <a:rPr lang="en-GB" sz="2000" b="1" noProof="0" dirty="0">
                <a:solidFill>
                  <a:srgbClr val="0D7FBF"/>
                </a:solidFill>
                <a:latin typeface="Helvetica" pitchFamily="2" charset="0"/>
                <a:ea typeface="Trebuchet MS" pitchFamily="-84" charset="0"/>
                <a:cs typeface="Helvetica Light"/>
              </a:rPr>
              <a:t>!) </a:t>
            </a:r>
            <a:r>
              <a:rPr lang="en-GB" sz="2800" b="1" noProof="0" dirty="0">
                <a:solidFill>
                  <a:srgbClr val="0D7FBF"/>
                </a:solidFill>
                <a:latin typeface="Helvetica" pitchFamily="2" charset="0"/>
                <a:ea typeface="Trebuchet MS" pitchFamily="-84" charset="0"/>
                <a:cs typeface="Helvetica Light"/>
              </a:rPr>
              <a:t>Electron Positron Collider</a:t>
            </a:r>
          </a:p>
        </p:txBody>
      </p:sp>
      <p:sp>
        <p:nvSpPr>
          <p:cNvPr id="5" name="Rectangle 4">
            <a:extLst>
              <a:ext uri="{FF2B5EF4-FFF2-40B4-BE49-F238E27FC236}">
                <a16:creationId xmlns:a16="http://schemas.microsoft.com/office/drawing/2014/main" id="{7B2E70AC-FA34-7803-237A-CA5E08358C14}"/>
              </a:ext>
            </a:extLst>
          </p:cNvPr>
          <p:cNvSpPr/>
          <p:nvPr/>
        </p:nvSpPr>
        <p:spPr>
          <a:xfrm>
            <a:off x="641951" y="1108688"/>
            <a:ext cx="11550049" cy="338554"/>
          </a:xfrm>
          <a:prstGeom prst="rect">
            <a:avLst/>
          </a:prstGeom>
        </p:spPr>
        <p:txBody>
          <a:bodyPr wrap="square">
            <a:spAutoFit/>
          </a:bodyPr>
          <a:lstStyle/>
          <a:p>
            <a:pPr defTabSz="457200" fontAlgn="base">
              <a:spcBef>
                <a:spcPts val="3600"/>
              </a:spcBef>
              <a:spcAft>
                <a:spcPct val="0"/>
              </a:spcAft>
              <a:defRPr/>
            </a:pPr>
            <a:r>
              <a:rPr lang="en-GB" sz="1600" b="1" noProof="0" dirty="0">
                <a:solidFill>
                  <a:srgbClr val="000000"/>
                </a:solidFill>
                <a:latin typeface="Helvetica" pitchFamily="2" charset="0"/>
              </a:rPr>
              <a:t>Very similar to FCC-ee: </a:t>
            </a:r>
            <a:r>
              <a:rPr lang="en-GB" sz="1600" noProof="0" dirty="0">
                <a:solidFill>
                  <a:srgbClr val="000000"/>
                </a:solidFill>
                <a:latin typeface="Helvetica" pitchFamily="2" charset="0"/>
              </a:rPr>
              <a:t>baseline is 100 km tunnel, top-up, 30 MW / beam, 2 IPs, option for subsequent hadron collider  </a:t>
            </a:r>
          </a:p>
        </p:txBody>
      </p:sp>
      <mc:AlternateContent xmlns:mc="http://schemas.openxmlformats.org/markup-compatibility/2006" xmlns:a14="http://schemas.microsoft.com/office/drawing/2010/main">
        <mc:Choice Requires="a14">
          <p:graphicFrame>
            <p:nvGraphicFramePr>
              <p:cNvPr id="8" name="Table 7">
                <a:extLst>
                  <a:ext uri="{FF2B5EF4-FFF2-40B4-BE49-F238E27FC236}">
                    <a16:creationId xmlns:a16="http://schemas.microsoft.com/office/drawing/2014/main" id="{F9233834-8274-559B-75A1-2E87F7EEA461}"/>
                  </a:ext>
                </a:extLst>
              </p:cNvPr>
              <p:cNvGraphicFramePr>
                <a:graphicFrameLocks noGrp="1"/>
              </p:cNvGraphicFramePr>
              <p:nvPr/>
            </p:nvGraphicFramePr>
            <p:xfrm>
              <a:off x="762585" y="1704860"/>
              <a:ext cx="9401832" cy="3436983"/>
            </p:xfrm>
            <a:graphic>
              <a:graphicData uri="http://schemas.openxmlformats.org/drawingml/2006/table">
                <a:tbl>
                  <a:tblPr firstRow="1" bandRow="1">
                    <a:tableStyleId>{69012ECD-51FC-41F1-AA8D-1B2483CD663E}</a:tableStyleId>
                  </a:tblPr>
                  <a:tblGrid>
                    <a:gridCol w="3431854">
                      <a:extLst>
                        <a:ext uri="{9D8B030D-6E8A-4147-A177-3AD203B41FA5}">
                          <a16:colId xmlns:a16="http://schemas.microsoft.com/office/drawing/2014/main" val="20000"/>
                        </a:ext>
                      </a:extLst>
                    </a:gridCol>
                    <a:gridCol w="1065021">
                      <a:extLst>
                        <a:ext uri="{9D8B030D-6E8A-4147-A177-3AD203B41FA5}">
                          <a16:colId xmlns:a16="http://schemas.microsoft.com/office/drawing/2014/main" val="20001"/>
                        </a:ext>
                      </a:extLst>
                    </a:gridCol>
                    <a:gridCol w="1419636">
                      <a:extLst>
                        <a:ext uri="{9D8B030D-6E8A-4147-A177-3AD203B41FA5}">
                          <a16:colId xmlns:a16="http://schemas.microsoft.com/office/drawing/2014/main" val="20004"/>
                        </a:ext>
                      </a:extLst>
                    </a:gridCol>
                    <a:gridCol w="1145816">
                      <a:extLst>
                        <a:ext uri="{9D8B030D-6E8A-4147-A177-3AD203B41FA5}">
                          <a16:colId xmlns:a16="http://schemas.microsoft.com/office/drawing/2014/main" val="20005"/>
                        </a:ext>
                      </a:extLst>
                    </a:gridCol>
                    <a:gridCol w="1199818">
                      <a:extLst>
                        <a:ext uri="{9D8B030D-6E8A-4147-A177-3AD203B41FA5}">
                          <a16:colId xmlns:a16="http://schemas.microsoft.com/office/drawing/2014/main" val="818795718"/>
                        </a:ext>
                      </a:extLst>
                    </a:gridCol>
                    <a:gridCol w="1139687">
                      <a:extLst>
                        <a:ext uri="{9D8B030D-6E8A-4147-A177-3AD203B41FA5}">
                          <a16:colId xmlns:a16="http://schemas.microsoft.com/office/drawing/2014/main" val="2232381764"/>
                        </a:ext>
                      </a:extLst>
                    </a:gridCol>
                  </a:tblGrid>
                  <a:tr h="312453">
                    <a:tc>
                      <a:txBody>
                        <a:bodyPr/>
                        <a:lstStyle>
                          <a:lvl1pPr marL="0" algn="l" defTabSz="914400" rtl="0" eaLnBrk="1" latinLnBrk="0" hangingPunct="1">
                            <a:defRPr kumimoji="0" sz="1800" b="1" kern="1200">
                              <a:solidFill>
                                <a:schemeClr val="lt1"/>
                              </a:solidFill>
                              <a:latin typeface="Arial"/>
                            </a:defRPr>
                          </a:lvl1pPr>
                          <a:lvl2pPr marL="457200" algn="l" defTabSz="914400" rtl="0" eaLnBrk="1" latinLnBrk="0" hangingPunct="1">
                            <a:defRPr kumimoji="0" sz="1800" b="1" kern="1200">
                              <a:solidFill>
                                <a:schemeClr val="lt1"/>
                              </a:solidFill>
                              <a:latin typeface="Arial"/>
                            </a:defRPr>
                          </a:lvl2pPr>
                          <a:lvl3pPr marL="914400" algn="l" defTabSz="914400" rtl="0" eaLnBrk="1" latinLnBrk="0" hangingPunct="1">
                            <a:defRPr kumimoji="0" sz="1800" b="1" kern="1200">
                              <a:solidFill>
                                <a:schemeClr val="lt1"/>
                              </a:solidFill>
                              <a:latin typeface="Arial"/>
                            </a:defRPr>
                          </a:lvl3pPr>
                          <a:lvl4pPr marL="1371600" algn="l" defTabSz="914400" rtl="0" eaLnBrk="1" latinLnBrk="0" hangingPunct="1">
                            <a:defRPr kumimoji="0" sz="1800" b="1" kern="1200">
                              <a:solidFill>
                                <a:schemeClr val="lt1"/>
                              </a:solidFill>
                              <a:latin typeface="Arial"/>
                            </a:defRPr>
                          </a:lvl4pPr>
                          <a:lvl5pPr marL="1828800" algn="l" defTabSz="914400" rtl="0" eaLnBrk="1" latinLnBrk="0" hangingPunct="1">
                            <a:defRPr kumimoji="0" sz="1800" b="1" kern="1200">
                              <a:solidFill>
                                <a:schemeClr val="lt1"/>
                              </a:solidFill>
                              <a:latin typeface="Arial"/>
                            </a:defRPr>
                          </a:lvl5pPr>
                          <a:lvl6pPr marL="2286000" algn="l" defTabSz="914400" rtl="0" eaLnBrk="1" latinLnBrk="0" hangingPunct="1">
                            <a:defRPr kumimoji="0" sz="1800" b="1" kern="1200">
                              <a:solidFill>
                                <a:schemeClr val="lt1"/>
                              </a:solidFill>
                              <a:latin typeface="Arial"/>
                            </a:defRPr>
                          </a:lvl6pPr>
                          <a:lvl7pPr marL="2743200" algn="l" defTabSz="914400" rtl="0" eaLnBrk="1" latinLnBrk="0" hangingPunct="1">
                            <a:defRPr kumimoji="0" sz="1800" b="1" kern="1200">
                              <a:solidFill>
                                <a:schemeClr val="lt1"/>
                              </a:solidFill>
                              <a:latin typeface="Arial"/>
                            </a:defRPr>
                          </a:lvl7pPr>
                          <a:lvl8pPr marL="3200400" algn="l" defTabSz="914400" rtl="0" eaLnBrk="1" latinLnBrk="0" hangingPunct="1">
                            <a:defRPr kumimoji="0" sz="1800" b="1" kern="1200">
                              <a:solidFill>
                                <a:schemeClr val="lt1"/>
                              </a:solidFill>
                              <a:latin typeface="Arial"/>
                            </a:defRPr>
                          </a:lvl8pPr>
                          <a:lvl9pPr marL="3657600" algn="l" defTabSz="914400" rtl="0" eaLnBrk="1" latinLnBrk="0" hangingPunct="1">
                            <a:defRPr kumimoji="0" sz="1800" b="1" kern="1200">
                              <a:solidFill>
                                <a:schemeClr val="lt1"/>
                              </a:solidFill>
                              <a:latin typeface="Arial"/>
                            </a:defRPr>
                          </a:lvl9pPr>
                        </a:lstStyle>
                        <a:p>
                          <a:r>
                            <a:rPr lang="en-GB" sz="1400" b="0" dirty="0">
                              <a:solidFill>
                                <a:schemeClr val="bg1"/>
                              </a:solidFill>
                              <a:latin typeface="Helvetica" pitchFamily="2" charset="0"/>
                            </a:rPr>
                            <a:t>Parameter</a:t>
                          </a:r>
                        </a:p>
                      </a:txBody>
                      <a:tcPr marL="51435" marR="51435" marT="25718" marB="25718" anchor="ctr"/>
                    </a:tc>
                    <a:tc>
                      <a:txBody>
                        <a:bodyPr/>
                        <a:lstStyle>
                          <a:lvl1pPr marL="0" algn="l" defTabSz="914400" rtl="0" eaLnBrk="1" latinLnBrk="0" hangingPunct="1">
                            <a:defRPr kumimoji="0" sz="1800" b="1" kern="1200">
                              <a:solidFill>
                                <a:schemeClr val="lt1"/>
                              </a:solidFill>
                              <a:latin typeface="Arial"/>
                            </a:defRPr>
                          </a:lvl1pPr>
                          <a:lvl2pPr marL="457200" algn="l" defTabSz="914400" rtl="0" eaLnBrk="1" latinLnBrk="0" hangingPunct="1">
                            <a:defRPr kumimoji="0" sz="1800" b="1" kern="1200">
                              <a:solidFill>
                                <a:schemeClr val="lt1"/>
                              </a:solidFill>
                              <a:latin typeface="Arial"/>
                            </a:defRPr>
                          </a:lvl2pPr>
                          <a:lvl3pPr marL="914400" algn="l" defTabSz="914400" rtl="0" eaLnBrk="1" latinLnBrk="0" hangingPunct="1">
                            <a:defRPr kumimoji="0" sz="1800" b="1" kern="1200">
                              <a:solidFill>
                                <a:schemeClr val="lt1"/>
                              </a:solidFill>
                              <a:latin typeface="Arial"/>
                            </a:defRPr>
                          </a:lvl3pPr>
                          <a:lvl4pPr marL="1371600" algn="l" defTabSz="914400" rtl="0" eaLnBrk="1" latinLnBrk="0" hangingPunct="1">
                            <a:defRPr kumimoji="0" sz="1800" b="1" kern="1200">
                              <a:solidFill>
                                <a:schemeClr val="lt1"/>
                              </a:solidFill>
                              <a:latin typeface="Arial"/>
                            </a:defRPr>
                          </a:lvl4pPr>
                          <a:lvl5pPr marL="1828800" algn="l" defTabSz="914400" rtl="0" eaLnBrk="1" latinLnBrk="0" hangingPunct="1">
                            <a:defRPr kumimoji="0" sz="1800" b="1" kern="1200">
                              <a:solidFill>
                                <a:schemeClr val="lt1"/>
                              </a:solidFill>
                              <a:latin typeface="Arial"/>
                            </a:defRPr>
                          </a:lvl5pPr>
                          <a:lvl6pPr marL="2286000" algn="l" defTabSz="914400" rtl="0" eaLnBrk="1" latinLnBrk="0" hangingPunct="1">
                            <a:defRPr kumimoji="0" sz="1800" b="1" kern="1200">
                              <a:solidFill>
                                <a:schemeClr val="lt1"/>
                              </a:solidFill>
                              <a:latin typeface="Arial"/>
                            </a:defRPr>
                          </a:lvl6pPr>
                          <a:lvl7pPr marL="2743200" algn="l" defTabSz="914400" rtl="0" eaLnBrk="1" latinLnBrk="0" hangingPunct="1">
                            <a:defRPr kumimoji="0" sz="1800" b="1" kern="1200">
                              <a:solidFill>
                                <a:schemeClr val="lt1"/>
                              </a:solidFill>
                              <a:latin typeface="Arial"/>
                            </a:defRPr>
                          </a:lvl7pPr>
                          <a:lvl8pPr marL="3200400" algn="l" defTabSz="914400" rtl="0" eaLnBrk="1" latinLnBrk="0" hangingPunct="1">
                            <a:defRPr kumimoji="0" sz="1800" b="1" kern="1200">
                              <a:solidFill>
                                <a:schemeClr val="lt1"/>
                              </a:solidFill>
                              <a:latin typeface="Arial"/>
                            </a:defRPr>
                          </a:lvl8pPr>
                          <a:lvl9pPr marL="3657600" algn="l" defTabSz="914400" rtl="0" eaLnBrk="1" latinLnBrk="0" hangingPunct="1">
                            <a:defRPr kumimoji="0" sz="1800" b="1" kern="1200">
                              <a:solidFill>
                                <a:schemeClr val="lt1"/>
                              </a:solidFill>
                              <a:latin typeface="Arial"/>
                            </a:defRPr>
                          </a:lvl9pPr>
                        </a:lstStyle>
                        <a:p>
                          <a:pPr algn="ctr"/>
                          <a:r>
                            <a:rPr lang="en-GB" sz="1400" b="0" dirty="0">
                              <a:solidFill>
                                <a:schemeClr val="bg1"/>
                              </a:solidFill>
                              <a:latin typeface="Helvetica" pitchFamily="2" charset="0"/>
                            </a:rPr>
                            <a:t>Z</a:t>
                          </a: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GB" sz="1400" b="0" dirty="0">
                              <a:solidFill>
                                <a:schemeClr val="bg1"/>
                              </a:solidFill>
                              <a:latin typeface="Helvetica" pitchFamily="2" charset="0"/>
                            </a:rPr>
                            <a:t>WW</a:t>
                          </a: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de-AT" sz="1400" b="0" dirty="0">
                              <a:solidFill>
                                <a:schemeClr val="bg1"/>
                              </a:solidFill>
                              <a:latin typeface="Helvetica" pitchFamily="2" charset="0"/>
                            </a:rPr>
                            <a:t>H</a:t>
                          </a:r>
                          <a:r>
                            <a:rPr lang="de-AT" sz="1400" b="0" baseline="0" dirty="0">
                              <a:solidFill>
                                <a:schemeClr val="bg1"/>
                              </a:solidFill>
                              <a:latin typeface="Helvetica" pitchFamily="2" charset="0"/>
                            </a:rPr>
                            <a:t> (ZH)</a:t>
                          </a:r>
                          <a:endParaRPr lang="de-AT" sz="1400" b="0" dirty="0">
                            <a:solidFill>
                              <a:schemeClr val="bg1"/>
                            </a:solidFill>
                            <a:latin typeface="Helvetica" pitchFamily="2" charset="0"/>
                          </a:endParaRPr>
                        </a:p>
                      </a:txBody>
                      <a:tcPr marL="51435" marR="51435" marT="25718" marB="25718" anchor="ct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14:m>
                            <m:oMathPara xmlns:m="http://schemas.openxmlformats.org/officeDocument/2006/math">
                              <m:oMath>
                                <m:r>
                                  <m:rPr>
                                    <m:nor/>
                                  </m:rPr>
                                  <a:rPr lang="en-US" sz="1400" b="0" i="0" dirty="0" smtClean="0">
                                    <a:solidFill>
                                      <a:schemeClr val="bg1"/>
                                    </a:solidFill>
                                    <a:latin typeface="Helvetica" pitchFamily="2" charset="0"/>
                                  </a:rPr>
                                  <m:t>t</m:t>
                                </m:r>
                                <m:acc>
                                  <m:accPr>
                                    <m:chr m:val="̅"/>
                                    <m:ctrlPr>
                                      <a:rPr lang="en-US" sz="1400" b="0" i="0" dirty="0" smtClean="0">
                                        <a:solidFill>
                                          <a:schemeClr val="bg1"/>
                                        </a:solidFill>
                                        <a:latin typeface="Helvetica" pitchFamily="2" charset="0"/>
                                      </a:rPr>
                                    </m:ctrlPr>
                                  </m:accPr>
                                  <m:e>
                                    <m:r>
                                      <m:rPr>
                                        <m:nor/>
                                      </m:rPr>
                                      <a:rPr lang="en-US" sz="1400" b="0" i="0" dirty="0" smtClean="0">
                                        <a:solidFill>
                                          <a:schemeClr val="bg1"/>
                                        </a:solidFill>
                                        <a:latin typeface="Helvetica" pitchFamily="2" charset="0"/>
                                      </a:rPr>
                                      <m:t>t</m:t>
                                    </m:r>
                                  </m:e>
                                </m:acc>
                              </m:oMath>
                            </m:oMathPara>
                          </a14:m>
                          <a:endParaRPr lang="de-AT" sz="1400" b="0" dirty="0">
                            <a:solidFill>
                              <a:schemeClr val="bg1"/>
                            </a:solidFill>
                            <a:latin typeface="Helvetica" pitchFamily="2" charset="0"/>
                          </a:endParaRPr>
                        </a:p>
                      </a:txBody>
                      <a:tcPr marL="51435" marR="51435" marT="25718" marB="25718" anchor="ctr"/>
                    </a:tc>
                    <a:tc hMerge="1">
                      <a:txBody>
                        <a:bodyPr/>
                        <a:lstStyle/>
                        <a:p>
                          <a:pPr algn="ctr"/>
                          <a:endParaRPr lang="de-AT" sz="1400" b="1" dirty="0">
                            <a:solidFill>
                              <a:schemeClr val="bg1"/>
                            </a:solidFill>
                          </a:endParaRPr>
                        </a:p>
                      </a:txBody>
                      <a:tcPr marL="51435" marR="51435" marT="25718" marB="25718" anchor="ctr">
                        <a:lnL w="12700" cap="flat" cmpd="sng" algn="ctr">
                          <a:noFill/>
                          <a:prstDash val="solid"/>
                          <a:round/>
                          <a:headEnd type="none" w="med" len="med"/>
                          <a:tailEnd type="none" w="med" len="med"/>
                        </a:lnL>
                        <a:lnR w="12700" cap="flat" cmpd="sng" algn="ctr">
                          <a:solidFill>
                            <a:srgbClr val="A26B2D"/>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solidFill>
                      </a:tcPr>
                    </a:tc>
                    <a:extLst>
                      <a:ext uri="{0D108BD9-81ED-4DB2-BD59-A6C34878D82A}">
                        <a16:rowId xmlns:a16="http://schemas.microsoft.com/office/drawing/2014/main" val="10000"/>
                      </a:ext>
                    </a:extLst>
                  </a:tr>
                  <a:tr h="31245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US" sz="1400" b="0" kern="1200" dirty="0">
                              <a:solidFill>
                                <a:schemeClr val="tx1">
                                  <a:lumMod val="90000"/>
                                  <a:lumOff val="10000"/>
                                </a:schemeClr>
                              </a:solidFill>
                              <a:latin typeface="Helvetica" pitchFamily="2" charset="0"/>
                            </a:rPr>
                            <a:t>Inst. luminosity / IP [10</a:t>
                          </a:r>
                          <a:r>
                            <a:rPr kumimoji="0" lang="en-US" sz="1400" b="0" kern="1200" baseline="30000" dirty="0">
                              <a:solidFill>
                                <a:schemeClr val="tx1">
                                  <a:lumMod val="90000"/>
                                  <a:lumOff val="10000"/>
                                </a:schemeClr>
                              </a:solidFill>
                              <a:latin typeface="Helvetica" pitchFamily="2" charset="0"/>
                            </a:rPr>
                            <a:t>34</a:t>
                          </a:r>
                          <a:r>
                            <a:rPr kumimoji="0" lang="en-US" sz="1400" b="0" kern="1200" dirty="0">
                              <a:solidFill>
                                <a:schemeClr val="tx1">
                                  <a:lumMod val="90000"/>
                                  <a:lumOff val="10000"/>
                                </a:schemeClr>
                              </a:solidFill>
                              <a:latin typeface="Helvetica" pitchFamily="2" charset="0"/>
                            </a:rPr>
                            <a:t> cm</a:t>
                          </a:r>
                          <a:r>
                            <a:rPr kumimoji="0" lang="en-US" sz="1400" b="0" kern="1200" baseline="30000" dirty="0">
                              <a:solidFill>
                                <a:schemeClr val="tx1">
                                  <a:lumMod val="90000"/>
                                  <a:lumOff val="10000"/>
                                </a:schemeClr>
                              </a:solidFill>
                              <a:latin typeface="Helvetica" pitchFamily="2" charset="0"/>
                            </a:rPr>
                            <a:t>–2</a:t>
                          </a:r>
                          <a:r>
                            <a:rPr kumimoji="0" lang="en-US" sz="1400" b="0" kern="1200" dirty="0">
                              <a:solidFill>
                                <a:schemeClr val="tx1">
                                  <a:lumMod val="90000"/>
                                  <a:lumOff val="10000"/>
                                </a:schemeClr>
                              </a:solidFill>
                              <a:latin typeface="Helvetica" pitchFamily="2" charset="0"/>
                            </a:rPr>
                            <a:t>s</a:t>
                          </a:r>
                          <a:r>
                            <a:rPr kumimoji="0" lang="en-US" sz="1400" b="0" kern="1200" baseline="30000" dirty="0">
                              <a:solidFill>
                                <a:schemeClr val="tx1">
                                  <a:lumMod val="90000"/>
                                  <a:lumOff val="10000"/>
                                </a:schemeClr>
                              </a:solidFill>
                              <a:latin typeface="Helvetica" pitchFamily="2" charset="0"/>
                            </a:rPr>
                            <a:t>–1</a:t>
                          </a:r>
                          <a:r>
                            <a:rPr kumimoji="0" lang="en-US"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3">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115</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3">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400" b="0" kern="1200" dirty="0">
                              <a:solidFill>
                                <a:schemeClr val="tx1">
                                  <a:lumMod val="90000"/>
                                  <a:lumOff val="10000"/>
                                </a:schemeClr>
                              </a:solidFill>
                              <a:latin typeface="Helvetica" pitchFamily="2" charset="0"/>
                            </a:rPr>
                            <a:t>16 </a:t>
                          </a:r>
                          <a:r>
                            <a:rPr kumimoji="0" lang="en-GB" sz="1100" b="0" i="0" u="none" strike="noStrike" kern="1200" cap="none" spc="0" normalizeH="0" baseline="0" noProof="0" dirty="0">
                              <a:ln>
                                <a:noFill/>
                              </a:ln>
                              <a:solidFill>
                                <a:srgbClr val="000000">
                                  <a:lumMod val="90000"/>
                                  <a:lumOff val="10000"/>
                                </a:srgbClr>
                              </a:solidFill>
                              <a:effectLst/>
                              <a:uLnTx/>
                              <a:uFillTx/>
                              <a:latin typeface="Helvetica" pitchFamily="2" charset="0"/>
                              <a:ea typeface="+mn-ea"/>
                              <a:cs typeface="+mn-cs"/>
                            </a:rPr>
                            <a:t>(160 GeV)</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3">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400" b="0" kern="1200" dirty="0">
                              <a:solidFill>
                                <a:schemeClr val="tx1">
                                  <a:lumMod val="90000"/>
                                  <a:lumOff val="10000"/>
                                </a:schemeClr>
                              </a:solidFill>
                              <a:latin typeface="Helvetica" pitchFamily="2" charset="0"/>
                            </a:rPr>
                            <a:t>5.0 </a:t>
                          </a:r>
                          <a:r>
                            <a:rPr kumimoji="0" lang="en-GB" sz="1100" b="0" i="0" u="none" strike="noStrike" kern="1200" cap="none" spc="0" normalizeH="0" baseline="0" noProof="0" dirty="0">
                              <a:ln>
                                <a:noFill/>
                              </a:ln>
                              <a:solidFill>
                                <a:srgbClr val="000000">
                                  <a:lumMod val="90000"/>
                                  <a:lumOff val="10000"/>
                                </a:srgbClr>
                              </a:solidFill>
                              <a:effectLst/>
                              <a:uLnTx/>
                              <a:uFillTx/>
                              <a:latin typeface="Helvetica" pitchFamily="2" charset="0"/>
                              <a:ea typeface="+mn-ea"/>
                              <a:cs typeface="+mn-cs"/>
                            </a:rPr>
                            <a:t>(240 GeV)</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3">
                            <a:lumMod val="20000"/>
                            <a:lumOff val="80000"/>
                          </a:scheme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r>
                            <a:rPr kumimoji="0" lang="en-GB" sz="1400" b="0" kern="1200" dirty="0">
                              <a:solidFill>
                                <a:schemeClr val="tx1">
                                  <a:lumMod val="90000"/>
                                  <a:lumOff val="10000"/>
                                </a:schemeClr>
                              </a:solidFill>
                              <a:latin typeface="Helvetica" pitchFamily="2" charset="0"/>
                              <a:ea typeface="+mn-ea"/>
                              <a:cs typeface="+mn-cs"/>
                            </a:rPr>
                            <a:t>0.5 </a:t>
                          </a:r>
                          <a:r>
                            <a:rPr kumimoji="0" lang="en-GB" sz="1100" b="0" kern="1200" dirty="0">
                              <a:solidFill>
                                <a:schemeClr val="tx1">
                                  <a:lumMod val="90000"/>
                                  <a:lumOff val="10000"/>
                                </a:schemeClr>
                              </a:solidFill>
                              <a:latin typeface="Helvetica" pitchFamily="2" charset="0"/>
                              <a:ea typeface="+mn-ea"/>
                              <a:cs typeface="+mn-cs"/>
                            </a:rPr>
                            <a:t>(360 GeV)</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3">
                            <a:lumMod val="20000"/>
                            <a:lumOff val="80000"/>
                          </a:schemeClr>
                        </a:solidFill>
                      </a:tcPr>
                    </a:tc>
                    <a:tc hMerge="1">
                      <a:txBody>
                        <a:bodyPr/>
                        <a:lstStyle/>
                        <a:p>
                          <a:endParaRPr dirty="0"/>
                        </a:p>
                      </a:txBody>
                      <a:tcPr marL="51435" marR="51435" marT="25718" marB="25718" anchor="ctr">
                        <a:solidFill>
                          <a:schemeClr val="accent3">
                            <a:lumMod val="20000"/>
                            <a:lumOff val="80000"/>
                          </a:schemeClr>
                        </a:solidFill>
                      </a:tcPr>
                    </a:tc>
                    <a:extLst>
                      <a:ext uri="{0D108BD9-81ED-4DB2-BD59-A6C34878D82A}">
                        <a16:rowId xmlns:a16="http://schemas.microsoft.com/office/drawing/2014/main" val="10001"/>
                      </a:ext>
                    </a:extLst>
                  </a:tr>
                  <a:tr h="312453">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b="0" kern="1200" dirty="0">
                              <a:solidFill>
                                <a:schemeClr val="tx1">
                                  <a:lumMod val="90000"/>
                                  <a:lumOff val="10000"/>
                                </a:schemeClr>
                              </a:solidFill>
                              <a:latin typeface="Helvetica" pitchFamily="2" charset="0"/>
                            </a:rPr>
                            <a:t>Integrated luminosity / year / IP [ab</a:t>
                          </a:r>
                          <a:r>
                            <a:rPr kumimoji="0" lang="en-US" sz="1400" b="0" kern="1200" baseline="30000" dirty="0">
                              <a:solidFill>
                                <a:schemeClr val="tx1">
                                  <a:lumMod val="90000"/>
                                  <a:lumOff val="10000"/>
                                </a:schemeClr>
                              </a:solidFill>
                              <a:latin typeface="Helvetica" pitchFamily="2" charset="0"/>
                            </a:rPr>
                            <a:t>–1</a:t>
                          </a:r>
                          <a:r>
                            <a:rPr kumimoji="0" lang="en-US"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3">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15</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3">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2.1</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3">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ea typeface="+mn-ea"/>
                              <a:cs typeface="+mn-cs"/>
                            </a:rPr>
                            <a:t>0.65</a:t>
                          </a:r>
                        </a:p>
                      </a:txBody>
                      <a:tcPr marL="51435" marR="51435" marT="25718" marB="25718" anchor="ctr">
                        <a:solidFill>
                          <a:schemeClr val="accent3">
                            <a:lumMod val="20000"/>
                            <a:lumOff val="80000"/>
                          </a:schemeClr>
                        </a:solidFill>
                      </a:tcPr>
                    </a:tc>
                    <a:tc gridSpan="2">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rPr>
                            <a:t>0.065</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3">
                            <a:lumMod val="20000"/>
                            <a:lumOff val="80000"/>
                          </a:schemeClr>
                        </a:solidFill>
                      </a:tcPr>
                    </a:tc>
                    <a:tc hMerge="1">
                      <a:txBody>
                        <a:bodyPr/>
                        <a:lstStyle/>
                        <a:p>
                          <a:endParaRPr dirty="0"/>
                        </a:p>
                      </a:txBody>
                      <a:tcPr marL="51435" marR="51435" marT="25718" marB="25718" anchor="ctr">
                        <a:solidFill>
                          <a:schemeClr val="accent3">
                            <a:lumMod val="20000"/>
                            <a:lumOff val="80000"/>
                          </a:schemeClr>
                        </a:solidFill>
                      </a:tcPr>
                    </a:tc>
                    <a:extLst>
                      <a:ext uri="{0D108BD9-81ED-4DB2-BD59-A6C34878D82A}">
                        <a16:rowId xmlns:a16="http://schemas.microsoft.com/office/drawing/2014/main" val="4203968920"/>
                      </a:ext>
                    </a:extLst>
                  </a:tr>
                  <a:tr h="312453">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400" b="0" kern="1200" dirty="0">
                              <a:solidFill>
                                <a:schemeClr val="tx1">
                                  <a:lumMod val="90000"/>
                                  <a:lumOff val="10000"/>
                                </a:schemeClr>
                              </a:solidFill>
                              <a:latin typeface="Helvetica" pitchFamily="2" charset="0"/>
                            </a:rPr>
                            <a:t>Run time [years]</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3">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ea typeface="+mn-ea"/>
                              <a:cs typeface="+mn-cs"/>
                            </a:rPr>
                            <a:t>2</a:t>
                          </a:r>
                        </a:p>
                      </a:txBody>
                      <a:tcPr marL="51435" marR="51435" marT="25718" marB="25718" anchor="ctr">
                        <a:solidFill>
                          <a:schemeClr val="accent3">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1</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3">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ea typeface="+mn-ea"/>
                              <a:cs typeface="+mn-cs"/>
                            </a:rPr>
                            <a:t>10</a:t>
                          </a:r>
                        </a:p>
                      </a:txBody>
                      <a:tcPr marL="51435" marR="51435" marT="25718" marB="25718" anchor="ctr">
                        <a:solidFill>
                          <a:schemeClr val="accent3">
                            <a:lumMod val="20000"/>
                            <a:lumOff val="80000"/>
                          </a:schemeClr>
                        </a:solidFill>
                      </a:tcPr>
                    </a:tc>
                    <a:tc gridSpan="2">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ea typeface="+mn-ea"/>
                              <a:cs typeface="+mn-cs"/>
                            </a:rPr>
                            <a:t>5</a:t>
                          </a:r>
                        </a:p>
                      </a:txBody>
                      <a:tcPr marL="51435" marR="51435" marT="25718" marB="25718" anchor="ctr">
                        <a:solidFill>
                          <a:schemeClr val="accent3">
                            <a:lumMod val="20000"/>
                            <a:lumOff val="80000"/>
                          </a:schemeClr>
                        </a:solidFill>
                      </a:tcPr>
                    </a:tc>
                    <a:tc hMerge="1">
                      <a:txBody>
                        <a:bodyPr/>
                        <a:lstStyle/>
                        <a:p>
                          <a:endParaRPr dirty="0"/>
                        </a:p>
                      </a:txBody>
                      <a:tcPr marL="51435" marR="51435" marT="25718" marB="25718" anchor="ctr">
                        <a:solidFill>
                          <a:schemeClr val="accent3">
                            <a:lumMod val="20000"/>
                            <a:lumOff val="80000"/>
                          </a:schemeClr>
                        </a:solidFill>
                      </a:tcPr>
                    </a:tc>
                    <a:extLst>
                      <a:ext uri="{0D108BD9-81ED-4DB2-BD59-A6C34878D82A}">
                        <a16:rowId xmlns:a16="http://schemas.microsoft.com/office/drawing/2014/main" val="10005"/>
                      </a:ext>
                    </a:extLst>
                  </a:tr>
                  <a:tr h="31245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US" sz="1400" b="0" kern="1200" dirty="0">
                              <a:solidFill>
                                <a:schemeClr val="tx1">
                                  <a:lumMod val="90000"/>
                                  <a:lumOff val="10000"/>
                                </a:schemeClr>
                              </a:solidFill>
                              <a:latin typeface="Helvetica" pitchFamily="2" charset="0"/>
                            </a:rPr>
                            <a:t>Total integrated luminosity [ab</a:t>
                          </a:r>
                          <a:r>
                            <a:rPr kumimoji="0" lang="en-US" sz="1400" b="0" kern="1200" baseline="30000" dirty="0">
                              <a:solidFill>
                                <a:schemeClr val="tx1">
                                  <a:lumMod val="90000"/>
                                  <a:lumOff val="10000"/>
                                </a:schemeClr>
                              </a:solidFill>
                              <a:latin typeface="Helvetica" pitchFamily="2" charset="0"/>
                            </a:rPr>
                            <a:t>–1</a:t>
                          </a:r>
                          <a:r>
                            <a:rPr kumimoji="0" lang="en-US" sz="1400" b="0" kern="1200" baseline="0" dirty="0">
                              <a:solidFill>
                                <a:schemeClr val="tx1">
                                  <a:lumMod val="90000"/>
                                  <a:lumOff val="10000"/>
                                </a:schemeClr>
                              </a:solidFill>
                              <a:latin typeface="Helvetica" pitchFamily="2" charset="0"/>
                            </a:rPr>
                            <a:t>, 2 IPs</a:t>
                          </a:r>
                          <a:r>
                            <a:rPr kumimoji="0" lang="en-US"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3">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60</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3">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4.2</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3">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13</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3">
                            <a:lumMod val="20000"/>
                            <a:lumOff val="80000"/>
                          </a:scheme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r>
                            <a:rPr kumimoji="0" lang="en-GB" sz="1400" b="0" kern="1200" dirty="0">
                              <a:solidFill>
                                <a:schemeClr val="tx1">
                                  <a:lumMod val="90000"/>
                                  <a:lumOff val="10000"/>
                                </a:schemeClr>
                              </a:solidFill>
                              <a:latin typeface="Helvetica" pitchFamily="2" charset="0"/>
                            </a:rPr>
                            <a:t>0.65</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3">
                            <a:lumMod val="20000"/>
                            <a:lumOff val="80000"/>
                          </a:schemeClr>
                        </a:solidFill>
                      </a:tcPr>
                    </a:tc>
                    <a:tc hMerge="1">
                      <a:txBody>
                        <a:bodyPr/>
                        <a:lstStyle/>
                        <a:p>
                          <a:endParaRPr dirty="0"/>
                        </a:p>
                      </a:txBody>
                      <a:tcPr marL="51435" marR="51435" marT="25718" marB="25718" anchor="ctr">
                        <a:solidFill>
                          <a:schemeClr val="accent3">
                            <a:lumMod val="20000"/>
                            <a:lumOff val="80000"/>
                          </a:schemeClr>
                        </a:solidFill>
                      </a:tcPr>
                    </a:tc>
                    <a:extLst>
                      <a:ext uri="{0D108BD9-81ED-4DB2-BD59-A6C34878D82A}">
                        <a16:rowId xmlns:a16="http://schemas.microsoft.com/office/drawing/2014/main" val="963286293"/>
                      </a:ext>
                    </a:extLst>
                  </a:tr>
                  <a:tr h="31245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US" sz="1400" b="0" kern="1200" dirty="0">
                              <a:solidFill>
                                <a:schemeClr val="tx1"/>
                              </a:solidFill>
                              <a:latin typeface="Helvetica" pitchFamily="2" charset="0"/>
                            </a:rPr>
                            <a:t>Total number of events</a:t>
                          </a:r>
                          <a:r>
                            <a:rPr kumimoji="0" lang="en-US" sz="1400" b="0" kern="1200" baseline="0" dirty="0">
                              <a:solidFill>
                                <a:schemeClr val="tx1">
                                  <a:lumMod val="90000"/>
                                  <a:lumOff val="10000"/>
                                </a:schemeClr>
                              </a:solidFill>
                              <a:latin typeface="Helvetica" pitchFamily="2" charset="0"/>
                            </a:rPr>
                            <a:t> [2 IPs]</a:t>
                          </a:r>
                          <a:endParaRPr kumimoji="0" lang="en-GB" sz="1400" b="0" kern="1200" dirty="0">
                            <a:solidFill>
                              <a:schemeClr val="tx1"/>
                            </a:solidFill>
                            <a:latin typeface="Helvetica" pitchFamily="2" charset="0"/>
                            <a:ea typeface="+mn-ea"/>
                            <a:cs typeface="+mn-cs"/>
                          </a:endParaRPr>
                        </a:p>
                      </a:txBody>
                      <a:tcPr marL="51435" marR="51435" marT="25718" marB="25718" anchor="ctr">
                        <a:solidFill>
                          <a:schemeClr val="accent3">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i="0" kern="1200" dirty="0">
                              <a:solidFill>
                                <a:schemeClr val="tx1"/>
                              </a:solidFill>
                              <a:latin typeface="Helvetica" pitchFamily="2" charset="0"/>
                              <a:ea typeface="+mn-ea"/>
                            </a:rPr>
                            <a:t>2.5</a:t>
                          </a:r>
                          <a14:m>
                            <m:oMath xmlns:m="http://schemas.openxmlformats.org/officeDocument/2006/math">
                              <m:r>
                                <a:rPr kumimoji="0" lang="en-US" sz="1400" b="0" i="0" kern="1200" dirty="0" smtClean="0">
                                  <a:solidFill>
                                    <a:schemeClr val="tx1"/>
                                  </a:solidFill>
                                  <a:latin typeface="Cambria Math" panose="02040503050406030204" pitchFamily="18" charset="0"/>
                                  <a:ea typeface="Cambria Math" panose="02040503050406030204" pitchFamily="18" charset="0"/>
                                </a:rPr>
                                <m:t> </m:t>
                              </m:r>
                              <m:r>
                                <a:rPr kumimoji="0" lang="en-US" sz="1400" b="0" i="1" kern="1200" dirty="0" smtClean="0">
                                  <a:solidFill>
                                    <a:schemeClr val="tx1"/>
                                  </a:solidFill>
                                  <a:latin typeface="Cambria Math" panose="02040503050406030204" pitchFamily="18" charset="0"/>
                                  <a:ea typeface="Cambria Math" panose="02040503050406030204" pitchFamily="18" charset="0"/>
                                </a:rPr>
                                <m:t>∙ </m:t>
                              </m:r>
                            </m:oMath>
                          </a14:m>
                          <a:r>
                            <a:rPr kumimoji="0" lang="en-US" sz="1400" b="0" kern="1200" dirty="0">
                              <a:solidFill>
                                <a:schemeClr val="tx1"/>
                              </a:solidFill>
                              <a:latin typeface="Helvetica" pitchFamily="2" charset="0"/>
                            </a:rPr>
                            <a:t>10</a:t>
                          </a:r>
                          <a:r>
                            <a:rPr kumimoji="0" lang="en-US" sz="1400" b="0" kern="1200" baseline="30000" dirty="0">
                              <a:solidFill>
                                <a:schemeClr val="tx1"/>
                              </a:solidFill>
                              <a:latin typeface="Helvetica" pitchFamily="2" charset="0"/>
                            </a:rPr>
                            <a:t>12</a:t>
                          </a:r>
                          <a:endParaRPr kumimoji="0" lang="en-GB" sz="1400" b="0" kern="1200" dirty="0">
                            <a:solidFill>
                              <a:schemeClr val="tx1"/>
                            </a:solidFill>
                            <a:latin typeface="Helvetica" pitchFamily="2" charset="0"/>
                            <a:ea typeface="+mn-ea"/>
                            <a:cs typeface="+mn-cs"/>
                          </a:endParaRPr>
                        </a:p>
                      </a:txBody>
                      <a:tcPr marL="51435" marR="51435" marT="25718" marB="25718" anchor="ctr">
                        <a:solidFill>
                          <a:schemeClr val="accent3">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solidFill>
                              <a:latin typeface="Helvetica" pitchFamily="2" charset="0"/>
                            </a:rPr>
                            <a:t>1.3</a:t>
                          </a:r>
                          <a14:m>
                            <m:oMath xmlns:m="http://schemas.openxmlformats.org/officeDocument/2006/math">
                              <m:r>
                                <a:rPr kumimoji="0" lang="en-US" sz="1400" b="0" i="0" kern="1200" dirty="0" smtClean="0">
                                  <a:solidFill>
                                    <a:schemeClr val="tx1"/>
                                  </a:solidFill>
                                  <a:latin typeface="Cambria Math" panose="02040503050406030204" pitchFamily="18" charset="0"/>
                                  <a:ea typeface="Cambria Math" panose="02040503050406030204" pitchFamily="18" charset="0"/>
                                </a:rPr>
                                <m:t> </m:t>
                              </m:r>
                              <m:r>
                                <a:rPr kumimoji="0" lang="en-US" sz="1400" b="0" i="1" kern="1200" dirty="0" smtClean="0">
                                  <a:solidFill>
                                    <a:schemeClr val="tx1"/>
                                  </a:solidFill>
                                  <a:latin typeface="Cambria Math" panose="02040503050406030204" pitchFamily="18" charset="0"/>
                                  <a:ea typeface="Cambria Math" panose="02040503050406030204" pitchFamily="18" charset="0"/>
                                </a:rPr>
                                <m:t>∙ </m:t>
                              </m:r>
                            </m:oMath>
                          </a14:m>
                          <a:r>
                            <a:rPr kumimoji="0" lang="en-US" sz="1400" b="0" kern="1200" dirty="0">
                              <a:solidFill>
                                <a:schemeClr val="tx1"/>
                              </a:solidFill>
                              <a:latin typeface="Helvetica" pitchFamily="2" charset="0"/>
                            </a:rPr>
                            <a:t>10</a:t>
                          </a:r>
                          <a:r>
                            <a:rPr kumimoji="0" lang="en-US" sz="1400" b="0" kern="1200" baseline="30000" dirty="0">
                              <a:solidFill>
                                <a:schemeClr val="tx1"/>
                              </a:solidFill>
                              <a:latin typeface="Helvetica" pitchFamily="2" charset="0"/>
                            </a:rPr>
                            <a:t>8</a:t>
                          </a:r>
                          <a:endParaRPr kumimoji="0" lang="en-US" sz="1400" b="0" kern="1200" dirty="0">
                            <a:solidFill>
                              <a:schemeClr val="tx1"/>
                            </a:solidFill>
                            <a:latin typeface="Helvetica" pitchFamily="2" charset="0"/>
                          </a:endParaRPr>
                        </a:p>
                      </a:txBody>
                      <a:tcPr marL="51435" marR="51435" marT="25718" marB="25718" anchor="ctr">
                        <a:solidFill>
                          <a:schemeClr val="accent3">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kern="1200" dirty="0">
                              <a:solidFill>
                                <a:schemeClr val="tx1"/>
                              </a:solidFill>
                              <a:latin typeface="Helvetica" pitchFamily="2" charset="0"/>
                            </a:rPr>
                            <a:t>2.6</a:t>
                          </a:r>
                          <a14:m>
                            <m:oMath xmlns:m="http://schemas.openxmlformats.org/officeDocument/2006/math">
                              <m:r>
                                <a:rPr kumimoji="0" lang="en-US" sz="1400" b="0" i="0" kern="1200" dirty="0" smtClean="0">
                                  <a:solidFill>
                                    <a:schemeClr val="tx1"/>
                                  </a:solidFill>
                                  <a:latin typeface="Cambria Math" panose="02040503050406030204" pitchFamily="18" charset="0"/>
                                  <a:ea typeface="Cambria Math" panose="02040503050406030204" pitchFamily="18" charset="0"/>
                                </a:rPr>
                                <m:t> </m:t>
                              </m:r>
                              <m:r>
                                <a:rPr kumimoji="0" lang="en-US" sz="1400" b="0" i="1" kern="1200" dirty="0" smtClean="0">
                                  <a:solidFill>
                                    <a:schemeClr val="tx1"/>
                                  </a:solidFill>
                                  <a:latin typeface="Cambria Math" panose="02040503050406030204" pitchFamily="18" charset="0"/>
                                  <a:ea typeface="Cambria Math" panose="02040503050406030204" pitchFamily="18" charset="0"/>
                                </a:rPr>
                                <m:t>∙ </m:t>
                              </m:r>
                            </m:oMath>
                          </a14:m>
                          <a:r>
                            <a:rPr kumimoji="0" lang="en-US" sz="1400" b="0" kern="1200" dirty="0">
                              <a:solidFill>
                                <a:schemeClr val="tx1"/>
                              </a:solidFill>
                              <a:latin typeface="Helvetica" pitchFamily="2" charset="0"/>
                            </a:rPr>
                            <a:t>10</a:t>
                          </a:r>
                          <a:r>
                            <a:rPr kumimoji="0" lang="en-US" sz="1400" b="0" kern="1200" baseline="30000" dirty="0">
                              <a:solidFill>
                                <a:schemeClr val="tx1"/>
                              </a:solidFill>
                              <a:latin typeface="Helvetica" pitchFamily="2" charset="0"/>
                            </a:rPr>
                            <a:t>6</a:t>
                          </a:r>
                          <a:endParaRPr kumimoji="0" lang="en-GB" sz="1400" b="0" kern="1200" dirty="0">
                            <a:solidFill>
                              <a:schemeClr val="tx1"/>
                            </a:solidFill>
                            <a:latin typeface="Helvetica" pitchFamily="2" charset="0"/>
                          </a:endParaRPr>
                        </a:p>
                      </a:txBody>
                      <a:tcPr marL="51435" marR="51435" marT="25718" marB="25718" anchor="ctr">
                        <a:solidFill>
                          <a:schemeClr val="accent3">
                            <a:lumMod val="20000"/>
                            <a:lumOff val="80000"/>
                          </a:scheme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kern="1200" dirty="0">
                              <a:solidFill>
                                <a:schemeClr val="tx1"/>
                              </a:solidFill>
                              <a:latin typeface="Helvetica" pitchFamily="2" charset="0"/>
                              <a:ea typeface="+mn-ea"/>
                            </a:rPr>
                            <a:t>0.4</a:t>
                          </a:r>
                          <a14:m>
                            <m:oMath xmlns:m="http://schemas.openxmlformats.org/officeDocument/2006/math">
                              <m:r>
                                <a:rPr kumimoji="0" lang="en-US" sz="1400" b="0" i="0" kern="1200" dirty="0" smtClean="0">
                                  <a:solidFill>
                                    <a:schemeClr val="tx1"/>
                                  </a:solidFill>
                                  <a:latin typeface="Cambria Math" panose="02040503050406030204" pitchFamily="18" charset="0"/>
                                  <a:ea typeface="Cambria Math" panose="02040503050406030204" pitchFamily="18" charset="0"/>
                                </a:rPr>
                                <m:t> </m:t>
                              </m:r>
                              <m:r>
                                <a:rPr kumimoji="0" lang="en-US" sz="1400" b="0" i="1" kern="1200" dirty="0" smtClean="0">
                                  <a:solidFill>
                                    <a:schemeClr val="tx1"/>
                                  </a:solidFill>
                                  <a:latin typeface="Cambria Math" panose="02040503050406030204" pitchFamily="18" charset="0"/>
                                  <a:ea typeface="Cambria Math" panose="02040503050406030204" pitchFamily="18" charset="0"/>
                                </a:rPr>
                                <m:t>∙ </m:t>
                              </m:r>
                            </m:oMath>
                          </a14:m>
                          <a:r>
                            <a:rPr kumimoji="0" lang="en-US" sz="1400" b="0" kern="1200" dirty="0">
                              <a:solidFill>
                                <a:schemeClr val="tx1"/>
                              </a:solidFill>
                              <a:latin typeface="Helvetica" pitchFamily="2" charset="0"/>
                            </a:rPr>
                            <a:t>10</a:t>
                          </a:r>
                          <a:r>
                            <a:rPr kumimoji="0" lang="en-US" sz="1400" b="0" kern="1200" baseline="30000" dirty="0">
                              <a:solidFill>
                                <a:schemeClr val="tx1"/>
                              </a:solidFill>
                              <a:latin typeface="Helvetica" pitchFamily="2" charset="0"/>
                            </a:rPr>
                            <a:t>6</a:t>
                          </a:r>
                          <a:endParaRPr kumimoji="0" lang="en-GB" sz="1400" b="0" kern="1200" dirty="0">
                            <a:solidFill>
                              <a:schemeClr val="tx1"/>
                            </a:solidFill>
                            <a:latin typeface="Helvetica" pitchFamily="2" charset="0"/>
                            <a:ea typeface="+mn-ea"/>
                            <a:cs typeface="+mn-cs"/>
                          </a:endParaRPr>
                        </a:p>
                      </a:txBody>
                      <a:tcPr marL="51435" marR="51435" marT="25718" marB="25718" anchor="ctr">
                        <a:solidFill>
                          <a:schemeClr val="accent3">
                            <a:lumMod val="20000"/>
                            <a:lumOff val="80000"/>
                          </a:schemeClr>
                        </a:solidFill>
                      </a:tcPr>
                    </a:tc>
                    <a:tc hMerge="1">
                      <a:txBody>
                        <a:bodyPr/>
                        <a:lstStyle/>
                        <a:p>
                          <a:endParaRPr dirty="0"/>
                        </a:p>
                      </a:txBody>
                      <a:tcPr marL="51435" marR="51435" marT="25718" marB="25718" anchor="ctr"/>
                    </a:tc>
                    <a:extLst>
                      <a:ext uri="{0D108BD9-81ED-4DB2-BD59-A6C34878D82A}">
                        <a16:rowId xmlns:a16="http://schemas.microsoft.com/office/drawing/2014/main" val="3962529601"/>
                      </a:ext>
                    </a:extLst>
                  </a:tr>
                  <a:tr h="31245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US" sz="1400" b="0" kern="1200" dirty="0">
                              <a:solidFill>
                                <a:schemeClr val="tx1">
                                  <a:lumMod val="90000"/>
                                  <a:lumOff val="10000"/>
                                </a:schemeClr>
                              </a:solidFill>
                              <a:latin typeface="Helvetica" pitchFamily="2" charset="0"/>
                            </a:rPr>
                            <a:t>Inst. luminosity / IP [10</a:t>
                          </a:r>
                          <a:r>
                            <a:rPr kumimoji="0" lang="en-US" sz="1400" b="0" kern="1200" baseline="30000" dirty="0">
                              <a:solidFill>
                                <a:schemeClr val="tx1">
                                  <a:lumMod val="90000"/>
                                  <a:lumOff val="10000"/>
                                </a:schemeClr>
                              </a:solidFill>
                              <a:latin typeface="Helvetica" pitchFamily="2" charset="0"/>
                            </a:rPr>
                            <a:t>34</a:t>
                          </a:r>
                          <a:r>
                            <a:rPr kumimoji="0" lang="en-US" sz="1400" b="0" kern="1200" dirty="0">
                              <a:solidFill>
                                <a:schemeClr val="tx1">
                                  <a:lumMod val="90000"/>
                                  <a:lumOff val="10000"/>
                                </a:schemeClr>
                              </a:solidFill>
                              <a:latin typeface="Helvetica" pitchFamily="2" charset="0"/>
                            </a:rPr>
                            <a:t> cm</a:t>
                          </a:r>
                          <a:r>
                            <a:rPr kumimoji="0" lang="en-US" sz="1400" b="0" kern="1200" baseline="30000" dirty="0">
                              <a:solidFill>
                                <a:schemeClr val="tx1">
                                  <a:lumMod val="90000"/>
                                  <a:lumOff val="10000"/>
                                </a:schemeClr>
                              </a:solidFill>
                              <a:latin typeface="Helvetica" pitchFamily="2" charset="0"/>
                            </a:rPr>
                            <a:t>–2</a:t>
                          </a:r>
                          <a:r>
                            <a:rPr kumimoji="0" lang="en-US" sz="1400" b="0" kern="1200" dirty="0">
                              <a:solidFill>
                                <a:schemeClr val="tx1">
                                  <a:lumMod val="90000"/>
                                  <a:lumOff val="10000"/>
                                </a:schemeClr>
                              </a:solidFill>
                              <a:latin typeface="Helvetica" pitchFamily="2" charset="0"/>
                            </a:rPr>
                            <a:t>s</a:t>
                          </a:r>
                          <a:r>
                            <a:rPr kumimoji="0" lang="en-US" sz="1400" b="0" kern="1200" baseline="30000" dirty="0">
                              <a:solidFill>
                                <a:schemeClr val="tx1">
                                  <a:lumMod val="90000"/>
                                  <a:lumOff val="10000"/>
                                </a:schemeClr>
                              </a:solidFill>
                              <a:latin typeface="Helvetica" pitchFamily="2" charset="0"/>
                            </a:rPr>
                            <a:t>–1</a:t>
                          </a:r>
                          <a:r>
                            <a:rPr kumimoji="0" lang="en-US"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144</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20 </a:t>
                          </a:r>
                          <a:r>
                            <a:rPr kumimoji="0" lang="en-US" sz="1100" b="0" kern="1200" dirty="0">
                              <a:solidFill>
                                <a:schemeClr val="tx1">
                                  <a:lumMod val="90000"/>
                                  <a:lumOff val="10000"/>
                                </a:schemeClr>
                              </a:solidFill>
                              <a:latin typeface="Helvetica" pitchFamily="2" charset="0"/>
                            </a:rPr>
                            <a:t>(157, 163 GeV)</a:t>
                          </a:r>
                          <a:endParaRPr kumimoji="0" lang="en-US" sz="1400" b="0" kern="1200" dirty="0">
                            <a:solidFill>
                              <a:schemeClr val="tx1">
                                <a:lumMod val="90000"/>
                                <a:lumOff val="10000"/>
                              </a:schemeClr>
                            </a:solidFill>
                            <a:latin typeface="Helvetica" pitchFamily="2" charset="0"/>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7.5 </a:t>
                          </a:r>
                          <a:r>
                            <a:rPr kumimoji="0" lang="en-GB" sz="1100" b="0" i="0" u="none" strike="noStrike" kern="1200" cap="none" spc="0" normalizeH="0" baseline="0" noProof="0" dirty="0">
                              <a:ln>
                                <a:noFill/>
                              </a:ln>
                              <a:solidFill>
                                <a:srgbClr val="000000">
                                  <a:lumMod val="90000"/>
                                  <a:lumOff val="10000"/>
                                </a:srgbClr>
                              </a:solidFill>
                              <a:effectLst/>
                              <a:uLnTx/>
                              <a:uFillTx/>
                              <a:latin typeface="Helvetica" pitchFamily="2" charset="0"/>
                              <a:ea typeface="+mn-ea"/>
                              <a:cs typeface="+mn-cs"/>
                            </a:rPr>
                            <a:t>(240 GeV)</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r>
                            <a:rPr kumimoji="0" lang="en-US" sz="1400" b="0" kern="1200" dirty="0">
                              <a:solidFill>
                                <a:schemeClr val="tx1">
                                  <a:lumMod val="90000"/>
                                  <a:lumOff val="10000"/>
                                </a:schemeClr>
                              </a:solidFill>
                              <a:latin typeface="Helvetica" pitchFamily="2" charset="0"/>
                            </a:rPr>
                            <a:t>1.8 </a:t>
                          </a:r>
                          <a:r>
                            <a:rPr kumimoji="0" lang="en-GB" sz="1100" b="0" kern="1200" dirty="0">
                              <a:solidFill>
                                <a:schemeClr val="tx1">
                                  <a:lumMod val="90000"/>
                                  <a:lumOff val="10000"/>
                                </a:schemeClr>
                              </a:solidFill>
                              <a:latin typeface="Helvetica" pitchFamily="2" charset="0"/>
                              <a:ea typeface="+mn-ea"/>
                              <a:cs typeface="+mn-cs"/>
                            </a:rPr>
                            <a:t>(~350 GeV)</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kumimoji="0" lang="en-GB" sz="1400" b="0" kern="1200" dirty="0">
                              <a:solidFill>
                                <a:schemeClr val="tx1">
                                  <a:lumMod val="90000"/>
                                  <a:lumOff val="10000"/>
                                </a:schemeClr>
                              </a:solidFill>
                              <a:latin typeface="Helvetica" pitchFamily="2" charset="0"/>
                            </a:rPr>
                            <a:t>1.4 </a:t>
                          </a:r>
                          <a:r>
                            <a:rPr kumimoji="0" lang="en-GB" sz="1100" b="0" i="0" u="none" strike="noStrike" kern="1200" cap="none" spc="0" normalizeH="0" baseline="0" noProof="0" dirty="0">
                              <a:ln>
                                <a:noFill/>
                              </a:ln>
                              <a:solidFill>
                                <a:srgbClr val="000000">
                                  <a:lumMod val="90000"/>
                                  <a:lumOff val="10000"/>
                                </a:srgbClr>
                              </a:solidFill>
                              <a:effectLst/>
                              <a:uLnTx/>
                              <a:uFillTx/>
                              <a:latin typeface="Helvetica" pitchFamily="2" charset="0"/>
                              <a:ea typeface="+mn-ea"/>
                              <a:cs typeface="+mn-cs"/>
                            </a:rPr>
                            <a:t>(365 GeV)</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extLst>
                      <a:ext uri="{0D108BD9-81ED-4DB2-BD59-A6C34878D82A}">
                        <a16:rowId xmlns:a16="http://schemas.microsoft.com/office/drawing/2014/main" val="1594538425"/>
                      </a:ext>
                    </a:extLst>
                  </a:tr>
                  <a:tr h="312453">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b="0" kern="1200" dirty="0">
                              <a:solidFill>
                                <a:schemeClr val="tx1">
                                  <a:lumMod val="90000"/>
                                  <a:lumOff val="10000"/>
                                </a:schemeClr>
                              </a:solidFill>
                              <a:latin typeface="Helvetica" pitchFamily="2" charset="0"/>
                            </a:rPr>
                            <a:t>Integrated luminosity / year / IP [ab</a:t>
                          </a:r>
                          <a:r>
                            <a:rPr kumimoji="0" lang="en-US" sz="1400" b="0" kern="1200" baseline="30000" dirty="0">
                              <a:solidFill>
                                <a:schemeClr val="tx1">
                                  <a:lumMod val="90000"/>
                                  <a:lumOff val="10000"/>
                                </a:schemeClr>
                              </a:solidFill>
                              <a:latin typeface="Helvetica" pitchFamily="2" charset="0"/>
                            </a:rPr>
                            <a:t>–1</a:t>
                          </a:r>
                          <a:r>
                            <a:rPr kumimoji="0" lang="en-US"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17</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2.4</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0.9</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rPr>
                            <a:t>0.21</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0.17</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extLst>
                      <a:ext uri="{0D108BD9-81ED-4DB2-BD59-A6C34878D82A}">
                        <a16:rowId xmlns:a16="http://schemas.microsoft.com/office/drawing/2014/main" val="2440437566"/>
                      </a:ext>
                    </a:extLst>
                  </a:tr>
                  <a:tr h="312453">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400" b="0" kern="1200" dirty="0">
                              <a:solidFill>
                                <a:schemeClr val="tx1">
                                  <a:lumMod val="90000"/>
                                  <a:lumOff val="10000"/>
                                </a:schemeClr>
                              </a:solidFill>
                              <a:latin typeface="Helvetica" pitchFamily="2" charset="0"/>
                            </a:rPr>
                            <a:t>Run time (including </a:t>
                          </a:r>
                          <a:r>
                            <a:rPr kumimoji="0" lang="en-GB" sz="1400" b="0" kern="1200" dirty="0" err="1">
                              <a:solidFill>
                                <a:schemeClr val="tx1">
                                  <a:lumMod val="90000"/>
                                  <a:lumOff val="10000"/>
                                </a:schemeClr>
                              </a:solidFill>
                              <a:latin typeface="Helvetica" pitchFamily="2" charset="0"/>
                            </a:rPr>
                            <a:t>lumi</a:t>
                          </a:r>
                          <a:r>
                            <a:rPr kumimoji="0" lang="en-GB" sz="1400" b="0" kern="1200" dirty="0">
                              <a:solidFill>
                                <a:schemeClr val="tx1">
                                  <a:lumMod val="90000"/>
                                  <a:lumOff val="10000"/>
                                </a:schemeClr>
                              </a:solidFill>
                              <a:latin typeface="Helvetica" pitchFamily="2" charset="0"/>
                            </a:rPr>
                            <a:t> ramp-up) [years]</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4</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2</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3</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rPr>
                            <a:t>1</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rPr>
                            <a:t>4</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extLst>
                      <a:ext uri="{0D108BD9-81ED-4DB2-BD59-A6C34878D82A}">
                        <a16:rowId xmlns:a16="http://schemas.microsoft.com/office/drawing/2014/main" val="167799703"/>
                      </a:ext>
                    </a:extLst>
                  </a:tr>
                  <a:tr h="31245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US" sz="1400" b="0" kern="1200" dirty="0">
                              <a:solidFill>
                                <a:schemeClr val="tx1">
                                  <a:lumMod val="90000"/>
                                  <a:lumOff val="10000"/>
                                </a:schemeClr>
                              </a:solidFill>
                              <a:latin typeface="Helvetica" pitchFamily="2" charset="0"/>
                            </a:rPr>
                            <a:t>Total integrated luminosity [ab</a:t>
                          </a:r>
                          <a:r>
                            <a:rPr kumimoji="0" lang="en-US" sz="1400" b="0" kern="1200" baseline="30000" dirty="0">
                              <a:solidFill>
                                <a:schemeClr val="tx1">
                                  <a:lumMod val="90000"/>
                                  <a:lumOff val="10000"/>
                                </a:schemeClr>
                              </a:solidFill>
                              <a:latin typeface="Helvetica" pitchFamily="2" charset="0"/>
                            </a:rPr>
                            <a:t>–1</a:t>
                          </a:r>
                          <a:r>
                            <a:rPr kumimoji="0" lang="en-US" sz="1400" b="0" kern="1200" baseline="0" dirty="0">
                              <a:solidFill>
                                <a:schemeClr val="tx1">
                                  <a:lumMod val="90000"/>
                                  <a:lumOff val="10000"/>
                                </a:schemeClr>
                              </a:solidFill>
                              <a:latin typeface="Helvetica" pitchFamily="2" charset="0"/>
                            </a:rPr>
                            <a:t>, 4 IPs</a:t>
                          </a:r>
                          <a:r>
                            <a:rPr kumimoji="0" lang="en-US"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205</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19.2</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10.8</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r>
                            <a:rPr kumimoji="0" lang="en-US" sz="1400" b="0" kern="1200" dirty="0">
                              <a:solidFill>
                                <a:schemeClr val="tx1">
                                  <a:lumMod val="90000"/>
                                  <a:lumOff val="10000"/>
                                </a:schemeClr>
                              </a:solidFill>
                              <a:latin typeface="Helvetica" pitchFamily="2" charset="0"/>
                            </a:rPr>
                            <a:t>0.4</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rPr>
                            <a:t>2.7</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extLst>
                      <a:ext uri="{0D108BD9-81ED-4DB2-BD59-A6C34878D82A}">
                        <a16:rowId xmlns:a16="http://schemas.microsoft.com/office/drawing/2014/main" val="2513034531"/>
                      </a:ext>
                    </a:extLst>
                  </a:tr>
                  <a:tr h="31245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US" sz="1400" b="0" kern="1200" dirty="0">
                              <a:solidFill>
                                <a:schemeClr val="tx1"/>
                              </a:solidFill>
                              <a:latin typeface="Helvetica" pitchFamily="2" charset="0"/>
                            </a:rPr>
                            <a:t>Total number of events</a:t>
                          </a:r>
                          <a:r>
                            <a:rPr kumimoji="0" lang="en-US" sz="1400" b="0" kern="1200" baseline="0" dirty="0">
                              <a:solidFill>
                                <a:schemeClr val="tx1">
                                  <a:lumMod val="90000"/>
                                  <a:lumOff val="10000"/>
                                </a:schemeClr>
                              </a:solidFill>
                              <a:latin typeface="Helvetica" pitchFamily="2" charset="0"/>
                            </a:rPr>
                            <a:t> [4 IPs]</a:t>
                          </a:r>
                          <a:endParaRPr kumimoji="0" lang="en-GB" sz="1400" b="0" kern="1200" dirty="0">
                            <a:solidFill>
                              <a:schemeClr val="tx1"/>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solidFill>
                              <a:latin typeface="Helvetica" pitchFamily="2" charset="0"/>
                            </a:rPr>
                            <a:t>6</a:t>
                          </a:r>
                          <a14:m>
                            <m:oMath xmlns:m="http://schemas.openxmlformats.org/officeDocument/2006/math">
                              <m:r>
                                <a:rPr kumimoji="0" lang="en-US" sz="1400" b="0" i="0" kern="1200" dirty="0" smtClean="0">
                                  <a:solidFill>
                                    <a:schemeClr val="tx1"/>
                                  </a:solidFill>
                                  <a:latin typeface="Cambria Math" panose="02040503050406030204" pitchFamily="18" charset="0"/>
                                  <a:ea typeface="Cambria Math" panose="02040503050406030204" pitchFamily="18" charset="0"/>
                                </a:rPr>
                                <m:t> </m:t>
                              </m:r>
                              <m:r>
                                <a:rPr kumimoji="0" lang="en-US" sz="1400" b="0" i="1" kern="1200" dirty="0" smtClean="0">
                                  <a:solidFill>
                                    <a:schemeClr val="tx1"/>
                                  </a:solidFill>
                                  <a:latin typeface="Cambria Math" panose="02040503050406030204" pitchFamily="18" charset="0"/>
                                  <a:ea typeface="Cambria Math" panose="02040503050406030204" pitchFamily="18" charset="0"/>
                                </a:rPr>
                                <m:t>∙ </m:t>
                              </m:r>
                            </m:oMath>
                          </a14:m>
                          <a:r>
                            <a:rPr kumimoji="0" lang="en-US" sz="1400" b="0" kern="1200" dirty="0">
                              <a:solidFill>
                                <a:schemeClr val="tx1"/>
                              </a:solidFill>
                              <a:latin typeface="Helvetica" pitchFamily="2" charset="0"/>
                            </a:rPr>
                            <a:t>10</a:t>
                          </a:r>
                          <a:r>
                            <a:rPr kumimoji="0" lang="en-US" sz="1400" b="0" kern="1200" baseline="30000" dirty="0">
                              <a:solidFill>
                                <a:schemeClr val="tx1"/>
                              </a:solidFill>
                              <a:latin typeface="Helvetica" pitchFamily="2" charset="0"/>
                            </a:rPr>
                            <a:t>12</a:t>
                          </a:r>
                          <a:endParaRPr kumimoji="0" lang="en-GB" sz="1400" b="0" kern="1200" dirty="0">
                            <a:solidFill>
                              <a:schemeClr val="tx1"/>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solidFill>
                              <a:latin typeface="Helvetica" pitchFamily="2" charset="0"/>
                            </a:rPr>
                            <a:t>2.4</a:t>
                          </a:r>
                          <a14:m>
                            <m:oMath xmlns:m="http://schemas.openxmlformats.org/officeDocument/2006/math">
                              <m:r>
                                <a:rPr kumimoji="0" lang="en-US" sz="1400" b="0" i="0" kern="1200" dirty="0" smtClean="0">
                                  <a:solidFill>
                                    <a:schemeClr val="tx1"/>
                                  </a:solidFill>
                                  <a:latin typeface="Cambria Math" panose="02040503050406030204" pitchFamily="18" charset="0"/>
                                  <a:ea typeface="Cambria Math" panose="02040503050406030204" pitchFamily="18" charset="0"/>
                                </a:rPr>
                                <m:t> </m:t>
                              </m:r>
                              <m:r>
                                <a:rPr kumimoji="0" lang="en-US" sz="1400" b="0" i="1" kern="1200" dirty="0" smtClean="0">
                                  <a:solidFill>
                                    <a:schemeClr val="tx1"/>
                                  </a:solidFill>
                                  <a:latin typeface="Cambria Math" panose="02040503050406030204" pitchFamily="18" charset="0"/>
                                  <a:ea typeface="Cambria Math" panose="02040503050406030204" pitchFamily="18" charset="0"/>
                                </a:rPr>
                                <m:t>∙ </m:t>
                              </m:r>
                            </m:oMath>
                          </a14:m>
                          <a:r>
                            <a:rPr kumimoji="0" lang="en-US" sz="1400" b="0" kern="1200" dirty="0">
                              <a:solidFill>
                                <a:schemeClr val="tx1"/>
                              </a:solidFill>
                              <a:latin typeface="Helvetica" pitchFamily="2" charset="0"/>
                            </a:rPr>
                            <a:t>10</a:t>
                          </a:r>
                          <a:r>
                            <a:rPr kumimoji="0" lang="en-US" sz="1400" b="0" kern="1200" baseline="30000" dirty="0">
                              <a:solidFill>
                                <a:schemeClr val="tx1"/>
                              </a:solidFill>
                              <a:latin typeface="Helvetica" pitchFamily="2" charset="0"/>
                            </a:rPr>
                            <a:t>8</a:t>
                          </a:r>
                          <a:endParaRPr kumimoji="0" lang="en-US" sz="1400" b="0" kern="1200" dirty="0">
                            <a:solidFill>
                              <a:schemeClr val="tx1"/>
                            </a:solidFill>
                            <a:latin typeface="Helvetica" pitchFamily="2" charset="0"/>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kern="1200" dirty="0">
                              <a:solidFill>
                                <a:schemeClr val="tx1"/>
                              </a:solidFill>
                              <a:latin typeface="Helvetica" pitchFamily="2" charset="0"/>
                            </a:rPr>
                            <a:t>2.2</a:t>
                          </a:r>
                          <a14:m>
                            <m:oMath xmlns:m="http://schemas.openxmlformats.org/officeDocument/2006/math">
                              <m:r>
                                <a:rPr kumimoji="0" lang="en-US" sz="1400" b="0" i="0" kern="1200" dirty="0" smtClean="0">
                                  <a:solidFill>
                                    <a:schemeClr val="tx1"/>
                                  </a:solidFill>
                                  <a:latin typeface="Cambria Math" panose="02040503050406030204" pitchFamily="18" charset="0"/>
                                  <a:ea typeface="Cambria Math" panose="02040503050406030204" pitchFamily="18" charset="0"/>
                                </a:rPr>
                                <m:t> </m:t>
                              </m:r>
                              <m:r>
                                <a:rPr kumimoji="0" lang="en-US" sz="1400" b="0" i="1" kern="1200" dirty="0" smtClean="0">
                                  <a:solidFill>
                                    <a:schemeClr val="tx1"/>
                                  </a:solidFill>
                                  <a:latin typeface="Cambria Math" panose="02040503050406030204" pitchFamily="18" charset="0"/>
                                  <a:ea typeface="Cambria Math" panose="02040503050406030204" pitchFamily="18" charset="0"/>
                                </a:rPr>
                                <m:t>∙ </m:t>
                              </m:r>
                            </m:oMath>
                          </a14:m>
                          <a:r>
                            <a:rPr kumimoji="0" lang="en-US" sz="1400" b="0" kern="1200" dirty="0">
                              <a:solidFill>
                                <a:schemeClr val="tx1"/>
                              </a:solidFill>
                              <a:latin typeface="Helvetica" pitchFamily="2" charset="0"/>
                            </a:rPr>
                            <a:t>10</a:t>
                          </a:r>
                          <a:r>
                            <a:rPr kumimoji="0" lang="en-US" sz="1400" b="0" kern="1200" baseline="30000" dirty="0">
                              <a:solidFill>
                                <a:schemeClr val="tx1"/>
                              </a:solidFill>
                              <a:latin typeface="Helvetica" pitchFamily="2" charset="0"/>
                            </a:rPr>
                            <a:t>6</a:t>
                          </a:r>
                          <a:endParaRPr kumimoji="0" lang="en-GB" sz="1400" b="0" kern="1200" dirty="0">
                            <a:solidFill>
                              <a:schemeClr val="tx1"/>
                            </a:solidFill>
                            <a:latin typeface="Helvetica" pitchFamily="2" charset="0"/>
                          </a:endParaRPr>
                        </a:p>
                      </a:txBody>
                      <a:tcPr marL="51435" marR="51435" marT="25718" marB="25718" anchor="ctr">
                        <a:solidFill>
                          <a:schemeClr val="accent1">
                            <a:lumMod val="20000"/>
                            <a:lumOff val="80000"/>
                          </a:scheme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kern="1200" dirty="0">
                              <a:solidFill>
                                <a:schemeClr val="tx1"/>
                              </a:solidFill>
                              <a:latin typeface="Helvetica" pitchFamily="2" charset="0"/>
                            </a:rPr>
                            <a:t>2</a:t>
                          </a:r>
                          <a14:m>
                            <m:oMath xmlns:m="http://schemas.openxmlformats.org/officeDocument/2006/math">
                              <m:r>
                                <a:rPr kumimoji="0" lang="en-US" sz="1400" b="0" i="0" kern="1200" dirty="0" smtClean="0">
                                  <a:solidFill>
                                    <a:schemeClr val="tx1"/>
                                  </a:solidFill>
                                  <a:latin typeface="Cambria Math" panose="02040503050406030204" pitchFamily="18" charset="0"/>
                                  <a:ea typeface="Cambria Math" panose="02040503050406030204" pitchFamily="18" charset="0"/>
                                </a:rPr>
                                <m:t> </m:t>
                              </m:r>
                              <m:r>
                                <a:rPr kumimoji="0" lang="en-US" sz="1400" b="0" i="1" kern="1200" dirty="0" smtClean="0">
                                  <a:solidFill>
                                    <a:schemeClr val="tx1"/>
                                  </a:solidFill>
                                  <a:latin typeface="Cambria Math" panose="02040503050406030204" pitchFamily="18" charset="0"/>
                                  <a:ea typeface="Cambria Math" panose="02040503050406030204" pitchFamily="18" charset="0"/>
                                </a:rPr>
                                <m:t>∙ </m:t>
                              </m:r>
                            </m:oMath>
                          </a14:m>
                          <a:r>
                            <a:rPr kumimoji="0" lang="en-US" sz="1400" b="0" kern="1200" dirty="0">
                              <a:solidFill>
                                <a:schemeClr val="tx1"/>
                              </a:solidFill>
                              <a:latin typeface="Helvetica" pitchFamily="2" charset="0"/>
                            </a:rPr>
                            <a:t>10</a:t>
                          </a:r>
                          <a:r>
                            <a:rPr kumimoji="0" lang="en-US" sz="1400" b="0" kern="1200" baseline="30000" dirty="0">
                              <a:solidFill>
                                <a:schemeClr val="tx1"/>
                              </a:solidFill>
                              <a:latin typeface="Helvetica" pitchFamily="2" charset="0"/>
                            </a:rPr>
                            <a:t>6</a:t>
                          </a:r>
                          <a:endParaRPr kumimoji="0" lang="en-GB" sz="1400" b="0" kern="1200" dirty="0">
                            <a:solidFill>
                              <a:schemeClr val="tx1"/>
                            </a:solidFill>
                            <a:latin typeface="Helvetica" pitchFamily="2" charset="0"/>
                            <a:ea typeface="+mn-ea"/>
                            <a:cs typeface="+mn-cs"/>
                          </a:endParaRPr>
                        </a:p>
                      </a:txBody>
                      <a:tcPr marL="51435" marR="51435" marT="25718" marB="25718" anchor="ctr">
                        <a:solidFill>
                          <a:schemeClr val="accent1">
                            <a:lumMod val="20000"/>
                            <a:lumOff val="80000"/>
                          </a:schemeClr>
                        </a:solidFill>
                      </a:tcPr>
                    </a:tc>
                    <a:tc hMerge="1">
                      <a:txBody>
                        <a:bodyPr/>
                        <a:lstStyle/>
                        <a:p>
                          <a:endParaRPr dirty="0"/>
                        </a:p>
                      </a:txBody>
                      <a:tcPr marL="51435" marR="51435" marT="25718" marB="25718" anchor="ctr">
                        <a:lnL w="12700" cap="flat" cmpd="sng" algn="ctr">
                          <a:solidFill>
                            <a:sysClr val="windowText" lastClr="000000"/>
                          </a:solidFill>
                          <a:prstDash val="solid"/>
                          <a:round/>
                          <a:headEnd type="none" w="med" len="med"/>
                          <a:tailEnd type="none" w="med" len="med"/>
                        </a:lnL>
                        <a:lnR w="12700" cap="flat" cmpd="sng" algn="ctr">
                          <a:solidFill>
                            <a:srgbClr val="A26B2D"/>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extLst>
                      <a:ext uri="{0D108BD9-81ED-4DB2-BD59-A6C34878D82A}">
                        <a16:rowId xmlns:a16="http://schemas.microsoft.com/office/drawing/2014/main" val="4062015532"/>
                      </a:ext>
                    </a:extLst>
                  </a:tr>
                </a:tbl>
              </a:graphicData>
            </a:graphic>
          </p:graphicFrame>
        </mc:Choice>
        <mc:Fallback xmlns="">
          <p:graphicFrame>
            <p:nvGraphicFramePr>
              <p:cNvPr id="8" name="Table 7">
                <a:extLst>
                  <a:ext uri="{FF2B5EF4-FFF2-40B4-BE49-F238E27FC236}">
                    <a16:creationId xmlns:a16="http://schemas.microsoft.com/office/drawing/2014/main" id="{F9233834-8274-559B-75A1-2E87F7EEA461}"/>
                  </a:ext>
                </a:extLst>
              </p:cNvPr>
              <p:cNvGraphicFramePr>
                <a:graphicFrameLocks noGrp="1"/>
              </p:cNvGraphicFramePr>
              <p:nvPr>
                <p:extLst>
                  <p:ext uri="{D42A27DB-BD31-4B8C-83A1-F6EECF244321}">
                    <p14:modId xmlns:p14="http://schemas.microsoft.com/office/powerpoint/2010/main" val="269541296"/>
                  </p:ext>
                </p:extLst>
              </p:nvPr>
            </p:nvGraphicFramePr>
            <p:xfrm>
              <a:off x="762585" y="1704860"/>
              <a:ext cx="9401832" cy="3436983"/>
            </p:xfrm>
            <a:graphic>
              <a:graphicData uri="http://schemas.openxmlformats.org/drawingml/2006/table">
                <a:tbl>
                  <a:tblPr firstRow="1" bandRow="1">
                    <a:tableStyleId>{69012ECD-51FC-41F1-AA8D-1B2483CD663E}</a:tableStyleId>
                  </a:tblPr>
                  <a:tblGrid>
                    <a:gridCol w="3431854">
                      <a:extLst>
                        <a:ext uri="{9D8B030D-6E8A-4147-A177-3AD203B41FA5}">
                          <a16:colId xmlns:a16="http://schemas.microsoft.com/office/drawing/2014/main" val="20000"/>
                        </a:ext>
                      </a:extLst>
                    </a:gridCol>
                    <a:gridCol w="1065021">
                      <a:extLst>
                        <a:ext uri="{9D8B030D-6E8A-4147-A177-3AD203B41FA5}">
                          <a16:colId xmlns:a16="http://schemas.microsoft.com/office/drawing/2014/main" val="20001"/>
                        </a:ext>
                      </a:extLst>
                    </a:gridCol>
                    <a:gridCol w="1419636">
                      <a:extLst>
                        <a:ext uri="{9D8B030D-6E8A-4147-A177-3AD203B41FA5}">
                          <a16:colId xmlns:a16="http://schemas.microsoft.com/office/drawing/2014/main" val="20004"/>
                        </a:ext>
                      </a:extLst>
                    </a:gridCol>
                    <a:gridCol w="1145816">
                      <a:extLst>
                        <a:ext uri="{9D8B030D-6E8A-4147-A177-3AD203B41FA5}">
                          <a16:colId xmlns:a16="http://schemas.microsoft.com/office/drawing/2014/main" val="20005"/>
                        </a:ext>
                      </a:extLst>
                    </a:gridCol>
                    <a:gridCol w="1199818">
                      <a:extLst>
                        <a:ext uri="{9D8B030D-6E8A-4147-A177-3AD203B41FA5}">
                          <a16:colId xmlns:a16="http://schemas.microsoft.com/office/drawing/2014/main" val="818795718"/>
                        </a:ext>
                      </a:extLst>
                    </a:gridCol>
                    <a:gridCol w="1139687">
                      <a:extLst>
                        <a:ext uri="{9D8B030D-6E8A-4147-A177-3AD203B41FA5}">
                          <a16:colId xmlns:a16="http://schemas.microsoft.com/office/drawing/2014/main" val="2232381764"/>
                        </a:ext>
                      </a:extLst>
                    </a:gridCol>
                  </a:tblGrid>
                  <a:tr h="312453">
                    <a:tc>
                      <a:txBody>
                        <a:bodyPr/>
                        <a:lstStyle>
                          <a:lvl1pPr marL="0" algn="l" defTabSz="914400" rtl="0" eaLnBrk="1" latinLnBrk="0" hangingPunct="1">
                            <a:defRPr kumimoji="0" sz="1800" b="1" kern="1200">
                              <a:solidFill>
                                <a:schemeClr val="lt1"/>
                              </a:solidFill>
                              <a:latin typeface="Arial"/>
                            </a:defRPr>
                          </a:lvl1pPr>
                          <a:lvl2pPr marL="457200" algn="l" defTabSz="914400" rtl="0" eaLnBrk="1" latinLnBrk="0" hangingPunct="1">
                            <a:defRPr kumimoji="0" sz="1800" b="1" kern="1200">
                              <a:solidFill>
                                <a:schemeClr val="lt1"/>
                              </a:solidFill>
                              <a:latin typeface="Arial"/>
                            </a:defRPr>
                          </a:lvl2pPr>
                          <a:lvl3pPr marL="914400" algn="l" defTabSz="914400" rtl="0" eaLnBrk="1" latinLnBrk="0" hangingPunct="1">
                            <a:defRPr kumimoji="0" sz="1800" b="1" kern="1200">
                              <a:solidFill>
                                <a:schemeClr val="lt1"/>
                              </a:solidFill>
                              <a:latin typeface="Arial"/>
                            </a:defRPr>
                          </a:lvl3pPr>
                          <a:lvl4pPr marL="1371600" algn="l" defTabSz="914400" rtl="0" eaLnBrk="1" latinLnBrk="0" hangingPunct="1">
                            <a:defRPr kumimoji="0" sz="1800" b="1" kern="1200">
                              <a:solidFill>
                                <a:schemeClr val="lt1"/>
                              </a:solidFill>
                              <a:latin typeface="Arial"/>
                            </a:defRPr>
                          </a:lvl4pPr>
                          <a:lvl5pPr marL="1828800" algn="l" defTabSz="914400" rtl="0" eaLnBrk="1" latinLnBrk="0" hangingPunct="1">
                            <a:defRPr kumimoji="0" sz="1800" b="1" kern="1200">
                              <a:solidFill>
                                <a:schemeClr val="lt1"/>
                              </a:solidFill>
                              <a:latin typeface="Arial"/>
                            </a:defRPr>
                          </a:lvl5pPr>
                          <a:lvl6pPr marL="2286000" algn="l" defTabSz="914400" rtl="0" eaLnBrk="1" latinLnBrk="0" hangingPunct="1">
                            <a:defRPr kumimoji="0" sz="1800" b="1" kern="1200">
                              <a:solidFill>
                                <a:schemeClr val="lt1"/>
                              </a:solidFill>
                              <a:latin typeface="Arial"/>
                            </a:defRPr>
                          </a:lvl6pPr>
                          <a:lvl7pPr marL="2743200" algn="l" defTabSz="914400" rtl="0" eaLnBrk="1" latinLnBrk="0" hangingPunct="1">
                            <a:defRPr kumimoji="0" sz="1800" b="1" kern="1200">
                              <a:solidFill>
                                <a:schemeClr val="lt1"/>
                              </a:solidFill>
                              <a:latin typeface="Arial"/>
                            </a:defRPr>
                          </a:lvl7pPr>
                          <a:lvl8pPr marL="3200400" algn="l" defTabSz="914400" rtl="0" eaLnBrk="1" latinLnBrk="0" hangingPunct="1">
                            <a:defRPr kumimoji="0" sz="1800" b="1" kern="1200">
                              <a:solidFill>
                                <a:schemeClr val="lt1"/>
                              </a:solidFill>
                              <a:latin typeface="Arial"/>
                            </a:defRPr>
                          </a:lvl8pPr>
                          <a:lvl9pPr marL="3657600" algn="l" defTabSz="914400" rtl="0" eaLnBrk="1" latinLnBrk="0" hangingPunct="1">
                            <a:defRPr kumimoji="0" sz="1800" b="1" kern="1200">
                              <a:solidFill>
                                <a:schemeClr val="lt1"/>
                              </a:solidFill>
                              <a:latin typeface="Arial"/>
                            </a:defRPr>
                          </a:lvl9pPr>
                        </a:lstStyle>
                        <a:p>
                          <a:r>
                            <a:rPr lang="en-GB" sz="1400" b="0" dirty="0">
                              <a:solidFill>
                                <a:schemeClr val="bg1"/>
                              </a:solidFill>
                              <a:latin typeface="Helvetica" pitchFamily="2" charset="0"/>
                            </a:rPr>
                            <a:t>Parameter</a:t>
                          </a:r>
                        </a:p>
                      </a:txBody>
                      <a:tcPr marL="51435" marR="51435" marT="25718" marB="25718" anchor="ctr"/>
                    </a:tc>
                    <a:tc>
                      <a:txBody>
                        <a:bodyPr/>
                        <a:lstStyle>
                          <a:lvl1pPr marL="0" algn="l" defTabSz="914400" rtl="0" eaLnBrk="1" latinLnBrk="0" hangingPunct="1">
                            <a:defRPr kumimoji="0" sz="1800" b="1" kern="1200">
                              <a:solidFill>
                                <a:schemeClr val="lt1"/>
                              </a:solidFill>
                              <a:latin typeface="Arial"/>
                            </a:defRPr>
                          </a:lvl1pPr>
                          <a:lvl2pPr marL="457200" algn="l" defTabSz="914400" rtl="0" eaLnBrk="1" latinLnBrk="0" hangingPunct="1">
                            <a:defRPr kumimoji="0" sz="1800" b="1" kern="1200">
                              <a:solidFill>
                                <a:schemeClr val="lt1"/>
                              </a:solidFill>
                              <a:latin typeface="Arial"/>
                            </a:defRPr>
                          </a:lvl2pPr>
                          <a:lvl3pPr marL="914400" algn="l" defTabSz="914400" rtl="0" eaLnBrk="1" latinLnBrk="0" hangingPunct="1">
                            <a:defRPr kumimoji="0" sz="1800" b="1" kern="1200">
                              <a:solidFill>
                                <a:schemeClr val="lt1"/>
                              </a:solidFill>
                              <a:latin typeface="Arial"/>
                            </a:defRPr>
                          </a:lvl3pPr>
                          <a:lvl4pPr marL="1371600" algn="l" defTabSz="914400" rtl="0" eaLnBrk="1" latinLnBrk="0" hangingPunct="1">
                            <a:defRPr kumimoji="0" sz="1800" b="1" kern="1200">
                              <a:solidFill>
                                <a:schemeClr val="lt1"/>
                              </a:solidFill>
                              <a:latin typeface="Arial"/>
                            </a:defRPr>
                          </a:lvl4pPr>
                          <a:lvl5pPr marL="1828800" algn="l" defTabSz="914400" rtl="0" eaLnBrk="1" latinLnBrk="0" hangingPunct="1">
                            <a:defRPr kumimoji="0" sz="1800" b="1" kern="1200">
                              <a:solidFill>
                                <a:schemeClr val="lt1"/>
                              </a:solidFill>
                              <a:latin typeface="Arial"/>
                            </a:defRPr>
                          </a:lvl5pPr>
                          <a:lvl6pPr marL="2286000" algn="l" defTabSz="914400" rtl="0" eaLnBrk="1" latinLnBrk="0" hangingPunct="1">
                            <a:defRPr kumimoji="0" sz="1800" b="1" kern="1200">
                              <a:solidFill>
                                <a:schemeClr val="lt1"/>
                              </a:solidFill>
                              <a:latin typeface="Arial"/>
                            </a:defRPr>
                          </a:lvl6pPr>
                          <a:lvl7pPr marL="2743200" algn="l" defTabSz="914400" rtl="0" eaLnBrk="1" latinLnBrk="0" hangingPunct="1">
                            <a:defRPr kumimoji="0" sz="1800" b="1" kern="1200">
                              <a:solidFill>
                                <a:schemeClr val="lt1"/>
                              </a:solidFill>
                              <a:latin typeface="Arial"/>
                            </a:defRPr>
                          </a:lvl7pPr>
                          <a:lvl8pPr marL="3200400" algn="l" defTabSz="914400" rtl="0" eaLnBrk="1" latinLnBrk="0" hangingPunct="1">
                            <a:defRPr kumimoji="0" sz="1800" b="1" kern="1200">
                              <a:solidFill>
                                <a:schemeClr val="lt1"/>
                              </a:solidFill>
                              <a:latin typeface="Arial"/>
                            </a:defRPr>
                          </a:lvl8pPr>
                          <a:lvl9pPr marL="3657600" algn="l" defTabSz="914400" rtl="0" eaLnBrk="1" latinLnBrk="0" hangingPunct="1">
                            <a:defRPr kumimoji="0" sz="1800" b="1" kern="1200">
                              <a:solidFill>
                                <a:schemeClr val="lt1"/>
                              </a:solidFill>
                              <a:latin typeface="Arial"/>
                            </a:defRPr>
                          </a:lvl9pPr>
                        </a:lstStyle>
                        <a:p>
                          <a:pPr algn="ctr"/>
                          <a:r>
                            <a:rPr lang="en-GB" sz="1400" b="0" dirty="0">
                              <a:solidFill>
                                <a:schemeClr val="bg1"/>
                              </a:solidFill>
                              <a:latin typeface="Helvetica" pitchFamily="2" charset="0"/>
                            </a:rPr>
                            <a:t>Z</a:t>
                          </a: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GB" sz="1400" b="0" dirty="0">
                              <a:solidFill>
                                <a:schemeClr val="bg1"/>
                              </a:solidFill>
                              <a:latin typeface="Helvetica" pitchFamily="2" charset="0"/>
                            </a:rPr>
                            <a:t>WW</a:t>
                          </a: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de-AT" sz="1400" b="0" dirty="0">
                              <a:solidFill>
                                <a:schemeClr val="bg1"/>
                              </a:solidFill>
                              <a:latin typeface="Helvetica" pitchFamily="2" charset="0"/>
                            </a:rPr>
                            <a:t>H</a:t>
                          </a:r>
                          <a:r>
                            <a:rPr lang="de-AT" sz="1400" b="0" baseline="0" dirty="0">
                              <a:solidFill>
                                <a:schemeClr val="bg1"/>
                              </a:solidFill>
                              <a:latin typeface="Helvetica" pitchFamily="2" charset="0"/>
                            </a:rPr>
                            <a:t> (ZH)</a:t>
                          </a:r>
                          <a:endParaRPr lang="de-AT" sz="1400" b="0" dirty="0">
                            <a:solidFill>
                              <a:schemeClr val="bg1"/>
                            </a:solidFill>
                            <a:latin typeface="Helvetica" pitchFamily="2" charset="0"/>
                          </a:endParaRPr>
                        </a:p>
                      </a:txBody>
                      <a:tcPr marL="51435" marR="51435" marT="25718" marB="25718" anchor="ctr"/>
                    </a:tc>
                    <a:tc gridSpan="2">
                      <a:txBody>
                        <a:bodyPr/>
                        <a:lstStyle/>
                        <a:p>
                          <a:endParaRPr lang="en-CH"/>
                        </a:p>
                      </a:txBody>
                      <a:tcPr marL="51435" marR="51435" marT="25718" marB="25718" anchor="ctr">
                        <a:blipFill>
                          <a:blip r:embed="rId2"/>
                          <a:stretch>
                            <a:fillRect l="-303261" t="-4000" r="-543" b="-1004000"/>
                          </a:stretch>
                        </a:blipFill>
                      </a:tcPr>
                    </a:tc>
                    <a:tc hMerge="1">
                      <a:txBody>
                        <a:bodyPr/>
                        <a:lstStyle/>
                        <a:p>
                          <a:pPr algn="ctr"/>
                          <a:endParaRPr lang="de-AT" sz="1400" b="1" dirty="0">
                            <a:solidFill>
                              <a:schemeClr val="bg1"/>
                            </a:solidFill>
                          </a:endParaRPr>
                        </a:p>
                      </a:txBody>
                      <a:tcPr marL="51435" marR="51435" marT="25718" marB="25718" anchor="ctr">
                        <a:lnL w="12700" cap="flat" cmpd="sng" algn="ctr">
                          <a:noFill/>
                          <a:prstDash val="solid"/>
                          <a:round/>
                          <a:headEnd type="none" w="med" len="med"/>
                          <a:tailEnd type="none" w="med" len="med"/>
                        </a:lnL>
                        <a:lnR w="12700" cap="flat" cmpd="sng" algn="ctr">
                          <a:solidFill>
                            <a:srgbClr val="A26B2D"/>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solidFill>
                      </a:tcPr>
                    </a:tc>
                    <a:extLst>
                      <a:ext uri="{0D108BD9-81ED-4DB2-BD59-A6C34878D82A}">
                        <a16:rowId xmlns:a16="http://schemas.microsoft.com/office/drawing/2014/main" val="10000"/>
                      </a:ext>
                    </a:extLst>
                  </a:tr>
                  <a:tr h="31245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US" sz="1400" b="0" kern="1200" dirty="0">
                              <a:solidFill>
                                <a:schemeClr val="tx1">
                                  <a:lumMod val="90000"/>
                                  <a:lumOff val="10000"/>
                                </a:schemeClr>
                              </a:solidFill>
                              <a:latin typeface="Helvetica" pitchFamily="2" charset="0"/>
                            </a:rPr>
                            <a:t>Inst. luminosity / IP [10</a:t>
                          </a:r>
                          <a:r>
                            <a:rPr kumimoji="0" lang="en-US" sz="1400" b="0" kern="1200" baseline="30000" dirty="0">
                              <a:solidFill>
                                <a:schemeClr val="tx1">
                                  <a:lumMod val="90000"/>
                                  <a:lumOff val="10000"/>
                                </a:schemeClr>
                              </a:solidFill>
                              <a:latin typeface="Helvetica" pitchFamily="2" charset="0"/>
                            </a:rPr>
                            <a:t>34</a:t>
                          </a:r>
                          <a:r>
                            <a:rPr kumimoji="0" lang="en-US" sz="1400" b="0" kern="1200" dirty="0">
                              <a:solidFill>
                                <a:schemeClr val="tx1">
                                  <a:lumMod val="90000"/>
                                  <a:lumOff val="10000"/>
                                </a:schemeClr>
                              </a:solidFill>
                              <a:latin typeface="Helvetica" pitchFamily="2" charset="0"/>
                            </a:rPr>
                            <a:t> cm</a:t>
                          </a:r>
                          <a:r>
                            <a:rPr kumimoji="0" lang="en-US" sz="1400" b="0" kern="1200" baseline="30000" dirty="0">
                              <a:solidFill>
                                <a:schemeClr val="tx1">
                                  <a:lumMod val="90000"/>
                                  <a:lumOff val="10000"/>
                                </a:schemeClr>
                              </a:solidFill>
                              <a:latin typeface="Helvetica" pitchFamily="2" charset="0"/>
                            </a:rPr>
                            <a:t>–2</a:t>
                          </a:r>
                          <a:r>
                            <a:rPr kumimoji="0" lang="en-US" sz="1400" b="0" kern="1200" dirty="0">
                              <a:solidFill>
                                <a:schemeClr val="tx1">
                                  <a:lumMod val="90000"/>
                                  <a:lumOff val="10000"/>
                                </a:schemeClr>
                              </a:solidFill>
                              <a:latin typeface="Helvetica" pitchFamily="2" charset="0"/>
                            </a:rPr>
                            <a:t>s</a:t>
                          </a:r>
                          <a:r>
                            <a:rPr kumimoji="0" lang="en-US" sz="1400" b="0" kern="1200" baseline="30000" dirty="0">
                              <a:solidFill>
                                <a:schemeClr val="tx1">
                                  <a:lumMod val="90000"/>
                                  <a:lumOff val="10000"/>
                                </a:schemeClr>
                              </a:solidFill>
                              <a:latin typeface="Helvetica" pitchFamily="2" charset="0"/>
                            </a:rPr>
                            <a:t>–1</a:t>
                          </a:r>
                          <a:r>
                            <a:rPr kumimoji="0" lang="en-US"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3">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115</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3">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400" b="0" kern="1200" dirty="0">
                              <a:solidFill>
                                <a:schemeClr val="tx1">
                                  <a:lumMod val="90000"/>
                                  <a:lumOff val="10000"/>
                                </a:schemeClr>
                              </a:solidFill>
                              <a:latin typeface="Helvetica" pitchFamily="2" charset="0"/>
                            </a:rPr>
                            <a:t>16 </a:t>
                          </a:r>
                          <a:r>
                            <a:rPr kumimoji="0" lang="en-GB" sz="1100" b="0" i="0" u="none" strike="noStrike" kern="1200" cap="none" spc="0" normalizeH="0" baseline="0" noProof="0" dirty="0">
                              <a:ln>
                                <a:noFill/>
                              </a:ln>
                              <a:solidFill>
                                <a:srgbClr val="000000">
                                  <a:lumMod val="90000"/>
                                  <a:lumOff val="10000"/>
                                </a:srgbClr>
                              </a:solidFill>
                              <a:effectLst/>
                              <a:uLnTx/>
                              <a:uFillTx/>
                              <a:latin typeface="Helvetica" pitchFamily="2" charset="0"/>
                              <a:ea typeface="+mn-ea"/>
                              <a:cs typeface="+mn-cs"/>
                            </a:rPr>
                            <a:t>(160 GeV)</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3">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400" b="0" kern="1200" dirty="0">
                              <a:solidFill>
                                <a:schemeClr val="tx1">
                                  <a:lumMod val="90000"/>
                                  <a:lumOff val="10000"/>
                                </a:schemeClr>
                              </a:solidFill>
                              <a:latin typeface="Helvetica" pitchFamily="2" charset="0"/>
                            </a:rPr>
                            <a:t>5.0 </a:t>
                          </a:r>
                          <a:r>
                            <a:rPr kumimoji="0" lang="en-GB" sz="1100" b="0" i="0" u="none" strike="noStrike" kern="1200" cap="none" spc="0" normalizeH="0" baseline="0" noProof="0" dirty="0">
                              <a:ln>
                                <a:noFill/>
                              </a:ln>
                              <a:solidFill>
                                <a:srgbClr val="000000">
                                  <a:lumMod val="90000"/>
                                  <a:lumOff val="10000"/>
                                </a:srgbClr>
                              </a:solidFill>
                              <a:effectLst/>
                              <a:uLnTx/>
                              <a:uFillTx/>
                              <a:latin typeface="Helvetica" pitchFamily="2" charset="0"/>
                              <a:ea typeface="+mn-ea"/>
                              <a:cs typeface="+mn-cs"/>
                            </a:rPr>
                            <a:t>(240 GeV)</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3">
                            <a:lumMod val="20000"/>
                            <a:lumOff val="80000"/>
                          </a:scheme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r>
                            <a:rPr kumimoji="0" lang="en-GB" sz="1400" b="0" kern="1200" dirty="0">
                              <a:solidFill>
                                <a:schemeClr val="tx1">
                                  <a:lumMod val="90000"/>
                                  <a:lumOff val="10000"/>
                                </a:schemeClr>
                              </a:solidFill>
                              <a:latin typeface="Helvetica" pitchFamily="2" charset="0"/>
                              <a:ea typeface="+mn-ea"/>
                              <a:cs typeface="+mn-cs"/>
                            </a:rPr>
                            <a:t>0.5 </a:t>
                          </a:r>
                          <a:r>
                            <a:rPr kumimoji="0" lang="en-GB" sz="1100" b="0" kern="1200" dirty="0">
                              <a:solidFill>
                                <a:schemeClr val="tx1">
                                  <a:lumMod val="90000"/>
                                  <a:lumOff val="10000"/>
                                </a:schemeClr>
                              </a:solidFill>
                              <a:latin typeface="Helvetica" pitchFamily="2" charset="0"/>
                              <a:ea typeface="+mn-ea"/>
                              <a:cs typeface="+mn-cs"/>
                            </a:rPr>
                            <a:t>(360 GeV)</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3">
                            <a:lumMod val="20000"/>
                            <a:lumOff val="80000"/>
                          </a:schemeClr>
                        </a:solidFill>
                      </a:tcPr>
                    </a:tc>
                    <a:tc hMerge="1">
                      <a:txBody>
                        <a:bodyPr/>
                        <a:lstStyle/>
                        <a:p>
                          <a:endParaRPr dirty="0"/>
                        </a:p>
                      </a:txBody>
                      <a:tcPr marL="51435" marR="51435" marT="25718" marB="25718" anchor="ctr">
                        <a:solidFill>
                          <a:schemeClr val="accent3">
                            <a:lumMod val="20000"/>
                            <a:lumOff val="80000"/>
                          </a:schemeClr>
                        </a:solidFill>
                      </a:tcPr>
                    </a:tc>
                    <a:extLst>
                      <a:ext uri="{0D108BD9-81ED-4DB2-BD59-A6C34878D82A}">
                        <a16:rowId xmlns:a16="http://schemas.microsoft.com/office/drawing/2014/main" val="10001"/>
                      </a:ext>
                    </a:extLst>
                  </a:tr>
                  <a:tr h="312453">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b="0" kern="1200" dirty="0">
                              <a:solidFill>
                                <a:schemeClr val="tx1">
                                  <a:lumMod val="90000"/>
                                  <a:lumOff val="10000"/>
                                </a:schemeClr>
                              </a:solidFill>
                              <a:latin typeface="Helvetica" pitchFamily="2" charset="0"/>
                            </a:rPr>
                            <a:t>Integrated luminosity / year / IP [ab</a:t>
                          </a:r>
                          <a:r>
                            <a:rPr kumimoji="0" lang="en-US" sz="1400" b="0" kern="1200" baseline="30000" dirty="0">
                              <a:solidFill>
                                <a:schemeClr val="tx1">
                                  <a:lumMod val="90000"/>
                                  <a:lumOff val="10000"/>
                                </a:schemeClr>
                              </a:solidFill>
                              <a:latin typeface="Helvetica" pitchFamily="2" charset="0"/>
                            </a:rPr>
                            <a:t>–1</a:t>
                          </a:r>
                          <a:r>
                            <a:rPr kumimoji="0" lang="en-US"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3">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15</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3">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2.1</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3">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ea typeface="+mn-ea"/>
                              <a:cs typeface="+mn-cs"/>
                            </a:rPr>
                            <a:t>0.65</a:t>
                          </a:r>
                        </a:p>
                      </a:txBody>
                      <a:tcPr marL="51435" marR="51435" marT="25718" marB="25718" anchor="ctr">
                        <a:solidFill>
                          <a:schemeClr val="accent3">
                            <a:lumMod val="20000"/>
                            <a:lumOff val="80000"/>
                          </a:schemeClr>
                        </a:solidFill>
                      </a:tcPr>
                    </a:tc>
                    <a:tc gridSpan="2">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rPr>
                            <a:t>0.065</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3">
                            <a:lumMod val="20000"/>
                            <a:lumOff val="80000"/>
                          </a:schemeClr>
                        </a:solidFill>
                      </a:tcPr>
                    </a:tc>
                    <a:tc hMerge="1">
                      <a:txBody>
                        <a:bodyPr/>
                        <a:lstStyle/>
                        <a:p>
                          <a:endParaRPr dirty="0"/>
                        </a:p>
                      </a:txBody>
                      <a:tcPr marL="51435" marR="51435" marT="25718" marB="25718" anchor="ctr">
                        <a:solidFill>
                          <a:schemeClr val="accent3">
                            <a:lumMod val="20000"/>
                            <a:lumOff val="80000"/>
                          </a:schemeClr>
                        </a:solidFill>
                      </a:tcPr>
                    </a:tc>
                    <a:extLst>
                      <a:ext uri="{0D108BD9-81ED-4DB2-BD59-A6C34878D82A}">
                        <a16:rowId xmlns:a16="http://schemas.microsoft.com/office/drawing/2014/main" val="4203968920"/>
                      </a:ext>
                    </a:extLst>
                  </a:tr>
                  <a:tr h="312453">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400" b="0" kern="1200" dirty="0">
                              <a:solidFill>
                                <a:schemeClr val="tx1">
                                  <a:lumMod val="90000"/>
                                  <a:lumOff val="10000"/>
                                </a:schemeClr>
                              </a:solidFill>
                              <a:latin typeface="Helvetica" pitchFamily="2" charset="0"/>
                            </a:rPr>
                            <a:t>Run time [years]</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3">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ea typeface="+mn-ea"/>
                              <a:cs typeface="+mn-cs"/>
                            </a:rPr>
                            <a:t>2</a:t>
                          </a:r>
                        </a:p>
                      </a:txBody>
                      <a:tcPr marL="51435" marR="51435" marT="25718" marB="25718" anchor="ctr">
                        <a:solidFill>
                          <a:schemeClr val="accent3">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1</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3">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ea typeface="+mn-ea"/>
                              <a:cs typeface="+mn-cs"/>
                            </a:rPr>
                            <a:t>10</a:t>
                          </a:r>
                        </a:p>
                      </a:txBody>
                      <a:tcPr marL="51435" marR="51435" marT="25718" marB="25718" anchor="ctr">
                        <a:solidFill>
                          <a:schemeClr val="accent3">
                            <a:lumMod val="20000"/>
                            <a:lumOff val="80000"/>
                          </a:schemeClr>
                        </a:solidFill>
                      </a:tcPr>
                    </a:tc>
                    <a:tc gridSpan="2">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ea typeface="+mn-ea"/>
                              <a:cs typeface="+mn-cs"/>
                            </a:rPr>
                            <a:t>5</a:t>
                          </a:r>
                        </a:p>
                      </a:txBody>
                      <a:tcPr marL="51435" marR="51435" marT="25718" marB="25718" anchor="ctr">
                        <a:solidFill>
                          <a:schemeClr val="accent3">
                            <a:lumMod val="20000"/>
                            <a:lumOff val="80000"/>
                          </a:schemeClr>
                        </a:solidFill>
                      </a:tcPr>
                    </a:tc>
                    <a:tc hMerge="1">
                      <a:txBody>
                        <a:bodyPr/>
                        <a:lstStyle/>
                        <a:p>
                          <a:endParaRPr dirty="0"/>
                        </a:p>
                      </a:txBody>
                      <a:tcPr marL="51435" marR="51435" marT="25718" marB="25718" anchor="ctr">
                        <a:solidFill>
                          <a:schemeClr val="accent3">
                            <a:lumMod val="20000"/>
                            <a:lumOff val="80000"/>
                          </a:schemeClr>
                        </a:solidFill>
                      </a:tcPr>
                    </a:tc>
                    <a:extLst>
                      <a:ext uri="{0D108BD9-81ED-4DB2-BD59-A6C34878D82A}">
                        <a16:rowId xmlns:a16="http://schemas.microsoft.com/office/drawing/2014/main" val="10005"/>
                      </a:ext>
                    </a:extLst>
                  </a:tr>
                  <a:tr h="31245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US" sz="1400" b="0" kern="1200" dirty="0">
                              <a:solidFill>
                                <a:schemeClr val="tx1">
                                  <a:lumMod val="90000"/>
                                  <a:lumOff val="10000"/>
                                </a:schemeClr>
                              </a:solidFill>
                              <a:latin typeface="Helvetica" pitchFamily="2" charset="0"/>
                            </a:rPr>
                            <a:t>Total integrated luminosity [ab</a:t>
                          </a:r>
                          <a:r>
                            <a:rPr kumimoji="0" lang="en-US" sz="1400" b="0" kern="1200" baseline="30000" dirty="0">
                              <a:solidFill>
                                <a:schemeClr val="tx1">
                                  <a:lumMod val="90000"/>
                                  <a:lumOff val="10000"/>
                                </a:schemeClr>
                              </a:solidFill>
                              <a:latin typeface="Helvetica" pitchFamily="2" charset="0"/>
                            </a:rPr>
                            <a:t>–1</a:t>
                          </a:r>
                          <a:r>
                            <a:rPr kumimoji="0" lang="en-US" sz="1400" b="0" kern="1200" baseline="0" dirty="0">
                              <a:solidFill>
                                <a:schemeClr val="tx1">
                                  <a:lumMod val="90000"/>
                                  <a:lumOff val="10000"/>
                                </a:schemeClr>
                              </a:solidFill>
                              <a:latin typeface="Helvetica" pitchFamily="2" charset="0"/>
                            </a:rPr>
                            <a:t>, 2 IPs</a:t>
                          </a:r>
                          <a:r>
                            <a:rPr kumimoji="0" lang="en-US"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3">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60</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3">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4.2</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3">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13</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3">
                            <a:lumMod val="20000"/>
                            <a:lumOff val="80000"/>
                          </a:scheme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r>
                            <a:rPr kumimoji="0" lang="en-GB" sz="1400" b="0" kern="1200" dirty="0">
                              <a:solidFill>
                                <a:schemeClr val="tx1">
                                  <a:lumMod val="90000"/>
                                  <a:lumOff val="10000"/>
                                </a:schemeClr>
                              </a:solidFill>
                              <a:latin typeface="Helvetica" pitchFamily="2" charset="0"/>
                            </a:rPr>
                            <a:t>0.65</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3">
                            <a:lumMod val="20000"/>
                            <a:lumOff val="80000"/>
                          </a:schemeClr>
                        </a:solidFill>
                      </a:tcPr>
                    </a:tc>
                    <a:tc hMerge="1">
                      <a:txBody>
                        <a:bodyPr/>
                        <a:lstStyle/>
                        <a:p>
                          <a:endParaRPr dirty="0"/>
                        </a:p>
                      </a:txBody>
                      <a:tcPr marL="51435" marR="51435" marT="25718" marB="25718" anchor="ctr">
                        <a:solidFill>
                          <a:schemeClr val="accent3">
                            <a:lumMod val="20000"/>
                            <a:lumOff val="80000"/>
                          </a:schemeClr>
                        </a:solidFill>
                      </a:tcPr>
                    </a:tc>
                    <a:extLst>
                      <a:ext uri="{0D108BD9-81ED-4DB2-BD59-A6C34878D82A}">
                        <a16:rowId xmlns:a16="http://schemas.microsoft.com/office/drawing/2014/main" val="963286293"/>
                      </a:ext>
                    </a:extLst>
                  </a:tr>
                  <a:tr h="31245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US" sz="1400" b="0" kern="1200" dirty="0">
                              <a:solidFill>
                                <a:schemeClr val="tx1"/>
                              </a:solidFill>
                              <a:latin typeface="Helvetica" pitchFamily="2" charset="0"/>
                            </a:rPr>
                            <a:t>Total number of events</a:t>
                          </a:r>
                          <a:r>
                            <a:rPr kumimoji="0" lang="en-US" sz="1400" b="0" kern="1200" baseline="0" dirty="0">
                              <a:solidFill>
                                <a:schemeClr val="tx1">
                                  <a:lumMod val="90000"/>
                                  <a:lumOff val="10000"/>
                                </a:schemeClr>
                              </a:solidFill>
                              <a:latin typeface="Helvetica" pitchFamily="2" charset="0"/>
                            </a:rPr>
                            <a:t> [2 IPs]</a:t>
                          </a:r>
                          <a:endParaRPr kumimoji="0" lang="en-GB" sz="1400" b="0" kern="1200" dirty="0">
                            <a:solidFill>
                              <a:schemeClr val="tx1"/>
                            </a:solidFill>
                            <a:latin typeface="Helvetica" pitchFamily="2" charset="0"/>
                            <a:ea typeface="+mn-ea"/>
                            <a:cs typeface="+mn-cs"/>
                          </a:endParaRPr>
                        </a:p>
                      </a:txBody>
                      <a:tcPr marL="51435" marR="51435" marT="25718" marB="25718" anchor="ctr">
                        <a:solidFill>
                          <a:schemeClr val="accent3">
                            <a:lumMod val="20000"/>
                            <a:lumOff val="80000"/>
                          </a:schemeClr>
                        </a:solidFill>
                      </a:tcPr>
                    </a:tc>
                    <a:tc>
                      <a:txBody>
                        <a:bodyPr/>
                        <a:lstStyle/>
                        <a:p>
                          <a:endParaRPr lang="en-CH"/>
                        </a:p>
                      </a:txBody>
                      <a:tcPr marL="51435" marR="51435" marT="25718" marB="25718" anchor="ctr">
                        <a:blipFill>
                          <a:blip r:embed="rId2"/>
                          <a:stretch>
                            <a:fillRect l="-322619" t="-496000" r="-461905" b="-512000"/>
                          </a:stretch>
                        </a:blipFill>
                      </a:tcPr>
                    </a:tc>
                    <a:tc>
                      <a:txBody>
                        <a:bodyPr/>
                        <a:lstStyle/>
                        <a:p>
                          <a:endParaRPr lang="en-CH"/>
                        </a:p>
                      </a:txBody>
                      <a:tcPr marL="51435" marR="51435" marT="25718" marB="25718" anchor="ctr">
                        <a:blipFill>
                          <a:blip r:embed="rId2"/>
                          <a:stretch>
                            <a:fillRect l="-316964" t="-496000" r="-246429" b="-512000"/>
                          </a:stretch>
                        </a:blipFill>
                      </a:tcPr>
                    </a:tc>
                    <a:tc>
                      <a:txBody>
                        <a:bodyPr/>
                        <a:lstStyle/>
                        <a:p>
                          <a:endParaRPr lang="en-CH"/>
                        </a:p>
                      </a:txBody>
                      <a:tcPr marL="51435" marR="51435" marT="25718" marB="25718" anchor="ctr">
                        <a:blipFill>
                          <a:blip r:embed="rId2"/>
                          <a:stretch>
                            <a:fillRect l="-513187" t="-496000" r="-203297" b="-512000"/>
                          </a:stretch>
                        </a:blipFill>
                      </a:tcPr>
                    </a:tc>
                    <a:tc gridSpan="2">
                      <a:txBody>
                        <a:bodyPr/>
                        <a:lstStyle/>
                        <a:p>
                          <a:endParaRPr lang="en-CH"/>
                        </a:p>
                      </a:txBody>
                      <a:tcPr marL="51435" marR="51435" marT="25718" marB="25718" anchor="ctr">
                        <a:blipFill>
                          <a:blip r:embed="rId2"/>
                          <a:stretch>
                            <a:fillRect l="-303261" t="-496000" r="-543" b="-512000"/>
                          </a:stretch>
                        </a:blipFill>
                      </a:tcPr>
                    </a:tc>
                    <a:tc hMerge="1">
                      <a:txBody>
                        <a:bodyPr/>
                        <a:lstStyle/>
                        <a:p>
                          <a:endParaRPr dirty="0"/>
                        </a:p>
                      </a:txBody>
                      <a:tcPr marL="51435" marR="51435" marT="25718" marB="25718" anchor="ctr"/>
                    </a:tc>
                    <a:extLst>
                      <a:ext uri="{0D108BD9-81ED-4DB2-BD59-A6C34878D82A}">
                        <a16:rowId xmlns:a16="http://schemas.microsoft.com/office/drawing/2014/main" val="3962529601"/>
                      </a:ext>
                    </a:extLst>
                  </a:tr>
                  <a:tr h="31245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US" sz="1400" b="0" kern="1200" dirty="0">
                              <a:solidFill>
                                <a:schemeClr val="tx1">
                                  <a:lumMod val="90000"/>
                                  <a:lumOff val="10000"/>
                                </a:schemeClr>
                              </a:solidFill>
                              <a:latin typeface="Helvetica" pitchFamily="2" charset="0"/>
                            </a:rPr>
                            <a:t>Inst. luminosity / IP [10</a:t>
                          </a:r>
                          <a:r>
                            <a:rPr kumimoji="0" lang="en-US" sz="1400" b="0" kern="1200" baseline="30000" dirty="0">
                              <a:solidFill>
                                <a:schemeClr val="tx1">
                                  <a:lumMod val="90000"/>
                                  <a:lumOff val="10000"/>
                                </a:schemeClr>
                              </a:solidFill>
                              <a:latin typeface="Helvetica" pitchFamily="2" charset="0"/>
                            </a:rPr>
                            <a:t>34</a:t>
                          </a:r>
                          <a:r>
                            <a:rPr kumimoji="0" lang="en-US" sz="1400" b="0" kern="1200" dirty="0">
                              <a:solidFill>
                                <a:schemeClr val="tx1">
                                  <a:lumMod val="90000"/>
                                  <a:lumOff val="10000"/>
                                </a:schemeClr>
                              </a:solidFill>
                              <a:latin typeface="Helvetica" pitchFamily="2" charset="0"/>
                            </a:rPr>
                            <a:t> cm</a:t>
                          </a:r>
                          <a:r>
                            <a:rPr kumimoji="0" lang="en-US" sz="1400" b="0" kern="1200" baseline="30000" dirty="0">
                              <a:solidFill>
                                <a:schemeClr val="tx1">
                                  <a:lumMod val="90000"/>
                                  <a:lumOff val="10000"/>
                                </a:schemeClr>
                              </a:solidFill>
                              <a:latin typeface="Helvetica" pitchFamily="2" charset="0"/>
                            </a:rPr>
                            <a:t>–2</a:t>
                          </a:r>
                          <a:r>
                            <a:rPr kumimoji="0" lang="en-US" sz="1400" b="0" kern="1200" dirty="0">
                              <a:solidFill>
                                <a:schemeClr val="tx1">
                                  <a:lumMod val="90000"/>
                                  <a:lumOff val="10000"/>
                                </a:schemeClr>
                              </a:solidFill>
                              <a:latin typeface="Helvetica" pitchFamily="2" charset="0"/>
                            </a:rPr>
                            <a:t>s</a:t>
                          </a:r>
                          <a:r>
                            <a:rPr kumimoji="0" lang="en-US" sz="1400" b="0" kern="1200" baseline="30000" dirty="0">
                              <a:solidFill>
                                <a:schemeClr val="tx1">
                                  <a:lumMod val="90000"/>
                                  <a:lumOff val="10000"/>
                                </a:schemeClr>
                              </a:solidFill>
                              <a:latin typeface="Helvetica" pitchFamily="2" charset="0"/>
                            </a:rPr>
                            <a:t>–1</a:t>
                          </a:r>
                          <a:r>
                            <a:rPr kumimoji="0" lang="en-US"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144</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20 </a:t>
                          </a:r>
                          <a:r>
                            <a:rPr kumimoji="0" lang="en-US" sz="1100" b="0" kern="1200" dirty="0">
                              <a:solidFill>
                                <a:schemeClr val="tx1">
                                  <a:lumMod val="90000"/>
                                  <a:lumOff val="10000"/>
                                </a:schemeClr>
                              </a:solidFill>
                              <a:latin typeface="Helvetica" pitchFamily="2" charset="0"/>
                            </a:rPr>
                            <a:t>(157, 163 GeV)</a:t>
                          </a:r>
                          <a:endParaRPr kumimoji="0" lang="en-US" sz="1400" b="0" kern="1200" dirty="0">
                            <a:solidFill>
                              <a:schemeClr val="tx1">
                                <a:lumMod val="90000"/>
                                <a:lumOff val="10000"/>
                              </a:schemeClr>
                            </a:solidFill>
                            <a:latin typeface="Helvetica" pitchFamily="2" charset="0"/>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7.5 </a:t>
                          </a:r>
                          <a:r>
                            <a:rPr kumimoji="0" lang="en-GB" sz="1100" b="0" i="0" u="none" strike="noStrike" kern="1200" cap="none" spc="0" normalizeH="0" baseline="0" noProof="0" dirty="0">
                              <a:ln>
                                <a:noFill/>
                              </a:ln>
                              <a:solidFill>
                                <a:srgbClr val="000000">
                                  <a:lumMod val="90000"/>
                                  <a:lumOff val="10000"/>
                                </a:srgbClr>
                              </a:solidFill>
                              <a:effectLst/>
                              <a:uLnTx/>
                              <a:uFillTx/>
                              <a:latin typeface="Helvetica" pitchFamily="2" charset="0"/>
                              <a:ea typeface="+mn-ea"/>
                              <a:cs typeface="+mn-cs"/>
                            </a:rPr>
                            <a:t>(240 GeV)</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r>
                            <a:rPr kumimoji="0" lang="en-US" sz="1400" b="0" kern="1200" dirty="0">
                              <a:solidFill>
                                <a:schemeClr val="tx1">
                                  <a:lumMod val="90000"/>
                                  <a:lumOff val="10000"/>
                                </a:schemeClr>
                              </a:solidFill>
                              <a:latin typeface="Helvetica" pitchFamily="2" charset="0"/>
                            </a:rPr>
                            <a:t>1.8 </a:t>
                          </a:r>
                          <a:r>
                            <a:rPr kumimoji="0" lang="en-GB" sz="1100" b="0" kern="1200" dirty="0">
                              <a:solidFill>
                                <a:schemeClr val="tx1">
                                  <a:lumMod val="90000"/>
                                  <a:lumOff val="10000"/>
                                </a:schemeClr>
                              </a:solidFill>
                              <a:latin typeface="Helvetica" pitchFamily="2" charset="0"/>
                              <a:ea typeface="+mn-ea"/>
                              <a:cs typeface="+mn-cs"/>
                            </a:rPr>
                            <a:t>(~350 GeV)</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kumimoji="0" lang="en-GB" sz="1400" b="0" kern="1200" dirty="0">
                              <a:solidFill>
                                <a:schemeClr val="tx1">
                                  <a:lumMod val="90000"/>
                                  <a:lumOff val="10000"/>
                                </a:schemeClr>
                              </a:solidFill>
                              <a:latin typeface="Helvetica" pitchFamily="2" charset="0"/>
                            </a:rPr>
                            <a:t>1.4 </a:t>
                          </a:r>
                          <a:r>
                            <a:rPr kumimoji="0" lang="en-GB" sz="1100" b="0" i="0" u="none" strike="noStrike" kern="1200" cap="none" spc="0" normalizeH="0" baseline="0" noProof="0" dirty="0">
                              <a:ln>
                                <a:noFill/>
                              </a:ln>
                              <a:solidFill>
                                <a:srgbClr val="000000">
                                  <a:lumMod val="90000"/>
                                  <a:lumOff val="10000"/>
                                </a:srgbClr>
                              </a:solidFill>
                              <a:effectLst/>
                              <a:uLnTx/>
                              <a:uFillTx/>
                              <a:latin typeface="Helvetica" pitchFamily="2" charset="0"/>
                              <a:ea typeface="+mn-ea"/>
                              <a:cs typeface="+mn-cs"/>
                            </a:rPr>
                            <a:t>(365 GeV)</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extLst>
                      <a:ext uri="{0D108BD9-81ED-4DB2-BD59-A6C34878D82A}">
                        <a16:rowId xmlns:a16="http://schemas.microsoft.com/office/drawing/2014/main" val="1594538425"/>
                      </a:ext>
                    </a:extLst>
                  </a:tr>
                  <a:tr h="312453">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b="0" kern="1200" dirty="0">
                              <a:solidFill>
                                <a:schemeClr val="tx1">
                                  <a:lumMod val="90000"/>
                                  <a:lumOff val="10000"/>
                                </a:schemeClr>
                              </a:solidFill>
                              <a:latin typeface="Helvetica" pitchFamily="2" charset="0"/>
                            </a:rPr>
                            <a:t>Integrated luminosity / year / IP [ab</a:t>
                          </a:r>
                          <a:r>
                            <a:rPr kumimoji="0" lang="en-US" sz="1400" b="0" kern="1200" baseline="30000" dirty="0">
                              <a:solidFill>
                                <a:schemeClr val="tx1">
                                  <a:lumMod val="90000"/>
                                  <a:lumOff val="10000"/>
                                </a:schemeClr>
                              </a:solidFill>
                              <a:latin typeface="Helvetica" pitchFamily="2" charset="0"/>
                            </a:rPr>
                            <a:t>–1</a:t>
                          </a:r>
                          <a:r>
                            <a:rPr kumimoji="0" lang="en-US"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17</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2.4</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0.9</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rPr>
                            <a:t>0.21</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0.17</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extLst>
                      <a:ext uri="{0D108BD9-81ED-4DB2-BD59-A6C34878D82A}">
                        <a16:rowId xmlns:a16="http://schemas.microsoft.com/office/drawing/2014/main" val="2440437566"/>
                      </a:ext>
                    </a:extLst>
                  </a:tr>
                  <a:tr h="312453">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400" b="0" kern="1200" dirty="0">
                              <a:solidFill>
                                <a:schemeClr val="tx1">
                                  <a:lumMod val="90000"/>
                                  <a:lumOff val="10000"/>
                                </a:schemeClr>
                              </a:solidFill>
                              <a:latin typeface="Helvetica" pitchFamily="2" charset="0"/>
                            </a:rPr>
                            <a:t>Run time (including </a:t>
                          </a:r>
                          <a:r>
                            <a:rPr kumimoji="0" lang="en-GB" sz="1400" b="0" kern="1200" dirty="0" err="1">
                              <a:solidFill>
                                <a:schemeClr val="tx1">
                                  <a:lumMod val="90000"/>
                                  <a:lumOff val="10000"/>
                                </a:schemeClr>
                              </a:solidFill>
                              <a:latin typeface="Helvetica" pitchFamily="2" charset="0"/>
                            </a:rPr>
                            <a:t>lumi</a:t>
                          </a:r>
                          <a:r>
                            <a:rPr kumimoji="0" lang="en-GB" sz="1400" b="0" kern="1200" dirty="0">
                              <a:solidFill>
                                <a:schemeClr val="tx1">
                                  <a:lumMod val="90000"/>
                                  <a:lumOff val="10000"/>
                                </a:schemeClr>
                              </a:solidFill>
                              <a:latin typeface="Helvetica" pitchFamily="2" charset="0"/>
                            </a:rPr>
                            <a:t> ramp-up) [years]</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4</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2</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3</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rPr>
                            <a:t>1</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rPr>
                            <a:t>4</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extLst>
                      <a:ext uri="{0D108BD9-81ED-4DB2-BD59-A6C34878D82A}">
                        <a16:rowId xmlns:a16="http://schemas.microsoft.com/office/drawing/2014/main" val="167799703"/>
                      </a:ext>
                    </a:extLst>
                  </a:tr>
                  <a:tr h="31245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US" sz="1400" b="0" kern="1200" dirty="0">
                              <a:solidFill>
                                <a:schemeClr val="tx1">
                                  <a:lumMod val="90000"/>
                                  <a:lumOff val="10000"/>
                                </a:schemeClr>
                              </a:solidFill>
                              <a:latin typeface="Helvetica" pitchFamily="2" charset="0"/>
                            </a:rPr>
                            <a:t>Total integrated luminosity [ab</a:t>
                          </a:r>
                          <a:r>
                            <a:rPr kumimoji="0" lang="en-US" sz="1400" b="0" kern="1200" baseline="30000" dirty="0">
                              <a:solidFill>
                                <a:schemeClr val="tx1">
                                  <a:lumMod val="90000"/>
                                  <a:lumOff val="10000"/>
                                </a:schemeClr>
                              </a:solidFill>
                              <a:latin typeface="Helvetica" pitchFamily="2" charset="0"/>
                            </a:rPr>
                            <a:t>–1</a:t>
                          </a:r>
                          <a:r>
                            <a:rPr kumimoji="0" lang="en-US" sz="1400" b="0" kern="1200" baseline="0" dirty="0">
                              <a:solidFill>
                                <a:schemeClr val="tx1">
                                  <a:lumMod val="90000"/>
                                  <a:lumOff val="10000"/>
                                </a:schemeClr>
                              </a:solidFill>
                              <a:latin typeface="Helvetica" pitchFamily="2" charset="0"/>
                            </a:rPr>
                            <a:t>, 4 IPs</a:t>
                          </a:r>
                          <a:r>
                            <a:rPr kumimoji="0" lang="en-US"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205</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19.2</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10.8</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r>
                            <a:rPr kumimoji="0" lang="en-US" sz="1400" b="0" kern="1200" dirty="0">
                              <a:solidFill>
                                <a:schemeClr val="tx1">
                                  <a:lumMod val="90000"/>
                                  <a:lumOff val="10000"/>
                                </a:schemeClr>
                              </a:solidFill>
                              <a:latin typeface="Helvetica" pitchFamily="2" charset="0"/>
                            </a:rPr>
                            <a:t>0.4</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rPr>
                            <a:t>2.7</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extLst>
                      <a:ext uri="{0D108BD9-81ED-4DB2-BD59-A6C34878D82A}">
                        <a16:rowId xmlns:a16="http://schemas.microsoft.com/office/drawing/2014/main" val="2513034531"/>
                      </a:ext>
                    </a:extLst>
                  </a:tr>
                  <a:tr h="31245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US" sz="1400" b="0" kern="1200" dirty="0">
                              <a:solidFill>
                                <a:schemeClr val="tx1"/>
                              </a:solidFill>
                              <a:latin typeface="Helvetica" pitchFamily="2" charset="0"/>
                            </a:rPr>
                            <a:t>Total number of events</a:t>
                          </a:r>
                          <a:r>
                            <a:rPr kumimoji="0" lang="en-US" sz="1400" b="0" kern="1200" baseline="0" dirty="0">
                              <a:solidFill>
                                <a:schemeClr val="tx1">
                                  <a:lumMod val="90000"/>
                                  <a:lumOff val="10000"/>
                                </a:schemeClr>
                              </a:solidFill>
                              <a:latin typeface="Helvetica" pitchFamily="2" charset="0"/>
                            </a:rPr>
                            <a:t> [4 IPs]</a:t>
                          </a:r>
                          <a:endParaRPr kumimoji="0" lang="en-GB" sz="1400" b="0" kern="1200" dirty="0">
                            <a:solidFill>
                              <a:schemeClr val="tx1"/>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endParaRPr lang="en-CH"/>
                        </a:p>
                      </a:txBody>
                      <a:tcPr marL="51435" marR="51435" marT="25718" marB="25718" anchor="ctr">
                        <a:blipFill>
                          <a:blip r:embed="rId2"/>
                          <a:stretch>
                            <a:fillRect l="-322619" t="-988000" r="-461905" b="-20000"/>
                          </a:stretch>
                        </a:blipFill>
                      </a:tcPr>
                    </a:tc>
                    <a:tc>
                      <a:txBody>
                        <a:bodyPr/>
                        <a:lstStyle/>
                        <a:p>
                          <a:endParaRPr lang="en-CH"/>
                        </a:p>
                      </a:txBody>
                      <a:tcPr marL="51435" marR="51435" marT="25718" marB="25718" anchor="ctr">
                        <a:blipFill>
                          <a:blip r:embed="rId2"/>
                          <a:stretch>
                            <a:fillRect l="-316964" t="-988000" r="-246429" b="-20000"/>
                          </a:stretch>
                        </a:blipFill>
                      </a:tcPr>
                    </a:tc>
                    <a:tc>
                      <a:txBody>
                        <a:bodyPr/>
                        <a:lstStyle/>
                        <a:p>
                          <a:endParaRPr lang="en-CH"/>
                        </a:p>
                      </a:txBody>
                      <a:tcPr marL="51435" marR="51435" marT="25718" marB="25718" anchor="ctr">
                        <a:blipFill>
                          <a:blip r:embed="rId2"/>
                          <a:stretch>
                            <a:fillRect l="-513187" t="-988000" r="-203297" b="-20000"/>
                          </a:stretch>
                        </a:blipFill>
                      </a:tcPr>
                    </a:tc>
                    <a:tc gridSpan="2">
                      <a:txBody>
                        <a:bodyPr/>
                        <a:lstStyle/>
                        <a:p>
                          <a:endParaRPr lang="en-CH"/>
                        </a:p>
                      </a:txBody>
                      <a:tcPr marL="51435" marR="51435" marT="25718" marB="25718" anchor="ctr">
                        <a:blipFill>
                          <a:blip r:embed="rId2"/>
                          <a:stretch>
                            <a:fillRect l="-303261" t="-988000" r="-543" b="-20000"/>
                          </a:stretch>
                        </a:blipFill>
                      </a:tcPr>
                    </a:tc>
                    <a:tc hMerge="1">
                      <a:txBody>
                        <a:bodyPr/>
                        <a:lstStyle/>
                        <a:p>
                          <a:endParaRPr dirty="0"/>
                        </a:p>
                      </a:txBody>
                      <a:tcPr marL="51435" marR="51435" marT="25718" marB="25718" anchor="ctr">
                        <a:lnL w="12700" cap="flat" cmpd="sng" algn="ctr">
                          <a:solidFill>
                            <a:sysClr val="windowText" lastClr="000000"/>
                          </a:solidFill>
                          <a:prstDash val="solid"/>
                          <a:round/>
                          <a:headEnd type="none" w="med" len="med"/>
                          <a:tailEnd type="none" w="med" len="med"/>
                        </a:lnL>
                        <a:lnR w="12700" cap="flat" cmpd="sng" algn="ctr">
                          <a:solidFill>
                            <a:srgbClr val="A26B2D"/>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extLst>
                      <a:ext uri="{0D108BD9-81ED-4DB2-BD59-A6C34878D82A}">
                        <a16:rowId xmlns:a16="http://schemas.microsoft.com/office/drawing/2014/main" val="4062015532"/>
                      </a:ext>
                    </a:extLst>
                  </a:tr>
                </a:tbl>
              </a:graphicData>
            </a:graphic>
          </p:graphicFrame>
        </mc:Fallback>
      </mc:AlternateContent>
      <p:sp>
        <p:nvSpPr>
          <p:cNvPr id="11" name="TextBox 10">
            <a:extLst>
              <a:ext uri="{FF2B5EF4-FFF2-40B4-BE49-F238E27FC236}">
                <a16:creationId xmlns:a16="http://schemas.microsoft.com/office/drawing/2014/main" id="{F87C4244-5908-1193-C83C-65D28867FDD3}"/>
              </a:ext>
            </a:extLst>
          </p:cNvPr>
          <p:cNvSpPr txBox="1"/>
          <p:nvPr/>
        </p:nvSpPr>
        <p:spPr>
          <a:xfrm rot="16200000">
            <a:off x="266296" y="2115573"/>
            <a:ext cx="684803" cy="307777"/>
          </a:xfrm>
          <a:prstGeom prst="rect">
            <a:avLst/>
          </a:prstGeom>
          <a:noFill/>
        </p:spPr>
        <p:txBody>
          <a:bodyPr wrap="none" rtlCol="0">
            <a:spAutoFit/>
          </a:bodyPr>
          <a:lstStyle/>
          <a:p>
            <a:pPr marL="0" algn="l">
              <a:spcBef>
                <a:spcPts val="3000"/>
              </a:spcBef>
            </a:pPr>
            <a:r>
              <a:rPr lang="en-GB" sz="1400" b="1" dirty="0">
                <a:solidFill>
                  <a:srgbClr val="049243"/>
                </a:solidFill>
                <a:latin typeface="Helvetica" pitchFamily="2" charset="0"/>
                <a:ea typeface="Helvetica Light" charset="0"/>
                <a:cs typeface="Helvetica Light" charset="0"/>
                <a:sym typeface="Wingdings" pitchFamily="2" charset="2"/>
              </a:rPr>
              <a:t>CEPC</a:t>
            </a:r>
          </a:p>
        </p:txBody>
      </p:sp>
      <p:sp>
        <p:nvSpPr>
          <p:cNvPr id="12" name="TextBox 11">
            <a:extLst>
              <a:ext uri="{FF2B5EF4-FFF2-40B4-BE49-F238E27FC236}">
                <a16:creationId xmlns:a16="http://schemas.microsoft.com/office/drawing/2014/main" id="{D6BDA633-9E1E-0979-4324-ED4C8F15D43A}"/>
              </a:ext>
            </a:extLst>
          </p:cNvPr>
          <p:cNvSpPr txBox="1"/>
          <p:nvPr/>
        </p:nvSpPr>
        <p:spPr>
          <a:xfrm rot="16200000">
            <a:off x="202977" y="3733033"/>
            <a:ext cx="811441" cy="307777"/>
          </a:xfrm>
          <a:prstGeom prst="rect">
            <a:avLst/>
          </a:prstGeom>
          <a:noFill/>
        </p:spPr>
        <p:txBody>
          <a:bodyPr wrap="none" rtlCol="0">
            <a:spAutoFit/>
          </a:bodyPr>
          <a:lstStyle/>
          <a:p>
            <a:pPr marL="0" algn="l">
              <a:spcBef>
                <a:spcPts val="3000"/>
              </a:spcBef>
            </a:pPr>
            <a:r>
              <a:rPr lang="en-GB" sz="1400" b="1" dirty="0">
                <a:solidFill>
                  <a:srgbClr val="0070C0"/>
                </a:solidFill>
                <a:latin typeface="Helvetica" pitchFamily="2" charset="0"/>
                <a:ea typeface="Helvetica Light" charset="0"/>
                <a:cs typeface="Helvetica Light" charset="0"/>
                <a:sym typeface="Wingdings" pitchFamily="2" charset="2"/>
              </a:rPr>
              <a:t>FCC-ee</a:t>
            </a:r>
          </a:p>
        </p:txBody>
      </p:sp>
      <p:sp>
        <p:nvSpPr>
          <p:cNvPr id="13" name="TextBox 12">
            <a:extLst>
              <a:ext uri="{FF2B5EF4-FFF2-40B4-BE49-F238E27FC236}">
                <a16:creationId xmlns:a16="http://schemas.microsoft.com/office/drawing/2014/main" id="{2256C0A6-4FA2-5385-062D-7875A2C7B2B9}"/>
              </a:ext>
            </a:extLst>
          </p:cNvPr>
          <p:cNvSpPr txBox="1"/>
          <p:nvPr/>
        </p:nvSpPr>
        <p:spPr>
          <a:xfrm>
            <a:off x="10224522" y="2065574"/>
            <a:ext cx="1560620" cy="276999"/>
          </a:xfrm>
          <a:prstGeom prst="rect">
            <a:avLst/>
          </a:prstGeom>
          <a:noFill/>
        </p:spPr>
        <p:txBody>
          <a:bodyPr wrap="none" rtlCol="0">
            <a:spAutoFit/>
          </a:bodyPr>
          <a:lstStyle/>
          <a:p>
            <a:pPr marL="0" algn="l">
              <a:spcBef>
                <a:spcPts val="3000"/>
              </a:spcBef>
            </a:pPr>
            <a:r>
              <a:rPr lang="en-GB" sz="1200" dirty="0">
                <a:solidFill>
                  <a:srgbClr val="049243"/>
                </a:solidFill>
                <a:latin typeface="Helvetica" pitchFamily="2" charset="0"/>
                <a:ea typeface="Helvetica Light" charset="0"/>
                <a:cs typeface="Helvetica Light" charset="0"/>
                <a:sym typeface="Wingdings" pitchFamily="2" charset="2"/>
              </a:rPr>
              <a:t>Total cost 4.6B USD</a:t>
            </a:r>
          </a:p>
        </p:txBody>
      </p:sp>
      <p:sp>
        <p:nvSpPr>
          <p:cNvPr id="14" name="TextBox 13">
            <a:extLst>
              <a:ext uri="{FF2B5EF4-FFF2-40B4-BE49-F238E27FC236}">
                <a16:creationId xmlns:a16="http://schemas.microsoft.com/office/drawing/2014/main" id="{E355EED2-B26E-AD1D-24EA-B53DD6EE36B3}"/>
              </a:ext>
            </a:extLst>
          </p:cNvPr>
          <p:cNvSpPr txBox="1"/>
          <p:nvPr/>
        </p:nvSpPr>
        <p:spPr>
          <a:xfrm>
            <a:off x="10240553" y="3636946"/>
            <a:ext cx="1591086" cy="461665"/>
          </a:xfrm>
          <a:prstGeom prst="rect">
            <a:avLst/>
          </a:prstGeom>
          <a:noFill/>
        </p:spPr>
        <p:txBody>
          <a:bodyPr wrap="square" rtlCol="0">
            <a:spAutoFit/>
          </a:bodyPr>
          <a:lstStyle/>
          <a:p>
            <a:pPr marL="0" algn="l">
              <a:spcBef>
                <a:spcPts val="3000"/>
              </a:spcBef>
            </a:pPr>
            <a:r>
              <a:rPr lang="en-GB" sz="1200" dirty="0">
                <a:solidFill>
                  <a:srgbClr val="0070C0"/>
                </a:solidFill>
                <a:latin typeface="Helvetica" pitchFamily="2" charset="0"/>
                <a:ea typeface="Helvetica Light" charset="0"/>
                <a:cs typeface="Helvetica Light" charset="0"/>
                <a:sym typeface="Wingdings" pitchFamily="2" charset="2"/>
              </a:rPr>
              <a:t>Total cost 13.7B + 1.3B</a:t>
            </a:r>
            <a:r>
              <a:rPr lang="en-GB" sz="1200" baseline="-25000" dirty="0">
                <a:solidFill>
                  <a:srgbClr val="0070C0"/>
                </a:solidFill>
                <a:latin typeface="Helvetica" pitchFamily="2" charset="0"/>
                <a:ea typeface="Helvetica Light" charset="0"/>
                <a:cs typeface="Helvetica Light" charset="0"/>
                <a:sym typeface="Wingdings" pitchFamily="2" charset="2"/>
              </a:rPr>
              <a:t>tt</a:t>
            </a:r>
            <a:r>
              <a:rPr lang="en-GB" sz="1200" dirty="0">
                <a:solidFill>
                  <a:srgbClr val="0070C0"/>
                </a:solidFill>
                <a:latin typeface="Helvetica" pitchFamily="2" charset="0"/>
                <a:ea typeface="Helvetica Light" charset="0"/>
                <a:cs typeface="Helvetica Light" charset="0"/>
                <a:sym typeface="Wingdings" pitchFamily="2" charset="2"/>
              </a:rPr>
              <a:t> CHF</a:t>
            </a:r>
          </a:p>
        </p:txBody>
      </p:sp>
      <p:sp>
        <p:nvSpPr>
          <p:cNvPr id="15" name="TextBox 14">
            <a:extLst>
              <a:ext uri="{FF2B5EF4-FFF2-40B4-BE49-F238E27FC236}">
                <a16:creationId xmlns:a16="http://schemas.microsoft.com/office/drawing/2014/main" id="{CFBB918A-91FF-4F14-113F-0DD714F93E08}"/>
              </a:ext>
            </a:extLst>
          </p:cNvPr>
          <p:cNvSpPr txBox="1"/>
          <p:nvPr/>
        </p:nvSpPr>
        <p:spPr>
          <a:xfrm>
            <a:off x="641951" y="5298437"/>
            <a:ext cx="11230631" cy="969496"/>
          </a:xfrm>
          <a:prstGeom prst="rect">
            <a:avLst/>
          </a:prstGeom>
          <a:noFill/>
        </p:spPr>
        <p:txBody>
          <a:bodyPr wrap="square" rtlCol="0">
            <a:spAutoFit/>
          </a:bodyPr>
          <a:lstStyle/>
          <a:p>
            <a:pPr marL="0" algn="l">
              <a:spcBef>
                <a:spcPts val="3000"/>
              </a:spcBef>
            </a:pPr>
            <a:r>
              <a:rPr lang="en-GB" sz="1400" dirty="0">
                <a:solidFill>
                  <a:prstClr val="black"/>
                </a:solidFill>
                <a:latin typeface="Helvetica" pitchFamily="2" charset="0"/>
                <a:ea typeface="Helvetica Light" charset="0"/>
                <a:cs typeface="Helvetica Light" charset="0"/>
                <a:sym typeface="Wingdings" pitchFamily="2" charset="2"/>
              </a:rPr>
              <a:t>CEPC proposal was submitted to Chinese Academy of Science for inclusion in 15th 5-year plan in 2025, but not retained (STCF?)</a:t>
            </a:r>
          </a:p>
          <a:p>
            <a:pPr marL="0" algn="l">
              <a:spcBef>
                <a:spcPts val="900"/>
              </a:spcBef>
            </a:pPr>
            <a:r>
              <a:rPr lang="en-GB" sz="1400" dirty="0">
                <a:solidFill>
                  <a:prstClr val="black"/>
                </a:solidFill>
                <a:latin typeface="Helvetica" pitchFamily="2" charset="0"/>
                <a:ea typeface="Helvetica Light" charset="0"/>
                <a:cs typeface="Helvetica Light" charset="0"/>
                <a:sym typeface="Wingdings" pitchFamily="2" charset="2"/>
              </a:rPr>
              <a:t>CEPC plan: hope to retain funding, seek collaboration with FCC-ee, resubmit in 2030 if FCC-ee not approved by then  </a:t>
            </a:r>
          </a:p>
          <a:p>
            <a:pPr marL="0" algn="l">
              <a:spcBef>
                <a:spcPts val="900"/>
              </a:spcBef>
            </a:pPr>
            <a:r>
              <a:rPr lang="en-GB" sz="1400" b="1" dirty="0">
                <a:solidFill>
                  <a:prstClr val="black"/>
                </a:solidFill>
                <a:latin typeface="Helvetica" pitchFamily="2" charset="0"/>
                <a:ea typeface="Helvetica Light" charset="0"/>
                <a:cs typeface="Helvetica Light" charset="0"/>
                <a:sym typeface="Wingdings" pitchFamily="2" charset="2"/>
              </a:rPr>
              <a:t>Also significant research on high-temperature superconducting (HTS) high-field magnets (iron based) for hadron collider</a:t>
            </a:r>
          </a:p>
        </p:txBody>
      </p:sp>
      <p:sp>
        <p:nvSpPr>
          <p:cNvPr id="16" name="TextBox 15">
            <a:extLst>
              <a:ext uri="{FF2B5EF4-FFF2-40B4-BE49-F238E27FC236}">
                <a16:creationId xmlns:a16="http://schemas.microsoft.com/office/drawing/2014/main" id="{A618645C-D367-68CC-963C-97F82E7E55E1}"/>
              </a:ext>
            </a:extLst>
          </p:cNvPr>
          <p:cNvSpPr txBox="1"/>
          <p:nvPr/>
        </p:nvSpPr>
        <p:spPr>
          <a:xfrm>
            <a:off x="10240552" y="2299910"/>
            <a:ext cx="1858201" cy="369332"/>
          </a:xfrm>
          <a:prstGeom prst="rect">
            <a:avLst/>
          </a:prstGeom>
          <a:noFill/>
        </p:spPr>
        <p:txBody>
          <a:bodyPr wrap="none" rtlCol="0">
            <a:spAutoFit/>
          </a:bodyPr>
          <a:lstStyle/>
          <a:p>
            <a:pPr marL="0" algn="l">
              <a:spcBef>
                <a:spcPts val="3000"/>
              </a:spcBef>
            </a:pPr>
            <a:r>
              <a:rPr lang="en-GB" sz="900" dirty="0">
                <a:solidFill>
                  <a:prstClr val="black"/>
                </a:solidFill>
                <a:latin typeface="Helvetica Light" panose="020B0403020202020204" pitchFamily="34" charset="0"/>
                <a:ea typeface="Helvetica Light" charset="0"/>
                <a:cs typeface="Helvetica Light" charset="0"/>
                <a:sym typeface="Wingdings" pitchFamily="2" charset="2"/>
              </a:rPr>
              <a:t>CEPC TDR: </a:t>
            </a:r>
            <a:r>
              <a:rPr lang="en-GB" sz="900" dirty="0">
                <a:solidFill>
                  <a:prstClr val="black"/>
                </a:solidFill>
                <a:latin typeface="Helvetica Light" panose="020B0403020202020204" pitchFamily="34" charset="0"/>
                <a:ea typeface="Helvetica Light" charset="0"/>
                <a:cs typeface="Helvetica Light" charset="0"/>
                <a:sym typeface="Wingdings" pitchFamily="2" charset="2"/>
                <a:hlinkClick r:id="rId3"/>
              </a:rPr>
              <a:t>arXiv:2312.14363</a:t>
            </a:r>
            <a:endParaRPr lang="en-GB" sz="900" dirty="0">
              <a:solidFill>
                <a:prstClr val="black"/>
              </a:solidFill>
              <a:latin typeface="Helvetica Light" panose="020B0403020202020204" pitchFamily="34" charset="0"/>
              <a:ea typeface="Helvetica Light" charset="0"/>
              <a:cs typeface="Helvetica Light" charset="0"/>
              <a:sym typeface="Wingdings" pitchFamily="2" charset="2"/>
            </a:endParaRPr>
          </a:p>
          <a:p>
            <a:pPr marL="0" algn="l"/>
            <a:r>
              <a:rPr lang="en-GB" sz="900" dirty="0">
                <a:solidFill>
                  <a:prstClr val="black"/>
                </a:solidFill>
                <a:latin typeface="Helvetica Light" panose="020B0403020202020204" pitchFamily="34" charset="0"/>
                <a:ea typeface="Helvetica Light" charset="0"/>
                <a:cs typeface="Helvetica Light" charset="0"/>
                <a:sym typeface="Wingdings" pitchFamily="2" charset="2"/>
              </a:rPr>
              <a:t>Detector TDR: </a:t>
            </a:r>
            <a:r>
              <a:rPr lang="en-GB" sz="900" dirty="0">
                <a:solidFill>
                  <a:prstClr val="black"/>
                </a:solidFill>
                <a:latin typeface="Helvetica Light" panose="020B0403020202020204" pitchFamily="34" charset="0"/>
                <a:ea typeface="Helvetica Light" charset="0"/>
                <a:cs typeface="Helvetica Light" charset="0"/>
                <a:sym typeface="Wingdings" pitchFamily="2" charset="2"/>
                <a:hlinkClick r:id="rId4"/>
              </a:rPr>
              <a:t>arXiv:2510.05260</a:t>
            </a:r>
            <a:endParaRPr lang="en-GB" sz="900" dirty="0">
              <a:solidFill>
                <a:prstClr val="black"/>
              </a:solidFill>
              <a:latin typeface="Helvetica Light" panose="020B0403020202020204" pitchFamily="34" charset="0"/>
              <a:ea typeface="Helvetica Light" charset="0"/>
              <a:cs typeface="Helvetica Light" charset="0"/>
              <a:sym typeface="Wingdings" pitchFamily="2" charset="2"/>
            </a:endParaRPr>
          </a:p>
        </p:txBody>
      </p:sp>
      <p:sp>
        <p:nvSpPr>
          <p:cNvPr id="17" name="TextBox 16">
            <a:extLst>
              <a:ext uri="{FF2B5EF4-FFF2-40B4-BE49-F238E27FC236}">
                <a16:creationId xmlns:a16="http://schemas.microsoft.com/office/drawing/2014/main" id="{22D7029B-0B2D-574B-6EDD-A82E1AA0B85D}"/>
              </a:ext>
            </a:extLst>
          </p:cNvPr>
          <p:cNvSpPr txBox="1"/>
          <p:nvPr/>
        </p:nvSpPr>
        <p:spPr>
          <a:xfrm>
            <a:off x="10240552" y="1704860"/>
            <a:ext cx="1910504" cy="276999"/>
          </a:xfrm>
          <a:prstGeom prst="rect">
            <a:avLst/>
          </a:prstGeom>
          <a:noFill/>
        </p:spPr>
        <p:txBody>
          <a:bodyPr wrap="square" rtlCol="0">
            <a:spAutoFit/>
          </a:bodyPr>
          <a:lstStyle/>
          <a:p>
            <a:pPr marL="0" algn="l">
              <a:spcBef>
                <a:spcPts val="3000"/>
              </a:spcBef>
            </a:pP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Collider w/o experiments:</a:t>
            </a:r>
          </a:p>
        </p:txBody>
      </p:sp>
    </p:spTree>
    <p:extLst>
      <p:ext uri="{BB962C8B-B14F-4D97-AF65-F5344CB8AC3E}">
        <p14:creationId xmlns:p14="http://schemas.microsoft.com/office/powerpoint/2010/main" val="24388009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59136-5856-018A-2197-D83594013FC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CA2BD67-DEF1-ECB8-E563-75EBC88F3A85}"/>
              </a:ext>
            </a:extLst>
          </p:cNvPr>
          <p:cNvSpPr>
            <a:spLocks noGrp="1"/>
          </p:cNvSpPr>
          <p:nvPr>
            <p:ph type="sldNum" sz="quarter" idx="4"/>
          </p:nvPr>
        </p:nvSpPr>
        <p:spPr/>
        <p:txBody>
          <a:bodyPr/>
          <a:lstStyle/>
          <a:p>
            <a:pPr>
              <a:defRPr/>
            </a:pPr>
            <a:fld id="{611C2F03-9E95-40C9-A99F-3C4F7EE8CF2A}" type="slidenum">
              <a:rPr lang="en-GB" smtClean="0"/>
              <a:pPr>
                <a:defRPr/>
              </a:pPr>
              <a:t>38</a:t>
            </a:fld>
            <a:endParaRPr lang="en-GB"/>
          </a:p>
        </p:txBody>
      </p:sp>
      <p:sp>
        <p:nvSpPr>
          <p:cNvPr id="4" name="TextBox 3">
            <a:extLst>
              <a:ext uri="{FF2B5EF4-FFF2-40B4-BE49-F238E27FC236}">
                <a16:creationId xmlns:a16="http://schemas.microsoft.com/office/drawing/2014/main" id="{0513E356-DCA6-66F0-B5F2-EF67CEE913DD}"/>
              </a:ext>
            </a:extLst>
          </p:cNvPr>
          <p:cNvSpPr txBox="1"/>
          <p:nvPr/>
        </p:nvSpPr>
        <p:spPr>
          <a:xfrm>
            <a:off x="214938" y="264651"/>
            <a:ext cx="11305525"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lang="en-GB" sz="2800" b="1" noProof="0" dirty="0">
                <a:solidFill>
                  <a:srgbClr val="0D7FBF"/>
                </a:solidFill>
                <a:latin typeface="Helvetica" pitchFamily="2" charset="0"/>
                <a:ea typeface="Trebuchet MS" pitchFamily="-84" charset="0"/>
                <a:cs typeface="Helvetica Light"/>
              </a:rPr>
              <a:t>LEP3 — a Higgs and EW factory in the LHC tunnel</a:t>
            </a:r>
          </a:p>
        </p:txBody>
      </p:sp>
      <p:sp>
        <p:nvSpPr>
          <p:cNvPr id="5" name="Rectangle 4">
            <a:extLst>
              <a:ext uri="{FF2B5EF4-FFF2-40B4-BE49-F238E27FC236}">
                <a16:creationId xmlns:a16="http://schemas.microsoft.com/office/drawing/2014/main" id="{F8E37DCE-9B35-5061-728D-FED248166D31}"/>
              </a:ext>
            </a:extLst>
          </p:cNvPr>
          <p:cNvSpPr/>
          <p:nvPr/>
        </p:nvSpPr>
        <p:spPr>
          <a:xfrm>
            <a:off x="641951" y="1108688"/>
            <a:ext cx="11404275" cy="584775"/>
          </a:xfrm>
          <a:prstGeom prst="rect">
            <a:avLst/>
          </a:prstGeom>
        </p:spPr>
        <p:txBody>
          <a:bodyPr wrap="square">
            <a:spAutoFit/>
          </a:bodyPr>
          <a:lstStyle/>
          <a:p>
            <a:pPr defTabSz="457200" fontAlgn="base">
              <a:spcBef>
                <a:spcPts val="3600"/>
              </a:spcBef>
              <a:spcAft>
                <a:spcPct val="0"/>
              </a:spcAft>
              <a:defRPr/>
            </a:pPr>
            <a:r>
              <a:rPr lang="en-GB" sz="1600" b="1" noProof="0" dirty="0">
                <a:solidFill>
                  <a:srgbClr val="000000"/>
                </a:solidFill>
                <a:latin typeface="Helvetica" pitchFamily="2" charset="0"/>
              </a:rPr>
              <a:t>Backup if (preferred) FCC-ee cannot be realised with long-term goal of an energy-frontier hadron or muon collider:</a:t>
            </a:r>
            <a:r>
              <a:rPr lang="en-GB" sz="1600" noProof="0" dirty="0">
                <a:solidFill>
                  <a:srgbClr val="000000"/>
                </a:solidFill>
                <a:latin typeface="Helvetica" pitchFamily="2" charset="0"/>
              </a:rPr>
              <a:t> similar to FCC-ee with booster and collider rings, 2 beampipes, 50 MW / beam, 2 IPs</a:t>
            </a:r>
          </a:p>
        </p:txBody>
      </p:sp>
      <p:sp>
        <p:nvSpPr>
          <p:cNvPr id="15" name="TextBox 14">
            <a:extLst>
              <a:ext uri="{FF2B5EF4-FFF2-40B4-BE49-F238E27FC236}">
                <a16:creationId xmlns:a16="http://schemas.microsoft.com/office/drawing/2014/main" id="{E536906F-126D-B550-D32B-2DC6825133B7}"/>
              </a:ext>
            </a:extLst>
          </p:cNvPr>
          <p:cNvSpPr txBox="1"/>
          <p:nvPr/>
        </p:nvSpPr>
        <p:spPr>
          <a:xfrm>
            <a:off x="641951" y="5775514"/>
            <a:ext cx="11465686" cy="892552"/>
          </a:xfrm>
          <a:prstGeom prst="rect">
            <a:avLst/>
          </a:prstGeom>
          <a:noFill/>
        </p:spPr>
        <p:txBody>
          <a:bodyPr wrap="square" rtlCol="0">
            <a:spAutoFit/>
          </a:bodyPr>
          <a:lstStyle/>
          <a:p>
            <a:pPr marL="0" algn="l">
              <a:spcBef>
                <a:spcPts val="3000"/>
              </a:spcBef>
            </a:pPr>
            <a:r>
              <a:rPr lang="en-GB" sz="1400" dirty="0">
                <a:solidFill>
                  <a:prstClr val="black"/>
                </a:solidFill>
                <a:latin typeface="Helvetica" pitchFamily="2" charset="0"/>
                <a:ea typeface="Helvetica Light" charset="0"/>
                <a:cs typeface="Helvetica Light" charset="0"/>
                <a:sym typeface="Wingdings" pitchFamily="2" charset="2"/>
              </a:rPr>
              <a:t>Challenges for LEP3 include design of IRs, large E-loss, need 6.0 GV RF power installed in 4 long straight sections (2 booster, 2 collider),   crab-waist scheme requires large crossing angle and widening tunnel on either side of the experiments from ~4m to 7m diameter along 270 m</a:t>
            </a:r>
          </a:p>
          <a:p>
            <a:pPr marL="0" algn="l">
              <a:spcBef>
                <a:spcPts val="1200"/>
              </a:spcBef>
            </a:pPr>
            <a:r>
              <a:rPr lang="en-GB" sz="1400" dirty="0">
                <a:solidFill>
                  <a:srgbClr val="E40000"/>
                </a:solidFill>
                <a:latin typeface="Helvetica" pitchFamily="2" charset="0"/>
                <a:ea typeface="Helvetica Light" charset="0"/>
                <a:cs typeface="Helvetica Light" charset="0"/>
                <a:sym typeface="Wingdings" pitchFamily="2" charset="2"/>
              </a:rPr>
              <a:t>With LEP3 one must include a long-term energy-frontier plan</a:t>
            </a:r>
          </a:p>
        </p:txBody>
      </p:sp>
      <mc:AlternateContent xmlns:mc="http://schemas.openxmlformats.org/markup-compatibility/2006" xmlns:a14="http://schemas.microsoft.com/office/drawing/2010/main">
        <mc:Choice Requires="a14">
          <p:graphicFrame>
            <p:nvGraphicFramePr>
              <p:cNvPr id="3" name="Table 2">
                <a:extLst>
                  <a:ext uri="{FF2B5EF4-FFF2-40B4-BE49-F238E27FC236}">
                    <a16:creationId xmlns:a16="http://schemas.microsoft.com/office/drawing/2014/main" id="{8F867B50-9B81-E733-64FA-9D58D03A2E67}"/>
                  </a:ext>
                </a:extLst>
              </p:cNvPr>
              <p:cNvGraphicFramePr>
                <a:graphicFrameLocks noGrp="1"/>
              </p:cNvGraphicFramePr>
              <p:nvPr/>
            </p:nvGraphicFramePr>
            <p:xfrm>
              <a:off x="762585" y="1824132"/>
              <a:ext cx="9401832" cy="3765112"/>
            </p:xfrm>
            <a:graphic>
              <a:graphicData uri="http://schemas.openxmlformats.org/drawingml/2006/table">
                <a:tbl>
                  <a:tblPr firstRow="1" bandRow="1">
                    <a:tableStyleId>{69012ECD-51FC-41F1-AA8D-1B2483CD663E}</a:tableStyleId>
                  </a:tblPr>
                  <a:tblGrid>
                    <a:gridCol w="3431854">
                      <a:extLst>
                        <a:ext uri="{9D8B030D-6E8A-4147-A177-3AD203B41FA5}">
                          <a16:colId xmlns:a16="http://schemas.microsoft.com/office/drawing/2014/main" val="20000"/>
                        </a:ext>
                      </a:extLst>
                    </a:gridCol>
                    <a:gridCol w="1065021">
                      <a:extLst>
                        <a:ext uri="{9D8B030D-6E8A-4147-A177-3AD203B41FA5}">
                          <a16:colId xmlns:a16="http://schemas.microsoft.com/office/drawing/2014/main" val="20001"/>
                        </a:ext>
                      </a:extLst>
                    </a:gridCol>
                    <a:gridCol w="1419636">
                      <a:extLst>
                        <a:ext uri="{9D8B030D-6E8A-4147-A177-3AD203B41FA5}">
                          <a16:colId xmlns:a16="http://schemas.microsoft.com/office/drawing/2014/main" val="20004"/>
                        </a:ext>
                      </a:extLst>
                    </a:gridCol>
                    <a:gridCol w="1145816">
                      <a:extLst>
                        <a:ext uri="{9D8B030D-6E8A-4147-A177-3AD203B41FA5}">
                          <a16:colId xmlns:a16="http://schemas.microsoft.com/office/drawing/2014/main" val="20005"/>
                        </a:ext>
                      </a:extLst>
                    </a:gridCol>
                    <a:gridCol w="1199818">
                      <a:extLst>
                        <a:ext uri="{9D8B030D-6E8A-4147-A177-3AD203B41FA5}">
                          <a16:colId xmlns:a16="http://schemas.microsoft.com/office/drawing/2014/main" val="818795718"/>
                        </a:ext>
                      </a:extLst>
                    </a:gridCol>
                    <a:gridCol w="1139687">
                      <a:extLst>
                        <a:ext uri="{9D8B030D-6E8A-4147-A177-3AD203B41FA5}">
                          <a16:colId xmlns:a16="http://schemas.microsoft.com/office/drawing/2014/main" val="2232381764"/>
                        </a:ext>
                      </a:extLst>
                    </a:gridCol>
                  </a:tblGrid>
                  <a:tr h="289624">
                    <a:tc>
                      <a:txBody>
                        <a:bodyPr/>
                        <a:lstStyle>
                          <a:lvl1pPr marL="0" algn="l" defTabSz="914400" rtl="0" eaLnBrk="1" latinLnBrk="0" hangingPunct="1">
                            <a:defRPr kumimoji="0" sz="1800" b="1" kern="1200">
                              <a:solidFill>
                                <a:schemeClr val="lt1"/>
                              </a:solidFill>
                              <a:latin typeface="Arial"/>
                            </a:defRPr>
                          </a:lvl1pPr>
                          <a:lvl2pPr marL="457200" algn="l" defTabSz="914400" rtl="0" eaLnBrk="1" latinLnBrk="0" hangingPunct="1">
                            <a:defRPr kumimoji="0" sz="1800" b="1" kern="1200">
                              <a:solidFill>
                                <a:schemeClr val="lt1"/>
                              </a:solidFill>
                              <a:latin typeface="Arial"/>
                            </a:defRPr>
                          </a:lvl2pPr>
                          <a:lvl3pPr marL="914400" algn="l" defTabSz="914400" rtl="0" eaLnBrk="1" latinLnBrk="0" hangingPunct="1">
                            <a:defRPr kumimoji="0" sz="1800" b="1" kern="1200">
                              <a:solidFill>
                                <a:schemeClr val="lt1"/>
                              </a:solidFill>
                              <a:latin typeface="Arial"/>
                            </a:defRPr>
                          </a:lvl3pPr>
                          <a:lvl4pPr marL="1371600" algn="l" defTabSz="914400" rtl="0" eaLnBrk="1" latinLnBrk="0" hangingPunct="1">
                            <a:defRPr kumimoji="0" sz="1800" b="1" kern="1200">
                              <a:solidFill>
                                <a:schemeClr val="lt1"/>
                              </a:solidFill>
                              <a:latin typeface="Arial"/>
                            </a:defRPr>
                          </a:lvl4pPr>
                          <a:lvl5pPr marL="1828800" algn="l" defTabSz="914400" rtl="0" eaLnBrk="1" latinLnBrk="0" hangingPunct="1">
                            <a:defRPr kumimoji="0" sz="1800" b="1" kern="1200">
                              <a:solidFill>
                                <a:schemeClr val="lt1"/>
                              </a:solidFill>
                              <a:latin typeface="Arial"/>
                            </a:defRPr>
                          </a:lvl5pPr>
                          <a:lvl6pPr marL="2286000" algn="l" defTabSz="914400" rtl="0" eaLnBrk="1" latinLnBrk="0" hangingPunct="1">
                            <a:defRPr kumimoji="0" sz="1800" b="1" kern="1200">
                              <a:solidFill>
                                <a:schemeClr val="lt1"/>
                              </a:solidFill>
                              <a:latin typeface="Arial"/>
                            </a:defRPr>
                          </a:lvl6pPr>
                          <a:lvl7pPr marL="2743200" algn="l" defTabSz="914400" rtl="0" eaLnBrk="1" latinLnBrk="0" hangingPunct="1">
                            <a:defRPr kumimoji="0" sz="1800" b="1" kern="1200">
                              <a:solidFill>
                                <a:schemeClr val="lt1"/>
                              </a:solidFill>
                              <a:latin typeface="Arial"/>
                            </a:defRPr>
                          </a:lvl7pPr>
                          <a:lvl8pPr marL="3200400" algn="l" defTabSz="914400" rtl="0" eaLnBrk="1" latinLnBrk="0" hangingPunct="1">
                            <a:defRPr kumimoji="0" sz="1800" b="1" kern="1200">
                              <a:solidFill>
                                <a:schemeClr val="lt1"/>
                              </a:solidFill>
                              <a:latin typeface="Arial"/>
                            </a:defRPr>
                          </a:lvl8pPr>
                          <a:lvl9pPr marL="3657600" algn="l" defTabSz="914400" rtl="0" eaLnBrk="1" latinLnBrk="0" hangingPunct="1">
                            <a:defRPr kumimoji="0" sz="1800" b="1" kern="1200">
                              <a:solidFill>
                                <a:schemeClr val="lt1"/>
                              </a:solidFill>
                              <a:latin typeface="Arial"/>
                            </a:defRPr>
                          </a:lvl9pPr>
                        </a:lstStyle>
                        <a:p>
                          <a:r>
                            <a:rPr lang="en-GB" sz="1400" b="0" dirty="0">
                              <a:solidFill>
                                <a:schemeClr val="bg1"/>
                              </a:solidFill>
                              <a:latin typeface="Helvetica" pitchFamily="2" charset="0"/>
                            </a:rPr>
                            <a:t>Parameter</a:t>
                          </a:r>
                        </a:p>
                      </a:txBody>
                      <a:tcPr marL="51435" marR="51435" marT="25718" marB="25718" anchor="ctr"/>
                    </a:tc>
                    <a:tc>
                      <a:txBody>
                        <a:bodyPr/>
                        <a:lstStyle>
                          <a:lvl1pPr marL="0" algn="l" defTabSz="914400" rtl="0" eaLnBrk="1" latinLnBrk="0" hangingPunct="1">
                            <a:defRPr kumimoji="0" sz="1800" b="1" kern="1200">
                              <a:solidFill>
                                <a:schemeClr val="lt1"/>
                              </a:solidFill>
                              <a:latin typeface="Arial"/>
                            </a:defRPr>
                          </a:lvl1pPr>
                          <a:lvl2pPr marL="457200" algn="l" defTabSz="914400" rtl="0" eaLnBrk="1" latinLnBrk="0" hangingPunct="1">
                            <a:defRPr kumimoji="0" sz="1800" b="1" kern="1200">
                              <a:solidFill>
                                <a:schemeClr val="lt1"/>
                              </a:solidFill>
                              <a:latin typeface="Arial"/>
                            </a:defRPr>
                          </a:lvl2pPr>
                          <a:lvl3pPr marL="914400" algn="l" defTabSz="914400" rtl="0" eaLnBrk="1" latinLnBrk="0" hangingPunct="1">
                            <a:defRPr kumimoji="0" sz="1800" b="1" kern="1200">
                              <a:solidFill>
                                <a:schemeClr val="lt1"/>
                              </a:solidFill>
                              <a:latin typeface="Arial"/>
                            </a:defRPr>
                          </a:lvl3pPr>
                          <a:lvl4pPr marL="1371600" algn="l" defTabSz="914400" rtl="0" eaLnBrk="1" latinLnBrk="0" hangingPunct="1">
                            <a:defRPr kumimoji="0" sz="1800" b="1" kern="1200">
                              <a:solidFill>
                                <a:schemeClr val="lt1"/>
                              </a:solidFill>
                              <a:latin typeface="Arial"/>
                            </a:defRPr>
                          </a:lvl4pPr>
                          <a:lvl5pPr marL="1828800" algn="l" defTabSz="914400" rtl="0" eaLnBrk="1" latinLnBrk="0" hangingPunct="1">
                            <a:defRPr kumimoji="0" sz="1800" b="1" kern="1200">
                              <a:solidFill>
                                <a:schemeClr val="lt1"/>
                              </a:solidFill>
                              <a:latin typeface="Arial"/>
                            </a:defRPr>
                          </a:lvl5pPr>
                          <a:lvl6pPr marL="2286000" algn="l" defTabSz="914400" rtl="0" eaLnBrk="1" latinLnBrk="0" hangingPunct="1">
                            <a:defRPr kumimoji="0" sz="1800" b="1" kern="1200">
                              <a:solidFill>
                                <a:schemeClr val="lt1"/>
                              </a:solidFill>
                              <a:latin typeface="Arial"/>
                            </a:defRPr>
                          </a:lvl6pPr>
                          <a:lvl7pPr marL="2743200" algn="l" defTabSz="914400" rtl="0" eaLnBrk="1" latinLnBrk="0" hangingPunct="1">
                            <a:defRPr kumimoji="0" sz="1800" b="1" kern="1200">
                              <a:solidFill>
                                <a:schemeClr val="lt1"/>
                              </a:solidFill>
                              <a:latin typeface="Arial"/>
                            </a:defRPr>
                          </a:lvl7pPr>
                          <a:lvl8pPr marL="3200400" algn="l" defTabSz="914400" rtl="0" eaLnBrk="1" latinLnBrk="0" hangingPunct="1">
                            <a:defRPr kumimoji="0" sz="1800" b="1" kern="1200">
                              <a:solidFill>
                                <a:schemeClr val="lt1"/>
                              </a:solidFill>
                              <a:latin typeface="Arial"/>
                            </a:defRPr>
                          </a:lvl8pPr>
                          <a:lvl9pPr marL="3657600" algn="l" defTabSz="914400" rtl="0" eaLnBrk="1" latinLnBrk="0" hangingPunct="1">
                            <a:defRPr kumimoji="0" sz="1800" b="1" kern="1200">
                              <a:solidFill>
                                <a:schemeClr val="lt1"/>
                              </a:solidFill>
                              <a:latin typeface="Arial"/>
                            </a:defRPr>
                          </a:lvl9pPr>
                        </a:lstStyle>
                        <a:p>
                          <a:pPr algn="ctr"/>
                          <a:r>
                            <a:rPr lang="en-GB" sz="1400" b="0" dirty="0">
                              <a:solidFill>
                                <a:schemeClr val="bg1"/>
                              </a:solidFill>
                              <a:latin typeface="Helvetica" pitchFamily="2" charset="0"/>
                            </a:rPr>
                            <a:t>Z</a:t>
                          </a: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GB" sz="1400" b="0" dirty="0">
                              <a:solidFill>
                                <a:schemeClr val="bg1"/>
                              </a:solidFill>
                              <a:latin typeface="Helvetica" pitchFamily="2" charset="0"/>
                            </a:rPr>
                            <a:t>WW</a:t>
                          </a: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de-AT" sz="1400" b="0" dirty="0">
                              <a:solidFill>
                                <a:schemeClr val="bg1"/>
                              </a:solidFill>
                              <a:latin typeface="Helvetica" pitchFamily="2" charset="0"/>
                            </a:rPr>
                            <a:t>H</a:t>
                          </a:r>
                          <a:r>
                            <a:rPr lang="de-AT" sz="1400" b="0" baseline="0" dirty="0">
                              <a:solidFill>
                                <a:schemeClr val="bg1"/>
                              </a:solidFill>
                              <a:latin typeface="Helvetica" pitchFamily="2" charset="0"/>
                            </a:rPr>
                            <a:t> (ZH)</a:t>
                          </a:r>
                          <a:endParaRPr lang="de-AT" sz="1400" b="0" dirty="0">
                            <a:solidFill>
                              <a:schemeClr val="bg1"/>
                            </a:solidFill>
                            <a:latin typeface="Helvetica" pitchFamily="2" charset="0"/>
                          </a:endParaRPr>
                        </a:p>
                      </a:txBody>
                      <a:tcPr marL="51435" marR="51435" marT="25718" marB="25718" anchor="ct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14:m>
                            <m:oMathPara xmlns:m="http://schemas.openxmlformats.org/officeDocument/2006/math">
                              <m:oMath>
                                <m:r>
                                  <m:rPr>
                                    <m:nor/>
                                  </m:rPr>
                                  <a:rPr lang="en-US" sz="1400" b="0" i="0" dirty="0" smtClean="0">
                                    <a:solidFill>
                                      <a:schemeClr val="bg1"/>
                                    </a:solidFill>
                                    <a:latin typeface="Helvetica" pitchFamily="2" charset="0"/>
                                  </a:rPr>
                                  <m:t>t</m:t>
                                </m:r>
                                <m:acc>
                                  <m:accPr>
                                    <m:chr m:val="̅"/>
                                    <m:ctrlPr>
                                      <a:rPr lang="en-US" sz="1400" b="0" i="0" dirty="0" smtClean="0">
                                        <a:solidFill>
                                          <a:schemeClr val="bg1"/>
                                        </a:solidFill>
                                        <a:latin typeface="Helvetica" pitchFamily="2" charset="0"/>
                                      </a:rPr>
                                    </m:ctrlPr>
                                  </m:accPr>
                                  <m:e>
                                    <m:r>
                                      <m:rPr>
                                        <m:nor/>
                                      </m:rPr>
                                      <a:rPr lang="en-US" sz="1400" b="0" i="0" dirty="0" smtClean="0">
                                        <a:solidFill>
                                          <a:schemeClr val="bg1"/>
                                        </a:solidFill>
                                        <a:latin typeface="Helvetica" pitchFamily="2" charset="0"/>
                                      </a:rPr>
                                      <m:t>t</m:t>
                                    </m:r>
                                  </m:e>
                                </m:acc>
                              </m:oMath>
                            </m:oMathPara>
                          </a14:m>
                          <a:endParaRPr lang="de-AT" sz="1400" b="0" dirty="0">
                            <a:solidFill>
                              <a:schemeClr val="bg1"/>
                            </a:solidFill>
                            <a:latin typeface="Helvetica" pitchFamily="2" charset="0"/>
                          </a:endParaRPr>
                        </a:p>
                      </a:txBody>
                      <a:tcPr marL="51435" marR="51435" marT="25718" marB="25718" anchor="ctr"/>
                    </a:tc>
                    <a:tc hMerge="1">
                      <a:txBody>
                        <a:bodyPr/>
                        <a:lstStyle/>
                        <a:p>
                          <a:pPr algn="ctr"/>
                          <a:endParaRPr lang="de-AT" sz="1400" b="1" dirty="0">
                            <a:solidFill>
                              <a:schemeClr val="bg1"/>
                            </a:solidFill>
                          </a:endParaRPr>
                        </a:p>
                      </a:txBody>
                      <a:tcPr marL="51435" marR="51435" marT="25718" marB="25718" anchor="ctr">
                        <a:lnL w="12700" cap="flat" cmpd="sng" algn="ctr">
                          <a:noFill/>
                          <a:prstDash val="solid"/>
                          <a:round/>
                          <a:headEnd type="none" w="med" len="med"/>
                          <a:tailEnd type="none" w="med" len="med"/>
                        </a:lnL>
                        <a:lnR w="12700" cap="flat" cmpd="sng" algn="ctr">
                          <a:solidFill>
                            <a:srgbClr val="A26B2D"/>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solidFill>
                      </a:tcPr>
                    </a:tc>
                    <a:extLst>
                      <a:ext uri="{0D108BD9-81ED-4DB2-BD59-A6C34878D82A}">
                        <a16:rowId xmlns:a16="http://schemas.microsoft.com/office/drawing/2014/main" val="10000"/>
                      </a:ext>
                    </a:extLst>
                  </a:tr>
                  <a:tr h="28962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US" sz="1400" b="0" kern="1200" dirty="0">
                              <a:solidFill>
                                <a:schemeClr val="tx1">
                                  <a:lumMod val="90000"/>
                                  <a:lumOff val="10000"/>
                                </a:schemeClr>
                              </a:solidFill>
                              <a:latin typeface="Helvetica" pitchFamily="2" charset="0"/>
                            </a:rPr>
                            <a:t>Inst. luminosity / IP [10</a:t>
                          </a:r>
                          <a:r>
                            <a:rPr kumimoji="0" lang="en-US" sz="1400" b="0" kern="1200" baseline="30000" dirty="0">
                              <a:solidFill>
                                <a:schemeClr val="tx1">
                                  <a:lumMod val="90000"/>
                                  <a:lumOff val="10000"/>
                                </a:schemeClr>
                              </a:solidFill>
                              <a:latin typeface="Helvetica" pitchFamily="2" charset="0"/>
                            </a:rPr>
                            <a:t>34</a:t>
                          </a:r>
                          <a:r>
                            <a:rPr kumimoji="0" lang="en-US" sz="1400" b="0" kern="1200" dirty="0">
                              <a:solidFill>
                                <a:schemeClr val="tx1">
                                  <a:lumMod val="90000"/>
                                  <a:lumOff val="10000"/>
                                </a:schemeClr>
                              </a:solidFill>
                              <a:latin typeface="Helvetica" pitchFamily="2" charset="0"/>
                            </a:rPr>
                            <a:t> cm</a:t>
                          </a:r>
                          <a:r>
                            <a:rPr kumimoji="0" lang="en-US" sz="1400" b="0" kern="1200" baseline="30000" dirty="0">
                              <a:solidFill>
                                <a:schemeClr val="tx1">
                                  <a:lumMod val="90000"/>
                                  <a:lumOff val="10000"/>
                                </a:schemeClr>
                              </a:solidFill>
                              <a:latin typeface="Helvetica" pitchFamily="2" charset="0"/>
                            </a:rPr>
                            <a:t>–2</a:t>
                          </a:r>
                          <a:r>
                            <a:rPr kumimoji="0" lang="en-US" sz="1400" b="0" kern="1200" dirty="0">
                              <a:solidFill>
                                <a:schemeClr val="tx1">
                                  <a:lumMod val="90000"/>
                                  <a:lumOff val="10000"/>
                                </a:schemeClr>
                              </a:solidFill>
                              <a:latin typeface="Helvetica" pitchFamily="2" charset="0"/>
                            </a:rPr>
                            <a:t>s</a:t>
                          </a:r>
                          <a:r>
                            <a:rPr kumimoji="0" lang="en-US" sz="1400" b="0" kern="1200" baseline="30000" dirty="0">
                              <a:solidFill>
                                <a:schemeClr val="tx1">
                                  <a:lumMod val="90000"/>
                                  <a:lumOff val="10000"/>
                                </a:schemeClr>
                              </a:solidFill>
                              <a:latin typeface="Helvetica" pitchFamily="2" charset="0"/>
                            </a:rPr>
                            <a:t>–1</a:t>
                          </a:r>
                          <a:r>
                            <a:rPr kumimoji="0" lang="en-US"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40</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400" b="0" kern="1200" dirty="0">
                              <a:solidFill>
                                <a:schemeClr val="tx1">
                                  <a:lumMod val="90000"/>
                                  <a:lumOff val="10000"/>
                                </a:schemeClr>
                              </a:solidFill>
                              <a:latin typeface="Helvetica" pitchFamily="2" charset="0"/>
                            </a:rPr>
                            <a:t>6.2 </a:t>
                          </a:r>
                          <a:r>
                            <a:rPr kumimoji="0" lang="en-GB" sz="1100" b="0" i="0" u="none" strike="noStrike" kern="1200" cap="none" spc="0" normalizeH="0" baseline="0" noProof="0" dirty="0">
                              <a:ln>
                                <a:noFill/>
                              </a:ln>
                              <a:solidFill>
                                <a:srgbClr val="000000">
                                  <a:lumMod val="90000"/>
                                  <a:lumOff val="10000"/>
                                </a:srgbClr>
                              </a:solidFill>
                              <a:effectLst/>
                              <a:uLnTx/>
                              <a:uFillTx/>
                              <a:latin typeface="Helvetica" pitchFamily="2" charset="0"/>
                              <a:ea typeface="+mn-ea"/>
                              <a:cs typeface="+mn-cs"/>
                            </a:rPr>
                            <a:t>(160 GeV)</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400" b="0" kern="1200" dirty="0">
                              <a:solidFill>
                                <a:schemeClr val="tx1">
                                  <a:lumMod val="90000"/>
                                  <a:lumOff val="10000"/>
                                </a:schemeClr>
                              </a:solidFill>
                              <a:latin typeface="Helvetica" pitchFamily="2" charset="0"/>
                            </a:rPr>
                            <a:t>1.6 </a:t>
                          </a:r>
                          <a:r>
                            <a:rPr kumimoji="0" lang="en-GB" sz="1100" b="0" i="0" u="none" strike="noStrike" kern="1200" cap="none" spc="0" normalizeH="0" baseline="0" noProof="0" dirty="0">
                              <a:ln>
                                <a:noFill/>
                              </a:ln>
                              <a:solidFill>
                                <a:srgbClr val="000000">
                                  <a:lumMod val="90000"/>
                                  <a:lumOff val="10000"/>
                                </a:srgbClr>
                              </a:solidFill>
                              <a:effectLst/>
                              <a:uLnTx/>
                              <a:uFillTx/>
                              <a:latin typeface="Helvetica" pitchFamily="2" charset="0"/>
                              <a:ea typeface="+mn-ea"/>
                              <a:cs typeface="+mn-cs"/>
                            </a:rPr>
                            <a:t>(</a:t>
                          </a:r>
                          <a:r>
                            <a:rPr kumimoji="0" lang="en-GB" sz="1100" b="1" i="0" u="none" strike="noStrike" kern="1200" cap="none" spc="0" normalizeH="0" baseline="0" noProof="0" dirty="0">
                              <a:ln>
                                <a:noFill/>
                              </a:ln>
                              <a:solidFill>
                                <a:srgbClr val="000000">
                                  <a:lumMod val="90000"/>
                                  <a:lumOff val="10000"/>
                                </a:srgbClr>
                              </a:solidFill>
                              <a:effectLst/>
                              <a:uLnTx/>
                              <a:uFillTx/>
                              <a:latin typeface="Helvetica" pitchFamily="2" charset="0"/>
                              <a:ea typeface="+mn-ea"/>
                              <a:cs typeface="+mn-cs"/>
                            </a:rPr>
                            <a:t>230 GeV</a:t>
                          </a:r>
                          <a:r>
                            <a:rPr kumimoji="0" lang="en-GB" sz="1100" b="0" i="0" u="none" strike="noStrike" kern="1200" cap="none" spc="0" normalizeH="0" baseline="0" noProof="0" dirty="0">
                              <a:ln>
                                <a:noFill/>
                              </a:ln>
                              <a:solidFill>
                                <a:srgbClr val="000000">
                                  <a:lumMod val="90000"/>
                                  <a:lumOff val="10000"/>
                                </a:srgbClr>
                              </a:solidFill>
                              <a:effectLst/>
                              <a:uLnTx/>
                              <a:uFillTx/>
                              <a:latin typeface="Helvetica" pitchFamily="2" charset="0"/>
                              <a:ea typeface="+mn-ea"/>
                              <a:cs typeface="+mn-cs"/>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6">
                            <a:lumMod val="20000"/>
                            <a:lumOff val="80000"/>
                          </a:scheme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r>
                            <a:rPr kumimoji="0" lang="en-GB" sz="1400" b="0" kern="1200" dirty="0">
                              <a:solidFill>
                                <a:schemeClr val="tx1">
                                  <a:lumMod val="90000"/>
                                  <a:lumOff val="10000"/>
                                </a:schemeClr>
                              </a:solidFill>
                              <a:latin typeface="Helvetica" pitchFamily="2" charset="0"/>
                              <a:ea typeface="+mn-ea"/>
                              <a:cs typeface="+mn-cs"/>
                            </a:rPr>
                            <a:t>–</a:t>
                          </a:r>
                        </a:p>
                      </a:txBody>
                      <a:tcPr marL="51435" marR="51435" marT="25718" marB="25718" anchor="ctr">
                        <a:solidFill>
                          <a:schemeClr val="accent6">
                            <a:lumMod val="20000"/>
                            <a:lumOff val="80000"/>
                          </a:schemeClr>
                        </a:solidFill>
                      </a:tcPr>
                    </a:tc>
                    <a:tc hMerge="1">
                      <a:txBody>
                        <a:bodyPr/>
                        <a:lstStyle/>
                        <a:p>
                          <a:endParaRPr dirty="0"/>
                        </a:p>
                      </a:txBody>
                      <a:tcPr marL="51435" marR="51435" marT="25718" marB="25718" anchor="ctr">
                        <a:solidFill>
                          <a:schemeClr val="accent3">
                            <a:lumMod val="20000"/>
                            <a:lumOff val="80000"/>
                          </a:schemeClr>
                        </a:solidFill>
                      </a:tcPr>
                    </a:tc>
                    <a:extLst>
                      <a:ext uri="{0D108BD9-81ED-4DB2-BD59-A6C34878D82A}">
                        <a16:rowId xmlns:a16="http://schemas.microsoft.com/office/drawing/2014/main" val="10001"/>
                      </a:ext>
                    </a:extLst>
                  </a:tr>
                  <a:tr h="289624">
                    <a:tc>
                      <a:txBody>
                        <a:bodyPr/>
                        <a:lstStyle/>
                        <a:p>
                          <a:r>
                            <a:rPr kumimoji="0" lang="en-GB" sz="1400" b="0" kern="1200" dirty="0">
                              <a:solidFill>
                                <a:schemeClr val="tx1">
                                  <a:lumMod val="90000"/>
                                  <a:lumOff val="10000"/>
                                </a:schemeClr>
                              </a:solidFill>
                              <a:latin typeface="Helvetica" pitchFamily="2" charset="0"/>
                              <a:ea typeface="+mn-ea"/>
                              <a:cs typeface="+mn-cs"/>
                            </a:rPr>
                            <a:t>SR energy loss / turn [GeV]</a:t>
                          </a:r>
                        </a:p>
                      </a:txBody>
                      <a:tcPr marL="51435" marR="51435" marT="25718" marB="25718" anchor="ctr">
                        <a:solidFill>
                          <a:schemeClr val="accent6">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ea typeface="+mn-ea"/>
                              <a:cs typeface="+mn-cs"/>
                            </a:rPr>
                            <a:t>0.13</a:t>
                          </a:r>
                        </a:p>
                      </a:txBody>
                      <a:tcPr marL="51435" marR="51435" marT="25718" marB="25718" anchor="ctr">
                        <a:solidFill>
                          <a:schemeClr val="accent6">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GB" sz="1400" b="0" kern="1200" dirty="0">
                              <a:solidFill>
                                <a:schemeClr val="tx1">
                                  <a:lumMod val="90000"/>
                                  <a:lumOff val="10000"/>
                                </a:schemeClr>
                              </a:solidFill>
                              <a:latin typeface="Helvetica" pitchFamily="2" charset="0"/>
                              <a:ea typeface="+mn-ea"/>
                              <a:cs typeface="+mn-cs"/>
                            </a:rPr>
                            <a:t>1.3</a:t>
                          </a:r>
                        </a:p>
                      </a:txBody>
                      <a:tcPr marL="51435" marR="51435" marT="25718" marB="25718" anchor="ctr">
                        <a:solidFill>
                          <a:schemeClr val="accent6">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GB" sz="1400" b="0" kern="1200" dirty="0">
                              <a:solidFill>
                                <a:schemeClr val="tx1">
                                  <a:lumMod val="90000"/>
                                  <a:lumOff val="10000"/>
                                </a:schemeClr>
                              </a:solidFill>
                              <a:latin typeface="Helvetica" pitchFamily="2" charset="0"/>
                              <a:ea typeface="+mn-ea"/>
                              <a:cs typeface="+mn-cs"/>
                            </a:rPr>
                            <a:t>5.4</a:t>
                          </a:r>
                        </a:p>
                      </a:txBody>
                      <a:tcPr marL="51435" marR="51435" marT="25718" marB="25718" anchor="ctr">
                        <a:solidFill>
                          <a:schemeClr val="accent6">
                            <a:lumMod val="20000"/>
                            <a:lumOff val="80000"/>
                          </a:schemeClr>
                        </a:solidFill>
                      </a:tcPr>
                    </a:tc>
                    <a:tc gridSpan="2">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ea typeface="+mn-ea"/>
                              <a:cs typeface="+mn-cs"/>
                            </a:rPr>
                            <a:t>(~25 GeV)</a:t>
                          </a:r>
                        </a:p>
                      </a:txBody>
                      <a:tcPr marL="51435" marR="51435" marT="25718" marB="25718" anchor="ctr">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185664037"/>
                      </a:ext>
                    </a:extLst>
                  </a:tr>
                  <a:tr h="28962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b="0" kern="1200" dirty="0">
                              <a:solidFill>
                                <a:schemeClr val="tx1">
                                  <a:lumMod val="90000"/>
                                  <a:lumOff val="10000"/>
                                </a:schemeClr>
                              </a:solidFill>
                              <a:latin typeface="Helvetica" pitchFamily="2" charset="0"/>
                            </a:rPr>
                            <a:t>Integrated luminosity / year / IP [ab</a:t>
                          </a:r>
                          <a:r>
                            <a:rPr kumimoji="0" lang="en-US" sz="1400" b="0" kern="1200" baseline="30000" dirty="0">
                              <a:solidFill>
                                <a:schemeClr val="tx1">
                                  <a:lumMod val="90000"/>
                                  <a:lumOff val="10000"/>
                                </a:schemeClr>
                              </a:solidFill>
                              <a:latin typeface="Helvetica" pitchFamily="2" charset="0"/>
                            </a:rPr>
                            <a:t>–1</a:t>
                          </a:r>
                          <a:r>
                            <a:rPr kumimoji="0" lang="en-US"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6">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4.8</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6">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0.7</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6">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0.19</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6">
                            <a:lumMod val="20000"/>
                            <a:lumOff val="80000"/>
                          </a:schemeClr>
                        </a:solidFill>
                      </a:tcPr>
                    </a:tc>
                    <a:tc gridSpan="2">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ea typeface="+mn-ea"/>
                              <a:cs typeface="+mn-cs"/>
                            </a:rPr>
                            <a:t>–</a:t>
                          </a:r>
                        </a:p>
                      </a:txBody>
                      <a:tcPr marL="51435" marR="51435" marT="25718" marB="25718" anchor="ctr">
                        <a:solidFill>
                          <a:schemeClr val="accent6">
                            <a:lumMod val="20000"/>
                            <a:lumOff val="80000"/>
                          </a:schemeClr>
                        </a:solidFill>
                      </a:tcPr>
                    </a:tc>
                    <a:tc hMerge="1">
                      <a:txBody>
                        <a:bodyPr/>
                        <a:lstStyle/>
                        <a:p>
                          <a:endParaRPr dirty="0"/>
                        </a:p>
                      </a:txBody>
                      <a:tcPr marL="51435" marR="51435" marT="25718" marB="25718" anchor="ctr">
                        <a:solidFill>
                          <a:schemeClr val="accent3">
                            <a:lumMod val="20000"/>
                            <a:lumOff val="80000"/>
                          </a:schemeClr>
                        </a:solidFill>
                      </a:tcPr>
                    </a:tc>
                    <a:extLst>
                      <a:ext uri="{0D108BD9-81ED-4DB2-BD59-A6C34878D82A}">
                        <a16:rowId xmlns:a16="http://schemas.microsoft.com/office/drawing/2014/main" val="4203968920"/>
                      </a:ext>
                    </a:extLst>
                  </a:tr>
                  <a:tr h="28962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400" b="0" kern="1200" dirty="0">
                              <a:solidFill>
                                <a:schemeClr val="tx1">
                                  <a:lumMod val="90000"/>
                                  <a:lumOff val="10000"/>
                                </a:schemeClr>
                              </a:solidFill>
                              <a:latin typeface="Helvetica" pitchFamily="2" charset="0"/>
                            </a:rPr>
                            <a:t>Run time [years]</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6">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ea typeface="+mn-ea"/>
                              <a:cs typeface="+mn-cs"/>
                            </a:rPr>
                            <a:t>5</a:t>
                          </a:r>
                        </a:p>
                      </a:txBody>
                      <a:tcPr marL="51435" marR="51435" marT="25718" marB="25718" anchor="ctr">
                        <a:solidFill>
                          <a:schemeClr val="accent6">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4</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6">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ea typeface="+mn-ea"/>
                              <a:cs typeface="+mn-cs"/>
                            </a:rPr>
                            <a:t>6</a:t>
                          </a:r>
                        </a:p>
                      </a:txBody>
                      <a:tcPr marL="51435" marR="51435" marT="25718" marB="25718" anchor="ctr">
                        <a:solidFill>
                          <a:schemeClr val="accent6">
                            <a:lumMod val="20000"/>
                            <a:lumOff val="80000"/>
                          </a:schemeClr>
                        </a:solidFill>
                      </a:tcPr>
                    </a:tc>
                    <a:tc gridSpan="2">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ea typeface="+mn-ea"/>
                              <a:cs typeface="+mn-cs"/>
                            </a:rPr>
                            <a:t>–</a:t>
                          </a:r>
                        </a:p>
                      </a:txBody>
                      <a:tcPr marL="51435" marR="51435" marT="25718" marB="25718" anchor="ctr">
                        <a:solidFill>
                          <a:schemeClr val="accent6">
                            <a:lumMod val="20000"/>
                            <a:lumOff val="80000"/>
                          </a:schemeClr>
                        </a:solidFill>
                      </a:tcPr>
                    </a:tc>
                    <a:tc hMerge="1">
                      <a:txBody>
                        <a:bodyPr/>
                        <a:lstStyle/>
                        <a:p>
                          <a:endParaRPr dirty="0"/>
                        </a:p>
                      </a:txBody>
                      <a:tcPr marL="51435" marR="51435" marT="25718" marB="25718" anchor="ctr">
                        <a:solidFill>
                          <a:schemeClr val="accent3">
                            <a:lumMod val="20000"/>
                            <a:lumOff val="80000"/>
                          </a:schemeClr>
                        </a:solidFill>
                      </a:tcPr>
                    </a:tc>
                    <a:extLst>
                      <a:ext uri="{0D108BD9-81ED-4DB2-BD59-A6C34878D82A}">
                        <a16:rowId xmlns:a16="http://schemas.microsoft.com/office/drawing/2014/main" val="10005"/>
                      </a:ext>
                    </a:extLst>
                  </a:tr>
                  <a:tr h="28962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US" sz="1400" b="0" kern="1200" dirty="0">
                              <a:solidFill>
                                <a:schemeClr val="tx1">
                                  <a:lumMod val="90000"/>
                                  <a:lumOff val="10000"/>
                                </a:schemeClr>
                              </a:solidFill>
                              <a:latin typeface="Helvetica" pitchFamily="2" charset="0"/>
                            </a:rPr>
                            <a:t>Total integrated luminosity [ab</a:t>
                          </a:r>
                          <a:r>
                            <a:rPr kumimoji="0" lang="en-US" sz="1400" b="0" kern="1200" baseline="30000" dirty="0">
                              <a:solidFill>
                                <a:schemeClr val="tx1">
                                  <a:lumMod val="90000"/>
                                  <a:lumOff val="10000"/>
                                </a:schemeClr>
                              </a:solidFill>
                              <a:latin typeface="Helvetica" pitchFamily="2" charset="0"/>
                            </a:rPr>
                            <a:t>–1</a:t>
                          </a:r>
                          <a:r>
                            <a:rPr kumimoji="0" lang="en-US" sz="1400" b="0" kern="1200" baseline="0" dirty="0">
                              <a:solidFill>
                                <a:schemeClr val="tx1">
                                  <a:lumMod val="90000"/>
                                  <a:lumOff val="10000"/>
                                </a:schemeClr>
                              </a:solidFill>
                              <a:latin typeface="Helvetica" pitchFamily="2" charset="0"/>
                            </a:rPr>
                            <a:t>, 2 IPs</a:t>
                          </a:r>
                          <a:r>
                            <a:rPr kumimoji="0" lang="en-US"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48</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6.0</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2.3</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6">
                            <a:lumMod val="20000"/>
                            <a:lumOff val="80000"/>
                          </a:scheme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r>
                            <a:rPr kumimoji="0" lang="en-GB" sz="1400" b="0" kern="1200" dirty="0">
                              <a:solidFill>
                                <a:schemeClr val="tx1">
                                  <a:lumMod val="90000"/>
                                  <a:lumOff val="10000"/>
                                </a:schemeClr>
                              </a:solidFill>
                              <a:latin typeface="Helvetica" pitchFamily="2" charset="0"/>
                              <a:ea typeface="+mn-ea"/>
                              <a:cs typeface="+mn-cs"/>
                            </a:rPr>
                            <a:t>–</a:t>
                          </a:r>
                        </a:p>
                      </a:txBody>
                      <a:tcPr marL="51435" marR="51435" marT="25718" marB="25718" anchor="ctr">
                        <a:solidFill>
                          <a:schemeClr val="accent6">
                            <a:lumMod val="20000"/>
                            <a:lumOff val="80000"/>
                          </a:schemeClr>
                        </a:solidFill>
                      </a:tcPr>
                    </a:tc>
                    <a:tc hMerge="1">
                      <a:txBody>
                        <a:bodyPr/>
                        <a:lstStyle/>
                        <a:p>
                          <a:endParaRPr dirty="0"/>
                        </a:p>
                      </a:txBody>
                      <a:tcPr marL="51435" marR="51435" marT="25718" marB="25718" anchor="ctr">
                        <a:solidFill>
                          <a:schemeClr val="accent3">
                            <a:lumMod val="20000"/>
                            <a:lumOff val="80000"/>
                          </a:schemeClr>
                        </a:solidFill>
                      </a:tcPr>
                    </a:tc>
                    <a:extLst>
                      <a:ext uri="{0D108BD9-81ED-4DB2-BD59-A6C34878D82A}">
                        <a16:rowId xmlns:a16="http://schemas.microsoft.com/office/drawing/2014/main" val="963286293"/>
                      </a:ext>
                    </a:extLst>
                  </a:tr>
                  <a:tr h="28962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US" sz="1400" b="0" kern="1200" dirty="0">
                              <a:solidFill>
                                <a:schemeClr val="tx1"/>
                              </a:solidFill>
                              <a:latin typeface="Helvetica" pitchFamily="2" charset="0"/>
                            </a:rPr>
                            <a:t>Total number of events</a:t>
                          </a:r>
                          <a:r>
                            <a:rPr kumimoji="0" lang="en-US" sz="1400" b="0" kern="1200" baseline="0" dirty="0">
                              <a:solidFill>
                                <a:schemeClr val="tx1">
                                  <a:lumMod val="90000"/>
                                  <a:lumOff val="10000"/>
                                </a:schemeClr>
                              </a:solidFill>
                              <a:latin typeface="Helvetica" pitchFamily="2" charset="0"/>
                            </a:rPr>
                            <a:t> [2 IPs]</a:t>
                          </a:r>
                          <a:endParaRPr kumimoji="0" lang="en-GB" sz="1400" b="0" kern="1200" dirty="0">
                            <a:solidFill>
                              <a:schemeClr val="tx1"/>
                            </a:solidFill>
                            <a:latin typeface="Helvetica" pitchFamily="2" charset="0"/>
                            <a:ea typeface="+mn-ea"/>
                            <a:cs typeface="+mn-cs"/>
                          </a:endParaRPr>
                        </a:p>
                      </a:txBody>
                      <a:tcPr marL="51435" marR="51435" marT="25718" marB="25718" anchor="c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i="0" kern="1200" dirty="0">
                              <a:solidFill>
                                <a:schemeClr val="tx1"/>
                              </a:solidFill>
                              <a:latin typeface="Helvetica" pitchFamily="2" charset="0"/>
                              <a:ea typeface="+mn-ea"/>
                            </a:rPr>
                            <a:t>1.4</a:t>
                          </a:r>
                          <a14:m>
                            <m:oMath xmlns:m="http://schemas.openxmlformats.org/officeDocument/2006/math">
                              <m:r>
                                <a:rPr kumimoji="0" lang="en-US" sz="1400" b="0" i="0" kern="1200" dirty="0" smtClean="0">
                                  <a:solidFill>
                                    <a:schemeClr val="tx1"/>
                                  </a:solidFill>
                                  <a:latin typeface="Cambria Math" panose="02040503050406030204" pitchFamily="18" charset="0"/>
                                  <a:ea typeface="Cambria Math" panose="02040503050406030204" pitchFamily="18" charset="0"/>
                                </a:rPr>
                                <m:t> </m:t>
                              </m:r>
                              <m:r>
                                <a:rPr kumimoji="0" lang="en-US" sz="1400" b="0" i="1" kern="1200" dirty="0" smtClean="0">
                                  <a:solidFill>
                                    <a:schemeClr val="tx1"/>
                                  </a:solidFill>
                                  <a:latin typeface="Cambria Math" panose="02040503050406030204" pitchFamily="18" charset="0"/>
                                  <a:ea typeface="Cambria Math" panose="02040503050406030204" pitchFamily="18" charset="0"/>
                                </a:rPr>
                                <m:t>∙ </m:t>
                              </m:r>
                            </m:oMath>
                          </a14:m>
                          <a:r>
                            <a:rPr kumimoji="0" lang="en-US" sz="1400" b="0" kern="1200" dirty="0">
                              <a:solidFill>
                                <a:schemeClr val="tx1"/>
                              </a:solidFill>
                              <a:latin typeface="Helvetica" pitchFamily="2" charset="0"/>
                            </a:rPr>
                            <a:t>10</a:t>
                          </a:r>
                          <a:r>
                            <a:rPr kumimoji="0" lang="en-US" sz="1400" b="0" kern="1200" baseline="30000" dirty="0">
                              <a:solidFill>
                                <a:schemeClr val="tx1"/>
                              </a:solidFill>
                              <a:latin typeface="Helvetica" pitchFamily="2" charset="0"/>
                            </a:rPr>
                            <a:t>12</a:t>
                          </a:r>
                          <a:endParaRPr kumimoji="0" lang="en-GB" sz="1400" b="0" kern="1200" dirty="0">
                            <a:solidFill>
                              <a:schemeClr val="tx1"/>
                            </a:solidFill>
                            <a:latin typeface="Helvetica" pitchFamily="2" charset="0"/>
                            <a:ea typeface="+mn-ea"/>
                            <a:cs typeface="+mn-cs"/>
                          </a:endParaRPr>
                        </a:p>
                      </a:txBody>
                      <a:tcPr marL="51435" marR="51435" marT="25718" marB="25718" anchor="c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solidFill>
                              <a:latin typeface="Helvetica" pitchFamily="2" charset="0"/>
                            </a:rPr>
                            <a:t>0.36</a:t>
                          </a:r>
                          <a14:m>
                            <m:oMath xmlns:m="http://schemas.openxmlformats.org/officeDocument/2006/math">
                              <m:r>
                                <a:rPr kumimoji="0" lang="en-US" sz="1400" b="0" i="0" kern="1200" dirty="0" smtClean="0">
                                  <a:solidFill>
                                    <a:schemeClr val="tx1"/>
                                  </a:solidFill>
                                  <a:latin typeface="Cambria Math" panose="02040503050406030204" pitchFamily="18" charset="0"/>
                                  <a:ea typeface="Cambria Math" panose="02040503050406030204" pitchFamily="18" charset="0"/>
                                </a:rPr>
                                <m:t> </m:t>
                              </m:r>
                              <m:r>
                                <a:rPr kumimoji="0" lang="en-US" sz="1400" b="0" i="1" kern="1200" dirty="0" smtClean="0">
                                  <a:solidFill>
                                    <a:schemeClr val="tx1"/>
                                  </a:solidFill>
                                  <a:latin typeface="Cambria Math" panose="02040503050406030204" pitchFamily="18" charset="0"/>
                                  <a:ea typeface="Cambria Math" panose="02040503050406030204" pitchFamily="18" charset="0"/>
                                </a:rPr>
                                <m:t>∙ </m:t>
                              </m:r>
                            </m:oMath>
                          </a14:m>
                          <a:r>
                            <a:rPr kumimoji="0" lang="en-US" sz="1400" b="0" kern="1200" dirty="0">
                              <a:solidFill>
                                <a:schemeClr val="tx1"/>
                              </a:solidFill>
                              <a:latin typeface="Helvetica" pitchFamily="2" charset="0"/>
                            </a:rPr>
                            <a:t>10</a:t>
                          </a:r>
                          <a:r>
                            <a:rPr kumimoji="0" lang="en-US" sz="1400" b="0" kern="1200" baseline="30000" dirty="0">
                              <a:solidFill>
                                <a:schemeClr val="tx1"/>
                              </a:solidFill>
                              <a:latin typeface="Helvetica" pitchFamily="2" charset="0"/>
                            </a:rPr>
                            <a:t>8</a:t>
                          </a:r>
                          <a:endParaRPr kumimoji="0" lang="en-US" sz="1400" b="0" kern="1200" dirty="0">
                            <a:solidFill>
                              <a:schemeClr val="tx1"/>
                            </a:solidFill>
                            <a:latin typeface="Helvetica" pitchFamily="2" charset="0"/>
                          </a:endParaRPr>
                        </a:p>
                      </a:txBody>
                      <a:tcPr marL="51435" marR="51435" marT="25718" marB="25718" anchor="c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kern="1200" dirty="0">
                              <a:solidFill>
                                <a:schemeClr val="tx1"/>
                              </a:solidFill>
                              <a:latin typeface="Helvetica" pitchFamily="2" charset="0"/>
                            </a:rPr>
                            <a:t>0.42</a:t>
                          </a:r>
                          <a14:m>
                            <m:oMath xmlns:m="http://schemas.openxmlformats.org/officeDocument/2006/math">
                              <m:r>
                                <a:rPr kumimoji="0" lang="en-US" sz="1400" b="0" i="0" kern="1200" dirty="0" smtClean="0">
                                  <a:solidFill>
                                    <a:schemeClr val="tx1"/>
                                  </a:solidFill>
                                  <a:latin typeface="Cambria Math" panose="02040503050406030204" pitchFamily="18" charset="0"/>
                                  <a:ea typeface="Cambria Math" panose="02040503050406030204" pitchFamily="18" charset="0"/>
                                </a:rPr>
                                <m:t> </m:t>
                              </m:r>
                              <m:r>
                                <a:rPr kumimoji="0" lang="en-US" sz="1400" b="0" i="1" kern="1200" dirty="0" smtClean="0">
                                  <a:solidFill>
                                    <a:schemeClr val="tx1"/>
                                  </a:solidFill>
                                  <a:latin typeface="Cambria Math" panose="02040503050406030204" pitchFamily="18" charset="0"/>
                                  <a:ea typeface="Cambria Math" panose="02040503050406030204" pitchFamily="18" charset="0"/>
                                </a:rPr>
                                <m:t>∙ </m:t>
                              </m:r>
                            </m:oMath>
                          </a14:m>
                          <a:r>
                            <a:rPr kumimoji="0" lang="en-US" sz="1400" b="0" kern="1200" dirty="0">
                              <a:solidFill>
                                <a:schemeClr val="tx1"/>
                              </a:solidFill>
                              <a:latin typeface="Helvetica" pitchFamily="2" charset="0"/>
                            </a:rPr>
                            <a:t>10</a:t>
                          </a:r>
                          <a:r>
                            <a:rPr kumimoji="0" lang="en-US" sz="1400" b="0" kern="1200" baseline="30000" dirty="0">
                              <a:solidFill>
                                <a:schemeClr val="tx1"/>
                              </a:solidFill>
                              <a:latin typeface="Helvetica" pitchFamily="2" charset="0"/>
                            </a:rPr>
                            <a:t>6</a:t>
                          </a:r>
                          <a:endParaRPr kumimoji="0" lang="en-GB" sz="1400" b="0" kern="1200" dirty="0">
                            <a:solidFill>
                              <a:schemeClr val="tx1"/>
                            </a:solidFill>
                            <a:latin typeface="Helvetica" pitchFamily="2" charset="0"/>
                          </a:endParaRPr>
                        </a:p>
                      </a:txBody>
                      <a:tcPr marL="51435" marR="51435" marT="25718" marB="25718" anchor="ctr">
                        <a:solidFill>
                          <a:schemeClr val="accent6">
                            <a:lumMod val="20000"/>
                            <a:lumOff val="80000"/>
                          </a:scheme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kern="1200" dirty="0">
                              <a:solidFill>
                                <a:schemeClr val="tx1">
                                  <a:lumMod val="90000"/>
                                  <a:lumOff val="10000"/>
                                </a:schemeClr>
                              </a:solidFill>
                              <a:latin typeface="Helvetica" pitchFamily="2" charset="0"/>
                              <a:ea typeface="+mn-ea"/>
                              <a:cs typeface="+mn-cs"/>
                            </a:rPr>
                            <a:t>–</a:t>
                          </a:r>
                          <a:endParaRPr kumimoji="0" lang="en-GB" sz="1400" b="0" kern="1200" dirty="0">
                            <a:solidFill>
                              <a:schemeClr val="tx1"/>
                            </a:solidFill>
                            <a:latin typeface="Helvetica" pitchFamily="2" charset="0"/>
                            <a:ea typeface="+mn-ea"/>
                            <a:cs typeface="+mn-cs"/>
                          </a:endParaRPr>
                        </a:p>
                      </a:txBody>
                      <a:tcPr marL="51435" marR="51435" marT="25718" marB="25718" anchor="ctr">
                        <a:solidFill>
                          <a:schemeClr val="accent6">
                            <a:lumMod val="20000"/>
                            <a:lumOff val="80000"/>
                          </a:schemeClr>
                        </a:solidFill>
                      </a:tcPr>
                    </a:tc>
                    <a:tc hMerge="1">
                      <a:txBody>
                        <a:bodyPr/>
                        <a:lstStyle/>
                        <a:p>
                          <a:endParaRPr dirty="0"/>
                        </a:p>
                      </a:txBody>
                      <a:tcPr marL="51435" marR="51435" marT="25718" marB="25718" anchor="ctr"/>
                    </a:tc>
                    <a:extLst>
                      <a:ext uri="{0D108BD9-81ED-4DB2-BD59-A6C34878D82A}">
                        <a16:rowId xmlns:a16="http://schemas.microsoft.com/office/drawing/2014/main" val="3962529601"/>
                      </a:ext>
                    </a:extLst>
                  </a:tr>
                  <a:tr h="28962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US" sz="1400" b="0" kern="1200" dirty="0">
                              <a:solidFill>
                                <a:schemeClr val="tx1">
                                  <a:lumMod val="90000"/>
                                  <a:lumOff val="10000"/>
                                </a:schemeClr>
                              </a:solidFill>
                              <a:latin typeface="Helvetica" pitchFamily="2" charset="0"/>
                            </a:rPr>
                            <a:t>Inst. luminosity / IP [10</a:t>
                          </a:r>
                          <a:r>
                            <a:rPr kumimoji="0" lang="en-US" sz="1400" b="0" kern="1200" baseline="30000" dirty="0">
                              <a:solidFill>
                                <a:schemeClr val="tx1">
                                  <a:lumMod val="90000"/>
                                  <a:lumOff val="10000"/>
                                </a:schemeClr>
                              </a:solidFill>
                              <a:latin typeface="Helvetica" pitchFamily="2" charset="0"/>
                            </a:rPr>
                            <a:t>34</a:t>
                          </a:r>
                          <a:r>
                            <a:rPr kumimoji="0" lang="en-US" sz="1400" b="0" kern="1200" dirty="0">
                              <a:solidFill>
                                <a:schemeClr val="tx1">
                                  <a:lumMod val="90000"/>
                                  <a:lumOff val="10000"/>
                                </a:schemeClr>
                              </a:solidFill>
                              <a:latin typeface="Helvetica" pitchFamily="2" charset="0"/>
                            </a:rPr>
                            <a:t> cm</a:t>
                          </a:r>
                          <a:r>
                            <a:rPr kumimoji="0" lang="en-US" sz="1400" b="0" kern="1200" baseline="30000" dirty="0">
                              <a:solidFill>
                                <a:schemeClr val="tx1">
                                  <a:lumMod val="90000"/>
                                  <a:lumOff val="10000"/>
                                </a:schemeClr>
                              </a:solidFill>
                              <a:latin typeface="Helvetica" pitchFamily="2" charset="0"/>
                            </a:rPr>
                            <a:t>–2</a:t>
                          </a:r>
                          <a:r>
                            <a:rPr kumimoji="0" lang="en-US" sz="1400" b="0" kern="1200" dirty="0">
                              <a:solidFill>
                                <a:schemeClr val="tx1">
                                  <a:lumMod val="90000"/>
                                  <a:lumOff val="10000"/>
                                </a:schemeClr>
                              </a:solidFill>
                              <a:latin typeface="Helvetica" pitchFamily="2" charset="0"/>
                            </a:rPr>
                            <a:t>s</a:t>
                          </a:r>
                          <a:r>
                            <a:rPr kumimoji="0" lang="en-US" sz="1400" b="0" kern="1200" baseline="30000" dirty="0">
                              <a:solidFill>
                                <a:schemeClr val="tx1">
                                  <a:lumMod val="90000"/>
                                  <a:lumOff val="10000"/>
                                </a:schemeClr>
                              </a:solidFill>
                              <a:latin typeface="Helvetica" pitchFamily="2" charset="0"/>
                            </a:rPr>
                            <a:t>–1</a:t>
                          </a:r>
                          <a:r>
                            <a:rPr kumimoji="0" lang="en-US"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144</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20 </a:t>
                          </a:r>
                          <a:r>
                            <a:rPr kumimoji="0" lang="en-US" sz="1100" b="0" kern="1200" dirty="0">
                              <a:solidFill>
                                <a:schemeClr val="tx1">
                                  <a:lumMod val="90000"/>
                                  <a:lumOff val="10000"/>
                                </a:schemeClr>
                              </a:solidFill>
                              <a:latin typeface="Helvetica" pitchFamily="2" charset="0"/>
                            </a:rPr>
                            <a:t>(157, 163 GeV)</a:t>
                          </a:r>
                          <a:endParaRPr kumimoji="0" lang="en-US" sz="1400" b="0" kern="1200" dirty="0">
                            <a:solidFill>
                              <a:schemeClr val="tx1">
                                <a:lumMod val="90000"/>
                                <a:lumOff val="10000"/>
                              </a:schemeClr>
                            </a:solidFill>
                            <a:latin typeface="Helvetica" pitchFamily="2" charset="0"/>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7.5 </a:t>
                          </a:r>
                          <a:r>
                            <a:rPr kumimoji="0" lang="en-GB" sz="1100" b="0" i="0" u="none" strike="noStrike" kern="1200" cap="none" spc="0" normalizeH="0" baseline="0" noProof="0" dirty="0">
                              <a:ln>
                                <a:noFill/>
                              </a:ln>
                              <a:solidFill>
                                <a:srgbClr val="000000">
                                  <a:lumMod val="90000"/>
                                  <a:lumOff val="10000"/>
                                </a:srgbClr>
                              </a:solidFill>
                              <a:effectLst/>
                              <a:uLnTx/>
                              <a:uFillTx/>
                              <a:latin typeface="Helvetica" pitchFamily="2" charset="0"/>
                              <a:ea typeface="+mn-ea"/>
                              <a:cs typeface="+mn-cs"/>
                            </a:rPr>
                            <a:t>(240 GeV)</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r>
                            <a:rPr kumimoji="0" lang="en-US" sz="1400" b="0" kern="1200" dirty="0">
                              <a:solidFill>
                                <a:schemeClr val="tx1">
                                  <a:lumMod val="90000"/>
                                  <a:lumOff val="10000"/>
                                </a:schemeClr>
                              </a:solidFill>
                              <a:latin typeface="Helvetica" pitchFamily="2" charset="0"/>
                            </a:rPr>
                            <a:t>1.8 </a:t>
                          </a:r>
                          <a:r>
                            <a:rPr kumimoji="0" lang="en-GB" sz="1100" b="0" kern="1200" dirty="0">
                              <a:solidFill>
                                <a:schemeClr val="tx1">
                                  <a:lumMod val="90000"/>
                                  <a:lumOff val="10000"/>
                                </a:schemeClr>
                              </a:solidFill>
                              <a:latin typeface="Helvetica" pitchFamily="2" charset="0"/>
                              <a:ea typeface="+mn-ea"/>
                              <a:cs typeface="+mn-cs"/>
                            </a:rPr>
                            <a:t>(~350 GeV)</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kumimoji="0" lang="en-GB" sz="1400" b="0" kern="1200" dirty="0">
                              <a:solidFill>
                                <a:schemeClr val="tx1">
                                  <a:lumMod val="90000"/>
                                  <a:lumOff val="10000"/>
                                </a:schemeClr>
                              </a:solidFill>
                              <a:latin typeface="Helvetica" pitchFamily="2" charset="0"/>
                            </a:rPr>
                            <a:t>1.4 </a:t>
                          </a:r>
                          <a:r>
                            <a:rPr kumimoji="0" lang="en-GB" sz="1100" b="0" i="0" u="none" strike="noStrike" kern="1200" cap="none" spc="0" normalizeH="0" baseline="0" noProof="0" dirty="0">
                              <a:ln>
                                <a:noFill/>
                              </a:ln>
                              <a:solidFill>
                                <a:srgbClr val="000000">
                                  <a:lumMod val="90000"/>
                                  <a:lumOff val="10000"/>
                                </a:srgbClr>
                              </a:solidFill>
                              <a:effectLst/>
                              <a:uLnTx/>
                              <a:uFillTx/>
                              <a:latin typeface="Helvetica" pitchFamily="2" charset="0"/>
                              <a:ea typeface="+mn-ea"/>
                              <a:cs typeface="+mn-cs"/>
                            </a:rPr>
                            <a:t>(365 GeV)</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extLst>
                      <a:ext uri="{0D108BD9-81ED-4DB2-BD59-A6C34878D82A}">
                        <a16:rowId xmlns:a16="http://schemas.microsoft.com/office/drawing/2014/main" val="1594538425"/>
                      </a:ext>
                    </a:extLst>
                  </a:tr>
                  <a:tr h="289624">
                    <a:tc>
                      <a:txBody>
                        <a:bodyPr/>
                        <a:lstStyle/>
                        <a:p>
                          <a:r>
                            <a:rPr kumimoji="0" lang="en-GB" sz="1400" b="0" kern="1200" dirty="0">
                              <a:solidFill>
                                <a:schemeClr val="tx1">
                                  <a:lumMod val="90000"/>
                                  <a:lumOff val="10000"/>
                                </a:schemeClr>
                              </a:solidFill>
                              <a:latin typeface="Helvetica" pitchFamily="2" charset="0"/>
                              <a:ea typeface="+mn-ea"/>
                              <a:cs typeface="+mn-cs"/>
                            </a:rPr>
                            <a:t>SR energy loss / turn [GeV]</a:t>
                          </a: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ea typeface="+mn-ea"/>
                              <a:cs typeface="+mn-cs"/>
                            </a:rPr>
                            <a:t>0.036</a:t>
                          </a: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ea typeface="+mn-ea"/>
                              <a:cs typeface="+mn-cs"/>
                            </a:rPr>
                            <a:t>0.08</a:t>
                          </a: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1.7</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ea typeface="+mn-ea"/>
                              <a:cs typeface="+mn-cs"/>
                            </a:rPr>
                            <a:t>7.8</a:t>
                          </a: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9.2</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extLst>
                      <a:ext uri="{0D108BD9-81ED-4DB2-BD59-A6C34878D82A}">
                        <a16:rowId xmlns:a16="http://schemas.microsoft.com/office/drawing/2014/main" val="3830901617"/>
                      </a:ext>
                    </a:extLst>
                  </a:tr>
                  <a:tr h="28962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b="0" kern="1200" dirty="0">
                              <a:solidFill>
                                <a:schemeClr val="tx1">
                                  <a:lumMod val="90000"/>
                                  <a:lumOff val="10000"/>
                                </a:schemeClr>
                              </a:solidFill>
                              <a:latin typeface="Helvetica" pitchFamily="2" charset="0"/>
                            </a:rPr>
                            <a:t>Integrated luminosity / year / IP [ab</a:t>
                          </a:r>
                          <a:r>
                            <a:rPr kumimoji="0" lang="en-US" sz="1400" b="0" kern="1200" baseline="30000" dirty="0">
                              <a:solidFill>
                                <a:schemeClr val="tx1">
                                  <a:lumMod val="90000"/>
                                  <a:lumOff val="10000"/>
                                </a:schemeClr>
                              </a:solidFill>
                              <a:latin typeface="Helvetica" pitchFamily="2" charset="0"/>
                            </a:rPr>
                            <a:t>–1</a:t>
                          </a:r>
                          <a:r>
                            <a:rPr kumimoji="0" lang="en-US"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17</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2.4</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0.9</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rPr>
                            <a:t>0.21</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0.17</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extLst>
                      <a:ext uri="{0D108BD9-81ED-4DB2-BD59-A6C34878D82A}">
                        <a16:rowId xmlns:a16="http://schemas.microsoft.com/office/drawing/2014/main" val="2440437566"/>
                      </a:ext>
                    </a:extLst>
                  </a:tr>
                  <a:tr h="28962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400" b="0" kern="1200" dirty="0">
                              <a:solidFill>
                                <a:schemeClr val="tx1">
                                  <a:lumMod val="90000"/>
                                  <a:lumOff val="10000"/>
                                </a:schemeClr>
                              </a:solidFill>
                              <a:latin typeface="Helvetica" pitchFamily="2" charset="0"/>
                            </a:rPr>
                            <a:t>Run time (including </a:t>
                          </a:r>
                          <a:r>
                            <a:rPr kumimoji="0" lang="en-GB" sz="1400" b="0" kern="1200" dirty="0" err="1">
                              <a:solidFill>
                                <a:schemeClr val="tx1">
                                  <a:lumMod val="90000"/>
                                  <a:lumOff val="10000"/>
                                </a:schemeClr>
                              </a:solidFill>
                              <a:latin typeface="Helvetica" pitchFamily="2" charset="0"/>
                            </a:rPr>
                            <a:t>lumi</a:t>
                          </a:r>
                          <a:r>
                            <a:rPr kumimoji="0" lang="en-GB" sz="1400" b="0" kern="1200" dirty="0">
                              <a:solidFill>
                                <a:schemeClr val="tx1">
                                  <a:lumMod val="90000"/>
                                  <a:lumOff val="10000"/>
                                </a:schemeClr>
                              </a:solidFill>
                              <a:latin typeface="Helvetica" pitchFamily="2" charset="0"/>
                            </a:rPr>
                            <a:t> ramp-up) [years]</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4</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2</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3</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rPr>
                            <a:t>1</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rPr>
                            <a:t>4</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extLst>
                      <a:ext uri="{0D108BD9-81ED-4DB2-BD59-A6C34878D82A}">
                        <a16:rowId xmlns:a16="http://schemas.microsoft.com/office/drawing/2014/main" val="167799703"/>
                      </a:ext>
                    </a:extLst>
                  </a:tr>
                  <a:tr h="28962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US" sz="1400" b="0" kern="1200" dirty="0">
                              <a:solidFill>
                                <a:schemeClr val="tx1">
                                  <a:lumMod val="90000"/>
                                  <a:lumOff val="10000"/>
                                </a:schemeClr>
                              </a:solidFill>
                              <a:latin typeface="Helvetica" pitchFamily="2" charset="0"/>
                            </a:rPr>
                            <a:t>Total integrated luminosity [ab</a:t>
                          </a:r>
                          <a:r>
                            <a:rPr kumimoji="0" lang="en-US" sz="1400" b="0" kern="1200" baseline="30000" dirty="0">
                              <a:solidFill>
                                <a:schemeClr val="tx1">
                                  <a:lumMod val="90000"/>
                                  <a:lumOff val="10000"/>
                                </a:schemeClr>
                              </a:solidFill>
                              <a:latin typeface="Helvetica" pitchFamily="2" charset="0"/>
                            </a:rPr>
                            <a:t>–1</a:t>
                          </a:r>
                          <a:r>
                            <a:rPr kumimoji="0" lang="en-US" sz="1400" b="0" kern="1200" baseline="0" dirty="0">
                              <a:solidFill>
                                <a:schemeClr val="tx1">
                                  <a:lumMod val="90000"/>
                                  <a:lumOff val="10000"/>
                                </a:schemeClr>
                              </a:solidFill>
                              <a:latin typeface="Helvetica" pitchFamily="2" charset="0"/>
                            </a:rPr>
                            <a:t>, 4 IPs</a:t>
                          </a:r>
                          <a:r>
                            <a:rPr kumimoji="0" lang="en-US"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205</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19.2</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10.8</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r>
                            <a:rPr kumimoji="0" lang="en-US" sz="1400" b="0" kern="1200" dirty="0">
                              <a:solidFill>
                                <a:schemeClr val="tx1">
                                  <a:lumMod val="90000"/>
                                  <a:lumOff val="10000"/>
                                </a:schemeClr>
                              </a:solidFill>
                              <a:latin typeface="Helvetica" pitchFamily="2" charset="0"/>
                            </a:rPr>
                            <a:t>0.4</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rPr>
                            <a:t>2.7</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extLst>
                      <a:ext uri="{0D108BD9-81ED-4DB2-BD59-A6C34878D82A}">
                        <a16:rowId xmlns:a16="http://schemas.microsoft.com/office/drawing/2014/main" val="2513034531"/>
                      </a:ext>
                    </a:extLst>
                  </a:tr>
                  <a:tr h="28962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US" sz="1400" b="0" kern="1200" dirty="0">
                              <a:solidFill>
                                <a:schemeClr val="tx1"/>
                              </a:solidFill>
                              <a:latin typeface="Helvetica" pitchFamily="2" charset="0"/>
                            </a:rPr>
                            <a:t>Total number of events</a:t>
                          </a:r>
                          <a:r>
                            <a:rPr kumimoji="0" lang="en-US" sz="1400" b="0" kern="1200" baseline="0" dirty="0">
                              <a:solidFill>
                                <a:schemeClr val="tx1">
                                  <a:lumMod val="90000"/>
                                  <a:lumOff val="10000"/>
                                </a:schemeClr>
                              </a:solidFill>
                              <a:latin typeface="Helvetica" pitchFamily="2" charset="0"/>
                            </a:rPr>
                            <a:t> [4 IPs]</a:t>
                          </a:r>
                          <a:endParaRPr kumimoji="0" lang="en-GB" sz="1400" b="0" kern="1200" dirty="0">
                            <a:solidFill>
                              <a:schemeClr val="tx1"/>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solidFill>
                              <a:latin typeface="Helvetica" pitchFamily="2" charset="0"/>
                            </a:rPr>
                            <a:t>6</a:t>
                          </a:r>
                          <a14:m>
                            <m:oMath xmlns:m="http://schemas.openxmlformats.org/officeDocument/2006/math">
                              <m:r>
                                <a:rPr kumimoji="0" lang="en-US" sz="1400" b="0" i="0" kern="1200" dirty="0" smtClean="0">
                                  <a:solidFill>
                                    <a:schemeClr val="tx1"/>
                                  </a:solidFill>
                                  <a:latin typeface="Cambria Math" panose="02040503050406030204" pitchFamily="18" charset="0"/>
                                  <a:ea typeface="Cambria Math" panose="02040503050406030204" pitchFamily="18" charset="0"/>
                                </a:rPr>
                                <m:t> </m:t>
                              </m:r>
                              <m:r>
                                <a:rPr kumimoji="0" lang="en-US" sz="1400" b="0" i="1" kern="1200" dirty="0" smtClean="0">
                                  <a:solidFill>
                                    <a:schemeClr val="tx1"/>
                                  </a:solidFill>
                                  <a:latin typeface="Cambria Math" panose="02040503050406030204" pitchFamily="18" charset="0"/>
                                  <a:ea typeface="Cambria Math" panose="02040503050406030204" pitchFamily="18" charset="0"/>
                                </a:rPr>
                                <m:t>∙ </m:t>
                              </m:r>
                            </m:oMath>
                          </a14:m>
                          <a:r>
                            <a:rPr kumimoji="0" lang="en-US" sz="1400" b="0" kern="1200" dirty="0">
                              <a:solidFill>
                                <a:schemeClr val="tx1"/>
                              </a:solidFill>
                              <a:latin typeface="Helvetica" pitchFamily="2" charset="0"/>
                            </a:rPr>
                            <a:t>10</a:t>
                          </a:r>
                          <a:r>
                            <a:rPr kumimoji="0" lang="en-US" sz="1400" b="0" kern="1200" baseline="30000" dirty="0">
                              <a:solidFill>
                                <a:schemeClr val="tx1"/>
                              </a:solidFill>
                              <a:latin typeface="Helvetica" pitchFamily="2" charset="0"/>
                            </a:rPr>
                            <a:t>12</a:t>
                          </a:r>
                          <a:endParaRPr kumimoji="0" lang="en-GB" sz="1400" b="0" kern="1200" dirty="0">
                            <a:solidFill>
                              <a:schemeClr val="tx1"/>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solidFill>
                              <a:latin typeface="Helvetica" pitchFamily="2" charset="0"/>
                            </a:rPr>
                            <a:t>2.4</a:t>
                          </a:r>
                          <a14:m>
                            <m:oMath xmlns:m="http://schemas.openxmlformats.org/officeDocument/2006/math">
                              <m:r>
                                <a:rPr kumimoji="0" lang="en-US" sz="1400" b="0" i="0" kern="1200" dirty="0" smtClean="0">
                                  <a:solidFill>
                                    <a:schemeClr val="tx1"/>
                                  </a:solidFill>
                                  <a:latin typeface="Cambria Math" panose="02040503050406030204" pitchFamily="18" charset="0"/>
                                  <a:ea typeface="Cambria Math" panose="02040503050406030204" pitchFamily="18" charset="0"/>
                                </a:rPr>
                                <m:t> </m:t>
                              </m:r>
                              <m:r>
                                <a:rPr kumimoji="0" lang="en-US" sz="1400" b="0" i="1" kern="1200" dirty="0" smtClean="0">
                                  <a:solidFill>
                                    <a:schemeClr val="tx1"/>
                                  </a:solidFill>
                                  <a:latin typeface="Cambria Math" panose="02040503050406030204" pitchFamily="18" charset="0"/>
                                  <a:ea typeface="Cambria Math" panose="02040503050406030204" pitchFamily="18" charset="0"/>
                                </a:rPr>
                                <m:t>∙ </m:t>
                              </m:r>
                            </m:oMath>
                          </a14:m>
                          <a:r>
                            <a:rPr kumimoji="0" lang="en-US" sz="1400" b="0" kern="1200" dirty="0">
                              <a:solidFill>
                                <a:schemeClr val="tx1"/>
                              </a:solidFill>
                              <a:latin typeface="Helvetica" pitchFamily="2" charset="0"/>
                            </a:rPr>
                            <a:t>10</a:t>
                          </a:r>
                          <a:r>
                            <a:rPr kumimoji="0" lang="en-US" sz="1400" b="0" kern="1200" baseline="30000" dirty="0">
                              <a:solidFill>
                                <a:schemeClr val="tx1"/>
                              </a:solidFill>
                              <a:latin typeface="Helvetica" pitchFamily="2" charset="0"/>
                            </a:rPr>
                            <a:t>8</a:t>
                          </a:r>
                          <a:endParaRPr kumimoji="0" lang="en-US" sz="1400" b="0" kern="1200" dirty="0">
                            <a:solidFill>
                              <a:schemeClr val="tx1"/>
                            </a:solidFill>
                            <a:latin typeface="Helvetica" pitchFamily="2" charset="0"/>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kern="1200" dirty="0">
                              <a:solidFill>
                                <a:schemeClr val="tx1"/>
                              </a:solidFill>
                              <a:latin typeface="Helvetica" pitchFamily="2" charset="0"/>
                            </a:rPr>
                            <a:t>2.2</a:t>
                          </a:r>
                          <a14:m>
                            <m:oMath xmlns:m="http://schemas.openxmlformats.org/officeDocument/2006/math">
                              <m:r>
                                <a:rPr kumimoji="0" lang="en-US" sz="1400" b="0" i="0" kern="1200" dirty="0" smtClean="0">
                                  <a:solidFill>
                                    <a:schemeClr val="tx1"/>
                                  </a:solidFill>
                                  <a:latin typeface="Cambria Math" panose="02040503050406030204" pitchFamily="18" charset="0"/>
                                  <a:ea typeface="Cambria Math" panose="02040503050406030204" pitchFamily="18" charset="0"/>
                                </a:rPr>
                                <m:t> </m:t>
                              </m:r>
                              <m:r>
                                <a:rPr kumimoji="0" lang="en-US" sz="1400" b="0" i="1" kern="1200" dirty="0" smtClean="0">
                                  <a:solidFill>
                                    <a:schemeClr val="tx1"/>
                                  </a:solidFill>
                                  <a:latin typeface="Cambria Math" panose="02040503050406030204" pitchFamily="18" charset="0"/>
                                  <a:ea typeface="Cambria Math" panose="02040503050406030204" pitchFamily="18" charset="0"/>
                                </a:rPr>
                                <m:t>∙ </m:t>
                              </m:r>
                            </m:oMath>
                          </a14:m>
                          <a:r>
                            <a:rPr kumimoji="0" lang="en-US" sz="1400" b="0" kern="1200" dirty="0">
                              <a:solidFill>
                                <a:schemeClr val="tx1"/>
                              </a:solidFill>
                              <a:latin typeface="Helvetica" pitchFamily="2" charset="0"/>
                            </a:rPr>
                            <a:t>10</a:t>
                          </a:r>
                          <a:r>
                            <a:rPr kumimoji="0" lang="en-US" sz="1400" b="0" kern="1200" baseline="30000" dirty="0">
                              <a:solidFill>
                                <a:schemeClr val="tx1"/>
                              </a:solidFill>
                              <a:latin typeface="Helvetica" pitchFamily="2" charset="0"/>
                            </a:rPr>
                            <a:t>6</a:t>
                          </a:r>
                          <a:endParaRPr kumimoji="0" lang="en-GB" sz="1400" b="0" kern="1200" dirty="0">
                            <a:solidFill>
                              <a:schemeClr val="tx1"/>
                            </a:solidFill>
                            <a:latin typeface="Helvetica" pitchFamily="2" charset="0"/>
                          </a:endParaRPr>
                        </a:p>
                      </a:txBody>
                      <a:tcPr marL="51435" marR="51435" marT="25718" marB="25718" anchor="ctr">
                        <a:solidFill>
                          <a:schemeClr val="accent1">
                            <a:lumMod val="20000"/>
                            <a:lumOff val="80000"/>
                          </a:scheme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kern="1200" dirty="0">
                              <a:solidFill>
                                <a:schemeClr val="tx1"/>
                              </a:solidFill>
                              <a:latin typeface="Helvetica" pitchFamily="2" charset="0"/>
                            </a:rPr>
                            <a:t>2</a:t>
                          </a:r>
                          <a14:m>
                            <m:oMath xmlns:m="http://schemas.openxmlformats.org/officeDocument/2006/math">
                              <m:r>
                                <a:rPr kumimoji="0" lang="en-US" sz="1400" b="0" i="0" kern="1200" dirty="0" smtClean="0">
                                  <a:solidFill>
                                    <a:schemeClr val="tx1"/>
                                  </a:solidFill>
                                  <a:latin typeface="Cambria Math" panose="02040503050406030204" pitchFamily="18" charset="0"/>
                                  <a:ea typeface="Cambria Math" panose="02040503050406030204" pitchFamily="18" charset="0"/>
                                </a:rPr>
                                <m:t> </m:t>
                              </m:r>
                              <m:r>
                                <a:rPr kumimoji="0" lang="en-US" sz="1400" b="0" i="1" kern="1200" dirty="0" smtClean="0">
                                  <a:solidFill>
                                    <a:schemeClr val="tx1"/>
                                  </a:solidFill>
                                  <a:latin typeface="Cambria Math" panose="02040503050406030204" pitchFamily="18" charset="0"/>
                                  <a:ea typeface="Cambria Math" panose="02040503050406030204" pitchFamily="18" charset="0"/>
                                </a:rPr>
                                <m:t>∙ </m:t>
                              </m:r>
                            </m:oMath>
                          </a14:m>
                          <a:r>
                            <a:rPr kumimoji="0" lang="en-US" sz="1400" b="0" kern="1200" dirty="0">
                              <a:solidFill>
                                <a:schemeClr val="tx1"/>
                              </a:solidFill>
                              <a:latin typeface="Helvetica" pitchFamily="2" charset="0"/>
                            </a:rPr>
                            <a:t>10</a:t>
                          </a:r>
                          <a:r>
                            <a:rPr kumimoji="0" lang="en-US" sz="1400" b="0" kern="1200" baseline="30000" dirty="0">
                              <a:solidFill>
                                <a:schemeClr val="tx1"/>
                              </a:solidFill>
                              <a:latin typeface="Helvetica" pitchFamily="2" charset="0"/>
                            </a:rPr>
                            <a:t>6</a:t>
                          </a:r>
                          <a:endParaRPr kumimoji="0" lang="en-GB" sz="1400" b="0" kern="1200" dirty="0">
                            <a:solidFill>
                              <a:schemeClr val="tx1"/>
                            </a:solidFill>
                            <a:latin typeface="Helvetica" pitchFamily="2" charset="0"/>
                            <a:ea typeface="+mn-ea"/>
                            <a:cs typeface="+mn-cs"/>
                          </a:endParaRPr>
                        </a:p>
                      </a:txBody>
                      <a:tcPr marL="51435" marR="51435" marT="25718" marB="25718" anchor="ctr">
                        <a:solidFill>
                          <a:schemeClr val="accent1">
                            <a:lumMod val="20000"/>
                            <a:lumOff val="80000"/>
                          </a:schemeClr>
                        </a:solidFill>
                      </a:tcPr>
                    </a:tc>
                    <a:tc hMerge="1">
                      <a:txBody>
                        <a:bodyPr/>
                        <a:lstStyle/>
                        <a:p>
                          <a:endParaRPr dirty="0"/>
                        </a:p>
                      </a:txBody>
                      <a:tcPr marL="51435" marR="51435" marT="25718" marB="25718" anchor="ctr">
                        <a:lnL w="12700" cap="flat" cmpd="sng" algn="ctr">
                          <a:solidFill>
                            <a:sysClr val="windowText" lastClr="000000"/>
                          </a:solidFill>
                          <a:prstDash val="solid"/>
                          <a:round/>
                          <a:headEnd type="none" w="med" len="med"/>
                          <a:tailEnd type="none" w="med" len="med"/>
                        </a:lnL>
                        <a:lnR w="12700" cap="flat" cmpd="sng" algn="ctr">
                          <a:solidFill>
                            <a:srgbClr val="A26B2D"/>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extLst>
                      <a:ext uri="{0D108BD9-81ED-4DB2-BD59-A6C34878D82A}">
                        <a16:rowId xmlns:a16="http://schemas.microsoft.com/office/drawing/2014/main" val="4062015532"/>
                      </a:ext>
                    </a:extLst>
                  </a:tr>
                </a:tbl>
              </a:graphicData>
            </a:graphic>
          </p:graphicFrame>
        </mc:Choice>
        <mc:Fallback xmlns="">
          <p:graphicFrame>
            <p:nvGraphicFramePr>
              <p:cNvPr id="3" name="Table 2">
                <a:extLst>
                  <a:ext uri="{FF2B5EF4-FFF2-40B4-BE49-F238E27FC236}">
                    <a16:creationId xmlns:a16="http://schemas.microsoft.com/office/drawing/2014/main" id="{8F867B50-9B81-E733-64FA-9D58D03A2E67}"/>
                  </a:ext>
                </a:extLst>
              </p:cNvPr>
              <p:cNvGraphicFramePr>
                <a:graphicFrameLocks noGrp="1"/>
              </p:cNvGraphicFramePr>
              <p:nvPr>
                <p:extLst>
                  <p:ext uri="{D42A27DB-BD31-4B8C-83A1-F6EECF244321}">
                    <p14:modId xmlns:p14="http://schemas.microsoft.com/office/powerpoint/2010/main" val="2660988999"/>
                  </p:ext>
                </p:extLst>
              </p:nvPr>
            </p:nvGraphicFramePr>
            <p:xfrm>
              <a:off x="762585" y="1824132"/>
              <a:ext cx="9401832" cy="3765112"/>
            </p:xfrm>
            <a:graphic>
              <a:graphicData uri="http://schemas.openxmlformats.org/drawingml/2006/table">
                <a:tbl>
                  <a:tblPr firstRow="1" bandRow="1">
                    <a:tableStyleId>{69012ECD-51FC-41F1-AA8D-1B2483CD663E}</a:tableStyleId>
                  </a:tblPr>
                  <a:tblGrid>
                    <a:gridCol w="3431854">
                      <a:extLst>
                        <a:ext uri="{9D8B030D-6E8A-4147-A177-3AD203B41FA5}">
                          <a16:colId xmlns:a16="http://schemas.microsoft.com/office/drawing/2014/main" val="20000"/>
                        </a:ext>
                      </a:extLst>
                    </a:gridCol>
                    <a:gridCol w="1065021">
                      <a:extLst>
                        <a:ext uri="{9D8B030D-6E8A-4147-A177-3AD203B41FA5}">
                          <a16:colId xmlns:a16="http://schemas.microsoft.com/office/drawing/2014/main" val="20001"/>
                        </a:ext>
                      </a:extLst>
                    </a:gridCol>
                    <a:gridCol w="1419636">
                      <a:extLst>
                        <a:ext uri="{9D8B030D-6E8A-4147-A177-3AD203B41FA5}">
                          <a16:colId xmlns:a16="http://schemas.microsoft.com/office/drawing/2014/main" val="20004"/>
                        </a:ext>
                      </a:extLst>
                    </a:gridCol>
                    <a:gridCol w="1145816">
                      <a:extLst>
                        <a:ext uri="{9D8B030D-6E8A-4147-A177-3AD203B41FA5}">
                          <a16:colId xmlns:a16="http://schemas.microsoft.com/office/drawing/2014/main" val="20005"/>
                        </a:ext>
                      </a:extLst>
                    </a:gridCol>
                    <a:gridCol w="1199818">
                      <a:extLst>
                        <a:ext uri="{9D8B030D-6E8A-4147-A177-3AD203B41FA5}">
                          <a16:colId xmlns:a16="http://schemas.microsoft.com/office/drawing/2014/main" val="818795718"/>
                        </a:ext>
                      </a:extLst>
                    </a:gridCol>
                    <a:gridCol w="1139687">
                      <a:extLst>
                        <a:ext uri="{9D8B030D-6E8A-4147-A177-3AD203B41FA5}">
                          <a16:colId xmlns:a16="http://schemas.microsoft.com/office/drawing/2014/main" val="2232381764"/>
                        </a:ext>
                      </a:extLst>
                    </a:gridCol>
                  </a:tblGrid>
                  <a:tr h="289624">
                    <a:tc>
                      <a:txBody>
                        <a:bodyPr/>
                        <a:lstStyle>
                          <a:lvl1pPr marL="0" algn="l" defTabSz="914400" rtl="0" eaLnBrk="1" latinLnBrk="0" hangingPunct="1">
                            <a:defRPr kumimoji="0" sz="1800" b="1" kern="1200">
                              <a:solidFill>
                                <a:schemeClr val="lt1"/>
                              </a:solidFill>
                              <a:latin typeface="Arial"/>
                            </a:defRPr>
                          </a:lvl1pPr>
                          <a:lvl2pPr marL="457200" algn="l" defTabSz="914400" rtl="0" eaLnBrk="1" latinLnBrk="0" hangingPunct="1">
                            <a:defRPr kumimoji="0" sz="1800" b="1" kern="1200">
                              <a:solidFill>
                                <a:schemeClr val="lt1"/>
                              </a:solidFill>
                              <a:latin typeface="Arial"/>
                            </a:defRPr>
                          </a:lvl2pPr>
                          <a:lvl3pPr marL="914400" algn="l" defTabSz="914400" rtl="0" eaLnBrk="1" latinLnBrk="0" hangingPunct="1">
                            <a:defRPr kumimoji="0" sz="1800" b="1" kern="1200">
                              <a:solidFill>
                                <a:schemeClr val="lt1"/>
                              </a:solidFill>
                              <a:latin typeface="Arial"/>
                            </a:defRPr>
                          </a:lvl3pPr>
                          <a:lvl4pPr marL="1371600" algn="l" defTabSz="914400" rtl="0" eaLnBrk="1" latinLnBrk="0" hangingPunct="1">
                            <a:defRPr kumimoji="0" sz="1800" b="1" kern="1200">
                              <a:solidFill>
                                <a:schemeClr val="lt1"/>
                              </a:solidFill>
                              <a:latin typeface="Arial"/>
                            </a:defRPr>
                          </a:lvl4pPr>
                          <a:lvl5pPr marL="1828800" algn="l" defTabSz="914400" rtl="0" eaLnBrk="1" latinLnBrk="0" hangingPunct="1">
                            <a:defRPr kumimoji="0" sz="1800" b="1" kern="1200">
                              <a:solidFill>
                                <a:schemeClr val="lt1"/>
                              </a:solidFill>
                              <a:latin typeface="Arial"/>
                            </a:defRPr>
                          </a:lvl5pPr>
                          <a:lvl6pPr marL="2286000" algn="l" defTabSz="914400" rtl="0" eaLnBrk="1" latinLnBrk="0" hangingPunct="1">
                            <a:defRPr kumimoji="0" sz="1800" b="1" kern="1200">
                              <a:solidFill>
                                <a:schemeClr val="lt1"/>
                              </a:solidFill>
                              <a:latin typeface="Arial"/>
                            </a:defRPr>
                          </a:lvl6pPr>
                          <a:lvl7pPr marL="2743200" algn="l" defTabSz="914400" rtl="0" eaLnBrk="1" latinLnBrk="0" hangingPunct="1">
                            <a:defRPr kumimoji="0" sz="1800" b="1" kern="1200">
                              <a:solidFill>
                                <a:schemeClr val="lt1"/>
                              </a:solidFill>
                              <a:latin typeface="Arial"/>
                            </a:defRPr>
                          </a:lvl7pPr>
                          <a:lvl8pPr marL="3200400" algn="l" defTabSz="914400" rtl="0" eaLnBrk="1" latinLnBrk="0" hangingPunct="1">
                            <a:defRPr kumimoji="0" sz="1800" b="1" kern="1200">
                              <a:solidFill>
                                <a:schemeClr val="lt1"/>
                              </a:solidFill>
                              <a:latin typeface="Arial"/>
                            </a:defRPr>
                          </a:lvl8pPr>
                          <a:lvl9pPr marL="3657600" algn="l" defTabSz="914400" rtl="0" eaLnBrk="1" latinLnBrk="0" hangingPunct="1">
                            <a:defRPr kumimoji="0" sz="1800" b="1" kern="1200">
                              <a:solidFill>
                                <a:schemeClr val="lt1"/>
                              </a:solidFill>
                              <a:latin typeface="Arial"/>
                            </a:defRPr>
                          </a:lvl9pPr>
                        </a:lstStyle>
                        <a:p>
                          <a:r>
                            <a:rPr lang="en-GB" sz="1400" b="0" dirty="0">
                              <a:solidFill>
                                <a:schemeClr val="bg1"/>
                              </a:solidFill>
                              <a:latin typeface="Helvetica" pitchFamily="2" charset="0"/>
                            </a:rPr>
                            <a:t>Parameter</a:t>
                          </a:r>
                        </a:p>
                      </a:txBody>
                      <a:tcPr marL="51435" marR="51435" marT="25718" marB="25718" anchor="ctr"/>
                    </a:tc>
                    <a:tc>
                      <a:txBody>
                        <a:bodyPr/>
                        <a:lstStyle>
                          <a:lvl1pPr marL="0" algn="l" defTabSz="914400" rtl="0" eaLnBrk="1" latinLnBrk="0" hangingPunct="1">
                            <a:defRPr kumimoji="0" sz="1800" b="1" kern="1200">
                              <a:solidFill>
                                <a:schemeClr val="lt1"/>
                              </a:solidFill>
                              <a:latin typeface="Arial"/>
                            </a:defRPr>
                          </a:lvl1pPr>
                          <a:lvl2pPr marL="457200" algn="l" defTabSz="914400" rtl="0" eaLnBrk="1" latinLnBrk="0" hangingPunct="1">
                            <a:defRPr kumimoji="0" sz="1800" b="1" kern="1200">
                              <a:solidFill>
                                <a:schemeClr val="lt1"/>
                              </a:solidFill>
                              <a:latin typeface="Arial"/>
                            </a:defRPr>
                          </a:lvl2pPr>
                          <a:lvl3pPr marL="914400" algn="l" defTabSz="914400" rtl="0" eaLnBrk="1" latinLnBrk="0" hangingPunct="1">
                            <a:defRPr kumimoji="0" sz="1800" b="1" kern="1200">
                              <a:solidFill>
                                <a:schemeClr val="lt1"/>
                              </a:solidFill>
                              <a:latin typeface="Arial"/>
                            </a:defRPr>
                          </a:lvl3pPr>
                          <a:lvl4pPr marL="1371600" algn="l" defTabSz="914400" rtl="0" eaLnBrk="1" latinLnBrk="0" hangingPunct="1">
                            <a:defRPr kumimoji="0" sz="1800" b="1" kern="1200">
                              <a:solidFill>
                                <a:schemeClr val="lt1"/>
                              </a:solidFill>
                              <a:latin typeface="Arial"/>
                            </a:defRPr>
                          </a:lvl4pPr>
                          <a:lvl5pPr marL="1828800" algn="l" defTabSz="914400" rtl="0" eaLnBrk="1" latinLnBrk="0" hangingPunct="1">
                            <a:defRPr kumimoji="0" sz="1800" b="1" kern="1200">
                              <a:solidFill>
                                <a:schemeClr val="lt1"/>
                              </a:solidFill>
                              <a:latin typeface="Arial"/>
                            </a:defRPr>
                          </a:lvl5pPr>
                          <a:lvl6pPr marL="2286000" algn="l" defTabSz="914400" rtl="0" eaLnBrk="1" latinLnBrk="0" hangingPunct="1">
                            <a:defRPr kumimoji="0" sz="1800" b="1" kern="1200">
                              <a:solidFill>
                                <a:schemeClr val="lt1"/>
                              </a:solidFill>
                              <a:latin typeface="Arial"/>
                            </a:defRPr>
                          </a:lvl6pPr>
                          <a:lvl7pPr marL="2743200" algn="l" defTabSz="914400" rtl="0" eaLnBrk="1" latinLnBrk="0" hangingPunct="1">
                            <a:defRPr kumimoji="0" sz="1800" b="1" kern="1200">
                              <a:solidFill>
                                <a:schemeClr val="lt1"/>
                              </a:solidFill>
                              <a:latin typeface="Arial"/>
                            </a:defRPr>
                          </a:lvl7pPr>
                          <a:lvl8pPr marL="3200400" algn="l" defTabSz="914400" rtl="0" eaLnBrk="1" latinLnBrk="0" hangingPunct="1">
                            <a:defRPr kumimoji="0" sz="1800" b="1" kern="1200">
                              <a:solidFill>
                                <a:schemeClr val="lt1"/>
                              </a:solidFill>
                              <a:latin typeface="Arial"/>
                            </a:defRPr>
                          </a:lvl8pPr>
                          <a:lvl9pPr marL="3657600" algn="l" defTabSz="914400" rtl="0" eaLnBrk="1" latinLnBrk="0" hangingPunct="1">
                            <a:defRPr kumimoji="0" sz="1800" b="1" kern="1200">
                              <a:solidFill>
                                <a:schemeClr val="lt1"/>
                              </a:solidFill>
                              <a:latin typeface="Arial"/>
                            </a:defRPr>
                          </a:lvl9pPr>
                        </a:lstStyle>
                        <a:p>
                          <a:pPr algn="ctr"/>
                          <a:r>
                            <a:rPr lang="en-GB" sz="1400" b="0" dirty="0">
                              <a:solidFill>
                                <a:schemeClr val="bg1"/>
                              </a:solidFill>
                              <a:latin typeface="Helvetica" pitchFamily="2" charset="0"/>
                            </a:rPr>
                            <a:t>Z</a:t>
                          </a: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GB" sz="1400" b="0" dirty="0">
                              <a:solidFill>
                                <a:schemeClr val="bg1"/>
                              </a:solidFill>
                              <a:latin typeface="Helvetica" pitchFamily="2" charset="0"/>
                            </a:rPr>
                            <a:t>WW</a:t>
                          </a: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de-AT" sz="1400" b="0" dirty="0">
                              <a:solidFill>
                                <a:schemeClr val="bg1"/>
                              </a:solidFill>
                              <a:latin typeface="Helvetica" pitchFamily="2" charset="0"/>
                            </a:rPr>
                            <a:t>H</a:t>
                          </a:r>
                          <a:r>
                            <a:rPr lang="de-AT" sz="1400" b="0" baseline="0" dirty="0">
                              <a:solidFill>
                                <a:schemeClr val="bg1"/>
                              </a:solidFill>
                              <a:latin typeface="Helvetica" pitchFamily="2" charset="0"/>
                            </a:rPr>
                            <a:t> (ZH)</a:t>
                          </a:r>
                          <a:endParaRPr lang="de-AT" sz="1400" b="0" dirty="0">
                            <a:solidFill>
                              <a:schemeClr val="bg1"/>
                            </a:solidFill>
                            <a:latin typeface="Helvetica" pitchFamily="2" charset="0"/>
                          </a:endParaRPr>
                        </a:p>
                      </a:txBody>
                      <a:tcPr marL="51435" marR="51435" marT="25718" marB="25718" anchor="ctr"/>
                    </a:tc>
                    <a:tc gridSpan="2">
                      <a:txBody>
                        <a:bodyPr/>
                        <a:lstStyle/>
                        <a:p>
                          <a:endParaRPr lang="en-CH"/>
                        </a:p>
                      </a:txBody>
                      <a:tcPr marL="51435" marR="51435" marT="25718" marB="25718" anchor="ctr">
                        <a:blipFill>
                          <a:blip r:embed="rId2"/>
                          <a:stretch>
                            <a:fillRect l="-303261" t="-4348" r="-543" b="-1217391"/>
                          </a:stretch>
                        </a:blipFill>
                      </a:tcPr>
                    </a:tc>
                    <a:tc hMerge="1">
                      <a:txBody>
                        <a:bodyPr/>
                        <a:lstStyle/>
                        <a:p>
                          <a:pPr algn="ctr"/>
                          <a:endParaRPr lang="de-AT" sz="1400" b="1" dirty="0">
                            <a:solidFill>
                              <a:schemeClr val="bg1"/>
                            </a:solidFill>
                          </a:endParaRPr>
                        </a:p>
                      </a:txBody>
                      <a:tcPr marL="51435" marR="51435" marT="25718" marB="25718" anchor="ctr">
                        <a:lnL w="12700" cap="flat" cmpd="sng" algn="ctr">
                          <a:noFill/>
                          <a:prstDash val="solid"/>
                          <a:round/>
                          <a:headEnd type="none" w="med" len="med"/>
                          <a:tailEnd type="none" w="med" len="med"/>
                        </a:lnL>
                        <a:lnR w="12700" cap="flat" cmpd="sng" algn="ctr">
                          <a:solidFill>
                            <a:srgbClr val="A26B2D"/>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solidFill>
                      </a:tcPr>
                    </a:tc>
                    <a:extLst>
                      <a:ext uri="{0D108BD9-81ED-4DB2-BD59-A6C34878D82A}">
                        <a16:rowId xmlns:a16="http://schemas.microsoft.com/office/drawing/2014/main" val="10000"/>
                      </a:ext>
                    </a:extLst>
                  </a:tr>
                  <a:tr h="28962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US" sz="1400" b="0" kern="1200" dirty="0">
                              <a:solidFill>
                                <a:schemeClr val="tx1">
                                  <a:lumMod val="90000"/>
                                  <a:lumOff val="10000"/>
                                </a:schemeClr>
                              </a:solidFill>
                              <a:latin typeface="Helvetica" pitchFamily="2" charset="0"/>
                            </a:rPr>
                            <a:t>Inst. luminosity / IP [10</a:t>
                          </a:r>
                          <a:r>
                            <a:rPr kumimoji="0" lang="en-US" sz="1400" b="0" kern="1200" baseline="30000" dirty="0">
                              <a:solidFill>
                                <a:schemeClr val="tx1">
                                  <a:lumMod val="90000"/>
                                  <a:lumOff val="10000"/>
                                </a:schemeClr>
                              </a:solidFill>
                              <a:latin typeface="Helvetica" pitchFamily="2" charset="0"/>
                            </a:rPr>
                            <a:t>34</a:t>
                          </a:r>
                          <a:r>
                            <a:rPr kumimoji="0" lang="en-US" sz="1400" b="0" kern="1200" dirty="0">
                              <a:solidFill>
                                <a:schemeClr val="tx1">
                                  <a:lumMod val="90000"/>
                                  <a:lumOff val="10000"/>
                                </a:schemeClr>
                              </a:solidFill>
                              <a:latin typeface="Helvetica" pitchFamily="2" charset="0"/>
                            </a:rPr>
                            <a:t> cm</a:t>
                          </a:r>
                          <a:r>
                            <a:rPr kumimoji="0" lang="en-US" sz="1400" b="0" kern="1200" baseline="30000" dirty="0">
                              <a:solidFill>
                                <a:schemeClr val="tx1">
                                  <a:lumMod val="90000"/>
                                  <a:lumOff val="10000"/>
                                </a:schemeClr>
                              </a:solidFill>
                              <a:latin typeface="Helvetica" pitchFamily="2" charset="0"/>
                            </a:rPr>
                            <a:t>–2</a:t>
                          </a:r>
                          <a:r>
                            <a:rPr kumimoji="0" lang="en-US" sz="1400" b="0" kern="1200" dirty="0">
                              <a:solidFill>
                                <a:schemeClr val="tx1">
                                  <a:lumMod val="90000"/>
                                  <a:lumOff val="10000"/>
                                </a:schemeClr>
                              </a:solidFill>
                              <a:latin typeface="Helvetica" pitchFamily="2" charset="0"/>
                            </a:rPr>
                            <a:t>s</a:t>
                          </a:r>
                          <a:r>
                            <a:rPr kumimoji="0" lang="en-US" sz="1400" b="0" kern="1200" baseline="30000" dirty="0">
                              <a:solidFill>
                                <a:schemeClr val="tx1">
                                  <a:lumMod val="90000"/>
                                  <a:lumOff val="10000"/>
                                </a:schemeClr>
                              </a:solidFill>
                              <a:latin typeface="Helvetica" pitchFamily="2" charset="0"/>
                            </a:rPr>
                            <a:t>–1</a:t>
                          </a:r>
                          <a:r>
                            <a:rPr kumimoji="0" lang="en-US"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40</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400" b="0" kern="1200" dirty="0">
                              <a:solidFill>
                                <a:schemeClr val="tx1">
                                  <a:lumMod val="90000"/>
                                  <a:lumOff val="10000"/>
                                </a:schemeClr>
                              </a:solidFill>
                              <a:latin typeface="Helvetica" pitchFamily="2" charset="0"/>
                            </a:rPr>
                            <a:t>6.2 </a:t>
                          </a:r>
                          <a:r>
                            <a:rPr kumimoji="0" lang="en-GB" sz="1100" b="0" i="0" u="none" strike="noStrike" kern="1200" cap="none" spc="0" normalizeH="0" baseline="0" noProof="0" dirty="0">
                              <a:ln>
                                <a:noFill/>
                              </a:ln>
                              <a:solidFill>
                                <a:srgbClr val="000000">
                                  <a:lumMod val="90000"/>
                                  <a:lumOff val="10000"/>
                                </a:srgbClr>
                              </a:solidFill>
                              <a:effectLst/>
                              <a:uLnTx/>
                              <a:uFillTx/>
                              <a:latin typeface="Helvetica" pitchFamily="2" charset="0"/>
                              <a:ea typeface="+mn-ea"/>
                              <a:cs typeface="+mn-cs"/>
                            </a:rPr>
                            <a:t>(160 GeV)</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400" b="0" kern="1200" dirty="0">
                              <a:solidFill>
                                <a:schemeClr val="tx1">
                                  <a:lumMod val="90000"/>
                                  <a:lumOff val="10000"/>
                                </a:schemeClr>
                              </a:solidFill>
                              <a:latin typeface="Helvetica" pitchFamily="2" charset="0"/>
                            </a:rPr>
                            <a:t>1.6 </a:t>
                          </a:r>
                          <a:r>
                            <a:rPr kumimoji="0" lang="en-GB" sz="1100" b="0" i="0" u="none" strike="noStrike" kern="1200" cap="none" spc="0" normalizeH="0" baseline="0" noProof="0" dirty="0">
                              <a:ln>
                                <a:noFill/>
                              </a:ln>
                              <a:solidFill>
                                <a:srgbClr val="000000">
                                  <a:lumMod val="90000"/>
                                  <a:lumOff val="10000"/>
                                </a:srgbClr>
                              </a:solidFill>
                              <a:effectLst/>
                              <a:uLnTx/>
                              <a:uFillTx/>
                              <a:latin typeface="Helvetica" pitchFamily="2" charset="0"/>
                              <a:ea typeface="+mn-ea"/>
                              <a:cs typeface="+mn-cs"/>
                            </a:rPr>
                            <a:t>(</a:t>
                          </a:r>
                          <a:r>
                            <a:rPr kumimoji="0" lang="en-GB" sz="1100" b="1" i="0" u="none" strike="noStrike" kern="1200" cap="none" spc="0" normalizeH="0" baseline="0" noProof="0" dirty="0">
                              <a:ln>
                                <a:noFill/>
                              </a:ln>
                              <a:solidFill>
                                <a:srgbClr val="000000">
                                  <a:lumMod val="90000"/>
                                  <a:lumOff val="10000"/>
                                </a:srgbClr>
                              </a:solidFill>
                              <a:effectLst/>
                              <a:uLnTx/>
                              <a:uFillTx/>
                              <a:latin typeface="Helvetica" pitchFamily="2" charset="0"/>
                              <a:ea typeface="+mn-ea"/>
                              <a:cs typeface="+mn-cs"/>
                            </a:rPr>
                            <a:t>230 GeV</a:t>
                          </a:r>
                          <a:r>
                            <a:rPr kumimoji="0" lang="en-GB" sz="1100" b="0" i="0" u="none" strike="noStrike" kern="1200" cap="none" spc="0" normalizeH="0" baseline="0" noProof="0" dirty="0">
                              <a:ln>
                                <a:noFill/>
                              </a:ln>
                              <a:solidFill>
                                <a:srgbClr val="000000">
                                  <a:lumMod val="90000"/>
                                  <a:lumOff val="10000"/>
                                </a:srgbClr>
                              </a:solidFill>
                              <a:effectLst/>
                              <a:uLnTx/>
                              <a:uFillTx/>
                              <a:latin typeface="Helvetica" pitchFamily="2" charset="0"/>
                              <a:ea typeface="+mn-ea"/>
                              <a:cs typeface="+mn-cs"/>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6">
                            <a:lumMod val="20000"/>
                            <a:lumOff val="80000"/>
                          </a:scheme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r>
                            <a:rPr kumimoji="0" lang="en-GB" sz="1400" b="0" kern="1200" dirty="0">
                              <a:solidFill>
                                <a:schemeClr val="tx1">
                                  <a:lumMod val="90000"/>
                                  <a:lumOff val="10000"/>
                                </a:schemeClr>
                              </a:solidFill>
                              <a:latin typeface="Helvetica" pitchFamily="2" charset="0"/>
                              <a:ea typeface="+mn-ea"/>
                              <a:cs typeface="+mn-cs"/>
                            </a:rPr>
                            <a:t>–</a:t>
                          </a:r>
                        </a:p>
                      </a:txBody>
                      <a:tcPr marL="51435" marR="51435" marT="25718" marB="25718" anchor="ctr">
                        <a:solidFill>
                          <a:schemeClr val="accent6">
                            <a:lumMod val="20000"/>
                            <a:lumOff val="80000"/>
                          </a:schemeClr>
                        </a:solidFill>
                      </a:tcPr>
                    </a:tc>
                    <a:tc hMerge="1">
                      <a:txBody>
                        <a:bodyPr/>
                        <a:lstStyle/>
                        <a:p>
                          <a:endParaRPr dirty="0"/>
                        </a:p>
                      </a:txBody>
                      <a:tcPr marL="51435" marR="51435" marT="25718" marB="25718" anchor="ctr">
                        <a:solidFill>
                          <a:schemeClr val="accent3">
                            <a:lumMod val="20000"/>
                            <a:lumOff val="80000"/>
                          </a:schemeClr>
                        </a:solidFill>
                      </a:tcPr>
                    </a:tc>
                    <a:extLst>
                      <a:ext uri="{0D108BD9-81ED-4DB2-BD59-A6C34878D82A}">
                        <a16:rowId xmlns:a16="http://schemas.microsoft.com/office/drawing/2014/main" val="10001"/>
                      </a:ext>
                    </a:extLst>
                  </a:tr>
                  <a:tr h="289624">
                    <a:tc>
                      <a:txBody>
                        <a:bodyPr/>
                        <a:lstStyle/>
                        <a:p>
                          <a:r>
                            <a:rPr kumimoji="0" lang="en-GB" sz="1400" b="0" kern="1200" dirty="0">
                              <a:solidFill>
                                <a:schemeClr val="tx1">
                                  <a:lumMod val="90000"/>
                                  <a:lumOff val="10000"/>
                                </a:schemeClr>
                              </a:solidFill>
                              <a:latin typeface="Helvetica" pitchFamily="2" charset="0"/>
                              <a:ea typeface="+mn-ea"/>
                              <a:cs typeface="+mn-cs"/>
                            </a:rPr>
                            <a:t>SR energy loss / turn [GeV]</a:t>
                          </a:r>
                        </a:p>
                      </a:txBody>
                      <a:tcPr marL="51435" marR="51435" marT="25718" marB="25718" anchor="ctr">
                        <a:solidFill>
                          <a:schemeClr val="accent6">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ea typeface="+mn-ea"/>
                              <a:cs typeface="+mn-cs"/>
                            </a:rPr>
                            <a:t>0.13</a:t>
                          </a:r>
                        </a:p>
                      </a:txBody>
                      <a:tcPr marL="51435" marR="51435" marT="25718" marB="25718" anchor="ctr">
                        <a:solidFill>
                          <a:schemeClr val="accent6">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GB" sz="1400" b="0" kern="1200" dirty="0">
                              <a:solidFill>
                                <a:schemeClr val="tx1">
                                  <a:lumMod val="90000"/>
                                  <a:lumOff val="10000"/>
                                </a:schemeClr>
                              </a:solidFill>
                              <a:latin typeface="Helvetica" pitchFamily="2" charset="0"/>
                              <a:ea typeface="+mn-ea"/>
                              <a:cs typeface="+mn-cs"/>
                            </a:rPr>
                            <a:t>1.3</a:t>
                          </a:r>
                        </a:p>
                      </a:txBody>
                      <a:tcPr marL="51435" marR="51435" marT="25718" marB="25718" anchor="ctr">
                        <a:solidFill>
                          <a:schemeClr val="accent6">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GB" sz="1400" b="0" kern="1200" dirty="0">
                              <a:solidFill>
                                <a:schemeClr val="tx1">
                                  <a:lumMod val="90000"/>
                                  <a:lumOff val="10000"/>
                                </a:schemeClr>
                              </a:solidFill>
                              <a:latin typeface="Helvetica" pitchFamily="2" charset="0"/>
                              <a:ea typeface="+mn-ea"/>
                              <a:cs typeface="+mn-cs"/>
                            </a:rPr>
                            <a:t>5.4</a:t>
                          </a:r>
                        </a:p>
                      </a:txBody>
                      <a:tcPr marL="51435" marR="51435" marT="25718" marB="25718" anchor="ctr">
                        <a:solidFill>
                          <a:schemeClr val="accent6">
                            <a:lumMod val="20000"/>
                            <a:lumOff val="80000"/>
                          </a:schemeClr>
                        </a:solidFill>
                      </a:tcPr>
                    </a:tc>
                    <a:tc gridSpan="2">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ea typeface="+mn-ea"/>
                              <a:cs typeface="+mn-cs"/>
                            </a:rPr>
                            <a:t>(~25 GeV)</a:t>
                          </a:r>
                        </a:p>
                      </a:txBody>
                      <a:tcPr marL="51435" marR="51435" marT="25718" marB="25718" anchor="ctr">
                        <a:solidFill>
                          <a:schemeClr val="accent6">
                            <a:lumMod val="20000"/>
                            <a:lumOff val="80000"/>
                          </a:schemeClr>
                        </a:solidFill>
                      </a:tcPr>
                    </a:tc>
                    <a:tc hMerge="1">
                      <a:txBody>
                        <a:bodyPr/>
                        <a:lstStyle/>
                        <a:p>
                          <a:endParaRPr lang="en-GB"/>
                        </a:p>
                      </a:txBody>
                      <a:tcPr/>
                    </a:tc>
                    <a:extLst>
                      <a:ext uri="{0D108BD9-81ED-4DB2-BD59-A6C34878D82A}">
                        <a16:rowId xmlns:a16="http://schemas.microsoft.com/office/drawing/2014/main" val="185664037"/>
                      </a:ext>
                    </a:extLst>
                  </a:tr>
                  <a:tr h="28962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b="0" kern="1200" dirty="0">
                              <a:solidFill>
                                <a:schemeClr val="tx1">
                                  <a:lumMod val="90000"/>
                                  <a:lumOff val="10000"/>
                                </a:schemeClr>
                              </a:solidFill>
                              <a:latin typeface="Helvetica" pitchFamily="2" charset="0"/>
                            </a:rPr>
                            <a:t>Integrated luminosity / year / IP [ab</a:t>
                          </a:r>
                          <a:r>
                            <a:rPr kumimoji="0" lang="en-US" sz="1400" b="0" kern="1200" baseline="30000" dirty="0">
                              <a:solidFill>
                                <a:schemeClr val="tx1">
                                  <a:lumMod val="90000"/>
                                  <a:lumOff val="10000"/>
                                </a:schemeClr>
                              </a:solidFill>
                              <a:latin typeface="Helvetica" pitchFamily="2" charset="0"/>
                            </a:rPr>
                            <a:t>–1</a:t>
                          </a:r>
                          <a:r>
                            <a:rPr kumimoji="0" lang="en-US"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6">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4.8</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6">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0.7</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6">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0.19</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6">
                            <a:lumMod val="20000"/>
                            <a:lumOff val="80000"/>
                          </a:schemeClr>
                        </a:solidFill>
                      </a:tcPr>
                    </a:tc>
                    <a:tc gridSpan="2">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ea typeface="+mn-ea"/>
                              <a:cs typeface="+mn-cs"/>
                            </a:rPr>
                            <a:t>–</a:t>
                          </a:r>
                        </a:p>
                      </a:txBody>
                      <a:tcPr marL="51435" marR="51435" marT="25718" marB="25718" anchor="ctr">
                        <a:solidFill>
                          <a:schemeClr val="accent6">
                            <a:lumMod val="20000"/>
                            <a:lumOff val="80000"/>
                          </a:schemeClr>
                        </a:solidFill>
                      </a:tcPr>
                    </a:tc>
                    <a:tc hMerge="1">
                      <a:txBody>
                        <a:bodyPr/>
                        <a:lstStyle/>
                        <a:p>
                          <a:endParaRPr dirty="0"/>
                        </a:p>
                      </a:txBody>
                      <a:tcPr marL="51435" marR="51435" marT="25718" marB="25718" anchor="ctr">
                        <a:solidFill>
                          <a:schemeClr val="accent3">
                            <a:lumMod val="20000"/>
                            <a:lumOff val="80000"/>
                          </a:schemeClr>
                        </a:solidFill>
                      </a:tcPr>
                    </a:tc>
                    <a:extLst>
                      <a:ext uri="{0D108BD9-81ED-4DB2-BD59-A6C34878D82A}">
                        <a16:rowId xmlns:a16="http://schemas.microsoft.com/office/drawing/2014/main" val="4203968920"/>
                      </a:ext>
                    </a:extLst>
                  </a:tr>
                  <a:tr h="28962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400" b="0" kern="1200" dirty="0">
                              <a:solidFill>
                                <a:schemeClr val="tx1">
                                  <a:lumMod val="90000"/>
                                  <a:lumOff val="10000"/>
                                </a:schemeClr>
                              </a:solidFill>
                              <a:latin typeface="Helvetica" pitchFamily="2" charset="0"/>
                            </a:rPr>
                            <a:t>Run time [years]</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6">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ea typeface="+mn-ea"/>
                              <a:cs typeface="+mn-cs"/>
                            </a:rPr>
                            <a:t>5</a:t>
                          </a:r>
                        </a:p>
                      </a:txBody>
                      <a:tcPr marL="51435" marR="51435" marT="25718" marB="25718" anchor="ctr">
                        <a:solidFill>
                          <a:schemeClr val="accent6">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4</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6">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ea typeface="+mn-ea"/>
                              <a:cs typeface="+mn-cs"/>
                            </a:rPr>
                            <a:t>6</a:t>
                          </a:r>
                        </a:p>
                      </a:txBody>
                      <a:tcPr marL="51435" marR="51435" marT="25718" marB="25718" anchor="ctr">
                        <a:solidFill>
                          <a:schemeClr val="accent6">
                            <a:lumMod val="20000"/>
                            <a:lumOff val="80000"/>
                          </a:schemeClr>
                        </a:solidFill>
                      </a:tcPr>
                    </a:tc>
                    <a:tc gridSpan="2">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ea typeface="+mn-ea"/>
                              <a:cs typeface="+mn-cs"/>
                            </a:rPr>
                            <a:t>–</a:t>
                          </a:r>
                        </a:p>
                      </a:txBody>
                      <a:tcPr marL="51435" marR="51435" marT="25718" marB="25718" anchor="ctr">
                        <a:solidFill>
                          <a:schemeClr val="accent6">
                            <a:lumMod val="20000"/>
                            <a:lumOff val="80000"/>
                          </a:schemeClr>
                        </a:solidFill>
                      </a:tcPr>
                    </a:tc>
                    <a:tc hMerge="1">
                      <a:txBody>
                        <a:bodyPr/>
                        <a:lstStyle/>
                        <a:p>
                          <a:endParaRPr dirty="0"/>
                        </a:p>
                      </a:txBody>
                      <a:tcPr marL="51435" marR="51435" marT="25718" marB="25718" anchor="ctr">
                        <a:solidFill>
                          <a:schemeClr val="accent3">
                            <a:lumMod val="20000"/>
                            <a:lumOff val="80000"/>
                          </a:schemeClr>
                        </a:solidFill>
                      </a:tcPr>
                    </a:tc>
                    <a:extLst>
                      <a:ext uri="{0D108BD9-81ED-4DB2-BD59-A6C34878D82A}">
                        <a16:rowId xmlns:a16="http://schemas.microsoft.com/office/drawing/2014/main" val="10005"/>
                      </a:ext>
                    </a:extLst>
                  </a:tr>
                  <a:tr h="28962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US" sz="1400" b="0" kern="1200" dirty="0">
                              <a:solidFill>
                                <a:schemeClr val="tx1">
                                  <a:lumMod val="90000"/>
                                  <a:lumOff val="10000"/>
                                </a:schemeClr>
                              </a:solidFill>
                              <a:latin typeface="Helvetica" pitchFamily="2" charset="0"/>
                            </a:rPr>
                            <a:t>Total integrated luminosity [ab</a:t>
                          </a:r>
                          <a:r>
                            <a:rPr kumimoji="0" lang="en-US" sz="1400" b="0" kern="1200" baseline="30000" dirty="0">
                              <a:solidFill>
                                <a:schemeClr val="tx1">
                                  <a:lumMod val="90000"/>
                                  <a:lumOff val="10000"/>
                                </a:schemeClr>
                              </a:solidFill>
                              <a:latin typeface="Helvetica" pitchFamily="2" charset="0"/>
                            </a:rPr>
                            <a:t>–1</a:t>
                          </a:r>
                          <a:r>
                            <a:rPr kumimoji="0" lang="en-US" sz="1400" b="0" kern="1200" baseline="0" dirty="0">
                              <a:solidFill>
                                <a:schemeClr val="tx1">
                                  <a:lumMod val="90000"/>
                                  <a:lumOff val="10000"/>
                                </a:schemeClr>
                              </a:solidFill>
                              <a:latin typeface="Helvetica" pitchFamily="2" charset="0"/>
                            </a:rPr>
                            <a:t>, 2 IPs</a:t>
                          </a:r>
                          <a:r>
                            <a:rPr kumimoji="0" lang="en-US"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48</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6.0</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2.3</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6">
                            <a:lumMod val="20000"/>
                            <a:lumOff val="80000"/>
                          </a:scheme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r>
                            <a:rPr kumimoji="0" lang="en-GB" sz="1400" b="0" kern="1200" dirty="0">
                              <a:solidFill>
                                <a:schemeClr val="tx1">
                                  <a:lumMod val="90000"/>
                                  <a:lumOff val="10000"/>
                                </a:schemeClr>
                              </a:solidFill>
                              <a:latin typeface="Helvetica" pitchFamily="2" charset="0"/>
                              <a:ea typeface="+mn-ea"/>
                              <a:cs typeface="+mn-cs"/>
                            </a:rPr>
                            <a:t>–</a:t>
                          </a:r>
                        </a:p>
                      </a:txBody>
                      <a:tcPr marL="51435" marR="51435" marT="25718" marB="25718" anchor="ctr">
                        <a:solidFill>
                          <a:schemeClr val="accent6">
                            <a:lumMod val="20000"/>
                            <a:lumOff val="80000"/>
                          </a:schemeClr>
                        </a:solidFill>
                      </a:tcPr>
                    </a:tc>
                    <a:tc hMerge="1">
                      <a:txBody>
                        <a:bodyPr/>
                        <a:lstStyle/>
                        <a:p>
                          <a:endParaRPr dirty="0"/>
                        </a:p>
                      </a:txBody>
                      <a:tcPr marL="51435" marR="51435" marT="25718" marB="25718" anchor="ctr">
                        <a:solidFill>
                          <a:schemeClr val="accent3">
                            <a:lumMod val="20000"/>
                            <a:lumOff val="80000"/>
                          </a:schemeClr>
                        </a:solidFill>
                      </a:tcPr>
                    </a:tc>
                    <a:extLst>
                      <a:ext uri="{0D108BD9-81ED-4DB2-BD59-A6C34878D82A}">
                        <a16:rowId xmlns:a16="http://schemas.microsoft.com/office/drawing/2014/main" val="963286293"/>
                      </a:ext>
                    </a:extLst>
                  </a:tr>
                  <a:tr h="28962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US" sz="1400" b="0" kern="1200" dirty="0">
                              <a:solidFill>
                                <a:schemeClr val="tx1"/>
                              </a:solidFill>
                              <a:latin typeface="Helvetica" pitchFamily="2" charset="0"/>
                            </a:rPr>
                            <a:t>Total number of events</a:t>
                          </a:r>
                          <a:r>
                            <a:rPr kumimoji="0" lang="en-US" sz="1400" b="0" kern="1200" baseline="0" dirty="0">
                              <a:solidFill>
                                <a:schemeClr val="tx1">
                                  <a:lumMod val="90000"/>
                                  <a:lumOff val="10000"/>
                                </a:schemeClr>
                              </a:solidFill>
                              <a:latin typeface="Helvetica" pitchFamily="2" charset="0"/>
                            </a:rPr>
                            <a:t> [2 IPs]</a:t>
                          </a:r>
                          <a:endParaRPr kumimoji="0" lang="en-GB" sz="1400" b="0" kern="1200" dirty="0">
                            <a:solidFill>
                              <a:schemeClr val="tx1"/>
                            </a:solidFill>
                            <a:latin typeface="Helvetica" pitchFamily="2" charset="0"/>
                            <a:ea typeface="+mn-ea"/>
                            <a:cs typeface="+mn-cs"/>
                          </a:endParaRPr>
                        </a:p>
                      </a:txBody>
                      <a:tcPr marL="51435" marR="51435" marT="25718" marB="25718" anchor="ctr">
                        <a:solidFill>
                          <a:schemeClr val="accent6">
                            <a:lumMod val="20000"/>
                            <a:lumOff val="80000"/>
                          </a:schemeClr>
                        </a:solidFill>
                      </a:tcPr>
                    </a:tc>
                    <a:tc>
                      <a:txBody>
                        <a:bodyPr/>
                        <a:lstStyle/>
                        <a:p>
                          <a:endParaRPr lang="en-CH"/>
                        </a:p>
                      </a:txBody>
                      <a:tcPr marL="51435" marR="51435" marT="25718" marB="25718" anchor="ctr">
                        <a:blipFill>
                          <a:blip r:embed="rId2"/>
                          <a:stretch>
                            <a:fillRect l="-322619" t="-631818" r="-461905" b="-650000"/>
                          </a:stretch>
                        </a:blipFill>
                      </a:tcPr>
                    </a:tc>
                    <a:tc>
                      <a:txBody>
                        <a:bodyPr/>
                        <a:lstStyle/>
                        <a:p>
                          <a:endParaRPr lang="en-CH"/>
                        </a:p>
                      </a:txBody>
                      <a:tcPr marL="51435" marR="51435" marT="25718" marB="25718" anchor="ctr">
                        <a:blipFill>
                          <a:blip r:embed="rId2"/>
                          <a:stretch>
                            <a:fillRect l="-316964" t="-631818" r="-246429" b="-650000"/>
                          </a:stretch>
                        </a:blipFill>
                      </a:tcPr>
                    </a:tc>
                    <a:tc>
                      <a:txBody>
                        <a:bodyPr/>
                        <a:lstStyle/>
                        <a:p>
                          <a:endParaRPr lang="en-CH"/>
                        </a:p>
                      </a:txBody>
                      <a:tcPr marL="51435" marR="51435" marT="25718" marB="25718" anchor="ctr">
                        <a:blipFill>
                          <a:blip r:embed="rId2"/>
                          <a:stretch>
                            <a:fillRect l="-513187" t="-631818" r="-203297" b="-650000"/>
                          </a:stretch>
                        </a:blip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kern="1200" dirty="0">
                              <a:solidFill>
                                <a:schemeClr val="tx1">
                                  <a:lumMod val="90000"/>
                                  <a:lumOff val="10000"/>
                                </a:schemeClr>
                              </a:solidFill>
                              <a:latin typeface="Helvetica" pitchFamily="2" charset="0"/>
                              <a:ea typeface="+mn-ea"/>
                              <a:cs typeface="+mn-cs"/>
                            </a:rPr>
                            <a:t>–</a:t>
                          </a:r>
                          <a:endParaRPr kumimoji="0" lang="en-GB" sz="1400" b="0" kern="1200" dirty="0">
                            <a:solidFill>
                              <a:schemeClr val="tx1"/>
                            </a:solidFill>
                            <a:latin typeface="Helvetica" pitchFamily="2" charset="0"/>
                            <a:ea typeface="+mn-ea"/>
                            <a:cs typeface="+mn-cs"/>
                          </a:endParaRPr>
                        </a:p>
                      </a:txBody>
                      <a:tcPr marL="51435" marR="51435" marT="25718" marB="25718" anchor="ctr">
                        <a:solidFill>
                          <a:schemeClr val="accent6">
                            <a:lumMod val="20000"/>
                            <a:lumOff val="80000"/>
                          </a:schemeClr>
                        </a:solidFill>
                      </a:tcPr>
                    </a:tc>
                    <a:tc hMerge="1">
                      <a:txBody>
                        <a:bodyPr/>
                        <a:lstStyle/>
                        <a:p>
                          <a:endParaRPr dirty="0"/>
                        </a:p>
                      </a:txBody>
                      <a:tcPr marL="51435" marR="51435" marT="25718" marB="25718" anchor="ctr"/>
                    </a:tc>
                    <a:extLst>
                      <a:ext uri="{0D108BD9-81ED-4DB2-BD59-A6C34878D82A}">
                        <a16:rowId xmlns:a16="http://schemas.microsoft.com/office/drawing/2014/main" val="3962529601"/>
                      </a:ext>
                    </a:extLst>
                  </a:tr>
                  <a:tr h="28962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US" sz="1400" b="0" kern="1200" dirty="0">
                              <a:solidFill>
                                <a:schemeClr val="tx1">
                                  <a:lumMod val="90000"/>
                                  <a:lumOff val="10000"/>
                                </a:schemeClr>
                              </a:solidFill>
                              <a:latin typeface="Helvetica" pitchFamily="2" charset="0"/>
                            </a:rPr>
                            <a:t>Inst. luminosity / IP [10</a:t>
                          </a:r>
                          <a:r>
                            <a:rPr kumimoji="0" lang="en-US" sz="1400" b="0" kern="1200" baseline="30000" dirty="0">
                              <a:solidFill>
                                <a:schemeClr val="tx1">
                                  <a:lumMod val="90000"/>
                                  <a:lumOff val="10000"/>
                                </a:schemeClr>
                              </a:solidFill>
                              <a:latin typeface="Helvetica" pitchFamily="2" charset="0"/>
                            </a:rPr>
                            <a:t>34</a:t>
                          </a:r>
                          <a:r>
                            <a:rPr kumimoji="0" lang="en-US" sz="1400" b="0" kern="1200" dirty="0">
                              <a:solidFill>
                                <a:schemeClr val="tx1">
                                  <a:lumMod val="90000"/>
                                  <a:lumOff val="10000"/>
                                </a:schemeClr>
                              </a:solidFill>
                              <a:latin typeface="Helvetica" pitchFamily="2" charset="0"/>
                            </a:rPr>
                            <a:t> cm</a:t>
                          </a:r>
                          <a:r>
                            <a:rPr kumimoji="0" lang="en-US" sz="1400" b="0" kern="1200" baseline="30000" dirty="0">
                              <a:solidFill>
                                <a:schemeClr val="tx1">
                                  <a:lumMod val="90000"/>
                                  <a:lumOff val="10000"/>
                                </a:schemeClr>
                              </a:solidFill>
                              <a:latin typeface="Helvetica" pitchFamily="2" charset="0"/>
                            </a:rPr>
                            <a:t>–2</a:t>
                          </a:r>
                          <a:r>
                            <a:rPr kumimoji="0" lang="en-US" sz="1400" b="0" kern="1200" dirty="0">
                              <a:solidFill>
                                <a:schemeClr val="tx1">
                                  <a:lumMod val="90000"/>
                                  <a:lumOff val="10000"/>
                                </a:schemeClr>
                              </a:solidFill>
                              <a:latin typeface="Helvetica" pitchFamily="2" charset="0"/>
                            </a:rPr>
                            <a:t>s</a:t>
                          </a:r>
                          <a:r>
                            <a:rPr kumimoji="0" lang="en-US" sz="1400" b="0" kern="1200" baseline="30000" dirty="0">
                              <a:solidFill>
                                <a:schemeClr val="tx1">
                                  <a:lumMod val="90000"/>
                                  <a:lumOff val="10000"/>
                                </a:schemeClr>
                              </a:solidFill>
                              <a:latin typeface="Helvetica" pitchFamily="2" charset="0"/>
                            </a:rPr>
                            <a:t>–1</a:t>
                          </a:r>
                          <a:r>
                            <a:rPr kumimoji="0" lang="en-US"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144</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20 </a:t>
                          </a:r>
                          <a:r>
                            <a:rPr kumimoji="0" lang="en-US" sz="1100" b="0" kern="1200" dirty="0">
                              <a:solidFill>
                                <a:schemeClr val="tx1">
                                  <a:lumMod val="90000"/>
                                  <a:lumOff val="10000"/>
                                </a:schemeClr>
                              </a:solidFill>
                              <a:latin typeface="Helvetica" pitchFamily="2" charset="0"/>
                            </a:rPr>
                            <a:t>(157, 163 GeV)</a:t>
                          </a:r>
                          <a:endParaRPr kumimoji="0" lang="en-US" sz="1400" b="0" kern="1200" dirty="0">
                            <a:solidFill>
                              <a:schemeClr val="tx1">
                                <a:lumMod val="90000"/>
                                <a:lumOff val="10000"/>
                              </a:schemeClr>
                            </a:solidFill>
                            <a:latin typeface="Helvetica" pitchFamily="2" charset="0"/>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7.5 </a:t>
                          </a:r>
                          <a:r>
                            <a:rPr kumimoji="0" lang="en-GB" sz="1100" b="0" i="0" u="none" strike="noStrike" kern="1200" cap="none" spc="0" normalizeH="0" baseline="0" noProof="0" dirty="0">
                              <a:ln>
                                <a:noFill/>
                              </a:ln>
                              <a:solidFill>
                                <a:srgbClr val="000000">
                                  <a:lumMod val="90000"/>
                                  <a:lumOff val="10000"/>
                                </a:srgbClr>
                              </a:solidFill>
                              <a:effectLst/>
                              <a:uLnTx/>
                              <a:uFillTx/>
                              <a:latin typeface="Helvetica" pitchFamily="2" charset="0"/>
                              <a:ea typeface="+mn-ea"/>
                              <a:cs typeface="+mn-cs"/>
                            </a:rPr>
                            <a:t>(240 GeV)</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r>
                            <a:rPr kumimoji="0" lang="en-US" sz="1400" b="0" kern="1200" dirty="0">
                              <a:solidFill>
                                <a:schemeClr val="tx1">
                                  <a:lumMod val="90000"/>
                                  <a:lumOff val="10000"/>
                                </a:schemeClr>
                              </a:solidFill>
                              <a:latin typeface="Helvetica" pitchFamily="2" charset="0"/>
                            </a:rPr>
                            <a:t>1.8 </a:t>
                          </a:r>
                          <a:r>
                            <a:rPr kumimoji="0" lang="en-GB" sz="1100" b="0" kern="1200" dirty="0">
                              <a:solidFill>
                                <a:schemeClr val="tx1">
                                  <a:lumMod val="90000"/>
                                  <a:lumOff val="10000"/>
                                </a:schemeClr>
                              </a:solidFill>
                              <a:latin typeface="Helvetica" pitchFamily="2" charset="0"/>
                              <a:ea typeface="+mn-ea"/>
                              <a:cs typeface="+mn-cs"/>
                            </a:rPr>
                            <a:t>(~350 GeV)</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kumimoji="0" lang="en-GB" sz="1400" b="0" kern="1200" dirty="0">
                              <a:solidFill>
                                <a:schemeClr val="tx1">
                                  <a:lumMod val="90000"/>
                                  <a:lumOff val="10000"/>
                                </a:schemeClr>
                              </a:solidFill>
                              <a:latin typeface="Helvetica" pitchFamily="2" charset="0"/>
                            </a:rPr>
                            <a:t>1.4 </a:t>
                          </a:r>
                          <a:r>
                            <a:rPr kumimoji="0" lang="en-GB" sz="1100" b="0" i="0" u="none" strike="noStrike" kern="1200" cap="none" spc="0" normalizeH="0" baseline="0" noProof="0" dirty="0">
                              <a:ln>
                                <a:noFill/>
                              </a:ln>
                              <a:solidFill>
                                <a:srgbClr val="000000">
                                  <a:lumMod val="90000"/>
                                  <a:lumOff val="10000"/>
                                </a:srgbClr>
                              </a:solidFill>
                              <a:effectLst/>
                              <a:uLnTx/>
                              <a:uFillTx/>
                              <a:latin typeface="Helvetica" pitchFamily="2" charset="0"/>
                              <a:ea typeface="+mn-ea"/>
                              <a:cs typeface="+mn-cs"/>
                            </a:rPr>
                            <a:t>(365 GeV)</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extLst>
                      <a:ext uri="{0D108BD9-81ED-4DB2-BD59-A6C34878D82A}">
                        <a16:rowId xmlns:a16="http://schemas.microsoft.com/office/drawing/2014/main" val="1594538425"/>
                      </a:ext>
                    </a:extLst>
                  </a:tr>
                  <a:tr h="289624">
                    <a:tc>
                      <a:txBody>
                        <a:bodyPr/>
                        <a:lstStyle/>
                        <a:p>
                          <a:r>
                            <a:rPr kumimoji="0" lang="en-GB" sz="1400" b="0" kern="1200" dirty="0">
                              <a:solidFill>
                                <a:schemeClr val="tx1">
                                  <a:lumMod val="90000"/>
                                  <a:lumOff val="10000"/>
                                </a:schemeClr>
                              </a:solidFill>
                              <a:latin typeface="Helvetica" pitchFamily="2" charset="0"/>
                              <a:ea typeface="+mn-ea"/>
                              <a:cs typeface="+mn-cs"/>
                            </a:rPr>
                            <a:t>SR energy loss / turn [GeV]</a:t>
                          </a: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ea typeface="+mn-ea"/>
                              <a:cs typeface="+mn-cs"/>
                            </a:rPr>
                            <a:t>0.036</a:t>
                          </a: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ea typeface="+mn-ea"/>
                              <a:cs typeface="+mn-cs"/>
                            </a:rPr>
                            <a:t>0.08</a:t>
                          </a: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1.7</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ea typeface="+mn-ea"/>
                              <a:cs typeface="+mn-cs"/>
                            </a:rPr>
                            <a:t>7.8</a:t>
                          </a: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9.2</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extLst>
                      <a:ext uri="{0D108BD9-81ED-4DB2-BD59-A6C34878D82A}">
                        <a16:rowId xmlns:a16="http://schemas.microsoft.com/office/drawing/2014/main" val="3830901617"/>
                      </a:ext>
                    </a:extLst>
                  </a:tr>
                  <a:tr h="28962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b="0" kern="1200" dirty="0">
                              <a:solidFill>
                                <a:schemeClr val="tx1">
                                  <a:lumMod val="90000"/>
                                  <a:lumOff val="10000"/>
                                </a:schemeClr>
                              </a:solidFill>
                              <a:latin typeface="Helvetica" pitchFamily="2" charset="0"/>
                            </a:rPr>
                            <a:t>Integrated luminosity / year / IP [ab</a:t>
                          </a:r>
                          <a:r>
                            <a:rPr kumimoji="0" lang="en-US" sz="1400" b="0" kern="1200" baseline="30000" dirty="0">
                              <a:solidFill>
                                <a:schemeClr val="tx1">
                                  <a:lumMod val="90000"/>
                                  <a:lumOff val="10000"/>
                                </a:schemeClr>
                              </a:solidFill>
                              <a:latin typeface="Helvetica" pitchFamily="2" charset="0"/>
                            </a:rPr>
                            <a:t>–1</a:t>
                          </a:r>
                          <a:r>
                            <a:rPr kumimoji="0" lang="en-US"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17</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2.4</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0.9</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rPr>
                            <a:t>0.21</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0.17</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extLst>
                      <a:ext uri="{0D108BD9-81ED-4DB2-BD59-A6C34878D82A}">
                        <a16:rowId xmlns:a16="http://schemas.microsoft.com/office/drawing/2014/main" val="2440437566"/>
                      </a:ext>
                    </a:extLst>
                  </a:tr>
                  <a:tr h="28962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400" b="0" kern="1200" dirty="0">
                              <a:solidFill>
                                <a:schemeClr val="tx1">
                                  <a:lumMod val="90000"/>
                                  <a:lumOff val="10000"/>
                                </a:schemeClr>
                              </a:solidFill>
                              <a:latin typeface="Helvetica" pitchFamily="2" charset="0"/>
                            </a:rPr>
                            <a:t>Run time (including </a:t>
                          </a:r>
                          <a:r>
                            <a:rPr kumimoji="0" lang="en-GB" sz="1400" b="0" kern="1200" dirty="0" err="1">
                              <a:solidFill>
                                <a:schemeClr val="tx1">
                                  <a:lumMod val="90000"/>
                                  <a:lumOff val="10000"/>
                                </a:schemeClr>
                              </a:solidFill>
                              <a:latin typeface="Helvetica" pitchFamily="2" charset="0"/>
                            </a:rPr>
                            <a:t>lumi</a:t>
                          </a:r>
                          <a:r>
                            <a:rPr kumimoji="0" lang="en-GB" sz="1400" b="0" kern="1200" dirty="0">
                              <a:solidFill>
                                <a:schemeClr val="tx1">
                                  <a:lumMod val="90000"/>
                                  <a:lumOff val="10000"/>
                                </a:schemeClr>
                              </a:solidFill>
                              <a:latin typeface="Helvetica" pitchFamily="2" charset="0"/>
                            </a:rPr>
                            <a:t> ramp-up) [years]</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4</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2</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3</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rPr>
                            <a:t>1</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rPr>
                            <a:t>4</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extLst>
                      <a:ext uri="{0D108BD9-81ED-4DB2-BD59-A6C34878D82A}">
                        <a16:rowId xmlns:a16="http://schemas.microsoft.com/office/drawing/2014/main" val="167799703"/>
                      </a:ext>
                    </a:extLst>
                  </a:tr>
                  <a:tr h="28962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US" sz="1400" b="0" kern="1200" dirty="0">
                              <a:solidFill>
                                <a:schemeClr val="tx1">
                                  <a:lumMod val="90000"/>
                                  <a:lumOff val="10000"/>
                                </a:schemeClr>
                              </a:solidFill>
                              <a:latin typeface="Helvetica" pitchFamily="2" charset="0"/>
                            </a:rPr>
                            <a:t>Total integrated luminosity [ab</a:t>
                          </a:r>
                          <a:r>
                            <a:rPr kumimoji="0" lang="en-US" sz="1400" b="0" kern="1200" baseline="30000" dirty="0">
                              <a:solidFill>
                                <a:schemeClr val="tx1">
                                  <a:lumMod val="90000"/>
                                  <a:lumOff val="10000"/>
                                </a:schemeClr>
                              </a:solidFill>
                              <a:latin typeface="Helvetica" pitchFamily="2" charset="0"/>
                            </a:rPr>
                            <a:t>–1</a:t>
                          </a:r>
                          <a:r>
                            <a:rPr kumimoji="0" lang="en-US" sz="1400" b="0" kern="1200" baseline="0" dirty="0">
                              <a:solidFill>
                                <a:schemeClr val="tx1">
                                  <a:lumMod val="90000"/>
                                  <a:lumOff val="10000"/>
                                </a:schemeClr>
                              </a:solidFill>
                              <a:latin typeface="Helvetica" pitchFamily="2" charset="0"/>
                            </a:rPr>
                            <a:t>, 4 IPs</a:t>
                          </a:r>
                          <a:r>
                            <a:rPr kumimoji="0" lang="en-US"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205</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19.2</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US" sz="1400" b="0" kern="1200" dirty="0">
                              <a:solidFill>
                                <a:schemeClr val="tx1">
                                  <a:lumMod val="90000"/>
                                  <a:lumOff val="10000"/>
                                </a:schemeClr>
                              </a:solidFill>
                              <a:latin typeface="Helvetica" pitchFamily="2" charset="0"/>
                            </a:rPr>
                            <a:t>10.8</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r>
                            <a:rPr kumimoji="0" lang="en-US" sz="1400" b="0" kern="1200" dirty="0">
                              <a:solidFill>
                                <a:schemeClr val="tx1">
                                  <a:lumMod val="90000"/>
                                  <a:lumOff val="10000"/>
                                </a:schemeClr>
                              </a:solidFill>
                              <a:latin typeface="Helvetica" pitchFamily="2" charset="0"/>
                            </a:rPr>
                            <a:t>0.4</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rPr>
                            <a:t>2.7</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extLst>
                      <a:ext uri="{0D108BD9-81ED-4DB2-BD59-A6C34878D82A}">
                        <a16:rowId xmlns:a16="http://schemas.microsoft.com/office/drawing/2014/main" val="2513034531"/>
                      </a:ext>
                    </a:extLst>
                  </a:tr>
                  <a:tr h="28962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US" sz="1400" b="0" kern="1200" dirty="0">
                              <a:solidFill>
                                <a:schemeClr val="tx1"/>
                              </a:solidFill>
                              <a:latin typeface="Helvetica" pitchFamily="2" charset="0"/>
                            </a:rPr>
                            <a:t>Total number of events</a:t>
                          </a:r>
                          <a:r>
                            <a:rPr kumimoji="0" lang="en-US" sz="1400" b="0" kern="1200" baseline="0" dirty="0">
                              <a:solidFill>
                                <a:schemeClr val="tx1">
                                  <a:lumMod val="90000"/>
                                  <a:lumOff val="10000"/>
                                </a:schemeClr>
                              </a:solidFill>
                              <a:latin typeface="Helvetica" pitchFamily="2" charset="0"/>
                            </a:rPr>
                            <a:t> [4 IPs]</a:t>
                          </a:r>
                          <a:endParaRPr kumimoji="0" lang="en-GB" sz="1400" b="0" kern="1200" dirty="0">
                            <a:solidFill>
                              <a:schemeClr val="tx1"/>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endParaRPr lang="en-CH"/>
                        </a:p>
                      </a:txBody>
                      <a:tcPr marL="51435" marR="51435" marT="25718" marB="25718" anchor="ctr">
                        <a:blipFill>
                          <a:blip r:embed="rId2"/>
                          <a:stretch>
                            <a:fillRect l="-322619" t="-1200000" r="-461905" b="-21739"/>
                          </a:stretch>
                        </a:blipFill>
                      </a:tcPr>
                    </a:tc>
                    <a:tc>
                      <a:txBody>
                        <a:bodyPr/>
                        <a:lstStyle/>
                        <a:p>
                          <a:endParaRPr lang="en-CH"/>
                        </a:p>
                      </a:txBody>
                      <a:tcPr marL="51435" marR="51435" marT="25718" marB="25718" anchor="ctr">
                        <a:blipFill>
                          <a:blip r:embed="rId2"/>
                          <a:stretch>
                            <a:fillRect l="-316964" t="-1200000" r="-246429" b="-21739"/>
                          </a:stretch>
                        </a:blipFill>
                      </a:tcPr>
                    </a:tc>
                    <a:tc>
                      <a:txBody>
                        <a:bodyPr/>
                        <a:lstStyle/>
                        <a:p>
                          <a:endParaRPr lang="en-CH"/>
                        </a:p>
                      </a:txBody>
                      <a:tcPr marL="51435" marR="51435" marT="25718" marB="25718" anchor="ctr">
                        <a:blipFill>
                          <a:blip r:embed="rId2"/>
                          <a:stretch>
                            <a:fillRect l="-513187" t="-1200000" r="-203297" b="-21739"/>
                          </a:stretch>
                        </a:blipFill>
                      </a:tcPr>
                    </a:tc>
                    <a:tc gridSpan="2">
                      <a:txBody>
                        <a:bodyPr/>
                        <a:lstStyle/>
                        <a:p>
                          <a:endParaRPr lang="en-CH"/>
                        </a:p>
                      </a:txBody>
                      <a:tcPr marL="51435" marR="51435" marT="25718" marB="25718" anchor="ctr">
                        <a:blipFill>
                          <a:blip r:embed="rId2"/>
                          <a:stretch>
                            <a:fillRect l="-303261" t="-1200000" r="-543" b="-21739"/>
                          </a:stretch>
                        </a:blipFill>
                      </a:tcPr>
                    </a:tc>
                    <a:tc hMerge="1">
                      <a:txBody>
                        <a:bodyPr/>
                        <a:lstStyle/>
                        <a:p>
                          <a:endParaRPr dirty="0"/>
                        </a:p>
                      </a:txBody>
                      <a:tcPr marL="51435" marR="51435" marT="25718" marB="25718" anchor="ctr">
                        <a:lnL w="12700" cap="flat" cmpd="sng" algn="ctr">
                          <a:solidFill>
                            <a:sysClr val="windowText" lastClr="000000"/>
                          </a:solidFill>
                          <a:prstDash val="solid"/>
                          <a:round/>
                          <a:headEnd type="none" w="med" len="med"/>
                          <a:tailEnd type="none" w="med" len="med"/>
                        </a:lnL>
                        <a:lnR w="12700" cap="flat" cmpd="sng" algn="ctr">
                          <a:solidFill>
                            <a:srgbClr val="A26B2D"/>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extLst>
                      <a:ext uri="{0D108BD9-81ED-4DB2-BD59-A6C34878D82A}">
                        <a16:rowId xmlns:a16="http://schemas.microsoft.com/office/drawing/2014/main" val="4062015532"/>
                      </a:ext>
                    </a:extLst>
                  </a:tr>
                </a:tbl>
              </a:graphicData>
            </a:graphic>
          </p:graphicFrame>
        </mc:Fallback>
      </mc:AlternateContent>
      <p:sp>
        <p:nvSpPr>
          <p:cNvPr id="6" name="TextBox 5">
            <a:extLst>
              <a:ext uri="{FF2B5EF4-FFF2-40B4-BE49-F238E27FC236}">
                <a16:creationId xmlns:a16="http://schemas.microsoft.com/office/drawing/2014/main" id="{958595A2-9820-A981-458B-7C4DA724D6E4}"/>
              </a:ext>
            </a:extLst>
          </p:cNvPr>
          <p:cNvSpPr txBox="1"/>
          <p:nvPr/>
        </p:nvSpPr>
        <p:spPr>
          <a:xfrm rot="16200000">
            <a:off x="291944" y="2234843"/>
            <a:ext cx="633507" cy="307777"/>
          </a:xfrm>
          <a:prstGeom prst="rect">
            <a:avLst/>
          </a:prstGeom>
          <a:noFill/>
        </p:spPr>
        <p:txBody>
          <a:bodyPr wrap="none" rtlCol="0">
            <a:spAutoFit/>
          </a:bodyPr>
          <a:lstStyle/>
          <a:p>
            <a:pPr marL="0" algn="l">
              <a:spcBef>
                <a:spcPts val="3000"/>
              </a:spcBef>
            </a:pPr>
            <a:r>
              <a:rPr lang="en-GB" sz="1400" b="1" dirty="0">
                <a:solidFill>
                  <a:srgbClr val="E40000"/>
                </a:solidFill>
                <a:latin typeface="Helvetica" pitchFamily="2" charset="0"/>
                <a:ea typeface="Helvetica Light" charset="0"/>
                <a:cs typeface="Helvetica Light" charset="0"/>
                <a:sym typeface="Wingdings" pitchFamily="2" charset="2"/>
              </a:rPr>
              <a:t>LEP3</a:t>
            </a:r>
          </a:p>
        </p:txBody>
      </p:sp>
      <p:sp>
        <p:nvSpPr>
          <p:cNvPr id="7" name="TextBox 6">
            <a:extLst>
              <a:ext uri="{FF2B5EF4-FFF2-40B4-BE49-F238E27FC236}">
                <a16:creationId xmlns:a16="http://schemas.microsoft.com/office/drawing/2014/main" id="{4DCE44CE-B0AD-292F-57FF-3CD0DCF09875}"/>
              </a:ext>
            </a:extLst>
          </p:cNvPr>
          <p:cNvSpPr txBox="1"/>
          <p:nvPr/>
        </p:nvSpPr>
        <p:spPr>
          <a:xfrm rot="16200000">
            <a:off x="202977" y="3998075"/>
            <a:ext cx="811441" cy="307777"/>
          </a:xfrm>
          <a:prstGeom prst="rect">
            <a:avLst/>
          </a:prstGeom>
          <a:noFill/>
        </p:spPr>
        <p:txBody>
          <a:bodyPr wrap="none" rtlCol="0">
            <a:spAutoFit/>
          </a:bodyPr>
          <a:lstStyle/>
          <a:p>
            <a:pPr marL="0" algn="l">
              <a:spcBef>
                <a:spcPts val="3000"/>
              </a:spcBef>
            </a:pPr>
            <a:r>
              <a:rPr lang="en-GB" sz="1400" b="1" dirty="0">
                <a:solidFill>
                  <a:srgbClr val="0070C0"/>
                </a:solidFill>
                <a:latin typeface="Helvetica" pitchFamily="2" charset="0"/>
                <a:ea typeface="Helvetica Light" charset="0"/>
                <a:cs typeface="Helvetica Light" charset="0"/>
                <a:sym typeface="Wingdings" pitchFamily="2" charset="2"/>
              </a:rPr>
              <a:t>FCC-ee</a:t>
            </a:r>
          </a:p>
        </p:txBody>
      </p:sp>
      <p:sp>
        <p:nvSpPr>
          <p:cNvPr id="9" name="TextBox 8">
            <a:extLst>
              <a:ext uri="{FF2B5EF4-FFF2-40B4-BE49-F238E27FC236}">
                <a16:creationId xmlns:a16="http://schemas.microsoft.com/office/drawing/2014/main" id="{3E3EC127-AF3B-9EE7-6B1A-0A144EF94320}"/>
              </a:ext>
            </a:extLst>
          </p:cNvPr>
          <p:cNvSpPr txBox="1"/>
          <p:nvPr/>
        </p:nvSpPr>
        <p:spPr>
          <a:xfrm>
            <a:off x="10224522" y="2184844"/>
            <a:ext cx="1552605" cy="276999"/>
          </a:xfrm>
          <a:prstGeom prst="rect">
            <a:avLst/>
          </a:prstGeom>
          <a:noFill/>
        </p:spPr>
        <p:txBody>
          <a:bodyPr wrap="none" rtlCol="0">
            <a:spAutoFit/>
          </a:bodyPr>
          <a:lstStyle/>
          <a:p>
            <a:pPr marL="0" algn="l">
              <a:spcBef>
                <a:spcPts val="3000"/>
              </a:spcBef>
            </a:pPr>
            <a:r>
              <a:rPr lang="en-GB" sz="1200" dirty="0">
                <a:solidFill>
                  <a:srgbClr val="E40000"/>
                </a:solidFill>
                <a:latin typeface="Helvetica" pitchFamily="2" charset="0"/>
                <a:ea typeface="Helvetica Light" charset="0"/>
                <a:cs typeface="Helvetica Light" charset="0"/>
                <a:sym typeface="Wingdings" pitchFamily="2" charset="2"/>
              </a:rPr>
              <a:t>Total cost 3.7B CHF</a:t>
            </a:r>
          </a:p>
        </p:txBody>
      </p:sp>
      <p:sp>
        <p:nvSpPr>
          <p:cNvPr id="18" name="TextBox 17">
            <a:extLst>
              <a:ext uri="{FF2B5EF4-FFF2-40B4-BE49-F238E27FC236}">
                <a16:creationId xmlns:a16="http://schemas.microsoft.com/office/drawing/2014/main" id="{98F7EF23-EF96-CF2D-CAA8-D8F5431FAEF8}"/>
              </a:ext>
            </a:extLst>
          </p:cNvPr>
          <p:cNvSpPr txBox="1"/>
          <p:nvPr/>
        </p:nvSpPr>
        <p:spPr>
          <a:xfrm>
            <a:off x="10240552" y="2419180"/>
            <a:ext cx="1826141" cy="230832"/>
          </a:xfrm>
          <a:prstGeom prst="rect">
            <a:avLst/>
          </a:prstGeom>
          <a:noFill/>
        </p:spPr>
        <p:txBody>
          <a:bodyPr wrap="none" rtlCol="0">
            <a:spAutoFit/>
          </a:bodyPr>
          <a:lstStyle/>
          <a:p>
            <a:pPr>
              <a:spcBef>
                <a:spcPts val="3000"/>
              </a:spcBef>
            </a:pPr>
            <a:r>
              <a:rPr lang="en-GB" sz="900" dirty="0">
                <a:solidFill>
                  <a:prstClr val="black"/>
                </a:solidFill>
                <a:latin typeface="Helvetica" pitchFamily="2" charset="0"/>
                <a:ea typeface="Helvetica Light" charset="0"/>
                <a:cs typeface="Helvetica Light" charset="0"/>
                <a:sym typeface="Wingdings" pitchFamily="2" charset="2"/>
              </a:rPr>
              <a:t>ESPPU input: </a:t>
            </a:r>
            <a:r>
              <a:rPr lang="en-GB" sz="900" dirty="0">
                <a:solidFill>
                  <a:prstClr val="black"/>
                </a:solidFill>
                <a:latin typeface="Helvetica" pitchFamily="2" charset="0"/>
                <a:ea typeface="Helvetica Light" charset="0"/>
                <a:cs typeface="Helvetica Light" charset="0"/>
                <a:sym typeface="Wingdings" pitchFamily="2" charset="2"/>
                <a:hlinkClick r:id="rId3"/>
              </a:rPr>
              <a:t>arXiv:2504.00541</a:t>
            </a:r>
            <a:endParaRPr lang="en-GB" sz="900" dirty="0">
              <a:solidFill>
                <a:prstClr val="black"/>
              </a:solidFill>
              <a:latin typeface="Helvetica" pitchFamily="2" charset="0"/>
              <a:ea typeface="Helvetica Light" charset="0"/>
              <a:cs typeface="Helvetica Light" charset="0"/>
              <a:sym typeface="Wingdings" pitchFamily="2" charset="2"/>
            </a:endParaRPr>
          </a:p>
        </p:txBody>
      </p:sp>
      <p:sp>
        <p:nvSpPr>
          <p:cNvPr id="19" name="TextBox 18">
            <a:extLst>
              <a:ext uri="{FF2B5EF4-FFF2-40B4-BE49-F238E27FC236}">
                <a16:creationId xmlns:a16="http://schemas.microsoft.com/office/drawing/2014/main" id="{4656625F-B816-53BE-7985-168EDBAB2C01}"/>
              </a:ext>
            </a:extLst>
          </p:cNvPr>
          <p:cNvSpPr txBox="1"/>
          <p:nvPr/>
        </p:nvSpPr>
        <p:spPr>
          <a:xfrm>
            <a:off x="10240552" y="1824130"/>
            <a:ext cx="1088760" cy="276999"/>
          </a:xfrm>
          <a:prstGeom prst="rect">
            <a:avLst/>
          </a:prstGeom>
          <a:noFill/>
        </p:spPr>
        <p:txBody>
          <a:bodyPr wrap="none" rtlCol="0">
            <a:spAutoFit/>
          </a:bodyPr>
          <a:lstStyle/>
          <a:p>
            <a:pPr marL="0" algn="l">
              <a:spcBef>
                <a:spcPts val="3000"/>
              </a:spcBef>
            </a:pP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Construction:</a:t>
            </a:r>
          </a:p>
        </p:txBody>
      </p:sp>
      <p:sp>
        <p:nvSpPr>
          <p:cNvPr id="20" name="TextBox 19">
            <a:extLst>
              <a:ext uri="{FF2B5EF4-FFF2-40B4-BE49-F238E27FC236}">
                <a16:creationId xmlns:a16="http://schemas.microsoft.com/office/drawing/2014/main" id="{2C81EA48-2AE1-B371-BCB5-FD7DC610283C}"/>
              </a:ext>
            </a:extLst>
          </p:cNvPr>
          <p:cNvSpPr txBox="1"/>
          <p:nvPr/>
        </p:nvSpPr>
        <p:spPr>
          <a:xfrm>
            <a:off x="10240552" y="4632427"/>
            <a:ext cx="1537600" cy="230832"/>
          </a:xfrm>
          <a:prstGeom prst="rect">
            <a:avLst/>
          </a:prstGeom>
          <a:noFill/>
        </p:spPr>
        <p:txBody>
          <a:bodyPr wrap="none" rtlCol="0">
            <a:spAutoFit/>
          </a:bodyPr>
          <a:lstStyle/>
          <a:p>
            <a:pPr>
              <a:spcBef>
                <a:spcPts val="3000"/>
              </a:spcBef>
            </a:pPr>
            <a:r>
              <a:rPr lang="en-GB" sz="900" dirty="0">
                <a:solidFill>
                  <a:prstClr val="black"/>
                </a:solidFill>
                <a:latin typeface="Helvetica" pitchFamily="2" charset="0"/>
                <a:ea typeface="Helvetica Light" charset="0"/>
                <a:cs typeface="Helvetica Light" charset="0"/>
                <a:sym typeface="Wingdings" pitchFamily="2" charset="2"/>
                <a:hlinkClick r:id="rId4"/>
              </a:rPr>
              <a:t>FCC-ee SR loss reference</a:t>
            </a:r>
            <a:endParaRPr lang="en-GB" sz="900" dirty="0">
              <a:solidFill>
                <a:prstClr val="black"/>
              </a:solidFill>
              <a:latin typeface="Helvetica" pitchFamily="2" charset="0"/>
              <a:ea typeface="Helvetica Light" charset="0"/>
              <a:cs typeface="Helvetica Light" charset="0"/>
              <a:sym typeface="Wingdings" pitchFamily="2" charset="2"/>
            </a:endParaRPr>
          </a:p>
        </p:txBody>
      </p:sp>
      <p:sp>
        <p:nvSpPr>
          <p:cNvPr id="25" name="TextBox 24">
            <a:extLst>
              <a:ext uri="{FF2B5EF4-FFF2-40B4-BE49-F238E27FC236}">
                <a16:creationId xmlns:a16="http://schemas.microsoft.com/office/drawing/2014/main" id="{ABC09159-CE0B-3524-17AF-6B6285786DFD}"/>
              </a:ext>
            </a:extLst>
          </p:cNvPr>
          <p:cNvSpPr txBox="1"/>
          <p:nvPr/>
        </p:nvSpPr>
        <p:spPr>
          <a:xfrm>
            <a:off x="10240553" y="3882610"/>
            <a:ext cx="1591086" cy="461665"/>
          </a:xfrm>
          <a:prstGeom prst="rect">
            <a:avLst/>
          </a:prstGeom>
          <a:noFill/>
        </p:spPr>
        <p:txBody>
          <a:bodyPr wrap="square" rtlCol="0">
            <a:spAutoFit/>
          </a:bodyPr>
          <a:lstStyle/>
          <a:p>
            <a:pPr marL="0" algn="l">
              <a:spcBef>
                <a:spcPts val="3000"/>
              </a:spcBef>
            </a:pPr>
            <a:r>
              <a:rPr lang="en-GB" sz="1200" dirty="0">
                <a:solidFill>
                  <a:srgbClr val="0070C0"/>
                </a:solidFill>
                <a:latin typeface="Helvetica" pitchFamily="2" charset="0"/>
                <a:ea typeface="Helvetica Light" charset="0"/>
                <a:cs typeface="Helvetica Light" charset="0"/>
                <a:sym typeface="Wingdings" pitchFamily="2" charset="2"/>
              </a:rPr>
              <a:t>Total cost 13.7B + 1.3B</a:t>
            </a:r>
            <a:r>
              <a:rPr lang="en-GB" sz="1200" baseline="-25000" dirty="0">
                <a:solidFill>
                  <a:srgbClr val="0070C0"/>
                </a:solidFill>
                <a:latin typeface="Helvetica" pitchFamily="2" charset="0"/>
                <a:ea typeface="Helvetica Light" charset="0"/>
                <a:cs typeface="Helvetica Light" charset="0"/>
                <a:sym typeface="Wingdings" pitchFamily="2" charset="2"/>
              </a:rPr>
              <a:t>tt</a:t>
            </a:r>
            <a:r>
              <a:rPr lang="en-GB" sz="1200" dirty="0">
                <a:solidFill>
                  <a:srgbClr val="0070C0"/>
                </a:solidFill>
                <a:latin typeface="Helvetica" pitchFamily="2" charset="0"/>
                <a:ea typeface="Helvetica Light" charset="0"/>
                <a:cs typeface="Helvetica Light" charset="0"/>
                <a:sym typeface="Wingdings" pitchFamily="2" charset="2"/>
              </a:rPr>
              <a:t> CHF</a:t>
            </a:r>
          </a:p>
        </p:txBody>
      </p:sp>
    </p:spTree>
    <p:extLst>
      <p:ext uri="{BB962C8B-B14F-4D97-AF65-F5344CB8AC3E}">
        <p14:creationId xmlns:p14="http://schemas.microsoft.com/office/powerpoint/2010/main" val="19923526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0B27E-2B6E-C75B-DA92-CAE837F325C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2019083-A6ED-30D2-38E5-9A8DCD0DD083}"/>
              </a:ext>
            </a:extLst>
          </p:cNvPr>
          <p:cNvPicPr>
            <a:picLocks noChangeAspect="1"/>
          </p:cNvPicPr>
          <p:nvPr/>
        </p:nvPicPr>
        <p:blipFill>
          <a:blip r:embed="rId2"/>
          <a:srcRect l="11990" t="9276" r="8435" b="67343"/>
          <a:stretch>
            <a:fillRect/>
          </a:stretch>
        </p:blipFill>
        <p:spPr>
          <a:xfrm>
            <a:off x="1073424" y="2303386"/>
            <a:ext cx="9872869" cy="4105215"/>
          </a:xfrm>
          <a:prstGeom prst="rect">
            <a:avLst/>
          </a:prstGeom>
        </p:spPr>
      </p:pic>
      <p:sp>
        <p:nvSpPr>
          <p:cNvPr id="2" name="Slide Number Placeholder 1">
            <a:extLst>
              <a:ext uri="{FF2B5EF4-FFF2-40B4-BE49-F238E27FC236}">
                <a16:creationId xmlns:a16="http://schemas.microsoft.com/office/drawing/2014/main" id="{2040E3B7-1FDA-95BB-8DB8-B45B4783F014}"/>
              </a:ext>
            </a:extLst>
          </p:cNvPr>
          <p:cNvSpPr>
            <a:spLocks noGrp="1"/>
          </p:cNvSpPr>
          <p:nvPr>
            <p:ph type="sldNum" sz="quarter" idx="4"/>
          </p:nvPr>
        </p:nvSpPr>
        <p:spPr/>
        <p:txBody>
          <a:bodyPr/>
          <a:lstStyle/>
          <a:p>
            <a:pPr>
              <a:defRPr/>
            </a:pPr>
            <a:fld id="{611C2F03-9E95-40C9-A99F-3C4F7EE8CF2A}" type="slidenum">
              <a:rPr lang="en-GB" smtClean="0"/>
              <a:pPr>
                <a:defRPr/>
              </a:pPr>
              <a:t>39</a:t>
            </a:fld>
            <a:endParaRPr lang="en-GB"/>
          </a:p>
        </p:txBody>
      </p:sp>
      <p:sp>
        <p:nvSpPr>
          <p:cNvPr id="4" name="TextBox 3">
            <a:extLst>
              <a:ext uri="{FF2B5EF4-FFF2-40B4-BE49-F238E27FC236}">
                <a16:creationId xmlns:a16="http://schemas.microsoft.com/office/drawing/2014/main" id="{D56DE8FD-8373-AA49-BC63-62904C4AADBE}"/>
              </a:ext>
            </a:extLst>
          </p:cNvPr>
          <p:cNvSpPr txBox="1"/>
          <p:nvPr/>
        </p:nvSpPr>
        <p:spPr>
          <a:xfrm>
            <a:off x="214938" y="264651"/>
            <a:ext cx="11305525"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lang="en-GB" sz="2800" b="1" noProof="0" dirty="0">
                <a:solidFill>
                  <a:srgbClr val="0D7FBF"/>
                </a:solidFill>
                <a:latin typeface="Helvetica" pitchFamily="2" charset="0"/>
                <a:ea typeface="Trebuchet MS" pitchFamily="-84" charset="0"/>
                <a:cs typeface="Helvetica Light"/>
              </a:rPr>
              <a:t>Linear Collider Facility (LCF) at CERN</a:t>
            </a:r>
          </a:p>
        </p:txBody>
      </p:sp>
      <p:sp>
        <p:nvSpPr>
          <p:cNvPr id="5" name="Rectangle 4">
            <a:extLst>
              <a:ext uri="{FF2B5EF4-FFF2-40B4-BE49-F238E27FC236}">
                <a16:creationId xmlns:a16="http://schemas.microsoft.com/office/drawing/2014/main" id="{468C9E10-4BFD-2B1C-8D3D-662EF4F23141}"/>
              </a:ext>
            </a:extLst>
          </p:cNvPr>
          <p:cNvSpPr/>
          <p:nvPr/>
        </p:nvSpPr>
        <p:spPr>
          <a:xfrm>
            <a:off x="641951" y="1108688"/>
            <a:ext cx="11417527" cy="1046440"/>
          </a:xfrm>
          <a:prstGeom prst="rect">
            <a:avLst/>
          </a:prstGeom>
        </p:spPr>
        <p:txBody>
          <a:bodyPr wrap="square">
            <a:spAutoFit/>
          </a:bodyPr>
          <a:lstStyle/>
          <a:p>
            <a:pPr defTabSz="457200" fontAlgn="base">
              <a:spcBef>
                <a:spcPts val="3600"/>
              </a:spcBef>
              <a:spcAft>
                <a:spcPct val="0"/>
              </a:spcAft>
              <a:defRPr/>
            </a:pPr>
            <a:r>
              <a:rPr lang="en-GB" sz="1600" b="1" noProof="0" dirty="0">
                <a:solidFill>
                  <a:srgbClr val="000000"/>
                </a:solidFill>
                <a:latin typeface="Helvetica" pitchFamily="2" charset="0"/>
              </a:rPr>
              <a:t>Very similar to ILC: </a:t>
            </a:r>
            <a:r>
              <a:rPr lang="en-GB" sz="1600" noProof="0" dirty="0">
                <a:solidFill>
                  <a:srgbClr val="000000"/>
                </a:solidFill>
                <a:latin typeface="Helvetica" pitchFamily="2" charset="0"/>
              </a:rPr>
              <a:t>baseline is 33.5 km tunnel, 1.3 GHz niobium SRF cavities with an accelerating gradient of 31.5 MV/m, √s = 250 GeV upgradable to 550 GeV, 10 Hz repetition frequency, low/full-power (LP/FP) 1312/2625 bunches per pulse, power usage of 140–320 MW at 250–550 GeV, longitudinal polarisation (±80/30% for e</a:t>
            </a:r>
            <a:r>
              <a:rPr lang="en-GB" sz="1600" baseline="30000" noProof="0" dirty="0">
                <a:solidFill>
                  <a:srgbClr val="000000"/>
                </a:solidFill>
                <a:latin typeface="Helvetica" pitchFamily="2" charset="0"/>
              </a:rPr>
              <a:t>–</a:t>
            </a:r>
            <a:r>
              <a:rPr lang="en-GB" sz="1600" noProof="0" dirty="0">
                <a:solidFill>
                  <a:srgbClr val="000000"/>
                </a:solidFill>
                <a:latin typeface="Helvetica" pitchFamily="2" charset="0"/>
              </a:rPr>
              <a:t>/e</a:t>
            </a:r>
            <a:r>
              <a:rPr lang="en-GB" sz="1600" baseline="30000" noProof="0" dirty="0">
                <a:solidFill>
                  <a:srgbClr val="000000"/>
                </a:solidFill>
                <a:latin typeface="Helvetica" pitchFamily="2" charset="0"/>
              </a:rPr>
              <a:t>+</a:t>
            </a:r>
            <a:r>
              <a:rPr lang="en-GB" sz="1600" noProof="0" dirty="0">
                <a:solidFill>
                  <a:srgbClr val="000000"/>
                </a:solidFill>
                <a:latin typeface="Helvetica" pitchFamily="2" charset="0"/>
              </a:rPr>
              <a:t>, ~20% higher </a:t>
            </a:r>
            <a:r>
              <a:rPr lang="en-GB" sz="1600" noProof="0" dirty="0" err="1">
                <a:solidFill>
                  <a:srgbClr val="000000"/>
                </a:solidFill>
                <a:latin typeface="Helvetica" pitchFamily="2" charset="0"/>
              </a:rPr>
              <a:t>σ</a:t>
            </a:r>
            <a:r>
              <a:rPr lang="en-GB" sz="1600" noProof="0" dirty="0">
                <a:solidFill>
                  <a:srgbClr val="000000"/>
                </a:solidFill>
                <a:latin typeface="Helvetica" pitchFamily="2" charset="0"/>
              </a:rPr>
              <a:t>(ZH)), 2 IPs </a:t>
            </a:r>
            <a:r>
              <a:rPr lang="en-GB" sz="1400" noProof="0" dirty="0">
                <a:solidFill>
                  <a:srgbClr val="000000"/>
                </a:solidFill>
                <a:latin typeface="Helvetica" pitchFamily="2" charset="0"/>
              </a:rPr>
              <a:t>(sharing luminosity)</a:t>
            </a:r>
            <a:endParaRPr lang="en-GB" sz="1600" baseline="30000" noProof="0" dirty="0">
              <a:solidFill>
                <a:srgbClr val="000000"/>
              </a:solidFill>
              <a:latin typeface="Helvetica" pitchFamily="2" charset="0"/>
            </a:endParaRPr>
          </a:p>
        </p:txBody>
      </p:sp>
      <p:sp>
        <p:nvSpPr>
          <p:cNvPr id="6" name="TextBox 5">
            <a:extLst>
              <a:ext uri="{FF2B5EF4-FFF2-40B4-BE49-F238E27FC236}">
                <a16:creationId xmlns:a16="http://schemas.microsoft.com/office/drawing/2014/main" id="{0E104523-9502-E097-BC85-5217C1AA7600}"/>
              </a:ext>
            </a:extLst>
          </p:cNvPr>
          <p:cNvSpPr txBox="1"/>
          <p:nvPr/>
        </p:nvSpPr>
        <p:spPr>
          <a:xfrm>
            <a:off x="8499789" y="5240423"/>
            <a:ext cx="2446504" cy="276999"/>
          </a:xfrm>
          <a:prstGeom prst="rect">
            <a:avLst/>
          </a:prstGeom>
          <a:noFill/>
        </p:spPr>
        <p:txBody>
          <a:bodyPr wrap="none" rtlCol="0">
            <a:spAutoFit/>
          </a:bodyPr>
          <a:lstStyle/>
          <a:p>
            <a:pPr marL="0" algn="l">
              <a:spcBef>
                <a:spcPts val="3000"/>
              </a:spcBef>
            </a:pP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Conceptual view of the ILC / LCF</a:t>
            </a:r>
          </a:p>
        </p:txBody>
      </p:sp>
      <p:sp>
        <p:nvSpPr>
          <p:cNvPr id="7" name="TextBox 6">
            <a:extLst>
              <a:ext uri="{FF2B5EF4-FFF2-40B4-BE49-F238E27FC236}">
                <a16:creationId xmlns:a16="http://schemas.microsoft.com/office/drawing/2014/main" id="{914950C5-F21C-D302-D1C3-675A02923895}"/>
              </a:ext>
            </a:extLst>
          </p:cNvPr>
          <p:cNvSpPr txBox="1"/>
          <p:nvPr/>
        </p:nvSpPr>
        <p:spPr>
          <a:xfrm>
            <a:off x="8499789" y="5517422"/>
            <a:ext cx="1826141" cy="230832"/>
          </a:xfrm>
          <a:prstGeom prst="rect">
            <a:avLst/>
          </a:prstGeom>
          <a:noFill/>
        </p:spPr>
        <p:txBody>
          <a:bodyPr wrap="none" rtlCol="0">
            <a:spAutoFit/>
          </a:bodyPr>
          <a:lstStyle/>
          <a:p>
            <a:pPr>
              <a:spcBef>
                <a:spcPts val="3000"/>
              </a:spcBef>
            </a:pPr>
            <a:r>
              <a:rPr lang="en-GB" sz="900" dirty="0">
                <a:solidFill>
                  <a:prstClr val="black"/>
                </a:solidFill>
                <a:latin typeface="Helvetica" pitchFamily="2" charset="0"/>
                <a:ea typeface="Helvetica Light" charset="0"/>
                <a:cs typeface="Helvetica Light" charset="0"/>
                <a:sym typeface="Wingdings" pitchFamily="2" charset="2"/>
              </a:rPr>
              <a:t>ESPPU input: </a:t>
            </a:r>
            <a:r>
              <a:rPr lang="en-GB" sz="900" dirty="0">
                <a:solidFill>
                  <a:prstClr val="black"/>
                </a:solidFill>
                <a:latin typeface="Helvetica" pitchFamily="2" charset="0"/>
                <a:ea typeface="Helvetica Light" charset="0"/>
                <a:cs typeface="Helvetica Light" charset="0"/>
                <a:sym typeface="Wingdings" pitchFamily="2" charset="2"/>
                <a:hlinkClick r:id="rId3"/>
              </a:rPr>
              <a:t>arXiv:2503.19983</a:t>
            </a:r>
            <a:endParaRPr lang="en-GB" sz="900" dirty="0">
              <a:solidFill>
                <a:prstClr val="black"/>
              </a:solidFill>
              <a:latin typeface="Helvetica" pitchFamily="2" charset="0"/>
              <a:ea typeface="Helvetica Light" charset="0"/>
              <a:cs typeface="Helvetica Light" charset="0"/>
              <a:sym typeface="Wingdings" pitchFamily="2" charset="2"/>
            </a:endParaRPr>
          </a:p>
        </p:txBody>
      </p:sp>
      <p:sp>
        <p:nvSpPr>
          <p:cNvPr id="18" name="TextBox 17">
            <a:extLst>
              <a:ext uri="{FF2B5EF4-FFF2-40B4-BE49-F238E27FC236}">
                <a16:creationId xmlns:a16="http://schemas.microsoft.com/office/drawing/2014/main" id="{585CEF9B-B2CF-FE28-7F94-E866ED3F068D}"/>
              </a:ext>
            </a:extLst>
          </p:cNvPr>
          <p:cNvSpPr txBox="1"/>
          <p:nvPr/>
        </p:nvSpPr>
        <p:spPr>
          <a:xfrm>
            <a:off x="4670345" y="5748254"/>
            <a:ext cx="2094803" cy="461665"/>
          </a:xfrm>
          <a:prstGeom prst="rect">
            <a:avLst/>
          </a:prstGeom>
          <a:noFill/>
        </p:spPr>
        <p:txBody>
          <a:bodyPr wrap="square" rtlCol="0">
            <a:spAutoFit/>
          </a:bodyPr>
          <a:lstStyle/>
          <a:p>
            <a:r>
              <a:rPr lang="en-GB" sz="1200" dirty="0">
                <a:solidFill>
                  <a:schemeClr val="tx1">
                    <a:lumMod val="75000"/>
                    <a:lumOff val="25000"/>
                  </a:schemeClr>
                </a:solidFill>
                <a:latin typeface="Arial" panose="020B0604020202020204" pitchFamily="34" charset="0"/>
                <a:cs typeface="Arial" panose="020B0604020202020204" pitchFamily="34" charset="0"/>
              </a:rPr>
              <a:t>Undulator based polarised positron source</a:t>
            </a:r>
          </a:p>
        </p:txBody>
      </p:sp>
      <p:sp>
        <p:nvSpPr>
          <p:cNvPr id="20" name="TextBox 19">
            <a:extLst>
              <a:ext uri="{FF2B5EF4-FFF2-40B4-BE49-F238E27FC236}">
                <a16:creationId xmlns:a16="http://schemas.microsoft.com/office/drawing/2014/main" id="{46DF7B49-8A80-75FD-D5BB-6E5A33D6B8E1}"/>
              </a:ext>
            </a:extLst>
          </p:cNvPr>
          <p:cNvSpPr txBox="1"/>
          <p:nvPr/>
        </p:nvSpPr>
        <p:spPr>
          <a:xfrm>
            <a:off x="641951" y="2557670"/>
            <a:ext cx="4327614" cy="738664"/>
          </a:xfrm>
          <a:prstGeom prst="rect">
            <a:avLst/>
          </a:prstGeom>
          <a:noFill/>
        </p:spPr>
        <p:txBody>
          <a:bodyPr wrap="square" rtlCol="0">
            <a:spAutoFit/>
          </a:bodyPr>
          <a:lstStyle/>
          <a:p>
            <a:pPr marL="0" algn="l">
              <a:spcBef>
                <a:spcPts val="3000"/>
              </a:spcBef>
            </a:pPr>
            <a:r>
              <a:rPr lang="en-GB" sz="1400" dirty="0">
                <a:solidFill>
                  <a:srgbClr val="0070C0"/>
                </a:solidFill>
                <a:latin typeface="Helvetica" pitchFamily="2" charset="0"/>
                <a:ea typeface="Helvetica Light" charset="0"/>
                <a:cs typeface="Helvetica Light" charset="0"/>
                <a:sym typeface="Wingdings" pitchFamily="2" charset="2"/>
              </a:rPr>
              <a:t>√s = 550 GeV allows access to </a:t>
            </a:r>
            <a:r>
              <a:rPr lang="en-GB" sz="1400" dirty="0" err="1">
                <a:solidFill>
                  <a:srgbClr val="0070C0"/>
                </a:solidFill>
                <a:latin typeface="Helvetica" pitchFamily="2" charset="0"/>
                <a:ea typeface="Helvetica Light" charset="0"/>
                <a:cs typeface="Helvetica Light" charset="0"/>
                <a:sym typeface="Wingdings" pitchFamily="2" charset="2"/>
              </a:rPr>
              <a:t>tt+V</a:t>
            </a:r>
            <a:r>
              <a:rPr lang="en-GB" sz="1400" dirty="0">
                <a:solidFill>
                  <a:srgbClr val="0070C0"/>
                </a:solidFill>
                <a:latin typeface="Helvetica" pitchFamily="2" charset="0"/>
                <a:ea typeface="Helvetica Light" charset="0"/>
                <a:cs typeface="Helvetica Light" charset="0"/>
                <a:sym typeface="Wingdings" pitchFamily="2" charset="2"/>
              </a:rPr>
              <a:t>/H, HH (~20%), increased WW fusion cross section, and extended reach for BSM searches</a:t>
            </a:r>
          </a:p>
        </p:txBody>
      </p:sp>
    </p:spTree>
    <p:extLst>
      <p:ext uri="{BB962C8B-B14F-4D97-AF65-F5344CB8AC3E}">
        <p14:creationId xmlns:p14="http://schemas.microsoft.com/office/powerpoint/2010/main" val="9601296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12E50-6378-5593-4645-D092E538CB3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B513F2F-7835-3D78-1F0F-DD11A16B3FBE}"/>
              </a:ext>
            </a:extLst>
          </p:cNvPr>
          <p:cNvSpPr>
            <a:spLocks noGrp="1"/>
          </p:cNvSpPr>
          <p:nvPr>
            <p:ph type="sldNum" sz="quarter" idx="4"/>
          </p:nvPr>
        </p:nvSpPr>
        <p:spPr/>
        <p:txBody>
          <a:bodyPr/>
          <a:lstStyle/>
          <a:p>
            <a:pPr>
              <a:defRPr/>
            </a:pPr>
            <a:fld id="{611C2F03-9E95-40C9-A99F-3C4F7EE8CF2A}" type="slidenum">
              <a:rPr lang="en-GB" smtClean="0"/>
              <a:pPr>
                <a:defRPr/>
              </a:pPr>
              <a:t>40</a:t>
            </a:fld>
            <a:endParaRPr lang="en-GB" dirty="0"/>
          </a:p>
        </p:txBody>
      </p:sp>
      <p:sp>
        <p:nvSpPr>
          <p:cNvPr id="4" name="TextBox 3">
            <a:extLst>
              <a:ext uri="{FF2B5EF4-FFF2-40B4-BE49-F238E27FC236}">
                <a16:creationId xmlns:a16="http://schemas.microsoft.com/office/drawing/2014/main" id="{15AE56A2-E3DD-E68C-0822-206F470E1745}"/>
              </a:ext>
            </a:extLst>
          </p:cNvPr>
          <p:cNvSpPr txBox="1"/>
          <p:nvPr/>
        </p:nvSpPr>
        <p:spPr>
          <a:xfrm>
            <a:off x="214938" y="264651"/>
            <a:ext cx="11305525"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lang="en-GB" sz="2800" b="1" noProof="0" dirty="0">
                <a:solidFill>
                  <a:srgbClr val="0D7FBF"/>
                </a:solidFill>
                <a:latin typeface="Helvetica" pitchFamily="2" charset="0"/>
                <a:ea typeface="Trebuchet MS" pitchFamily="-84" charset="0"/>
                <a:cs typeface="Helvetica Light"/>
              </a:rPr>
              <a:t>Linear Collider Facility (LCF) at CERN</a:t>
            </a:r>
          </a:p>
        </p:txBody>
      </p:sp>
      <p:sp>
        <p:nvSpPr>
          <p:cNvPr id="5" name="Rectangle 4">
            <a:extLst>
              <a:ext uri="{FF2B5EF4-FFF2-40B4-BE49-F238E27FC236}">
                <a16:creationId xmlns:a16="http://schemas.microsoft.com/office/drawing/2014/main" id="{1E9A1D19-CE3B-82C1-980F-33685F572B90}"/>
              </a:ext>
            </a:extLst>
          </p:cNvPr>
          <p:cNvSpPr/>
          <p:nvPr/>
        </p:nvSpPr>
        <p:spPr>
          <a:xfrm>
            <a:off x="641951" y="1108688"/>
            <a:ext cx="11550049" cy="584775"/>
          </a:xfrm>
          <a:prstGeom prst="rect">
            <a:avLst/>
          </a:prstGeom>
        </p:spPr>
        <p:txBody>
          <a:bodyPr wrap="square">
            <a:spAutoFit/>
          </a:bodyPr>
          <a:lstStyle/>
          <a:p>
            <a:pPr defTabSz="457200" fontAlgn="base">
              <a:spcBef>
                <a:spcPts val="3600"/>
              </a:spcBef>
              <a:spcAft>
                <a:spcPct val="0"/>
              </a:spcAft>
              <a:defRPr/>
            </a:pPr>
            <a:r>
              <a:rPr lang="en-GB" sz="1600" b="1" noProof="0" dirty="0">
                <a:solidFill>
                  <a:srgbClr val="000000"/>
                </a:solidFill>
                <a:latin typeface="Helvetica" pitchFamily="2" charset="0"/>
              </a:rPr>
              <a:t>Very similar to ILC: </a:t>
            </a:r>
            <a:r>
              <a:rPr lang="en-GB" sz="1600" noProof="0" dirty="0">
                <a:solidFill>
                  <a:srgbClr val="000000"/>
                </a:solidFill>
                <a:latin typeface="Helvetica" pitchFamily="2" charset="0"/>
              </a:rPr>
              <a:t>baseline is 33.5 km tunnel, SRF cavities with an accelerating gradient of 31.5 MV m</a:t>
            </a:r>
            <a:r>
              <a:rPr lang="en-GB" sz="1600" baseline="30000" noProof="0" dirty="0">
                <a:solidFill>
                  <a:srgbClr val="000000"/>
                </a:solidFill>
                <a:latin typeface="Helvetica" pitchFamily="2" charset="0"/>
              </a:rPr>
              <a:t>−1</a:t>
            </a:r>
            <a:r>
              <a:rPr lang="en-GB" sz="1600" noProof="0" dirty="0">
                <a:solidFill>
                  <a:srgbClr val="000000"/>
                </a:solidFill>
                <a:latin typeface="Helvetica" pitchFamily="2" charset="0"/>
              </a:rPr>
              <a:t>, √s = 250 GeV upgradable to 550 GeV, longitudinal polarisation (± 80/30% for e</a:t>
            </a:r>
            <a:r>
              <a:rPr lang="en-GB" sz="1600" baseline="30000" noProof="0" dirty="0">
                <a:solidFill>
                  <a:srgbClr val="000000"/>
                </a:solidFill>
                <a:latin typeface="Helvetica" pitchFamily="2" charset="0"/>
              </a:rPr>
              <a:t>–</a:t>
            </a:r>
            <a:r>
              <a:rPr lang="en-GB" sz="1600" noProof="0" dirty="0">
                <a:solidFill>
                  <a:srgbClr val="000000"/>
                </a:solidFill>
                <a:latin typeface="Helvetica" pitchFamily="2" charset="0"/>
              </a:rPr>
              <a:t>/e</a:t>
            </a:r>
            <a:r>
              <a:rPr lang="en-GB" sz="1600" baseline="30000" noProof="0" dirty="0">
                <a:solidFill>
                  <a:srgbClr val="000000"/>
                </a:solidFill>
                <a:latin typeface="Helvetica" pitchFamily="2" charset="0"/>
              </a:rPr>
              <a:t>+</a:t>
            </a:r>
            <a:r>
              <a:rPr lang="en-GB" sz="1600" noProof="0" dirty="0">
                <a:solidFill>
                  <a:srgbClr val="000000"/>
                </a:solidFill>
                <a:latin typeface="Helvetica" pitchFamily="2" charset="0"/>
              </a:rPr>
              <a:t>, ~20% higher </a:t>
            </a:r>
            <a:r>
              <a:rPr lang="en-GB" sz="1600" noProof="0" dirty="0" err="1">
                <a:solidFill>
                  <a:srgbClr val="000000"/>
                </a:solidFill>
                <a:latin typeface="Helvetica" pitchFamily="2" charset="0"/>
              </a:rPr>
              <a:t>σ</a:t>
            </a:r>
            <a:r>
              <a:rPr lang="en-GB" sz="1600" noProof="0" dirty="0">
                <a:solidFill>
                  <a:srgbClr val="000000"/>
                </a:solidFill>
                <a:latin typeface="Helvetica" pitchFamily="2" charset="0"/>
              </a:rPr>
              <a:t>(ZH)), </a:t>
            </a:r>
            <a:r>
              <a:rPr lang="en-GB" sz="1600" dirty="0">
                <a:solidFill>
                  <a:srgbClr val="000000"/>
                </a:solidFill>
                <a:latin typeface="Helvetica" pitchFamily="2" charset="0"/>
              </a:rPr>
              <a:t>2</a:t>
            </a:r>
            <a:r>
              <a:rPr lang="en-GB" sz="1600" noProof="0" dirty="0">
                <a:solidFill>
                  <a:srgbClr val="000000"/>
                </a:solidFill>
                <a:latin typeface="Helvetica" pitchFamily="2" charset="0"/>
              </a:rPr>
              <a:t> IPs </a:t>
            </a:r>
            <a:r>
              <a:rPr lang="en-GB" sz="1400" noProof="0" dirty="0">
                <a:solidFill>
                  <a:srgbClr val="000000"/>
                </a:solidFill>
                <a:latin typeface="Helvetica" pitchFamily="2" charset="0"/>
              </a:rPr>
              <a:t>(sharing luminosity)</a:t>
            </a:r>
            <a:endParaRPr lang="en-GB" sz="1600" baseline="30000" noProof="0" dirty="0">
              <a:solidFill>
                <a:srgbClr val="000000"/>
              </a:solidFill>
              <a:latin typeface="Helvetica" pitchFamily="2" charset="0"/>
            </a:endParaRPr>
          </a:p>
        </p:txBody>
      </p:sp>
      <p:sp>
        <p:nvSpPr>
          <p:cNvPr id="7" name="TextBox 6">
            <a:extLst>
              <a:ext uri="{FF2B5EF4-FFF2-40B4-BE49-F238E27FC236}">
                <a16:creationId xmlns:a16="http://schemas.microsoft.com/office/drawing/2014/main" id="{272BBE42-A59F-63B8-4593-8CA2620817D0}"/>
              </a:ext>
            </a:extLst>
          </p:cNvPr>
          <p:cNvSpPr txBox="1"/>
          <p:nvPr/>
        </p:nvSpPr>
        <p:spPr>
          <a:xfrm>
            <a:off x="10148976" y="3073618"/>
            <a:ext cx="1826141" cy="230832"/>
          </a:xfrm>
          <a:prstGeom prst="rect">
            <a:avLst/>
          </a:prstGeom>
          <a:noFill/>
        </p:spPr>
        <p:txBody>
          <a:bodyPr wrap="none" rtlCol="0">
            <a:spAutoFit/>
          </a:bodyPr>
          <a:lstStyle/>
          <a:p>
            <a:pPr>
              <a:spcBef>
                <a:spcPts val="3000"/>
              </a:spcBef>
            </a:pPr>
            <a:r>
              <a:rPr lang="en-GB" sz="900" dirty="0">
                <a:solidFill>
                  <a:prstClr val="black"/>
                </a:solidFill>
                <a:latin typeface="Helvetica" pitchFamily="2" charset="0"/>
                <a:ea typeface="Helvetica Light" charset="0"/>
                <a:cs typeface="Helvetica Light" charset="0"/>
                <a:sym typeface="Wingdings" pitchFamily="2" charset="2"/>
              </a:rPr>
              <a:t>ESPPU input: </a:t>
            </a:r>
            <a:r>
              <a:rPr lang="en-GB" sz="900" dirty="0">
                <a:solidFill>
                  <a:prstClr val="black"/>
                </a:solidFill>
                <a:latin typeface="Helvetica" pitchFamily="2" charset="0"/>
                <a:ea typeface="Helvetica Light" charset="0"/>
                <a:cs typeface="Helvetica Light" charset="0"/>
                <a:sym typeface="Wingdings" pitchFamily="2" charset="2"/>
                <a:hlinkClick r:id="rId2"/>
              </a:rPr>
              <a:t>arXiv:2503.19983</a:t>
            </a:r>
            <a:endParaRPr lang="en-GB" sz="900" dirty="0">
              <a:solidFill>
                <a:prstClr val="black"/>
              </a:solidFill>
              <a:latin typeface="Helvetica" pitchFamily="2" charset="0"/>
              <a:ea typeface="Helvetica Light" charset="0"/>
              <a:cs typeface="Helvetica Light" charset="0"/>
              <a:sym typeface="Wingdings" pitchFamily="2" charset="2"/>
            </a:endParaRPr>
          </a:p>
        </p:txBody>
      </p:sp>
      <mc:AlternateContent xmlns:mc="http://schemas.openxmlformats.org/markup-compatibility/2006" xmlns:a14="http://schemas.microsoft.com/office/drawing/2010/main">
        <mc:Choice Requires="a14">
          <p:graphicFrame>
            <p:nvGraphicFramePr>
              <p:cNvPr id="8" name="Table 7">
                <a:extLst>
                  <a:ext uri="{FF2B5EF4-FFF2-40B4-BE49-F238E27FC236}">
                    <a16:creationId xmlns:a16="http://schemas.microsoft.com/office/drawing/2014/main" id="{6665A532-7C52-72EC-0B41-AB9DF44805A5}"/>
                  </a:ext>
                </a:extLst>
              </p:cNvPr>
              <p:cNvGraphicFramePr>
                <a:graphicFrameLocks noGrp="1"/>
              </p:cNvGraphicFramePr>
              <p:nvPr/>
            </p:nvGraphicFramePr>
            <p:xfrm>
              <a:off x="762585" y="1890391"/>
              <a:ext cx="9229555" cy="3556966"/>
            </p:xfrm>
            <a:graphic>
              <a:graphicData uri="http://schemas.openxmlformats.org/drawingml/2006/table">
                <a:tbl>
                  <a:tblPr firstRow="1" bandRow="1">
                    <a:tableStyleId>{69012ECD-51FC-41F1-AA8D-1B2483CD663E}</a:tableStyleId>
                  </a:tblPr>
                  <a:tblGrid>
                    <a:gridCol w="3368969">
                      <a:extLst>
                        <a:ext uri="{9D8B030D-6E8A-4147-A177-3AD203B41FA5}">
                          <a16:colId xmlns:a16="http://schemas.microsoft.com/office/drawing/2014/main" val="20000"/>
                        </a:ext>
                      </a:extLst>
                    </a:gridCol>
                    <a:gridCol w="1045506">
                      <a:extLst>
                        <a:ext uri="{9D8B030D-6E8A-4147-A177-3AD203B41FA5}">
                          <a16:colId xmlns:a16="http://schemas.microsoft.com/office/drawing/2014/main" val="20001"/>
                        </a:ext>
                      </a:extLst>
                    </a:gridCol>
                    <a:gridCol w="1329757">
                      <a:extLst>
                        <a:ext uri="{9D8B030D-6E8A-4147-A177-3AD203B41FA5}">
                          <a16:colId xmlns:a16="http://schemas.microsoft.com/office/drawing/2014/main" val="20004"/>
                        </a:ext>
                      </a:extLst>
                    </a:gridCol>
                    <a:gridCol w="1232453">
                      <a:extLst>
                        <a:ext uri="{9D8B030D-6E8A-4147-A177-3AD203B41FA5}">
                          <a16:colId xmlns:a16="http://schemas.microsoft.com/office/drawing/2014/main" val="20005"/>
                        </a:ext>
                      </a:extLst>
                    </a:gridCol>
                    <a:gridCol w="1134067">
                      <a:extLst>
                        <a:ext uri="{9D8B030D-6E8A-4147-A177-3AD203B41FA5}">
                          <a16:colId xmlns:a16="http://schemas.microsoft.com/office/drawing/2014/main" val="818795718"/>
                        </a:ext>
                      </a:extLst>
                    </a:gridCol>
                    <a:gridCol w="1118803">
                      <a:extLst>
                        <a:ext uri="{9D8B030D-6E8A-4147-A177-3AD203B41FA5}">
                          <a16:colId xmlns:a16="http://schemas.microsoft.com/office/drawing/2014/main" val="2232381764"/>
                        </a:ext>
                      </a:extLst>
                    </a:gridCol>
                  </a:tblGrid>
                  <a:tr h="312453">
                    <a:tc>
                      <a:txBody>
                        <a:bodyPr/>
                        <a:lstStyle>
                          <a:lvl1pPr marL="0" algn="l" defTabSz="914400" rtl="0" eaLnBrk="1" latinLnBrk="0" hangingPunct="1">
                            <a:defRPr kumimoji="0" sz="1800" b="1" kern="1200">
                              <a:solidFill>
                                <a:schemeClr val="lt1"/>
                              </a:solidFill>
                              <a:latin typeface="Arial"/>
                            </a:defRPr>
                          </a:lvl1pPr>
                          <a:lvl2pPr marL="457200" algn="l" defTabSz="914400" rtl="0" eaLnBrk="1" latinLnBrk="0" hangingPunct="1">
                            <a:defRPr kumimoji="0" sz="1800" b="1" kern="1200">
                              <a:solidFill>
                                <a:schemeClr val="lt1"/>
                              </a:solidFill>
                              <a:latin typeface="Arial"/>
                            </a:defRPr>
                          </a:lvl2pPr>
                          <a:lvl3pPr marL="914400" algn="l" defTabSz="914400" rtl="0" eaLnBrk="1" latinLnBrk="0" hangingPunct="1">
                            <a:defRPr kumimoji="0" sz="1800" b="1" kern="1200">
                              <a:solidFill>
                                <a:schemeClr val="lt1"/>
                              </a:solidFill>
                              <a:latin typeface="Arial"/>
                            </a:defRPr>
                          </a:lvl3pPr>
                          <a:lvl4pPr marL="1371600" algn="l" defTabSz="914400" rtl="0" eaLnBrk="1" latinLnBrk="0" hangingPunct="1">
                            <a:defRPr kumimoji="0" sz="1800" b="1" kern="1200">
                              <a:solidFill>
                                <a:schemeClr val="lt1"/>
                              </a:solidFill>
                              <a:latin typeface="Arial"/>
                            </a:defRPr>
                          </a:lvl4pPr>
                          <a:lvl5pPr marL="1828800" algn="l" defTabSz="914400" rtl="0" eaLnBrk="1" latinLnBrk="0" hangingPunct="1">
                            <a:defRPr kumimoji="0" sz="1800" b="1" kern="1200">
                              <a:solidFill>
                                <a:schemeClr val="lt1"/>
                              </a:solidFill>
                              <a:latin typeface="Arial"/>
                            </a:defRPr>
                          </a:lvl5pPr>
                          <a:lvl6pPr marL="2286000" algn="l" defTabSz="914400" rtl="0" eaLnBrk="1" latinLnBrk="0" hangingPunct="1">
                            <a:defRPr kumimoji="0" sz="1800" b="1" kern="1200">
                              <a:solidFill>
                                <a:schemeClr val="lt1"/>
                              </a:solidFill>
                              <a:latin typeface="Arial"/>
                            </a:defRPr>
                          </a:lvl6pPr>
                          <a:lvl7pPr marL="2743200" algn="l" defTabSz="914400" rtl="0" eaLnBrk="1" latinLnBrk="0" hangingPunct="1">
                            <a:defRPr kumimoji="0" sz="1800" b="1" kern="1200">
                              <a:solidFill>
                                <a:schemeClr val="lt1"/>
                              </a:solidFill>
                              <a:latin typeface="Arial"/>
                            </a:defRPr>
                          </a:lvl7pPr>
                          <a:lvl8pPr marL="3200400" algn="l" defTabSz="914400" rtl="0" eaLnBrk="1" latinLnBrk="0" hangingPunct="1">
                            <a:defRPr kumimoji="0" sz="1800" b="1" kern="1200">
                              <a:solidFill>
                                <a:schemeClr val="lt1"/>
                              </a:solidFill>
                              <a:latin typeface="Arial"/>
                            </a:defRPr>
                          </a:lvl8pPr>
                          <a:lvl9pPr marL="3657600" algn="l" defTabSz="914400" rtl="0" eaLnBrk="1" latinLnBrk="0" hangingPunct="1">
                            <a:defRPr kumimoji="0" sz="1800" b="1" kern="1200">
                              <a:solidFill>
                                <a:schemeClr val="lt1"/>
                              </a:solidFill>
                              <a:latin typeface="Arial"/>
                            </a:defRPr>
                          </a:lvl9pPr>
                        </a:lstStyle>
                        <a:p>
                          <a:r>
                            <a:rPr lang="en-GB" sz="1400" b="0" dirty="0">
                              <a:solidFill>
                                <a:schemeClr val="bg1"/>
                              </a:solidFill>
                              <a:latin typeface="Helvetica" pitchFamily="2" charset="0"/>
                            </a:rPr>
                            <a:t>Parameter</a:t>
                          </a:r>
                        </a:p>
                      </a:txBody>
                      <a:tcPr marL="51435" marR="51435" marT="25718" marB="25718" anchor="ctr"/>
                    </a:tc>
                    <a:tc>
                      <a:txBody>
                        <a:bodyPr/>
                        <a:lstStyle>
                          <a:lvl1pPr marL="0" algn="l" defTabSz="914400" rtl="0" eaLnBrk="1" latinLnBrk="0" hangingPunct="1">
                            <a:defRPr kumimoji="0" sz="1800" b="1" kern="1200">
                              <a:solidFill>
                                <a:schemeClr val="lt1"/>
                              </a:solidFill>
                              <a:latin typeface="Arial"/>
                            </a:defRPr>
                          </a:lvl1pPr>
                          <a:lvl2pPr marL="457200" algn="l" defTabSz="914400" rtl="0" eaLnBrk="1" latinLnBrk="0" hangingPunct="1">
                            <a:defRPr kumimoji="0" sz="1800" b="1" kern="1200">
                              <a:solidFill>
                                <a:schemeClr val="lt1"/>
                              </a:solidFill>
                              <a:latin typeface="Arial"/>
                            </a:defRPr>
                          </a:lvl2pPr>
                          <a:lvl3pPr marL="914400" algn="l" defTabSz="914400" rtl="0" eaLnBrk="1" latinLnBrk="0" hangingPunct="1">
                            <a:defRPr kumimoji="0" sz="1800" b="1" kern="1200">
                              <a:solidFill>
                                <a:schemeClr val="lt1"/>
                              </a:solidFill>
                              <a:latin typeface="Arial"/>
                            </a:defRPr>
                          </a:lvl3pPr>
                          <a:lvl4pPr marL="1371600" algn="l" defTabSz="914400" rtl="0" eaLnBrk="1" latinLnBrk="0" hangingPunct="1">
                            <a:defRPr kumimoji="0" sz="1800" b="1" kern="1200">
                              <a:solidFill>
                                <a:schemeClr val="lt1"/>
                              </a:solidFill>
                              <a:latin typeface="Arial"/>
                            </a:defRPr>
                          </a:lvl4pPr>
                          <a:lvl5pPr marL="1828800" algn="l" defTabSz="914400" rtl="0" eaLnBrk="1" latinLnBrk="0" hangingPunct="1">
                            <a:defRPr kumimoji="0" sz="1800" b="1" kern="1200">
                              <a:solidFill>
                                <a:schemeClr val="lt1"/>
                              </a:solidFill>
                              <a:latin typeface="Arial"/>
                            </a:defRPr>
                          </a:lvl5pPr>
                          <a:lvl6pPr marL="2286000" algn="l" defTabSz="914400" rtl="0" eaLnBrk="1" latinLnBrk="0" hangingPunct="1">
                            <a:defRPr kumimoji="0" sz="1800" b="1" kern="1200">
                              <a:solidFill>
                                <a:schemeClr val="lt1"/>
                              </a:solidFill>
                              <a:latin typeface="Arial"/>
                            </a:defRPr>
                          </a:lvl6pPr>
                          <a:lvl7pPr marL="2743200" algn="l" defTabSz="914400" rtl="0" eaLnBrk="1" latinLnBrk="0" hangingPunct="1">
                            <a:defRPr kumimoji="0" sz="1800" b="1" kern="1200">
                              <a:solidFill>
                                <a:schemeClr val="lt1"/>
                              </a:solidFill>
                              <a:latin typeface="Arial"/>
                            </a:defRPr>
                          </a:lvl7pPr>
                          <a:lvl8pPr marL="3200400" algn="l" defTabSz="914400" rtl="0" eaLnBrk="1" latinLnBrk="0" hangingPunct="1">
                            <a:defRPr kumimoji="0" sz="1800" b="1" kern="1200">
                              <a:solidFill>
                                <a:schemeClr val="lt1"/>
                              </a:solidFill>
                              <a:latin typeface="Arial"/>
                            </a:defRPr>
                          </a:lvl8pPr>
                          <a:lvl9pPr marL="3657600" algn="l" defTabSz="914400" rtl="0" eaLnBrk="1" latinLnBrk="0" hangingPunct="1">
                            <a:defRPr kumimoji="0" sz="1800" b="1" kern="1200">
                              <a:solidFill>
                                <a:schemeClr val="lt1"/>
                              </a:solidFill>
                              <a:latin typeface="Arial"/>
                            </a:defRPr>
                          </a:lvl9pPr>
                        </a:lstStyle>
                        <a:p>
                          <a:pPr algn="ctr"/>
                          <a:r>
                            <a:rPr lang="en-GB" sz="1400" b="0" dirty="0">
                              <a:solidFill>
                                <a:schemeClr val="bg1"/>
                              </a:solidFill>
                              <a:latin typeface="Helvetica" pitchFamily="2" charset="0"/>
                            </a:rPr>
                            <a:t>Z</a:t>
                          </a: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GB" sz="1400" b="0" dirty="0">
                              <a:solidFill>
                                <a:schemeClr val="bg1"/>
                              </a:solidFill>
                              <a:latin typeface="Helvetica" pitchFamily="2" charset="0"/>
                            </a:rPr>
                            <a:t>WW</a:t>
                          </a: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GB" sz="1400" b="0" dirty="0">
                              <a:solidFill>
                                <a:schemeClr val="bg1"/>
                              </a:solidFill>
                              <a:latin typeface="Helvetica" pitchFamily="2" charset="0"/>
                            </a:rPr>
                            <a:t>H</a:t>
                          </a:r>
                          <a:r>
                            <a:rPr lang="en-GB" sz="1400" b="0" baseline="0" dirty="0">
                              <a:solidFill>
                                <a:schemeClr val="bg1"/>
                              </a:solidFill>
                              <a:latin typeface="Helvetica" pitchFamily="2" charset="0"/>
                            </a:rPr>
                            <a:t> (ZH)</a:t>
                          </a:r>
                          <a:endParaRPr lang="en-GB" sz="1400" b="0" dirty="0">
                            <a:solidFill>
                              <a:schemeClr val="bg1"/>
                            </a:solidFill>
                            <a:latin typeface="Helvetica" pitchFamily="2" charset="0"/>
                          </a:endParaRPr>
                        </a:p>
                      </a:txBody>
                      <a:tcPr marL="51435" marR="51435" marT="25718" marB="25718" anchor="ct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GB" sz="1400" b="0" dirty="0">
                              <a:solidFill>
                                <a:schemeClr val="bg1"/>
                              </a:solidFill>
                              <a:latin typeface="Helvetica" pitchFamily="2" charset="0"/>
                            </a:rPr>
                            <a:t>above</a:t>
                          </a:r>
                          <a:r>
                            <a:rPr lang="en-GB" sz="1400" b="0" dirty="0">
                              <a:solidFill>
                                <a:schemeClr val="bg1"/>
                              </a:solidFill>
                            </a:rPr>
                            <a:t> </a:t>
                          </a:r>
                          <a14:m>
                            <m:oMath xmlns:m="http://schemas.openxmlformats.org/officeDocument/2006/math">
                              <m:r>
                                <m:rPr>
                                  <m:nor/>
                                </m:rPr>
                                <a:rPr lang="en-GB" sz="1400" b="0" i="0" dirty="0" smtClean="0">
                                  <a:solidFill>
                                    <a:schemeClr val="bg1"/>
                                  </a:solidFill>
                                  <a:latin typeface="Helvetica" pitchFamily="2" charset="0"/>
                                </a:rPr>
                                <m:t>t</m:t>
                              </m:r>
                              <m:acc>
                                <m:accPr>
                                  <m:chr m:val="̅"/>
                                  <m:ctrlPr>
                                    <a:rPr lang="en-GB" sz="1400" b="0" i="0" dirty="0" smtClean="0">
                                      <a:solidFill>
                                        <a:schemeClr val="bg1"/>
                                      </a:solidFill>
                                      <a:latin typeface="Helvetica" pitchFamily="2" charset="0"/>
                                    </a:rPr>
                                  </m:ctrlPr>
                                </m:accPr>
                                <m:e>
                                  <m:r>
                                    <m:rPr>
                                      <m:nor/>
                                    </m:rPr>
                                    <a:rPr lang="en-GB" sz="1400" b="0" i="0" dirty="0" smtClean="0">
                                      <a:solidFill>
                                        <a:schemeClr val="bg1"/>
                                      </a:solidFill>
                                      <a:latin typeface="Helvetica" pitchFamily="2" charset="0"/>
                                    </a:rPr>
                                    <m:t>t</m:t>
                                  </m:r>
                                </m:e>
                              </m:acc>
                            </m:oMath>
                          </a14:m>
                          <a:endParaRPr lang="en-GB" sz="1400" b="0" dirty="0">
                            <a:solidFill>
                              <a:schemeClr val="bg1"/>
                            </a:solidFill>
                            <a:latin typeface="Helvetica" pitchFamily="2" charset="0"/>
                          </a:endParaRPr>
                        </a:p>
                      </a:txBody>
                      <a:tcPr marL="51435" marR="51435" marT="25718" marB="25718" anchor="ctr"/>
                    </a:tc>
                    <a:tc hMerge="1">
                      <a:txBody>
                        <a:bodyPr/>
                        <a:lstStyle/>
                        <a:p>
                          <a:pPr algn="ctr"/>
                          <a:endParaRPr lang="de-AT" sz="1400" b="1" dirty="0">
                            <a:solidFill>
                              <a:schemeClr val="bg1"/>
                            </a:solidFill>
                          </a:endParaRPr>
                        </a:p>
                      </a:txBody>
                      <a:tcPr marL="51435" marR="51435" marT="25718" marB="25718" anchor="ctr">
                        <a:lnL w="12700" cap="flat" cmpd="sng" algn="ctr">
                          <a:noFill/>
                          <a:prstDash val="solid"/>
                          <a:round/>
                          <a:headEnd type="none" w="med" len="med"/>
                          <a:tailEnd type="none" w="med" len="med"/>
                        </a:lnL>
                        <a:lnR w="12700" cap="flat" cmpd="sng" algn="ctr">
                          <a:solidFill>
                            <a:srgbClr val="A26B2D"/>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solidFill>
                      </a:tcPr>
                    </a:tc>
                    <a:extLst>
                      <a:ext uri="{0D108BD9-81ED-4DB2-BD59-A6C34878D82A}">
                        <a16:rowId xmlns:a16="http://schemas.microsoft.com/office/drawing/2014/main" val="10000"/>
                      </a:ext>
                    </a:extLst>
                  </a:tr>
                  <a:tr h="31245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GB" sz="1400" b="0" kern="1200" dirty="0">
                              <a:solidFill>
                                <a:schemeClr val="tx1">
                                  <a:lumMod val="90000"/>
                                  <a:lumOff val="10000"/>
                                </a:schemeClr>
                              </a:solidFill>
                              <a:latin typeface="Helvetica" pitchFamily="2" charset="0"/>
                            </a:rPr>
                            <a:t>Inst. luminosity / IP [10</a:t>
                          </a:r>
                          <a:r>
                            <a:rPr kumimoji="0" lang="en-GB" sz="1400" b="0" kern="1200" baseline="30000" dirty="0">
                              <a:solidFill>
                                <a:schemeClr val="tx1">
                                  <a:lumMod val="90000"/>
                                  <a:lumOff val="10000"/>
                                </a:schemeClr>
                              </a:solidFill>
                              <a:latin typeface="Helvetica" pitchFamily="2" charset="0"/>
                            </a:rPr>
                            <a:t>34</a:t>
                          </a:r>
                          <a:r>
                            <a:rPr kumimoji="0" lang="en-GB" sz="1400" b="0" kern="1200" dirty="0">
                              <a:solidFill>
                                <a:schemeClr val="tx1">
                                  <a:lumMod val="90000"/>
                                  <a:lumOff val="10000"/>
                                </a:schemeClr>
                              </a:solidFill>
                              <a:latin typeface="Helvetica" pitchFamily="2" charset="0"/>
                            </a:rPr>
                            <a:t> cm</a:t>
                          </a:r>
                          <a:r>
                            <a:rPr kumimoji="0" lang="en-GB" sz="1400" b="0" kern="1200" baseline="30000" dirty="0">
                              <a:solidFill>
                                <a:schemeClr val="tx1">
                                  <a:lumMod val="90000"/>
                                  <a:lumOff val="10000"/>
                                </a:schemeClr>
                              </a:solidFill>
                              <a:latin typeface="Helvetica" pitchFamily="2" charset="0"/>
                            </a:rPr>
                            <a:t>–2</a:t>
                          </a:r>
                          <a:r>
                            <a:rPr kumimoji="0" lang="en-GB" sz="1400" b="0" kern="1200" dirty="0">
                              <a:solidFill>
                                <a:schemeClr val="tx1">
                                  <a:lumMod val="90000"/>
                                  <a:lumOff val="10000"/>
                                </a:schemeClr>
                              </a:solidFill>
                              <a:latin typeface="Helvetica" pitchFamily="2" charset="0"/>
                            </a:rPr>
                            <a:t>s</a:t>
                          </a:r>
                          <a:r>
                            <a:rPr kumimoji="0" lang="en-GB" sz="1400" b="0" kern="1200" baseline="30000" dirty="0">
                              <a:solidFill>
                                <a:schemeClr val="tx1">
                                  <a:lumMod val="90000"/>
                                  <a:lumOff val="10000"/>
                                </a:schemeClr>
                              </a:solidFill>
                              <a:latin typeface="Helvetica" pitchFamily="2" charset="0"/>
                            </a:rPr>
                            <a:t>–1</a:t>
                          </a:r>
                          <a:r>
                            <a:rPr kumimoji="0" lang="en-GB"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rgbClr val="FFFFC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400" b="0" kern="1200" dirty="0">
                              <a:solidFill>
                                <a:schemeClr val="tx1">
                                  <a:lumMod val="90000"/>
                                  <a:lumOff val="10000"/>
                                </a:schemeClr>
                              </a:solidFill>
                              <a:latin typeface="Helvetica" pitchFamily="2" charset="0"/>
                            </a:rPr>
                            <a:t>0.28</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rgbClr val="FFFFC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GB"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rgbClr val="FFFFC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GB" sz="1400" b="0" kern="1200" dirty="0">
                              <a:solidFill>
                                <a:schemeClr val="tx1">
                                  <a:lumMod val="90000"/>
                                  <a:lumOff val="10000"/>
                                </a:schemeClr>
                              </a:solidFill>
                              <a:latin typeface="Helvetica" pitchFamily="2" charset="0"/>
                            </a:rPr>
                            <a:t>1.4</a:t>
                          </a:r>
                          <a:r>
                            <a:rPr kumimoji="0" lang="en-GB" sz="1400" b="0" kern="1200" baseline="-25000" dirty="0">
                              <a:solidFill>
                                <a:schemeClr val="tx1">
                                  <a:lumMod val="90000"/>
                                  <a:lumOff val="10000"/>
                                </a:schemeClr>
                              </a:solidFill>
                              <a:latin typeface="Helvetica" pitchFamily="2" charset="0"/>
                            </a:rPr>
                            <a:t>LP</a:t>
                          </a:r>
                          <a:r>
                            <a:rPr kumimoji="0" lang="en-GB" sz="1400" b="0" kern="1200" baseline="0" dirty="0">
                              <a:solidFill>
                                <a:schemeClr val="tx1">
                                  <a:lumMod val="90000"/>
                                  <a:lumOff val="10000"/>
                                </a:schemeClr>
                              </a:solidFill>
                              <a:latin typeface="Helvetica" pitchFamily="2" charset="0"/>
                            </a:rPr>
                            <a:t> / 2.7</a:t>
                          </a:r>
                          <a:r>
                            <a:rPr kumimoji="0" lang="en-GB" sz="1400" b="0" kern="1200" baseline="-25000" dirty="0">
                              <a:solidFill>
                                <a:schemeClr val="tx1">
                                  <a:lumMod val="90000"/>
                                  <a:lumOff val="10000"/>
                                </a:schemeClr>
                              </a:solidFill>
                              <a:latin typeface="Helvetica" pitchFamily="2" charset="0"/>
                            </a:rPr>
                            <a:t>FP</a:t>
                          </a:r>
                          <a:r>
                            <a:rPr kumimoji="0" lang="en-GB" sz="1400" b="0" kern="1200" dirty="0">
                              <a:solidFill>
                                <a:schemeClr val="tx1">
                                  <a:lumMod val="90000"/>
                                  <a:lumOff val="10000"/>
                                </a:schemeClr>
                              </a:solidFill>
                              <a:latin typeface="Helvetica" pitchFamily="2" charset="0"/>
                            </a:rPr>
                            <a:t> </a:t>
                          </a:r>
                          <a:r>
                            <a:rPr kumimoji="0" lang="en-GB" sz="1100" b="0" i="0" u="none" strike="noStrike" kern="1200" cap="none" spc="0" normalizeH="0" baseline="0" noProof="0" dirty="0">
                              <a:ln>
                                <a:noFill/>
                              </a:ln>
                              <a:solidFill>
                                <a:srgbClr val="000000">
                                  <a:lumMod val="90000"/>
                                  <a:lumOff val="10000"/>
                                </a:srgbClr>
                              </a:solidFill>
                              <a:effectLst/>
                              <a:uLnTx/>
                              <a:uFillTx/>
                              <a:latin typeface="Helvetica" pitchFamily="2" charset="0"/>
                              <a:ea typeface="+mn-ea"/>
                              <a:cs typeface="+mn-cs"/>
                            </a:rPr>
                            <a:t>(250 GeV)</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rgbClr val="FFFFC1"/>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r>
                            <a:rPr kumimoji="0" lang="en-GB" sz="1400" b="0" kern="1200" dirty="0">
                              <a:solidFill>
                                <a:schemeClr val="tx1">
                                  <a:lumMod val="90000"/>
                                  <a:lumOff val="10000"/>
                                </a:schemeClr>
                              </a:solidFill>
                              <a:latin typeface="Helvetica" pitchFamily="2" charset="0"/>
                              <a:ea typeface="+mn-ea"/>
                              <a:cs typeface="+mn-cs"/>
                            </a:rPr>
                            <a:t>3.9 </a:t>
                          </a:r>
                          <a:r>
                            <a:rPr kumimoji="0" lang="en-GB" sz="1100" b="0" kern="1200" dirty="0">
                              <a:solidFill>
                                <a:schemeClr val="tx1">
                                  <a:lumMod val="90000"/>
                                  <a:lumOff val="10000"/>
                                </a:schemeClr>
                              </a:solidFill>
                              <a:latin typeface="Helvetica" pitchFamily="2" charset="0"/>
                              <a:ea typeface="+mn-ea"/>
                              <a:cs typeface="+mn-cs"/>
                            </a:rPr>
                            <a:t>(550 GeV)</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rgbClr val="FFFFC1"/>
                        </a:solidFill>
                      </a:tcPr>
                    </a:tc>
                    <a:tc hMerge="1">
                      <a:txBody>
                        <a:bodyPr/>
                        <a:lstStyle/>
                        <a:p>
                          <a:endParaRPr dirty="0"/>
                        </a:p>
                      </a:txBody>
                      <a:tcPr marL="51435" marR="51435" marT="25718" marB="25718" anchor="ctr">
                        <a:solidFill>
                          <a:schemeClr val="accent3">
                            <a:lumMod val="20000"/>
                            <a:lumOff val="80000"/>
                          </a:schemeClr>
                        </a:solidFill>
                      </a:tcPr>
                    </a:tc>
                    <a:extLst>
                      <a:ext uri="{0D108BD9-81ED-4DB2-BD59-A6C34878D82A}">
                        <a16:rowId xmlns:a16="http://schemas.microsoft.com/office/drawing/2014/main" val="10001"/>
                      </a:ext>
                    </a:extLst>
                  </a:tr>
                  <a:tr h="312453">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400" b="0" kern="1200" dirty="0">
                              <a:solidFill>
                                <a:schemeClr val="tx1">
                                  <a:lumMod val="90000"/>
                                  <a:lumOff val="10000"/>
                                </a:schemeClr>
                              </a:solidFill>
                              <a:latin typeface="Helvetica" pitchFamily="2" charset="0"/>
                            </a:rPr>
                            <a:t>Integrated luminosity / year / IP [ab</a:t>
                          </a:r>
                          <a:r>
                            <a:rPr kumimoji="0" lang="en-GB" sz="1400" b="0" kern="1200" baseline="30000" dirty="0">
                              <a:solidFill>
                                <a:schemeClr val="tx1">
                                  <a:lumMod val="90000"/>
                                  <a:lumOff val="10000"/>
                                </a:schemeClr>
                              </a:solidFill>
                              <a:latin typeface="Helvetica" pitchFamily="2" charset="0"/>
                            </a:rPr>
                            <a:t>–1</a:t>
                          </a:r>
                          <a:r>
                            <a:rPr kumimoji="0" lang="en-GB"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rgbClr val="FFFFC1"/>
                        </a:solidFill>
                      </a:tcPr>
                    </a:tc>
                    <a:tc>
                      <a:txBody>
                        <a:bodyPr/>
                        <a:lstStyle/>
                        <a:p>
                          <a:pPr algn="ctr"/>
                          <a:r>
                            <a:rPr kumimoji="0" lang="en-GB" sz="1400" b="0" kern="1200" dirty="0">
                              <a:solidFill>
                                <a:schemeClr val="tx1">
                                  <a:lumMod val="90000"/>
                                  <a:lumOff val="10000"/>
                                </a:schemeClr>
                              </a:solidFill>
                              <a:latin typeface="Helvetica" pitchFamily="2" charset="0"/>
                            </a:rPr>
                            <a:t>30</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rgbClr val="FFFFC1"/>
                        </a:solidFill>
                      </a:tcPr>
                    </a:tc>
                    <a:tc>
                      <a:txBody>
                        <a:bodyPr/>
                        <a:lstStyle/>
                        <a:p>
                          <a:pPr algn="ctr"/>
                          <a:r>
                            <a:rPr kumimoji="0" lang="en-GB"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rgbClr val="FFFFC1"/>
                        </a:solidFill>
                      </a:tcPr>
                    </a:tc>
                    <a:tc>
                      <a:txBody>
                        <a:bodyPr/>
                        <a:lstStyle/>
                        <a:p>
                          <a:pPr algn="ctr"/>
                          <a:r>
                            <a:rPr kumimoji="0" lang="en-GB" sz="1400" b="0" kern="1200" dirty="0">
                              <a:solidFill>
                                <a:schemeClr val="tx1">
                                  <a:lumMod val="90000"/>
                                  <a:lumOff val="10000"/>
                                </a:schemeClr>
                              </a:solidFill>
                              <a:latin typeface="Helvetica" pitchFamily="2" charset="0"/>
                            </a:rPr>
                            <a:t>0.19</a:t>
                          </a:r>
                          <a:r>
                            <a:rPr kumimoji="0" lang="en-GB" sz="1400" b="0" kern="1200" baseline="-25000" dirty="0">
                              <a:solidFill>
                                <a:schemeClr val="tx1">
                                  <a:lumMod val="90000"/>
                                  <a:lumOff val="10000"/>
                                </a:schemeClr>
                              </a:solidFill>
                              <a:latin typeface="Helvetica" pitchFamily="2" charset="0"/>
                            </a:rPr>
                            <a:t>LP</a:t>
                          </a:r>
                          <a:r>
                            <a:rPr kumimoji="0" lang="en-GB" sz="1400" b="0" kern="1200" dirty="0">
                              <a:solidFill>
                                <a:schemeClr val="tx1">
                                  <a:lumMod val="90000"/>
                                  <a:lumOff val="10000"/>
                                </a:schemeClr>
                              </a:solidFill>
                              <a:latin typeface="Helvetica" pitchFamily="2" charset="0"/>
                              <a:ea typeface="+mn-ea"/>
                              <a:cs typeface="+mn-cs"/>
                            </a:rPr>
                            <a:t> + 0.64</a:t>
                          </a:r>
                          <a:r>
                            <a:rPr kumimoji="0" lang="en-GB" sz="1400" b="0" kern="1200" baseline="-25000" dirty="0">
                              <a:solidFill>
                                <a:schemeClr val="tx1">
                                  <a:lumMod val="90000"/>
                                  <a:lumOff val="10000"/>
                                </a:schemeClr>
                              </a:solidFill>
                              <a:latin typeface="Helvetica" pitchFamily="2" charset="0"/>
                            </a:rPr>
                            <a:t>FP</a:t>
                          </a:r>
                          <a:r>
                            <a:rPr kumimoji="0" lang="en-GB" sz="1400" b="0" kern="1200" dirty="0">
                              <a:solidFill>
                                <a:schemeClr val="tx1">
                                  <a:lumMod val="90000"/>
                                  <a:lumOff val="10000"/>
                                </a:schemeClr>
                              </a:solidFill>
                              <a:latin typeface="Helvetica" pitchFamily="2" charset="0"/>
                              <a:ea typeface="+mn-ea"/>
                              <a:cs typeface="+mn-cs"/>
                            </a:rPr>
                            <a:t> </a:t>
                          </a:r>
                        </a:p>
                      </a:txBody>
                      <a:tcPr marL="0" marR="0" marT="25718" marB="25718" anchor="ctr">
                        <a:solidFill>
                          <a:srgbClr val="FFFFC1"/>
                        </a:solidFill>
                      </a:tcPr>
                    </a:tc>
                    <a:tc gridSpan="2">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rPr>
                            <a:t>2.3</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rgbClr val="FFFFC1"/>
                        </a:solidFill>
                      </a:tcPr>
                    </a:tc>
                    <a:tc hMerge="1">
                      <a:txBody>
                        <a:bodyPr/>
                        <a:lstStyle/>
                        <a:p>
                          <a:endParaRPr dirty="0"/>
                        </a:p>
                      </a:txBody>
                      <a:tcPr marL="51435" marR="51435" marT="25718" marB="25718" anchor="ctr">
                        <a:solidFill>
                          <a:schemeClr val="accent3">
                            <a:lumMod val="20000"/>
                            <a:lumOff val="80000"/>
                          </a:schemeClr>
                        </a:solidFill>
                      </a:tcPr>
                    </a:tc>
                    <a:extLst>
                      <a:ext uri="{0D108BD9-81ED-4DB2-BD59-A6C34878D82A}">
                        <a16:rowId xmlns:a16="http://schemas.microsoft.com/office/drawing/2014/main" val="4203968920"/>
                      </a:ext>
                    </a:extLst>
                  </a:tr>
                  <a:tr h="312453">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400" b="0" kern="1200" dirty="0">
                              <a:solidFill>
                                <a:schemeClr val="tx1">
                                  <a:lumMod val="90000"/>
                                  <a:lumOff val="10000"/>
                                </a:schemeClr>
                              </a:solidFill>
                              <a:latin typeface="Helvetica" pitchFamily="2" charset="0"/>
                            </a:rPr>
                            <a:t>Run time [years]</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rgbClr val="FFFFC1"/>
                        </a:solidFill>
                      </a:tcPr>
                    </a:tc>
                    <a:tc>
                      <a:txBody>
                        <a:bodyPr/>
                        <a:lstStyle/>
                        <a:p>
                          <a:pPr algn="ctr"/>
                          <a:r>
                            <a:rPr kumimoji="0" lang="en-GB" sz="1400" b="0" kern="1200" dirty="0">
                              <a:solidFill>
                                <a:schemeClr val="tx1">
                                  <a:lumMod val="90000"/>
                                  <a:lumOff val="10000"/>
                                </a:schemeClr>
                              </a:solidFill>
                              <a:latin typeface="Helvetica" pitchFamily="2" charset="0"/>
                              <a:ea typeface="+mn-ea"/>
                              <a:cs typeface="+mn-cs"/>
                            </a:rPr>
                            <a:t>1</a:t>
                          </a:r>
                        </a:p>
                      </a:txBody>
                      <a:tcPr marL="51435" marR="51435" marT="25718" marB="25718" anchor="ctr">
                        <a:solidFill>
                          <a:srgbClr val="FFFFC1"/>
                        </a:solidFill>
                      </a:tcPr>
                    </a:tc>
                    <a:tc>
                      <a:txBody>
                        <a:bodyPr/>
                        <a:lstStyle/>
                        <a:p>
                          <a:pPr algn="ctr"/>
                          <a:r>
                            <a:rPr kumimoji="0" lang="en-GB"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rgbClr val="FFFFC1"/>
                        </a:solidFill>
                      </a:tcPr>
                    </a:tc>
                    <a:tc>
                      <a:txBody>
                        <a:bodyPr/>
                        <a:lstStyle/>
                        <a:p>
                          <a:pPr algn="ctr"/>
                          <a:r>
                            <a:rPr kumimoji="0" lang="en-GB" sz="1400" b="0" kern="1200" dirty="0">
                              <a:solidFill>
                                <a:schemeClr val="tx1">
                                  <a:lumMod val="90000"/>
                                  <a:lumOff val="10000"/>
                                </a:schemeClr>
                              </a:solidFill>
                              <a:latin typeface="Helvetica" pitchFamily="2" charset="0"/>
                              <a:ea typeface="+mn-ea"/>
                              <a:cs typeface="+mn-cs"/>
                            </a:rPr>
                            <a:t>5</a:t>
                          </a:r>
                          <a:r>
                            <a:rPr kumimoji="0" lang="en-GB" sz="1400" b="0" kern="1200" baseline="-25000" dirty="0">
                              <a:solidFill>
                                <a:schemeClr val="tx1">
                                  <a:lumMod val="90000"/>
                                  <a:lumOff val="10000"/>
                                </a:schemeClr>
                              </a:solidFill>
                              <a:latin typeface="Helvetica" pitchFamily="2" charset="0"/>
                            </a:rPr>
                            <a:t>LP</a:t>
                          </a:r>
                          <a:r>
                            <a:rPr kumimoji="0" lang="en-GB" sz="1400" b="0" kern="1200" dirty="0">
                              <a:solidFill>
                                <a:schemeClr val="tx1">
                                  <a:lumMod val="90000"/>
                                  <a:lumOff val="10000"/>
                                </a:schemeClr>
                              </a:solidFill>
                              <a:latin typeface="Helvetica" pitchFamily="2" charset="0"/>
                              <a:ea typeface="+mn-ea"/>
                              <a:cs typeface="+mn-cs"/>
                            </a:rPr>
                            <a:t> + 3</a:t>
                          </a:r>
                          <a:r>
                            <a:rPr kumimoji="0" lang="en-GB" sz="1400" b="0" kern="1200" baseline="-25000" dirty="0">
                              <a:solidFill>
                                <a:schemeClr val="tx1">
                                  <a:lumMod val="90000"/>
                                  <a:lumOff val="10000"/>
                                </a:schemeClr>
                              </a:solidFill>
                              <a:latin typeface="Helvetica" pitchFamily="2" charset="0"/>
                            </a:rPr>
                            <a:t>FP</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rgbClr val="FFFFC1"/>
                        </a:solidFill>
                      </a:tcPr>
                    </a:tc>
                    <a:tc gridSpan="2">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ea typeface="+mn-ea"/>
                              <a:cs typeface="+mn-cs"/>
                            </a:rPr>
                            <a:t>10</a:t>
                          </a:r>
                        </a:p>
                      </a:txBody>
                      <a:tcPr marL="51435" marR="51435" marT="25718" marB="25718" anchor="ctr">
                        <a:solidFill>
                          <a:srgbClr val="FFFFC1"/>
                        </a:solidFill>
                      </a:tcPr>
                    </a:tc>
                    <a:tc hMerge="1">
                      <a:txBody>
                        <a:bodyPr/>
                        <a:lstStyle/>
                        <a:p>
                          <a:endParaRPr dirty="0"/>
                        </a:p>
                      </a:txBody>
                      <a:tcPr marL="51435" marR="51435" marT="25718" marB="25718" anchor="ctr">
                        <a:solidFill>
                          <a:schemeClr val="accent3">
                            <a:lumMod val="20000"/>
                            <a:lumOff val="80000"/>
                          </a:schemeClr>
                        </a:solidFill>
                      </a:tcPr>
                    </a:tc>
                    <a:extLst>
                      <a:ext uri="{0D108BD9-81ED-4DB2-BD59-A6C34878D82A}">
                        <a16:rowId xmlns:a16="http://schemas.microsoft.com/office/drawing/2014/main" val="10005"/>
                      </a:ext>
                    </a:extLst>
                  </a:tr>
                  <a:tr h="31245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GB" sz="1400" b="0" kern="1200" dirty="0">
                              <a:solidFill>
                                <a:schemeClr val="tx1">
                                  <a:lumMod val="90000"/>
                                  <a:lumOff val="10000"/>
                                </a:schemeClr>
                              </a:solidFill>
                              <a:latin typeface="Helvetica" pitchFamily="2" charset="0"/>
                            </a:rPr>
                            <a:t>Total integrated luminosity [ab</a:t>
                          </a:r>
                          <a:r>
                            <a:rPr kumimoji="0" lang="en-GB" sz="1400" b="0" kern="1200" baseline="30000" dirty="0">
                              <a:solidFill>
                                <a:schemeClr val="tx1">
                                  <a:lumMod val="90000"/>
                                  <a:lumOff val="10000"/>
                                </a:schemeClr>
                              </a:solidFill>
                              <a:latin typeface="Helvetica" pitchFamily="2" charset="0"/>
                            </a:rPr>
                            <a:t>–1</a:t>
                          </a:r>
                          <a:r>
                            <a:rPr kumimoji="0" lang="en-GB" sz="1400" b="0" kern="1200" baseline="0" dirty="0">
                              <a:solidFill>
                                <a:schemeClr val="tx1">
                                  <a:lumMod val="90000"/>
                                  <a:lumOff val="10000"/>
                                </a:schemeClr>
                              </a:solidFill>
                              <a:latin typeface="Helvetica" pitchFamily="2" charset="0"/>
                            </a:rPr>
                            <a:t>, 2 IPs*</a:t>
                          </a:r>
                          <a:r>
                            <a:rPr kumimoji="0" lang="en-GB"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rgbClr val="FFFFC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400" b="0" kern="1200" dirty="0">
                              <a:solidFill>
                                <a:schemeClr val="tx1">
                                  <a:lumMod val="90000"/>
                                  <a:lumOff val="10000"/>
                                </a:schemeClr>
                              </a:solidFill>
                              <a:latin typeface="Helvetica" pitchFamily="2" charset="0"/>
                            </a:rPr>
                            <a:t>0.07</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rgbClr val="FFFFC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rgbClr val="FFFFC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400" b="0" kern="1200" baseline="0" dirty="0">
                              <a:solidFill>
                                <a:schemeClr val="tx1">
                                  <a:lumMod val="90000"/>
                                  <a:lumOff val="10000"/>
                                </a:schemeClr>
                              </a:solidFill>
                              <a:latin typeface="Helvetica" pitchFamily="2" charset="0"/>
                            </a:rPr>
                            <a:t>1.0</a:t>
                          </a:r>
                          <a:r>
                            <a:rPr kumimoji="0" lang="en-GB" sz="1400" b="0" kern="1200" baseline="-25000" dirty="0">
                              <a:solidFill>
                                <a:schemeClr val="tx1">
                                  <a:lumMod val="90000"/>
                                  <a:lumOff val="10000"/>
                                </a:schemeClr>
                              </a:solidFill>
                              <a:latin typeface="Helvetica" pitchFamily="2" charset="0"/>
                            </a:rPr>
                            <a:t>LP</a:t>
                          </a:r>
                          <a:r>
                            <a:rPr kumimoji="0" lang="en-GB" sz="1400" b="0" kern="1200" dirty="0">
                              <a:solidFill>
                                <a:schemeClr val="tx1">
                                  <a:lumMod val="90000"/>
                                  <a:lumOff val="10000"/>
                                </a:schemeClr>
                              </a:solidFill>
                              <a:latin typeface="Helvetica" pitchFamily="2" charset="0"/>
                              <a:ea typeface="+mn-ea"/>
                              <a:cs typeface="+mn-cs"/>
                            </a:rPr>
                            <a:t> + 1.9</a:t>
                          </a:r>
                          <a:r>
                            <a:rPr kumimoji="0" lang="en-GB" sz="1400" b="0" kern="1200" baseline="-25000" dirty="0">
                              <a:solidFill>
                                <a:schemeClr val="tx1">
                                  <a:lumMod val="90000"/>
                                  <a:lumOff val="10000"/>
                                </a:schemeClr>
                              </a:solidFill>
                              <a:latin typeface="Helvetica" pitchFamily="2" charset="0"/>
                            </a:rPr>
                            <a:t>FP</a:t>
                          </a:r>
                          <a:r>
                            <a:rPr kumimoji="0" lang="en-GB" sz="1400" b="0" kern="1200" dirty="0">
                              <a:solidFill>
                                <a:schemeClr val="tx1">
                                  <a:lumMod val="90000"/>
                                  <a:lumOff val="10000"/>
                                </a:schemeClr>
                              </a:solidFill>
                              <a:latin typeface="Helvetica" pitchFamily="2" charset="0"/>
                              <a:ea typeface="+mn-ea"/>
                              <a:cs typeface="+mn-cs"/>
                            </a:rPr>
                            <a:t> </a:t>
                          </a:r>
                        </a:p>
                      </a:txBody>
                      <a:tcPr marL="0" marR="0" marT="25718" marB="25718" anchor="ctr">
                        <a:solidFill>
                          <a:srgbClr val="FFFFC1"/>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r>
                            <a:rPr kumimoji="0" lang="en-GB" sz="1400" b="0" kern="1200" dirty="0">
                              <a:solidFill>
                                <a:schemeClr val="tx1">
                                  <a:lumMod val="90000"/>
                                  <a:lumOff val="10000"/>
                                </a:schemeClr>
                              </a:solidFill>
                              <a:latin typeface="Helvetica" pitchFamily="2" charset="0"/>
                            </a:rPr>
                            <a:t>8.3</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rgbClr val="FFFFC1"/>
                        </a:solidFill>
                      </a:tcPr>
                    </a:tc>
                    <a:tc hMerge="1">
                      <a:txBody>
                        <a:bodyPr/>
                        <a:lstStyle/>
                        <a:p>
                          <a:endParaRPr dirty="0"/>
                        </a:p>
                      </a:txBody>
                      <a:tcPr marL="51435" marR="51435" marT="25718" marB="25718" anchor="ctr">
                        <a:solidFill>
                          <a:schemeClr val="accent3">
                            <a:lumMod val="20000"/>
                            <a:lumOff val="80000"/>
                          </a:schemeClr>
                        </a:solidFill>
                      </a:tcPr>
                    </a:tc>
                    <a:extLst>
                      <a:ext uri="{0D108BD9-81ED-4DB2-BD59-A6C34878D82A}">
                        <a16:rowId xmlns:a16="http://schemas.microsoft.com/office/drawing/2014/main" val="963286293"/>
                      </a:ext>
                    </a:extLst>
                  </a:tr>
                  <a:tr h="31245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GB" sz="1400" b="0" kern="1200" dirty="0">
                              <a:solidFill>
                                <a:schemeClr val="tx1"/>
                              </a:solidFill>
                              <a:latin typeface="Helvetica" pitchFamily="2" charset="0"/>
                            </a:rPr>
                            <a:t>Total number of events</a:t>
                          </a:r>
                          <a:r>
                            <a:rPr kumimoji="0" lang="en-GB" sz="1400" b="0" kern="1200" baseline="0" dirty="0">
                              <a:solidFill>
                                <a:schemeClr val="tx1">
                                  <a:lumMod val="90000"/>
                                  <a:lumOff val="10000"/>
                                </a:schemeClr>
                              </a:solidFill>
                              <a:latin typeface="Helvetica" pitchFamily="2" charset="0"/>
                            </a:rPr>
                            <a:t> [2 IPs*]</a:t>
                          </a:r>
                          <a:endParaRPr kumimoji="0" lang="en-GB" sz="1400" b="0" kern="1200" dirty="0">
                            <a:solidFill>
                              <a:schemeClr val="tx1"/>
                            </a:solidFill>
                            <a:latin typeface="Helvetica" pitchFamily="2" charset="0"/>
                            <a:ea typeface="+mn-ea"/>
                            <a:cs typeface="+mn-cs"/>
                          </a:endParaRPr>
                        </a:p>
                      </a:txBody>
                      <a:tcPr marL="51435" marR="51435" marT="25718" marB="25718" anchor="ctr">
                        <a:solidFill>
                          <a:srgbClr val="FFFFC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400" b="0" i="0" kern="1200" dirty="0">
                              <a:solidFill>
                                <a:schemeClr val="tx1"/>
                              </a:solidFill>
                              <a:latin typeface="Helvetica" pitchFamily="2" charset="0"/>
                              <a:ea typeface="+mn-ea"/>
                            </a:rPr>
                            <a:t>0.002</a:t>
                          </a:r>
                          <a14:m>
                            <m:oMath xmlns:m="http://schemas.openxmlformats.org/officeDocument/2006/math">
                              <m:r>
                                <a:rPr kumimoji="0" lang="en-GB" sz="1400" b="0" i="0" kern="1200" dirty="0" smtClean="0">
                                  <a:solidFill>
                                    <a:schemeClr val="tx1"/>
                                  </a:solidFill>
                                  <a:latin typeface="Cambria Math" panose="02040503050406030204" pitchFamily="18" charset="0"/>
                                  <a:ea typeface="Cambria Math" panose="02040503050406030204" pitchFamily="18" charset="0"/>
                                </a:rPr>
                                <m:t> </m:t>
                              </m:r>
                              <m:r>
                                <a:rPr kumimoji="0" lang="en-GB" sz="1400" b="0" i="1" kern="1200" dirty="0" smtClean="0">
                                  <a:solidFill>
                                    <a:schemeClr val="tx1"/>
                                  </a:solidFill>
                                  <a:latin typeface="Cambria Math" panose="02040503050406030204" pitchFamily="18" charset="0"/>
                                  <a:ea typeface="Cambria Math" panose="02040503050406030204" pitchFamily="18" charset="0"/>
                                </a:rPr>
                                <m:t>∙ </m:t>
                              </m:r>
                            </m:oMath>
                          </a14:m>
                          <a:r>
                            <a:rPr kumimoji="0" lang="en-GB" sz="1400" b="0" kern="1200" dirty="0">
                              <a:solidFill>
                                <a:schemeClr val="tx1"/>
                              </a:solidFill>
                              <a:latin typeface="Helvetica" pitchFamily="2" charset="0"/>
                            </a:rPr>
                            <a:t>10</a:t>
                          </a:r>
                          <a:r>
                            <a:rPr kumimoji="0" lang="en-GB" sz="1400" b="0" kern="1200" baseline="30000" dirty="0">
                              <a:solidFill>
                                <a:schemeClr val="tx1"/>
                              </a:solidFill>
                              <a:latin typeface="Helvetica" pitchFamily="2" charset="0"/>
                            </a:rPr>
                            <a:t>12</a:t>
                          </a:r>
                          <a:endParaRPr kumimoji="0" lang="en-GB" sz="1400" b="0" kern="1200" dirty="0">
                            <a:solidFill>
                              <a:schemeClr val="tx1"/>
                            </a:solidFill>
                            <a:latin typeface="Helvetica" pitchFamily="2" charset="0"/>
                            <a:ea typeface="+mn-ea"/>
                            <a:cs typeface="+mn-cs"/>
                          </a:endParaRPr>
                        </a:p>
                      </a:txBody>
                      <a:tcPr marL="51435" marR="51435" marT="25718" marB="25718" anchor="ctr">
                        <a:solidFill>
                          <a:srgbClr val="FFFFC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400" b="0" kern="1200" dirty="0">
                              <a:solidFill>
                                <a:schemeClr val="tx1"/>
                              </a:solidFill>
                              <a:latin typeface="Helvetica" pitchFamily="2" charset="0"/>
                            </a:rPr>
                            <a:t>–</a:t>
                          </a:r>
                        </a:p>
                      </a:txBody>
                      <a:tcPr marL="51435" marR="51435" marT="25718" marB="25718" anchor="ctr">
                        <a:solidFill>
                          <a:srgbClr val="FFFFC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kern="1200" dirty="0">
                              <a:solidFill>
                                <a:schemeClr val="tx1"/>
                              </a:solidFill>
                              <a:latin typeface="Helvetica" pitchFamily="2" charset="0"/>
                            </a:rPr>
                            <a:t>0.8</a:t>
                          </a:r>
                          <a14:m>
                            <m:oMath xmlns:m="http://schemas.openxmlformats.org/officeDocument/2006/math">
                              <m:r>
                                <a:rPr kumimoji="0" lang="en-GB" sz="1400" b="0" i="0" kern="1200" dirty="0" smtClean="0">
                                  <a:solidFill>
                                    <a:schemeClr val="tx1"/>
                                  </a:solidFill>
                                  <a:latin typeface="Cambria Math" panose="02040503050406030204" pitchFamily="18" charset="0"/>
                                  <a:ea typeface="Cambria Math" panose="02040503050406030204" pitchFamily="18" charset="0"/>
                                </a:rPr>
                                <m:t> </m:t>
                              </m:r>
                              <m:r>
                                <a:rPr kumimoji="0" lang="en-GB" sz="1400" b="0" i="1" kern="1200" dirty="0" smtClean="0">
                                  <a:solidFill>
                                    <a:schemeClr val="tx1"/>
                                  </a:solidFill>
                                  <a:latin typeface="Cambria Math" panose="02040503050406030204" pitchFamily="18" charset="0"/>
                                  <a:ea typeface="Cambria Math" panose="02040503050406030204" pitchFamily="18" charset="0"/>
                                </a:rPr>
                                <m:t>∙ </m:t>
                              </m:r>
                            </m:oMath>
                          </a14:m>
                          <a:r>
                            <a:rPr kumimoji="0" lang="en-GB" sz="1400" b="0" kern="1200" dirty="0">
                              <a:solidFill>
                                <a:schemeClr val="tx1"/>
                              </a:solidFill>
                              <a:latin typeface="Helvetica" pitchFamily="2" charset="0"/>
                            </a:rPr>
                            <a:t>10</a:t>
                          </a:r>
                          <a:r>
                            <a:rPr kumimoji="0" lang="en-GB" sz="1400" b="0" kern="1200" baseline="30000" dirty="0">
                              <a:solidFill>
                                <a:schemeClr val="tx1"/>
                              </a:solidFill>
                              <a:latin typeface="Helvetica" pitchFamily="2" charset="0"/>
                            </a:rPr>
                            <a:t>6</a:t>
                          </a:r>
                          <a:endParaRPr kumimoji="0" lang="en-GB" sz="1400" b="0" kern="1200" dirty="0">
                            <a:solidFill>
                              <a:schemeClr val="tx1"/>
                            </a:solidFill>
                            <a:latin typeface="Helvetica" pitchFamily="2" charset="0"/>
                          </a:endParaRPr>
                        </a:p>
                      </a:txBody>
                      <a:tcPr marL="51435" marR="51435" marT="25718" marB="25718" anchor="ctr">
                        <a:solidFill>
                          <a:srgbClr val="FFFFC1"/>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kern="1200" dirty="0">
                              <a:solidFill>
                                <a:schemeClr val="tx1"/>
                              </a:solidFill>
                              <a:latin typeface="Helvetica" pitchFamily="2" charset="0"/>
                              <a:ea typeface="+mn-ea"/>
                            </a:rPr>
                            <a:t>~ 1.6 (H) /</a:t>
                          </a:r>
                          <a:r>
                            <a:rPr kumimoji="0" lang="en-GB" sz="1400" b="0" i="0" kern="1200" baseline="0" dirty="0">
                              <a:solidFill>
                                <a:schemeClr val="tx1"/>
                              </a:solidFill>
                              <a:latin typeface="Helvetica" pitchFamily="2" charset="0"/>
                              <a:ea typeface="+mn-ea"/>
                            </a:rPr>
                            <a:t> 3</a:t>
                          </a:r>
                          <a:r>
                            <a:rPr kumimoji="0" lang="en-GB" sz="1400" b="0" i="0" kern="1200" dirty="0">
                              <a:solidFill>
                                <a:schemeClr val="tx1"/>
                              </a:solidFill>
                              <a:latin typeface="Helvetica" pitchFamily="2" charset="0"/>
                              <a:ea typeface="+mn-ea"/>
                            </a:rPr>
                            <a:t>.9 </a:t>
                          </a:r>
                          <a:r>
                            <a:rPr kumimoji="0" lang="en-GB" sz="1400" b="0" kern="1200" baseline="0" dirty="0">
                              <a:solidFill>
                                <a:schemeClr val="tx1"/>
                              </a:solidFill>
                              <a:latin typeface="Helvetica" pitchFamily="2" charset="0"/>
                            </a:rPr>
                            <a:t>(</a:t>
                          </a:r>
                          <a:r>
                            <a:rPr kumimoji="0" lang="en-GB" sz="1400" b="0" kern="1200" baseline="0" dirty="0" err="1">
                              <a:solidFill>
                                <a:schemeClr val="tx1"/>
                              </a:solidFill>
                              <a:latin typeface="Helvetica" pitchFamily="2" charset="0"/>
                            </a:rPr>
                            <a:t>tt</a:t>
                          </a:r>
                          <a:r>
                            <a:rPr kumimoji="0" lang="en-GB" sz="1400" b="0" kern="1200" baseline="0" dirty="0">
                              <a:solidFill>
                                <a:schemeClr val="tx1"/>
                              </a:solidFill>
                              <a:latin typeface="Helvetica" pitchFamily="2" charset="0"/>
                            </a:rPr>
                            <a:t>)</a:t>
                          </a:r>
                          <a14:m>
                            <m:oMath xmlns:m="http://schemas.openxmlformats.org/officeDocument/2006/math">
                              <m:r>
                                <a:rPr kumimoji="0" lang="en-GB" sz="1400" b="0" i="0" kern="1200" dirty="0" smtClean="0">
                                  <a:solidFill>
                                    <a:schemeClr val="tx1"/>
                                  </a:solidFill>
                                  <a:latin typeface="Cambria Math" panose="02040503050406030204" pitchFamily="18" charset="0"/>
                                  <a:ea typeface="Cambria Math" panose="02040503050406030204" pitchFamily="18" charset="0"/>
                                </a:rPr>
                                <m:t> </m:t>
                              </m:r>
                              <m:r>
                                <a:rPr kumimoji="0" lang="en-GB" sz="1400" b="0" i="1" kern="1200" dirty="0" smtClean="0">
                                  <a:solidFill>
                                    <a:schemeClr val="tx1"/>
                                  </a:solidFill>
                                  <a:latin typeface="Cambria Math" panose="02040503050406030204" pitchFamily="18" charset="0"/>
                                  <a:ea typeface="Cambria Math" panose="02040503050406030204" pitchFamily="18" charset="0"/>
                                </a:rPr>
                                <m:t>∙ </m:t>
                              </m:r>
                            </m:oMath>
                          </a14:m>
                          <a:r>
                            <a:rPr kumimoji="0" lang="en-GB" sz="1400" b="0" kern="1200" dirty="0">
                              <a:solidFill>
                                <a:schemeClr val="tx1"/>
                              </a:solidFill>
                              <a:latin typeface="Helvetica" pitchFamily="2" charset="0"/>
                            </a:rPr>
                            <a:t>10</a:t>
                          </a:r>
                          <a:r>
                            <a:rPr kumimoji="0" lang="en-GB" sz="1400" b="0" kern="1200" baseline="30000" dirty="0">
                              <a:solidFill>
                                <a:schemeClr val="tx1"/>
                              </a:solidFill>
                              <a:latin typeface="Helvetica" pitchFamily="2" charset="0"/>
                            </a:rPr>
                            <a:t>6</a:t>
                          </a:r>
                          <a:endParaRPr kumimoji="0" lang="en-GB" sz="1400" b="0" kern="1200" dirty="0">
                            <a:solidFill>
                              <a:schemeClr val="tx1"/>
                            </a:solidFill>
                            <a:latin typeface="Helvetica" pitchFamily="2" charset="0"/>
                            <a:ea typeface="+mn-ea"/>
                            <a:cs typeface="+mn-cs"/>
                          </a:endParaRPr>
                        </a:p>
                      </a:txBody>
                      <a:tcPr marL="51435" marR="51435" marT="25718" marB="25718" anchor="ctr">
                        <a:solidFill>
                          <a:srgbClr val="FFFFC1"/>
                        </a:solidFill>
                      </a:tcPr>
                    </a:tc>
                    <a:tc hMerge="1">
                      <a:txBody>
                        <a:bodyPr/>
                        <a:lstStyle/>
                        <a:p>
                          <a:endParaRPr dirty="0"/>
                        </a:p>
                      </a:txBody>
                      <a:tcPr marL="51435" marR="51435" marT="25718" marB="25718" anchor="ctr"/>
                    </a:tc>
                    <a:extLst>
                      <a:ext uri="{0D108BD9-81ED-4DB2-BD59-A6C34878D82A}">
                        <a16:rowId xmlns:a16="http://schemas.microsoft.com/office/drawing/2014/main" val="3962529601"/>
                      </a:ext>
                    </a:extLst>
                  </a:tr>
                  <a:tr h="31245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GB" sz="1400" b="0" kern="1200" dirty="0">
                              <a:solidFill>
                                <a:schemeClr val="tx1">
                                  <a:lumMod val="90000"/>
                                  <a:lumOff val="10000"/>
                                </a:schemeClr>
                              </a:solidFill>
                              <a:latin typeface="Helvetica" pitchFamily="2" charset="0"/>
                            </a:rPr>
                            <a:t>Inst. luminosity / IP [10</a:t>
                          </a:r>
                          <a:r>
                            <a:rPr kumimoji="0" lang="en-GB" sz="1400" b="0" kern="1200" baseline="30000" dirty="0">
                              <a:solidFill>
                                <a:schemeClr val="tx1">
                                  <a:lumMod val="90000"/>
                                  <a:lumOff val="10000"/>
                                </a:schemeClr>
                              </a:solidFill>
                              <a:latin typeface="Helvetica" pitchFamily="2" charset="0"/>
                            </a:rPr>
                            <a:t>34</a:t>
                          </a:r>
                          <a:r>
                            <a:rPr kumimoji="0" lang="en-GB" sz="1400" b="0" kern="1200" dirty="0">
                              <a:solidFill>
                                <a:schemeClr val="tx1">
                                  <a:lumMod val="90000"/>
                                  <a:lumOff val="10000"/>
                                </a:schemeClr>
                              </a:solidFill>
                              <a:latin typeface="Helvetica" pitchFamily="2" charset="0"/>
                            </a:rPr>
                            <a:t> cm</a:t>
                          </a:r>
                          <a:r>
                            <a:rPr kumimoji="0" lang="en-GB" sz="1400" b="0" kern="1200" baseline="30000" dirty="0">
                              <a:solidFill>
                                <a:schemeClr val="tx1">
                                  <a:lumMod val="90000"/>
                                  <a:lumOff val="10000"/>
                                </a:schemeClr>
                              </a:solidFill>
                              <a:latin typeface="Helvetica" pitchFamily="2" charset="0"/>
                            </a:rPr>
                            <a:t>–2</a:t>
                          </a:r>
                          <a:r>
                            <a:rPr kumimoji="0" lang="en-GB" sz="1400" b="0" kern="1200" dirty="0">
                              <a:solidFill>
                                <a:schemeClr val="tx1">
                                  <a:lumMod val="90000"/>
                                  <a:lumOff val="10000"/>
                                </a:schemeClr>
                              </a:solidFill>
                              <a:latin typeface="Helvetica" pitchFamily="2" charset="0"/>
                            </a:rPr>
                            <a:t>s</a:t>
                          </a:r>
                          <a:r>
                            <a:rPr kumimoji="0" lang="en-GB" sz="1400" b="0" kern="1200" baseline="30000" dirty="0">
                              <a:solidFill>
                                <a:schemeClr val="tx1">
                                  <a:lumMod val="90000"/>
                                  <a:lumOff val="10000"/>
                                </a:schemeClr>
                              </a:solidFill>
                              <a:latin typeface="Helvetica" pitchFamily="2" charset="0"/>
                            </a:rPr>
                            <a:t>–1</a:t>
                          </a:r>
                          <a:r>
                            <a:rPr kumimoji="0" lang="en-GB"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400" b="0" kern="1200" dirty="0">
                              <a:solidFill>
                                <a:schemeClr val="tx1">
                                  <a:lumMod val="90000"/>
                                  <a:lumOff val="10000"/>
                                </a:schemeClr>
                              </a:solidFill>
                              <a:latin typeface="Helvetica" pitchFamily="2" charset="0"/>
                            </a:rPr>
                            <a:t>144</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400" b="0" kern="1200" dirty="0">
                              <a:solidFill>
                                <a:schemeClr val="tx1">
                                  <a:lumMod val="90000"/>
                                  <a:lumOff val="10000"/>
                                </a:schemeClr>
                              </a:solidFill>
                              <a:latin typeface="Helvetica" pitchFamily="2" charset="0"/>
                            </a:rPr>
                            <a:t>20 </a:t>
                          </a:r>
                          <a:r>
                            <a:rPr kumimoji="0" lang="en-GB" sz="1100" b="0" kern="1200" dirty="0">
                              <a:solidFill>
                                <a:schemeClr val="tx1">
                                  <a:lumMod val="90000"/>
                                  <a:lumOff val="10000"/>
                                </a:schemeClr>
                              </a:solidFill>
                              <a:latin typeface="Helvetica" pitchFamily="2" charset="0"/>
                            </a:rPr>
                            <a:t>(157, 163 GeV)</a:t>
                          </a:r>
                          <a:endParaRPr kumimoji="0" lang="en-GB" sz="1400" b="0" kern="1200" dirty="0">
                            <a:solidFill>
                              <a:schemeClr val="tx1">
                                <a:lumMod val="90000"/>
                                <a:lumOff val="10000"/>
                              </a:schemeClr>
                            </a:solidFill>
                            <a:latin typeface="Helvetica" pitchFamily="2" charset="0"/>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400" b="0" kern="1200" dirty="0">
                              <a:solidFill>
                                <a:schemeClr val="tx1">
                                  <a:lumMod val="90000"/>
                                  <a:lumOff val="10000"/>
                                </a:schemeClr>
                              </a:solidFill>
                              <a:latin typeface="Helvetica" pitchFamily="2" charset="0"/>
                            </a:rPr>
                            <a:t>7.5 </a:t>
                          </a:r>
                          <a:r>
                            <a:rPr kumimoji="0" lang="en-GB" sz="1100" b="0" i="0" u="none" strike="noStrike" kern="1200" cap="none" spc="0" normalizeH="0" baseline="0" noProof="0" dirty="0">
                              <a:ln>
                                <a:noFill/>
                              </a:ln>
                              <a:solidFill>
                                <a:srgbClr val="000000">
                                  <a:lumMod val="90000"/>
                                  <a:lumOff val="10000"/>
                                </a:srgbClr>
                              </a:solidFill>
                              <a:effectLst/>
                              <a:uLnTx/>
                              <a:uFillTx/>
                              <a:latin typeface="Helvetica" pitchFamily="2" charset="0"/>
                              <a:ea typeface="+mn-ea"/>
                              <a:cs typeface="+mn-cs"/>
                            </a:rPr>
                            <a:t>(240 GeV)</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r>
                            <a:rPr kumimoji="0" lang="en-GB" sz="1400" b="0" kern="1200" dirty="0">
                              <a:solidFill>
                                <a:schemeClr val="tx1">
                                  <a:lumMod val="90000"/>
                                  <a:lumOff val="10000"/>
                                </a:schemeClr>
                              </a:solidFill>
                              <a:latin typeface="Helvetica" pitchFamily="2" charset="0"/>
                            </a:rPr>
                            <a:t>1.8 </a:t>
                          </a:r>
                          <a:r>
                            <a:rPr kumimoji="0" lang="en-GB" sz="1100" b="0" kern="1200" dirty="0">
                              <a:solidFill>
                                <a:schemeClr val="tx1">
                                  <a:lumMod val="90000"/>
                                  <a:lumOff val="10000"/>
                                </a:schemeClr>
                              </a:solidFill>
                              <a:latin typeface="Helvetica" pitchFamily="2" charset="0"/>
                              <a:ea typeface="+mn-ea"/>
                              <a:cs typeface="+mn-cs"/>
                            </a:rPr>
                            <a:t>(~350 GeV)</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kumimoji="0" lang="en-GB" sz="1400" b="0" kern="1200" dirty="0">
                              <a:solidFill>
                                <a:schemeClr val="tx1">
                                  <a:lumMod val="90000"/>
                                  <a:lumOff val="10000"/>
                                </a:schemeClr>
                              </a:solidFill>
                              <a:latin typeface="Helvetica" pitchFamily="2" charset="0"/>
                            </a:rPr>
                            <a:t>1.4 </a:t>
                          </a:r>
                          <a:r>
                            <a:rPr kumimoji="0" lang="en-GB" sz="1100" b="0" i="0" u="none" strike="noStrike" kern="1200" cap="none" spc="0" normalizeH="0" baseline="0" noProof="0" dirty="0">
                              <a:ln>
                                <a:noFill/>
                              </a:ln>
                              <a:solidFill>
                                <a:srgbClr val="000000">
                                  <a:lumMod val="90000"/>
                                  <a:lumOff val="10000"/>
                                </a:srgbClr>
                              </a:solidFill>
                              <a:effectLst/>
                              <a:uLnTx/>
                              <a:uFillTx/>
                              <a:latin typeface="Helvetica" pitchFamily="2" charset="0"/>
                              <a:ea typeface="+mn-ea"/>
                              <a:cs typeface="+mn-cs"/>
                            </a:rPr>
                            <a:t>(365 GeV)</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extLst>
                      <a:ext uri="{0D108BD9-81ED-4DB2-BD59-A6C34878D82A}">
                        <a16:rowId xmlns:a16="http://schemas.microsoft.com/office/drawing/2014/main" val="1594538425"/>
                      </a:ext>
                    </a:extLst>
                  </a:tr>
                  <a:tr h="312453">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400" b="0" kern="1200" dirty="0">
                              <a:solidFill>
                                <a:schemeClr val="tx1">
                                  <a:lumMod val="90000"/>
                                  <a:lumOff val="10000"/>
                                </a:schemeClr>
                              </a:solidFill>
                              <a:latin typeface="Helvetica" pitchFamily="2" charset="0"/>
                            </a:rPr>
                            <a:t>Integrated luminosity / year / IP [ab</a:t>
                          </a:r>
                          <a:r>
                            <a:rPr kumimoji="0" lang="en-GB" sz="1400" b="0" kern="1200" baseline="30000" dirty="0">
                              <a:solidFill>
                                <a:schemeClr val="tx1">
                                  <a:lumMod val="90000"/>
                                  <a:lumOff val="10000"/>
                                </a:schemeClr>
                              </a:solidFill>
                              <a:latin typeface="Helvetica" pitchFamily="2" charset="0"/>
                            </a:rPr>
                            <a:t>–1</a:t>
                          </a:r>
                          <a:r>
                            <a:rPr kumimoji="0" lang="en-GB"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17</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2.4</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0.9</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rPr>
                            <a:t>0.21</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0.17</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extLst>
                      <a:ext uri="{0D108BD9-81ED-4DB2-BD59-A6C34878D82A}">
                        <a16:rowId xmlns:a16="http://schemas.microsoft.com/office/drawing/2014/main" val="2440437566"/>
                      </a:ext>
                    </a:extLst>
                  </a:tr>
                  <a:tr h="312453">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400" b="0" kern="1200" dirty="0">
                              <a:solidFill>
                                <a:schemeClr val="tx1">
                                  <a:lumMod val="90000"/>
                                  <a:lumOff val="10000"/>
                                </a:schemeClr>
                              </a:solidFill>
                              <a:latin typeface="Helvetica" pitchFamily="2" charset="0"/>
                            </a:rPr>
                            <a:t>Run time (including </a:t>
                          </a:r>
                          <a:r>
                            <a:rPr kumimoji="0" lang="en-GB" sz="1400" b="0" kern="1200" dirty="0" err="1">
                              <a:solidFill>
                                <a:schemeClr val="tx1">
                                  <a:lumMod val="90000"/>
                                  <a:lumOff val="10000"/>
                                </a:schemeClr>
                              </a:solidFill>
                              <a:latin typeface="Helvetica" pitchFamily="2" charset="0"/>
                            </a:rPr>
                            <a:t>lumi</a:t>
                          </a:r>
                          <a:r>
                            <a:rPr kumimoji="0" lang="en-GB" sz="1400" b="0" kern="1200" dirty="0">
                              <a:solidFill>
                                <a:schemeClr val="tx1">
                                  <a:lumMod val="90000"/>
                                  <a:lumOff val="10000"/>
                                </a:schemeClr>
                              </a:solidFill>
                              <a:latin typeface="Helvetica" pitchFamily="2" charset="0"/>
                            </a:rPr>
                            <a:t> ramp-up) [years]</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4</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2</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3</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rPr>
                            <a:t>1</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rPr>
                            <a:t>4</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extLst>
                      <a:ext uri="{0D108BD9-81ED-4DB2-BD59-A6C34878D82A}">
                        <a16:rowId xmlns:a16="http://schemas.microsoft.com/office/drawing/2014/main" val="167799703"/>
                      </a:ext>
                    </a:extLst>
                  </a:tr>
                  <a:tr h="31245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GB" sz="1400" b="0" kern="1200" dirty="0">
                              <a:solidFill>
                                <a:schemeClr val="tx1">
                                  <a:lumMod val="90000"/>
                                  <a:lumOff val="10000"/>
                                </a:schemeClr>
                              </a:solidFill>
                              <a:latin typeface="Helvetica" pitchFamily="2" charset="0"/>
                            </a:rPr>
                            <a:t>Total integrated luminosity [ab</a:t>
                          </a:r>
                          <a:r>
                            <a:rPr kumimoji="0" lang="en-GB" sz="1400" b="0" kern="1200" baseline="30000" dirty="0">
                              <a:solidFill>
                                <a:schemeClr val="tx1">
                                  <a:lumMod val="90000"/>
                                  <a:lumOff val="10000"/>
                                </a:schemeClr>
                              </a:solidFill>
                              <a:latin typeface="Helvetica" pitchFamily="2" charset="0"/>
                            </a:rPr>
                            <a:t>–1</a:t>
                          </a:r>
                          <a:r>
                            <a:rPr kumimoji="0" lang="en-GB" sz="1400" b="0" kern="1200" baseline="0" dirty="0">
                              <a:solidFill>
                                <a:schemeClr val="tx1">
                                  <a:lumMod val="90000"/>
                                  <a:lumOff val="10000"/>
                                </a:schemeClr>
                              </a:solidFill>
                              <a:latin typeface="Helvetica" pitchFamily="2" charset="0"/>
                            </a:rPr>
                            <a:t>, 4 IPs</a:t>
                          </a:r>
                          <a:r>
                            <a:rPr kumimoji="0" lang="en-GB"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400" b="0" kern="1200" dirty="0">
                              <a:solidFill>
                                <a:schemeClr val="tx1">
                                  <a:lumMod val="90000"/>
                                  <a:lumOff val="10000"/>
                                </a:schemeClr>
                              </a:solidFill>
                              <a:latin typeface="Helvetica" pitchFamily="2" charset="0"/>
                            </a:rPr>
                            <a:t>205</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400" b="0" kern="1200" dirty="0">
                              <a:solidFill>
                                <a:schemeClr val="tx1">
                                  <a:lumMod val="90000"/>
                                  <a:lumOff val="10000"/>
                                </a:schemeClr>
                              </a:solidFill>
                              <a:latin typeface="Helvetica" pitchFamily="2" charset="0"/>
                            </a:rPr>
                            <a:t>19.2</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400" b="0" kern="1200" dirty="0">
                              <a:solidFill>
                                <a:schemeClr val="tx1">
                                  <a:lumMod val="90000"/>
                                  <a:lumOff val="10000"/>
                                </a:schemeClr>
                              </a:solidFill>
                              <a:latin typeface="Helvetica" pitchFamily="2" charset="0"/>
                            </a:rPr>
                            <a:t>10.8</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r>
                            <a:rPr kumimoji="0" lang="en-GB" sz="1400" b="0" kern="1200" dirty="0">
                              <a:solidFill>
                                <a:schemeClr val="tx1">
                                  <a:lumMod val="90000"/>
                                  <a:lumOff val="10000"/>
                                </a:schemeClr>
                              </a:solidFill>
                              <a:latin typeface="Helvetica" pitchFamily="2" charset="0"/>
                            </a:rPr>
                            <a:t>0.4</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rPr>
                            <a:t>2.7</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extLst>
                      <a:ext uri="{0D108BD9-81ED-4DB2-BD59-A6C34878D82A}">
                        <a16:rowId xmlns:a16="http://schemas.microsoft.com/office/drawing/2014/main" val="2513034531"/>
                      </a:ext>
                    </a:extLst>
                  </a:tr>
                  <a:tr h="31245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GB" sz="1400" b="0" kern="1200" dirty="0">
                              <a:solidFill>
                                <a:schemeClr val="tx1"/>
                              </a:solidFill>
                              <a:latin typeface="Helvetica" pitchFamily="2" charset="0"/>
                            </a:rPr>
                            <a:t>Total number of events</a:t>
                          </a:r>
                          <a:r>
                            <a:rPr kumimoji="0" lang="en-GB" sz="1400" b="0" kern="1200" baseline="0" dirty="0">
                              <a:solidFill>
                                <a:schemeClr val="tx1">
                                  <a:lumMod val="90000"/>
                                  <a:lumOff val="10000"/>
                                </a:schemeClr>
                              </a:solidFill>
                              <a:latin typeface="Helvetica" pitchFamily="2" charset="0"/>
                            </a:rPr>
                            <a:t> [4 IPs]</a:t>
                          </a:r>
                          <a:endParaRPr kumimoji="0" lang="en-GB" sz="1400" b="0" kern="1200" dirty="0">
                            <a:solidFill>
                              <a:schemeClr val="tx1"/>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400" b="0" kern="1200" dirty="0">
                              <a:solidFill>
                                <a:schemeClr val="tx1"/>
                              </a:solidFill>
                              <a:latin typeface="Helvetica" pitchFamily="2" charset="0"/>
                            </a:rPr>
                            <a:t>6</a:t>
                          </a:r>
                          <a14:m>
                            <m:oMath xmlns:m="http://schemas.openxmlformats.org/officeDocument/2006/math">
                              <m:r>
                                <a:rPr kumimoji="0" lang="en-GB" sz="1400" b="0" i="0" kern="1200" dirty="0" smtClean="0">
                                  <a:solidFill>
                                    <a:schemeClr val="tx1"/>
                                  </a:solidFill>
                                  <a:latin typeface="Cambria Math" panose="02040503050406030204" pitchFamily="18" charset="0"/>
                                  <a:ea typeface="Cambria Math" panose="02040503050406030204" pitchFamily="18" charset="0"/>
                                </a:rPr>
                                <m:t> </m:t>
                              </m:r>
                              <m:r>
                                <a:rPr kumimoji="0" lang="en-GB" sz="1400" b="0" i="1" kern="1200" dirty="0" smtClean="0">
                                  <a:solidFill>
                                    <a:schemeClr val="tx1"/>
                                  </a:solidFill>
                                  <a:latin typeface="Cambria Math" panose="02040503050406030204" pitchFamily="18" charset="0"/>
                                  <a:ea typeface="Cambria Math" panose="02040503050406030204" pitchFamily="18" charset="0"/>
                                </a:rPr>
                                <m:t>∙ </m:t>
                              </m:r>
                            </m:oMath>
                          </a14:m>
                          <a:r>
                            <a:rPr kumimoji="0" lang="en-GB" sz="1400" b="0" kern="1200" dirty="0">
                              <a:solidFill>
                                <a:schemeClr val="tx1"/>
                              </a:solidFill>
                              <a:latin typeface="Helvetica" pitchFamily="2" charset="0"/>
                            </a:rPr>
                            <a:t>10</a:t>
                          </a:r>
                          <a:r>
                            <a:rPr kumimoji="0" lang="en-GB" sz="1400" b="0" kern="1200" baseline="30000" dirty="0">
                              <a:solidFill>
                                <a:schemeClr val="tx1"/>
                              </a:solidFill>
                              <a:latin typeface="Helvetica" pitchFamily="2" charset="0"/>
                            </a:rPr>
                            <a:t>12</a:t>
                          </a:r>
                          <a:endParaRPr kumimoji="0" lang="en-GB" sz="1400" b="0" kern="1200" dirty="0">
                            <a:solidFill>
                              <a:schemeClr val="tx1"/>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400" b="0" kern="1200" dirty="0">
                              <a:solidFill>
                                <a:schemeClr val="tx1"/>
                              </a:solidFill>
                              <a:latin typeface="Helvetica" pitchFamily="2" charset="0"/>
                            </a:rPr>
                            <a:t>2.4</a:t>
                          </a:r>
                          <a14:m>
                            <m:oMath xmlns:m="http://schemas.openxmlformats.org/officeDocument/2006/math">
                              <m:r>
                                <a:rPr kumimoji="0" lang="en-GB" sz="1400" b="0" i="0" kern="1200" dirty="0" smtClean="0">
                                  <a:solidFill>
                                    <a:schemeClr val="tx1"/>
                                  </a:solidFill>
                                  <a:latin typeface="Cambria Math" panose="02040503050406030204" pitchFamily="18" charset="0"/>
                                  <a:ea typeface="Cambria Math" panose="02040503050406030204" pitchFamily="18" charset="0"/>
                                </a:rPr>
                                <m:t> </m:t>
                              </m:r>
                              <m:r>
                                <a:rPr kumimoji="0" lang="en-GB" sz="1400" b="0" i="1" kern="1200" dirty="0" smtClean="0">
                                  <a:solidFill>
                                    <a:schemeClr val="tx1"/>
                                  </a:solidFill>
                                  <a:latin typeface="Cambria Math" panose="02040503050406030204" pitchFamily="18" charset="0"/>
                                  <a:ea typeface="Cambria Math" panose="02040503050406030204" pitchFamily="18" charset="0"/>
                                </a:rPr>
                                <m:t>∙ </m:t>
                              </m:r>
                            </m:oMath>
                          </a14:m>
                          <a:r>
                            <a:rPr kumimoji="0" lang="en-GB" sz="1400" b="0" kern="1200" dirty="0">
                              <a:solidFill>
                                <a:schemeClr val="tx1"/>
                              </a:solidFill>
                              <a:latin typeface="Helvetica" pitchFamily="2" charset="0"/>
                            </a:rPr>
                            <a:t>10</a:t>
                          </a:r>
                          <a:r>
                            <a:rPr kumimoji="0" lang="en-GB" sz="1400" b="0" kern="1200" baseline="30000" dirty="0">
                              <a:solidFill>
                                <a:schemeClr val="tx1"/>
                              </a:solidFill>
                              <a:latin typeface="Helvetica" pitchFamily="2" charset="0"/>
                            </a:rPr>
                            <a:t>8</a:t>
                          </a:r>
                          <a:endParaRPr kumimoji="0" lang="en-GB" sz="1400" b="0" kern="1200" dirty="0">
                            <a:solidFill>
                              <a:schemeClr val="tx1"/>
                            </a:solidFill>
                            <a:latin typeface="Helvetica" pitchFamily="2" charset="0"/>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kern="1200" dirty="0">
                              <a:solidFill>
                                <a:schemeClr val="tx1"/>
                              </a:solidFill>
                              <a:latin typeface="Helvetica" pitchFamily="2" charset="0"/>
                            </a:rPr>
                            <a:t>2.2</a:t>
                          </a:r>
                          <a14:m>
                            <m:oMath xmlns:m="http://schemas.openxmlformats.org/officeDocument/2006/math">
                              <m:r>
                                <a:rPr kumimoji="0" lang="en-GB" sz="1400" b="0" i="0" kern="1200" dirty="0" smtClean="0">
                                  <a:solidFill>
                                    <a:schemeClr val="tx1"/>
                                  </a:solidFill>
                                  <a:latin typeface="Cambria Math" panose="02040503050406030204" pitchFamily="18" charset="0"/>
                                  <a:ea typeface="Cambria Math" panose="02040503050406030204" pitchFamily="18" charset="0"/>
                                </a:rPr>
                                <m:t> </m:t>
                              </m:r>
                              <m:r>
                                <a:rPr kumimoji="0" lang="en-GB" sz="1400" b="0" i="1" kern="1200" dirty="0" smtClean="0">
                                  <a:solidFill>
                                    <a:schemeClr val="tx1"/>
                                  </a:solidFill>
                                  <a:latin typeface="Cambria Math" panose="02040503050406030204" pitchFamily="18" charset="0"/>
                                  <a:ea typeface="Cambria Math" panose="02040503050406030204" pitchFamily="18" charset="0"/>
                                </a:rPr>
                                <m:t>∙ </m:t>
                              </m:r>
                            </m:oMath>
                          </a14:m>
                          <a:r>
                            <a:rPr kumimoji="0" lang="en-GB" sz="1400" b="0" kern="1200" dirty="0">
                              <a:solidFill>
                                <a:schemeClr val="tx1"/>
                              </a:solidFill>
                              <a:latin typeface="Helvetica" pitchFamily="2" charset="0"/>
                            </a:rPr>
                            <a:t>10</a:t>
                          </a:r>
                          <a:r>
                            <a:rPr kumimoji="0" lang="en-GB" sz="1400" b="0" kern="1200" baseline="30000" dirty="0">
                              <a:solidFill>
                                <a:schemeClr val="tx1"/>
                              </a:solidFill>
                              <a:latin typeface="Helvetica" pitchFamily="2" charset="0"/>
                            </a:rPr>
                            <a:t>6</a:t>
                          </a:r>
                          <a:endParaRPr kumimoji="0" lang="en-GB" sz="1400" b="0" kern="1200" dirty="0">
                            <a:solidFill>
                              <a:schemeClr val="tx1"/>
                            </a:solidFill>
                            <a:latin typeface="Helvetica" pitchFamily="2" charset="0"/>
                          </a:endParaRPr>
                        </a:p>
                      </a:txBody>
                      <a:tcPr marL="51435" marR="51435" marT="25718" marB="25718" anchor="ctr">
                        <a:solidFill>
                          <a:schemeClr val="accent1">
                            <a:lumMod val="20000"/>
                            <a:lumOff val="80000"/>
                          </a:scheme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kern="1200" dirty="0">
                              <a:solidFill>
                                <a:schemeClr val="tx1"/>
                              </a:solidFill>
                              <a:latin typeface="Helvetica" pitchFamily="2" charset="0"/>
                            </a:rPr>
                            <a:t>2</a:t>
                          </a:r>
                          <a14:m>
                            <m:oMath xmlns:m="http://schemas.openxmlformats.org/officeDocument/2006/math">
                              <m:r>
                                <a:rPr kumimoji="0" lang="en-GB" sz="1400" b="0" i="0" kern="1200" dirty="0" smtClean="0">
                                  <a:solidFill>
                                    <a:schemeClr val="tx1"/>
                                  </a:solidFill>
                                  <a:latin typeface="Cambria Math" panose="02040503050406030204" pitchFamily="18" charset="0"/>
                                  <a:ea typeface="Cambria Math" panose="02040503050406030204" pitchFamily="18" charset="0"/>
                                </a:rPr>
                                <m:t> </m:t>
                              </m:r>
                              <m:r>
                                <a:rPr kumimoji="0" lang="en-GB" sz="1400" b="0" i="1" kern="1200" dirty="0" smtClean="0">
                                  <a:solidFill>
                                    <a:schemeClr val="tx1"/>
                                  </a:solidFill>
                                  <a:latin typeface="Cambria Math" panose="02040503050406030204" pitchFamily="18" charset="0"/>
                                  <a:ea typeface="Cambria Math" panose="02040503050406030204" pitchFamily="18" charset="0"/>
                                </a:rPr>
                                <m:t>∙ </m:t>
                              </m:r>
                            </m:oMath>
                          </a14:m>
                          <a:r>
                            <a:rPr kumimoji="0" lang="en-GB" sz="1400" b="0" kern="1200" dirty="0">
                              <a:solidFill>
                                <a:schemeClr val="tx1"/>
                              </a:solidFill>
                              <a:latin typeface="Helvetica" pitchFamily="2" charset="0"/>
                            </a:rPr>
                            <a:t>10</a:t>
                          </a:r>
                          <a:r>
                            <a:rPr kumimoji="0" lang="en-GB" sz="1400" b="0" kern="1200" baseline="30000" dirty="0">
                              <a:solidFill>
                                <a:schemeClr val="tx1"/>
                              </a:solidFill>
                              <a:latin typeface="Helvetica" pitchFamily="2" charset="0"/>
                            </a:rPr>
                            <a:t>6</a:t>
                          </a:r>
                          <a:endParaRPr kumimoji="0" lang="en-GB" sz="1400" b="0" kern="1200" dirty="0">
                            <a:solidFill>
                              <a:schemeClr val="tx1"/>
                            </a:solidFill>
                            <a:latin typeface="Helvetica" pitchFamily="2" charset="0"/>
                            <a:ea typeface="+mn-ea"/>
                            <a:cs typeface="+mn-cs"/>
                          </a:endParaRPr>
                        </a:p>
                      </a:txBody>
                      <a:tcPr marL="51435" marR="51435" marT="25718" marB="25718" anchor="ctr">
                        <a:solidFill>
                          <a:schemeClr val="accent1">
                            <a:lumMod val="20000"/>
                            <a:lumOff val="80000"/>
                          </a:schemeClr>
                        </a:solidFill>
                      </a:tcPr>
                    </a:tc>
                    <a:tc hMerge="1">
                      <a:txBody>
                        <a:bodyPr/>
                        <a:lstStyle/>
                        <a:p>
                          <a:endParaRPr dirty="0"/>
                        </a:p>
                      </a:txBody>
                      <a:tcPr marL="51435" marR="51435" marT="25718" marB="25718" anchor="ctr">
                        <a:lnL w="12700" cap="flat" cmpd="sng" algn="ctr">
                          <a:solidFill>
                            <a:sysClr val="windowText" lastClr="000000"/>
                          </a:solidFill>
                          <a:prstDash val="solid"/>
                          <a:round/>
                          <a:headEnd type="none" w="med" len="med"/>
                          <a:tailEnd type="none" w="med" len="med"/>
                        </a:lnL>
                        <a:lnR w="12700" cap="flat" cmpd="sng" algn="ctr">
                          <a:solidFill>
                            <a:srgbClr val="A26B2D"/>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extLst>
                      <a:ext uri="{0D108BD9-81ED-4DB2-BD59-A6C34878D82A}">
                        <a16:rowId xmlns:a16="http://schemas.microsoft.com/office/drawing/2014/main" val="4062015532"/>
                      </a:ext>
                    </a:extLst>
                  </a:tr>
                </a:tbl>
              </a:graphicData>
            </a:graphic>
          </p:graphicFrame>
        </mc:Choice>
        <mc:Fallback xmlns="">
          <p:graphicFrame>
            <p:nvGraphicFramePr>
              <p:cNvPr id="8" name="Table 7">
                <a:extLst>
                  <a:ext uri="{FF2B5EF4-FFF2-40B4-BE49-F238E27FC236}">
                    <a16:creationId xmlns:a16="http://schemas.microsoft.com/office/drawing/2014/main" id="{6665A532-7C52-72EC-0B41-AB9DF44805A5}"/>
                  </a:ext>
                </a:extLst>
              </p:cNvPr>
              <p:cNvGraphicFramePr>
                <a:graphicFrameLocks noGrp="1"/>
              </p:cNvGraphicFramePr>
              <p:nvPr>
                <p:extLst>
                  <p:ext uri="{D42A27DB-BD31-4B8C-83A1-F6EECF244321}">
                    <p14:modId xmlns:p14="http://schemas.microsoft.com/office/powerpoint/2010/main" val="2481956068"/>
                  </p:ext>
                </p:extLst>
              </p:nvPr>
            </p:nvGraphicFramePr>
            <p:xfrm>
              <a:off x="762585" y="1890391"/>
              <a:ext cx="9229555" cy="3556966"/>
            </p:xfrm>
            <a:graphic>
              <a:graphicData uri="http://schemas.openxmlformats.org/drawingml/2006/table">
                <a:tbl>
                  <a:tblPr firstRow="1" bandRow="1">
                    <a:tableStyleId>{69012ECD-51FC-41F1-AA8D-1B2483CD663E}</a:tableStyleId>
                  </a:tblPr>
                  <a:tblGrid>
                    <a:gridCol w="3368969">
                      <a:extLst>
                        <a:ext uri="{9D8B030D-6E8A-4147-A177-3AD203B41FA5}">
                          <a16:colId xmlns:a16="http://schemas.microsoft.com/office/drawing/2014/main" val="20000"/>
                        </a:ext>
                      </a:extLst>
                    </a:gridCol>
                    <a:gridCol w="1045506">
                      <a:extLst>
                        <a:ext uri="{9D8B030D-6E8A-4147-A177-3AD203B41FA5}">
                          <a16:colId xmlns:a16="http://schemas.microsoft.com/office/drawing/2014/main" val="20001"/>
                        </a:ext>
                      </a:extLst>
                    </a:gridCol>
                    <a:gridCol w="1329757">
                      <a:extLst>
                        <a:ext uri="{9D8B030D-6E8A-4147-A177-3AD203B41FA5}">
                          <a16:colId xmlns:a16="http://schemas.microsoft.com/office/drawing/2014/main" val="20004"/>
                        </a:ext>
                      </a:extLst>
                    </a:gridCol>
                    <a:gridCol w="1232453">
                      <a:extLst>
                        <a:ext uri="{9D8B030D-6E8A-4147-A177-3AD203B41FA5}">
                          <a16:colId xmlns:a16="http://schemas.microsoft.com/office/drawing/2014/main" val="20005"/>
                        </a:ext>
                      </a:extLst>
                    </a:gridCol>
                    <a:gridCol w="1134067">
                      <a:extLst>
                        <a:ext uri="{9D8B030D-6E8A-4147-A177-3AD203B41FA5}">
                          <a16:colId xmlns:a16="http://schemas.microsoft.com/office/drawing/2014/main" val="818795718"/>
                        </a:ext>
                      </a:extLst>
                    </a:gridCol>
                    <a:gridCol w="1118803">
                      <a:extLst>
                        <a:ext uri="{9D8B030D-6E8A-4147-A177-3AD203B41FA5}">
                          <a16:colId xmlns:a16="http://schemas.microsoft.com/office/drawing/2014/main" val="2232381764"/>
                        </a:ext>
                      </a:extLst>
                    </a:gridCol>
                  </a:tblGrid>
                  <a:tr h="312453">
                    <a:tc>
                      <a:txBody>
                        <a:bodyPr/>
                        <a:lstStyle>
                          <a:lvl1pPr marL="0" algn="l" defTabSz="914400" rtl="0" eaLnBrk="1" latinLnBrk="0" hangingPunct="1">
                            <a:defRPr kumimoji="0" sz="1800" b="1" kern="1200">
                              <a:solidFill>
                                <a:schemeClr val="lt1"/>
                              </a:solidFill>
                              <a:latin typeface="Arial"/>
                            </a:defRPr>
                          </a:lvl1pPr>
                          <a:lvl2pPr marL="457200" algn="l" defTabSz="914400" rtl="0" eaLnBrk="1" latinLnBrk="0" hangingPunct="1">
                            <a:defRPr kumimoji="0" sz="1800" b="1" kern="1200">
                              <a:solidFill>
                                <a:schemeClr val="lt1"/>
                              </a:solidFill>
                              <a:latin typeface="Arial"/>
                            </a:defRPr>
                          </a:lvl2pPr>
                          <a:lvl3pPr marL="914400" algn="l" defTabSz="914400" rtl="0" eaLnBrk="1" latinLnBrk="0" hangingPunct="1">
                            <a:defRPr kumimoji="0" sz="1800" b="1" kern="1200">
                              <a:solidFill>
                                <a:schemeClr val="lt1"/>
                              </a:solidFill>
                              <a:latin typeface="Arial"/>
                            </a:defRPr>
                          </a:lvl3pPr>
                          <a:lvl4pPr marL="1371600" algn="l" defTabSz="914400" rtl="0" eaLnBrk="1" latinLnBrk="0" hangingPunct="1">
                            <a:defRPr kumimoji="0" sz="1800" b="1" kern="1200">
                              <a:solidFill>
                                <a:schemeClr val="lt1"/>
                              </a:solidFill>
                              <a:latin typeface="Arial"/>
                            </a:defRPr>
                          </a:lvl4pPr>
                          <a:lvl5pPr marL="1828800" algn="l" defTabSz="914400" rtl="0" eaLnBrk="1" latinLnBrk="0" hangingPunct="1">
                            <a:defRPr kumimoji="0" sz="1800" b="1" kern="1200">
                              <a:solidFill>
                                <a:schemeClr val="lt1"/>
                              </a:solidFill>
                              <a:latin typeface="Arial"/>
                            </a:defRPr>
                          </a:lvl5pPr>
                          <a:lvl6pPr marL="2286000" algn="l" defTabSz="914400" rtl="0" eaLnBrk="1" latinLnBrk="0" hangingPunct="1">
                            <a:defRPr kumimoji="0" sz="1800" b="1" kern="1200">
                              <a:solidFill>
                                <a:schemeClr val="lt1"/>
                              </a:solidFill>
                              <a:latin typeface="Arial"/>
                            </a:defRPr>
                          </a:lvl6pPr>
                          <a:lvl7pPr marL="2743200" algn="l" defTabSz="914400" rtl="0" eaLnBrk="1" latinLnBrk="0" hangingPunct="1">
                            <a:defRPr kumimoji="0" sz="1800" b="1" kern="1200">
                              <a:solidFill>
                                <a:schemeClr val="lt1"/>
                              </a:solidFill>
                              <a:latin typeface="Arial"/>
                            </a:defRPr>
                          </a:lvl7pPr>
                          <a:lvl8pPr marL="3200400" algn="l" defTabSz="914400" rtl="0" eaLnBrk="1" latinLnBrk="0" hangingPunct="1">
                            <a:defRPr kumimoji="0" sz="1800" b="1" kern="1200">
                              <a:solidFill>
                                <a:schemeClr val="lt1"/>
                              </a:solidFill>
                              <a:latin typeface="Arial"/>
                            </a:defRPr>
                          </a:lvl8pPr>
                          <a:lvl9pPr marL="3657600" algn="l" defTabSz="914400" rtl="0" eaLnBrk="1" latinLnBrk="0" hangingPunct="1">
                            <a:defRPr kumimoji="0" sz="1800" b="1" kern="1200">
                              <a:solidFill>
                                <a:schemeClr val="lt1"/>
                              </a:solidFill>
                              <a:latin typeface="Arial"/>
                            </a:defRPr>
                          </a:lvl9pPr>
                        </a:lstStyle>
                        <a:p>
                          <a:r>
                            <a:rPr lang="en-GB" sz="1400" b="0" dirty="0">
                              <a:solidFill>
                                <a:schemeClr val="bg1"/>
                              </a:solidFill>
                              <a:latin typeface="Helvetica" pitchFamily="2" charset="0"/>
                            </a:rPr>
                            <a:t>Parameter</a:t>
                          </a:r>
                        </a:p>
                      </a:txBody>
                      <a:tcPr marL="51435" marR="51435" marT="25718" marB="25718" anchor="ctr"/>
                    </a:tc>
                    <a:tc>
                      <a:txBody>
                        <a:bodyPr/>
                        <a:lstStyle>
                          <a:lvl1pPr marL="0" algn="l" defTabSz="914400" rtl="0" eaLnBrk="1" latinLnBrk="0" hangingPunct="1">
                            <a:defRPr kumimoji="0" sz="1800" b="1" kern="1200">
                              <a:solidFill>
                                <a:schemeClr val="lt1"/>
                              </a:solidFill>
                              <a:latin typeface="Arial"/>
                            </a:defRPr>
                          </a:lvl1pPr>
                          <a:lvl2pPr marL="457200" algn="l" defTabSz="914400" rtl="0" eaLnBrk="1" latinLnBrk="0" hangingPunct="1">
                            <a:defRPr kumimoji="0" sz="1800" b="1" kern="1200">
                              <a:solidFill>
                                <a:schemeClr val="lt1"/>
                              </a:solidFill>
                              <a:latin typeface="Arial"/>
                            </a:defRPr>
                          </a:lvl2pPr>
                          <a:lvl3pPr marL="914400" algn="l" defTabSz="914400" rtl="0" eaLnBrk="1" latinLnBrk="0" hangingPunct="1">
                            <a:defRPr kumimoji="0" sz="1800" b="1" kern="1200">
                              <a:solidFill>
                                <a:schemeClr val="lt1"/>
                              </a:solidFill>
                              <a:latin typeface="Arial"/>
                            </a:defRPr>
                          </a:lvl3pPr>
                          <a:lvl4pPr marL="1371600" algn="l" defTabSz="914400" rtl="0" eaLnBrk="1" latinLnBrk="0" hangingPunct="1">
                            <a:defRPr kumimoji="0" sz="1800" b="1" kern="1200">
                              <a:solidFill>
                                <a:schemeClr val="lt1"/>
                              </a:solidFill>
                              <a:latin typeface="Arial"/>
                            </a:defRPr>
                          </a:lvl4pPr>
                          <a:lvl5pPr marL="1828800" algn="l" defTabSz="914400" rtl="0" eaLnBrk="1" latinLnBrk="0" hangingPunct="1">
                            <a:defRPr kumimoji="0" sz="1800" b="1" kern="1200">
                              <a:solidFill>
                                <a:schemeClr val="lt1"/>
                              </a:solidFill>
                              <a:latin typeface="Arial"/>
                            </a:defRPr>
                          </a:lvl5pPr>
                          <a:lvl6pPr marL="2286000" algn="l" defTabSz="914400" rtl="0" eaLnBrk="1" latinLnBrk="0" hangingPunct="1">
                            <a:defRPr kumimoji="0" sz="1800" b="1" kern="1200">
                              <a:solidFill>
                                <a:schemeClr val="lt1"/>
                              </a:solidFill>
                              <a:latin typeface="Arial"/>
                            </a:defRPr>
                          </a:lvl6pPr>
                          <a:lvl7pPr marL="2743200" algn="l" defTabSz="914400" rtl="0" eaLnBrk="1" latinLnBrk="0" hangingPunct="1">
                            <a:defRPr kumimoji="0" sz="1800" b="1" kern="1200">
                              <a:solidFill>
                                <a:schemeClr val="lt1"/>
                              </a:solidFill>
                              <a:latin typeface="Arial"/>
                            </a:defRPr>
                          </a:lvl7pPr>
                          <a:lvl8pPr marL="3200400" algn="l" defTabSz="914400" rtl="0" eaLnBrk="1" latinLnBrk="0" hangingPunct="1">
                            <a:defRPr kumimoji="0" sz="1800" b="1" kern="1200">
                              <a:solidFill>
                                <a:schemeClr val="lt1"/>
                              </a:solidFill>
                              <a:latin typeface="Arial"/>
                            </a:defRPr>
                          </a:lvl8pPr>
                          <a:lvl9pPr marL="3657600" algn="l" defTabSz="914400" rtl="0" eaLnBrk="1" latinLnBrk="0" hangingPunct="1">
                            <a:defRPr kumimoji="0" sz="1800" b="1" kern="1200">
                              <a:solidFill>
                                <a:schemeClr val="lt1"/>
                              </a:solidFill>
                              <a:latin typeface="Arial"/>
                            </a:defRPr>
                          </a:lvl9pPr>
                        </a:lstStyle>
                        <a:p>
                          <a:pPr algn="ctr"/>
                          <a:r>
                            <a:rPr lang="en-GB" sz="1400" b="0" dirty="0">
                              <a:solidFill>
                                <a:schemeClr val="bg1"/>
                              </a:solidFill>
                              <a:latin typeface="Helvetica" pitchFamily="2" charset="0"/>
                            </a:rPr>
                            <a:t>Z</a:t>
                          </a: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GB" sz="1400" b="0" dirty="0">
                              <a:solidFill>
                                <a:schemeClr val="bg1"/>
                              </a:solidFill>
                              <a:latin typeface="Helvetica" pitchFamily="2" charset="0"/>
                            </a:rPr>
                            <a:t>WW</a:t>
                          </a:r>
                        </a:p>
                      </a:txBody>
                      <a:tcPr marL="51435" marR="51435" marT="25718" marB="25718"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GB" sz="1400" b="0" dirty="0">
                              <a:solidFill>
                                <a:schemeClr val="bg1"/>
                              </a:solidFill>
                              <a:latin typeface="Helvetica" pitchFamily="2" charset="0"/>
                            </a:rPr>
                            <a:t>H</a:t>
                          </a:r>
                          <a:r>
                            <a:rPr lang="en-GB" sz="1400" b="0" baseline="0" dirty="0">
                              <a:solidFill>
                                <a:schemeClr val="bg1"/>
                              </a:solidFill>
                              <a:latin typeface="Helvetica" pitchFamily="2" charset="0"/>
                            </a:rPr>
                            <a:t> (ZH)</a:t>
                          </a:r>
                          <a:endParaRPr lang="en-GB" sz="1400" b="0" dirty="0">
                            <a:solidFill>
                              <a:schemeClr val="bg1"/>
                            </a:solidFill>
                            <a:latin typeface="Helvetica" pitchFamily="2" charset="0"/>
                          </a:endParaRPr>
                        </a:p>
                      </a:txBody>
                      <a:tcPr marL="51435" marR="51435" marT="25718" marB="25718" anchor="ctr"/>
                    </a:tc>
                    <a:tc gridSpan="2">
                      <a:txBody>
                        <a:bodyPr/>
                        <a:lstStyle/>
                        <a:p>
                          <a:endParaRPr lang="en-CH"/>
                        </a:p>
                      </a:txBody>
                      <a:tcPr marL="51435" marR="51435" marT="25718" marB="25718" anchor="ctr">
                        <a:blipFill>
                          <a:blip r:embed="rId3"/>
                          <a:stretch>
                            <a:fillRect l="-311299" r="-565" b="-1044000"/>
                          </a:stretch>
                        </a:blipFill>
                      </a:tcPr>
                    </a:tc>
                    <a:tc hMerge="1">
                      <a:txBody>
                        <a:bodyPr/>
                        <a:lstStyle/>
                        <a:p>
                          <a:pPr algn="ctr"/>
                          <a:endParaRPr lang="de-AT" sz="1400" b="1" dirty="0">
                            <a:solidFill>
                              <a:schemeClr val="bg1"/>
                            </a:solidFill>
                          </a:endParaRPr>
                        </a:p>
                      </a:txBody>
                      <a:tcPr marL="51435" marR="51435" marT="25718" marB="25718" anchor="ctr">
                        <a:lnL w="12700" cap="flat" cmpd="sng" algn="ctr">
                          <a:noFill/>
                          <a:prstDash val="solid"/>
                          <a:round/>
                          <a:headEnd type="none" w="med" len="med"/>
                          <a:tailEnd type="none" w="med" len="med"/>
                        </a:lnL>
                        <a:lnR w="12700" cap="flat" cmpd="sng" algn="ctr">
                          <a:solidFill>
                            <a:srgbClr val="A26B2D"/>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solidFill>
                      </a:tcPr>
                    </a:tc>
                    <a:extLst>
                      <a:ext uri="{0D108BD9-81ED-4DB2-BD59-A6C34878D82A}">
                        <a16:rowId xmlns:a16="http://schemas.microsoft.com/office/drawing/2014/main" val="10000"/>
                      </a:ext>
                    </a:extLst>
                  </a:tr>
                  <a:tr h="432436">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GB" sz="1400" b="0" kern="1200" dirty="0">
                              <a:solidFill>
                                <a:schemeClr val="tx1">
                                  <a:lumMod val="90000"/>
                                  <a:lumOff val="10000"/>
                                </a:schemeClr>
                              </a:solidFill>
                              <a:latin typeface="Helvetica" pitchFamily="2" charset="0"/>
                            </a:rPr>
                            <a:t>Inst. luminosity / IP [10</a:t>
                          </a:r>
                          <a:r>
                            <a:rPr kumimoji="0" lang="en-GB" sz="1400" b="0" kern="1200" baseline="30000" dirty="0">
                              <a:solidFill>
                                <a:schemeClr val="tx1">
                                  <a:lumMod val="90000"/>
                                  <a:lumOff val="10000"/>
                                </a:schemeClr>
                              </a:solidFill>
                              <a:latin typeface="Helvetica" pitchFamily="2" charset="0"/>
                            </a:rPr>
                            <a:t>34</a:t>
                          </a:r>
                          <a:r>
                            <a:rPr kumimoji="0" lang="en-GB" sz="1400" b="0" kern="1200" dirty="0">
                              <a:solidFill>
                                <a:schemeClr val="tx1">
                                  <a:lumMod val="90000"/>
                                  <a:lumOff val="10000"/>
                                </a:schemeClr>
                              </a:solidFill>
                              <a:latin typeface="Helvetica" pitchFamily="2" charset="0"/>
                            </a:rPr>
                            <a:t> cm</a:t>
                          </a:r>
                          <a:r>
                            <a:rPr kumimoji="0" lang="en-GB" sz="1400" b="0" kern="1200" baseline="30000" dirty="0">
                              <a:solidFill>
                                <a:schemeClr val="tx1">
                                  <a:lumMod val="90000"/>
                                  <a:lumOff val="10000"/>
                                </a:schemeClr>
                              </a:solidFill>
                              <a:latin typeface="Helvetica" pitchFamily="2" charset="0"/>
                            </a:rPr>
                            <a:t>–2</a:t>
                          </a:r>
                          <a:r>
                            <a:rPr kumimoji="0" lang="en-GB" sz="1400" b="0" kern="1200" dirty="0">
                              <a:solidFill>
                                <a:schemeClr val="tx1">
                                  <a:lumMod val="90000"/>
                                  <a:lumOff val="10000"/>
                                </a:schemeClr>
                              </a:solidFill>
                              <a:latin typeface="Helvetica" pitchFamily="2" charset="0"/>
                            </a:rPr>
                            <a:t>s</a:t>
                          </a:r>
                          <a:r>
                            <a:rPr kumimoji="0" lang="en-GB" sz="1400" b="0" kern="1200" baseline="30000" dirty="0">
                              <a:solidFill>
                                <a:schemeClr val="tx1">
                                  <a:lumMod val="90000"/>
                                  <a:lumOff val="10000"/>
                                </a:schemeClr>
                              </a:solidFill>
                              <a:latin typeface="Helvetica" pitchFamily="2" charset="0"/>
                            </a:rPr>
                            <a:t>–1</a:t>
                          </a:r>
                          <a:r>
                            <a:rPr kumimoji="0" lang="en-GB"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rgbClr val="FFFFC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400" b="0" kern="1200" dirty="0">
                              <a:solidFill>
                                <a:schemeClr val="tx1">
                                  <a:lumMod val="90000"/>
                                  <a:lumOff val="10000"/>
                                </a:schemeClr>
                              </a:solidFill>
                              <a:latin typeface="Helvetica" pitchFamily="2" charset="0"/>
                            </a:rPr>
                            <a:t>0.28</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rgbClr val="FFFFC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GB"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rgbClr val="FFFFC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GB" sz="1400" b="0" kern="1200" dirty="0">
                              <a:solidFill>
                                <a:schemeClr val="tx1">
                                  <a:lumMod val="90000"/>
                                  <a:lumOff val="10000"/>
                                </a:schemeClr>
                              </a:solidFill>
                              <a:latin typeface="Helvetica" pitchFamily="2" charset="0"/>
                            </a:rPr>
                            <a:t>1.4</a:t>
                          </a:r>
                          <a:r>
                            <a:rPr kumimoji="0" lang="en-GB" sz="1400" b="0" kern="1200" baseline="-25000" dirty="0">
                              <a:solidFill>
                                <a:schemeClr val="tx1">
                                  <a:lumMod val="90000"/>
                                  <a:lumOff val="10000"/>
                                </a:schemeClr>
                              </a:solidFill>
                              <a:latin typeface="Helvetica" pitchFamily="2" charset="0"/>
                            </a:rPr>
                            <a:t>LP</a:t>
                          </a:r>
                          <a:r>
                            <a:rPr kumimoji="0" lang="en-GB" sz="1400" b="0" kern="1200" baseline="0" dirty="0">
                              <a:solidFill>
                                <a:schemeClr val="tx1">
                                  <a:lumMod val="90000"/>
                                  <a:lumOff val="10000"/>
                                </a:schemeClr>
                              </a:solidFill>
                              <a:latin typeface="Helvetica" pitchFamily="2" charset="0"/>
                            </a:rPr>
                            <a:t> / 2.7</a:t>
                          </a:r>
                          <a:r>
                            <a:rPr kumimoji="0" lang="en-GB" sz="1400" b="0" kern="1200" baseline="-25000" dirty="0">
                              <a:solidFill>
                                <a:schemeClr val="tx1">
                                  <a:lumMod val="90000"/>
                                  <a:lumOff val="10000"/>
                                </a:schemeClr>
                              </a:solidFill>
                              <a:latin typeface="Helvetica" pitchFamily="2" charset="0"/>
                            </a:rPr>
                            <a:t>FP</a:t>
                          </a:r>
                          <a:r>
                            <a:rPr kumimoji="0" lang="en-GB" sz="1400" b="0" kern="1200" dirty="0">
                              <a:solidFill>
                                <a:schemeClr val="tx1">
                                  <a:lumMod val="90000"/>
                                  <a:lumOff val="10000"/>
                                </a:schemeClr>
                              </a:solidFill>
                              <a:latin typeface="Helvetica" pitchFamily="2" charset="0"/>
                            </a:rPr>
                            <a:t> </a:t>
                          </a:r>
                          <a:r>
                            <a:rPr kumimoji="0" lang="en-GB" sz="1100" b="0" i="0" u="none" strike="noStrike" kern="1200" cap="none" spc="0" normalizeH="0" baseline="0" noProof="0" dirty="0">
                              <a:ln>
                                <a:noFill/>
                              </a:ln>
                              <a:solidFill>
                                <a:srgbClr val="000000">
                                  <a:lumMod val="90000"/>
                                  <a:lumOff val="10000"/>
                                </a:srgbClr>
                              </a:solidFill>
                              <a:effectLst/>
                              <a:uLnTx/>
                              <a:uFillTx/>
                              <a:latin typeface="Helvetica" pitchFamily="2" charset="0"/>
                              <a:ea typeface="+mn-ea"/>
                              <a:cs typeface="+mn-cs"/>
                            </a:rPr>
                            <a:t>(250 GeV)</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rgbClr val="FFFFC1"/>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r>
                            <a:rPr kumimoji="0" lang="en-GB" sz="1400" b="0" kern="1200" dirty="0">
                              <a:solidFill>
                                <a:schemeClr val="tx1">
                                  <a:lumMod val="90000"/>
                                  <a:lumOff val="10000"/>
                                </a:schemeClr>
                              </a:solidFill>
                              <a:latin typeface="Helvetica" pitchFamily="2" charset="0"/>
                              <a:ea typeface="+mn-ea"/>
                              <a:cs typeface="+mn-cs"/>
                            </a:rPr>
                            <a:t>3.9 </a:t>
                          </a:r>
                          <a:r>
                            <a:rPr kumimoji="0" lang="en-GB" sz="1100" b="0" kern="1200" dirty="0">
                              <a:solidFill>
                                <a:schemeClr val="tx1">
                                  <a:lumMod val="90000"/>
                                  <a:lumOff val="10000"/>
                                </a:schemeClr>
                              </a:solidFill>
                              <a:latin typeface="Helvetica" pitchFamily="2" charset="0"/>
                              <a:ea typeface="+mn-ea"/>
                              <a:cs typeface="+mn-cs"/>
                            </a:rPr>
                            <a:t>(550 GeV)</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rgbClr val="FFFFC1"/>
                        </a:solidFill>
                      </a:tcPr>
                    </a:tc>
                    <a:tc hMerge="1">
                      <a:txBody>
                        <a:bodyPr/>
                        <a:lstStyle/>
                        <a:p>
                          <a:endParaRPr dirty="0"/>
                        </a:p>
                      </a:txBody>
                      <a:tcPr marL="51435" marR="51435" marT="25718" marB="25718" anchor="ctr">
                        <a:solidFill>
                          <a:schemeClr val="accent3">
                            <a:lumMod val="20000"/>
                            <a:lumOff val="80000"/>
                          </a:schemeClr>
                        </a:solidFill>
                      </a:tcPr>
                    </a:tc>
                    <a:extLst>
                      <a:ext uri="{0D108BD9-81ED-4DB2-BD59-A6C34878D82A}">
                        <a16:rowId xmlns:a16="http://schemas.microsoft.com/office/drawing/2014/main" val="10001"/>
                      </a:ext>
                    </a:extLst>
                  </a:tr>
                  <a:tr h="312453">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400" b="0" kern="1200" dirty="0">
                              <a:solidFill>
                                <a:schemeClr val="tx1">
                                  <a:lumMod val="90000"/>
                                  <a:lumOff val="10000"/>
                                </a:schemeClr>
                              </a:solidFill>
                              <a:latin typeface="Helvetica" pitchFamily="2" charset="0"/>
                            </a:rPr>
                            <a:t>Integrated luminosity / year / IP [ab</a:t>
                          </a:r>
                          <a:r>
                            <a:rPr kumimoji="0" lang="en-GB" sz="1400" b="0" kern="1200" baseline="30000" dirty="0">
                              <a:solidFill>
                                <a:schemeClr val="tx1">
                                  <a:lumMod val="90000"/>
                                  <a:lumOff val="10000"/>
                                </a:schemeClr>
                              </a:solidFill>
                              <a:latin typeface="Helvetica" pitchFamily="2" charset="0"/>
                            </a:rPr>
                            <a:t>–1</a:t>
                          </a:r>
                          <a:r>
                            <a:rPr kumimoji="0" lang="en-GB"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rgbClr val="FFFFC1"/>
                        </a:solidFill>
                      </a:tcPr>
                    </a:tc>
                    <a:tc>
                      <a:txBody>
                        <a:bodyPr/>
                        <a:lstStyle/>
                        <a:p>
                          <a:pPr algn="ctr"/>
                          <a:r>
                            <a:rPr kumimoji="0" lang="en-GB" sz="1400" b="0" kern="1200" dirty="0">
                              <a:solidFill>
                                <a:schemeClr val="tx1">
                                  <a:lumMod val="90000"/>
                                  <a:lumOff val="10000"/>
                                </a:schemeClr>
                              </a:solidFill>
                              <a:latin typeface="Helvetica" pitchFamily="2" charset="0"/>
                            </a:rPr>
                            <a:t>30</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rgbClr val="FFFFC1"/>
                        </a:solidFill>
                      </a:tcPr>
                    </a:tc>
                    <a:tc>
                      <a:txBody>
                        <a:bodyPr/>
                        <a:lstStyle/>
                        <a:p>
                          <a:pPr algn="ctr"/>
                          <a:r>
                            <a:rPr kumimoji="0" lang="en-GB"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rgbClr val="FFFFC1"/>
                        </a:solidFill>
                      </a:tcPr>
                    </a:tc>
                    <a:tc>
                      <a:txBody>
                        <a:bodyPr/>
                        <a:lstStyle/>
                        <a:p>
                          <a:pPr algn="ctr"/>
                          <a:r>
                            <a:rPr kumimoji="0" lang="en-GB" sz="1400" b="0" kern="1200" dirty="0">
                              <a:solidFill>
                                <a:schemeClr val="tx1">
                                  <a:lumMod val="90000"/>
                                  <a:lumOff val="10000"/>
                                </a:schemeClr>
                              </a:solidFill>
                              <a:latin typeface="Helvetica" pitchFamily="2" charset="0"/>
                            </a:rPr>
                            <a:t>0.19</a:t>
                          </a:r>
                          <a:r>
                            <a:rPr kumimoji="0" lang="en-GB" sz="1400" b="0" kern="1200" baseline="-25000" dirty="0">
                              <a:solidFill>
                                <a:schemeClr val="tx1">
                                  <a:lumMod val="90000"/>
                                  <a:lumOff val="10000"/>
                                </a:schemeClr>
                              </a:solidFill>
                              <a:latin typeface="Helvetica" pitchFamily="2" charset="0"/>
                            </a:rPr>
                            <a:t>LP</a:t>
                          </a:r>
                          <a:r>
                            <a:rPr kumimoji="0" lang="en-GB" sz="1400" b="0" kern="1200" dirty="0">
                              <a:solidFill>
                                <a:schemeClr val="tx1">
                                  <a:lumMod val="90000"/>
                                  <a:lumOff val="10000"/>
                                </a:schemeClr>
                              </a:solidFill>
                              <a:latin typeface="Helvetica" pitchFamily="2" charset="0"/>
                              <a:ea typeface="+mn-ea"/>
                              <a:cs typeface="+mn-cs"/>
                            </a:rPr>
                            <a:t> + 0.64</a:t>
                          </a:r>
                          <a:r>
                            <a:rPr kumimoji="0" lang="en-GB" sz="1400" b="0" kern="1200" baseline="-25000" dirty="0">
                              <a:solidFill>
                                <a:schemeClr val="tx1">
                                  <a:lumMod val="90000"/>
                                  <a:lumOff val="10000"/>
                                </a:schemeClr>
                              </a:solidFill>
                              <a:latin typeface="Helvetica" pitchFamily="2" charset="0"/>
                            </a:rPr>
                            <a:t>FP</a:t>
                          </a:r>
                          <a:r>
                            <a:rPr kumimoji="0" lang="en-GB" sz="1400" b="0" kern="1200" dirty="0">
                              <a:solidFill>
                                <a:schemeClr val="tx1">
                                  <a:lumMod val="90000"/>
                                  <a:lumOff val="10000"/>
                                </a:schemeClr>
                              </a:solidFill>
                              <a:latin typeface="Helvetica" pitchFamily="2" charset="0"/>
                              <a:ea typeface="+mn-ea"/>
                              <a:cs typeface="+mn-cs"/>
                            </a:rPr>
                            <a:t> </a:t>
                          </a:r>
                        </a:p>
                      </a:txBody>
                      <a:tcPr marL="0" marR="0" marT="25718" marB="25718" anchor="ctr">
                        <a:solidFill>
                          <a:srgbClr val="FFFFC1"/>
                        </a:solidFill>
                      </a:tcPr>
                    </a:tc>
                    <a:tc gridSpan="2">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rPr>
                            <a:t>2.3</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rgbClr val="FFFFC1"/>
                        </a:solidFill>
                      </a:tcPr>
                    </a:tc>
                    <a:tc hMerge="1">
                      <a:txBody>
                        <a:bodyPr/>
                        <a:lstStyle/>
                        <a:p>
                          <a:endParaRPr dirty="0"/>
                        </a:p>
                      </a:txBody>
                      <a:tcPr marL="51435" marR="51435" marT="25718" marB="25718" anchor="ctr">
                        <a:solidFill>
                          <a:schemeClr val="accent3">
                            <a:lumMod val="20000"/>
                            <a:lumOff val="80000"/>
                          </a:schemeClr>
                        </a:solidFill>
                      </a:tcPr>
                    </a:tc>
                    <a:extLst>
                      <a:ext uri="{0D108BD9-81ED-4DB2-BD59-A6C34878D82A}">
                        <a16:rowId xmlns:a16="http://schemas.microsoft.com/office/drawing/2014/main" val="4203968920"/>
                      </a:ext>
                    </a:extLst>
                  </a:tr>
                  <a:tr h="312453">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400" b="0" kern="1200" dirty="0">
                              <a:solidFill>
                                <a:schemeClr val="tx1">
                                  <a:lumMod val="90000"/>
                                  <a:lumOff val="10000"/>
                                </a:schemeClr>
                              </a:solidFill>
                              <a:latin typeface="Helvetica" pitchFamily="2" charset="0"/>
                            </a:rPr>
                            <a:t>Run time [years]</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rgbClr val="FFFFC1"/>
                        </a:solidFill>
                      </a:tcPr>
                    </a:tc>
                    <a:tc>
                      <a:txBody>
                        <a:bodyPr/>
                        <a:lstStyle/>
                        <a:p>
                          <a:pPr algn="ctr"/>
                          <a:r>
                            <a:rPr kumimoji="0" lang="en-GB" sz="1400" b="0" kern="1200" dirty="0">
                              <a:solidFill>
                                <a:schemeClr val="tx1">
                                  <a:lumMod val="90000"/>
                                  <a:lumOff val="10000"/>
                                </a:schemeClr>
                              </a:solidFill>
                              <a:latin typeface="Helvetica" pitchFamily="2" charset="0"/>
                              <a:ea typeface="+mn-ea"/>
                              <a:cs typeface="+mn-cs"/>
                            </a:rPr>
                            <a:t>1</a:t>
                          </a:r>
                        </a:p>
                      </a:txBody>
                      <a:tcPr marL="51435" marR="51435" marT="25718" marB="25718" anchor="ctr">
                        <a:solidFill>
                          <a:srgbClr val="FFFFC1"/>
                        </a:solidFill>
                      </a:tcPr>
                    </a:tc>
                    <a:tc>
                      <a:txBody>
                        <a:bodyPr/>
                        <a:lstStyle/>
                        <a:p>
                          <a:pPr algn="ctr"/>
                          <a:r>
                            <a:rPr kumimoji="0" lang="en-GB"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rgbClr val="FFFFC1"/>
                        </a:solidFill>
                      </a:tcPr>
                    </a:tc>
                    <a:tc>
                      <a:txBody>
                        <a:bodyPr/>
                        <a:lstStyle/>
                        <a:p>
                          <a:pPr algn="ctr"/>
                          <a:r>
                            <a:rPr kumimoji="0" lang="en-GB" sz="1400" b="0" kern="1200" dirty="0">
                              <a:solidFill>
                                <a:schemeClr val="tx1">
                                  <a:lumMod val="90000"/>
                                  <a:lumOff val="10000"/>
                                </a:schemeClr>
                              </a:solidFill>
                              <a:latin typeface="Helvetica" pitchFamily="2" charset="0"/>
                              <a:ea typeface="+mn-ea"/>
                              <a:cs typeface="+mn-cs"/>
                            </a:rPr>
                            <a:t>5</a:t>
                          </a:r>
                          <a:r>
                            <a:rPr kumimoji="0" lang="en-GB" sz="1400" b="0" kern="1200" baseline="-25000" dirty="0">
                              <a:solidFill>
                                <a:schemeClr val="tx1">
                                  <a:lumMod val="90000"/>
                                  <a:lumOff val="10000"/>
                                </a:schemeClr>
                              </a:solidFill>
                              <a:latin typeface="Helvetica" pitchFamily="2" charset="0"/>
                            </a:rPr>
                            <a:t>LP</a:t>
                          </a:r>
                          <a:r>
                            <a:rPr kumimoji="0" lang="en-GB" sz="1400" b="0" kern="1200" dirty="0">
                              <a:solidFill>
                                <a:schemeClr val="tx1">
                                  <a:lumMod val="90000"/>
                                  <a:lumOff val="10000"/>
                                </a:schemeClr>
                              </a:solidFill>
                              <a:latin typeface="Helvetica" pitchFamily="2" charset="0"/>
                              <a:ea typeface="+mn-ea"/>
                              <a:cs typeface="+mn-cs"/>
                            </a:rPr>
                            <a:t> + 3</a:t>
                          </a:r>
                          <a:r>
                            <a:rPr kumimoji="0" lang="en-GB" sz="1400" b="0" kern="1200" baseline="-25000" dirty="0">
                              <a:solidFill>
                                <a:schemeClr val="tx1">
                                  <a:lumMod val="90000"/>
                                  <a:lumOff val="10000"/>
                                </a:schemeClr>
                              </a:solidFill>
                              <a:latin typeface="Helvetica" pitchFamily="2" charset="0"/>
                            </a:rPr>
                            <a:t>FP</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rgbClr val="FFFFC1"/>
                        </a:solidFill>
                      </a:tcPr>
                    </a:tc>
                    <a:tc gridSpan="2">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ea typeface="+mn-ea"/>
                              <a:cs typeface="+mn-cs"/>
                            </a:rPr>
                            <a:t>10</a:t>
                          </a:r>
                        </a:p>
                      </a:txBody>
                      <a:tcPr marL="51435" marR="51435" marT="25718" marB="25718" anchor="ctr">
                        <a:solidFill>
                          <a:srgbClr val="FFFFC1"/>
                        </a:solidFill>
                      </a:tcPr>
                    </a:tc>
                    <a:tc hMerge="1">
                      <a:txBody>
                        <a:bodyPr/>
                        <a:lstStyle/>
                        <a:p>
                          <a:endParaRPr dirty="0"/>
                        </a:p>
                      </a:txBody>
                      <a:tcPr marL="51435" marR="51435" marT="25718" marB="25718" anchor="ctr">
                        <a:solidFill>
                          <a:schemeClr val="accent3">
                            <a:lumMod val="20000"/>
                            <a:lumOff val="80000"/>
                          </a:schemeClr>
                        </a:solidFill>
                      </a:tcPr>
                    </a:tc>
                    <a:extLst>
                      <a:ext uri="{0D108BD9-81ED-4DB2-BD59-A6C34878D82A}">
                        <a16:rowId xmlns:a16="http://schemas.microsoft.com/office/drawing/2014/main" val="10005"/>
                      </a:ext>
                    </a:extLst>
                  </a:tr>
                  <a:tr h="31245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GB" sz="1400" b="0" kern="1200" dirty="0">
                              <a:solidFill>
                                <a:schemeClr val="tx1">
                                  <a:lumMod val="90000"/>
                                  <a:lumOff val="10000"/>
                                </a:schemeClr>
                              </a:solidFill>
                              <a:latin typeface="Helvetica" pitchFamily="2" charset="0"/>
                            </a:rPr>
                            <a:t>Total integrated luminosity [ab</a:t>
                          </a:r>
                          <a:r>
                            <a:rPr kumimoji="0" lang="en-GB" sz="1400" b="0" kern="1200" baseline="30000" dirty="0">
                              <a:solidFill>
                                <a:schemeClr val="tx1">
                                  <a:lumMod val="90000"/>
                                  <a:lumOff val="10000"/>
                                </a:schemeClr>
                              </a:solidFill>
                              <a:latin typeface="Helvetica" pitchFamily="2" charset="0"/>
                            </a:rPr>
                            <a:t>–1</a:t>
                          </a:r>
                          <a:r>
                            <a:rPr kumimoji="0" lang="en-GB" sz="1400" b="0" kern="1200" baseline="0" dirty="0">
                              <a:solidFill>
                                <a:schemeClr val="tx1">
                                  <a:lumMod val="90000"/>
                                  <a:lumOff val="10000"/>
                                </a:schemeClr>
                              </a:solidFill>
                              <a:latin typeface="Helvetica" pitchFamily="2" charset="0"/>
                            </a:rPr>
                            <a:t>, 2 IPs*</a:t>
                          </a:r>
                          <a:r>
                            <a:rPr kumimoji="0" lang="en-GB"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rgbClr val="FFFFC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400" b="0" kern="1200" dirty="0">
                              <a:solidFill>
                                <a:schemeClr val="tx1">
                                  <a:lumMod val="90000"/>
                                  <a:lumOff val="10000"/>
                                </a:schemeClr>
                              </a:solidFill>
                              <a:latin typeface="Helvetica" pitchFamily="2" charset="0"/>
                            </a:rPr>
                            <a:t>0.07</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rgbClr val="FFFFC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rgbClr val="FFFFC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400" b="0" kern="1200" baseline="0" dirty="0">
                              <a:solidFill>
                                <a:schemeClr val="tx1">
                                  <a:lumMod val="90000"/>
                                  <a:lumOff val="10000"/>
                                </a:schemeClr>
                              </a:solidFill>
                              <a:latin typeface="Helvetica" pitchFamily="2" charset="0"/>
                            </a:rPr>
                            <a:t>1.0</a:t>
                          </a:r>
                          <a:r>
                            <a:rPr kumimoji="0" lang="en-GB" sz="1400" b="0" kern="1200" baseline="-25000" dirty="0">
                              <a:solidFill>
                                <a:schemeClr val="tx1">
                                  <a:lumMod val="90000"/>
                                  <a:lumOff val="10000"/>
                                </a:schemeClr>
                              </a:solidFill>
                              <a:latin typeface="Helvetica" pitchFamily="2" charset="0"/>
                            </a:rPr>
                            <a:t>LP</a:t>
                          </a:r>
                          <a:r>
                            <a:rPr kumimoji="0" lang="en-GB" sz="1400" b="0" kern="1200" dirty="0">
                              <a:solidFill>
                                <a:schemeClr val="tx1">
                                  <a:lumMod val="90000"/>
                                  <a:lumOff val="10000"/>
                                </a:schemeClr>
                              </a:solidFill>
                              <a:latin typeface="Helvetica" pitchFamily="2" charset="0"/>
                              <a:ea typeface="+mn-ea"/>
                              <a:cs typeface="+mn-cs"/>
                            </a:rPr>
                            <a:t> + 1.9</a:t>
                          </a:r>
                          <a:r>
                            <a:rPr kumimoji="0" lang="en-GB" sz="1400" b="0" kern="1200" baseline="-25000" dirty="0">
                              <a:solidFill>
                                <a:schemeClr val="tx1">
                                  <a:lumMod val="90000"/>
                                  <a:lumOff val="10000"/>
                                </a:schemeClr>
                              </a:solidFill>
                              <a:latin typeface="Helvetica" pitchFamily="2" charset="0"/>
                            </a:rPr>
                            <a:t>FP</a:t>
                          </a:r>
                          <a:r>
                            <a:rPr kumimoji="0" lang="en-GB" sz="1400" b="0" kern="1200" dirty="0">
                              <a:solidFill>
                                <a:schemeClr val="tx1">
                                  <a:lumMod val="90000"/>
                                  <a:lumOff val="10000"/>
                                </a:schemeClr>
                              </a:solidFill>
                              <a:latin typeface="Helvetica" pitchFamily="2" charset="0"/>
                              <a:ea typeface="+mn-ea"/>
                              <a:cs typeface="+mn-cs"/>
                            </a:rPr>
                            <a:t> </a:t>
                          </a:r>
                        </a:p>
                      </a:txBody>
                      <a:tcPr marL="0" marR="0" marT="25718" marB="25718" anchor="ctr">
                        <a:solidFill>
                          <a:srgbClr val="FFFFC1"/>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r>
                            <a:rPr kumimoji="0" lang="en-GB" sz="1400" b="0" kern="1200" dirty="0">
                              <a:solidFill>
                                <a:schemeClr val="tx1">
                                  <a:lumMod val="90000"/>
                                  <a:lumOff val="10000"/>
                                </a:schemeClr>
                              </a:solidFill>
                              <a:latin typeface="Helvetica" pitchFamily="2" charset="0"/>
                            </a:rPr>
                            <a:t>8.3</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rgbClr val="FFFFC1"/>
                        </a:solidFill>
                      </a:tcPr>
                    </a:tc>
                    <a:tc hMerge="1">
                      <a:txBody>
                        <a:bodyPr/>
                        <a:lstStyle/>
                        <a:p>
                          <a:endParaRPr dirty="0"/>
                        </a:p>
                      </a:txBody>
                      <a:tcPr marL="51435" marR="51435" marT="25718" marB="25718" anchor="ctr">
                        <a:solidFill>
                          <a:schemeClr val="accent3">
                            <a:lumMod val="20000"/>
                            <a:lumOff val="80000"/>
                          </a:schemeClr>
                        </a:solidFill>
                      </a:tcPr>
                    </a:tc>
                    <a:extLst>
                      <a:ext uri="{0D108BD9-81ED-4DB2-BD59-A6C34878D82A}">
                        <a16:rowId xmlns:a16="http://schemas.microsoft.com/office/drawing/2014/main" val="963286293"/>
                      </a:ext>
                    </a:extLst>
                  </a:tr>
                  <a:tr h="31245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GB" sz="1400" b="0" kern="1200" dirty="0">
                              <a:solidFill>
                                <a:schemeClr val="tx1"/>
                              </a:solidFill>
                              <a:latin typeface="Helvetica" pitchFamily="2" charset="0"/>
                            </a:rPr>
                            <a:t>Total number of events</a:t>
                          </a:r>
                          <a:r>
                            <a:rPr kumimoji="0" lang="en-GB" sz="1400" b="0" kern="1200" baseline="0" dirty="0">
                              <a:solidFill>
                                <a:schemeClr val="tx1">
                                  <a:lumMod val="90000"/>
                                  <a:lumOff val="10000"/>
                                </a:schemeClr>
                              </a:solidFill>
                              <a:latin typeface="Helvetica" pitchFamily="2" charset="0"/>
                            </a:rPr>
                            <a:t> [2 IPs*]</a:t>
                          </a:r>
                          <a:endParaRPr kumimoji="0" lang="en-GB" sz="1400" b="0" kern="1200" dirty="0">
                            <a:solidFill>
                              <a:schemeClr val="tx1"/>
                            </a:solidFill>
                            <a:latin typeface="Helvetica" pitchFamily="2" charset="0"/>
                            <a:ea typeface="+mn-ea"/>
                            <a:cs typeface="+mn-cs"/>
                          </a:endParaRPr>
                        </a:p>
                      </a:txBody>
                      <a:tcPr marL="51435" marR="51435" marT="25718" marB="25718" anchor="ctr">
                        <a:solidFill>
                          <a:srgbClr val="FFFFC1"/>
                        </a:solidFill>
                      </a:tcPr>
                    </a:tc>
                    <a:tc>
                      <a:txBody>
                        <a:bodyPr/>
                        <a:lstStyle/>
                        <a:p>
                          <a:endParaRPr lang="en-CH"/>
                        </a:p>
                      </a:txBody>
                      <a:tcPr marL="51435" marR="51435" marT="25718" marB="25718" anchor="ctr">
                        <a:blipFill>
                          <a:blip r:embed="rId3"/>
                          <a:stretch>
                            <a:fillRect l="-320482" t="-532000" r="-457831" b="-512000"/>
                          </a:stretch>
                        </a:blip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400" b="0" kern="1200" dirty="0">
                              <a:solidFill>
                                <a:schemeClr val="tx1"/>
                              </a:solidFill>
                              <a:latin typeface="Helvetica" pitchFamily="2" charset="0"/>
                            </a:rPr>
                            <a:t>–</a:t>
                          </a:r>
                        </a:p>
                      </a:txBody>
                      <a:tcPr marL="51435" marR="51435" marT="25718" marB="25718" anchor="ctr">
                        <a:solidFill>
                          <a:srgbClr val="FFFFC1"/>
                        </a:solidFill>
                      </a:tcPr>
                    </a:tc>
                    <a:tc>
                      <a:txBody>
                        <a:bodyPr/>
                        <a:lstStyle/>
                        <a:p>
                          <a:endParaRPr lang="en-CH"/>
                        </a:p>
                      </a:txBody>
                      <a:tcPr marL="51435" marR="51435" marT="25718" marB="25718" anchor="ctr">
                        <a:blipFill>
                          <a:blip r:embed="rId3"/>
                          <a:stretch>
                            <a:fillRect l="-462245" t="-532000" r="-181633" b="-512000"/>
                          </a:stretch>
                        </a:blipFill>
                      </a:tcPr>
                    </a:tc>
                    <a:tc gridSpan="2">
                      <a:txBody>
                        <a:bodyPr/>
                        <a:lstStyle/>
                        <a:p>
                          <a:endParaRPr lang="en-CH"/>
                        </a:p>
                      </a:txBody>
                      <a:tcPr marL="51435" marR="51435" marT="25718" marB="25718" anchor="ctr">
                        <a:blipFill>
                          <a:blip r:embed="rId3"/>
                          <a:stretch>
                            <a:fillRect l="-311299" t="-532000" r="-565" b="-512000"/>
                          </a:stretch>
                        </a:blipFill>
                      </a:tcPr>
                    </a:tc>
                    <a:tc hMerge="1">
                      <a:txBody>
                        <a:bodyPr/>
                        <a:lstStyle/>
                        <a:p>
                          <a:endParaRPr dirty="0"/>
                        </a:p>
                      </a:txBody>
                      <a:tcPr marL="51435" marR="51435" marT="25718" marB="25718" anchor="ctr"/>
                    </a:tc>
                    <a:extLst>
                      <a:ext uri="{0D108BD9-81ED-4DB2-BD59-A6C34878D82A}">
                        <a16:rowId xmlns:a16="http://schemas.microsoft.com/office/drawing/2014/main" val="3962529601"/>
                      </a:ext>
                    </a:extLst>
                  </a:tr>
                  <a:tr h="31245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GB" sz="1400" b="0" kern="1200" dirty="0">
                              <a:solidFill>
                                <a:schemeClr val="tx1">
                                  <a:lumMod val="90000"/>
                                  <a:lumOff val="10000"/>
                                </a:schemeClr>
                              </a:solidFill>
                              <a:latin typeface="Helvetica" pitchFamily="2" charset="0"/>
                            </a:rPr>
                            <a:t>Inst. luminosity / IP [10</a:t>
                          </a:r>
                          <a:r>
                            <a:rPr kumimoji="0" lang="en-GB" sz="1400" b="0" kern="1200" baseline="30000" dirty="0">
                              <a:solidFill>
                                <a:schemeClr val="tx1">
                                  <a:lumMod val="90000"/>
                                  <a:lumOff val="10000"/>
                                </a:schemeClr>
                              </a:solidFill>
                              <a:latin typeface="Helvetica" pitchFamily="2" charset="0"/>
                            </a:rPr>
                            <a:t>34</a:t>
                          </a:r>
                          <a:r>
                            <a:rPr kumimoji="0" lang="en-GB" sz="1400" b="0" kern="1200" dirty="0">
                              <a:solidFill>
                                <a:schemeClr val="tx1">
                                  <a:lumMod val="90000"/>
                                  <a:lumOff val="10000"/>
                                </a:schemeClr>
                              </a:solidFill>
                              <a:latin typeface="Helvetica" pitchFamily="2" charset="0"/>
                            </a:rPr>
                            <a:t> cm</a:t>
                          </a:r>
                          <a:r>
                            <a:rPr kumimoji="0" lang="en-GB" sz="1400" b="0" kern="1200" baseline="30000" dirty="0">
                              <a:solidFill>
                                <a:schemeClr val="tx1">
                                  <a:lumMod val="90000"/>
                                  <a:lumOff val="10000"/>
                                </a:schemeClr>
                              </a:solidFill>
                              <a:latin typeface="Helvetica" pitchFamily="2" charset="0"/>
                            </a:rPr>
                            <a:t>–2</a:t>
                          </a:r>
                          <a:r>
                            <a:rPr kumimoji="0" lang="en-GB" sz="1400" b="0" kern="1200" dirty="0">
                              <a:solidFill>
                                <a:schemeClr val="tx1">
                                  <a:lumMod val="90000"/>
                                  <a:lumOff val="10000"/>
                                </a:schemeClr>
                              </a:solidFill>
                              <a:latin typeface="Helvetica" pitchFamily="2" charset="0"/>
                            </a:rPr>
                            <a:t>s</a:t>
                          </a:r>
                          <a:r>
                            <a:rPr kumimoji="0" lang="en-GB" sz="1400" b="0" kern="1200" baseline="30000" dirty="0">
                              <a:solidFill>
                                <a:schemeClr val="tx1">
                                  <a:lumMod val="90000"/>
                                  <a:lumOff val="10000"/>
                                </a:schemeClr>
                              </a:solidFill>
                              <a:latin typeface="Helvetica" pitchFamily="2" charset="0"/>
                            </a:rPr>
                            <a:t>–1</a:t>
                          </a:r>
                          <a:r>
                            <a:rPr kumimoji="0" lang="en-GB"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400" b="0" kern="1200" dirty="0">
                              <a:solidFill>
                                <a:schemeClr val="tx1">
                                  <a:lumMod val="90000"/>
                                  <a:lumOff val="10000"/>
                                </a:schemeClr>
                              </a:solidFill>
                              <a:latin typeface="Helvetica" pitchFamily="2" charset="0"/>
                            </a:rPr>
                            <a:t>144</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400" b="0" kern="1200" dirty="0">
                              <a:solidFill>
                                <a:schemeClr val="tx1">
                                  <a:lumMod val="90000"/>
                                  <a:lumOff val="10000"/>
                                </a:schemeClr>
                              </a:solidFill>
                              <a:latin typeface="Helvetica" pitchFamily="2" charset="0"/>
                            </a:rPr>
                            <a:t>20 </a:t>
                          </a:r>
                          <a:r>
                            <a:rPr kumimoji="0" lang="en-GB" sz="1100" b="0" kern="1200" dirty="0">
                              <a:solidFill>
                                <a:schemeClr val="tx1">
                                  <a:lumMod val="90000"/>
                                  <a:lumOff val="10000"/>
                                </a:schemeClr>
                              </a:solidFill>
                              <a:latin typeface="Helvetica" pitchFamily="2" charset="0"/>
                            </a:rPr>
                            <a:t>(157, 163 GeV)</a:t>
                          </a:r>
                          <a:endParaRPr kumimoji="0" lang="en-GB" sz="1400" b="0" kern="1200" dirty="0">
                            <a:solidFill>
                              <a:schemeClr val="tx1">
                                <a:lumMod val="90000"/>
                                <a:lumOff val="10000"/>
                              </a:schemeClr>
                            </a:solidFill>
                            <a:latin typeface="Helvetica" pitchFamily="2" charset="0"/>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400" b="0" kern="1200" dirty="0">
                              <a:solidFill>
                                <a:schemeClr val="tx1">
                                  <a:lumMod val="90000"/>
                                  <a:lumOff val="10000"/>
                                </a:schemeClr>
                              </a:solidFill>
                              <a:latin typeface="Helvetica" pitchFamily="2" charset="0"/>
                            </a:rPr>
                            <a:t>7.5 </a:t>
                          </a:r>
                          <a:r>
                            <a:rPr kumimoji="0" lang="en-GB" sz="1100" b="0" i="0" u="none" strike="noStrike" kern="1200" cap="none" spc="0" normalizeH="0" baseline="0" noProof="0" dirty="0">
                              <a:ln>
                                <a:noFill/>
                              </a:ln>
                              <a:solidFill>
                                <a:srgbClr val="000000">
                                  <a:lumMod val="90000"/>
                                  <a:lumOff val="10000"/>
                                </a:srgbClr>
                              </a:solidFill>
                              <a:effectLst/>
                              <a:uLnTx/>
                              <a:uFillTx/>
                              <a:latin typeface="Helvetica" pitchFamily="2" charset="0"/>
                              <a:ea typeface="+mn-ea"/>
                              <a:cs typeface="+mn-cs"/>
                            </a:rPr>
                            <a:t>(240 GeV)</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r>
                            <a:rPr kumimoji="0" lang="en-GB" sz="1400" b="0" kern="1200" dirty="0">
                              <a:solidFill>
                                <a:schemeClr val="tx1">
                                  <a:lumMod val="90000"/>
                                  <a:lumOff val="10000"/>
                                </a:schemeClr>
                              </a:solidFill>
                              <a:latin typeface="Helvetica" pitchFamily="2" charset="0"/>
                            </a:rPr>
                            <a:t>1.8 </a:t>
                          </a:r>
                          <a:r>
                            <a:rPr kumimoji="0" lang="en-GB" sz="1100" b="0" kern="1200" dirty="0">
                              <a:solidFill>
                                <a:schemeClr val="tx1">
                                  <a:lumMod val="90000"/>
                                  <a:lumOff val="10000"/>
                                </a:schemeClr>
                              </a:solidFill>
                              <a:latin typeface="Helvetica" pitchFamily="2" charset="0"/>
                              <a:ea typeface="+mn-ea"/>
                              <a:cs typeface="+mn-cs"/>
                            </a:rPr>
                            <a:t>(~350 GeV)</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kumimoji="0" lang="en-GB" sz="1400" b="0" kern="1200" dirty="0">
                              <a:solidFill>
                                <a:schemeClr val="tx1">
                                  <a:lumMod val="90000"/>
                                  <a:lumOff val="10000"/>
                                </a:schemeClr>
                              </a:solidFill>
                              <a:latin typeface="Helvetica" pitchFamily="2" charset="0"/>
                            </a:rPr>
                            <a:t>1.4 </a:t>
                          </a:r>
                          <a:r>
                            <a:rPr kumimoji="0" lang="en-GB" sz="1100" b="0" i="0" u="none" strike="noStrike" kern="1200" cap="none" spc="0" normalizeH="0" baseline="0" noProof="0" dirty="0">
                              <a:ln>
                                <a:noFill/>
                              </a:ln>
                              <a:solidFill>
                                <a:srgbClr val="000000">
                                  <a:lumMod val="90000"/>
                                  <a:lumOff val="10000"/>
                                </a:srgbClr>
                              </a:solidFill>
                              <a:effectLst/>
                              <a:uLnTx/>
                              <a:uFillTx/>
                              <a:latin typeface="Helvetica" pitchFamily="2" charset="0"/>
                              <a:ea typeface="+mn-ea"/>
                              <a:cs typeface="+mn-cs"/>
                            </a:rPr>
                            <a:t>(365 GeV)</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extLst>
                      <a:ext uri="{0D108BD9-81ED-4DB2-BD59-A6C34878D82A}">
                        <a16:rowId xmlns:a16="http://schemas.microsoft.com/office/drawing/2014/main" val="1594538425"/>
                      </a:ext>
                    </a:extLst>
                  </a:tr>
                  <a:tr h="312453">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400" b="0" kern="1200" dirty="0">
                              <a:solidFill>
                                <a:schemeClr val="tx1">
                                  <a:lumMod val="90000"/>
                                  <a:lumOff val="10000"/>
                                </a:schemeClr>
                              </a:solidFill>
                              <a:latin typeface="Helvetica" pitchFamily="2" charset="0"/>
                            </a:rPr>
                            <a:t>Integrated luminosity / year / IP [ab</a:t>
                          </a:r>
                          <a:r>
                            <a:rPr kumimoji="0" lang="en-GB" sz="1400" b="0" kern="1200" baseline="30000" dirty="0">
                              <a:solidFill>
                                <a:schemeClr val="tx1">
                                  <a:lumMod val="90000"/>
                                  <a:lumOff val="10000"/>
                                </a:schemeClr>
                              </a:solidFill>
                              <a:latin typeface="Helvetica" pitchFamily="2" charset="0"/>
                            </a:rPr>
                            <a:t>–1</a:t>
                          </a:r>
                          <a:r>
                            <a:rPr kumimoji="0" lang="en-GB"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17</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2.4</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0.9</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rPr>
                            <a:t>0.21</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0.17</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extLst>
                      <a:ext uri="{0D108BD9-81ED-4DB2-BD59-A6C34878D82A}">
                        <a16:rowId xmlns:a16="http://schemas.microsoft.com/office/drawing/2014/main" val="2440437566"/>
                      </a:ext>
                    </a:extLst>
                  </a:tr>
                  <a:tr h="312453">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400" b="0" kern="1200" dirty="0">
                              <a:solidFill>
                                <a:schemeClr val="tx1">
                                  <a:lumMod val="90000"/>
                                  <a:lumOff val="10000"/>
                                </a:schemeClr>
                              </a:solidFill>
                              <a:latin typeface="Helvetica" pitchFamily="2" charset="0"/>
                            </a:rPr>
                            <a:t>Run time (including </a:t>
                          </a:r>
                          <a:r>
                            <a:rPr kumimoji="0" lang="en-GB" sz="1400" b="0" kern="1200" dirty="0" err="1">
                              <a:solidFill>
                                <a:schemeClr val="tx1">
                                  <a:lumMod val="90000"/>
                                  <a:lumOff val="10000"/>
                                </a:schemeClr>
                              </a:solidFill>
                              <a:latin typeface="Helvetica" pitchFamily="2" charset="0"/>
                            </a:rPr>
                            <a:t>lumi</a:t>
                          </a:r>
                          <a:r>
                            <a:rPr kumimoji="0" lang="en-GB" sz="1400" b="0" kern="1200" dirty="0">
                              <a:solidFill>
                                <a:schemeClr val="tx1">
                                  <a:lumMod val="90000"/>
                                  <a:lumOff val="10000"/>
                                </a:schemeClr>
                              </a:solidFill>
                              <a:latin typeface="Helvetica" pitchFamily="2" charset="0"/>
                            </a:rPr>
                            <a:t> ramp-up) [years]</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4</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2</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algn="ctr"/>
                          <a:r>
                            <a:rPr kumimoji="0" lang="en-GB" sz="1400" b="0" kern="1200" dirty="0">
                              <a:solidFill>
                                <a:schemeClr val="tx1">
                                  <a:lumMod val="90000"/>
                                  <a:lumOff val="10000"/>
                                </a:schemeClr>
                              </a:solidFill>
                              <a:latin typeface="Helvetica" pitchFamily="2" charset="0"/>
                            </a:rPr>
                            <a:t>3</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rPr>
                            <a:t>1</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rPr>
                            <a:t>4</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extLst>
                      <a:ext uri="{0D108BD9-81ED-4DB2-BD59-A6C34878D82A}">
                        <a16:rowId xmlns:a16="http://schemas.microsoft.com/office/drawing/2014/main" val="167799703"/>
                      </a:ext>
                    </a:extLst>
                  </a:tr>
                  <a:tr h="31245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GB" sz="1400" b="0" kern="1200" dirty="0">
                              <a:solidFill>
                                <a:schemeClr val="tx1">
                                  <a:lumMod val="90000"/>
                                  <a:lumOff val="10000"/>
                                </a:schemeClr>
                              </a:solidFill>
                              <a:latin typeface="Helvetica" pitchFamily="2" charset="0"/>
                            </a:rPr>
                            <a:t>Total integrated luminosity [ab</a:t>
                          </a:r>
                          <a:r>
                            <a:rPr kumimoji="0" lang="en-GB" sz="1400" b="0" kern="1200" baseline="30000" dirty="0">
                              <a:solidFill>
                                <a:schemeClr val="tx1">
                                  <a:lumMod val="90000"/>
                                  <a:lumOff val="10000"/>
                                </a:schemeClr>
                              </a:solidFill>
                              <a:latin typeface="Helvetica" pitchFamily="2" charset="0"/>
                            </a:rPr>
                            <a:t>–1</a:t>
                          </a:r>
                          <a:r>
                            <a:rPr kumimoji="0" lang="en-GB" sz="1400" b="0" kern="1200" baseline="0" dirty="0">
                              <a:solidFill>
                                <a:schemeClr val="tx1">
                                  <a:lumMod val="90000"/>
                                  <a:lumOff val="10000"/>
                                </a:schemeClr>
                              </a:solidFill>
                              <a:latin typeface="Helvetica" pitchFamily="2" charset="0"/>
                            </a:rPr>
                            <a:t>, 4 IPs</a:t>
                          </a:r>
                          <a:r>
                            <a:rPr kumimoji="0" lang="en-GB" sz="1400" b="0" kern="1200" dirty="0">
                              <a:solidFill>
                                <a:schemeClr val="tx1">
                                  <a:lumMod val="90000"/>
                                  <a:lumOff val="10000"/>
                                </a:schemeClr>
                              </a:solidFill>
                              <a:latin typeface="Helvetica" pitchFamily="2" charset="0"/>
                            </a:rPr>
                            <a:t>]</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400" b="0" kern="1200" dirty="0">
                              <a:solidFill>
                                <a:schemeClr val="tx1">
                                  <a:lumMod val="90000"/>
                                  <a:lumOff val="10000"/>
                                </a:schemeClr>
                              </a:solidFill>
                              <a:latin typeface="Helvetica" pitchFamily="2" charset="0"/>
                            </a:rPr>
                            <a:t>205</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400" b="0" kern="1200" dirty="0">
                              <a:solidFill>
                                <a:schemeClr val="tx1">
                                  <a:lumMod val="90000"/>
                                  <a:lumOff val="10000"/>
                                </a:schemeClr>
                              </a:solidFill>
                              <a:latin typeface="Helvetica" pitchFamily="2" charset="0"/>
                            </a:rPr>
                            <a:t>19.2</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kumimoji="0" lang="en-GB" sz="1400" b="0" kern="1200" dirty="0">
                              <a:solidFill>
                                <a:schemeClr val="tx1">
                                  <a:lumMod val="90000"/>
                                  <a:lumOff val="10000"/>
                                </a:schemeClr>
                              </a:solidFill>
                              <a:latin typeface="Helvetica" pitchFamily="2" charset="0"/>
                            </a:rPr>
                            <a:t>10.8</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r>
                            <a:rPr kumimoji="0" lang="en-GB" sz="1400" b="0" kern="1200" dirty="0">
                              <a:solidFill>
                                <a:schemeClr val="tx1">
                                  <a:lumMod val="90000"/>
                                  <a:lumOff val="10000"/>
                                </a:schemeClr>
                              </a:solidFill>
                              <a:latin typeface="Helvetica" pitchFamily="2" charset="0"/>
                            </a:rPr>
                            <a:t>0.4</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pPr marL="0" algn="ctr" defTabSz="914400" rtl="0" eaLnBrk="1" latinLnBrk="0" hangingPunct="1"/>
                          <a:r>
                            <a:rPr kumimoji="0" lang="en-GB" sz="1400" b="0" kern="1200" dirty="0">
                              <a:solidFill>
                                <a:schemeClr val="tx1">
                                  <a:lumMod val="90000"/>
                                  <a:lumOff val="10000"/>
                                </a:schemeClr>
                              </a:solidFill>
                              <a:latin typeface="Helvetica" pitchFamily="2" charset="0"/>
                            </a:rPr>
                            <a:t>2.7</a:t>
                          </a:r>
                          <a:endParaRPr kumimoji="0" lang="en-GB" sz="1400" b="0" kern="1200" dirty="0">
                            <a:solidFill>
                              <a:schemeClr val="tx1">
                                <a:lumMod val="90000"/>
                                <a:lumOff val="10000"/>
                              </a:schemeClr>
                            </a:solidFill>
                            <a:latin typeface="Helvetica" pitchFamily="2" charset="0"/>
                            <a:ea typeface="+mn-ea"/>
                            <a:cs typeface="+mn-cs"/>
                          </a:endParaRPr>
                        </a:p>
                      </a:txBody>
                      <a:tcPr marL="51435" marR="51435" marT="25718" marB="25718" anchor="ctr">
                        <a:solidFill>
                          <a:schemeClr val="accent1">
                            <a:lumMod val="20000"/>
                            <a:lumOff val="80000"/>
                          </a:schemeClr>
                        </a:solidFill>
                      </a:tcPr>
                    </a:tc>
                    <a:extLst>
                      <a:ext uri="{0D108BD9-81ED-4DB2-BD59-A6C34878D82A}">
                        <a16:rowId xmlns:a16="http://schemas.microsoft.com/office/drawing/2014/main" val="2513034531"/>
                      </a:ext>
                    </a:extLst>
                  </a:tr>
                  <a:tr h="31245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kumimoji="0" lang="en-GB" sz="1400" b="0" kern="1200" dirty="0">
                              <a:solidFill>
                                <a:schemeClr val="tx1"/>
                              </a:solidFill>
                              <a:latin typeface="Helvetica" pitchFamily="2" charset="0"/>
                            </a:rPr>
                            <a:t>Total number of events</a:t>
                          </a:r>
                          <a:r>
                            <a:rPr kumimoji="0" lang="en-GB" sz="1400" b="0" kern="1200" baseline="0" dirty="0">
                              <a:solidFill>
                                <a:schemeClr val="tx1">
                                  <a:lumMod val="90000"/>
                                  <a:lumOff val="10000"/>
                                </a:schemeClr>
                              </a:solidFill>
                              <a:latin typeface="Helvetica" pitchFamily="2" charset="0"/>
                            </a:rPr>
                            <a:t> [4 IPs]</a:t>
                          </a:r>
                          <a:endParaRPr kumimoji="0" lang="en-GB" sz="1400" b="0" kern="1200" dirty="0">
                            <a:solidFill>
                              <a:schemeClr val="tx1"/>
                            </a:solidFill>
                            <a:latin typeface="Helvetica" pitchFamily="2" charset="0"/>
                            <a:ea typeface="+mn-ea"/>
                            <a:cs typeface="+mn-cs"/>
                          </a:endParaRPr>
                        </a:p>
                      </a:txBody>
                      <a:tcPr marL="51435" marR="51435" marT="25718" marB="25718" anchor="ctr">
                        <a:solidFill>
                          <a:schemeClr val="accent1">
                            <a:lumMod val="20000"/>
                            <a:lumOff val="80000"/>
                          </a:schemeClr>
                        </a:solidFill>
                      </a:tcPr>
                    </a:tc>
                    <a:tc>
                      <a:txBody>
                        <a:bodyPr/>
                        <a:lstStyle/>
                        <a:p>
                          <a:endParaRPr lang="en-CH"/>
                        </a:p>
                      </a:txBody>
                      <a:tcPr marL="51435" marR="51435" marT="25718" marB="25718" anchor="ctr">
                        <a:blipFill>
                          <a:blip r:embed="rId3"/>
                          <a:stretch>
                            <a:fillRect l="-320482" t="-1024000" r="-457831" b="-20000"/>
                          </a:stretch>
                        </a:blipFill>
                      </a:tcPr>
                    </a:tc>
                    <a:tc>
                      <a:txBody>
                        <a:bodyPr/>
                        <a:lstStyle/>
                        <a:p>
                          <a:endParaRPr lang="en-CH"/>
                        </a:p>
                      </a:txBody>
                      <a:tcPr marL="51435" marR="51435" marT="25718" marB="25718" anchor="ctr">
                        <a:blipFill>
                          <a:blip r:embed="rId3"/>
                          <a:stretch>
                            <a:fillRect l="-335577" t="-1024000" r="-265385" b="-20000"/>
                          </a:stretch>
                        </a:blipFill>
                      </a:tcPr>
                    </a:tc>
                    <a:tc>
                      <a:txBody>
                        <a:bodyPr/>
                        <a:lstStyle/>
                        <a:p>
                          <a:endParaRPr lang="en-CH"/>
                        </a:p>
                      </a:txBody>
                      <a:tcPr marL="51435" marR="51435" marT="25718" marB="25718" anchor="ctr">
                        <a:blipFill>
                          <a:blip r:embed="rId3"/>
                          <a:stretch>
                            <a:fillRect l="-462245" t="-1024000" r="-181633" b="-20000"/>
                          </a:stretch>
                        </a:blipFill>
                      </a:tcPr>
                    </a:tc>
                    <a:tc gridSpan="2">
                      <a:txBody>
                        <a:bodyPr/>
                        <a:lstStyle/>
                        <a:p>
                          <a:endParaRPr lang="en-CH"/>
                        </a:p>
                      </a:txBody>
                      <a:tcPr marL="51435" marR="51435" marT="25718" marB="25718" anchor="ctr">
                        <a:blipFill>
                          <a:blip r:embed="rId3"/>
                          <a:stretch>
                            <a:fillRect l="-311299" t="-1024000" r="-565" b="-20000"/>
                          </a:stretch>
                        </a:blipFill>
                      </a:tcPr>
                    </a:tc>
                    <a:tc hMerge="1">
                      <a:txBody>
                        <a:bodyPr/>
                        <a:lstStyle/>
                        <a:p>
                          <a:endParaRPr dirty="0"/>
                        </a:p>
                      </a:txBody>
                      <a:tcPr marL="51435" marR="51435" marT="25718" marB="25718" anchor="ctr">
                        <a:lnL w="12700" cap="flat" cmpd="sng" algn="ctr">
                          <a:solidFill>
                            <a:sysClr val="windowText" lastClr="000000"/>
                          </a:solidFill>
                          <a:prstDash val="solid"/>
                          <a:round/>
                          <a:headEnd type="none" w="med" len="med"/>
                          <a:tailEnd type="none" w="med" len="med"/>
                        </a:lnL>
                        <a:lnR w="12700" cap="flat" cmpd="sng" algn="ctr">
                          <a:solidFill>
                            <a:srgbClr val="A26B2D"/>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extLst>
                      <a:ext uri="{0D108BD9-81ED-4DB2-BD59-A6C34878D82A}">
                        <a16:rowId xmlns:a16="http://schemas.microsoft.com/office/drawing/2014/main" val="4062015532"/>
                      </a:ext>
                    </a:extLst>
                  </a:tr>
                </a:tbl>
              </a:graphicData>
            </a:graphic>
          </p:graphicFrame>
        </mc:Fallback>
      </mc:AlternateContent>
      <p:sp>
        <p:nvSpPr>
          <p:cNvPr id="9" name="TextBox 8">
            <a:extLst>
              <a:ext uri="{FF2B5EF4-FFF2-40B4-BE49-F238E27FC236}">
                <a16:creationId xmlns:a16="http://schemas.microsoft.com/office/drawing/2014/main" id="{172CC14B-7DDE-56B0-B11A-1E305EC937B1}"/>
              </a:ext>
            </a:extLst>
          </p:cNvPr>
          <p:cNvSpPr txBox="1"/>
          <p:nvPr/>
        </p:nvSpPr>
        <p:spPr>
          <a:xfrm rot="16200000">
            <a:off x="342438" y="2234844"/>
            <a:ext cx="532518" cy="307777"/>
          </a:xfrm>
          <a:prstGeom prst="rect">
            <a:avLst/>
          </a:prstGeom>
          <a:noFill/>
        </p:spPr>
        <p:txBody>
          <a:bodyPr wrap="none" rtlCol="0">
            <a:spAutoFit/>
          </a:bodyPr>
          <a:lstStyle/>
          <a:p>
            <a:pPr marL="0" algn="l">
              <a:spcBef>
                <a:spcPts val="3000"/>
              </a:spcBef>
            </a:pPr>
            <a:r>
              <a:rPr lang="en-GB" sz="1400" b="1" dirty="0">
                <a:solidFill>
                  <a:srgbClr val="A17B0B"/>
                </a:solidFill>
                <a:latin typeface="Helvetica" pitchFamily="2" charset="0"/>
                <a:ea typeface="Helvetica Light" charset="0"/>
                <a:cs typeface="Helvetica Light" charset="0"/>
                <a:sym typeface="Wingdings" pitchFamily="2" charset="2"/>
              </a:rPr>
              <a:t>LCF</a:t>
            </a:r>
          </a:p>
        </p:txBody>
      </p:sp>
      <p:sp>
        <p:nvSpPr>
          <p:cNvPr id="10" name="TextBox 9">
            <a:extLst>
              <a:ext uri="{FF2B5EF4-FFF2-40B4-BE49-F238E27FC236}">
                <a16:creationId xmlns:a16="http://schemas.microsoft.com/office/drawing/2014/main" id="{5DB98E8F-F3E4-E931-2C4E-54BEF2EC37EA}"/>
              </a:ext>
            </a:extLst>
          </p:cNvPr>
          <p:cNvSpPr txBox="1"/>
          <p:nvPr/>
        </p:nvSpPr>
        <p:spPr>
          <a:xfrm rot="16200000">
            <a:off x="202977" y="4024580"/>
            <a:ext cx="811441" cy="307777"/>
          </a:xfrm>
          <a:prstGeom prst="rect">
            <a:avLst/>
          </a:prstGeom>
          <a:noFill/>
        </p:spPr>
        <p:txBody>
          <a:bodyPr wrap="none" rtlCol="0">
            <a:spAutoFit/>
          </a:bodyPr>
          <a:lstStyle/>
          <a:p>
            <a:pPr marL="0" algn="l">
              <a:spcBef>
                <a:spcPts val="3000"/>
              </a:spcBef>
            </a:pPr>
            <a:r>
              <a:rPr lang="en-GB" sz="1400" b="1" dirty="0">
                <a:solidFill>
                  <a:srgbClr val="0070C0"/>
                </a:solidFill>
                <a:latin typeface="Helvetica" pitchFamily="2" charset="0"/>
                <a:ea typeface="Helvetica Light" charset="0"/>
                <a:cs typeface="Helvetica Light" charset="0"/>
                <a:sym typeface="Wingdings" pitchFamily="2" charset="2"/>
              </a:rPr>
              <a:t>FCC-ee</a:t>
            </a:r>
          </a:p>
        </p:txBody>
      </p:sp>
      <p:sp>
        <p:nvSpPr>
          <p:cNvPr id="11" name="TextBox 10">
            <a:extLst>
              <a:ext uri="{FF2B5EF4-FFF2-40B4-BE49-F238E27FC236}">
                <a16:creationId xmlns:a16="http://schemas.microsoft.com/office/drawing/2014/main" id="{8402984A-FC74-E37D-4AFA-52703348B8CA}"/>
              </a:ext>
            </a:extLst>
          </p:cNvPr>
          <p:cNvSpPr txBox="1"/>
          <p:nvPr/>
        </p:nvSpPr>
        <p:spPr>
          <a:xfrm>
            <a:off x="10132947" y="2251105"/>
            <a:ext cx="2041416" cy="830997"/>
          </a:xfrm>
          <a:prstGeom prst="rect">
            <a:avLst/>
          </a:prstGeom>
          <a:noFill/>
        </p:spPr>
        <p:txBody>
          <a:bodyPr wrap="square" rtlCol="0">
            <a:spAutoFit/>
          </a:bodyPr>
          <a:lstStyle/>
          <a:p>
            <a:pPr marL="0" algn="l">
              <a:spcBef>
                <a:spcPts val="3000"/>
              </a:spcBef>
            </a:pPr>
            <a:r>
              <a:rPr lang="en-GB" sz="1200" dirty="0">
                <a:solidFill>
                  <a:srgbClr val="A17B0B"/>
                </a:solidFill>
                <a:latin typeface="Helvetica" pitchFamily="2" charset="0"/>
                <a:ea typeface="Helvetica Light" charset="0"/>
                <a:cs typeface="Helvetica Light" charset="0"/>
                <a:sym typeface="Wingdings" pitchFamily="2" charset="2"/>
              </a:rPr>
              <a:t>Total cost: </a:t>
            </a:r>
          </a:p>
          <a:p>
            <a:pPr marL="171450" indent="-171450" algn="l">
              <a:buFont typeface="Arial" panose="020B0604020202020204" pitchFamily="34" charset="0"/>
              <a:buChar char="•"/>
            </a:pPr>
            <a:r>
              <a:rPr lang="en-GB" sz="1200" dirty="0">
                <a:solidFill>
                  <a:srgbClr val="A17B0B"/>
                </a:solidFill>
                <a:latin typeface="Helvetica" pitchFamily="2" charset="0"/>
                <a:ea typeface="Helvetica Light" charset="0"/>
                <a:cs typeface="Helvetica Light" charset="0"/>
                <a:sym typeface="Wingdings" pitchFamily="2" charset="2"/>
              </a:rPr>
              <a:t>8.5B CHF (250 GeV, LP)</a:t>
            </a:r>
          </a:p>
          <a:p>
            <a:pPr marL="171450" indent="-171450" algn="l">
              <a:buFont typeface="Arial" panose="020B0604020202020204" pitchFamily="34" charset="0"/>
              <a:buChar char="•"/>
            </a:pPr>
            <a:r>
              <a:rPr lang="en-GB" sz="1200" dirty="0">
                <a:solidFill>
                  <a:srgbClr val="A17B0B"/>
                </a:solidFill>
                <a:latin typeface="Helvetica" pitchFamily="2" charset="0"/>
                <a:ea typeface="Helvetica Light" charset="0"/>
                <a:cs typeface="Helvetica Light" charset="0"/>
                <a:sym typeface="Wingdings" pitchFamily="2" charset="2"/>
              </a:rPr>
              <a:t>9.3B CHF (250 GeV, FP)</a:t>
            </a:r>
          </a:p>
          <a:p>
            <a:pPr marL="171450" indent="-171450" algn="l">
              <a:buFont typeface="Arial" panose="020B0604020202020204" pitchFamily="34" charset="0"/>
              <a:buChar char="•"/>
            </a:pPr>
            <a:r>
              <a:rPr lang="en-GB" sz="1200" dirty="0">
                <a:solidFill>
                  <a:srgbClr val="A17B0B"/>
                </a:solidFill>
                <a:latin typeface="Helvetica" pitchFamily="2" charset="0"/>
                <a:ea typeface="Helvetica Light" charset="0"/>
                <a:cs typeface="Helvetica Light" charset="0"/>
                <a:sym typeface="Wingdings" pitchFamily="2" charset="2"/>
              </a:rPr>
              <a:t>14.8B CHF (550 GeV)</a:t>
            </a:r>
          </a:p>
        </p:txBody>
      </p:sp>
      <p:sp>
        <p:nvSpPr>
          <p:cNvPr id="12" name="TextBox 11">
            <a:extLst>
              <a:ext uri="{FF2B5EF4-FFF2-40B4-BE49-F238E27FC236}">
                <a16:creationId xmlns:a16="http://schemas.microsoft.com/office/drawing/2014/main" id="{10EA0CB4-A9EE-A562-95BC-26C27F62C086}"/>
              </a:ext>
            </a:extLst>
          </p:cNvPr>
          <p:cNvSpPr txBox="1"/>
          <p:nvPr/>
        </p:nvSpPr>
        <p:spPr>
          <a:xfrm>
            <a:off x="10148976" y="3822477"/>
            <a:ext cx="1637564" cy="276999"/>
          </a:xfrm>
          <a:prstGeom prst="rect">
            <a:avLst/>
          </a:prstGeom>
          <a:noFill/>
        </p:spPr>
        <p:txBody>
          <a:bodyPr wrap="none" rtlCol="0">
            <a:spAutoFit/>
          </a:bodyPr>
          <a:lstStyle/>
          <a:p>
            <a:pPr marL="0" algn="l">
              <a:spcBef>
                <a:spcPts val="3000"/>
              </a:spcBef>
            </a:pPr>
            <a:r>
              <a:rPr lang="en-GB" sz="1200" dirty="0">
                <a:solidFill>
                  <a:srgbClr val="0070C0"/>
                </a:solidFill>
                <a:latin typeface="Helvetica" pitchFamily="2" charset="0"/>
                <a:ea typeface="Helvetica Light" charset="0"/>
                <a:cs typeface="Helvetica Light" charset="0"/>
                <a:sym typeface="Wingdings" pitchFamily="2" charset="2"/>
              </a:rPr>
              <a:t>Total cost 15.3B CHF</a:t>
            </a:r>
          </a:p>
        </p:txBody>
      </p:sp>
      <p:sp>
        <p:nvSpPr>
          <p:cNvPr id="14" name="TextBox 13">
            <a:extLst>
              <a:ext uri="{FF2B5EF4-FFF2-40B4-BE49-F238E27FC236}">
                <a16:creationId xmlns:a16="http://schemas.microsoft.com/office/drawing/2014/main" id="{F520A09A-3373-8C47-12CA-8FF2A814DB75}"/>
              </a:ext>
            </a:extLst>
          </p:cNvPr>
          <p:cNvSpPr txBox="1"/>
          <p:nvPr/>
        </p:nvSpPr>
        <p:spPr>
          <a:xfrm>
            <a:off x="10148976" y="1890391"/>
            <a:ext cx="1088760" cy="276999"/>
          </a:xfrm>
          <a:prstGeom prst="rect">
            <a:avLst/>
          </a:prstGeom>
          <a:noFill/>
        </p:spPr>
        <p:txBody>
          <a:bodyPr wrap="none" rtlCol="0">
            <a:spAutoFit/>
          </a:bodyPr>
          <a:lstStyle/>
          <a:p>
            <a:pPr marL="0" algn="l">
              <a:spcBef>
                <a:spcPts val="3000"/>
              </a:spcBef>
            </a:pP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Construction:</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8EAC6BD2-816D-6EB4-DA74-AA5C98A673FE}"/>
                  </a:ext>
                </a:extLst>
              </p:cNvPr>
              <p:cNvSpPr txBox="1"/>
              <p:nvPr/>
            </p:nvSpPr>
            <p:spPr>
              <a:xfrm>
                <a:off x="641951" y="5798154"/>
                <a:ext cx="10012797" cy="909544"/>
              </a:xfrm>
              <a:prstGeom prst="rect">
                <a:avLst/>
              </a:prstGeom>
              <a:noFill/>
            </p:spPr>
            <p:txBody>
              <a:bodyPr wrap="square" rtlCol="0">
                <a:spAutoFit/>
              </a:bodyPr>
              <a:lstStyle/>
              <a:p>
                <a:pPr marL="0" algn="l">
                  <a:spcBef>
                    <a:spcPts val="3000"/>
                  </a:spcBef>
                </a:pPr>
                <a:r>
                  <a:rPr lang="en-GB" sz="1400" dirty="0">
                    <a:solidFill>
                      <a:prstClr val="black"/>
                    </a:solidFill>
                    <a:latin typeface="Helvetica" pitchFamily="2" charset="0"/>
                    <a:ea typeface="Helvetica Light" charset="0"/>
                    <a:cs typeface="Helvetica Light" charset="0"/>
                    <a:sym typeface="Wingdings" pitchFamily="2" charset="2"/>
                  </a:rPr>
                  <a:t>Challenges for for LCF include the positron source, final focus and nano-beam stability (</a:t>
                </a:r>
                <a14:m>
                  <m:oMath xmlns:m="http://schemas.openxmlformats.org/officeDocument/2006/math">
                    <m:sSubSup>
                      <m:sSubSupPr>
                        <m:ctrlPr>
                          <a:rPr lang="en-GB" sz="1400" i="1" smtClean="0">
                            <a:solidFill>
                              <a:prstClr val="black"/>
                            </a:solidFill>
                            <a:latin typeface="Cambria Math" panose="02040503050406030204" pitchFamily="18" charset="0"/>
                            <a:ea typeface="Cambria Math" panose="02040503050406030204" pitchFamily="18" charset="0"/>
                            <a:sym typeface="Wingdings" pitchFamily="2" charset="2"/>
                          </a:rPr>
                        </m:ctrlPr>
                      </m:sSubSupPr>
                      <m:e>
                        <m:r>
                          <a:rPr lang="en-GB" sz="1400" i="1" smtClean="0">
                            <a:solidFill>
                              <a:prstClr val="black"/>
                            </a:solidFill>
                            <a:latin typeface="Cambria Math" panose="02040503050406030204" pitchFamily="18" charset="0"/>
                            <a:ea typeface="Cambria Math" panose="02040503050406030204" pitchFamily="18" charset="0"/>
                            <a:sym typeface="Wingdings" pitchFamily="2" charset="2"/>
                          </a:rPr>
                          <m:t>𝜎</m:t>
                        </m:r>
                      </m:e>
                      <m:sub>
                        <m:r>
                          <a:rPr lang="en-GB" sz="1400" b="0" i="1" smtClean="0">
                            <a:solidFill>
                              <a:prstClr val="black"/>
                            </a:solidFill>
                            <a:latin typeface="Cambria Math" panose="02040503050406030204" pitchFamily="18" charset="0"/>
                            <a:sym typeface="Wingdings" pitchFamily="2" charset="2"/>
                          </a:rPr>
                          <m:t>𝑦</m:t>
                        </m:r>
                      </m:sub>
                      <m:sup>
                        <m:r>
                          <a:rPr lang="en-GB" sz="1400" b="0" i="1" smtClean="0">
                            <a:solidFill>
                              <a:prstClr val="black"/>
                            </a:solidFill>
                            <a:latin typeface="Cambria Math" panose="02040503050406030204" pitchFamily="18" charset="0"/>
                            <a:sym typeface="Wingdings" pitchFamily="2" charset="2"/>
                          </a:rPr>
                          <m:t>∗</m:t>
                        </m:r>
                      </m:sup>
                    </m:sSubSup>
                  </m:oMath>
                </a14:m>
                <a:r>
                  <a:rPr lang="en-GB" sz="1400" dirty="0">
                    <a:solidFill>
                      <a:prstClr val="black"/>
                    </a:solidFill>
                    <a:latin typeface="Helvetica" pitchFamily="2" charset="0"/>
                    <a:ea typeface="Helvetica Light" charset="0"/>
                    <a:cs typeface="Helvetica Light" charset="0"/>
                    <a:sym typeface="Wingdings" pitchFamily="2" charset="2"/>
                  </a:rPr>
                  <a:t> ~ 6–8 nm, FCC-ee: 40 nm)</a:t>
                </a:r>
              </a:p>
              <a:p>
                <a:pPr marL="0" algn="l">
                  <a:spcBef>
                    <a:spcPts val="1200"/>
                  </a:spcBef>
                </a:pPr>
                <a:r>
                  <a:rPr lang="en-GB" sz="1400" dirty="0">
                    <a:solidFill>
                      <a:prstClr val="black"/>
                    </a:solidFill>
                    <a:latin typeface="Helvetica" pitchFamily="2" charset="0"/>
                    <a:ea typeface="Helvetica Light" charset="0"/>
                    <a:cs typeface="Helvetica Light" charset="0"/>
                    <a:sym typeface="Wingdings" pitchFamily="2" charset="2"/>
                  </a:rPr>
                  <a:t>Options to increase energy beyond 550 GeV with development and installation of higher gradient accelerating technologies (see </a:t>
                </a:r>
                <a:r>
                  <a:rPr lang="en-GB" sz="1400" dirty="0">
                    <a:solidFill>
                      <a:prstClr val="black"/>
                    </a:solidFill>
                    <a:latin typeface="Helvetica" pitchFamily="2" charset="0"/>
                    <a:ea typeface="Helvetica Light" charset="0"/>
                    <a:cs typeface="Helvetica Light" charset="0"/>
                    <a:sym typeface="Wingdings" pitchFamily="2" charset="2"/>
                    <a:hlinkClick r:id="rId4"/>
                  </a:rPr>
                  <a:t>here</a:t>
                </a:r>
                <a:r>
                  <a:rPr lang="en-GB" sz="1400" dirty="0">
                    <a:solidFill>
                      <a:prstClr val="black"/>
                    </a:solidFill>
                    <a:latin typeface="Helvetica" pitchFamily="2" charset="0"/>
                    <a:ea typeface="Helvetica Light" charset="0"/>
                    <a:cs typeface="Helvetica Light" charset="0"/>
                    <a:sym typeface="Wingdings" pitchFamily="2" charset="2"/>
                  </a:rPr>
                  <a:t> for a discussion of options)</a:t>
                </a:r>
              </a:p>
            </p:txBody>
          </p:sp>
        </mc:Choice>
        <mc:Fallback xmlns="">
          <p:sp>
            <p:nvSpPr>
              <p:cNvPr id="16" name="TextBox 15">
                <a:extLst>
                  <a:ext uri="{FF2B5EF4-FFF2-40B4-BE49-F238E27FC236}">
                    <a16:creationId xmlns:a16="http://schemas.microsoft.com/office/drawing/2014/main" id="{8EAC6BD2-816D-6EB4-DA74-AA5C98A673FE}"/>
                  </a:ext>
                </a:extLst>
              </p:cNvPr>
              <p:cNvSpPr txBox="1">
                <a:spLocks noRot="1" noChangeAspect="1" noMove="1" noResize="1" noEditPoints="1" noAdjustHandles="1" noChangeArrowheads="1" noChangeShapeType="1" noTextEdit="1"/>
              </p:cNvSpPr>
              <p:nvPr/>
            </p:nvSpPr>
            <p:spPr>
              <a:xfrm>
                <a:off x="641951" y="5798154"/>
                <a:ext cx="10012797" cy="909544"/>
              </a:xfrm>
              <a:prstGeom prst="rect">
                <a:avLst/>
              </a:prstGeom>
              <a:blipFill>
                <a:blip r:embed="rId5"/>
                <a:stretch>
                  <a:fillRect l="-253" t="-1389" b="-6944"/>
                </a:stretch>
              </a:blipFill>
            </p:spPr>
            <p:txBody>
              <a:bodyPr/>
              <a:lstStyle/>
              <a:p>
                <a:r>
                  <a:rPr lang="en-GB">
                    <a:noFill/>
                  </a:rPr>
                  <a:t> </a:t>
                </a:r>
              </a:p>
            </p:txBody>
          </p:sp>
        </mc:Fallback>
      </mc:AlternateContent>
      <p:sp>
        <p:nvSpPr>
          <p:cNvPr id="3" name="TextBox 2">
            <a:extLst>
              <a:ext uri="{FF2B5EF4-FFF2-40B4-BE49-F238E27FC236}">
                <a16:creationId xmlns:a16="http://schemas.microsoft.com/office/drawing/2014/main" id="{5B41F79D-92CA-D66F-69BB-2CD72F79855E}"/>
              </a:ext>
            </a:extLst>
          </p:cNvPr>
          <p:cNvSpPr txBox="1"/>
          <p:nvPr/>
        </p:nvSpPr>
        <p:spPr>
          <a:xfrm>
            <a:off x="654651" y="5472689"/>
            <a:ext cx="7130478" cy="261610"/>
          </a:xfrm>
          <a:prstGeom prst="rect">
            <a:avLst/>
          </a:prstGeom>
          <a:noFill/>
        </p:spPr>
        <p:txBody>
          <a:bodyPr wrap="none" rtlCol="0">
            <a:spAutoFit/>
          </a:bodyPr>
          <a:lstStyle/>
          <a:p>
            <a:pPr marL="0" algn="l">
              <a:spcBef>
                <a:spcPts val="3000"/>
              </a:spcBef>
            </a:pPr>
            <a:r>
              <a:rPr lang="en-GB" sz="1100" dirty="0">
                <a:solidFill>
                  <a:schemeClr val="tx1">
                    <a:lumMod val="75000"/>
                    <a:lumOff val="25000"/>
                  </a:schemeClr>
                </a:solidFill>
                <a:latin typeface="Helvetica" pitchFamily="2" charset="0"/>
                <a:ea typeface="Helvetica Light" charset="0"/>
                <a:cs typeface="Helvetica Light" charset="0"/>
                <a:sym typeface="Wingdings" pitchFamily="2" charset="2"/>
              </a:rPr>
              <a:t>*LCF proposes to share luminosity among two interaction regions, ie, same integrated luminosity as for single IP</a:t>
            </a:r>
          </a:p>
        </p:txBody>
      </p:sp>
    </p:spTree>
    <p:extLst>
      <p:ext uri="{BB962C8B-B14F-4D97-AF65-F5344CB8AC3E}">
        <p14:creationId xmlns:p14="http://schemas.microsoft.com/office/powerpoint/2010/main" val="21053489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9B91A145-31A5-8A7B-AEE4-5D58D554A757}"/>
              </a:ext>
            </a:extLst>
          </p:cNvPr>
          <p:cNvPicPr>
            <a:picLocks noChangeAspect="1"/>
          </p:cNvPicPr>
          <p:nvPr/>
        </p:nvPicPr>
        <p:blipFill>
          <a:blip r:embed="rId2"/>
          <a:stretch>
            <a:fillRect/>
          </a:stretch>
        </p:blipFill>
        <p:spPr>
          <a:xfrm>
            <a:off x="689243" y="2635552"/>
            <a:ext cx="8323528" cy="2270052"/>
          </a:xfrm>
          <a:prstGeom prst="rect">
            <a:avLst/>
          </a:prstGeom>
        </p:spPr>
      </p:pic>
      <p:sp>
        <p:nvSpPr>
          <p:cNvPr id="2" name="Slide Number Placeholder 1">
            <a:extLst>
              <a:ext uri="{FF2B5EF4-FFF2-40B4-BE49-F238E27FC236}">
                <a16:creationId xmlns:a16="http://schemas.microsoft.com/office/drawing/2014/main" id="{B8C1E58A-83B2-25EF-F7D0-F2B07875FCD6}"/>
              </a:ext>
            </a:extLst>
          </p:cNvPr>
          <p:cNvSpPr>
            <a:spLocks noGrp="1"/>
          </p:cNvSpPr>
          <p:nvPr>
            <p:ph type="sldNum" sz="quarter" idx="4"/>
          </p:nvPr>
        </p:nvSpPr>
        <p:spPr/>
        <p:txBody>
          <a:bodyPr/>
          <a:lstStyle/>
          <a:p>
            <a:pPr>
              <a:defRPr/>
            </a:pPr>
            <a:fld id="{611C2F03-9E95-40C9-A99F-3C4F7EE8CF2A}" type="slidenum">
              <a:rPr lang="en-GB" smtClean="0"/>
              <a:pPr>
                <a:defRPr/>
              </a:pPr>
              <a:t>41</a:t>
            </a:fld>
            <a:endParaRPr lang="en-GB"/>
          </a:p>
        </p:txBody>
      </p:sp>
      <p:sp>
        <p:nvSpPr>
          <p:cNvPr id="3" name="TextBox 2">
            <a:extLst>
              <a:ext uri="{FF2B5EF4-FFF2-40B4-BE49-F238E27FC236}">
                <a16:creationId xmlns:a16="http://schemas.microsoft.com/office/drawing/2014/main" id="{EF5F757B-945E-EAC2-ECB4-824971B72767}"/>
              </a:ext>
            </a:extLst>
          </p:cNvPr>
          <p:cNvSpPr txBox="1"/>
          <p:nvPr/>
        </p:nvSpPr>
        <p:spPr>
          <a:xfrm>
            <a:off x="214938" y="264651"/>
            <a:ext cx="11305525"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lang="en-GB" sz="2800" b="1" noProof="0" dirty="0">
                <a:solidFill>
                  <a:srgbClr val="0D7FBF"/>
                </a:solidFill>
                <a:latin typeface="Helvetica" pitchFamily="2" charset="0"/>
                <a:ea typeface="Trebuchet MS" pitchFamily="-84" charset="0"/>
                <a:cs typeface="Helvetica Light"/>
              </a:rPr>
              <a:t>Other collider options for CERN</a:t>
            </a:r>
          </a:p>
        </p:txBody>
      </p:sp>
      <p:sp>
        <p:nvSpPr>
          <p:cNvPr id="4" name="Rectangle 3">
            <a:extLst>
              <a:ext uri="{FF2B5EF4-FFF2-40B4-BE49-F238E27FC236}">
                <a16:creationId xmlns:a16="http://schemas.microsoft.com/office/drawing/2014/main" id="{4A3AB87B-2CD9-7F5D-4447-2D5913CF592A}"/>
              </a:ext>
            </a:extLst>
          </p:cNvPr>
          <p:cNvSpPr/>
          <p:nvPr/>
        </p:nvSpPr>
        <p:spPr>
          <a:xfrm>
            <a:off x="641951" y="1108688"/>
            <a:ext cx="11550049" cy="1538883"/>
          </a:xfrm>
          <a:prstGeom prst="rect">
            <a:avLst/>
          </a:prstGeom>
        </p:spPr>
        <p:txBody>
          <a:bodyPr wrap="square">
            <a:spAutoFit/>
          </a:bodyPr>
          <a:lstStyle/>
          <a:p>
            <a:pPr lvl="0" defTabSz="457200" fontAlgn="base">
              <a:spcBef>
                <a:spcPts val="3600"/>
              </a:spcBef>
              <a:spcAft>
                <a:spcPct val="0"/>
              </a:spcAft>
              <a:defRPr/>
            </a:pPr>
            <a:r>
              <a:rPr lang="en-GB" sz="1600" b="1" dirty="0">
                <a:solidFill>
                  <a:srgbClr val="000000"/>
                </a:solidFill>
                <a:latin typeface="Helvetica" pitchFamily="2" charset="0"/>
              </a:rPr>
              <a:t>Compact Linear e</a:t>
            </a:r>
            <a:r>
              <a:rPr lang="en-GB" sz="1600" b="1" baseline="30000" dirty="0">
                <a:solidFill>
                  <a:srgbClr val="000000"/>
                </a:solidFill>
                <a:latin typeface="Helvetica" pitchFamily="2" charset="0"/>
              </a:rPr>
              <a:t>+</a:t>
            </a:r>
            <a:r>
              <a:rPr lang="en-GB" sz="1600" b="1" dirty="0">
                <a:solidFill>
                  <a:srgbClr val="000000"/>
                </a:solidFill>
                <a:latin typeface="Helvetica" pitchFamily="2" charset="0"/>
              </a:rPr>
              <a:t>e</a:t>
            </a:r>
            <a:r>
              <a:rPr lang="en-GB" sz="1600" b="1" baseline="30000" dirty="0">
                <a:solidFill>
                  <a:srgbClr val="000000"/>
                </a:solidFill>
                <a:latin typeface="Helvetica" pitchFamily="2" charset="0"/>
              </a:rPr>
              <a:t>–</a:t>
            </a:r>
            <a:r>
              <a:rPr lang="en-GB" sz="1600" b="1" dirty="0">
                <a:solidFill>
                  <a:srgbClr val="000000"/>
                </a:solidFill>
                <a:latin typeface="Helvetica" pitchFamily="2" charset="0"/>
              </a:rPr>
              <a:t> Collider (CLIC)</a:t>
            </a:r>
            <a:r>
              <a:rPr lang="en-GB" sz="1600" dirty="0">
                <a:solidFill>
                  <a:srgbClr val="000000"/>
                </a:solidFill>
                <a:latin typeface="Helvetica" pitchFamily="2" charset="0"/>
              </a:rPr>
              <a:t>: √s = 380 GeV – 1.5 TeV, two-beam acceleration with high-current 12 GHz RF drive beam to reach up to 100 MV/m gradient in main-beam cavities, 100 Hz repetition rate, 0.5 ns bunch separation, 1.5–2 nm IP</a:t>
            </a:r>
          </a:p>
          <a:p>
            <a:pPr marL="285750" lvl="0" indent="-285750" defTabSz="457200" fontAlgn="base">
              <a:spcBef>
                <a:spcPts val="1200"/>
              </a:spcBef>
              <a:spcAft>
                <a:spcPct val="0"/>
              </a:spcAft>
              <a:buFont typeface="Arial" panose="020B0604020202020204" pitchFamily="34" charset="0"/>
              <a:buChar char="•"/>
              <a:defRPr/>
            </a:pPr>
            <a:r>
              <a:rPr lang="en-GB" sz="1400" dirty="0">
                <a:solidFill>
                  <a:srgbClr val="000000"/>
                </a:solidFill>
                <a:latin typeface="Helvetica" pitchFamily="2" charset="0"/>
              </a:rPr>
              <a:t>Multiple test facilities were built at CERN, the latest, CTF3, demonstrated the drive-beam concept, but a larger-scale demonstrator                   is needed to fully validate the concept under realistic operating conditions → requires more R&amp;D</a:t>
            </a:r>
          </a:p>
          <a:p>
            <a:pPr marL="285750" lvl="0" indent="-285750" defTabSz="457200" fontAlgn="base">
              <a:spcBef>
                <a:spcPts val="900"/>
              </a:spcBef>
              <a:spcAft>
                <a:spcPct val="0"/>
              </a:spcAft>
              <a:buFont typeface="Arial" panose="020B0604020202020204" pitchFamily="34" charset="0"/>
              <a:buChar char="•"/>
              <a:defRPr/>
            </a:pPr>
            <a:r>
              <a:rPr lang="en-GB" sz="1400" dirty="0">
                <a:solidFill>
                  <a:srgbClr val="0070C0"/>
                </a:solidFill>
                <a:latin typeface="Helvetica" pitchFamily="2" charset="0"/>
              </a:rPr>
              <a:t>Running at 1.5 TeV allows direct access to 𝜅</a:t>
            </a:r>
            <a:r>
              <a:rPr lang="en-GB" sz="1400" baseline="-25000" dirty="0" err="1">
                <a:solidFill>
                  <a:srgbClr val="0070C0"/>
                </a:solidFill>
                <a:latin typeface="Helvetica" pitchFamily="2" charset="0"/>
              </a:rPr>
              <a:t>λ</a:t>
            </a:r>
            <a:r>
              <a:rPr lang="en-GB" sz="1400" dirty="0">
                <a:solidFill>
                  <a:srgbClr val="0070C0"/>
                </a:solidFill>
                <a:latin typeface="Helvetica" pitchFamily="2" charset="0"/>
              </a:rPr>
              <a:t> via ZHH and </a:t>
            </a:r>
            <a:r>
              <a:rPr lang="en-US" sz="1400" dirty="0">
                <a:solidFill>
                  <a:srgbClr val="0070C0"/>
                </a:solidFill>
                <a:latin typeface="Helvetica" pitchFamily="2" charset="0"/>
              </a:rPr>
              <a:t>𝜈𝜈</a:t>
            </a:r>
            <a:r>
              <a:rPr lang="en-GB" sz="1400" dirty="0">
                <a:solidFill>
                  <a:srgbClr val="0070C0"/>
                </a:solidFill>
                <a:latin typeface="Helvetica" pitchFamily="2" charset="0"/>
              </a:rPr>
              <a:t>HH (</a:t>
            </a:r>
            <a:r>
              <a:rPr lang="en-GB" sz="1200" dirty="0">
                <a:solidFill>
                  <a:srgbClr val="0070C0"/>
                </a:solidFill>
                <a:latin typeface="Helvetica" pitchFamily="2" charset="0"/>
              </a:rPr>
              <a:t>𝜅</a:t>
            </a:r>
            <a:r>
              <a:rPr lang="en-GB" sz="1200" baseline="-25000" dirty="0" err="1">
                <a:solidFill>
                  <a:srgbClr val="0070C0"/>
                </a:solidFill>
                <a:latin typeface="Helvetica" pitchFamily="2" charset="0"/>
              </a:rPr>
              <a:t>λ</a:t>
            </a:r>
            <a:r>
              <a:rPr lang="en-GB" sz="1200" dirty="0">
                <a:solidFill>
                  <a:srgbClr val="0070C0"/>
                </a:solidFill>
                <a:latin typeface="Helvetica" pitchFamily="2" charset="0"/>
              </a:rPr>
              <a:t> = 1       , L = 2.5 ab</a:t>
            </a:r>
            <a:r>
              <a:rPr lang="en-GB" sz="1200" baseline="30000" dirty="0">
                <a:solidFill>
                  <a:srgbClr val="0070C0"/>
                </a:solidFill>
                <a:latin typeface="Helvetica" pitchFamily="2" charset="0"/>
              </a:rPr>
              <a:t>–1</a:t>
            </a:r>
            <a:r>
              <a:rPr lang="en-GB" sz="1200" dirty="0">
                <a:solidFill>
                  <a:srgbClr val="0070C0"/>
                </a:solidFill>
                <a:latin typeface="Helvetica" pitchFamily="2" charset="0"/>
              </a:rPr>
              <a:t> in 6 yr)</a:t>
            </a:r>
            <a:endParaRPr lang="en-GB" sz="1400" dirty="0">
              <a:solidFill>
                <a:srgbClr val="0070C0"/>
              </a:solidFill>
              <a:latin typeface="Helvetica" pitchFamily="2" charset="0"/>
            </a:endParaRPr>
          </a:p>
        </p:txBody>
      </p:sp>
      <p:grpSp>
        <p:nvGrpSpPr>
          <p:cNvPr id="15" name="Group 14">
            <a:extLst>
              <a:ext uri="{FF2B5EF4-FFF2-40B4-BE49-F238E27FC236}">
                <a16:creationId xmlns:a16="http://schemas.microsoft.com/office/drawing/2014/main" id="{30C298FC-C6B3-FC79-2CE8-65B5D9AA72B4}"/>
              </a:ext>
            </a:extLst>
          </p:cNvPr>
          <p:cNvGrpSpPr/>
          <p:nvPr/>
        </p:nvGrpSpPr>
        <p:grpSpPr>
          <a:xfrm>
            <a:off x="8804469" y="2192527"/>
            <a:ext cx="3255009" cy="2269734"/>
            <a:chOff x="8804469" y="2285292"/>
            <a:chExt cx="3255009" cy="2269734"/>
          </a:xfrm>
        </p:grpSpPr>
        <p:pic>
          <p:nvPicPr>
            <p:cNvPr id="9" name="Picture 8">
              <a:extLst>
                <a:ext uri="{FF2B5EF4-FFF2-40B4-BE49-F238E27FC236}">
                  <a16:creationId xmlns:a16="http://schemas.microsoft.com/office/drawing/2014/main" id="{B4A45B02-73F8-852D-9A82-1F64064391C3}"/>
                </a:ext>
              </a:extLst>
            </p:cNvPr>
            <p:cNvPicPr>
              <a:picLocks noChangeAspect="1"/>
            </p:cNvPicPr>
            <p:nvPr/>
          </p:nvPicPr>
          <p:blipFill>
            <a:blip r:embed="rId3"/>
            <a:srcRect l="7068" t="11488" r="54375" b="70435"/>
            <a:stretch>
              <a:fillRect/>
            </a:stretch>
          </p:blipFill>
          <p:spPr>
            <a:xfrm>
              <a:off x="8804469" y="2395456"/>
              <a:ext cx="3255009" cy="2159570"/>
            </a:xfrm>
            <a:prstGeom prst="rect">
              <a:avLst/>
            </a:prstGeom>
          </p:spPr>
        </p:pic>
        <p:cxnSp>
          <p:nvCxnSpPr>
            <p:cNvPr id="11" name="Straight Connector 10">
              <a:extLst>
                <a:ext uri="{FF2B5EF4-FFF2-40B4-BE49-F238E27FC236}">
                  <a16:creationId xmlns:a16="http://schemas.microsoft.com/office/drawing/2014/main" id="{EE27E5BF-9AA2-75EF-6BB5-3AB6DED3FE32}"/>
                </a:ext>
              </a:extLst>
            </p:cNvPr>
            <p:cNvCxnSpPr/>
            <p:nvPr/>
          </p:nvCxnSpPr>
          <p:spPr>
            <a:xfrm>
              <a:off x="10628244" y="2526528"/>
              <a:ext cx="0" cy="1647907"/>
            </a:xfrm>
            <a:prstGeom prst="line">
              <a:avLst/>
            </a:prstGeom>
            <a:ln w="57150">
              <a:solidFill>
                <a:schemeClr val="accent1">
                  <a:lumMod val="75000"/>
                  <a:alpha val="54349"/>
                </a:schemeClr>
              </a:solidFill>
            </a:ln>
            <a:effectLst/>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F436D6B6-6A2D-36D2-BD66-987B10D34D45}"/>
                </a:ext>
              </a:extLst>
            </p:cNvPr>
            <p:cNvSpPr txBox="1"/>
            <p:nvPr/>
          </p:nvSpPr>
          <p:spPr>
            <a:xfrm>
              <a:off x="10318276" y="2291338"/>
              <a:ext cx="724878" cy="253916"/>
            </a:xfrm>
            <a:prstGeom prst="rect">
              <a:avLst/>
            </a:prstGeom>
            <a:noFill/>
          </p:spPr>
          <p:txBody>
            <a:bodyPr wrap="none" rtlCol="0">
              <a:spAutoFit/>
            </a:bodyPr>
            <a:lstStyle/>
            <a:p>
              <a:pPr marL="0" algn="l">
                <a:spcBef>
                  <a:spcPts val="3000"/>
                </a:spcBef>
              </a:pPr>
              <a:r>
                <a:rPr lang="en-GB" sz="1050" dirty="0">
                  <a:solidFill>
                    <a:schemeClr val="tx2">
                      <a:lumMod val="60000"/>
                      <a:lumOff val="40000"/>
                    </a:schemeClr>
                  </a:solidFill>
                  <a:latin typeface="Helvetica" pitchFamily="2" charset="0"/>
                  <a:ea typeface="Helvetica Light" charset="0"/>
                  <a:cs typeface="Helvetica Light" charset="0"/>
                  <a:sym typeface="Wingdings" pitchFamily="2" charset="2"/>
                </a:rPr>
                <a:t>CLIC-1.5</a:t>
              </a:r>
            </a:p>
          </p:txBody>
        </p:sp>
        <p:cxnSp>
          <p:nvCxnSpPr>
            <p:cNvPr id="13" name="Straight Connector 12">
              <a:extLst>
                <a:ext uri="{FF2B5EF4-FFF2-40B4-BE49-F238E27FC236}">
                  <a16:creationId xmlns:a16="http://schemas.microsoft.com/office/drawing/2014/main" id="{96DB405A-E0E9-C123-FF09-EDF97EA36572}"/>
                </a:ext>
              </a:extLst>
            </p:cNvPr>
            <p:cNvCxnSpPr/>
            <p:nvPr/>
          </p:nvCxnSpPr>
          <p:spPr>
            <a:xfrm>
              <a:off x="9852696" y="2520482"/>
              <a:ext cx="0" cy="1647907"/>
            </a:xfrm>
            <a:prstGeom prst="line">
              <a:avLst/>
            </a:prstGeom>
            <a:ln w="57150">
              <a:solidFill>
                <a:srgbClr val="00B050">
                  <a:alpha val="54349"/>
                </a:srgbClr>
              </a:solidFill>
            </a:ln>
            <a:effectLst/>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D99E7A59-F725-A6F9-055A-951A3FEA065F}"/>
                </a:ext>
              </a:extLst>
            </p:cNvPr>
            <p:cNvSpPr txBox="1"/>
            <p:nvPr/>
          </p:nvSpPr>
          <p:spPr>
            <a:xfrm>
              <a:off x="9555980" y="2285292"/>
              <a:ext cx="628698" cy="253916"/>
            </a:xfrm>
            <a:prstGeom prst="rect">
              <a:avLst/>
            </a:prstGeom>
            <a:noFill/>
          </p:spPr>
          <p:txBody>
            <a:bodyPr wrap="none" rtlCol="0">
              <a:spAutoFit/>
            </a:bodyPr>
            <a:lstStyle/>
            <a:p>
              <a:pPr marL="0" algn="l">
                <a:spcBef>
                  <a:spcPts val="3000"/>
                </a:spcBef>
              </a:pPr>
              <a:r>
                <a:rPr lang="en-GB" sz="1050" dirty="0">
                  <a:solidFill>
                    <a:srgbClr val="049243"/>
                  </a:solidFill>
                  <a:latin typeface="Helvetica" pitchFamily="2" charset="0"/>
                  <a:ea typeface="Helvetica Light" charset="0"/>
                  <a:cs typeface="Helvetica Light" charset="0"/>
                  <a:sym typeface="Wingdings" pitchFamily="2" charset="2"/>
                </a:rPr>
                <a:t>LC-550</a:t>
              </a:r>
            </a:p>
          </p:txBody>
        </p:sp>
      </p:grpSp>
      <p:sp>
        <p:nvSpPr>
          <p:cNvPr id="17" name="TextBox 16">
            <a:extLst>
              <a:ext uri="{FF2B5EF4-FFF2-40B4-BE49-F238E27FC236}">
                <a16:creationId xmlns:a16="http://schemas.microsoft.com/office/drawing/2014/main" id="{51D682AF-72A1-108D-08C8-031EB20AFA69}"/>
              </a:ext>
            </a:extLst>
          </p:cNvPr>
          <p:cNvSpPr txBox="1"/>
          <p:nvPr/>
        </p:nvSpPr>
        <p:spPr>
          <a:xfrm>
            <a:off x="10286201" y="3796122"/>
            <a:ext cx="1516211" cy="230832"/>
          </a:xfrm>
          <a:prstGeom prst="rect">
            <a:avLst/>
          </a:prstGeom>
          <a:noFill/>
        </p:spPr>
        <p:txBody>
          <a:bodyPr wrap="square">
            <a:spAutoFit/>
          </a:bodyPr>
          <a:lstStyle/>
          <a:p>
            <a:pPr algn="r"/>
            <a:r>
              <a:rPr lang="en-GB" sz="900" dirty="0">
                <a:latin typeface="Helvetica" pitchFamily="2" charset="0"/>
                <a:hlinkClick r:id="rId4"/>
              </a:rPr>
              <a:t>arXiv:1901.05897</a:t>
            </a:r>
            <a:endParaRPr lang="en-GB" sz="900" dirty="0">
              <a:latin typeface="Helvetica" pitchFamily="2" charset="0"/>
            </a:endParaRPr>
          </a:p>
        </p:txBody>
      </p:sp>
      <p:sp>
        <p:nvSpPr>
          <p:cNvPr id="20" name="TextBox 19">
            <a:extLst>
              <a:ext uri="{FF2B5EF4-FFF2-40B4-BE49-F238E27FC236}">
                <a16:creationId xmlns:a16="http://schemas.microsoft.com/office/drawing/2014/main" id="{00FC96B6-98DF-9A7C-ED03-B810D4AD2783}"/>
              </a:ext>
            </a:extLst>
          </p:cNvPr>
          <p:cNvSpPr txBox="1"/>
          <p:nvPr/>
        </p:nvSpPr>
        <p:spPr>
          <a:xfrm>
            <a:off x="641950" y="2778189"/>
            <a:ext cx="1922416" cy="230832"/>
          </a:xfrm>
          <a:prstGeom prst="rect">
            <a:avLst/>
          </a:prstGeom>
          <a:noFill/>
        </p:spPr>
        <p:txBody>
          <a:bodyPr wrap="square">
            <a:spAutoFit/>
          </a:bodyPr>
          <a:lstStyle/>
          <a:p>
            <a:r>
              <a:rPr lang="en-GB" sz="900" dirty="0">
                <a:latin typeface="Helvetica" pitchFamily="2" charset="0"/>
              </a:rPr>
              <a:t>ESPPU input: </a:t>
            </a:r>
            <a:r>
              <a:rPr lang="en-GB" sz="900" dirty="0">
                <a:latin typeface="Helvetica" pitchFamily="2" charset="0"/>
                <a:hlinkClick r:id="rId5"/>
              </a:rPr>
              <a:t>arXiv:2503.24168</a:t>
            </a:r>
            <a:endParaRPr lang="en-GB" sz="900" dirty="0">
              <a:latin typeface="Helvetica" pitchFamily="2" charset="0"/>
            </a:endParaRPr>
          </a:p>
        </p:txBody>
      </p:sp>
      <p:sp>
        <p:nvSpPr>
          <p:cNvPr id="24" name="TextBox 23">
            <a:extLst>
              <a:ext uri="{FF2B5EF4-FFF2-40B4-BE49-F238E27FC236}">
                <a16:creationId xmlns:a16="http://schemas.microsoft.com/office/drawing/2014/main" id="{0FE449AD-943F-0A16-8A25-D0EA5D38D45F}"/>
              </a:ext>
            </a:extLst>
          </p:cNvPr>
          <p:cNvSpPr txBox="1"/>
          <p:nvPr/>
        </p:nvSpPr>
        <p:spPr>
          <a:xfrm>
            <a:off x="6520070" y="2260618"/>
            <a:ext cx="476412" cy="382156"/>
          </a:xfrm>
          <a:prstGeom prst="rect">
            <a:avLst/>
          </a:prstGeom>
          <a:noFill/>
        </p:spPr>
        <p:txBody>
          <a:bodyPr wrap="none" rtlCol="0">
            <a:spAutoFit/>
          </a:bodyPr>
          <a:lstStyle/>
          <a:p>
            <a:pPr marL="0" algn="l">
              <a:spcBef>
                <a:spcPts val="3000"/>
              </a:spcBef>
            </a:pPr>
            <a:r>
              <a:rPr lang="en-GB" sz="900" dirty="0">
                <a:solidFill>
                  <a:srgbClr val="0070C0"/>
                </a:solidFill>
                <a:latin typeface="Helvetica" pitchFamily="2" charset="0"/>
                <a:ea typeface="Helvetica Light" charset="0"/>
                <a:cs typeface="Helvetica Light" charset="0"/>
                <a:sym typeface="Wingdings" pitchFamily="2" charset="2"/>
              </a:rPr>
              <a:t>+0.11</a:t>
            </a:r>
          </a:p>
          <a:p>
            <a:pPr marL="0" algn="l">
              <a:spcBef>
                <a:spcPts val="100"/>
              </a:spcBef>
            </a:pPr>
            <a:r>
              <a:rPr lang="en-GB" sz="900" dirty="0">
                <a:solidFill>
                  <a:srgbClr val="0070C0"/>
                </a:solidFill>
                <a:latin typeface="Helvetica" pitchFamily="2" charset="0"/>
                <a:ea typeface="Helvetica Light" charset="0"/>
                <a:cs typeface="Helvetica Light" charset="0"/>
                <a:sym typeface="Wingdings" pitchFamily="2" charset="2"/>
              </a:rPr>
              <a:t>–0.08</a:t>
            </a:r>
          </a:p>
        </p:txBody>
      </p:sp>
      <p:sp>
        <p:nvSpPr>
          <p:cNvPr id="25" name="Rectangle 24">
            <a:extLst>
              <a:ext uri="{FF2B5EF4-FFF2-40B4-BE49-F238E27FC236}">
                <a16:creationId xmlns:a16="http://schemas.microsoft.com/office/drawing/2014/main" id="{3294DFCF-AF31-6F6E-5E9E-2E58842D8ADB}"/>
              </a:ext>
            </a:extLst>
          </p:cNvPr>
          <p:cNvSpPr/>
          <p:nvPr/>
        </p:nvSpPr>
        <p:spPr>
          <a:xfrm>
            <a:off x="8613913" y="4674593"/>
            <a:ext cx="600765" cy="45719"/>
          </a:xfrm>
          <a:prstGeom prst="rect">
            <a:avLst/>
          </a:prstGeom>
          <a:solidFill>
            <a:schemeClr val="bg1"/>
          </a:solidFill>
        </p:spPr>
        <p:txBody>
          <a:bodyPr wrap="none" rtlCol="0" anchor="ctr">
            <a:spAutoFit/>
          </a:bodyPr>
          <a:lstStyle/>
          <a:p>
            <a:pPr algn="l"/>
            <a:endParaRPr lang="en-GB" sz="1600" dirty="0">
              <a:latin typeface="Helvetica" pitchFamily="2" charset="0"/>
            </a:endParaRPr>
          </a:p>
        </p:txBody>
      </p:sp>
      <p:sp>
        <p:nvSpPr>
          <p:cNvPr id="5" name="Rectangle 4">
            <a:extLst>
              <a:ext uri="{FF2B5EF4-FFF2-40B4-BE49-F238E27FC236}">
                <a16:creationId xmlns:a16="http://schemas.microsoft.com/office/drawing/2014/main" id="{A48898DD-9E14-3805-82D9-892EBF137153}"/>
              </a:ext>
            </a:extLst>
          </p:cNvPr>
          <p:cNvSpPr/>
          <p:nvPr/>
        </p:nvSpPr>
        <p:spPr>
          <a:xfrm>
            <a:off x="8377881" y="4584357"/>
            <a:ext cx="951682" cy="593124"/>
          </a:xfrm>
          <a:prstGeom prst="rect">
            <a:avLst/>
          </a:prstGeom>
          <a:solidFill>
            <a:schemeClr val="bg1"/>
          </a:solidFill>
        </p:spPr>
        <p:txBody>
          <a:bodyPr wrap="none" rtlCol="0" anchor="ctr">
            <a:spAutoFit/>
          </a:bodyPr>
          <a:lstStyle/>
          <a:p>
            <a:pPr algn="l"/>
            <a:endParaRPr lang="en-GB" sz="1600" dirty="0">
              <a:latin typeface="Helvetica" pitchFamily="2" charset="0"/>
            </a:endParaRPr>
          </a:p>
        </p:txBody>
      </p:sp>
    </p:spTree>
    <p:extLst>
      <p:ext uri="{BB962C8B-B14F-4D97-AF65-F5344CB8AC3E}">
        <p14:creationId xmlns:p14="http://schemas.microsoft.com/office/powerpoint/2010/main" val="7410356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0D01C-5126-B7B0-3E33-0BDF6DA518FD}"/>
            </a:ext>
          </a:extLst>
        </p:cNvPr>
        <p:cNvGrpSpPr/>
        <p:nvPr/>
      </p:nvGrpSpPr>
      <p:grpSpPr>
        <a:xfrm>
          <a:off x="0" y="0"/>
          <a:ext cx="0" cy="0"/>
          <a:chOff x="0" y="0"/>
          <a:chExt cx="0" cy="0"/>
        </a:xfrm>
      </p:grpSpPr>
      <p:pic>
        <p:nvPicPr>
          <p:cNvPr id="34" name="Picture 33">
            <a:extLst>
              <a:ext uri="{FF2B5EF4-FFF2-40B4-BE49-F238E27FC236}">
                <a16:creationId xmlns:a16="http://schemas.microsoft.com/office/drawing/2014/main" id="{D587C39C-F49D-52BE-1B5C-E54445021355}"/>
              </a:ext>
            </a:extLst>
          </p:cNvPr>
          <p:cNvPicPr>
            <a:picLocks noChangeAspect="1"/>
          </p:cNvPicPr>
          <p:nvPr/>
        </p:nvPicPr>
        <p:blipFill>
          <a:blip r:embed="rId2"/>
          <a:stretch>
            <a:fillRect/>
          </a:stretch>
        </p:blipFill>
        <p:spPr>
          <a:xfrm>
            <a:off x="689243" y="2635552"/>
            <a:ext cx="8323528" cy="2270052"/>
          </a:xfrm>
          <a:prstGeom prst="rect">
            <a:avLst/>
          </a:prstGeom>
        </p:spPr>
      </p:pic>
      <p:pic>
        <p:nvPicPr>
          <p:cNvPr id="15364" name="Picture 4" descr="LHeC - Wikipedia">
            <a:extLst>
              <a:ext uri="{FF2B5EF4-FFF2-40B4-BE49-F238E27FC236}">
                <a16:creationId xmlns:a16="http://schemas.microsoft.com/office/drawing/2014/main" id="{9BDE26F6-7EB0-44A3-BBAF-DD0E2D174C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1" y="4502513"/>
            <a:ext cx="3763617" cy="2214261"/>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DCD31FA9-92FC-DA35-E2C7-7135DAE4D448}"/>
              </a:ext>
            </a:extLst>
          </p:cNvPr>
          <p:cNvSpPr>
            <a:spLocks noGrp="1"/>
          </p:cNvSpPr>
          <p:nvPr>
            <p:ph type="sldNum" sz="quarter" idx="4"/>
          </p:nvPr>
        </p:nvSpPr>
        <p:spPr/>
        <p:txBody>
          <a:bodyPr/>
          <a:lstStyle/>
          <a:p>
            <a:pPr>
              <a:defRPr/>
            </a:pPr>
            <a:fld id="{611C2F03-9E95-40C9-A99F-3C4F7EE8CF2A}" type="slidenum">
              <a:rPr lang="en-GB" smtClean="0"/>
              <a:pPr>
                <a:defRPr/>
              </a:pPr>
              <a:t>42</a:t>
            </a:fld>
            <a:endParaRPr lang="en-GB"/>
          </a:p>
        </p:txBody>
      </p:sp>
      <p:sp>
        <p:nvSpPr>
          <p:cNvPr id="3" name="TextBox 2">
            <a:extLst>
              <a:ext uri="{FF2B5EF4-FFF2-40B4-BE49-F238E27FC236}">
                <a16:creationId xmlns:a16="http://schemas.microsoft.com/office/drawing/2014/main" id="{014544FC-1348-6BE6-8892-54E3232E9FAD}"/>
              </a:ext>
            </a:extLst>
          </p:cNvPr>
          <p:cNvSpPr txBox="1"/>
          <p:nvPr/>
        </p:nvSpPr>
        <p:spPr>
          <a:xfrm>
            <a:off x="214938" y="264651"/>
            <a:ext cx="11305525"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lang="en-GB" sz="2800" b="1" noProof="0" dirty="0">
                <a:solidFill>
                  <a:srgbClr val="0D7FBF"/>
                </a:solidFill>
                <a:latin typeface="Helvetica" pitchFamily="2" charset="0"/>
                <a:ea typeface="Trebuchet MS" pitchFamily="-84" charset="0"/>
                <a:cs typeface="Helvetica Light"/>
              </a:rPr>
              <a:t>Other collider options for CERN</a:t>
            </a:r>
          </a:p>
        </p:txBody>
      </p:sp>
      <p:sp>
        <p:nvSpPr>
          <p:cNvPr id="4" name="Rectangle 3">
            <a:extLst>
              <a:ext uri="{FF2B5EF4-FFF2-40B4-BE49-F238E27FC236}">
                <a16:creationId xmlns:a16="http://schemas.microsoft.com/office/drawing/2014/main" id="{344EC109-A9D2-C13B-B2FB-7219D0B416C6}"/>
              </a:ext>
            </a:extLst>
          </p:cNvPr>
          <p:cNvSpPr/>
          <p:nvPr/>
        </p:nvSpPr>
        <p:spPr>
          <a:xfrm>
            <a:off x="641951" y="1108688"/>
            <a:ext cx="11550049" cy="1500411"/>
          </a:xfrm>
          <a:prstGeom prst="rect">
            <a:avLst/>
          </a:prstGeom>
        </p:spPr>
        <p:txBody>
          <a:bodyPr wrap="square">
            <a:spAutoFit/>
          </a:bodyPr>
          <a:lstStyle/>
          <a:p>
            <a:pPr lvl="0" defTabSz="457200" fontAlgn="base">
              <a:spcBef>
                <a:spcPts val="3600"/>
              </a:spcBef>
              <a:spcAft>
                <a:spcPct val="0"/>
              </a:spcAft>
              <a:defRPr/>
            </a:pPr>
            <a:r>
              <a:rPr lang="en-GB" sz="1600" b="1" dirty="0">
                <a:solidFill>
                  <a:srgbClr val="000000"/>
                </a:solidFill>
                <a:latin typeface="Helvetica" pitchFamily="2" charset="0"/>
              </a:rPr>
              <a:t>Compact Linear e</a:t>
            </a:r>
            <a:r>
              <a:rPr lang="en-GB" sz="1600" b="1" baseline="30000" dirty="0">
                <a:solidFill>
                  <a:srgbClr val="000000"/>
                </a:solidFill>
                <a:latin typeface="Helvetica" pitchFamily="2" charset="0"/>
              </a:rPr>
              <a:t>+</a:t>
            </a:r>
            <a:r>
              <a:rPr lang="en-GB" sz="1600" b="1" dirty="0">
                <a:solidFill>
                  <a:srgbClr val="000000"/>
                </a:solidFill>
                <a:latin typeface="Helvetica" pitchFamily="2" charset="0"/>
              </a:rPr>
              <a:t>e</a:t>
            </a:r>
            <a:r>
              <a:rPr lang="en-GB" sz="1600" b="1" baseline="30000" dirty="0">
                <a:solidFill>
                  <a:srgbClr val="000000"/>
                </a:solidFill>
                <a:latin typeface="Helvetica" pitchFamily="2" charset="0"/>
              </a:rPr>
              <a:t>–</a:t>
            </a:r>
            <a:r>
              <a:rPr lang="en-GB" sz="1600" b="1" dirty="0">
                <a:solidFill>
                  <a:srgbClr val="000000"/>
                </a:solidFill>
                <a:latin typeface="Helvetica" pitchFamily="2" charset="0"/>
              </a:rPr>
              <a:t> Collider (CLIC)</a:t>
            </a:r>
            <a:r>
              <a:rPr lang="en-GB" sz="1600" dirty="0">
                <a:solidFill>
                  <a:srgbClr val="000000"/>
                </a:solidFill>
                <a:latin typeface="Helvetica" pitchFamily="2" charset="0"/>
              </a:rPr>
              <a:t>: √s = 380 GeV – 1.5 TeV, two-beam acceleration with high-current 12 GHz RF drive beam to reach up to 100 MV/m gradient in main-beam cavities, 100 Hz repetition rate, 0.5 ns bunch separation, 1.5–2 nm IP</a:t>
            </a:r>
          </a:p>
          <a:p>
            <a:pPr marL="285750" lvl="0" indent="-285750" defTabSz="457200" fontAlgn="base">
              <a:spcBef>
                <a:spcPts val="1200"/>
              </a:spcBef>
              <a:spcAft>
                <a:spcPct val="0"/>
              </a:spcAft>
              <a:buFont typeface="Arial" panose="020B0604020202020204" pitchFamily="34" charset="0"/>
              <a:buChar char="•"/>
              <a:defRPr/>
            </a:pPr>
            <a:r>
              <a:rPr lang="en-GB" sz="1400" dirty="0">
                <a:solidFill>
                  <a:srgbClr val="000000"/>
                </a:solidFill>
                <a:latin typeface="Helvetica" pitchFamily="2" charset="0"/>
              </a:rPr>
              <a:t>Multiple test facilities were built at CERN, the latest, CTF3, demonstrated the drive-beam concept, but a larger-scale demonstrator                   is needed to fully validate the concept under realistic operating conditions → requires more R&amp;D</a:t>
            </a:r>
          </a:p>
          <a:p>
            <a:pPr marL="285750" lvl="0" indent="-285750" defTabSz="457200" fontAlgn="base">
              <a:spcBef>
                <a:spcPts val="900"/>
              </a:spcBef>
              <a:spcAft>
                <a:spcPct val="0"/>
              </a:spcAft>
              <a:buFont typeface="Arial" panose="020B0604020202020204" pitchFamily="34" charset="0"/>
              <a:buChar char="•"/>
              <a:defRPr/>
            </a:pPr>
            <a:r>
              <a:rPr lang="en-GB" sz="1400" dirty="0">
                <a:solidFill>
                  <a:srgbClr val="0070C0"/>
                </a:solidFill>
                <a:latin typeface="Helvetica" pitchFamily="2" charset="0"/>
              </a:rPr>
              <a:t>Running at 1.5 TeV allows direct access to 𝜅</a:t>
            </a:r>
            <a:r>
              <a:rPr lang="en-GB" sz="1400" baseline="-25000" dirty="0" err="1">
                <a:solidFill>
                  <a:srgbClr val="0070C0"/>
                </a:solidFill>
                <a:latin typeface="Helvetica" pitchFamily="2" charset="0"/>
              </a:rPr>
              <a:t>λ</a:t>
            </a:r>
            <a:r>
              <a:rPr lang="en-GB" sz="1400" dirty="0">
                <a:solidFill>
                  <a:srgbClr val="0070C0"/>
                </a:solidFill>
                <a:latin typeface="Helvetica" pitchFamily="2" charset="0"/>
              </a:rPr>
              <a:t> via ZHH and </a:t>
            </a:r>
            <a:r>
              <a:rPr lang="en-US" sz="1400" dirty="0">
                <a:solidFill>
                  <a:srgbClr val="0070C0"/>
                </a:solidFill>
                <a:latin typeface="Helvetica" pitchFamily="2" charset="0"/>
              </a:rPr>
              <a:t>𝜈𝜈</a:t>
            </a:r>
            <a:r>
              <a:rPr lang="en-GB" sz="1400" dirty="0">
                <a:solidFill>
                  <a:srgbClr val="0070C0"/>
                </a:solidFill>
                <a:latin typeface="Helvetica" pitchFamily="2" charset="0"/>
              </a:rPr>
              <a:t>HH (</a:t>
            </a:r>
            <a:r>
              <a:rPr lang="en-GB" sz="1200" dirty="0">
                <a:solidFill>
                  <a:srgbClr val="0070C0"/>
                </a:solidFill>
                <a:latin typeface="Helvetica" pitchFamily="2" charset="0"/>
              </a:rPr>
              <a:t>𝜅</a:t>
            </a:r>
            <a:r>
              <a:rPr lang="en-GB" sz="1200" baseline="-25000" dirty="0" err="1">
                <a:solidFill>
                  <a:srgbClr val="0070C0"/>
                </a:solidFill>
                <a:latin typeface="Helvetica" pitchFamily="2" charset="0"/>
              </a:rPr>
              <a:t>λ</a:t>
            </a:r>
            <a:r>
              <a:rPr lang="en-GB" sz="1200" dirty="0">
                <a:solidFill>
                  <a:srgbClr val="0070C0"/>
                </a:solidFill>
                <a:latin typeface="Helvetica" pitchFamily="2" charset="0"/>
              </a:rPr>
              <a:t> = 1       , L = 2.5 ab</a:t>
            </a:r>
            <a:r>
              <a:rPr lang="en-GB" sz="1200" baseline="30000" dirty="0">
                <a:solidFill>
                  <a:srgbClr val="0070C0"/>
                </a:solidFill>
                <a:latin typeface="Helvetica" pitchFamily="2" charset="0"/>
              </a:rPr>
              <a:t>–1</a:t>
            </a:r>
            <a:r>
              <a:rPr lang="en-GB" sz="1200" dirty="0">
                <a:solidFill>
                  <a:srgbClr val="0070C0"/>
                </a:solidFill>
                <a:latin typeface="Helvetica" pitchFamily="2" charset="0"/>
              </a:rPr>
              <a:t> in 6 yr)</a:t>
            </a:r>
            <a:endParaRPr lang="en-GB" sz="1400" dirty="0">
              <a:solidFill>
                <a:srgbClr val="0070C0"/>
              </a:solidFill>
              <a:latin typeface="Helvetica" pitchFamily="2" charset="0"/>
            </a:endParaRPr>
          </a:p>
        </p:txBody>
      </p:sp>
      <p:grpSp>
        <p:nvGrpSpPr>
          <p:cNvPr id="15" name="Group 14">
            <a:extLst>
              <a:ext uri="{FF2B5EF4-FFF2-40B4-BE49-F238E27FC236}">
                <a16:creationId xmlns:a16="http://schemas.microsoft.com/office/drawing/2014/main" id="{6C6DE8F6-ECD6-7B2C-A5D9-1A29C7B80F01}"/>
              </a:ext>
            </a:extLst>
          </p:cNvPr>
          <p:cNvGrpSpPr/>
          <p:nvPr/>
        </p:nvGrpSpPr>
        <p:grpSpPr>
          <a:xfrm>
            <a:off x="8804469" y="2192527"/>
            <a:ext cx="3255009" cy="2269734"/>
            <a:chOff x="8804469" y="2285292"/>
            <a:chExt cx="3255009" cy="2269734"/>
          </a:xfrm>
        </p:grpSpPr>
        <p:pic>
          <p:nvPicPr>
            <p:cNvPr id="9" name="Picture 8">
              <a:extLst>
                <a:ext uri="{FF2B5EF4-FFF2-40B4-BE49-F238E27FC236}">
                  <a16:creationId xmlns:a16="http://schemas.microsoft.com/office/drawing/2014/main" id="{F8C2E30C-93B1-02B4-4B51-44998CD38AE5}"/>
                </a:ext>
              </a:extLst>
            </p:cNvPr>
            <p:cNvPicPr>
              <a:picLocks noChangeAspect="1"/>
            </p:cNvPicPr>
            <p:nvPr/>
          </p:nvPicPr>
          <p:blipFill>
            <a:blip r:embed="rId4"/>
            <a:srcRect l="7068" t="11488" r="54375" b="70435"/>
            <a:stretch>
              <a:fillRect/>
            </a:stretch>
          </p:blipFill>
          <p:spPr>
            <a:xfrm>
              <a:off x="8804469" y="2395456"/>
              <a:ext cx="3255009" cy="2159570"/>
            </a:xfrm>
            <a:prstGeom prst="rect">
              <a:avLst/>
            </a:prstGeom>
          </p:spPr>
        </p:pic>
        <p:cxnSp>
          <p:nvCxnSpPr>
            <p:cNvPr id="11" name="Straight Connector 10">
              <a:extLst>
                <a:ext uri="{FF2B5EF4-FFF2-40B4-BE49-F238E27FC236}">
                  <a16:creationId xmlns:a16="http://schemas.microsoft.com/office/drawing/2014/main" id="{D0F677D8-1B4C-3CC7-049D-C5BE3C0B26CA}"/>
                </a:ext>
              </a:extLst>
            </p:cNvPr>
            <p:cNvCxnSpPr/>
            <p:nvPr/>
          </p:nvCxnSpPr>
          <p:spPr>
            <a:xfrm>
              <a:off x="10628244" y="2526528"/>
              <a:ext cx="0" cy="1647907"/>
            </a:xfrm>
            <a:prstGeom prst="line">
              <a:avLst/>
            </a:prstGeom>
            <a:ln w="57150">
              <a:solidFill>
                <a:schemeClr val="accent1">
                  <a:lumMod val="75000"/>
                  <a:alpha val="54349"/>
                </a:schemeClr>
              </a:solidFill>
            </a:ln>
            <a:effectLst/>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19725CF1-DAE1-2142-5164-81E7BB5E9C70}"/>
                </a:ext>
              </a:extLst>
            </p:cNvPr>
            <p:cNvSpPr txBox="1"/>
            <p:nvPr/>
          </p:nvSpPr>
          <p:spPr>
            <a:xfrm>
              <a:off x="10318276" y="2291338"/>
              <a:ext cx="724878" cy="253916"/>
            </a:xfrm>
            <a:prstGeom prst="rect">
              <a:avLst/>
            </a:prstGeom>
            <a:noFill/>
          </p:spPr>
          <p:txBody>
            <a:bodyPr wrap="none" rtlCol="0">
              <a:spAutoFit/>
            </a:bodyPr>
            <a:lstStyle/>
            <a:p>
              <a:pPr marL="0" algn="l">
                <a:spcBef>
                  <a:spcPts val="3000"/>
                </a:spcBef>
              </a:pPr>
              <a:r>
                <a:rPr lang="en-GB" sz="1050" dirty="0">
                  <a:solidFill>
                    <a:schemeClr val="tx2">
                      <a:lumMod val="60000"/>
                      <a:lumOff val="40000"/>
                    </a:schemeClr>
                  </a:solidFill>
                  <a:latin typeface="Helvetica" pitchFamily="2" charset="0"/>
                  <a:ea typeface="Helvetica Light" charset="0"/>
                  <a:cs typeface="Helvetica Light" charset="0"/>
                  <a:sym typeface="Wingdings" pitchFamily="2" charset="2"/>
                </a:rPr>
                <a:t>CLIC-1.5</a:t>
              </a:r>
            </a:p>
          </p:txBody>
        </p:sp>
        <p:cxnSp>
          <p:nvCxnSpPr>
            <p:cNvPr id="13" name="Straight Connector 12">
              <a:extLst>
                <a:ext uri="{FF2B5EF4-FFF2-40B4-BE49-F238E27FC236}">
                  <a16:creationId xmlns:a16="http://schemas.microsoft.com/office/drawing/2014/main" id="{A2875012-7A4B-3E55-78AE-E4FAA856E024}"/>
                </a:ext>
              </a:extLst>
            </p:cNvPr>
            <p:cNvCxnSpPr/>
            <p:nvPr/>
          </p:nvCxnSpPr>
          <p:spPr>
            <a:xfrm>
              <a:off x="9852696" y="2520482"/>
              <a:ext cx="0" cy="1647907"/>
            </a:xfrm>
            <a:prstGeom prst="line">
              <a:avLst/>
            </a:prstGeom>
            <a:ln w="57150">
              <a:solidFill>
                <a:srgbClr val="00B050">
                  <a:alpha val="54349"/>
                </a:srgbClr>
              </a:solidFill>
            </a:ln>
            <a:effectLst/>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B8968AB4-295A-CEFB-B780-383E5E158C7D}"/>
                </a:ext>
              </a:extLst>
            </p:cNvPr>
            <p:cNvSpPr txBox="1"/>
            <p:nvPr/>
          </p:nvSpPr>
          <p:spPr>
            <a:xfrm>
              <a:off x="9555980" y="2285292"/>
              <a:ext cx="628698" cy="253916"/>
            </a:xfrm>
            <a:prstGeom prst="rect">
              <a:avLst/>
            </a:prstGeom>
            <a:noFill/>
          </p:spPr>
          <p:txBody>
            <a:bodyPr wrap="none" rtlCol="0">
              <a:spAutoFit/>
            </a:bodyPr>
            <a:lstStyle/>
            <a:p>
              <a:pPr marL="0" algn="l">
                <a:spcBef>
                  <a:spcPts val="3000"/>
                </a:spcBef>
              </a:pPr>
              <a:r>
                <a:rPr lang="en-GB" sz="1050" dirty="0">
                  <a:solidFill>
                    <a:srgbClr val="049243"/>
                  </a:solidFill>
                  <a:latin typeface="Helvetica" pitchFamily="2" charset="0"/>
                  <a:ea typeface="Helvetica Light" charset="0"/>
                  <a:cs typeface="Helvetica Light" charset="0"/>
                  <a:sym typeface="Wingdings" pitchFamily="2" charset="2"/>
                </a:rPr>
                <a:t>LC-550</a:t>
              </a:r>
            </a:p>
          </p:txBody>
        </p:sp>
      </p:grpSp>
      <p:sp>
        <p:nvSpPr>
          <p:cNvPr id="17" name="TextBox 16">
            <a:extLst>
              <a:ext uri="{FF2B5EF4-FFF2-40B4-BE49-F238E27FC236}">
                <a16:creationId xmlns:a16="http://schemas.microsoft.com/office/drawing/2014/main" id="{56E889E9-E6E7-8D2A-1FB1-BA63E00C88A0}"/>
              </a:ext>
            </a:extLst>
          </p:cNvPr>
          <p:cNvSpPr txBox="1"/>
          <p:nvPr/>
        </p:nvSpPr>
        <p:spPr>
          <a:xfrm>
            <a:off x="10286201" y="3796122"/>
            <a:ext cx="1516211" cy="230832"/>
          </a:xfrm>
          <a:prstGeom prst="rect">
            <a:avLst/>
          </a:prstGeom>
          <a:noFill/>
        </p:spPr>
        <p:txBody>
          <a:bodyPr wrap="square">
            <a:spAutoFit/>
          </a:bodyPr>
          <a:lstStyle/>
          <a:p>
            <a:pPr algn="r"/>
            <a:r>
              <a:rPr lang="en-GB" sz="900" dirty="0">
                <a:latin typeface="Helvetica" pitchFamily="2" charset="0"/>
                <a:hlinkClick r:id="rId5"/>
              </a:rPr>
              <a:t>arXiv:1901.05897</a:t>
            </a:r>
            <a:endParaRPr lang="en-GB" sz="900" dirty="0">
              <a:latin typeface="Helvetica" pitchFamily="2" charset="0"/>
            </a:endParaRPr>
          </a:p>
        </p:txBody>
      </p:sp>
      <p:sp>
        <p:nvSpPr>
          <p:cNvPr id="8" name="TextBox 7">
            <a:extLst>
              <a:ext uri="{FF2B5EF4-FFF2-40B4-BE49-F238E27FC236}">
                <a16:creationId xmlns:a16="http://schemas.microsoft.com/office/drawing/2014/main" id="{16264254-E2CB-B173-2463-76DFB0DF8587}"/>
              </a:ext>
            </a:extLst>
          </p:cNvPr>
          <p:cNvSpPr txBox="1"/>
          <p:nvPr/>
        </p:nvSpPr>
        <p:spPr>
          <a:xfrm>
            <a:off x="641950" y="4753296"/>
            <a:ext cx="7539026" cy="1931298"/>
          </a:xfrm>
          <a:prstGeom prst="rect">
            <a:avLst/>
          </a:prstGeom>
          <a:noFill/>
        </p:spPr>
        <p:txBody>
          <a:bodyPr wrap="square">
            <a:spAutoFit/>
          </a:bodyPr>
          <a:lstStyle/>
          <a:p>
            <a:pPr>
              <a:defRPr/>
            </a:pPr>
            <a:r>
              <a:rPr kumimoji="0" lang="en-GB" sz="1600" b="1" i="0" u="none" strike="noStrike" kern="1200" cap="none" spc="0" normalizeH="0" baseline="0" noProof="0" dirty="0" err="1">
                <a:ln>
                  <a:noFill/>
                </a:ln>
                <a:solidFill>
                  <a:srgbClr val="000000"/>
                </a:solidFill>
                <a:effectLst/>
                <a:uLnTx/>
                <a:uFillTx/>
                <a:latin typeface="Helvetica" pitchFamily="2" charset="0"/>
                <a:ea typeface="+mn-ea"/>
                <a:cs typeface="+mn-cs"/>
              </a:rPr>
              <a:t>LHeC</a:t>
            </a:r>
            <a:r>
              <a:rPr kumimoji="0" lang="en-GB" sz="1600" b="0" i="0" u="none" strike="noStrike" kern="1200" cap="none" spc="0" normalizeH="0" baseline="0" noProof="0" dirty="0">
                <a:ln>
                  <a:noFill/>
                </a:ln>
                <a:solidFill>
                  <a:srgbClr val="000000"/>
                </a:solidFill>
                <a:effectLst/>
                <a:uLnTx/>
                <a:uFillTx/>
                <a:latin typeface="Helvetica" pitchFamily="2" charset="0"/>
                <a:ea typeface="+mn-ea"/>
                <a:cs typeface="+mn-cs"/>
              </a:rPr>
              <a:t> </a:t>
            </a:r>
            <a:r>
              <a:rPr kumimoji="0" lang="en-GB" sz="1600" b="1" i="0" u="none" strike="noStrike" kern="1200" cap="none" spc="0" normalizeH="0" baseline="0" noProof="0" dirty="0">
                <a:ln>
                  <a:noFill/>
                </a:ln>
                <a:solidFill>
                  <a:srgbClr val="000000"/>
                </a:solidFill>
                <a:effectLst/>
                <a:uLnTx/>
                <a:uFillTx/>
                <a:latin typeface="Helvetica" pitchFamily="2" charset="0"/>
                <a:ea typeface="+mn-ea"/>
                <a:cs typeface="+mn-cs"/>
              </a:rPr>
              <a:t>electron–proton/ion collider</a:t>
            </a:r>
            <a:r>
              <a:rPr kumimoji="0" lang="en-GB" sz="1600" b="0" i="0" u="none" strike="noStrike" kern="1200" cap="none" spc="0" normalizeH="0" baseline="0" noProof="0" dirty="0">
                <a:ln>
                  <a:noFill/>
                </a:ln>
                <a:solidFill>
                  <a:srgbClr val="000000"/>
                </a:solidFill>
                <a:effectLst/>
                <a:uLnTx/>
                <a:uFillTx/>
                <a:latin typeface="Helvetica" pitchFamily="2" charset="0"/>
                <a:ea typeface="+mn-ea"/>
                <a:cs typeface="+mn-cs"/>
              </a:rPr>
              <a:t>: 50 GeV e−beam (√s = 1.2 TeV) with 1 GW power from innovative multi-pass energy </a:t>
            </a:r>
            <a:r>
              <a:rPr lang="en-GB" sz="1600" dirty="0">
                <a:solidFill>
                  <a:srgbClr val="000000"/>
                </a:solidFill>
                <a:latin typeface="Helvetica" pitchFamily="2" charset="0"/>
              </a:rPr>
              <a:t>r</a:t>
            </a:r>
            <a:r>
              <a:rPr kumimoji="0" lang="en-GB" sz="1600" b="0" i="0" u="none" strike="noStrike" kern="1200" cap="none" spc="0" normalizeH="0" baseline="0" noProof="0" dirty="0" err="1">
                <a:ln>
                  <a:noFill/>
                </a:ln>
                <a:solidFill>
                  <a:srgbClr val="000000"/>
                </a:solidFill>
                <a:effectLst/>
                <a:uLnTx/>
                <a:uFillTx/>
                <a:latin typeface="Helvetica" pitchFamily="2" charset="0"/>
                <a:ea typeface="+mn-ea"/>
                <a:cs typeface="+mn-cs"/>
              </a:rPr>
              <a:t>ecovery</a:t>
            </a:r>
            <a:r>
              <a:rPr kumimoji="0" lang="en-GB" sz="1600" b="0" i="0" u="none" strike="noStrike" kern="1200" cap="none" spc="0" normalizeH="0" baseline="0" noProof="0" dirty="0">
                <a:ln>
                  <a:noFill/>
                </a:ln>
                <a:solidFill>
                  <a:srgbClr val="000000"/>
                </a:solidFill>
                <a:effectLst/>
                <a:uLnTx/>
                <a:uFillTx/>
                <a:latin typeface="Helvetica" pitchFamily="2" charset="0"/>
                <a:ea typeface="+mn-ea"/>
                <a:cs typeface="+mn-cs"/>
              </a:rPr>
              <a:t> linac (ERL), up to 1 ab</a:t>
            </a:r>
            <a:r>
              <a:rPr kumimoji="0" lang="en-GB" sz="1600" b="0" i="0" u="none" strike="noStrike" kern="1200" cap="none" spc="0" normalizeH="0" baseline="30000" noProof="0" dirty="0">
                <a:ln>
                  <a:noFill/>
                </a:ln>
                <a:solidFill>
                  <a:srgbClr val="000000"/>
                </a:solidFill>
                <a:effectLst/>
                <a:uLnTx/>
                <a:uFillTx/>
                <a:latin typeface="Helvetica" pitchFamily="2" charset="0"/>
                <a:ea typeface="+mn-ea"/>
                <a:cs typeface="+mn-cs"/>
              </a:rPr>
              <a:t>–1</a:t>
            </a:r>
            <a:r>
              <a:rPr kumimoji="0" lang="en-GB" sz="1600" b="0" i="0" u="none" strike="noStrike" kern="1200" cap="none" spc="0" normalizeH="0" baseline="0" noProof="0" dirty="0">
                <a:ln>
                  <a:noFill/>
                </a:ln>
                <a:solidFill>
                  <a:srgbClr val="000000"/>
                </a:solidFill>
                <a:effectLst/>
                <a:uLnTx/>
                <a:uFillTx/>
                <a:latin typeface="Helvetica" pitchFamily="2" charset="0"/>
                <a:ea typeface="+mn-ea"/>
                <a:cs typeface="+mn-cs"/>
              </a:rPr>
              <a:t> in 6 years </a:t>
            </a:r>
            <a:r>
              <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rPr>
              <a:t>(HERA: √s = 320 GeV, 2 × 0.5 fb</a:t>
            </a:r>
            <a:r>
              <a:rPr kumimoji="0" lang="en-GB" sz="1400" b="0" i="0" u="none" strike="noStrike" kern="1200" cap="none" spc="0" normalizeH="0" baseline="30000" noProof="0" dirty="0">
                <a:ln>
                  <a:noFill/>
                </a:ln>
                <a:solidFill>
                  <a:srgbClr val="000000"/>
                </a:solidFill>
                <a:effectLst/>
                <a:uLnTx/>
                <a:uFillTx/>
                <a:latin typeface="Helvetica" pitchFamily="2" charset="0"/>
                <a:ea typeface="+mn-ea"/>
                <a:cs typeface="+mn-cs"/>
              </a:rPr>
              <a:t>–1</a:t>
            </a:r>
            <a:r>
              <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rPr>
              <a:t>) </a:t>
            </a:r>
            <a:r>
              <a:rPr kumimoji="0" lang="en-GB" sz="900" b="0" i="0" u="none" strike="noStrike" kern="1200" cap="none" spc="0" normalizeH="0" baseline="0" noProof="0" dirty="0">
                <a:ln>
                  <a:noFill/>
                </a:ln>
                <a:solidFill>
                  <a:srgbClr val="000000"/>
                </a:solidFill>
                <a:effectLst/>
                <a:uLnTx/>
                <a:uFillTx/>
                <a:latin typeface="Helvetica" pitchFamily="2" charset="0"/>
                <a:ea typeface="+mn-ea"/>
                <a:cs typeface="+mn-cs"/>
              </a:rPr>
              <a:t>[ESPPU input: </a:t>
            </a:r>
            <a:r>
              <a:rPr kumimoji="0" lang="en-GB" sz="900" b="0" i="0" u="none" strike="noStrike" kern="1200" cap="none" spc="0" normalizeH="0" baseline="0" noProof="0" dirty="0">
                <a:ln>
                  <a:noFill/>
                </a:ln>
                <a:solidFill>
                  <a:srgbClr val="000000"/>
                </a:solidFill>
                <a:effectLst/>
                <a:uLnTx/>
                <a:uFillTx/>
                <a:latin typeface="Helvetica" pitchFamily="2" charset="0"/>
                <a:ea typeface="+mn-ea"/>
                <a:cs typeface="+mn-cs"/>
                <a:hlinkClick r:id="rId6"/>
              </a:rPr>
              <a:t>arXiv:2503.17727</a:t>
            </a:r>
            <a:r>
              <a:rPr kumimoji="0" lang="en-GB" sz="900" b="0" i="0" u="none" strike="noStrike" kern="1200" cap="none" spc="0" normalizeH="0" baseline="0" noProof="0" dirty="0">
                <a:ln>
                  <a:noFill/>
                </a:ln>
                <a:solidFill>
                  <a:srgbClr val="000000"/>
                </a:solidFill>
                <a:effectLst/>
                <a:uLnTx/>
                <a:uFillTx/>
                <a:latin typeface="Helvetica" pitchFamily="2" charset="0"/>
                <a:ea typeface="+mn-ea"/>
                <a:cs typeface="+mn-cs"/>
              </a:rPr>
              <a:t>, </a:t>
            </a:r>
            <a:r>
              <a:rPr kumimoji="0" lang="en-GB" sz="900" b="0" i="0" u="none" strike="noStrike" kern="1200" cap="none" spc="0" normalizeH="0" baseline="0" noProof="0" dirty="0">
                <a:ln>
                  <a:noFill/>
                </a:ln>
                <a:solidFill>
                  <a:prstClr val="black"/>
                </a:solidFill>
                <a:effectLst/>
                <a:uLnTx/>
                <a:uFillTx/>
                <a:latin typeface="Helvetica" pitchFamily="2" charset="0"/>
                <a:sym typeface="Wingdings" pitchFamily="2" charset="2"/>
              </a:rPr>
              <a:t>s</a:t>
            </a:r>
            <a:r>
              <a:rPr lang="en-GB" sz="900" dirty="0">
                <a:solidFill>
                  <a:prstClr val="black"/>
                </a:solidFill>
                <a:latin typeface="Helvetica" pitchFamily="2" charset="0"/>
                <a:ea typeface="Helvetica Light" charset="0"/>
                <a:cs typeface="Helvetica Light" charset="0"/>
                <a:sym typeface="Wingdings" pitchFamily="2" charset="2"/>
              </a:rPr>
              <a:t>ee also </a:t>
            </a:r>
            <a:r>
              <a:rPr lang="en-GB" sz="900" dirty="0">
                <a:solidFill>
                  <a:prstClr val="black"/>
                </a:solidFill>
                <a:latin typeface="Helvetica" pitchFamily="2" charset="0"/>
                <a:ea typeface="Helvetica Light" charset="0"/>
                <a:cs typeface="Helvetica Light" charset="0"/>
                <a:sym typeface="Wingdings" pitchFamily="2" charset="2"/>
                <a:hlinkClick r:id="rId7"/>
              </a:rPr>
              <a:t>this nice talk</a:t>
            </a:r>
            <a:r>
              <a:rPr lang="en-GB" sz="900" dirty="0">
                <a:solidFill>
                  <a:srgbClr val="000000"/>
                </a:solidFill>
                <a:latin typeface="Helvetica" pitchFamily="2" charset="0"/>
              </a:rPr>
              <a:t>]</a:t>
            </a:r>
            <a:endParaRPr kumimoji="0" lang="en-GB" sz="1600" b="0" i="0" u="none" strike="noStrike" kern="1200" cap="none" spc="0" normalizeH="0" baseline="0" noProof="0" dirty="0">
              <a:ln>
                <a:noFill/>
              </a:ln>
              <a:solidFill>
                <a:srgbClr val="000000"/>
              </a:solidFill>
              <a:effectLst/>
              <a:uLnTx/>
              <a:uFillTx/>
              <a:latin typeface="Helvetica" pitchFamily="2" charset="0"/>
              <a:ea typeface="+mn-ea"/>
              <a:cs typeface="+mn-cs"/>
            </a:endParaRPr>
          </a:p>
          <a:p>
            <a:pPr marL="285750" marR="0" lvl="0" indent="-285750" algn="l" defTabSz="4572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rPr>
              <a:t>ERL test facility PERLE under construction at IJCLab (start 2029), success of </a:t>
            </a:r>
            <a:r>
              <a:rPr kumimoji="0" lang="en-GB" sz="1400" b="0" i="0" u="none" strike="noStrike" kern="1200" cap="none" spc="0" normalizeH="0" baseline="0" noProof="0" dirty="0" err="1">
                <a:ln>
                  <a:noFill/>
                </a:ln>
                <a:solidFill>
                  <a:srgbClr val="000000"/>
                </a:solidFill>
                <a:effectLst/>
                <a:uLnTx/>
                <a:uFillTx/>
                <a:latin typeface="Helvetica" pitchFamily="2" charset="0"/>
                <a:ea typeface="+mn-ea"/>
                <a:cs typeface="+mn-cs"/>
              </a:rPr>
              <a:t>LHeC</a:t>
            </a:r>
            <a:r>
              <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rPr>
              <a:t> relies on ERL concept to work as planned</a:t>
            </a:r>
          </a:p>
          <a:p>
            <a:pPr marL="285750" indent="-285750" defTabSz="457200" fontAlgn="base">
              <a:spcBef>
                <a:spcPts val="900"/>
              </a:spcBef>
              <a:spcAft>
                <a:spcPct val="0"/>
              </a:spcAft>
              <a:buFont typeface="Arial" panose="020B0604020202020204" pitchFamily="34" charset="0"/>
              <a:buChar char="•"/>
              <a:defRPr/>
            </a:pPr>
            <a:r>
              <a:rPr kumimoji="0" lang="en-GB" sz="1400" b="0" i="0" u="none" strike="noStrike" kern="1200" cap="none" spc="0" normalizeH="0" baseline="0" noProof="0" dirty="0">
                <a:ln>
                  <a:noFill/>
                </a:ln>
                <a:solidFill>
                  <a:srgbClr val="0070C0"/>
                </a:solidFill>
                <a:effectLst/>
                <a:uLnTx/>
                <a:uFillTx/>
                <a:latin typeface="Helvetica" pitchFamily="2" charset="0"/>
                <a:ea typeface="+mn-ea"/>
                <a:cs typeface="+mn-cs"/>
              </a:rPr>
              <a:t>Excellent PDF and QCD precision, 200k H allow precise measurements of 𝜅</a:t>
            </a:r>
            <a:r>
              <a:rPr kumimoji="0" lang="en-GB" sz="1400" b="0" i="0" u="none" strike="noStrike" kern="1200" cap="none" spc="0" normalizeH="0" baseline="-25000" noProof="0" dirty="0">
                <a:ln>
                  <a:noFill/>
                </a:ln>
                <a:solidFill>
                  <a:srgbClr val="0070C0"/>
                </a:solidFill>
                <a:effectLst/>
                <a:uLnTx/>
                <a:uFillTx/>
                <a:latin typeface="Helvetica" pitchFamily="2" charset="0"/>
                <a:ea typeface="+mn-ea"/>
                <a:cs typeface="+mn-cs"/>
              </a:rPr>
              <a:t>c</a:t>
            </a:r>
            <a:r>
              <a:rPr kumimoji="0" lang="en-GB" sz="1400" b="0" i="0" u="none" strike="noStrike" kern="1200" cap="none" spc="0" normalizeH="0" noProof="0" dirty="0">
                <a:ln>
                  <a:noFill/>
                </a:ln>
                <a:solidFill>
                  <a:srgbClr val="0070C0"/>
                </a:solidFill>
                <a:effectLst/>
                <a:uLnTx/>
                <a:uFillTx/>
                <a:latin typeface="Helvetica" pitchFamily="2" charset="0"/>
                <a:ea typeface="+mn-ea"/>
                <a:cs typeface="+mn-cs"/>
              </a:rPr>
              <a:t>, </a:t>
            </a:r>
            <a:r>
              <a:rPr kumimoji="0" lang="en-GB" sz="1400" b="0" i="0" u="none" strike="noStrike" kern="1200" cap="none" spc="0" normalizeH="0" baseline="0" noProof="0" dirty="0">
                <a:ln>
                  <a:noFill/>
                </a:ln>
                <a:solidFill>
                  <a:srgbClr val="0070C0"/>
                </a:solidFill>
                <a:effectLst/>
                <a:uLnTx/>
                <a:uFillTx/>
                <a:latin typeface="Helvetica" pitchFamily="2" charset="0"/>
                <a:ea typeface="+mn-ea"/>
                <a:cs typeface="+mn-cs"/>
              </a:rPr>
              <a:t>𝜅</a:t>
            </a:r>
            <a:r>
              <a:rPr lang="en-GB" sz="1400" baseline="-25000" dirty="0">
                <a:solidFill>
                  <a:srgbClr val="0070C0"/>
                </a:solidFill>
                <a:latin typeface="Helvetica" pitchFamily="2" charset="0"/>
              </a:rPr>
              <a:t>b</a:t>
            </a:r>
            <a:r>
              <a:rPr kumimoji="0" lang="en-GB" sz="1400" b="0" i="0" u="none" strike="noStrike" kern="1200" cap="none" spc="0" normalizeH="0" baseline="0" noProof="0" dirty="0">
                <a:ln>
                  <a:noFill/>
                </a:ln>
                <a:solidFill>
                  <a:srgbClr val="0070C0"/>
                </a:solidFill>
                <a:effectLst/>
                <a:uLnTx/>
                <a:uFillTx/>
                <a:latin typeface="Helvetica" pitchFamily="2" charset="0"/>
                <a:ea typeface="+mn-ea"/>
                <a:cs typeface="+mn-cs"/>
              </a:rPr>
              <a:t>, 𝜅</a:t>
            </a:r>
            <a:r>
              <a:rPr kumimoji="0" lang="en-GB" sz="1400" b="0" i="0" u="none" strike="noStrike" kern="1200" cap="none" spc="0" normalizeH="0" baseline="-25000" noProof="0" dirty="0">
                <a:ln>
                  <a:noFill/>
                </a:ln>
                <a:solidFill>
                  <a:srgbClr val="0070C0"/>
                </a:solidFill>
                <a:effectLst/>
                <a:uLnTx/>
                <a:uFillTx/>
                <a:latin typeface="Helvetica" pitchFamily="2" charset="0"/>
                <a:ea typeface="+mn-ea"/>
                <a:cs typeface="+mn-cs"/>
              </a:rPr>
              <a:t>W</a:t>
            </a:r>
            <a:r>
              <a:rPr kumimoji="0" lang="en-GB" sz="1400" b="0" i="0" u="none" strike="noStrike" kern="1200" cap="none" spc="0" normalizeH="0" baseline="0" noProof="0" dirty="0">
                <a:ln>
                  <a:noFill/>
                </a:ln>
                <a:solidFill>
                  <a:srgbClr val="0070C0"/>
                </a:solidFill>
                <a:effectLst/>
                <a:uLnTx/>
                <a:uFillTx/>
                <a:latin typeface="Helvetica" pitchFamily="2" charset="0"/>
                <a:ea typeface="+mn-ea"/>
                <a:cs typeface="+mn-cs"/>
              </a:rPr>
              <a:t>, 𝜅</a:t>
            </a:r>
            <a:r>
              <a:rPr kumimoji="0" lang="en-GB" sz="1400" b="0" i="0" u="none" strike="noStrike" kern="1200" cap="none" spc="0" normalizeH="0" baseline="-25000" noProof="0" dirty="0">
                <a:ln>
                  <a:noFill/>
                </a:ln>
                <a:solidFill>
                  <a:srgbClr val="0070C0"/>
                </a:solidFill>
                <a:effectLst/>
                <a:uLnTx/>
                <a:uFillTx/>
                <a:latin typeface="Helvetica" pitchFamily="2" charset="0"/>
                <a:ea typeface="+mn-ea"/>
                <a:cs typeface="+mn-cs"/>
              </a:rPr>
              <a:t>Z</a:t>
            </a:r>
            <a:r>
              <a:rPr kumimoji="0" lang="en-GB" sz="1400" b="0" i="0" u="none" strike="noStrike" kern="1200" cap="none" spc="0" normalizeH="0" baseline="0" noProof="0" dirty="0">
                <a:ln>
                  <a:noFill/>
                </a:ln>
                <a:solidFill>
                  <a:srgbClr val="0070C0"/>
                </a:solidFill>
                <a:effectLst/>
                <a:uLnTx/>
                <a:uFillTx/>
                <a:latin typeface="Helvetica" pitchFamily="2" charset="0"/>
                <a:ea typeface="+mn-ea"/>
                <a:cs typeface="+mn-cs"/>
              </a:rPr>
              <a:t> </a:t>
            </a:r>
            <a:r>
              <a:rPr kumimoji="0" lang="en-GB" sz="1200" b="0" i="0" u="none" strike="noStrike" kern="1200" cap="none" spc="0" normalizeH="0" baseline="0" noProof="0" dirty="0">
                <a:ln>
                  <a:noFill/>
                </a:ln>
                <a:solidFill>
                  <a:srgbClr val="0070C0"/>
                </a:solidFill>
                <a:effectLst/>
                <a:uLnTx/>
                <a:uFillTx/>
                <a:latin typeface="Helvetica" pitchFamily="2" charset="0"/>
                <a:ea typeface="+mn-ea"/>
                <a:cs typeface="+mn-cs"/>
              </a:rPr>
              <a:t>(but Higgs yield strongly dependent on achieved e–beam power)</a:t>
            </a:r>
            <a:endParaRPr kumimoji="0" lang="en-GB" sz="1600" b="0" i="0" u="none" strike="noStrike" kern="1200" cap="none" spc="0" normalizeH="0" baseline="0" noProof="0" dirty="0">
              <a:ln>
                <a:noFill/>
              </a:ln>
              <a:solidFill>
                <a:srgbClr val="000000"/>
              </a:solidFill>
              <a:effectLst/>
              <a:uLnTx/>
              <a:uFillTx/>
              <a:latin typeface="Helvetica" pitchFamily="2" charset="0"/>
              <a:ea typeface="+mn-ea"/>
              <a:cs typeface="+mn-cs"/>
            </a:endParaRPr>
          </a:p>
        </p:txBody>
      </p:sp>
      <p:sp>
        <p:nvSpPr>
          <p:cNvPr id="20" name="TextBox 19">
            <a:extLst>
              <a:ext uri="{FF2B5EF4-FFF2-40B4-BE49-F238E27FC236}">
                <a16:creationId xmlns:a16="http://schemas.microsoft.com/office/drawing/2014/main" id="{D9C8E2AC-53C8-7F7F-5B50-8FA684C96CF1}"/>
              </a:ext>
            </a:extLst>
          </p:cNvPr>
          <p:cNvSpPr txBox="1"/>
          <p:nvPr/>
        </p:nvSpPr>
        <p:spPr>
          <a:xfrm>
            <a:off x="641950" y="2778189"/>
            <a:ext cx="1922416" cy="230832"/>
          </a:xfrm>
          <a:prstGeom prst="rect">
            <a:avLst/>
          </a:prstGeom>
          <a:noFill/>
        </p:spPr>
        <p:txBody>
          <a:bodyPr wrap="square">
            <a:spAutoFit/>
          </a:bodyPr>
          <a:lstStyle/>
          <a:p>
            <a:r>
              <a:rPr lang="en-GB" sz="900" dirty="0">
                <a:latin typeface="Helvetica" pitchFamily="2" charset="0"/>
              </a:rPr>
              <a:t>ESPPU input: </a:t>
            </a:r>
            <a:r>
              <a:rPr lang="en-GB" sz="900" dirty="0">
                <a:latin typeface="Helvetica" pitchFamily="2" charset="0"/>
                <a:hlinkClick r:id="rId8"/>
              </a:rPr>
              <a:t>arXiv:2503.24168</a:t>
            </a:r>
            <a:endParaRPr lang="en-GB" sz="900" dirty="0">
              <a:latin typeface="Helvetica" pitchFamily="2" charset="0"/>
            </a:endParaRPr>
          </a:p>
        </p:txBody>
      </p:sp>
      <p:sp>
        <p:nvSpPr>
          <p:cNvPr id="24" name="TextBox 23">
            <a:extLst>
              <a:ext uri="{FF2B5EF4-FFF2-40B4-BE49-F238E27FC236}">
                <a16:creationId xmlns:a16="http://schemas.microsoft.com/office/drawing/2014/main" id="{E0684BC5-464C-5573-8F78-BA1A07FB10C7}"/>
              </a:ext>
            </a:extLst>
          </p:cNvPr>
          <p:cNvSpPr txBox="1"/>
          <p:nvPr/>
        </p:nvSpPr>
        <p:spPr>
          <a:xfrm>
            <a:off x="6520070" y="2260618"/>
            <a:ext cx="476412" cy="382156"/>
          </a:xfrm>
          <a:prstGeom prst="rect">
            <a:avLst/>
          </a:prstGeom>
          <a:noFill/>
        </p:spPr>
        <p:txBody>
          <a:bodyPr wrap="none" rtlCol="0">
            <a:spAutoFit/>
          </a:bodyPr>
          <a:lstStyle/>
          <a:p>
            <a:pPr marL="0" algn="l">
              <a:spcBef>
                <a:spcPts val="3000"/>
              </a:spcBef>
            </a:pPr>
            <a:r>
              <a:rPr lang="en-GB" sz="900" dirty="0">
                <a:solidFill>
                  <a:srgbClr val="0070C0"/>
                </a:solidFill>
                <a:latin typeface="Helvetica" pitchFamily="2" charset="0"/>
                <a:ea typeface="Helvetica Light" charset="0"/>
                <a:cs typeface="Helvetica Light" charset="0"/>
                <a:sym typeface="Wingdings" pitchFamily="2" charset="2"/>
              </a:rPr>
              <a:t>+0.11</a:t>
            </a:r>
          </a:p>
          <a:p>
            <a:pPr marL="0" algn="l">
              <a:spcBef>
                <a:spcPts val="100"/>
              </a:spcBef>
            </a:pPr>
            <a:r>
              <a:rPr lang="en-GB" sz="900" dirty="0">
                <a:solidFill>
                  <a:srgbClr val="0070C0"/>
                </a:solidFill>
                <a:latin typeface="Helvetica" pitchFamily="2" charset="0"/>
                <a:ea typeface="Helvetica Light" charset="0"/>
                <a:cs typeface="Helvetica Light" charset="0"/>
                <a:sym typeface="Wingdings" pitchFamily="2" charset="2"/>
              </a:rPr>
              <a:t>–0.08</a:t>
            </a:r>
          </a:p>
        </p:txBody>
      </p:sp>
      <p:sp>
        <p:nvSpPr>
          <p:cNvPr id="25" name="Rectangle 24">
            <a:extLst>
              <a:ext uri="{FF2B5EF4-FFF2-40B4-BE49-F238E27FC236}">
                <a16:creationId xmlns:a16="http://schemas.microsoft.com/office/drawing/2014/main" id="{357E9E63-D64B-BD27-A3F1-0CA9F889F796}"/>
              </a:ext>
            </a:extLst>
          </p:cNvPr>
          <p:cNvSpPr/>
          <p:nvPr/>
        </p:nvSpPr>
        <p:spPr>
          <a:xfrm>
            <a:off x="8613913" y="4674593"/>
            <a:ext cx="600765" cy="45719"/>
          </a:xfrm>
          <a:prstGeom prst="rect">
            <a:avLst/>
          </a:prstGeom>
          <a:solidFill>
            <a:schemeClr val="bg1"/>
          </a:solidFill>
        </p:spPr>
        <p:txBody>
          <a:bodyPr wrap="none" rtlCol="0" anchor="ctr">
            <a:spAutoFit/>
          </a:bodyPr>
          <a:lstStyle/>
          <a:p>
            <a:pPr algn="l"/>
            <a:endParaRPr lang="en-GB" sz="1600" dirty="0">
              <a:latin typeface="Helvetica" pitchFamily="2" charset="0"/>
            </a:endParaRPr>
          </a:p>
        </p:txBody>
      </p:sp>
      <p:sp>
        <p:nvSpPr>
          <p:cNvPr id="5" name="TextBox 4">
            <a:extLst>
              <a:ext uri="{FF2B5EF4-FFF2-40B4-BE49-F238E27FC236}">
                <a16:creationId xmlns:a16="http://schemas.microsoft.com/office/drawing/2014/main" id="{41A0BBE7-9791-CE7C-D512-434E10281906}"/>
              </a:ext>
            </a:extLst>
          </p:cNvPr>
          <p:cNvSpPr txBox="1"/>
          <p:nvPr/>
        </p:nvSpPr>
        <p:spPr>
          <a:xfrm>
            <a:off x="10818775" y="6400144"/>
            <a:ext cx="354584" cy="200055"/>
          </a:xfrm>
          <a:prstGeom prst="rect">
            <a:avLst/>
          </a:prstGeom>
          <a:noFill/>
        </p:spPr>
        <p:txBody>
          <a:bodyPr wrap="none" rtlCol="0">
            <a:spAutoFit/>
          </a:bodyPr>
          <a:lstStyle/>
          <a:p>
            <a:pPr marL="0" algn="l">
              <a:spcBef>
                <a:spcPts val="3000"/>
              </a:spcBef>
            </a:pPr>
            <a:r>
              <a:rPr lang="en-GB" sz="700" b="1" dirty="0">
                <a:solidFill>
                  <a:srgbClr val="2116A9"/>
                </a:solidFill>
                <a:latin typeface="Helvetica" pitchFamily="2" charset="0"/>
                <a:ea typeface="Helvetica Light" charset="0"/>
                <a:cs typeface="Helvetica Light" charset="0"/>
                <a:sym typeface="Wingdings" pitchFamily="2" charset="2"/>
              </a:rPr>
              <a:t>(P2)</a:t>
            </a:r>
          </a:p>
        </p:txBody>
      </p:sp>
    </p:spTree>
    <p:extLst>
      <p:ext uri="{BB962C8B-B14F-4D97-AF65-F5344CB8AC3E}">
        <p14:creationId xmlns:p14="http://schemas.microsoft.com/office/powerpoint/2010/main" val="38072701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8D324-2695-E916-255B-CBA65285424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9825D42-6ED6-00C6-A2F7-E102DC2F889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kumimoji="0" lang="en-GB" sz="1400" b="0" i="0" u="none" strike="noStrike" kern="1200" cap="none" spc="0" normalizeH="0" baseline="0" noProof="0" smtClean="0">
                <a:ln>
                  <a:noFill/>
                </a:ln>
                <a:solidFill>
                  <a:srgbClr val="000000">
                    <a:lumMod val="50000"/>
                    <a:lumOff val="50000"/>
                  </a:srgbClr>
                </a:solidFill>
                <a:effectLst/>
                <a:uLnTx/>
                <a:uFillTx/>
                <a:latin typeface="Helvetica Light" charset="0"/>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400" b="0" i="0" u="none" strike="noStrike" kern="1200" cap="none" spc="0" normalizeH="0" baseline="0" noProof="0" dirty="0">
              <a:ln>
                <a:noFill/>
              </a:ln>
              <a:solidFill>
                <a:srgbClr val="000000">
                  <a:lumMod val="50000"/>
                  <a:lumOff val="50000"/>
                </a:srgbClr>
              </a:solidFill>
              <a:effectLst/>
              <a:uLnTx/>
              <a:uFillTx/>
              <a:latin typeface="Helvetica Light" charset="0"/>
            </a:endParaRPr>
          </a:p>
        </p:txBody>
      </p:sp>
      <p:sp>
        <p:nvSpPr>
          <p:cNvPr id="4" name="TextBox 3">
            <a:extLst>
              <a:ext uri="{FF2B5EF4-FFF2-40B4-BE49-F238E27FC236}">
                <a16:creationId xmlns:a16="http://schemas.microsoft.com/office/drawing/2014/main" id="{07733EAE-C0F3-1E48-7340-9B95ABA5644C}"/>
              </a:ext>
            </a:extLst>
          </p:cNvPr>
          <p:cNvSpPr txBox="1"/>
          <p:nvPr/>
        </p:nvSpPr>
        <p:spPr>
          <a:xfrm>
            <a:off x="214938" y="264651"/>
            <a:ext cx="11959425"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kumimoji="0" lang="en-GB" sz="2800" b="1" i="0" u="none" strike="noStrike" kern="1200" cap="none" spc="0" normalizeH="0" baseline="0" noProof="0" dirty="0">
                <a:ln>
                  <a:noFill/>
                </a:ln>
                <a:solidFill>
                  <a:srgbClr val="0D7FBF"/>
                </a:solidFill>
                <a:effectLst/>
                <a:uLnTx/>
                <a:uFillTx/>
                <a:latin typeface="Helvetica" pitchFamily="2" charset="0"/>
                <a:ea typeface="Trebuchet MS" pitchFamily="-84" charset="0"/>
                <a:cs typeface="Helvetica Light"/>
              </a:rPr>
              <a:t>Assessment of proposed colliders by expert group</a:t>
            </a:r>
          </a:p>
        </p:txBody>
      </p:sp>
      <p:sp>
        <p:nvSpPr>
          <p:cNvPr id="5" name="Rectangle 4">
            <a:extLst>
              <a:ext uri="{FF2B5EF4-FFF2-40B4-BE49-F238E27FC236}">
                <a16:creationId xmlns:a16="http://schemas.microsoft.com/office/drawing/2014/main" id="{397136EF-5A21-7792-BE7E-54D9CB5087D4}"/>
              </a:ext>
            </a:extLst>
          </p:cNvPr>
          <p:cNvSpPr/>
          <p:nvPr/>
        </p:nvSpPr>
        <p:spPr>
          <a:xfrm>
            <a:off x="9559636" y="585243"/>
            <a:ext cx="2575116" cy="276999"/>
          </a:xfrm>
          <a:prstGeom prst="rect">
            <a:avLst/>
          </a:prstGeom>
        </p:spPr>
        <p:txBody>
          <a:bodyPr wrap="square">
            <a:spAutoFit/>
          </a:bodyPr>
          <a:lstStyle/>
          <a:p>
            <a:pPr marL="0" marR="0" lvl="0" indent="0" algn="r" defTabSz="457200" rtl="0" eaLnBrk="1" fontAlgn="base" latinLnBrk="0" hangingPunct="1">
              <a:lnSpc>
                <a:spcPct val="100000"/>
              </a:lnSpc>
              <a:spcBef>
                <a:spcPts val="360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Helvetica" pitchFamily="2" charset="0"/>
                <a:ea typeface="+mn-ea"/>
                <a:cs typeface="+mn-cs"/>
              </a:rPr>
              <a:t>[</a:t>
            </a:r>
            <a:r>
              <a:rPr kumimoji="0" lang="en-GB" sz="1200" b="0" i="0" u="none" strike="noStrike" kern="1200" cap="none" spc="0" normalizeH="0" baseline="0" noProof="0" dirty="0">
                <a:ln>
                  <a:noFill/>
                </a:ln>
                <a:solidFill>
                  <a:srgbClr val="000000"/>
                </a:solidFill>
                <a:effectLst/>
                <a:uLnTx/>
                <a:uFillTx/>
                <a:latin typeface="Helvetica" pitchFamily="2" charset="0"/>
                <a:ea typeface="+mn-ea"/>
                <a:cs typeface="+mn-cs"/>
                <a:hlinkClick r:id="rId2"/>
              </a:rPr>
              <a:t>Link to ESG WG2a report</a:t>
            </a:r>
            <a:r>
              <a:rPr kumimoji="0" lang="en-GB" sz="1200" b="0" i="0" u="none" strike="noStrike" kern="1200" cap="none" spc="0" normalizeH="0" baseline="0" noProof="0" dirty="0">
                <a:ln>
                  <a:noFill/>
                </a:ln>
                <a:solidFill>
                  <a:srgbClr val="000000"/>
                </a:solidFill>
                <a:effectLst/>
                <a:uLnTx/>
                <a:uFillTx/>
                <a:latin typeface="Helvetica" pitchFamily="2" charset="0"/>
                <a:ea typeface="+mn-ea"/>
                <a:cs typeface="+mn-cs"/>
              </a:rPr>
              <a:t>]</a:t>
            </a:r>
            <a:endParaRPr kumimoji="0" lang="en-GB" sz="1100" b="0" i="0" u="none" strike="noStrike" kern="1200" cap="none" spc="0" normalizeH="0" baseline="0" noProof="0" dirty="0">
              <a:ln>
                <a:noFill/>
              </a:ln>
              <a:solidFill>
                <a:srgbClr val="0070C0"/>
              </a:solidFill>
              <a:effectLst/>
              <a:uLnTx/>
              <a:uFillTx/>
              <a:latin typeface="Helvetica" pitchFamily="2" charset="0"/>
              <a:ea typeface="+mn-ea"/>
              <a:cs typeface="+mn-cs"/>
            </a:endParaRPr>
          </a:p>
        </p:txBody>
      </p:sp>
      <p:sp>
        <p:nvSpPr>
          <p:cNvPr id="8" name="TextBox 7">
            <a:extLst>
              <a:ext uri="{FF2B5EF4-FFF2-40B4-BE49-F238E27FC236}">
                <a16:creationId xmlns:a16="http://schemas.microsoft.com/office/drawing/2014/main" id="{96545264-1355-2E55-5F17-E91269CFB79C}"/>
              </a:ext>
            </a:extLst>
          </p:cNvPr>
          <p:cNvSpPr txBox="1"/>
          <p:nvPr/>
        </p:nvSpPr>
        <p:spPr>
          <a:xfrm>
            <a:off x="645522" y="5380253"/>
            <a:ext cx="11546478"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1282700" algn="l"/>
              </a:tabLst>
              <a:defRPr/>
            </a:pP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Muon Collider</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Technologies in early phases of exploration, large R&amp;D programme defined (300 MCHF, 1800 </a:t>
            </a:r>
            <a:r>
              <a:rPr kumimoji="0" lang="en-GB"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FTEy</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demonstrator required</a:t>
            </a:r>
          </a:p>
          <a:p>
            <a:pPr marL="0" marR="0" lvl="0" indent="0" algn="l" defTabSz="914400" rtl="0" eaLnBrk="1" fontAlgn="auto" latinLnBrk="0" hangingPunct="1">
              <a:lnSpc>
                <a:spcPct val="100000"/>
              </a:lnSpc>
              <a:spcBef>
                <a:spcPts val="400"/>
              </a:spcBef>
              <a:spcAft>
                <a:spcPts val="0"/>
              </a:spcAft>
              <a:buClrTx/>
              <a:buSzTx/>
              <a:buFontTx/>
              <a:buNone/>
              <a:tabLst>
                <a:tab pos="1282700" algn="l"/>
              </a:tabLst>
              <a:defRPr/>
            </a:pP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FCC-</a:t>
            </a:r>
            <a:r>
              <a:rPr kumimoji="0" lang="en-GB" sz="1400" b="1"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hh</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Further R&amp;D and industrialisation with cost reduction of high-field magnets (Nb</a:t>
            </a:r>
            <a:r>
              <a:rPr kumimoji="0" lang="en-GB" sz="1400" b="0" i="0" u="none" strike="noStrike" kern="1200" cap="none" spc="0" normalizeH="0" baseline="-25000" noProof="0" dirty="0">
                <a:ln>
                  <a:noFill/>
                </a:ln>
                <a:solidFill>
                  <a:srgbClr val="000000"/>
                </a:solidFill>
                <a:effectLst/>
                <a:uLnTx/>
                <a:uFillTx/>
                <a:latin typeface="Arial" panose="020B0604020202020204" pitchFamily="34" charset="0"/>
                <a:ea typeface="+mn-ea"/>
                <a:cs typeface="+mn-cs"/>
              </a:rPr>
              <a:t>3</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Sn 15–20 y, HTS ?)</a:t>
            </a:r>
          </a:p>
          <a:p>
            <a:pPr marL="0" marR="0" lvl="0" indent="0" algn="l" defTabSz="914400" rtl="0" eaLnBrk="1" fontAlgn="auto" latinLnBrk="0" hangingPunct="1">
              <a:lnSpc>
                <a:spcPct val="100000"/>
              </a:lnSpc>
              <a:spcBef>
                <a:spcPts val="400"/>
              </a:spcBef>
              <a:spcAft>
                <a:spcPts val="0"/>
              </a:spcAft>
              <a:buClrTx/>
              <a:buSzTx/>
              <a:buFontTx/>
              <a:buNone/>
              <a:tabLst>
                <a:tab pos="1282700" algn="l"/>
              </a:tabLst>
              <a:defRPr/>
            </a:pP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LEP3:</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No detailed lattice design &amp; full-scale simulation, proposed baseline HTS nested quadrupoles/</a:t>
            </a:r>
            <a:r>
              <a:rPr kumimoji="0" lang="en-GB"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sextupoles</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has lowest TRL</a:t>
            </a:r>
          </a:p>
          <a:p>
            <a:pPr marL="0" marR="0" lvl="0" indent="0" algn="l" defTabSz="914400" rtl="0" eaLnBrk="1" fontAlgn="auto" latinLnBrk="0" hangingPunct="1">
              <a:lnSpc>
                <a:spcPct val="100000"/>
              </a:lnSpc>
              <a:spcBef>
                <a:spcPts val="400"/>
              </a:spcBef>
              <a:spcAft>
                <a:spcPts val="0"/>
              </a:spcAft>
              <a:buClrTx/>
              <a:buSzTx/>
              <a:buFontTx/>
              <a:buNone/>
              <a:tabLst>
                <a:tab pos="1282700" algn="l"/>
              </a:tabLst>
              <a:defRPr/>
            </a:pPr>
            <a:r>
              <a:rPr kumimoji="0" lang="en-GB" sz="1400" b="1"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LHeC</a:t>
            </a: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Performance relies on very high current Energy-Recovery Linac (ERL), large luminosity uncertainty, PERLE @ IJCLab required</a:t>
            </a:r>
          </a:p>
        </p:txBody>
      </p:sp>
      <p:pic>
        <p:nvPicPr>
          <p:cNvPr id="12" name="Picture 11">
            <a:extLst>
              <a:ext uri="{FF2B5EF4-FFF2-40B4-BE49-F238E27FC236}">
                <a16:creationId xmlns:a16="http://schemas.microsoft.com/office/drawing/2014/main" id="{01D76D47-7680-D615-0182-52F9E197679C}"/>
              </a:ext>
            </a:extLst>
          </p:cNvPr>
          <p:cNvPicPr>
            <a:picLocks noChangeAspect="1"/>
          </p:cNvPicPr>
          <p:nvPr/>
        </p:nvPicPr>
        <p:blipFill>
          <a:blip r:embed="rId3"/>
          <a:srcRect l="7782" t="13347" r="7370" b="42584"/>
          <a:stretch>
            <a:fillRect/>
          </a:stretch>
        </p:blipFill>
        <p:spPr>
          <a:xfrm>
            <a:off x="645521" y="1122761"/>
            <a:ext cx="11313261" cy="4159286"/>
          </a:xfrm>
          <a:prstGeom prst="rect">
            <a:avLst/>
          </a:prstGeom>
        </p:spPr>
      </p:pic>
      <p:sp>
        <p:nvSpPr>
          <p:cNvPr id="13" name="TextBox 12">
            <a:extLst>
              <a:ext uri="{FF2B5EF4-FFF2-40B4-BE49-F238E27FC236}">
                <a16:creationId xmlns:a16="http://schemas.microsoft.com/office/drawing/2014/main" id="{2F8D24F1-20B7-F676-D207-6BC7C5999344}"/>
              </a:ext>
            </a:extLst>
          </p:cNvPr>
          <p:cNvSpPr txBox="1"/>
          <p:nvPr/>
        </p:nvSpPr>
        <p:spPr>
          <a:xfrm>
            <a:off x="4744279" y="1356237"/>
            <a:ext cx="482824"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300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(1–9)</a:t>
            </a:r>
          </a:p>
        </p:txBody>
      </p:sp>
    </p:spTree>
    <p:extLst>
      <p:ext uri="{BB962C8B-B14F-4D97-AF65-F5344CB8AC3E}">
        <p14:creationId xmlns:p14="http://schemas.microsoft.com/office/powerpoint/2010/main" val="16318751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496928-8025-A3C2-F178-EBAB88A9311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A6EE98E-C714-1EC6-1DC1-3E6EFB458A1F}"/>
              </a:ext>
            </a:extLst>
          </p:cNvPr>
          <p:cNvSpPr>
            <a:spLocks noGrp="1"/>
          </p:cNvSpPr>
          <p:nvPr>
            <p:ph type="sldNum" sz="quarter" idx="4"/>
          </p:nvPr>
        </p:nvSpPr>
        <p:spPr/>
        <p:txBody>
          <a:bodyPr/>
          <a:lstStyle/>
          <a:p>
            <a:pPr>
              <a:defRPr/>
            </a:pPr>
            <a:fld id="{611C2F03-9E95-40C9-A99F-3C4F7EE8CF2A}" type="slidenum">
              <a:rPr lang="en-GB" smtClean="0"/>
              <a:pPr>
                <a:defRPr/>
              </a:pPr>
              <a:t>44</a:t>
            </a:fld>
            <a:endParaRPr lang="en-GB" dirty="0"/>
          </a:p>
        </p:txBody>
      </p:sp>
      <p:sp>
        <p:nvSpPr>
          <p:cNvPr id="4" name="TextBox 3">
            <a:extLst>
              <a:ext uri="{FF2B5EF4-FFF2-40B4-BE49-F238E27FC236}">
                <a16:creationId xmlns:a16="http://schemas.microsoft.com/office/drawing/2014/main" id="{97CDA3A0-6E2D-C739-0B0E-07D1C46DEE95}"/>
              </a:ext>
            </a:extLst>
          </p:cNvPr>
          <p:cNvSpPr txBox="1"/>
          <p:nvPr/>
        </p:nvSpPr>
        <p:spPr>
          <a:xfrm>
            <a:off x="214938" y="264651"/>
            <a:ext cx="8158353"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lang="en-GB" sz="2800" b="1" dirty="0">
                <a:solidFill>
                  <a:srgbClr val="0D7FBF"/>
                </a:solidFill>
                <a:latin typeface="Helvetica" pitchFamily="2" charset="0"/>
                <a:ea typeface="Trebuchet MS" pitchFamily="-84" charset="0"/>
                <a:cs typeface="Helvetica Light"/>
              </a:rPr>
              <a:t>Assessment of p</a:t>
            </a:r>
            <a:r>
              <a:rPr lang="en-GB" sz="2800" b="1" noProof="0" dirty="0" err="1">
                <a:solidFill>
                  <a:srgbClr val="0D7FBF"/>
                </a:solidFill>
                <a:latin typeface="Helvetica" pitchFamily="2" charset="0"/>
                <a:ea typeface="Trebuchet MS" pitchFamily="-84" charset="0"/>
                <a:cs typeface="Helvetica Light"/>
              </a:rPr>
              <a:t>hysics</a:t>
            </a:r>
            <a:r>
              <a:rPr lang="en-GB" sz="2800" b="1" noProof="0" dirty="0">
                <a:solidFill>
                  <a:srgbClr val="0D7FBF"/>
                </a:solidFill>
                <a:latin typeface="Helvetica" pitchFamily="2" charset="0"/>
                <a:ea typeface="Trebuchet MS" pitchFamily="-84" charset="0"/>
                <a:cs typeface="Helvetica Light"/>
              </a:rPr>
              <a:t> reach</a:t>
            </a:r>
          </a:p>
        </p:txBody>
      </p:sp>
      <p:sp>
        <p:nvSpPr>
          <p:cNvPr id="5" name="Rectangle 4">
            <a:extLst>
              <a:ext uri="{FF2B5EF4-FFF2-40B4-BE49-F238E27FC236}">
                <a16:creationId xmlns:a16="http://schemas.microsoft.com/office/drawing/2014/main" id="{FF2C5952-15A9-DD7D-A26A-A5449B326B3D}"/>
              </a:ext>
            </a:extLst>
          </p:cNvPr>
          <p:cNvSpPr/>
          <p:nvPr/>
        </p:nvSpPr>
        <p:spPr>
          <a:xfrm>
            <a:off x="7689273" y="585243"/>
            <a:ext cx="4445479" cy="276999"/>
          </a:xfrm>
          <a:prstGeom prst="rect">
            <a:avLst/>
          </a:prstGeom>
        </p:spPr>
        <p:txBody>
          <a:bodyPr wrap="square">
            <a:spAutoFit/>
          </a:bodyPr>
          <a:lstStyle/>
          <a:p>
            <a:pPr lvl="0" algn="r" defTabSz="457200" fontAlgn="base">
              <a:spcBef>
                <a:spcPts val="3600"/>
              </a:spcBef>
              <a:spcAft>
                <a:spcPct val="0"/>
              </a:spcAft>
              <a:defRPr/>
            </a:pPr>
            <a:r>
              <a:rPr lang="en-GB" sz="1200" dirty="0">
                <a:solidFill>
                  <a:srgbClr val="000000"/>
                </a:solidFill>
                <a:latin typeface="Helvetica" pitchFamily="2" charset="0"/>
              </a:rPr>
              <a:t>[</a:t>
            </a:r>
            <a:r>
              <a:rPr lang="en-GB" sz="1200" dirty="0">
                <a:solidFill>
                  <a:srgbClr val="000000"/>
                </a:solidFill>
                <a:latin typeface="Helvetica" pitchFamily="2" charset="0"/>
                <a:hlinkClick r:id="rId2"/>
              </a:rPr>
              <a:t>Link to ESG WG2b report</a:t>
            </a:r>
            <a:r>
              <a:rPr lang="en-GB" sz="1200" dirty="0">
                <a:solidFill>
                  <a:srgbClr val="000000"/>
                </a:solidFill>
                <a:latin typeface="Helvetica" pitchFamily="2" charset="0"/>
              </a:rPr>
              <a:t>]</a:t>
            </a:r>
            <a:endParaRPr lang="en-GB" sz="1100" dirty="0">
              <a:solidFill>
                <a:srgbClr val="0070C0"/>
              </a:solidFill>
              <a:latin typeface="Helvetica" pitchFamily="2" charset="0"/>
            </a:endParaRPr>
          </a:p>
        </p:txBody>
      </p:sp>
      <p:pic>
        <p:nvPicPr>
          <p:cNvPr id="6" name="Picture 5">
            <a:extLst>
              <a:ext uri="{FF2B5EF4-FFF2-40B4-BE49-F238E27FC236}">
                <a16:creationId xmlns:a16="http://schemas.microsoft.com/office/drawing/2014/main" id="{C1F2B648-EAAB-E4F7-9054-8620DF9ED127}"/>
              </a:ext>
            </a:extLst>
          </p:cNvPr>
          <p:cNvPicPr>
            <a:picLocks noChangeAspect="1"/>
          </p:cNvPicPr>
          <p:nvPr/>
        </p:nvPicPr>
        <p:blipFill>
          <a:blip r:embed="rId3"/>
          <a:srcRect l="14391" t="59023" r="21306" b="20731"/>
          <a:stretch>
            <a:fillRect/>
          </a:stretch>
        </p:blipFill>
        <p:spPr>
          <a:xfrm>
            <a:off x="174598" y="1148804"/>
            <a:ext cx="10701123" cy="4767903"/>
          </a:xfrm>
          <a:prstGeom prst="rect">
            <a:avLst/>
          </a:prstGeom>
        </p:spPr>
      </p:pic>
      <p:sp>
        <p:nvSpPr>
          <p:cNvPr id="16" name="TextBox 15">
            <a:extLst>
              <a:ext uri="{FF2B5EF4-FFF2-40B4-BE49-F238E27FC236}">
                <a16:creationId xmlns:a16="http://schemas.microsoft.com/office/drawing/2014/main" id="{17169B03-7FE0-F1E6-671A-DA6A04A26625}"/>
              </a:ext>
            </a:extLst>
          </p:cNvPr>
          <p:cNvSpPr txBox="1"/>
          <p:nvPr/>
        </p:nvSpPr>
        <p:spPr>
          <a:xfrm>
            <a:off x="632099" y="4322536"/>
            <a:ext cx="530915" cy="369332"/>
          </a:xfrm>
          <a:prstGeom prst="rect">
            <a:avLst/>
          </a:prstGeom>
          <a:noFill/>
        </p:spPr>
        <p:txBody>
          <a:bodyPr wrap="none" rtlCol="0">
            <a:spAutoFit/>
          </a:bodyPr>
          <a:lstStyle/>
          <a:p>
            <a:pPr marL="0" algn="l">
              <a:spcBef>
                <a:spcPts val="3000"/>
              </a:spcBef>
            </a:pPr>
            <a:r>
              <a:rPr lang="en-GB" b="1" dirty="0">
                <a:solidFill>
                  <a:srgbClr val="1A65AD"/>
                </a:solidFill>
                <a:latin typeface="Helvetica" pitchFamily="2" charset="0"/>
                <a:ea typeface="Helvetica Light" charset="0"/>
                <a:cs typeface="Helvetica Light" charset="0"/>
                <a:sym typeface="Wingdings" pitchFamily="2" charset="2"/>
              </a:rPr>
              <a:t>SM</a:t>
            </a:r>
          </a:p>
        </p:txBody>
      </p:sp>
      <p:sp>
        <p:nvSpPr>
          <p:cNvPr id="17" name="TextBox 16">
            <a:extLst>
              <a:ext uri="{FF2B5EF4-FFF2-40B4-BE49-F238E27FC236}">
                <a16:creationId xmlns:a16="http://schemas.microsoft.com/office/drawing/2014/main" id="{419173B4-0D86-8486-33E4-6D93935FB563}"/>
              </a:ext>
            </a:extLst>
          </p:cNvPr>
          <p:cNvSpPr txBox="1"/>
          <p:nvPr/>
        </p:nvSpPr>
        <p:spPr>
          <a:xfrm>
            <a:off x="632099" y="1397946"/>
            <a:ext cx="697627" cy="369332"/>
          </a:xfrm>
          <a:prstGeom prst="rect">
            <a:avLst/>
          </a:prstGeom>
          <a:noFill/>
        </p:spPr>
        <p:txBody>
          <a:bodyPr wrap="none" rtlCol="0">
            <a:spAutoFit/>
          </a:bodyPr>
          <a:lstStyle/>
          <a:p>
            <a:pPr marL="0" algn="l">
              <a:spcBef>
                <a:spcPts val="3000"/>
              </a:spcBef>
            </a:pPr>
            <a:r>
              <a:rPr lang="en-GB" b="1" dirty="0">
                <a:solidFill>
                  <a:srgbClr val="F30B68"/>
                </a:solidFill>
                <a:latin typeface="Helvetica" pitchFamily="2" charset="0"/>
                <a:ea typeface="Helvetica Light" charset="0"/>
                <a:cs typeface="Helvetica Light" charset="0"/>
                <a:sym typeface="Wingdings" pitchFamily="2" charset="2"/>
              </a:rPr>
              <a:t>BSM</a:t>
            </a:r>
          </a:p>
        </p:txBody>
      </p:sp>
      <p:pic>
        <p:nvPicPr>
          <p:cNvPr id="7" name="Picture 6">
            <a:extLst>
              <a:ext uri="{FF2B5EF4-FFF2-40B4-BE49-F238E27FC236}">
                <a16:creationId xmlns:a16="http://schemas.microsoft.com/office/drawing/2014/main" id="{74A927F3-7831-7CEC-2FFD-4D0E74EC850F}"/>
              </a:ext>
            </a:extLst>
          </p:cNvPr>
          <p:cNvPicPr>
            <a:picLocks noChangeAspect="1"/>
          </p:cNvPicPr>
          <p:nvPr/>
        </p:nvPicPr>
        <p:blipFill>
          <a:blip r:embed="rId3"/>
          <a:srcRect l="78777" t="63460" r="13497" b="27265"/>
          <a:stretch>
            <a:fillRect/>
          </a:stretch>
        </p:blipFill>
        <p:spPr>
          <a:xfrm>
            <a:off x="10453870" y="2649068"/>
            <a:ext cx="1653988" cy="2810002"/>
          </a:xfrm>
          <a:prstGeom prst="rect">
            <a:avLst/>
          </a:prstGeom>
        </p:spPr>
      </p:pic>
      <p:sp>
        <p:nvSpPr>
          <p:cNvPr id="9" name="Left Brace 8">
            <a:extLst>
              <a:ext uri="{FF2B5EF4-FFF2-40B4-BE49-F238E27FC236}">
                <a16:creationId xmlns:a16="http://schemas.microsoft.com/office/drawing/2014/main" id="{7F10CEB5-4EF7-2E7B-E3EE-79FF62010D04}"/>
              </a:ext>
            </a:extLst>
          </p:cNvPr>
          <p:cNvSpPr/>
          <p:nvPr/>
        </p:nvSpPr>
        <p:spPr>
          <a:xfrm rot="16200000">
            <a:off x="2690208" y="3917432"/>
            <a:ext cx="307779" cy="4423998"/>
          </a:xfrm>
          <a:prstGeom prst="leftBrace">
            <a:avLst>
              <a:gd name="adj1" fmla="val 36333"/>
              <a:gd name="adj2" fmla="val 50000"/>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dirty="0"/>
          </a:p>
        </p:txBody>
      </p:sp>
      <p:sp>
        <p:nvSpPr>
          <p:cNvPr id="11" name="TextBox 10">
            <a:extLst>
              <a:ext uri="{FF2B5EF4-FFF2-40B4-BE49-F238E27FC236}">
                <a16:creationId xmlns:a16="http://schemas.microsoft.com/office/drawing/2014/main" id="{BB2CB4F8-80A8-D1E0-6059-FC3989C6C09A}"/>
              </a:ext>
            </a:extLst>
          </p:cNvPr>
          <p:cNvSpPr txBox="1"/>
          <p:nvPr/>
        </p:nvSpPr>
        <p:spPr>
          <a:xfrm>
            <a:off x="2122934" y="6350612"/>
            <a:ext cx="1606530" cy="307777"/>
          </a:xfrm>
          <a:prstGeom prst="rect">
            <a:avLst/>
          </a:prstGeom>
          <a:noFill/>
        </p:spPr>
        <p:txBody>
          <a:bodyPr wrap="none" rtlCol="0">
            <a:spAutoFit/>
          </a:bodyPr>
          <a:lstStyle/>
          <a:p>
            <a:pPr marL="0" algn="l">
              <a:spcBef>
                <a:spcPts val="3000"/>
              </a:spcBef>
            </a:pPr>
            <a:r>
              <a:rPr lang="en-GB" sz="1400" dirty="0">
                <a:latin typeface="Helvetica" pitchFamily="2" charset="0"/>
                <a:ea typeface="Helvetica Light" charset="0"/>
                <a:cs typeface="Helvetica Light" charset="0"/>
                <a:sym typeface="Wingdings" pitchFamily="2" charset="2"/>
              </a:rPr>
              <a:t>e</a:t>
            </a:r>
            <a:r>
              <a:rPr lang="en-GB" sz="1400" baseline="30000" dirty="0">
                <a:latin typeface="Helvetica" pitchFamily="2" charset="0"/>
                <a:ea typeface="Helvetica Light" charset="0"/>
                <a:cs typeface="Helvetica Light" charset="0"/>
                <a:sym typeface="Wingdings" pitchFamily="2" charset="2"/>
              </a:rPr>
              <a:t>+</a:t>
            </a:r>
            <a:r>
              <a:rPr lang="en-GB" sz="1400" dirty="0">
                <a:latin typeface="Helvetica" pitchFamily="2" charset="0"/>
                <a:ea typeface="Helvetica Light" charset="0"/>
                <a:cs typeface="Helvetica Light" charset="0"/>
                <a:sym typeface="Wingdings" pitchFamily="2" charset="2"/>
              </a:rPr>
              <a:t>e</a:t>
            </a:r>
            <a:r>
              <a:rPr lang="en-GB" sz="1400" baseline="30000" dirty="0">
                <a:latin typeface="Helvetica" pitchFamily="2" charset="0"/>
                <a:ea typeface="Helvetica Light" charset="0"/>
                <a:cs typeface="Helvetica Light" charset="0"/>
                <a:sym typeface="Wingdings" pitchFamily="2" charset="2"/>
              </a:rPr>
              <a:t>–</a:t>
            </a:r>
            <a:r>
              <a:rPr lang="en-GB" sz="1400" dirty="0">
                <a:latin typeface="Helvetica" pitchFamily="2" charset="0"/>
                <a:ea typeface="Helvetica Light" charset="0"/>
                <a:cs typeface="Helvetica Light" charset="0"/>
                <a:sym typeface="Wingdings" pitchFamily="2" charset="2"/>
              </a:rPr>
              <a:t> colliders only</a:t>
            </a:r>
          </a:p>
        </p:txBody>
      </p:sp>
      <p:sp>
        <p:nvSpPr>
          <p:cNvPr id="18" name="Left Brace 17">
            <a:extLst>
              <a:ext uri="{FF2B5EF4-FFF2-40B4-BE49-F238E27FC236}">
                <a16:creationId xmlns:a16="http://schemas.microsoft.com/office/drawing/2014/main" id="{E226D16C-F814-4747-89DD-7386BAE437C2}"/>
              </a:ext>
            </a:extLst>
          </p:cNvPr>
          <p:cNvSpPr/>
          <p:nvPr/>
        </p:nvSpPr>
        <p:spPr>
          <a:xfrm rot="16200000">
            <a:off x="6335162" y="4795173"/>
            <a:ext cx="297216" cy="2657951"/>
          </a:xfrm>
          <a:prstGeom prst="leftBrace">
            <a:avLst>
              <a:gd name="adj1" fmla="val 36333"/>
              <a:gd name="adj2" fmla="val 50000"/>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dirty="0"/>
          </a:p>
        </p:txBody>
      </p:sp>
      <p:sp>
        <p:nvSpPr>
          <p:cNvPr id="19" name="TextBox 18">
            <a:extLst>
              <a:ext uri="{FF2B5EF4-FFF2-40B4-BE49-F238E27FC236}">
                <a16:creationId xmlns:a16="http://schemas.microsoft.com/office/drawing/2014/main" id="{EB5F91AF-4402-FF11-D83E-A51C4BE25B21}"/>
              </a:ext>
            </a:extLst>
          </p:cNvPr>
          <p:cNvSpPr txBox="1"/>
          <p:nvPr/>
        </p:nvSpPr>
        <p:spPr>
          <a:xfrm>
            <a:off x="5673076" y="6301114"/>
            <a:ext cx="1659429" cy="307777"/>
          </a:xfrm>
          <a:prstGeom prst="rect">
            <a:avLst/>
          </a:prstGeom>
          <a:noFill/>
        </p:spPr>
        <p:txBody>
          <a:bodyPr wrap="none" rtlCol="0">
            <a:spAutoFit/>
          </a:bodyPr>
          <a:lstStyle/>
          <a:p>
            <a:pPr>
              <a:spcBef>
                <a:spcPts val="3000"/>
              </a:spcBef>
            </a:pPr>
            <a:r>
              <a:rPr lang="en-GB" sz="1400" dirty="0">
                <a:latin typeface="Helvetica" pitchFamily="2" charset="0"/>
                <a:ea typeface="Helvetica Light" charset="0"/>
                <a:cs typeface="Helvetica Light" charset="0"/>
                <a:sym typeface="Wingdings" pitchFamily="2" charset="2"/>
              </a:rPr>
              <a:t>pp (+ e</a:t>
            </a:r>
            <a:r>
              <a:rPr lang="en-GB" sz="1400" baseline="30000" dirty="0">
                <a:latin typeface="Helvetica" pitchFamily="2" charset="0"/>
                <a:ea typeface="Helvetica Light" charset="0"/>
                <a:cs typeface="Helvetica Light" charset="0"/>
                <a:sym typeface="Wingdings" pitchFamily="2" charset="2"/>
              </a:rPr>
              <a:t>+</a:t>
            </a:r>
            <a:r>
              <a:rPr lang="en-GB" sz="1400" dirty="0">
                <a:latin typeface="Helvetica" pitchFamily="2" charset="0"/>
                <a:ea typeface="Helvetica Light" charset="0"/>
                <a:cs typeface="Helvetica Light" charset="0"/>
                <a:sym typeface="Wingdings" pitchFamily="2" charset="2"/>
              </a:rPr>
              <a:t>e</a:t>
            </a:r>
            <a:r>
              <a:rPr lang="en-GB" sz="1400" baseline="30000" dirty="0">
                <a:latin typeface="Helvetica" pitchFamily="2" charset="0"/>
                <a:ea typeface="Helvetica Light" charset="0"/>
                <a:cs typeface="Helvetica Light" charset="0"/>
                <a:sym typeface="Wingdings" pitchFamily="2" charset="2"/>
              </a:rPr>
              <a:t>–</a:t>
            </a:r>
            <a:r>
              <a:rPr lang="en-GB" sz="1400" dirty="0">
                <a:latin typeface="Helvetica" pitchFamily="2" charset="0"/>
                <a:ea typeface="Helvetica Light" charset="0"/>
                <a:cs typeface="Helvetica Light" charset="0"/>
                <a:sym typeface="Wingdings" pitchFamily="2" charset="2"/>
              </a:rPr>
              <a:t>) collider</a:t>
            </a:r>
          </a:p>
        </p:txBody>
      </p:sp>
      <p:sp>
        <p:nvSpPr>
          <p:cNvPr id="20" name="Left Brace 19">
            <a:extLst>
              <a:ext uri="{FF2B5EF4-FFF2-40B4-BE49-F238E27FC236}">
                <a16:creationId xmlns:a16="http://schemas.microsoft.com/office/drawing/2014/main" id="{116AA124-9D29-2A47-2CC0-976863AEDF2B}"/>
              </a:ext>
            </a:extLst>
          </p:cNvPr>
          <p:cNvSpPr/>
          <p:nvPr/>
        </p:nvSpPr>
        <p:spPr>
          <a:xfrm rot="16200000">
            <a:off x="9418975" y="5445072"/>
            <a:ext cx="297216" cy="1358153"/>
          </a:xfrm>
          <a:prstGeom prst="leftBrace">
            <a:avLst>
              <a:gd name="adj1" fmla="val 36333"/>
              <a:gd name="adj2" fmla="val 50000"/>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dirty="0"/>
          </a:p>
        </p:txBody>
      </p:sp>
      <p:sp>
        <p:nvSpPr>
          <p:cNvPr id="21" name="TextBox 20">
            <a:extLst>
              <a:ext uri="{FF2B5EF4-FFF2-40B4-BE49-F238E27FC236}">
                <a16:creationId xmlns:a16="http://schemas.microsoft.com/office/drawing/2014/main" id="{935B2AC3-4C81-C979-2739-3C39107D6A42}"/>
              </a:ext>
            </a:extLst>
          </p:cNvPr>
          <p:cNvSpPr txBox="1"/>
          <p:nvPr/>
        </p:nvSpPr>
        <p:spPr>
          <a:xfrm>
            <a:off x="9368169" y="6301114"/>
            <a:ext cx="1678665" cy="307777"/>
          </a:xfrm>
          <a:prstGeom prst="rect">
            <a:avLst/>
          </a:prstGeom>
          <a:noFill/>
        </p:spPr>
        <p:txBody>
          <a:bodyPr wrap="none" rtlCol="0">
            <a:spAutoFit/>
          </a:bodyPr>
          <a:lstStyle/>
          <a:p>
            <a:pPr>
              <a:spcBef>
                <a:spcPts val="3000"/>
              </a:spcBef>
            </a:pPr>
            <a:r>
              <a:rPr lang="en-GB" sz="1400" dirty="0" err="1">
                <a:latin typeface="Helvetica" pitchFamily="2" charset="0"/>
                <a:ea typeface="Helvetica Light" charset="0"/>
                <a:cs typeface="Helvetica Light" charset="0"/>
                <a:sym typeface="Wingdings" pitchFamily="2" charset="2"/>
              </a:rPr>
              <a:t>μμ</a:t>
            </a:r>
            <a:r>
              <a:rPr lang="en-GB" sz="1400" dirty="0">
                <a:latin typeface="Helvetica" pitchFamily="2" charset="0"/>
                <a:ea typeface="Helvetica Light" charset="0"/>
                <a:cs typeface="Helvetica Light" charset="0"/>
                <a:sym typeface="Wingdings" pitchFamily="2" charset="2"/>
              </a:rPr>
              <a:t> (+ e</a:t>
            </a:r>
            <a:r>
              <a:rPr lang="en-GB" sz="1400" baseline="30000" dirty="0">
                <a:latin typeface="Helvetica" pitchFamily="2" charset="0"/>
                <a:ea typeface="Helvetica Light" charset="0"/>
                <a:cs typeface="Helvetica Light" charset="0"/>
                <a:sym typeface="Wingdings" pitchFamily="2" charset="2"/>
              </a:rPr>
              <a:t>+</a:t>
            </a:r>
            <a:r>
              <a:rPr lang="en-GB" sz="1400" dirty="0">
                <a:latin typeface="Helvetica" pitchFamily="2" charset="0"/>
                <a:ea typeface="Helvetica Light" charset="0"/>
                <a:cs typeface="Helvetica Light" charset="0"/>
                <a:sym typeface="Wingdings" pitchFamily="2" charset="2"/>
              </a:rPr>
              <a:t>e</a:t>
            </a:r>
            <a:r>
              <a:rPr lang="en-GB" sz="1400" baseline="30000" dirty="0">
                <a:latin typeface="Helvetica" pitchFamily="2" charset="0"/>
                <a:ea typeface="Helvetica Light" charset="0"/>
                <a:cs typeface="Helvetica Light" charset="0"/>
                <a:sym typeface="Wingdings" pitchFamily="2" charset="2"/>
              </a:rPr>
              <a:t>–</a:t>
            </a:r>
            <a:r>
              <a:rPr lang="en-GB" sz="1400" dirty="0">
                <a:latin typeface="Helvetica" pitchFamily="2" charset="0"/>
                <a:ea typeface="Helvetica Light" charset="0"/>
                <a:cs typeface="Helvetica Light" charset="0"/>
                <a:sym typeface="Wingdings" pitchFamily="2" charset="2"/>
              </a:rPr>
              <a:t>) collider</a:t>
            </a:r>
          </a:p>
        </p:txBody>
      </p:sp>
      <p:sp>
        <p:nvSpPr>
          <p:cNvPr id="22" name="Left Brace 21">
            <a:extLst>
              <a:ext uri="{FF2B5EF4-FFF2-40B4-BE49-F238E27FC236}">
                <a16:creationId xmlns:a16="http://schemas.microsoft.com/office/drawing/2014/main" id="{ABE627A1-0A5C-AFAC-776F-DF4CBDC8260F}"/>
              </a:ext>
            </a:extLst>
          </p:cNvPr>
          <p:cNvSpPr/>
          <p:nvPr/>
        </p:nvSpPr>
        <p:spPr>
          <a:xfrm rot="16200000">
            <a:off x="8222338" y="5665421"/>
            <a:ext cx="355276" cy="977062"/>
          </a:xfrm>
          <a:prstGeom prst="leftBrace">
            <a:avLst>
              <a:gd name="adj1" fmla="val 36333"/>
              <a:gd name="adj2" fmla="val 50000"/>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dirty="0"/>
          </a:p>
        </p:txBody>
      </p:sp>
      <p:sp>
        <p:nvSpPr>
          <p:cNvPr id="23" name="TextBox 22">
            <a:extLst>
              <a:ext uri="{FF2B5EF4-FFF2-40B4-BE49-F238E27FC236}">
                <a16:creationId xmlns:a16="http://schemas.microsoft.com/office/drawing/2014/main" id="{201ACB42-9984-64B7-083C-9DF1300728AE}"/>
              </a:ext>
            </a:extLst>
          </p:cNvPr>
          <p:cNvSpPr txBox="1"/>
          <p:nvPr/>
        </p:nvSpPr>
        <p:spPr>
          <a:xfrm>
            <a:off x="7506855" y="6301114"/>
            <a:ext cx="1765227" cy="307777"/>
          </a:xfrm>
          <a:prstGeom prst="rect">
            <a:avLst/>
          </a:prstGeom>
          <a:noFill/>
        </p:spPr>
        <p:txBody>
          <a:bodyPr wrap="none" rtlCol="0">
            <a:spAutoFit/>
          </a:bodyPr>
          <a:lstStyle/>
          <a:p>
            <a:pPr>
              <a:spcBef>
                <a:spcPts val="3000"/>
              </a:spcBef>
            </a:pPr>
            <a:r>
              <a:rPr lang="en-GB" sz="1400" dirty="0">
                <a:latin typeface="Helvetica" pitchFamily="2" charset="0"/>
                <a:ea typeface="Helvetica Light" charset="0"/>
                <a:cs typeface="Helvetica Light" charset="0"/>
                <a:sym typeface="Wingdings" pitchFamily="2" charset="2"/>
              </a:rPr>
              <a:t>High-E e</a:t>
            </a:r>
            <a:r>
              <a:rPr lang="en-GB" sz="1400" baseline="30000" dirty="0">
                <a:latin typeface="Helvetica" pitchFamily="2" charset="0"/>
                <a:ea typeface="Helvetica Light" charset="0"/>
                <a:cs typeface="Helvetica Light" charset="0"/>
                <a:sym typeface="Wingdings" pitchFamily="2" charset="2"/>
              </a:rPr>
              <a:t>+</a:t>
            </a:r>
            <a:r>
              <a:rPr lang="en-GB" sz="1400" dirty="0">
                <a:latin typeface="Helvetica" pitchFamily="2" charset="0"/>
                <a:ea typeface="Helvetica Light" charset="0"/>
                <a:cs typeface="Helvetica Light" charset="0"/>
                <a:sym typeface="Wingdings" pitchFamily="2" charset="2"/>
              </a:rPr>
              <a:t>e</a:t>
            </a:r>
            <a:r>
              <a:rPr lang="en-GB" sz="1400" baseline="30000" dirty="0">
                <a:latin typeface="Helvetica" pitchFamily="2" charset="0"/>
                <a:ea typeface="Helvetica Light" charset="0"/>
                <a:cs typeface="Helvetica Light" charset="0"/>
                <a:sym typeface="Wingdings" pitchFamily="2" charset="2"/>
              </a:rPr>
              <a:t>–</a:t>
            </a:r>
            <a:r>
              <a:rPr lang="en-GB" sz="1400" dirty="0">
                <a:latin typeface="Helvetica" pitchFamily="2" charset="0"/>
                <a:ea typeface="Helvetica Light" charset="0"/>
                <a:cs typeface="Helvetica Light" charset="0"/>
                <a:sym typeface="Wingdings" pitchFamily="2" charset="2"/>
              </a:rPr>
              <a:t> collider</a:t>
            </a:r>
          </a:p>
        </p:txBody>
      </p:sp>
      <p:cxnSp>
        <p:nvCxnSpPr>
          <p:cNvPr id="25" name="Straight Connector 24">
            <a:extLst>
              <a:ext uri="{FF2B5EF4-FFF2-40B4-BE49-F238E27FC236}">
                <a16:creationId xmlns:a16="http://schemas.microsoft.com/office/drawing/2014/main" id="{2B3C6E86-9F4B-9488-FF80-D7A2D0442DFD}"/>
              </a:ext>
            </a:extLst>
          </p:cNvPr>
          <p:cNvCxnSpPr>
            <a:cxnSpLocks/>
          </p:cNvCxnSpPr>
          <p:nvPr/>
        </p:nvCxnSpPr>
        <p:spPr>
          <a:xfrm>
            <a:off x="753035" y="4061124"/>
            <a:ext cx="9445342" cy="0"/>
          </a:xfrm>
          <a:prstGeom prst="line">
            <a:avLst/>
          </a:prstGeom>
          <a:ln w="9525">
            <a:solidFill>
              <a:schemeClr val="tx1">
                <a:lumMod val="75000"/>
                <a:lumOff val="25000"/>
              </a:schemeClr>
            </a:solidFill>
            <a:prstDash val="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144956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8A7D5-DCE1-F22C-7954-BEADD171B725}"/>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07DB6C67-7AFA-B7F5-E578-30F17C4D8637}"/>
              </a:ext>
            </a:extLst>
          </p:cNvPr>
          <p:cNvSpPr/>
          <p:nvPr/>
        </p:nvSpPr>
        <p:spPr>
          <a:xfrm>
            <a:off x="-214" y="-1"/>
            <a:ext cx="12192214" cy="1304365"/>
          </a:xfrm>
          <a:prstGeom prst="rect">
            <a:avLst/>
          </a:prstGeom>
          <a:solidFill>
            <a:srgbClr val="98B8D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a:extLst>
              <a:ext uri="{FF2B5EF4-FFF2-40B4-BE49-F238E27FC236}">
                <a16:creationId xmlns:a16="http://schemas.microsoft.com/office/drawing/2014/main" id="{F19E6517-2829-DA35-1839-EDCE294C0784}"/>
              </a:ext>
            </a:extLst>
          </p:cNvPr>
          <p:cNvPicPr>
            <a:picLocks noChangeAspect="1"/>
          </p:cNvPicPr>
          <p:nvPr/>
        </p:nvPicPr>
        <p:blipFill>
          <a:blip r:embed="rId2"/>
          <a:srcRect l="2" t="-158" r="-2" b="27152"/>
          <a:stretch>
            <a:fillRect/>
          </a:stretch>
        </p:blipFill>
        <p:spPr>
          <a:xfrm>
            <a:off x="0" y="645459"/>
            <a:ext cx="12192000" cy="6212542"/>
          </a:xfrm>
          <a:prstGeom prst="rect">
            <a:avLst/>
          </a:prstGeom>
        </p:spPr>
      </p:pic>
      <p:sp>
        <p:nvSpPr>
          <p:cNvPr id="2" name="Slide Number Placeholder 1">
            <a:extLst>
              <a:ext uri="{FF2B5EF4-FFF2-40B4-BE49-F238E27FC236}">
                <a16:creationId xmlns:a16="http://schemas.microsoft.com/office/drawing/2014/main" id="{D53C0C2A-A6F5-6B47-5BE8-B67BFFC2C81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kumimoji="0" lang="en-GB" sz="1400" b="0" i="0" u="none" strike="noStrike" kern="1200" cap="none" spc="0" normalizeH="0" baseline="0" noProof="0">
                <a:ln>
                  <a:noFill/>
                </a:ln>
                <a:solidFill>
                  <a:srgbClr val="000000">
                    <a:lumMod val="50000"/>
                    <a:lumOff val="50000"/>
                  </a:srgbClr>
                </a:solidFill>
                <a:effectLst/>
                <a:uLnTx/>
                <a:uFillTx/>
                <a:latin typeface="Helvetica Light" charset="0"/>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GB" sz="1400" b="0" i="0" u="none" strike="noStrike" kern="1200" cap="none" spc="0" normalizeH="0" baseline="0" noProof="0">
              <a:ln>
                <a:noFill/>
              </a:ln>
              <a:solidFill>
                <a:srgbClr val="000000">
                  <a:lumMod val="50000"/>
                  <a:lumOff val="50000"/>
                </a:srgbClr>
              </a:solidFill>
              <a:effectLst/>
              <a:uLnTx/>
              <a:uFillTx/>
              <a:latin typeface="Helvetica Light" charset="0"/>
            </a:endParaRPr>
          </a:p>
        </p:txBody>
      </p:sp>
      <p:sp>
        <p:nvSpPr>
          <p:cNvPr id="9" name="Rounded Rectangle 8">
            <a:extLst>
              <a:ext uri="{FF2B5EF4-FFF2-40B4-BE49-F238E27FC236}">
                <a16:creationId xmlns:a16="http://schemas.microsoft.com/office/drawing/2014/main" id="{FE333FF6-E424-F140-342B-6865502840A9}"/>
              </a:ext>
            </a:extLst>
          </p:cNvPr>
          <p:cNvSpPr/>
          <p:nvPr/>
        </p:nvSpPr>
        <p:spPr>
          <a:xfrm>
            <a:off x="941417" y="1591622"/>
            <a:ext cx="10322333" cy="3728522"/>
          </a:xfrm>
          <a:prstGeom prst="roundRect">
            <a:avLst>
              <a:gd name="adj" fmla="val 3172"/>
            </a:avLst>
          </a:prstGeom>
          <a:solidFill>
            <a:srgbClr val="3C78B3"/>
          </a:solidFill>
        </p:spPr>
        <p:txBody>
          <a:bodyPr wrap="square" rtlCol="0" anchor="ctr">
            <a:spAutoFit/>
          </a:bodyPr>
          <a:lstStyle/>
          <a:p>
            <a:pPr algn="l"/>
            <a:endParaRPr lang="en-GB" sz="1600" dirty="0">
              <a:latin typeface="Helvetica" pitchFamily="2" charset="0"/>
            </a:endParaRPr>
          </a:p>
        </p:txBody>
      </p:sp>
      <p:sp>
        <p:nvSpPr>
          <p:cNvPr id="5" name="Text Box 5">
            <a:extLst>
              <a:ext uri="{FF2B5EF4-FFF2-40B4-BE49-F238E27FC236}">
                <a16:creationId xmlns:a16="http://schemas.microsoft.com/office/drawing/2014/main" id="{74B14976-1541-E4E8-0D68-26EA53C18B2C}"/>
              </a:ext>
            </a:extLst>
          </p:cNvPr>
          <p:cNvSpPr txBox="1">
            <a:spLocks noChangeArrowheads="1"/>
          </p:cNvSpPr>
          <p:nvPr/>
        </p:nvSpPr>
        <p:spPr bwMode="auto">
          <a:xfrm>
            <a:off x="1361406" y="1913461"/>
            <a:ext cx="10100926" cy="3141987"/>
          </a:xfrm>
          <a:prstGeom prst="rect">
            <a:avLst/>
          </a:prstGeom>
          <a:noFill/>
          <a:ln w="9525">
            <a:noFill/>
            <a:miter lim="800000"/>
            <a:headEnd/>
            <a:tailEnd/>
          </a:ln>
          <a:effectLst/>
        </p:spPr>
        <p:txBody>
          <a:bodyPr wrap="square" tIns="108000" bIns="108000">
            <a:prstTxWarp prst="textNoShape">
              <a:avLst/>
            </a:prstTxWarp>
            <a:spAutoFit/>
          </a:bodyPr>
          <a:lstStyle/>
          <a:p>
            <a:pPr>
              <a:spcBef>
                <a:spcPts val="1800"/>
              </a:spcBef>
            </a:pPr>
            <a:r>
              <a:rPr lang="en-US" sz="2000" b="1" dirty="0">
                <a:solidFill>
                  <a:schemeClr val="bg1"/>
                </a:solidFill>
                <a:latin typeface="Helvetica" pitchFamily="2" charset="0"/>
                <a:ea typeface="Helvetica Light" charset="0"/>
                <a:cs typeface="Helvetica Light" charset="0"/>
              </a:rPr>
              <a:t>FCC-ee is Europe’s priority for CERN’s next collider project</a:t>
            </a:r>
            <a:r>
              <a:rPr lang="en-US" sz="2000" dirty="0">
                <a:solidFill>
                  <a:schemeClr val="bg1"/>
                </a:solidFill>
                <a:latin typeface="Helvetica" pitchFamily="2" charset="0"/>
                <a:ea typeface="Helvetica Light" charset="0"/>
                <a:cs typeface="Helvetica Light" charset="0"/>
              </a:rPr>
              <a:t>: a transformative instrument for exploring the Higgs boson, the electroweak sector, and the quantum structure of fundamental interactions with unprecedented precision</a:t>
            </a:r>
          </a:p>
          <a:p>
            <a:pPr>
              <a:spcBef>
                <a:spcPts val="1800"/>
              </a:spcBef>
            </a:pPr>
            <a:r>
              <a:rPr lang="en-US" sz="2000" b="1" dirty="0">
                <a:solidFill>
                  <a:schemeClr val="bg1"/>
                </a:solidFill>
                <a:latin typeface="Helvetica" pitchFamily="2" charset="0"/>
                <a:ea typeface="Helvetica Light" charset="0"/>
                <a:cs typeface="Helvetica Light" charset="0"/>
              </a:rPr>
              <a:t>A detailed feasibility study has been released</a:t>
            </a:r>
            <a:r>
              <a:rPr lang="en-US" sz="2000" dirty="0">
                <a:solidFill>
                  <a:schemeClr val="bg1"/>
                </a:solidFill>
                <a:latin typeface="Helvetica" pitchFamily="2" charset="0"/>
                <a:ea typeface="Helvetica Light" charset="0"/>
                <a:cs typeface="Helvetica Light" charset="0"/>
              </a:rPr>
              <a:t>, and the project is now moving towards a reference design, with a possible CERN Council decision around 2028</a:t>
            </a:r>
          </a:p>
          <a:p>
            <a:pPr>
              <a:spcBef>
                <a:spcPts val="1800"/>
              </a:spcBef>
            </a:pPr>
            <a:r>
              <a:rPr lang="en-US" sz="2000" b="1" dirty="0">
                <a:solidFill>
                  <a:schemeClr val="bg1"/>
                </a:solidFill>
                <a:latin typeface="Helvetica" pitchFamily="2" charset="0"/>
                <a:ea typeface="Helvetica Light" charset="0"/>
                <a:cs typeface="Helvetica Light" charset="0"/>
              </a:rPr>
              <a:t>FCC-ee is also the foundation for the future energy frontier</a:t>
            </a:r>
            <a:r>
              <a:rPr lang="en-US" sz="2000" dirty="0">
                <a:solidFill>
                  <a:schemeClr val="bg1"/>
                </a:solidFill>
                <a:latin typeface="Helvetica" pitchFamily="2" charset="0"/>
                <a:ea typeface="Helvetica Light" charset="0"/>
                <a:cs typeface="Helvetica Light" charset="0"/>
              </a:rPr>
              <a:t>, </a:t>
            </a:r>
            <a:r>
              <a:rPr lang="en-US" sz="2000" b="1" dirty="0">
                <a:solidFill>
                  <a:schemeClr val="bg1"/>
                </a:solidFill>
                <a:latin typeface="Helvetica" pitchFamily="2" charset="0"/>
                <a:ea typeface="Helvetica Light" charset="0"/>
                <a:cs typeface="Helvetica Light" charset="0"/>
              </a:rPr>
              <a:t>enabling a subsequent hadron collider in the same infrastructure — a highly synergistic     and complementary </a:t>
            </a:r>
            <a:r>
              <a:rPr lang="en-US" sz="2000" b="1" dirty="0" err="1">
                <a:solidFill>
                  <a:schemeClr val="bg1"/>
                </a:solidFill>
                <a:latin typeface="Helvetica" pitchFamily="2" charset="0"/>
                <a:ea typeface="Helvetica Light" charset="0"/>
                <a:cs typeface="Helvetica Light" charset="0"/>
              </a:rPr>
              <a:t>programme</a:t>
            </a:r>
            <a:r>
              <a:rPr lang="en-US" sz="2000" b="1" dirty="0">
                <a:solidFill>
                  <a:schemeClr val="bg1"/>
                </a:solidFill>
                <a:latin typeface="Helvetica" pitchFamily="2" charset="0"/>
                <a:ea typeface="Helvetica Light" charset="0"/>
                <a:cs typeface="Helvetica Light" charset="0"/>
              </a:rPr>
              <a:t> that </a:t>
            </a:r>
            <a:r>
              <a:rPr lang="en-US" sz="2000" b="1" dirty="0" err="1">
                <a:solidFill>
                  <a:schemeClr val="bg1"/>
                </a:solidFill>
                <a:latin typeface="Helvetica" pitchFamily="2" charset="0"/>
                <a:ea typeface="Helvetica Light" charset="0"/>
                <a:cs typeface="Helvetica Light" charset="0"/>
              </a:rPr>
              <a:t>maximises</a:t>
            </a:r>
            <a:r>
              <a:rPr lang="en-US" sz="2000" b="1" dirty="0">
                <a:solidFill>
                  <a:schemeClr val="bg1"/>
                </a:solidFill>
                <a:latin typeface="Helvetica" pitchFamily="2" charset="0"/>
                <a:ea typeface="Helvetica Light" charset="0"/>
                <a:cs typeface="Helvetica Light" charset="0"/>
              </a:rPr>
              <a:t> the long-term physics reach</a:t>
            </a:r>
          </a:p>
        </p:txBody>
      </p:sp>
      <p:sp>
        <p:nvSpPr>
          <p:cNvPr id="10" name="TextBox 9">
            <a:extLst>
              <a:ext uri="{FF2B5EF4-FFF2-40B4-BE49-F238E27FC236}">
                <a16:creationId xmlns:a16="http://schemas.microsoft.com/office/drawing/2014/main" id="{4BED013D-FB09-20E4-ED12-AF35333893BF}"/>
              </a:ext>
            </a:extLst>
          </p:cNvPr>
          <p:cNvSpPr txBox="1"/>
          <p:nvPr/>
        </p:nvSpPr>
        <p:spPr>
          <a:xfrm>
            <a:off x="-214" y="291545"/>
            <a:ext cx="12317720" cy="646331"/>
          </a:xfrm>
          <a:prstGeom prst="rect">
            <a:avLst/>
          </a:prstGeom>
          <a:noFill/>
        </p:spPr>
        <p:txBody>
          <a:bodyPr wrap="square" rtlCol="0">
            <a:spAutoFit/>
          </a:bodyPr>
          <a:lstStyle/>
          <a:p>
            <a:pPr lvl="0" indent="424250" defTabSz="430225" fontAlgn="base">
              <a:spcBef>
                <a:spcPct val="0"/>
              </a:spcBef>
              <a:spcAft>
                <a:spcPct val="0"/>
              </a:spcAft>
              <a:defRPr/>
            </a:pPr>
            <a:r>
              <a:rPr lang="en-GB" sz="3600" b="1" dirty="0">
                <a:solidFill>
                  <a:schemeClr val="bg1"/>
                </a:solidFill>
                <a:latin typeface="Helvetica" pitchFamily="2" charset="0"/>
                <a:ea typeface="Trebuchet MS" pitchFamily="-84" charset="0"/>
                <a:cs typeface="Helvetica Light"/>
              </a:rPr>
              <a:t>Conclusions</a:t>
            </a:r>
          </a:p>
        </p:txBody>
      </p:sp>
    </p:spTree>
    <p:extLst>
      <p:ext uri="{BB962C8B-B14F-4D97-AF65-F5344CB8AC3E}">
        <p14:creationId xmlns:p14="http://schemas.microsoft.com/office/powerpoint/2010/main" val="2929177800"/>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86160-94CD-22A7-D8C2-21A07E404FE5}"/>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68C953BB-F79F-97FE-6274-B8993DB33E55}"/>
              </a:ext>
            </a:extLst>
          </p:cNvPr>
          <p:cNvSpPr/>
          <p:nvPr/>
        </p:nvSpPr>
        <p:spPr>
          <a:xfrm>
            <a:off x="-214" y="-1"/>
            <a:ext cx="12192214" cy="1304365"/>
          </a:xfrm>
          <a:prstGeom prst="rect">
            <a:avLst/>
          </a:prstGeom>
          <a:solidFill>
            <a:srgbClr val="98B8D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a:extLst>
              <a:ext uri="{FF2B5EF4-FFF2-40B4-BE49-F238E27FC236}">
                <a16:creationId xmlns:a16="http://schemas.microsoft.com/office/drawing/2014/main" id="{BEF3A224-E0B2-2C19-5177-514A520F001F}"/>
              </a:ext>
            </a:extLst>
          </p:cNvPr>
          <p:cNvPicPr>
            <a:picLocks noChangeAspect="1"/>
          </p:cNvPicPr>
          <p:nvPr/>
        </p:nvPicPr>
        <p:blipFill>
          <a:blip r:embed="rId2"/>
          <a:srcRect l="2" t="-158" r="-2" b="27152"/>
          <a:stretch>
            <a:fillRect/>
          </a:stretch>
        </p:blipFill>
        <p:spPr>
          <a:xfrm>
            <a:off x="0" y="645459"/>
            <a:ext cx="12192000" cy="6212542"/>
          </a:xfrm>
          <a:prstGeom prst="rect">
            <a:avLst/>
          </a:prstGeom>
        </p:spPr>
      </p:pic>
      <p:sp>
        <p:nvSpPr>
          <p:cNvPr id="2" name="Slide Number Placeholder 1">
            <a:extLst>
              <a:ext uri="{FF2B5EF4-FFF2-40B4-BE49-F238E27FC236}">
                <a16:creationId xmlns:a16="http://schemas.microsoft.com/office/drawing/2014/main" id="{E4C48F8B-7579-46C1-ECF6-CDC10FE8A563}"/>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kumimoji="0" lang="en-GB" sz="1400" b="0" i="0" u="none" strike="noStrike" kern="1200" cap="none" spc="0" normalizeH="0" baseline="0" noProof="0">
                <a:ln>
                  <a:noFill/>
                </a:ln>
                <a:solidFill>
                  <a:srgbClr val="000000">
                    <a:lumMod val="50000"/>
                    <a:lumOff val="50000"/>
                  </a:srgbClr>
                </a:solidFill>
                <a:effectLst/>
                <a:uLnTx/>
                <a:uFillTx/>
                <a:latin typeface="Helvetica Light" charset="0"/>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GB" sz="1400" b="0" i="0" u="none" strike="noStrike" kern="1200" cap="none" spc="0" normalizeH="0" baseline="0" noProof="0">
              <a:ln>
                <a:noFill/>
              </a:ln>
              <a:solidFill>
                <a:srgbClr val="000000">
                  <a:lumMod val="50000"/>
                  <a:lumOff val="50000"/>
                </a:srgbClr>
              </a:solidFill>
              <a:effectLst/>
              <a:uLnTx/>
              <a:uFillTx/>
              <a:latin typeface="Helvetica Light" charset="0"/>
            </a:endParaRPr>
          </a:p>
        </p:txBody>
      </p:sp>
      <p:sp>
        <p:nvSpPr>
          <p:cNvPr id="3" name="TextBox 2">
            <a:extLst>
              <a:ext uri="{FF2B5EF4-FFF2-40B4-BE49-F238E27FC236}">
                <a16:creationId xmlns:a16="http://schemas.microsoft.com/office/drawing/2014/main" id="{EC7BABCF-8E7D-A588-4CA6-A99683488E6B}"/>
              </a:ext>
            </a:extLst>
          </p:cNvPr>
          <p:cNvSpPr txBox="1"/>
          <p:nvPr/>
        </p:nvSpPr>
        <p:spPr>
          <a:xfrm>
            <a:off x="-214"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dirty="0">
                <a:solidFill>
                  <a:schemeClr val="bg1"/>
                </a:solidFill>
                <a:latin typeface="Helvetica" pitchFamily="2" charset="0"/>
                <a:ea typeface="Trebuchet MS" pitchFamily="-84" charset="0"/>
                <a:cs typeface="Helvetica Light"/>
              </a:rPr>
              <a:t>Extra slides …</a:t>
            </a:r>
            <a:endParaRPr kumimoji="0" lang="en-GB" sz="2800" b="1" i="0" u="none" strike="noStrike" kern="1200" cap="none" spc="0" normalizeH="0" baseline="0" noProof="0" dirty="0">
              <a:ln>
                <a:noFill/>
              </a:ln>
              <a:solidFill>
                <a:schemeClr val="bg1"/>
              </a:solidFill>
              <a:effectLst/>
              <a:uLnTx/>
              <a:uFillTx/>
              <a:latin typeface="Helvetica" pitchFamily="2" charset="0"/>
              <a:ea typeface="Trebuchet MS" pitchFamily="-84" charset="0"/>
              <a:cs typeface="Helvetica Light"/>
            </a:endParaRPr>
          </a:p>
        </p:txBody>
      </p:sp>
    </p:spTree>
    <p:extLst>
      <p:ext uri="{BB962C8B-B14F-4D97-AF65-F5344CB8AC3E}">
        <p14:creationId xmlns:p14="http://schemas.microsoft.com/office/powerpoint/2010/main" val="205124019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41F18-FAA7-1164-E99B-A87565F619C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60214C-0F78-F2C7-5427-685759DC6EA1}"/>
              </a:ext>
            </a:extLst>
          </p:cNvPr>
          <p:cNvSpPr>
            <a:spLocks noGrp="1"/>
          </p:cNvSpPr>
          <p:nvPr>
            <p:ph type="sldNum" sz="quarter" idx="4"/>
          </p:nvPr>
        </p:nvSpPr>
        <p:spPr/>
        <p:txBody>
          <a:bodyPr/>
          <a:lstStyle/>
          <a:p>
            <a:pPr>
              <a:defRPr/>
            </a:pPr>
            <a:fld id="{611C2F03-9E95-40C9-A99F-3C4F7EE8CF2A}" type="slidenum">
              <a:rPr lang="en-GB" smtClean="0"/>
              <a:pPr>
                <a:defRPr/>
              </a:pPr>
              <a:t>47</a:t>
            </a:fld>
            <a:endParaRPr lang="en-GB" dirty="0"/>
          </a:p>
        </p:txBody>
      </p:sp>
      <p:sp>
        <p:nvSpPr>
          <p:cNvPr id="5" name="TextBox 4">
            <a:extLst>
              <a:ext uri="{FF2B5EF4-FFF2-40B4-BE49-F238E27FC236}">
                <a16:creationId xmlns:a16="http://schemas.microsoft.com/office/drawing/2014/main" id="{2D8E17EE-E73A-E6A6-ABED-6D0FB08F7D5F}"/>
              </a:ext>
            </a:extLst>
          </p:cNvPr>
          <p:cNvSpPr txBox="1"/>
          <p:nvPr/>
        </p:nvSpPr>
        <p:spPr>
          <a:xfrm>
            <a:off x="214938" y="264651"/>
            <a:ext cx="11305525"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lang="en-GB" sz="2800" b="1" dirty="0">
                <a:solidFill>
                  <a:srgbClr val="0D7FBF"/>
                </a:solidFill>
                <a:latin typeface="Helvetica" pitchFamily="2" charset="0"/>
                <a:ea typeface="Trebuchet MS" pitchFamily="-84" charset="0"/>
                <a:cs typeface="Helvetica Light"/>
              </a:rPr>
              <a:t>FCC-ee — parameters</a:t>
            </a:r>
            <a:endParaRPr kumimoji="0" lang="en-GB" sz="2800" b="1" i="0" u="none" strike="noStrike" kern="1200" cap="none" spc="0" normalizeH="0" baseline="0" noProof="0" dirty="0">
              <a:ln>
                <a:noFill/>
              </a:ln>
              <a:solidFill>
                <a:srgbClr val="0D7FBF"/>
              </a:solidFill>
              <a:effectLst/>
              <a:uLnTx/>
              <a:uFillTx/>
              <a:latin typeface="Helvetica" pitchFamily="2" charset="0"/>
              <a:ea typeface="Trebuchet MS" pitchFamily="-84" charset="0"/>
              <a:cs typeface="Helvetica Light"/>
            </a:endParaRPr>
          </a:p>
        </p:txBody>
      </p:sp>
      <p:sp>
        <p:nvSpPr>
          <p:cNvPr id="11" name="Rounded Rectangle 10">
            <a:extLst>
              <a:ext uri="{FF2B5EF4-FFF2-40B4-BE49-F238E27FC236}">
                <a16:creationId xmlns:a16="http://schemas.microsoft.com/office/drawing/2014/main" id="{CC80755B-C9E4-73E6-2E83-3BBA47B47DF5}"/>
              </a:ext>
            </a:extLst>
          </p:cNvPr>
          <p:cNvSpPr/>
          <p:nvPr/>
        </p:nvSpPr>
        <p:spPr>
          <a:xfrm>
            <a:off x="429892" y="3515603"/>
            <a:ext cx="11443021" cy="3030195"/>
          </a:xfrm>
          <a:prstGeom prst="roundRect">
            <a:avLst>
              <a:gd name="adj" fmla="val 1979"/>
            </a:avLst>
          </a:prstGeom>
          <a:solidFill>
            <a:schemeClr val="bg1"/>
          </a:solidFill>
          <a:ln>
            <a:solidFill>
              <a:schemeClr val="bg1">
                <a:lumMod val="65000"/>
              </a:schemeClr>
            </a:solidFill>
          </a:ln>
        </p:spPr>
        <p:txBody>
          <a:bodyPr wrap="square" rtlCol="0" anchor="ctr">
            <a:spAutoFit/>
          </a:bodyPr>
          <a:lstStyle/>
          <a:p>
            <a:pPr algn="l"/>
            <a:endParaRPr lang="en-GB" sz="1600" dirty="0">
              <a:latin typeface="Helvetica" pitchFamily="2" charset="0"/>
            </a:endParaRPr>
          </a:p>
        </p:txBody>
      </p:sp>
      <p:sp>
        <p:nvSpPr>
          <p:cNvPr id="12" name="TextBox 11">
            <a:extLst>
              <a:ext uri="{FF2B5EF4-FFF2-40B4-BE49-F238E27FC236}">
                <a16:creationId xmlns:a16="http://schemas.microsoft.com/office/drawing/2014/main" id="{12ED2474-24F1-1F82-927D-707F6797F903}"/>
              </a:ext>
            </a:extLst>
          </p:cNvPr>
          <p:cNvSpPr txBox="1"/>
          <p:nvPr/>
        </p:nvSpPr>
        <p:spPr>
          <a:xfrm>
            <a:off x="656241" y="3818066"/>
            <a:ext cx="10638281" cy="830997"/>
          </a:xfrm>
          <a:prstGeom prst="rect">
            <a:avLst/>
          </a:prstGeom>
          <a:noFill/>
        </p:spPr>
        <p:txBody>
          <a:bodyPr wrap="square" rtlCol="0">
            <a:spAutoFit/>
          </a:bodyPr>
          <a:lstStyle/>
          <a:p>
            <a:pPr>
              <a:spcBef>
                <a:spcPts val="3000"/>
              </a:spcBef>
            </a:pPr>
            <a:r>
              <a:rPr lang="en-GB" sz="1600" dirty="0">
                <a:solidFill>
                  <a:prstClr val="black"/>
                </a:solidFill>
                <a:latin typeface="Helvetica" pitchFamily="2" charset="0"/>
                <a:ea typeface="Helvetica Light" charset="0"/>
                <a:cs typeface="Helvetica Light" charset="0"/>
                <a:sym typeface="Wingdings" pitchFamily="2" charset="2"/>
              </a:rPr>
              <a:t>Despite the constant synchrotron power, due to the larger RF voltage and system size (increased cryogenic system), RF efficiency losses, and other increasing accelerator demands, the electrical power consumption increases with CM energy:  </a:t>
            </a:r>
          </a:p>
        </p:txBody>
      </p:sp>
      <p:graphicFrame>
        <p:nvGraphicFramePr>
          <p:cNvPr id="13" name="Table 12">
            <a:extLst>
              <a:ext uri="{FF2B5EF4-FFF2-40B4-BE49-F238E27FC236}">
                <a16:creationId xmlns:a16="http://schemas.microsoft.com/office/drawing/2014/main" id="{6CE24965-E32A-F483-EC70-8064FFCE6903}"/>
              </a:ext>
            </a:extLst>
          </p:cNvPr>
          <p:cNvGraphicFramePr>
            <a:graphicFrameLocks noGrp="1"/>
          </p:cNvGraphicFramePr>
          <p:nvPr/>
        </p:nvGraphicFramePr>
        <p:xfrm>
          <a:off x="742795" y="4865798"/>
          <a:ext cx="7143905" cy="1320914"/>
        </p:xfrm>
        <a:graphic>
          <a:graphicData uri="http://schemas.openxmlformats.org/drawingml/2006/table">
            <a:tbl>
              <a:tblPr>
                <a:tableStyleId>{8EC20E35-A176-4012-BC5E-935CFFF8708E}</a:tableStyleId>
              </a:tblPr>
              <a:tblGrid>
                <a:gridCol w="4210462">
                  <a:extLst>
                    <a:ext uri="{9D8B030D-6E8A-4147-A177-3AD203B41FA5}">
                      <a16:colId xmlns:a16="http://schemas.microsoft.com/office/drawing/2014/main" val="3739024669"/>
                    </a:ext>
                  </a:extLst>
                </a:gridCol>
                <a:gridCol w="719312">
                  <a:extLst>
                    <a:ext uri="{9D8B030D-6E8A-4147-A177-3AD203B41FA5}">
                      <a16:colId xmlns:a16="http://schemas.microsoft.com/office/drawing/2014/main" val="594381988"/>
                    </a:ext>
                  </a:extLst>
                </a:gridCol>
                <a:gridCol w="714167">
                  <a:extLst>
                    <a:ext uri="{9D8B030D-6E8A-4147-A177-3AD203B41FA5}">
                      <a16:colId xmlns:a16="http://schemas.microsoft.com/office/drawing/2014/main" val="724643562"/>
                    </a:ext>
                  </a:extLst>
                </a:gridCol>
                <a:gridCol w="749982">
                  <a:extLst>
                    <a:ext uri="{9D8B030D-6E8A-4147-A177-3AD203B41FA5}">
                      <a16:colId xmlns:a16="http://schemas.microsoft.com/office/drawing/2014/main" val="4224909279"/>
                    </a:ext>
                  </a:extLst>
                </a:gridCol>
                <a:gridCol w="749982">
                  <a:extLst>
                    <a:ext uri="{9D8B030D-6E8A-4147-A177-3AD203B41FA5}">
                      <a16:colId xmlns:a16="http://schemas.microsoft.com/office/drawing/2014/main" val="2027212560"/>
                    </a:ext>
                  </a:extLst>
                </a:gridCol>
              </a:tblGrid>
              <a:tr h="358692">
                <a:tc>
                  <a:txBody>
                    <a:bodyPr/>
                    <a:lstStyle/>
                    <a:p>
                      <a:pPr algn="l" fontAlgn="b"/>
                      <a:r>
                        <a:rPr lang="en-GB" sz="1600" b="0" u="none" strike="noStrike" noProof="1">
                          <a:effectLst/>
                          <a:latin typeface="Helvetica" pitchFamily="2" charset="0"/>
                        </a:rPr>
                        <a:t>FCC-ee electrical energy consumption</a:t>
                      </a:r>
                      <a:endParaRPr lang="en-GB" sz="1600" b="0" i="0" u="none" strike="noStrike" noProof="1">
                        <a:solidFill>
                          <a:srgbClr val="000000"/>
                        </a:solidFill>
                        <a:effectLst/>
                        <a:latin typeface="Helvetica" pitchFamily="2" charset="0"/>
                      </a:endParaRPr>
                    </a:p>
                  </a:txBody>
                  <a:tcPr marL="12700" marR="12700" marT="12700" marB="0" anchor="ctr">
                    <a:lnB w="12700" cap="flat" cmpd="sng" algn="ctr">
                      <a:solidFill>
                        <a:schemeClr val="tx1"/>
                      </a:solidFill>
                      <a:prstDash val="solid"/>
                      <a:round/>
                      <a:headEnd type="none" w="med" len="med"/>
                      <a:tailEnd type="none" w="med" len="med"/>
                    </a:lnB>
                  </a:tcPr>
                </a:tc>
                <a:tc>
                  <a:txBody>
                    <a:bodyPr/>
                    <a:lstStyle/>
                    <a:p>
                      <a:pPr algn="ctr" fontAlgn="b"/>
                      <a:r>
                        <a:rPr lang="en-GB" sz="1600" b="0" u="none" strike="noStrike" noProof="1">
                          <a:effectLst/>
                          <a:latin typeface="Helvetica" pitchFamily="2" charset="0"/>
                        </a:rPr>
                        <a:t>Z</a:t>
                      </a:r>
                      <a:endParaRPr lang="en-GB" sz="1600" b="0" i="0" u="none" strike="noStrike" noProof="1">
                        <a:solidFill>
                          <a:srgbClr val="000000"/>
                        </a:solidFill>
                        <a:effectLst/>
                        <a:latin typeface="Helvetica" pitchFamily="2" charset="0"/>
                      </a:endParaRPr>
                    </a:p>
                  </a:txBody>
                  <a:tcPr marL="12700" marR="12700" marT="12700" marB="0" anchor="ctr">
                    <a:lnB w="12700" cap="flat" cmpd="sng" algn="ctr">
                      <a:solidFill>
                        <a:schemeClr val="tx1"/>
                      </a:solidFill>
                      <a:prstDash val="solid"/>
                      <a:round/>
                      <a:headEnd type="none" w="med" len="med"/>
                      <a:tailEnd type="none" w="med" len="med"/>
                    </a:lnB>
                  </a:tcPr>
                </a:tc>
                <a:tc>
                  <a:txBody>
                    <a:bodyPr/>
                    <a:lstStyle/>
                    <a:p>
                      <a:pPr algn="ctr" fontAlgn="b"/>
                      <a:r>
                        <a:rPr lang="en-GB" sz="1600" b="0" u="none" strike="noStrike" noProof="1">
                          <a:effectLst/>
                          <a:latin typeface="Helvetica" pitchFamily="2" charset="0"/>
                        </a:rPr>
                        <a:t>W</a:t>
                      </a:r>
                      <a:endParaRPr lang="en-GB" sz="1600" b="0" i="0" u="none" strike="noStrike" noProof="1">
                        <a:solidFill>
                          <a:srgbClr val="000000"/>
                        </a:solidFill>
                        <a:effectLst/>
                        <a:latin typeface="Helvetica" pitchFamily="2" charset="0"/>
                      </a:endParaRPr>
                    </a:p>
                  </a:txBody>
                  <a:tcPr marL="12700" marR="12700" marT="12700" marB="0" anchor="ctr">
                    <a:lnB w="12700" cap="flat" cmpd="sng" algn="ctr">
                      <a:solidFill>
                        <a:schemeClr val="tx1"/>
                      </a:solidFill>
                      <a:prstDash val="solid"/>
                      <a:round/>
                      <a:headEnd type="none" w="med" len="med"/>
                      <a:tailEnd type="none" w="med" len="med"/>
                    </a:lnB>
                  </a:tcPr>
                </a:tc>
                <a:tc>
                  <a:txBody>
                    <a:bodyPr/>
                    <a:lstStyle/>
                    <a:p>
                      <a:pPr algn="ctr" fontAlgn="b"/>
                      <a:r>
                        <a:rPr lang="en-GB" sz="1600" b="0" u="none" strike="noStrike" noProof="1">
                          <a:effectLst/>
                          <a:latin typeface="Helvetica" pitchFamily="2" charset="0"/>
                        </a:rPr>
                        <a:t>H</a:t>
                      </a:r>
                      <a:endParaRPr lang="en-GB" sz="1600" b="0" i="0" u="none" strike="noStrike" noProof="1">
                        <a:solidFill>
                          <a:srgbClr val="000000"/>
                        </a:solidFill>
                        <a:effectLst/>
                        <a:latin typeface="Helvetica" pitchFamily="2" charset="0"/>
                      </a:endParaRPr>
                    </a:p>
                  </a:txBody>
                  <a:tcPr marL="12700" marR="12700" marT="12700" marB="0" anchor="ctr">
                    <a:lnB w="12700" cap="flat" cmpd="sng" algn="ctr">
                      <a:solidFill>
                        <a:schemeClr val="tx1"/>
                      </a:solidFill>
                      <a:prstDash val="solid"/>
                      <a:round/>
                      <a:headEnd type="none" w="med" len="med"/>
                      <a:tailEnd type="none" w="med" len="med"/>
                    </a:lnB>
                  </a:tcPr>
                </a:tc>
                <a:tc>
                  <a:txBody>
                    <a:bodyPr/>
                    <a:lstStyle/>
                    <a:p>
                      <a:pPr algn="ctr" fontAlgn="b"/>
                      <a:r>
                        <a:rPr lang="en-GB" sz="1600" b="0" u="none" strike="noStrike" noProof="1">
                          <a:effectLst/>
                          <a:latin typeface="Helvetica" pitchFamily="2" charset="0"/>
                        </a:rPr>
                        <a:t>top</a:t>
                      </a:r>
                      <a:endParaRPr lang="en-GB" sz="1600" b="0" i="0" u="none" strike="noStrike" noProof="1">
                        <a:solidFill>
                          <a:srgbClr val="000000"/>
                        </a:solidFill>
                        <a:effectLst/>
                        <a:latin typeface="Helvetica" pitchFamily="2" charset="0"/>
                      </a:endParaRPr>
                    </a:p>
                  </a:txBody>
                  <a:tcPr marL="12700" marR="12700" marT="1270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2171131"/>
                  </a:ext>
                </a:extLst>
              </a:tr>
              <a:tr h="307765">
                <a:tc>
                  <a:txBody>
                    <a:bodyPr/>
                    <a:lstStyle/>
                    <a:p>
                      <a:pPr algn="l" fontAlgn="b"/>
                      <a:r>
                        <a:rPr lang="en-GB" sz="1600" b="0" u="none" strike="noStrike" noProof="1">
                          <a:effectLst/>
                          <a:latin typeface="Helvetica" pitchFamily="2" charset="0"/>
                        </a:rPr>
                        <a:t>Beam energy [GeV</a:t>
                      </a:r>
                      <a:r>
                        <a:rPr lang="en-GB" sz="1600" b="0" u="none" strike="noStrike" noProof="1">
                          <a:solidFill>
                            <a:srgbClr val="000000"/>
                          </a:solidFill>
                          <a:effectLst/>
                          <a:latin typeface="Helvetica" pitchFamily="2" charset="0"/>
                        </a:rPr>
                        <a:t>]</a:t>
                      </a:r>
                      <a:endParaRPr lang="en-GB" sz="1600" b="0" i="0" u="none" strike="noStrike" noProof="1">
                        <a:solidFill>
                          <a:srgbClr val="000000"/>
                        </a:solidFill>
                        <a:effectLst/>
                        <a:latin typeface="Helvetica" pitchFamily="2" charset="0"/>
                      </a:endParaRPr>
                    </a:p>
                  </a:txBody>
                  <a:tcPr marL="12700" marR="12700" marT="12700" marB="0" anchor="ctr">
                    <a:lnT w="12700" cap="flat" cmpd="sng" algn="ctr">
                      <a:solidFill>
                        <a:schemeClr val="tx1"/>
                      </a:solidFill>
                      <a:prstDash val="solid"/>
                      <a:round/>
                      <a:headEnd type="none" w="med" len="med"/>
                      <a:tailEnd type="none" w="med" len="med"/>
                    </a:lnT>
                  </a:tcPr>
                </a:tc>
                <a:tc>
                  <a:txBody>
                    <a:bodyPr/>
                    <a:lstStyle/>
                    <a:p>
                      <a:pPr algn="ctr" fontAlgn="b"/>
                      <a:r>
                        <a:rPr lang="en-GB" sz="1600" b="0" u="none" strike="noStrike" noProof="1">
                          <a:effectLst/>
                          <a:latin typeface="Helvetica" pitchFamily="2" charset="0"/>
                        </a:rPr>
                        <a:t>45.6</a:t>
                      </a:r>
                      <a:endParaRPr lang="en-GB" sz="1600" b="0" i="0" u="none" strike="noStrike" noProof="1">
                        <a:solidFill>
                          <a:srgbClr val="000000"/>
                        </a:solidFill>
                        <a:effectLst/>
                        <a:latin typeface="Helvetica" pitchFamily="2" charset="0"/>
                      </a:endParaRPr>
                    </a:p>
                  </a:txBody>
                  <a:tcPr marL="12700" marR="12700" marT="12700" marB="0" anchor="ctr">
                    <a:lnT w="12700" cap="flat" cmpd="sng" algn="ctr">
                      <a:solidFill>
                        <a:schemeClr val="tx1"/>
                      </a:solidFill>
                      <a:prstDash val="solid"/>
                      <a:round/>
                      <a:headEnd type="none" w="med" len="med"/>
                      <a:tailEnd type="none" w="med" len="med"/>
                    </a:lnT>
                  </a:tcPr>
                </a:tc>
                <a:tc>
                  <a:txBody>
                    <a:bodyPr/>
                    <a:lstStyle/>
                    <a:p>
                      <a:pPr algn="ctr" fontAlgn="b"/>
                      <a:r>
                        <a:rPr lang="en-GB" sz="1600" b="0" u="none" strike="noStrike" noProof="1">
                          <a:effectLst/>
                          <a:latin typeface="Helvetica" pitchFamily="2" charset="0"/>
                        </a:rPr>
                        <a:t>80</a:t>
                      </a:r>
                      <a:endParaRPr lang="en-GB" sz="1600" b="0" i="0" u="none" strike="noStrike" noProof="1">
                        <a:solidFill>
                          <a:srgbClr val="000000"/>
                        </a:solidFill>
                        <a:effectLst/>
                        <a:latin typeface="Helvetica" pitchFamily="2" charset="0"/>
                      </a:endParaRPr>
                    </a:p>
                  </a:txBody>
                  <a:tcPr marL="12700" marR="12700" marT="12700" marB="0" anchor="ctr">
                    <a:lnT w="12700" cap="flat" cmpd="sng" algn="ctr">
                      <a:solidFill>
                        <a:schemeClr val="tx1"/>
                      </a:solidFill>
                      <a:prstDash val="solid"/>
                      <a:round/>
                      <a:headEnd type="none" w="med" len="med"/>
                      <a:tailEnd type="none" w="med" len="med"/>
                    </a:lnT>
                  </a:tcPr>
                </a:tc>
                <a:tc>
                  <a:txBody>
                    <a:bodyPr/>
                    <a:lstStyle/>
                    <a:p>
                      <a:pPr algn="ctr" fontAlgn="b"/>
                      <a:r>
                        <a:rPr lang="en-GB" sz="1600" b="0" u="none" strike="noStrike" noProof="1">
                          <a:effectLst/>
                          <a:latin typeface="Helvetica" pitchFamily="2" charset="0"/>
                        </a:rPr>
                        <a:t>120</a:t>
                      </a:r>
                      <a:endParaRPr lang="en-GB" sz="1600" b="0" i="0" u="none" strike="noStrike" noProof="1">
                        <a:solidFill>
                          <a:srgbClr val="000000"/>
                        </a:solidFill>
                        <a:effectLst/>
                        <a:latin typeface="Helvetica" pitchFamily="2" charset="0"/>
                      </a:endParaRPr>
                    </a:p>
                  </a:txBody>
                  <a:tcPr marL="12700" marR="12700" marT="12700" marB="0" anchor="ctr">
                    <a:lnT w="12700" cap="flat" cmpd="sng" algn="ctr">
                      <a:solidFill>
                        <a:schemeClr val="tx1"/>
                      </a:solidFill>
                      <a:prstDash val="solid"/>
                      <a:round/>
                      <a:headEnd type="none" w="med" len="med"/>
                      <a:tailEnd type="none" w="med" len="med"/>
                    </a:lnT>
                  </a:tcPr>
                </a:tc>
                <a:tc>
                  <a:txBody>
                    <a:bodyPr/>
                    <a:lstStyle/>
                    <a:p>
                      <a:pPr algn="ctr" fontAlgn="b"/>
                      <a:r>
                        <a:rPr lang="en-GB" sz="1600" b="0" u="none" strike="noStrike" noProof="1">
                          <a:effectLst/>
                          <a:latin typeface="Helvetica" pitchFamily="2" charset="0"/>
                        </a:rPr>
                        <a:t>182.5</a:t>
                      </a:r>
                      <a:endParaRPr lang="en-GB" sz="1600" b="0" i="0" u="none" strike="noStrike" noProof="1">
                        <a:solidFill>
                          <a:srgbClr val="000000"/>
                        </a:solidFill>
                        <a:effectLst/>
                        <a:latin typeface="Helvetica" pitchFamily="2" charset="0"/>
                      </a:endParaRPr>
                    </a:p>
                  </a:txBody>
                  <a:tcPr marL="12700" marR="12700" marT="12700"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39886776"/>
                  </a:ext>
                </a:extLst>
              </a:tr>
              <a:tr h="307765">
                <a:tc>
                  <a:txBody>
                    <a:bodyPr/>
                    <a:lstStyle/>
                    <a:p>
                      <a:pPr algn="l" fontAlgn="b"/>
                      <a:r>
                        <a:rPr lang="en-GB" sz="1600" b="0" u="none" strike="noStrike" noProof="1">
                          <a:solidFill>
                            <a:srgbClr val="0070C0"/>
                          </a:solidFill>
                          <a:effectLst/>
                          <a:latin typeface="Helvetica" pitchFamily="2" charset="0"/>
                        </a:rPr>
                        <a:t>Peak power during beam operation [MW]</a:t>
                      </a:r>
                      <a:endParaRPr lang="en-GB" sz="1600" b="0" i="0" u="none" strike="noStrike" noProof="1">
                        <a:solidFill>
                          <a:srgbClr val="0070C0"/>
                        </a:solidFill>
                        <a:effectLst/>
                        <a:latin typeface="Helvetica" pitchFamily="2" charset="0"/>
                      </a:endParaRPr>
                    </a:p>
                  </a:txBody>
                  <a:tcPr marL="12700" marR="12700" marT="12700" marB="0" anchor="ctr"/>
                </a:tc>
                <a:tc>
                  <a:txBody>
                    <a:bodyPr/>
                    <a:lstStyle/>
                    <a:p>
                      <a:pPr algn="ctr" fontAlgn="b"/>
                      <a:r>
                        <a:rPr lang="en-GB" sz="1600" b="0" u="none" strike="noStrike" noProof="1">
                          <a:solidFill>
                            <a:srgbClr val="0070C0"/>
                          </a:solidFill>
                          <a:effectLst/>
                          <a:latin typeface="Helvetica" pitchFamily="2" charset="0"/>
                        </a:rPr>
                        <a:t>250</a:t>
                      </a:r>
                      <a:endParaRPr lang="en-GB" sz="1600" b="0" i="0" u="none" strike="noStrike" noProof="1">
                        <a:solidFill>
                          <a:srgbClr val="0070C0"/>
                        </a:solidFill>
                        <a:effectLst/>
                        <a:latin typeface="Helvetica" pitchFamily="2" charset="0"/>
                      </a:endParaRPr>
                    </a:p>
                  </a:txBody>
                  <a:tcPr marL="12700" marR="12700" marT="12700" marB="0" anchor="ctr"/>
                </a:tc>
                <a:tc>
                  <a:txBody>
                    <a:bodyPr/>
                    <a:lstStyle/>
                    <a:p>
                      <a:pPr algn="ctr" fontAlgn="b"/>
                      <a:r>
                        <a:rPr lang="en-GB" sz="1600" b="0" u="none" strike="noStrike" noProof="1">
                          <a:solidFill>
                            <a:srgbClr val="0070C0"/>
                          </a:solidFill>
                          <a:effectLst/>
                          <a:latin typeface="Helvetica" pitchFamily="2" charset="0"/>
                        </a:rPr>
                        <a:t>275</a:t>
                      </a:r>
                      <a:endParaRPr lang="en-GB" sz="1600" b="0" i="0" u="none" strike="noStrike" noProof="1">
                        <a:solidFill>
                          <a:srgbClr val="0070C0"/>
                        </a:solidFill>
                        <a:effectLst/>
                        <a:latin typeface="Helvetica" pitchFamily="2" charset="0"/>
                      </a:endParaRPr>
                    </a:p>
                  </a:txBody>
                  <a:tcPr marL="12700" marR="12700" marT="12700" marB="0" anchor="ctr"/>
                </a:tc>
                <a:tc>
                  <a:txBody>
                    <a:bodyPr/>
                    <a:lstStyle/>
                    <a:p>
                      <a:pPr algn="ctr" fontAlgn="b"/>
                      <a:r>
                        <a:rPr lang="en-GB" sz="1600" b="0" u="none" strike="noStrike" noProof="1">
                          <a:solidFill>
                            <a:srgbClr val="0070C0"/>
                          </a:solidFill>
                          <a:effectLst/>
                          <a:latin typeface="Helvetica" pitchFamily="2" charset="0"/>
                        </a:rPr>
                        <a:t>297</a:t>
                      </a:r>
                      <a:endParaRPr lang="en-GB" sz="1600" b="0" i="0" u="none" strike="noStrike" noProof="1">
                        <a:solidFill>
                          <a:srgbClr val="0070C0"/>
                        </a:solidFill>
                        <a:effectLst/>
                        <a:latin typeface="Helvetica" pitchFamily="2" charset="0"/>
                      </a:endParaRPr>
                    </a:p>
                  </a:txBody>
                  <a:tcPr marL="12700" marR="12700" marT="12700" marB="0" anchor="ctr"/>
                </a:tc>
                <a:tc>
                  <a:txBody>
                    <a:bodyPr/>
                    <a:lstStyle/>
                    <a:p>
                      <a:pPr algn="ctr" fontAlgn="b"/>
                      <a:r>
                        <a:rPr lang="en-GB" sz="1600" b="0" u="none" strike="noStrike" noProof="1">
                          <a:solidFill>
                            <a:srgbClr val="0070C0"/>
                          </a:solidFill>
                          <a:effectLst/>
                          <a:latin typeface="Helvetica" pitchFamily="2" charset="0"/>
                        </a:rPr>
                        <a:t>381</a:t>
                      </a:r>
                      <a:endParaRPr lang="en-GB" sz="1600" b="0" i="0" u="none" strike="noStrike" noProof="1">
                        <a:solidFill>
                          <a:srgbClr val="0070C0"/>
                        </a:solidFill>
                        <a:effectLst/>
                        <a:latin typeface="Helvetica" pitchFamily="2" charset="0"/>
                      </a:endParaRPr>
                    </a:p>
                  </a:txBody>
                  <a:tcPr marL="12700" marR="12700" marT="12700" marB="0" anchor="ctr"/>
                </a:tc>
                <a:extLst>
                  <a:ext uri="{0D108BD9-81ED-4DB2-BD59-A6C34878D82A}">
                    <a16:rowId xmlns:a16="http://schemas.microsoft.com/office/drawing/2014/main" val="1695260182"/>
                  </a:ext>
                </a:extLst>
              </a:tr>
              <a:tr h="346692">
                <a:tc>
                  <a:txBody>
                    <a:bodyPr/>
                    <a:lstStyle/>
                    <a:p>
                      <a:pPr algn="l" fontAlgn="b"/>
                      <a:r>
                        <a:rPr lang="en-GB" sz="1600" b="0" u="none" strike="noStrike" noProof="1">
                          <a:solidFill>
                            <a:srgbClr val="0070C0"/>
                          </a:solidFill>
                          <a:effectLst/>
                          <a:latin typeface="Helvetica" pitchFamily="2" charset="0"/>
                        </a:rPr>
                        <a:t>Total FCC-ee yearly consumption [TWh]</a:t>
                      </a:r>
                      <a:endParaRPr lang="en-GB" sz="1600" b="0" i="0" u="none" strike="noStrike" noProof="1">
                        <a:solidFill>
                          <a:srgbClr val="0070C0"/>
                        </a:solidFill>
                        <a:effectLst/>
                        <a:latin typeface="Helvetica" pitchFamily="2" charset="0"/>
                      </a:endParaRPr>
                    </a:p>
                  </a:txBody>
                  <a:tcPr marL="12700" marR="12700" marT="12700" marB="0" anchor="ctr"/>
                </a:tc>
                <a:tc>
                  <a:txBody>
                    <a:bodyPr/>
                    <a:lstStyle/>
                    <a:p>
                      <a:pPr algn="ctr" fontAlgn="b"/>
                      <a:r>
                        <a:rPr lang="en-GB" sz="1600" b="0" u="none" strike="noStrike" noProof="1">
                          <a:solidFill>
                            <a:srgbClr val="0070C0"/>
                          </a:solidFill>
                          <a:effectLst/>
                          <a:latin typeface="Helvetica" pitchFamily="2" charset="0"/>
                        </a:rPr>
                        <a:t>1.2</a:t>
                      </a:r>
                      <a:endParaRPr lang="en-GB" sz="1600" b="0" i="0" u="none" strike="noStrike" noProof="1">
                        <a:solidFill>
                          <a:srgbClr val="0070C0"/>
                        </a:solidFill>
                        <a:effectLst/>
                        <a:latin typeface="Helvetica" pitchFamily="2" charset="0"/>
                      </a:endParaRPr>
                    </a:p>
                  </a:txBody>
                  <a:tcPr marL="12700" marR="12700" marT="12700" marB="0" anchor="ctr"/>
                </a:tc>
                <a:tc>
                  <a:txBody>
                    <a:bodyPr/>
                    <a:lstStyle/>
                    <a:p>
                      <a:pPr algn="ctr" fontAlgn="b"/>
                      <a:r>
                        <a:rPr lang="en-GB" sz="1600" b="0" u="none" strike="noStrike" noProof="1">
                          <a:solidFill>
                            <a:srgbClr val="0070C0"/>
                          </a:solidFill>
                          <a:effectLst/>
                          <a:latin typeface="Helvetica" pitchFamily="2" charset="0"/>
                        </a:rPr>
                        <a:t>1.3</a:t>
                      </a:r>
                      <a:endParaRPr lang="en-GB" sz="1600" b="0" i="0" u="none" strike="noStrike" noProof="1">
                        <a:solidFill>
                          <a:srgbClr val="0070C0"/>
                        </a:solidFill>
                        <a:effectLst/>
                        <a:latin typeface="Helvetica" pitchFamily="2" charset="0"/>
                      </a:endParaRPr>
                    </a:p>
                  </a:txBody>
                  <a:tcPr marL="12700" marR="12700" marT="12700" marB="0" anchor="ctr"/>
                </a:tc>
                <a:tc>
                  <a:txBody>
                    <a:bodyPr/>
                    <a:lstStyle/>
                    <a:p>
                      <a:pPr algn="ctr" fontAlgn="b"/>
                      <a:r>
                        <a:rPr lang="en-GB" sz="1600" b="0" u="none" strike="noStrike" noProof="1">
                          <a:solidFill>
                            <a:srgbClr val="0070C0"/>
                          </a:solidFill>
                          <a:effectLst/>
                          <a:latin typeface="Helvetica" pitchFamily="2" charset="0"/>
                        </a:rPr>
                        <a:t>1.4</a:t>
                      </a:r>
                      <a:endParaRPr lang="en-GB" sz="1600" b="0" i="0" u="none" strike="noStrike" noProof="1">
                        <a:solidFill>
                          <a:srgbClr val="0070C0"/>
                        </a:solidFill>
                        <a:effectLst/>
                        <a:latin typeface="Helvetica" pitchFamily="2" charset="0"/>
                      </a:endParaRPr>
                    </a:p>
                  </a:txBody>
                  <a:tcPr marL="12700" marR="12700" marT="12700" marB="0" anchor="ctr"/>
                </a:tc>
                <a:tc>
                  <a:txBody>
                    <a:bodyPr/>
                    <a:lstStyle/>
                    <a:p>
                      <a:pPr algn="ctr" fontAlgn="b"/>
                      <a:r>
                        <a:rPr lang="en-GB" sz="1600" b="0" u="none" strike="noStrike" noProof="1">
                          <a:solidFill>
                            <a:srgbClr val="0070C0"/>
                          </a:solidFill>
                          <a:effectLst/>
                          <a:latin typeface="Helvetica" pitchFamily="2" charset="0"/>
                        </a:rPr>
                        <a:t>1.85</a:t>
                      </a:r>
                      <a:endParaRPr lang="en-GB" sz="1600" b="0" i="0" u="none" strike="noStrike" noProof="1">
                        <a:solidFill>
                          <a:srgbClr val="0070C0"/>
                        </a:solidFill>
                        <a:effectLst/>
                        <a:latin typeface="Helvetica" pitchFamily="2" charset="0"/>
                      </a:endParaRPr>
                    </a:p>
                  </a:txBody>
                  <a:tcPr marL="12700" marR="12700" marT="12700" marB="0" anchor="ctr"/>
                </a:tc>
                <a:extLst>
                  <a:ext uri="{0D108BD9-81ED-4DB2-BD59-A6C34878D82A}">
                    <a16:rowId xmlns:a16="http://schemas.microsoft.com/office/drawing/2014/main" val="1710733630"/>
                  </a:ext>
                </a:extLst>
              </a:tr>
            </a:tbl>
          </a:graphicData>
        </a:graphic>
      </p:graphicFrame>
      <p:sp>
        <p:nvSpPr>
          <p:cNvPr id="14" name="TextBox 13">
            <a:extLst>
              <a:ext uri="{FF2B5EF4-FFF2-40B4-BE49-F238E27FC236}">
                <a16:creationId xmlns:a16="http://schemas.microsoft.com/office/drawing/2014/main" id="{006C7A4B-DB80-E786-B79D-9AA4D99DD03A}"/>
              </a:ext>
            </a:extLst>
          </p:cNvPr>
          <p:cNvSpPr txBox="1"/>
          <p:nvPr/>
        </p:nvSpPr>
        <p:spPr>
          <a:xfrm>
            <a:off x="8066881" y="5538609"/>
            <a:ext cx="3611011" cy="307777"/>
          </a:xfrm>
          <a:prstGeom prst="rect">
            <a:avLst/>
          </a:prstGeom>
          <a:noFill/>
        </p:spPr>
        <p:txBody>
          <a:bodyPr wrap="square" rtlCol="0">
            <a:spAutoFit/>
          </a:bodyPr>
          <a:lstStyle/>
          <a:p>
            <a:pPr marL="0" algn="l">
              <a:spcBef>
                <a:spcPts val="3000"/>
              </a:spcBef>
            </a:pPr>
            <a:r>
              <a:rPr lang="en-GB" sz="1400" dirty="0">
                <a:solidFill>
                  <a:schemeClr val="tx1">
                    <a:lumMod val="75000"/>
                    <a:lumOff val="25000"/>
                  </a:schemeClr>
                </a:solidFill>
                <a:latin typeface="Helvetica" pitchFamily="2" charset="0"/>
                <a:ea typeface="Helvetica Light" charset="0"/>
                <a:cs typeface="Helvetica Light" charset="0"/>
                <a:sym typeface="Wingdings" pitchFamily="2" charset="2"/>
              </a:rPr>
              <a:t>LHC + injectors: ~ 200 MW peak power</a:t>
            </a:r>
          </a:p>
        </p:txBody>
      </p:sp>
      <p:sp>
        <p:nvSpPr>
          <p:cNvPr id="15" name="TextBox 14">
            <a:extLst>
              <a:ext uri="{FF2B5EF4-FFF2-40B4-BE49-F238E27FC236}">
                <a16:creationId xmlns:a16="http://schemas.microsoft.com/office/drawing/2014/main" id="{0BFDF974-C30D-D461-D10F-EC3B3D0E75E7}"/>
              </a:ext>
            </a:extLst>
          </p:cNvPr>
          <p:cNvSpPr txBox="1"/>
          <p:nvPr/>
        </p:nvSpPr>
        <p:spPr>
          <a:xfrm>
            <a:off x="8066880" y="5860674"/>
            <a:ext cx="3806032" cy="307777"/>
          </a:xfrm>
          <a:prstGeom prst="rect">
            <a:avLst/>
          </a:prstGeom>
          <a:noFill/>
        </p:spPr>
        <p:txBody>
          <a:bodyPr wrap="square" rtlCol="0">
            <a:spAutoFit/>
          </a:bodyPr>
          <a:lstStyle/>
          <a:p>
            <a:pPr>
              <a:spcBef>
                <a:spcPts val="3000"/>
              </a:spcBef>
            </a:pPr>
            <a:r>
              <a:rPr lang="en-GB" sz="1400" dirty="0">
                <a:solidFill>
                  <a:schemeClr val="tx1">
                    <a:lumMod val="75000"/>
                    <a:lumOff val="25000"/>
                  </a:schemeClr>
                </a:solidFill>
                <a:latin typeface="Helvetica" pitchFamily="2" charset="0"/>
                <a:ea typeface="Helvetica Light" charset="0"/>
                <a:cs typeface="Helvetica Light" charset="0"/>
                <a:sym typeface="Wingdings" pitchFamily="2" charset="2"/>
              </a:rPr>
              <a:t>Today CERN with LHC operating: ~1.3 TWh</a:t>
            </a:r>
          </a:p>
        </p:txBody>
      </p:sp>
      <p:sp>
        <p:nvSpPr>
          <p:cNvPr id="8" name="TextBox 7">
            <a:extLst>
              <a:ext uri="{FF2B5EF4-FFF2-40B4-BE49-F238E27FC236}">
                <a16:creationId xmlns:a16="http://schemas.microsoft.com/office/drawing/2014/main" id="{46C10CF6-5B9B-0C0C-2F5F-4E946F8A4443}"/>
              </a:ext>
            </a:extLst>
          </p:cNvPr>
          <p:cNvSpPr txBox="1"/>
          <p:nvPr/>
        </p:nvSpPr>
        <p:spPr>
          <a:xfrm>
            <a:off x="643541" y="6208971"/>
            <a:ext cx="6102350" cy="276999"/>
          </a:xfrm>
          <a:prstGeom prst="rect">
            <a:avLst/>
          </a:prstGeom>
          <a:noFill/>
        </p:spPr>
        <p:txBody>
          <a:bodyPr wrap="square">
            <a:spAutoFit/>
          </a:bodyPr>
          <a:lstStyle/>
          <a:p>
            <a:pPr marR="0" lvl="0" algn="l" defTabSz="1828800" rtl="0" eaLnBrk="1" fontAlgn="auto" latinLnBrk="0" hangingPunct="1">
              <a:lnSpc>
                <a:spcPct val="100000"/>
              </a:lnSpc>
              <a:spcBef>
                <a:spcPts val="0"/>
              </a:spcBef>
              <a:spcAft>
                <a:spcPts val="0"/>
              </a:spcAft>
              <a:buClrTx/>
              <a:buSzTx/>
              <a:tabLst/>
              <a:defRPr/>
            </a:pPr>
            <a:r>
              <a:rPr kumimoji="0" lang="en-US" sz="1200" u="none" strike="noStrike" kern="1200" cap="none" spc="0" normalizeH="0" baseline="0" noProof="0" dirty="0">
                <a:ln>
                  <a:noFill/>
                </a:ln>
                <a:solidFill>
                  <a:schemeClr val="tx1">
                    <a:lumMod val="75000"/>
                    <a:lumOff val="25000"/>
                  </a:schemeClr>
                </a:solidFill>
                <a:effectLst/>
                <a:uLnTx/>
                <a:uFillTx/>
                <a:latin typeface="Helvetica Light" panose="020B0403020202020204" pitchFamily="34" charset="0"/>
              </a:rPr>
              <a:t>Various R&amp;D towards further reduction of electrical energy consumption </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A9DB9C4-01EA-54BE-CEC1-5587A8027A7D}"/>
                  </a:ext>
                </a:extLst>
              </p:cNvPr>
              <p:cNvSpPr txBox="1"/>
              <p:nvPr/>
            </p:nvSpPr>
            <p:spPr>
              <a:xfrm>
                <a:off x="7963615" y="307932"/>
                <a:ext cx="2333904" cy="320857"/>
              </a:xfrm>
              <a:prstGeom prst="rect">
                <a:avLst/>
              </a:prstGeom>
              <a:noFill/>
            </p:spPr>
            <p:txBody>
              <a:bodyPr wrap="square">
                <a:spAutoFit/>
              </a:bodyPr>
              <a:lstStyle/>
              <a:p>
                <a14:m>
                  <m:oMath xmlns:m="http://schemas.openxmlformats.org/officeDocument/2006/math">
                    <m:sSub>
                      <m:sSubPr>
                        <m:ctrlPr>
                          <a:rPr kumimoji="0" lang="en-CH"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ctrlPr>
                      </m:sSubPr>
                      <m:e>
                        <m:r>
                          <a:rPr kumimoji="0" lang="en-CH"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m:t>
                        </m:r>
                        <m:r>
                          <a:rPr kumimoji="0" lang="en-US" sz="1400" b="0" i="1" u="none" strike="noStrike" kern="1200" cap="none" spc="0" normalizeH="0" baseline="0" noProof="0">
                            <a:ln>
                              <a:noFill/>
                            </a:ln>
                            <a:solidFill>
                              <a:srgbClr val="000000"/>
                            </a:solidFill>
                            <a:effectLst/>
                            <a:uLnTx/>
                            <a:uFillTx/>
                            <a:latin typeface="Cambria Math" panose="02040503050406030204" pitchFamily="18" charset="0"/>
                          </a:rPr>
                          <m:t>𝐸</m:t>
                        </m:r>
                      </m:e>
                      <m:sub>
                        <m:r>
                          <m:rPr>
                            <m:sty m:val="p"/>
                          </m:rPr>
                          <a:rPr kumimoji="0" lang="en-US" sz="1400" b="0" i="0" u="none" strike="noStrike" kern="1200" cap="none" spc="0" normalizeH="0" baseline="0" noProof="0" smtClean="0">
                            <a:ln>
                              <a:noFill/>
                            </a:ln>
                            <a:solidFill>
                              <a:srgbClr val="000000"/>
                            </a:solidFill>
                            <a:effectLst/>
                            <a:uLnTx/>
                            <a:uFillTx/>
                            <a:latin typeface="Cambria Math" panose="02040503050406030204" pitchFamily="18" charset="0"/>
                          </a:rPr>
                          <m:t>SR</m:t>
                        </m:r>
                        <m:r>
                          <a:rPr kumimoji="0" lang="en-US" sz="1400" b="0" i="0" u="none" strike="noStrike" kern="1200" cap="none" spc="0" normalizeH="0" baseline="0" noProof="0" smtClean="0">
                            <a:ln>
                              <a:noFill/>
                            </a:ln>
                            <a:solidFill>
                              <a:srgbClr val="000000"/>
                            </a:solidFill>
                            <a:effectLst/>
                            <a:uLnTx/>
                            <a:uFillTx/>
                            <a:latin typeface="Cambria Math" panose="02040503050406030204" pitchFamily="18" charset="0"/>
                          </a:rPr>
                          <m:t>−</m:t>
                        </m:r>
                        <m:r>
                          <m:rPr>
                            <m:sty m:val="p"/>
                          </m:rPr>
                          <a:rPr kumimoji="0" lang="en-US" sz="1400" b="0" i="0" u="none" strike="noStrike" kern="1200" cap="none" spc="0" normalizeH="0" baseline="0" noProof="0">
                            <a:ln>
                              <a:noFill/>
                            </a:ln>
                            <a:solidFill>
                              <a:srgbClr val="000000"/>
                            </a:solidFill>
                            <a:effectLst/>
                            <a:uLnTx/>
                            <a:uFillTx/>
                            <a:latin typeface="Cambria Math" panose="02040503050406030204" pitchFamily="18" charset="0"/>
                          </a:rPr>
                          <m:t>loss</m:t>
                        </m:r>
                      </m:sub>
                    </m:sSub>
                    <m:r>
                      <a:rPr kumimoji="0" lang="en-CH"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m:t>
                    </m:r>
                    <m:f>
                      <m:fPr>
                        <m:type m:val="lin"/>
                        <m:ctrlP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ctrlPr>
                      </m:fPr>
                      <m:num>
                        <m:sSubSup>
                          <m:sSubSupPr>
                            <m:ctrlP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ctrlPr>
                          </m:sSubSupPr>
                          <m:e>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𝐸</m:t>
                            </m:r>
                          </m:e>
                          <m:sub>
                            <m:r>
                              <m:rPr>
                                <m:sty m:val="p"/>
                              </m:rPr>
                              <a:rPr kumimoji="0" lang="en-US" sz="1400" b="0" i="0"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beam</m:t>
                            </m:r>
                          </m:sub>
                          <m:sup>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4</m:t>
                            </m:r>
                          </m:sup>
                        </m:sSubSup>
                      </m:num>
                      <m:den>
                        <m:d>
                          <m:dPr>
                            <m:ctrlP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ctrlPr>
                          </m:dPr>
                          <m:e>
                            <m:sSubSup>
                              <m:sSubSupPr>
                                <m:ctrlP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ctrlPr>
                              </m:sSubSupPr>
                              <m:e>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𝑚</m:t>
                                </m:r>
                              </m:e>
                              <m:sub>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𝑒</m:t>
                                </m:r>
                              </m:sub>
                              <m:sup>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4</m:t>
                                </m:r>
                              </m:sup>
                            </m:sSubSup>
                            <m:r>
                              <a:rPr kumimoji="0" lang="en-CH"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m:t>
                            </m:r>
                            <m:r>
                              <a:rPr kumimoji="0" lang="en-CH"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𝜚</m:t>
                            </m:r>
                          </m:e>
                        </m:d>
                      </m:den>
                    </m:f>
                  </m:oMath>
                </a14:m>
                <a:r>
                  <a:rPr lang="en-GB" sz="1400" dirty="0"/>
                  <a:t>,</a:t>
                </a:r>
              </a:p>
            </p:txBody>
          </p:sp>
        </mc:Choice>
        <mc:Fallback xmlns="">
          <p:sp>
            <p:nvSpPr>
              <p:cNvPr id="4" name="TextBox 3">
                <a:extLst>
                  <a:ext uri="{FF2B5EF4-FFF2-40B4-BE49-F238E27FC236}">
                    <a16:creationId xmlns:a16="http://schemas.microsoft.com/office/drawing/2014/main" id="{1A9DB9C4-01EA-54BE-CEC1-5587A8027A7D}"/>
                  </a:ext>
                </a:extLst>
              </p:cNvPr>
              <p:cNvSpPr txBox="1">
                <a:spLocks noRot="1" noChangeAspect="1" noMove="1" noResize="1" noEditPoints="1" noAdjustHandles="1" noChangeArrowheads="1" noChangeShapeType="1" noTextEdit="1"/>
              </p:cNvSpPr>
              <p:nvPr/>
            </p:nvSpPr>
            <p:spPr>
              <a:xfrm>
                <a:off x="7963615" y="307932"/>
                <a:ext cx="2333904" cy="320857"/>
              </a:xfrm>
              <a:prstGeom prst="rect">
                <a:avLst/>
              </a:prstGeom>
              <a:blipFill>
                <a:blip r:embed="rId2"/>
                <a:stretch>
                  <a:fillRect t="-96154" b="-157692"/>
                </a:stretch>
              </a:blipFill>
            </p:spPr>
            <p:txBody>
              <a:bodyPr/>
              <a:lstStyle/>
              <a:p>
                <a:r>
                  <a:rPr lang="en-GB">
                    <a:noFill/>
                  </a:rPr>
                  <a:t> </a:t>
                </a:r>
              </a:p>
            </p:txBody>
          </p:sp>
        </mc:Fallback>
      </mc:AlternateContent>
      <p:sp>
        <p:nvSpPr>
          <p:cNvPr id="17" name="Rectangle 16">
            <a:extLst>
              <a:ext uri="{FF2B5EF4-FFF2-40B4-BE49-F238E27FC236}">
                <a16:creationId xmlns:a16="http://schemas.microsoft.com/office/drawing/2014/main" id="{64F65C45-8EF7-69F4-2FC2-2367444D8154}"/>
              </a:ext>
            </a:extLst>
          </p:cNvPr>
          <p:cNvSpPr/>
          <p:nvPr/>
        </p:nvSpPr>
        <p:spPr>
          <a:xfrm>
            <a:off x="7832037" y="234551"/>
            <a:ext cx="4145024" cy="465532"/>
          </a:xfrm>
          <a:prstGeom prst="rect">
            <a:avLst/>
          </a:prstGeom>
          <a:ln>
            <a:solidFill>
              <a:schemeClr val="tx1">
                <a:lumMod val="50000"/>
                <a:lumOff val="50000"/>
              </a:schemeClr>
            </a:solidFill>
          </a:ln>
        </p:spPr>
        <p:txBody>
          <a:bodyPr wrap="square" rtlCol="0" anchor="ctr">
            <a:spAutoFit/>
          </a:bodyPr>
          <a:lstStyle/>
          <a:p>
            <a:pPr algn="l"/>
            <a:endParaRPr lang="en-GB" sz="1600" dirty="0">
              <a:latin typeface="Helvetica" pitchFamily="2" charset="0"/>
            </a:endParaRP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CA77D5A8-0F09-0A46-A8B8-6F7A728815B8}"/>
                  </a:ext>
                </a:extLst>
              </p:cNvPr>
              <p:cNvSpPr txBox="1"/>
              <p:nvPr/>
            </p:nvSpPr>
            <p:spPr>
              <a:xfrm>
                <a:off x="9848766" y="321012"/>
                <a:ext cx="2292434" cy="307777"/>
              </a:xfrm>
              <a:prstGeom prst="rect">
                <a:avLst/>
              </a:prstGeom>
              <a:noFill/>
            </p:spPr>
            <p:txBody>
              <a:bodyPr wrap="square">
                <a:spAutoFit/>
              </a:bodyPr>
              <a:lstStyle/>
              <a:p>
                <a:pPr/>
                <a14:m>
                  <m:oMathPara xmlns:m="http://schemas.openxmlformats.org/officeDocument/2006/math">
                    <m:oMath>
                      <m:sSub>
                        <m:sSubPr>
                          <m:ctrlPr>
                            <a:rPr lang="en-US" sz="1400" i="1">
                              <a:solidFill>
                                <a:prstClr val="black"/>
                              </a:solidFill>
                              <a:latin typeface="Cambria Math" panose="02040503050406030204" pitchFamily="18" charset="0"/>
                              <a:sym typeface="Wingdings" pitchFamily="2" charset="2"/>
                            </a:rPr>
                          </m:ctrlPr>
                        </m:sSubPr>
                        <m:e>
                          <m:r>
                            <a:rPr lang="en-US" sz="1400" i="1">
                              <a:solidFill>
                                <a:prstClr val="black"/>
                              </a:solidFill>
                              <a:latin typeface="Cambria Math" panose="02040503050406030204" pitchFamily="18" charset="0"/>
                              <a:sym typeface="Wingdings" pitchFamily="2" charset="2"/>
                            </a:rPr>
                            <m:t>𝑃</m:t>
                          </m:r>
                        </m:e>
                        <m:sub>
                          <m:r>
                            <m:rPr>
                              <m:sty m:val="p"/>
                            </m:rPr>
                            <a:rPr lang="en-US" sz="1400">
                              <a:solidFill>
                                <a:prstClr val="black"/>
                              </a:solidFill>
                              <a:latin typeface="Cambria Math" panose="02040503050406030204" pitchFamily="18" charset="0"/>
                              <a:sym typeface="Wingdings" pitchFamily="2" charset="2"/>
                            </a:rPr>
                            <m:t>SR</m:t>
                          </m:r>
                        </m:sub>
                      </m:sSub>
                      <m:r>
                        <a:rPr lang="en-US" sz="1400" i="1">
                          <a:solidFill>
                            <a:prstClr val="black"/>
                          </a:solidFill>
                          <a:latin typeface="Cambria Math" panose="02040503050406030204" pitchFamily="18" charset="0"/>
                          <a:sym typeface="Wingdings" pitchFamily="2" charset="2"/>
                        </a:rPr>
                        <m:t>=</m:t>
                      </m:r>
                      <m:sSub>
                        <m:sSubPr>
                          <m:ctrlPr>
                            <a:rPr lang="en-US" sz="1400" i="1">
                              <a:solidFill>
                                <a:prstClr val="black"/>
                              </a:solidFill>
                              <a:latin typeface="Cambria Math" panose="02040503050406030204" pitchFamily="18" charset="0"/>
                              <a:sym typeface="Wingdings" pitchFamily="2" charset="2"/>
                            </a:rPr>
                          </m:ctrlPr>
                        </m:sSubPr>
                        <m:e>
                          <m:r>
                            <a:rPr lang="en-US" sz="1400" i="1">
                              <a:solidFill>
                                <a:prstClr val="black"/>
                              </a:solidFill>
                              <a:latin typeface="Cambria Math" panose="02040503050406030204" pitchFamily="18" charset="0"/>
                              <a:sym typeface="Wingdings" pitchFamily="2" charset="2"/>
                            </a:rPr>
                            <m:t>𝑈</m:t>
                          </m:r>
                        </m:e>
                        <m:sub>
                          <m:r>
                            <a:rPr lang="en-US" sz="1400" i="1">
                              <a:solidFill>
                                <a:prstClr val="black"/>
                              </a:solidFill>
                              <a:latin typeface="Cambria Math" panose="02040503050406030204" pitchFamily="18" charset="0"/>
                              <a:sym typeface="Wingdings" pitchFamily="2" charset="2"/>
                            </a:rPr>
                            <m:t>0</m:t>
                          </m:r>
                        </m:sub>
                      </m:sSub>
                      <m:r>
                        <a:rPr lang="en-US" sz="1400" i="1">
                          <a:solidFill>
                            <a:prstClr val="black"/>
                          </a:solidFill>
                          <a:latin typeface="Cambria Math" panose="02040503050406030204" pitchFamily="18" charset="0"/>
                          <a:sym typeface="Wingdings" pitchFamily="2" charset="2"/>
                        </a:rPr>
                        <m:t>𝐼</m:t>
                      </m:r>
                      <m:r>
                        <a:rPr lang="en-US" sz="1400" b="0" i="1" smtClean="0">
                          <a:solidFill>
                            <a:prstClr val="black"/>
                          </a:solidFill>
                          <a:latin typeface="Cambria Math" panose="02040503050406030204" pitchFamily="18" charset="0"/>
                          <a:sym typeface="Wingdings" pitchFamily="2" charset="2"/>
                        </a:rPr>
                        <m:t>,</m:t>
                      </m:r>
                      <m:r>
                        <a:rPr lang="en-US" sz="1400" i="1">
                          <a:solidFill>
                            <a:prstClr val="black"/>
                          </a:solidFill>
                          <a:latin typeface="Cambria Math" panose="02040503050406030204" pitchFamily="18" charset="0"/>
                          <a:sym typeface="Wingdings" pitchFamily="2" charset="2"/>
                        </a:rPr>
                        <m:t> </m:t>
                      </m:r>
                      <m:sSub>
                        <m:sSubPr>
                          <m:ctrlPr>
                            <a:rPr lang="en-US" sz="1400" b="0" i="1" smtClean="0">
                              <a:solidFill>
                                <a:prstClr val="black"/>
                              </a:solidFill>
                              <a:latin typeface="Cambria Math" panose="02040503050406030204" pitchFamily="18" charset="0"/>
                              <a:sym typeface="Wingdings" pitchFamily="2" charset="2"/>
                            </a:rPr>
                          </m:ctrlPr>
                        </m:sSubPr>
                        <m:e>
                          <m:r>
                            <a:rPr lang="en-US" sz="1400" b="0" i="1" smtClean="0">
                              <a:solidFill>
                                <a:prstClr val="black"/>
                              </a:solidFill>
                              <a:latin typeface="Cambria Math" panose="02040503050406030204" pitchFamily="18" charset="0"/>
                              <a:sym typeface="Wingdings" pitchFamily="2" charset="2"/>
                            </a:rPr>
                            <m:t>𝑈</m:t>
                          </m:r>
                        </m:e>
                        <m:sub>
                          <m:r>
                            <a:rPr lang="en-US" sz="1400" b="0" i="1" smtClean="0">
                              <a:solidFill>
                                <a:prstClr val="black"/>
                              </a:solidFill>
                              <a:latin typeface="Cambria Math" panose="02040503050406030204" pitchFamily="18" charset="0"/>
                              <a:sym typeface="Wingdings" pitchFamily="2" charset="2"/>
                            </a:rPr>
                            <m:t>0</m:t>
                          </m:r>
                        </m:sub>
                      </m:sSub>
                      <m:r>
                        <a:rPr lang="en-US" sz="1400" b="0" i="1" smtClean="0">
                          <a:solidFill>
                            <a:prstClr val="black"/>
                          </a:solidFill>
                          <a:latin typeface="Cambria Math" panose="02040503050406030204" pitchFamily="18" charset="0"/>
                          <a:ea typeface="Cambria Math" panose="02040503050406030204" pitchFamily="18" charset="0"/>
                          <a:cs typeface="Helvetica Light" charset="0"/>
                          <a:sym typeface="Wingdings" pitchFamily="2" charset="2"/>
                        </a:rPr>
                        <m:t>∝</m:t>
                      </m:r>
                      <m:sSup>
                        <m:sSupPr>
                          <m:ctrlPr>
                            <a:rPr lang="en-US" sz="1400" i="1">
                              <a:solidFill>
                                <a:prstClr val="black"/>
                              </a:solidFill>
                              <a:latin typeface="Cambria Math" panose="02040503050406030204" pitchFamily="18" charset="0"/>
                              <a:ea typeface="Cambria Math" panose="02040503050406030204" pitchFamily="18" charset="0"/>
                              <a:sym typeface="Wingdings" pitchFamily="2" charset="2"/>
                            </a:rPr>
                          </m:ctrlPr>
                        </m:sSupPr>
                        <m:e>
                          <m:r>
                            <a:rPr lang="en-US" sz="1400" i="1">
                              <a:solidFill>
                                <a:prstClr val="black"/>
                              </a:solidFill>
                              <a:latin typeface="Cambria Math" panose="02040503050406030204" pitchFamily="18" charset="0"/>
                              <a:ea typeface="Cambria Math" panose="02040503050406030204" pitchFamily="18" charset="0"/>
                              <a:sym typeface="Wingdings" pitchFamily="2" charset="2"/>
                            </a:rPr>
                            <m:t>𝐸</m:t>
                          </m:r>
                        </m:e>
                        <m:sup>
                          <m:r>
                            <a:rPr lang="en-US" sz="1400" i="1">
                              <a:solidFill>
                                <a:prstClr val="black"/>
                              </a:solidFill>
                              <a:latin typeface="Cambria Math" panose="02040503050406030204" pitchFamily="18" charset="0"/>
                              <a:ea typeface="Cambria Math" panose="02040503050406030204" pitchFamily="18" charset="0"/>
                              <a:sym typeface="Wingdings" pitchFamily="2" charset="2"/>
                            </a:rPr>
                            <m:t>4</m:t>
                          </m:r>
                        </m:sup>
                      </m:sSup>
                    </m:oMath>
                  </m:oMathPara>
                </a14:m>
                <a:endParaRPr lang="en-GB" sz="1400" dirty="0"/>
              </a:p>
            </p:txBody>
          </p:sp>
        </mc:Choice>
        <mc:Fallback xmlns="">
          <p:sp>
            <p:nvSpPr>
              <p:cNvPr id="18" name="TextBox 17">
                <a:extLst>
                  <a:ext uri="{FF2B5EF4-FFF2-40B4-BE49-F238E27FC236}">
                    <a16:creationId xmlns:a16="http://schemas.microsoft.com/office/drawing/2014/main" id="{CA77D5A8-0F09-0A46-A8B8-6F7A728815B8}"/>
                  </a:ext>
                </a:extLst>
              </p:cNvPr>
              <p:cNvSpPr txBox="1">
                <a:spLocks noRot="1" noChangeAspect="1" noMove="1" noResize="1" noEditPoints="1" noAdjustHandles="1" noChangeArrowheads="1" noChangeShapeType="1" noTextEdit="1"/>
              </p:cNvSpPr>
              <p:nvPr/>
            </p:nvSpPr>
            <p:spPr>
              <a:xfrm>
                <a:off x="9848766" y="321012"/>
                <a:ext cx="2292434" cy="307777"/>
              </a:xfrm>
              <a:prstGeom prst="rect">
                <a:avLst/>
              </a:prstGeom>
              <a:blipFill>
                <a:blip r:embed="rId3"/>
                <a:stretch>
                  <a:fillRect/>
                </a:stretch>
              </a:blipFill>
            </p:spPr>
            <p:txBody>
              <a:bodyPr/>
              <a:lstStyle/>
              <a:p>
                <a:r>
                  <a:rPr lang="en-GB">
                    <a:noFill/>
                  </a:rPr>
                  <a:t> </a:t>
                </a:r>
              </a:p>
            </p:txBody>
          </p:sp>
        </mc:Fallback>
      </mc:AlternateContent>
      <p:sp>
        <p:nvSpPr>
          <p:cNvPr id="19" name="Rounded Rectangle 18">
            <a:extLst>
              <a:ext uri="{FF2B5EF4-FFF2-40B4-BE49-F238E27FC236}">
                <a16:creationId xmlns:a16="http://schemas.microsoft.com/office/drawing/2014/main" id="{B4BAC04B-2FD8-0082-4AC8-EA989D70598E}"/>
              </a:ext>
            </a:extLst>
          </p:cNvPr>
          <p:cNvSpPr/>
          <p:nvPr/>
        </p:nvSpPr>
        <p:spPr>
          <a:xfrm>
            <a:off x="429891" y="1090334"/>
            <a:ext cx="11443021" cy="2350385"/>
          </a:xfrm>
          <a:prstGeom prst="roundRect">
            <a:avLst>
              <a:gd name="adj" fmla="val 1979"/>
            </a:avLst>
          </a:prstGeom>
          <a:solidFill>
            <a:schemeClr val="bg1"/>
          </a:solidFill>
          <a:ln>
            <a:solidFill>
              <a:schemeClr val="bg1">
                <a:lumMod val="65000"/>
              </a:schemeClr>
            </a:solidFill>
          </a:ln>
        </p:spPr>
        <p:txBody>
          <a:bodyPr wrap="square" rtlCol="0" anchor="ctr">
            <a:spAutoFit/>
          </a:bodyPr>
          <a:lstStyle/>
          <a:p>
            <a:pPr algn="l"/>
            <a:endParaRPr lang="en-GB" sz="1600" dirty="0">
              <a:latin typeface="Helvetica" pitchFamily="2" charset="0"/>
            </a:endParaRPr>
          </a:p>
        </p:txBody>
      </p:sp>
      <p:sp>
        <p:nvSpPr>
          <p:cNvPr id="20" name="TextBox 19">
            <a:extLst>
              <a:ext uri="{FF2B5EF4-FFF2-40B4-BE49-F238E27FC236}">
                <a16:creationId xmlns:a16="http://schemas.microsoft.com/office/drawing/2014/main" id="{845B4E12-DDC9-3685-7179-8ECE701339BB}"/>
              </a:ext>
            </a:extLst>
          </p:cNvPr>
          <p:cNvSpPr txBox="1"/>
          <p:nvPr/>
        </p:nvSpPr>
        <p:spPr>
          <a:xfrm>
            <a:off x="656241" y="1286877"/>
            <a:ext cx="7141559" cy="1077218"/>
          </a:xfrm>
          <a:prstGeom prst="rect">
            <a:avLst/>
          </a:prstGeom>
          <a:noFill/>
        </p:spPr>
        <p:txBody>
          <a:bodyPr wrap="square" rtlCol="0">
            <a:spAutoFit/>
          </a:bodyPr>
          <a:lstStyle/>
          <a:p>
            <a:pPr>
              <a:spcBef>
                <a:spcPts val="3000"/>
              </a:spcBef>
            </a:pPr>
            <a:r>
              <a:rPr lang="en-US" sz="1600" dirty="0">
                <a:solidFill>
                  <a:prstClr val="black"/>
                </a:solidFill>
                <a:latin typeface="Helvetica" pitchFamily="2" charset="0"/>
                <a:ea typeface="Helvetica Light" charset="0"/>
                <a:cs typeface="Helvetica Light" charset="0"/>
                <a:sym typeface="Wingdings" pitchFamily="2" charset="2"/>
              </a:rPr>
              <a:t>Global data-centre electricity use is projected to rise from 460 TWh in 2024 (1.5% of total electricity consumption) to 1,000 TWh (±25%) by 2030 and 1,300 (±40%) TWh by 2035 (~15% annual raise), driven mainly by the US and China. The AI share may grow from 10~20% today to 30~50% in 2035.</a:t>
            </a:r>
            <a:endParaRPr lang="en-GB" sz="1600" dirty="0">
              <a:solidFill>
                <a:prstClr val="black"/>
              </a:solidFill>
              <a:highlight>
                <a:srgbClr val="FFFF00"/>
              </a:highlight>
              <a:latin typeface="Helvetica" pitchFamily="2" charset="0"/>
              <a:ea typeface="Helvetica Light" charset="0"/>
              <a:cs typeface="Helvetica Light" charset="0"/>
              <a:sym typeface="Wingdings" pitchFamily="2" charset="2"/>
            </a:endParaRPr>
          </a:p>
        </p:txBody>
      </p:sp>
      <p:sp>
        <p:nvSpPr>
          <p:cNvPr id="21" name="TextBox 20">
            <a:extLst>
              <a:ext uri="{FF2B5EF4-FFF2-40B4-BE49-F238E27FC236}">
                <a16:creationId xmlns:a16="http://schemas.microsoft.com/office/drawing/2014/main" id="{D502FBC0-60C5-B73C-9BEA-38DF1762CDD1}"/>
              </a:ext>
            </a:extLst>
          </p:cNvPr>
          <p:cNvSpPr txBox="1"/>
          <p:nvPr/>
        </p:nvSpPr>
        <p:spPr>
          <a:xfrm>
            <a:off x="656241" y="2407370"/>
            <a:ext cx="3006613" cy="430887"/>
          </a:xfrm>
          <a:prstGeom prst="rect">
            <a:avLst/>
          </a:prstGeom>
          <a:noFill/>
        </p:spPr>
        <p:txBody>
          <a:bodyPr wrap="square" rtlCol="0">
            <a:spAutoFit/>
          </a:bodyPr>
          <a:lstStyle/>
          <a:p>
            <a:pPr marL="0" algn="l">
              <a:spcBef>
                <a:spcPts val="3000"/>
              </a:spcBef>
            </a:pPr>
            <a:r>
              <a:rPr lang="en-GB" sz="1100" dirty="0">
                <a:solidFill>
                  <a:prstClr val="black"/>
                </a:solidFill>
                <a:latin typeface="Helvetica Light" panose="020B0403020202020204" pitchFamily="34" charset="0"/>
                <a:ea typeface="Helvetica Light" charset="0"/>
                <a:cs typeface="Helvetica Light" charset="0"/>
                <a:sym typeface="Wingdings" pitchFamily="2" charset="2"/>
              </a:rPr>
              <a:t>Reference: </a:t>
            </a:r>
            <a:r>
              <a:rPr lang="en-GB" sz="1100" dirty="0">
                <a:solidFill>
                  <a:prstClr val="black"/>
                </a:solidFill>
                <a:latin typeface="Helvetica Light" panose="020B0403020202020204" pitchFamily="34" charset="0"/>
                <a:ea typeface="Helvetica Light" charset="0"/>
                <a:cs typeface="Helvetica Light" charset="0"/>
                <a:sym typeface="Wingdings" pitchFamily="2" charset="2"/>
                <a:hlinkClick r:id="rId4"/>
              </a:rPr>
              <a:t>International Energy Agency</a:t>
            </a:r>
            <a:r>
              <a:rPr lang="en-GB" sz="1100" dirty="0">
                <a:solidFill>
                  <a:prstClr val="black"/>
                </a:solidFill>
                <a:latin typeface="Helvetica Light" panose="020B0403020202020204" pitchFamily="34" charset="0"/>
                <a:ea typeface="Helvetica Light" charset="0"/>
                <a:cs typeface="Helvetica Light" charset="0"/>
                <a:sym typeface="Wingdings" pitchFamily="2" charset="2"/>
              </a:rPr>
              <a:t>, </a:t>
            </a:r>
          </a:p>
          <a:p>
            <a:pPr marL="0" algn="l"/>
            <a:r>
              <a:rPr lang="en-GB" sz="1100" dirty="0">
                <a:solidFill>
                  <a:prstClr val="black"/>
                </a:solidFill>
                <a:latin typeface="Helvetica Light" panose="020B0403020202020204" pitchFamily="34" charset="0"/>
                <a:ea typeface="Helvetica Light" charset="0"/>
                <a:cs typeface="Helvetica Light" charset="0"/>
                <a:sym typeface="Wingdings" pitchFamily="2" charset="2"/>
              </a:rPr>
              <a:t>see also </a:t>
            </a:r>
            <a:r>
              <a:rPr lang="en-GB" sz="1100" dirty="0">
                <a:solidFill>
                  <a:prstClr val="black"/>
                </a:solidFill>
                <a:latin typeface="Helvetica Light" panose="020B0403020202020204" pitchFamily="34" charset="0"/>
                <a:ea typeface="Helvetica Light" charset="0"/>
                <a:cs typeface="Helvetica Light" charset="0"/>
                <a:sym typeface="Wingdings" pitchFamily="2" charset="2"/>
                <a:hlinkClick r:id="rId5"/>
              </a:rPr>
              <a:t>this critical review</a:t>
            </a:r>
            <a:r>
              <a:rPr lang="en-GB" sz="1100" dirty="0">
                <a:solidFill>
                  <a:prstClr val="black"/>
                </a:solidFill>
                <a:latin typeface="Helvetica Light" panose="020B0403020202020204" pitchFamily="34" charset="0"/>
                <a:ea typeface="Helvetica Light" charset="0"/>
                <a:cs typeface="Helvetica Light" charset="0"/>
                <a:sym typeface="Wingdings" pitchFamily="2" charset="2"/>
              </a:rPr>
              <a:t> of the modelling</a:t>
            </a:r>
          </a:p>
        </p:txBody>
      </p:sp>
      <p:pic>
        <p:nvPicPr>
          <p:cNvPr id="22" name="Picture 21">
            <a:extLst>
              <a:ext uri="{FF2B5EF4-FFF2-40B4-BE49-F238E27FC236}">
                <a16:creationId xmlns:a16="http://schemas.microsoft.com/office/drawing/2014/main" id="{6C2A5EA3-6D2B-B5A4-50EA-E4B8F8281711}"/>
              </a:ext>
            </a:extLst>
          </p:cNvPr>
          <p:cNvPicPr>
            <a:picLocks noChangeAspect="1"/>
          </p:cNvPicPr>
          <p:nvPr/>
        </p:nvPicPr>
        <p:blipFill>
          <a:blip r:embed="rId6"/>
          <a:stretch>
            <a:fillRect/>
          </a:stretch>
        </p:blipFill>
        <p:spPr>
          <a:xfrm>
            <a:off x="8639628" y="1261569"/>
            <a:ext cx="3006614" cy="1996670"/>
          </a:xfrm>
          <a:prstGeom prst="rect">
            <a:avLst/>
          </a:prstGeom>
        </p:spPr>
      </p:pic>
      <p:sp>
        <p:nvSpPr>
          <p:cNvPr id="24" name="TextBox 23">
            <a:extLst>
              <a:ext uri="{FF2B5EF4-FFF2-40B4-BE49-F238E27FC236}">
                <a16:creationId xmlns:a16="http://schemas.microsoft.com/office/drawing/2014/main" id="{F9DAD6D9-5EF7-7F4B-AB42-426B52487267}"/>
              </a:ext>
            </a:extLst>
          </p:cNvPr>
          <p:cNvSpPr txBox="1"/>
          <p:nvPr/>
        </p:nvSpPr>
        <p:spPr>
          <a:xfrm>
            <a:off x="5867400" y="2931065"/>
            <a:ext cx="2772229" cy="400110"/>
          </a:xfrm>
          <a:prstGeom prst="rect">
            <a:avLst/>
          </a:prstGeom>
          <a:noFill/>
        </p:spPr>
        <p:txBody>
          <a:bodyPr wrap="square">
            <a:spAutoFit/>
          </a:bodyPr>
          <a:lstStyle/>
          <a:p>
            <a:pPr algn="r"/>
            <a:r>
              <a:rPr lang="en-GB" sz="1000" dirty="0">
                <a:solidFill>
                  <a:schemeClr val="tx1">
                    <a:lumMod val="75000"/>
                    <a:lumOff val="25000"/>
                  </a:schemeClr>
                </a:solidFill>
                <a:latin typeface="Helvetica Light" panose="020B0403020202020204" pitchFamily="34" charset="0"/>
              </a:rPr>
              <a:t>Aerial view of Microsoft’s new AI </a:t>
            </a:r>
            <a:r>
              <a:rPr lang="en-GB" sz="1000" dirty="0" err="1">
                <a:solidFill>
                  <a:schemeClr val="tx1">
                    <a:lumMod val="75000"/>
                    <a:lumOff val="25000"/>
                  </a:schemeClr>
                </a:solidFill>
                <a:latin typeface="Helvetica Light" panose="020B0403020202020204" pitchFamily="34" charset="0"/>
              </a:rPr>
              <a:t>datacenter</a:t>
            </a:r>
            <a:r>
              <a:rPr lang="en-GB" sz="1000" dirty="0">
                <a:solidFill>
                  <a:schemeClr val="tx1">
                    <a:lumMod val="75000"/>
                    <a:lumOff val="25000"/>
                  </a:schemeClr>
                </a:solidFill>
                <a:latin typeface="Helvetica Light" panose="020B0403020202020204" pitchFamily="34" charset="0"/>
              </a:rPr>
              <a:t> in Mt Pleasant, Wisconsin, Sep 2025 [</a:t>
            </a:r>
            <a:r>
              <a:rPr lang="en-GB" sz="1000" dirty="0">
                <a:solidFill>
                  <a:schemeClr val="tx1">
                    <a:lumMod val="75000"/>
                    <a:lumOff val="25000"/>
                  </a:schemeClr>
                </a:solidFill>
                <a:latin typeface="Helvetica Light" panose="020B0403020202020204" pitchFamily="34" charset="0"/>
                <a:hlinkClick r:id="rId7"/>
              </a:rPr>
              <a:t>Link</a:t>
            </a:r>
            <a:r>
              <a:rPr lang="en-GB" sz="1000" dirty="0">
                <a:solidFill>
                  <a:schemeClr val="tx1">
                    <a:lumMod val="75000"/>
                    <a:lumOff val="25000"/>
                  </a:schemeClr>
                </a:solidFill>
                <a:latin typeface="Helvetica Light" panose="020B0403020202020204" pitchFamily="34" charset="0"/>
              </a:rPr>
              <a:t>]</a:t>
            </a:r>
          </a:p>
        </p:txBody>
      </p:sp>
    </p:spTree>
    <p:extLst>
      <p:ext uri="{BB962C8B-B14F-4D97-AF65-F5344CB8AC3E}">
        <p14:creationId xmlns:p14="http://schemas.microsoft.com/office/powerpoint/2010/main" val="3811492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707BA2-3173-4A09-45ED-B00DE17F24AA}"/>
            </a:ext>
          </a:extLst>
        </p:cNvPr>
        <p:cNvGrpSpPr/>
        <p:nvPr/>
      </p:nvGrpSpPr>
      <p:grpSpPr>
        <a:xfrm>
          <a:off x="0" y="0"/>
          <a:ext cx="0" cy="0"/>
          <a:chOff x="0" y="0"/>
          <a:chExt cx="0" cy="0"/>
        </a:xfrm>
      </p:grpSpPr>
      <p:pic>
        <p:nvPicPr>
          <p:cNvPr id="16386" name="Picture 2" descr="Extreme detector design for a future circular collider – CERN Courier">
            <a:extLst>
              <a:ext uri="{FF2B5EF4-FFF2-40B4-BE49-F238E27FC236}">
                <a16:creationId xmlns:a16="http://schemas.microsoft.com/office/drawing/2014/main" id="{17E83929-3968-D715-7494-B7F271E93B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2474" y="3786304"/>
            <a:ext cx="5274663" cy="2966999"/>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BF869565-0406-972E-AC64-2F2A6071247F}"/>
              </a:ext>
            </a:extLst>
          </p:cNvPr>
          <p:cNvSpPr>
            <a:spLocks noGrp="1"/>
          </p:cNvSpPr>
          <p:nvPr>
            <p:ph type="sldNum" sz="quarter" idx="4"/>
          </p:nvPr>
        </p:nvSpPr>
        <p:spPr/>
        <p:txBody>
          <a:bodyPr/>
          <a:lstStyle/>
          <a:p>
            <a:pPr>
              <a:defRPr/>
            </a:pPr>
            <a:fld id="{611C2F03-9E95-40C9-A99F-3C4F7EE8CF2A}" type="slidenum">
              <a:rPr lang="en-GB" smtClean="0"/>
              <a:pPr>
                <a:defRPr/>
              </a:pPr>
              <a:t>48</a:t>
            </a:fld>
            <a:endParaRPr lang="en-GB" dirty="0"/>
          </a:p>
        </p:txBody>
      </p:sp>
      <p:sp>
        <p:nvSpPr>
          <p:cNvPr id="3" name="TextBox 2">
            <a:extLst>
              <a:ext uri="{FF2B5EF4-FFF2-40B4-BE49-F238E27FC236}">
                <a16:creationId xmlns:a16="http://schemas.microsoft.com/office/drawing/2014/main" id="{8C5EEED5-2517-685C-CE9E-D75953839992}"/>
              </a:ext>
            </a:extLst>
          </p:cNvPr>
          <p:cNvSpPr txBox="1"/>
          <p:nvPr/>
        </p:nvSpPr>
        <p:spPr>
          <a:xfrm>
            <a:off x="214938" y="264651"/>
            <a:ext cx="11305525"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lang="en-GB" sz="2800" b="1" noProof="0" dirty="0">
                <a:solidFill>
                  <a:srgbClr val="0D7FBF"/>
                </a:solidFill>
                <a:latin typeface="Helvetica" pitchFamily="2" charset="0"/>
                <a:ea typeface="Trebuchet MS" pitchFamily="-84" charset="0"/>
                <a:cs typeface="Helvetica Light"/>
              </a:rPr>
              <a:t>High-energy frontier, longer term R&amp;D projects</a:t>
            </a:r>
          </a:p>
        </p:txBody>
      </p:sp>
      <p:sp>
        <p:nvSpPr>
          <p:cNvPr id="4" name="Rectangle 3">
            <a:extLst>
              <a:ext uri="{FF2B5EF4-FFF2-40B4-BE49-F238E27FC236}">
                <a16:creationId xmlns:a16="http://schemas.microsoft.com/office/drawing/2014/main" id="{811D0EF1-9C0A-73B0-C670-E0125BC2236E}"/>
              </a:ext>
            </a:extLst>
          </p:cNvPr>
          <p:cNvSpPr/>
          <p:nvPr/>
        </p:nvSpPr>
        <p:spPr>
          <a:xfrm>
            <a:off x="641951" y="1108688"/>
            <a:ext cx="11417527" cy="338554"/>
          </a:xfrm>
          <a:prstGeom prst="rect">
            <a:avLst/>
          </a:prstGeom>
        </p:spPr>
        <p:txBody>
          <a:bodyPr wrap="square">
            <a:spAutoFit/>
          </a:bodyPr>
          <a:lstStyle/>
          <a:p>
            <a:pPr defTabSz="457200" fontAlgn="base">
              <a:spcBef>
                <a:spcPts val="3600"/>
              </a:spcBef>
              <a:spcAft>
                <a:spcPct val="0"/>
              </a:spcAft>
              <a:defRPr/>
            </a:pPr>
            <a:r>
              <a:rPr lang="en-GB" sz="1600" b="1" noProof="0" dirty="0">
                <a:solidFill>
                  <a:srgbClr val="000000"/>
                </a:solidFill>
                <a:latin typeface="Helvetica" pitchFamily="2" charset="0"/>
              </a:rPr>
              <a:t>Significantly expanding the reach for new physics requires a new energy frontier, which are long-term R&amp;D projects</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8096F6A-0B86-6AAE-A2B3-15511D002486}"/>
                  </a:ext>
                </a:extLst>
              </p:cNvPr>
              <p:cNvSpPr txBox="1"/>
              <p:nvPr/>
            </p:nvSpPr>
            <p:spPr>
              <a:xfrm>
                <a:off x="641950" y="1588802"/>
                <a:ext cx="11218745" cy="2077492"/>
              </a:xfrm>
              <a:prstGeom prst="rect">
                <a:avLst/>
              </a:prstGeom>
              <a:noFill/>
            </p:spPr>
            <p:txBody>
              <a:bodyPr wrap="square">
                <a:spAutoFit/>
              </a:bodyPr>
              <a:lstStyle/>
              <a:p>
                <a:pPr lvl="0" defTabSz="457200" fontAlgn="base">
                  <a:spcBef>
                    <a:spcPts val="3600"/>
                  </a:spcBef>
                  <a:spcAft>
                    <a:spcPct val="0"/>
                  </a:spcAft>
                  <a:defRPr/>
                </a:pPr>
                <a:r>
                  <a:rPr kumimoji="0" lang="en-GB" sz="1600" b="1" i="0" u="none" strike="noStrike" kern="1200" cap="none" spc="0" normalizeH="0" baseline="0" noProof="0" dirty="0">
                    <a:ln>
                      <a:noFill/>
                    </a:ln>
                    <a:solidFill>
                      <a:srgbClr val="000000"/>
                    </a:solidFill>
                    <a:effectLst/>
                    <a:uLnTx/>
                    <a:uFillTx/>
                    <a:latin typeface="Helvetica" pitchFamily="2" charset="0"/>
                    <a:ea typeface="+mn-ea"/>
                    <a:cs typeface="+mn-cs"/>
                  </a:rPr>
                  <a:t>FCC-</a:t>
                </a:r>
                <a:r>
                  <a:rPr kumimoji="0" lang="en-GB" sz="1600" b="1" i="0" u="none" strike="noStrike" kern="1200" cap="none" spc="0" normalizeH="0" baseline="0" noProof="0" dirty="0" err="1">
                    <a:ln>
                      <a:noFill/>
                    </a:ln>
                    <a:solidFill>
                      <a:srgbClr val="000000"/>
                    </a:solidFill>
                    <a:effectLst/>
                    <a:uLnTx/>
                    <a:uFillTx/>
                    <a:latin typeface="Helvetica" pitchFamily="2" charset="0"/>
                    <a:ea typeface="+mn-ea"/>
                    <a:cs typeface="+mn-cs"/>
                  </a:rPr>
                  <a:t>hh</a:t>
                </a:r>
                <a:r>
                  <a:rPr kumimoji="0" lang="en-GB" sz="1600" b="0" i="0" u="none" strike="noStrike" kern="1200" cap="none" spc="0" normalizeH="0" baseline="0" noProof="0" dirty="0">
                    <a:ln>
                      <a:noFill/>
                    </a:ln>
                    <a:solidFill>
                      <a:srgbClr val="000000"/>
                    </a:solidFill>
                    <a:effectLst/>
                    <a:uLnTx/>
                    <a:uFillTx/>
                    <a:latin typeface="Helvetica" pitchFamily="2" charset="0"/>
                    <a:ea typeface="+mn-ea"/>
                    <a:cs typeface="+mn-cs"/>
                  </a:rPr>
                  <a:t>: current baseline</a:t>
                </a:r>
                <a:r>
                  <a:rPr kumimoji="0" lang="en-GB" sz="1600" b="0" i="0" u="none" strike="noStrike" kern="1200" cap="none" spc="0" normalizeH="0" noProof="0" dirty="0">
                    <a:ln>
                      <a:noFill/>
                    </a:ln>
                    <a:solidFill>
                      <a:srgbClr val="000000"/>
                    </a:solidFill>
                    <a:effectLst/>
                    <a:uLnTx/>
                    <a:uFillTx/>
                    <a:latin typeface="Helvetica" pitchFamily="2" charset="0"/>
                    <a:ea typeface="+mn-ea"/>
                    <a:cs typeface="+mn-cs"/>
                  </a:rPr>
                  <a:t> is</a:t>
                </a:r>
                <a:r>
                  <a:rPr kumimoji="0" lang="en-GB" sz="1600" b="0" i="0" u="none" strike="noStrike" kern="1200" cap="none" spc="0" normalizeH="0" baseline="0" noProof="0" dirty="0">
                    <a:ln>
                      <a:noFill/>
                    </a:ln>
                    <a:solidFill>
                      <a:srgbClr val="000000"/>
                    </a:solidFill>
                    <a:effectLst/>
                    <a:uLnTx/>
                    <a:uFillTx/>
                    <a:latin typeface="Helvetica" pitchFamily="2" charset="0"/>
                    <a:ea typeface="+mn-ea"/>
                    <a:cs typeface="+mn-cs"/>
                  </a:rPr>
                  <a:t> 85 TeV based on 14 T Nb</a:t>
                </a:r>
                <a:r>
                  <a:rPr kumimoji="0" lang="en-GB" sz="1600" b="0" i="0" u="none" strike="noStrike" kern="1200" cap="none" spc="0" normalizeH="0" baseline="-25000" noProof="0" dirty="0">
                    <a:ln>
                      <a:noFill/>
                    </a:ln>
                    <a:solidFill>
                      <a:srgbClr val="000000"/>
                    </a:solidFill>
                    <a:effectLst/>
                    <a:uLnTx/>
                    <a:uFillTx/>
                    <a:latin typeface="Helvetica" pitchFamily="2" charset="0"/>
                    <a:ea typeface="+mn-ea"/>
                    <a:cs typeface="+mn-cs"/>
                  </a:rPr>
                  <a:t>3</a:t>
                </a:r>
                <a:r>
                  <a:rPr kumimoji="0" lang="en-GB" sz="1600" b="0" i="0" u="none" strike="noStrike" kern="1200" cap="none" spc="0" normalizeH="0" baseline="0" noProof="0" dirty="0">
                    <a:ln>
                      <a:noFill/>
                    </a:ln>
                    <a:solidFill>
                      <a:srgbClr val="000000"/>
                    </a:solidFill>
                    <a:effectLst/>
                    <a:uLnTx/>
                    <a:uFillTx/>
                    <a:latin typeface="Helvetica" pitchFamily="2" charset="0"/>
                    <a:ea typeface="+mn-ea"/>
                    <a:cs typeface="+mn-cs"/>
                  </a:rPr>
                  <a:t>Sn high-field magnet technology, L = 30</a:t>
                </a:r>
                <a14:m>
                  <m:oMath xmlns:m="http://schemas.openxmlformats.org/officeDocument/2006/math">
                    <m:r>
                      <a:rPr kumimoji="0" lang="en-GB" sz="1600" b="0" i="0"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 </m:t>
                    </m:r>
                    <m:r>
                      <a:rPr kumimoji="0" lang="en-GB" sz="16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r>
                      <a:rPr kumimoji="0" lang="en-GB" sz="1600" b="0" i="0"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 </m:t>
                    </m:r>
                  </m:oMath>
                </a14:m>
                <a:r>
                  <a:rPr kumimoji="0" lang="en-GB" sz="1600" b="0" i="0" u="none" strike="noStrike" kern="1200" cap="none" spc="0" normalizeH="0" baseline="0" noProof="0" dirty="0">
                    <a:ln>
                      <a:noFill/>
                    </a:ln>
                    <a:solidFill>
                      <a:srgbClr val="000000"/>
                    </a:solidFill>
                    <a:effectLst/>
                    <a:uLnTx/>
                    <a:uFillTx/>
                    <a:latin typeface="Helvetica" pitchFamily="2" charset="0"/>
                    <a:ea typeface="+mn-ea"/>
                    <a:cs typeface="+mn-cs"/>
                  </a:rPr>
                  <a:t>10</a:t>
                </a:r>
                <a:r>
                  <a:rPr kumimoji="0" lang="en-GB" sz="1600" b="0" i="0" u="none" strike="noStrike" kern="1200" cap="none" spc="0" normalizeH="0" baseline="30000" noProof="0" dirty="0">
                    <a:ln>
                      <a:noFill/>
                    </a:ln>
                    <a:solidFill>
                      <a:srgbClr val="000000"/>
                    </a:solidFill>
                    <a:effectLst/>
                    <a:uLnTx/>
                    <a:uFillTx/>
                    <a:latin typeface="Helvetica" pitchFamily="2" charset="0"/>
                    <a:ea typeface="+mn-ea"/>
                    <a:cs typeface="+mn-cs"/>
                  </a:rPr>
                  <a:t>34</a:t>
                </a:r>
                <a:r>
                  <a:rPr kumimoji="0" lang="en-GB" sz="1600" b="0" i="0" u="none" strike="noStrike" kern="1200" cap="none" spc="0" normalizeH="0" baseline="0" noProof="0" dirty="0">
                    <a:ln>
                      <a:noFill/>
                    </a:ln>
                    <a:solidFill>
                      <a:srgbClr val="000000"/>
                    </a:solidFill>
                    <a:effectLst/>
                    <a:uLnTx/>
                    <a:uFillTx/>
                    <a:latin typeface="Helvetica" pitchFamily="2" charset="0"/>
                    <a:ea typeface="+mn-ea"/>
                    <a:cs typeface="+mn-cs"/>
                  </a:rPr>
                  <a:t> cm</a:t>
                </a:r>
                <a:r>
                  <a:rPr kumimoji="0" lang="en-GB" sz="1600" b="0" i="0" u="none" strike="noStrike" kern="1200" cap="none" spc="0" normalizeH="0" baseline="30000" noProof="0" dirty="0">
                    <a:ln>
                      <a:noFill/>
                    </a:ln>
                    <a:solidFill>
                      <a:srgbClr val="000000"/>
                    </a:solidFill>
                    <a:effectLst/>
                    <a:uLnTx/>
                    <a:uFillTx/>
                    <a:latin typeface="Helvetica" pitchFamily="2" charset="0"/>
                    <a:ea typeface="+mn-ea"/>
                    <a:cs typeface="+mn-cs"/>
                  </a:rPr>
                  <a:t>–2</a:t>
                </a:r>
                <a:r>
                  <a:rPr kumimoji="0" lang="en-GB" sz="1600" b="0" i="0" u="none" strike="noStrike" kern="1200" cap="none" spc="0" normalizeH="0" baseline="0" noProof="0" dirty="0">
                    <a:ln>
                      <a:noFill/>
                    </a:ln>
                    <a:solidFill>
                      <a:srgbClr val="000000"/>
                    </a:solidFill>
                    <a:effectLst/>
                    <a:uLnTx/>
                    <a:uFillTx/>
                    <a:latin typeface="Helvetica" pitchFamily="2" charset="0"/>
                    <a:ea typeface="+mn-ea"/>
                    <a:cs typeface="+mn-cs"/>
                  </a:rPr>
                  <a:t>s</a:t>
                </a:r>
                <a:r>
                  <a:rPr kumimoji="0" lang="en-GB" sz="1600" b="0" i="0" u="none" strike="noStrike" kern="1200" cap="none" spc="0" normalizeH="0" baseline="30000" noProof="0" dirty="0">
                    <a:ln>
                      <a:noFill/>
                    </a:ln>
                    <a:solidFill>
                      <a:srgbClr val="000000"/>
                    </a:solidFill>
                    <a:effectLst/>
                    <a:uLnTx/>
                    <a:uFillTx/>
                    <a:latin typeface="Helvetica" pitchFamily="2" charset="0"/>
                    <a:ea typeface="+mn-ea"/>
                    <a:cs typeface="+mn-cs"/>
                  </a:rPr>
                  <a:t>–1</a:t>
                </a:r>
                <a:r>
                  <a:rPr kumimoji="0" lang="en-GB" sz="1600" b="0" i="0" u="none" strike="noStrike" kern="1200" cap="none" spc="0" normalizeH="0" baseline="0" noProof="0" dirty="0">
                    <a:ln>
                      <a:noFill/>
                    </a:ln>
                    <a:solidFill>
                      <a:srgbClr val="000000"/>
                    </a:solidFill>
                    <a:effectLst/>
                    <a:uLnTx/>
                    <a:uFillTx/>
                    <a:latin typeface="Helvetica" pitchFamily="2" charset="0"/>
                    <a:ea typeface="+mn-ea"/>
                    <a:cs typeface="+mn-cs"/>
                  </a:rPr>
                  <a:t>, pileup 1000,</a:t>
                </a:r>
                <a:r>
                  <a:rPr kumimoji="0" lang="en-GB" sz="1600" b="0" i="0" u="none" strike="noStrike" kern="1200" cap="none" spc="0" normalizeH="0" noProof="0" dirty="0">
                    <a:ln>
                      <a:noFill/>
                    </a:ln>
                    <a:solidFill>
                      <a:srgbClr val="000000"/>
                    </a:solidFill>
                    <a:effectLst/>
                    <a:uLnTx/>
                    <a:uFillTx/>
                    <a:latin typeface="Helvetica" pitchFamily="2" charset="0"/>
                    <a:ea typeface="+mn-ea"/>
                    <a:cs typeface="+mn-cs"/>
                  </a:rPr>
                  <a:t> 20 ab</a:t>
                </a:r>
                <a:r>
                  <a:rPr kumimoji="0" lang="en-GB" sz="1600" b="0" i="0" u="none" strike="noStrike" kern="1200" cap="none" spc="0" normalizeH="0" baseline="30000" noProof="0" dirty="0">
                    <a:ln>
                      <a:noFill/>
                    </a:ln>
                    <a:solidFill>
                      <a:srgbClr val="000000"/>
                    </a:solidFill>
                    <a:effectLst/>
                    <a:uLnTx/>
                    <a:uFillTx/>
                    <a:latin typeface="Helvetica" pitchFamily="2" charset="0"/>
                    <a:ea typeface="+mn-ea"/>
                    <a:cs typeface="+mn-cs"/>
                  </a:rPr>
                  <a:t>–1</a:t>
                </a:r>
                <a:r>
                  <a:rPr kumimoji="0" lang="en-GB" sz="1600" b="0" i="0" u="none" strike="noStrike" kern="1200" cap="none" spc="0" normalizeH="0" noProof="0" dirty="0">
                    <a:ln>
                      <a:noFill/>
                    </a:ln>
                    <a:solidFill>
                      <a:srgbClr val="000000"/>
                    </a:solidFill>
                    <a:effectLst/>
                    <a:uLnTx/>
                    <a:uFillTx/>
                    <a:latin typeface="Helvetica" pitchFamily="2" charset="0"/>
                    <a:ea typeface="+mn-ea"/>
                    <a:cs typeface="+mn-cs"/>
                  </a:rPr>
                  <a:t> / IP in 20 years of operation</a:t>
                </a:r>
                <a:endParaRPr kumimoji="0" lang="en-GB" sz="1400" b="0" i="0" u="none" strike="noStrike" kern="1200" cap="none" spc="0" normalizeH="0" baseline="0" noProof="0" dirty="0">
                  <a:ln>
                    <a:noFill/>
                  </a:ln>
                  <a:solidFill>
                    <a:srgbClr val="000000"/>
                  </a:solidFill>
                  <a:effectLst/>
                  <a:uLnTx/>
                  <a:uFillTx/>
                  <a:latin typeface="Helvetica" pitchFamily="2" charset="0"/>
                </a:endParaRPr>
              </a:p>
              <a:p>
                <a:pPr marL="285750" lvl="0" indent="-285750" defTabSz="457200" fontAlgn="base">
                  <a:spcBef>
                    <a:spcPts val="1200"/>
                  </a:spcBef>
                  <a:spcAft>
                    <a:spcPct val="0"/>
                  </a:spcAft>
                  <a:buFont typeface="Arial" panose="020B0604020202020204" pitchFamily="34" charset="0"/>
                  <a:buChar char="•"/>
                  <a:defRPr/>
                </a:pPr>
                <a:r>
                  <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rPr>
                  <a:t>Challenges: industrial </a:t>
                </a:r>
                <a:r>
                  <a:rPr lang="en-GB" sz="1400" dirty="0">
                    <a:solidFill>
                      <a:srgbClr val="000000"/>
                    </a:solidFill>
                    <a:latin typeface="Helvetica" pitchFamily="2" charset="0"/>
                  </a:rPr>
                  <a:t>production &amp; cost control of magnets, </a:t>
                </a:r>
                <a:r>
                  <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rPr>
                  <a:t>beam screens (1200 kW synchrotron radiation vs 7.3 kW at HL-LHC), safety: 10 × stored energy of HL-LHC (</a:t>
                </a:r>
                <a:r>
                  <a:rPr lang="en-GB" sz="1400" dirty="0">
                    <a:solidFill>
                      <a:srgbClr val="000000"/>
                    </a:solidFill>
                    <a:latin typeface="Helvetica" pitchFamily="2" charset="0"/>
                  </a:rPr>
                  <a:t>6.5 vs 0.7 GJ), power  consumption: 1.9 or 4.5 K helium cooling (2.5 vs 2.0 TWh annual) </a:t>
                </a:r>
              </a:p>
              <a:p>
                <a:pPr marL="285750" lvl="0" indent="-285750" defTabSz="457200" fontAlgn="base">
                  <a:spcBef>
                    <a:spcPts val="900"/>
                  </a:spcBef>
                  <a:spcAft>
                    <a:spcPct val="0"/>
                  </a:spcAft>
                  <a:buFont typeface="Arial" panose="020B0604020202020204" pitchFamily="34" charset="0"/>
                  <a:buChar char="•"/>
                  <a:defRPr/>
                </a:pPr>
                <a:r>
                  <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rPr>
                  <a:t>Detector design: much of the SM physics (low </a:t>
                </a:r>
                <a:r>
                  <a:rPr kumimoji="0" lang="en-GB" sz="1400" b="0" i="0" u="none" strike="noStrike" kern="1200" cap="none" spc="0" normalizeH="0" baseline="0" noProof="0" dirty="0" err="1">
                    <a:ln>
                      <a:noFill/>
                    </a:ln>
                    <a:solidFill>
                      <a:srgbClr val="000000"/>
                    </a:solidFill>
                    <a:effectLst/>
                    <a:uLnTx/>
                    <a:uFillTx/>
                    <a:latin typeface="Helvetica" pitchFamily="2" charset="0"/>
                    <a:ea typeface="+mn-ea"/>
                    <a:cs typeface="+mn-cs"/>
                  </a:rPr>
                  <a:t>Bjorken</a:t>
                </a:r>
                <a:r>
                  <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rPr>
                  <a:t>-x) peaks forward (Higgs produced up to rapidity of ~ 6.5 (0.3 </a:t>
                </a:r>
                <a:r>
                  <a:rPr kumimoji="0" lang="en-GB" sz="1400" b="0" i="0" u="none" strike="noStrike" kern="1200" cap="none" spc="0" normalizeH="0" baseline="0" noProof="0" dirty="0" err="1">
                    <a:ln>
                      <a:noFill/>
                    </a:ln>
                    <a:solidFill>
                      <a:srgbClr val="000000"/>
                    </a:solidFill>
                    <a:effectLst/>
                    <a:uLnTx/>
                    <a:uFillTx/>
                    <a:latin typeface="Helvetica" pitchFamily="2" charset="0"/>
                    <a:ea typeface="+mn-ea"/>
                    <a:cs typeface="+mn-cs"/>
                  </a:rPr>
                  <a:t>deg</a:t>
                </a:r>
                <a:r>
                  <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rPr>
                  <a:t>) (up to 2.5 (9 </a:t>
                </a:r>
                <a:r>
                  <a:rPr kumimoji="0" lang="en-GB" sz="1400" b="0" i="0" u="none" strike="noStrike" kern="1200" cap="none" spc="0" normalizeH="0" baseline="0" noProof="0" dirty="0" err="1">
                    <a:ln>
                      <a:noFill/>
                    </a:ln>
                    <a:solidFill>
                      <a:srgbClr val="000000"/>
                    </a:solidFill>
                    <a:effectLst/>
                    <a:uLnTx/>
                    <a:uFillTx/>
                    <a:latin typeface="Helvetica" pitchFamily="2" charset="0"/>
                    <a:ea typeface="+mn-ea"/>
                    <a:cs typeface="+mn-cs"/>
                  </a:rPr>
                  <a:t>deg</a:t>
                </a:r>
                <a:r>
                  <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rPr>
                  <a:t>) at LHC), Detector granularity will be critical: decay product of a Z at 10 TeV separated by </a:t>
                </a:r>
                <a:r>
                  <a:rPr kumimoji="0" lang="el-GR" sz="1400" b="0" i="0" u="none" strike="noStrike" kern="1200" cap="none" spc="0" normalizeH="0" baseline="0" noProof="0" dirty="0">
                    <a:ln>
                      <a:noFill/>
                    </a:ln>
                    <a:solidFill>
                      <a:srgbClr val="000000"/>
                    </a:solidFill>
                    <a:effectLst/>
                    <a:uLnTx/>
                    <a:uFillTx/>
                    <a:latin typeface="Helvetica" pitchFamily="2" charset="0"/>
                    <a:ea typeface="+mn-ea"/>
                    <a:cs typeface="+mn-cs"/>
                  </a:rPr>
                  <a:t>Δ𝑅 ∼ 0.01</a:t>
                </a:r>
                <a:endParaRPr kumimoji="0" lang="en-US" sz="1400" b="0" i="0" u="none" strike="noStrike" kern="1200" cap="none" spc="0" normalizeH="0" baseline="0" noProof="0" dirty="0">
                  <a:ln>
                    <a:noFill/>
                  </a:ln>
                  <a:solidFill>
                    <a:srgbClr val="000000"/>
                  </a:solidFill>
                  <a:effectLst/>
                  <a:uLnTx/>
                  <a:uFillTx/>
                  <a:latin typeface="Helvetica" pitchFamily="2" charset="0"/>
                  <a:ea typeface="+mn-ea"/>
                  <a:cs typeface="+mn-cs"/>
                </a:endParaRPr>
              </a:p>
              <a:p>
                <a:pPr marL="285750" lvl="0" indent="-285750" defTabSz="457200" fontAlgn="base">
                  <a:spcBef>
                    <a:spcPts val="900"/>
                  </a:spcBef>
                  <a:spcAft>
                    <a:spcPct val="0"/>
                  </a:spcAft>
                  <a:buFont typeface="Arial" panose="020B0604020202020204" pitchFamily="34" charset="0"/>
                  <a:buChar char="•"/>
                  <a:defRPr/>
                </a:pPr>
                <a:r>
                  <a:rPr kumimoji="0" lang="en-GB" sz="1400" b="0" i="0" u="none" strike="noStrike" kern="1200" cap="none" spc="0" normalizeH="0" baseline="0" noProof="0" dirty="0">
                    <a:ln>
                      <a:noFill/>
                    </a:ln>
                    <a:solidFill>
                      <a:srgbClr val="0070C0"/>
                    </a:solidFill>
                    <a:effectLst/>
                    <a:uLnTx/>
                    <a:uFillTx/>
                    <a:latin typeface="Helvetica" pitchFamily="2" charset="0"/>
                    <a:ea typeface="+mn-ea"/>
                    <a:cs typeface="+mn-cs"/>
                  </a:rPr>
                  <a:t>Superb BSM physics reach, Higgs &amp; SM programme, incl. few % on </a:t>
                </a:r>
                <a:r>
                  <a:rPr lang="en-GB" sz="1600" dirty="0">
                    <a:solidFill>
                      <a:srgbClr val="0070C0"/>
                    </a:solidFill>
                    <a:latin typeface="Helvetica" pitchFamily="2" charset="0"/>
                  </a:rPr>
                  <a:t>𝜅</a:t>
                </a:r>
                <a:r>
                  <a:rPr lang="en-GB" sz="1600" baseline="-25000" dirty="0" err="1">
                    <a:solidFill>
                      <a:srgbClr val="0070C0"/>
                    </a:solidFill>
                    <a:latin typeface="Helvetica" pitchFamily="2" charset="0"/>
                  </a:rPr>
                  <a:t>λ</a:t>
                </a:r>
                <a:endParaRPr kumimoji="0" lang="en-GB" sz="1600" b="0" i="0" u="none" strike="noStrike" kern="1200" cap="none" spc="0" normalizeH="0" baseline="0" noProof="0" dirty="0">
                  <a:ln>
                    <a:noFill/>
                  </a:ln>
                  <a:solidFill>
                    <a:srgbClr val="000000"/>
                  </a:solidFill>
                  <a:effectLst/>
                  <a:uLnTx/>
                  <a:uFillTx/>
                  <a:latin typeface="Helvetica" pitchFamily="2" charset="0"/>
                  <a:ea typeface="+mn-ea"/>
                  <a:cs typeface="+mn-cs"/>
                </a:endParaRPr>
              </a:p>
            </p:txBody>
          </p:sp>
        </mc:Choice>
        <mc:Fallback xmlns="">
          <p:sp>
            <p:nvSpPr>
              <p:cNvPr id="7" name="TextBox 6">
                <a:extLst>
                  <a:ext uri="{FF2B5EF4-FFF2-40B4-BE49-F238E27FC236}">
                    <a16:creationId xmlns:a16="http://schemas.microsoft.com/office/drawing/2014/main" id="{98096F6A-0B86-6AAE-A2B3-15511D002486}"/>
                  </a:ext>
                </a:extLst>
              </p:cNvPr>
              <p:cNvSpPr txBox="1">
                <a:spLocks noRot="1" noChangeAspect="1" noMove="1" noResize="1" noEditPoints="1" noAdjustHandles="1" noChangeArrowheads="1" noChangeShapeType="1" noTextEdit="1"/>
              </p:cNvSpPr>
              <p:nvPr/>
            </p:nvSpPr>
            <p:spPr>
              <a:xfrm>
                <a:off x="641950" y="1588802"/>
                <a:ext cx="11218745" cy="2077492"/>
              </a:xfrm>
              <a:prstGeom prst="rect">
                <a:avLst/>
              </a:prstGeom>
              <a:blipFill>
                <a:blip r:embed="rId3"/>
                <a:stretch>
                  <a:fillRect l="-226" t="-1220" r="-452" b="-2439"/>
                </a:stretch>
              </a:blipFill>
            </p:spPr>
            <p:txBody>
              <a:bodyPr/>
              <a:lstStyle/>
              <a:p>
                <a:r>
                  <a:rPr lang="en-GB">
                    <a:noFill/>
                  </a:rPr>
                  <a:t> </a:t>
                </a:r>
              </a:p>
            </p:txBody>
          </p:sp>
        </mc:Fallback>
      </mc:AlternateContent>
      <p:sp>
        <p:nvSpPr>
          <p:cNvPr id="5" name="TextBox 4">
            <a:extLst>
              <a:ext uri="{FF2B5EF4-FFF2-40B4-BE49-F238E27FC236}">
                <a16:creationId xmlns:a16="http://schemas.microsoft.com/office/drawing/2014/main" id="{0844F870-6E3B-9534-E06F-E160779CC256}"/>
              </a:ext>
            </a:extLst>
          </p:cNvPr>
          <p:cNvSpPr txBox="1"/>
          <p:nvPr/>
        </p:nvSpPr>
        <p:spPr>
          <a:xfrm>
            <a:off x="443116" y="4236393"/>
            <a:ext cx="1298715" cy="230832"/>
          </a:xfrm>
          <a:prstGeom prst="rect">
            <a:avLst/>
          </a:prstGeom>
          <a:noFill/>
        </p:spPr>
        <p:txBody>
          <a:bodyPr wrap="square">
            <a:spAutoFit/>
          </a:bodyPr>
          <a:lstStyle/>
          <a:p>
            <a:pPr algn="r"/>
            <a:r>
              <a:rPr lang="en-GB" sz="900" dirty="0">
                <a:latin typeface="Helvetica" pitchFamily="2" charset="0"/>
              </a:rPr>
              <a:t>FCC-hh </a:t>
            </a:r>
            <a:r>
              <a:rPr lang="en-GB" sz="900" dirty="0">
                <a:latin typeface="Helvetica" pitchFamily="2" charset="0"/>
                <a:hlinkClick r:id="rId4"/>
              </a:rPr>
              <a:t>ESPPU input</a:t>
            </a:r>
            <a:endParaRPr lang="en-GB" sz="900" dirty="0">
              <a:latin typeface="Helvetica" pitchFamily="2" charset="0"/>
            </a:endParaRPr>
          </a:p>
        </p:txBody>
      </p:sp>
      <p:pic>
        <p:nvPicPr>
          <p:cNvPr id="6" name="Picture 5">
            <a:extLst>
              <a:ext uri="{FF2B5EF4-FFF2-40B4-BE49-F238E27FC236}">
                <a16:creationId xmlns:a16="http://schemas.microsoft.com/office/drawing/2014/main" id="{09604BE2-CA73-171A-A5B5-119E133A5EC6}"/>
              </a:ext>
            </a:extLst>
          </p:cNvPr>
          <p:cNvPicPr>
            <a:picLocks noChangeAspect="1"/>
          </p:cNvPicPr>
          <p:nvPr/>
        </p:nvPicPr>
        <p:blipFill>
          <a:blip r:embed="rId5"/>
          <a:stretch>
            <a:fillRect/>
          </a:stretch>
        </p:blipFill>
        <p:spPr>
          <a:xfrm>
            <a:off x="7189333" y="3779968"/>
            <a:ext cx="4095768" cy="2973335"/>
          </a:xfrm>
          <a:prstGeom prst="rect">
            <a:avLst/>
          </a:prstGeom>
        </p:spPr>
      </p:pic>
      <p:sp>
        <p:nvSpPr>
          <p:cNvPr id="10" name="Rectangle 9">
            <a:extLst>
              <a:ext uri="{FF2B5EF4-FFF2-40B4-BE49-F238E27FC236}">
                <a16:creationId xmlns:a16="http://schemas.microsoft.com/office/drawing/2014/main" id="{9BAFD545-F3EE-E0FE-C2B8-6AD860BEBF07}"/>
              </a:ext>
            </a:extLst>
          </p:cNvPr>
          <p:cNvSpPr/>
          <p:nvPr/>
        </p:nvSpPr>
        <p:spPr>
          <a:xfrm>
            <a:off x="10534916" y="4739426"/>
            <a:ext cx="444632" cy="465051"/>
          </a:xfrm>
          <a:prstGeom prst="rect">
            <a:avLst/>
          </a:prstGeom>
          <a:solidFill>
            <a:schemeClr val="bg1"/>
          </a:solidFill>
        </p:spPr>
        <p:txBody>
          <a:bodyPr wrap="none" rtlCol="0" anchor="ctr">
            <a:spAutoFit/>
          </a:bodyPr>
          <a:lstStyle/>
          <a:p>
            <a:pPr algn="l"/>
            <a:endParaRPr lang="en-GB" sz="1600" dirty="0">
              <a:latin typeface="Helvetica" pitchFamily="2" charset="0"/>
            </a:endParaRPr>
          </a:p>
        </p:txBody>
      </p:sp>
      <p:sp>
        <p:nvSpPr>
          <p:cNvPr id="9" name="TextBox 8">
            <a:extLst>
              <a:ext uri="{FF2B5EF4-FFF2-40B4-BE49-F238E27FC236}">
                <a16:creationId xmlns:a16="http://schemas.microsoft.com/office/drawing/2014/main" id="{A44FC8C3-33DB-3531-B80B-D73B737BCDC5}"/>
              </a:ext>
            </a:extLst>
          </p:cNvPr>
          <p:cNvSpPr txBox="1"/>
          <p:nvPr/>
        </p:nvSpPr>
        <p:spPr>
          <a:xfrm>
            <a:off x="9296817" y="4670129"/>
            <a:ext cx="1721369" cy="307777"/>
          </a:xfrm>
          <a:prstGeom prst="rect">
            <a:avLst/>
          </a:prstGeom>
          <a:noFill/>
        </p:spPr>
        <p:txBody>
          <a:bodyPr wrap="none" rtlCol="0">
            <a:spAutoFit/>
          </a:bodyPr>
          <a:lstStyle/>
          <a:p>
            <a:pPr marL="0" algn="l">
              <a:spcBef>
                <a:spcPts val="3000"/>
              </a:spcBef>
            </a:pPr>
            <a:r>
              <a:rPr lang="en-GB" sz="1400" dirty="0">
                <a:solidFill>
                  <a:prstClr val="black"/>
                </a:solidFill>
                <a:latin typeface="Helvetica" pitchFamily="2" charset="0"/>
                <a:ea typeface="Helvetica Light" charset="0"/>
                <a:cs typeface="Helvetica Light" charset="0"/>
                <a:sym typeface="Wingdings" pitchFamily="2" charset="2"/>
              </a:rPr>
              <a:t>H → 4𝓁 @ 100 TeV</a:t>
            </a:r>
          </a:p>
        </p:txBody>
      </p:sp>
    </p:spTree>
    <p:extLst>
      <p:ext uri="{BB962C8B-B14F-4D97-AF65-F5344CB8AC3E}">
        <p14:creationId xmlns:p14="http://schemas.microsoft.com/office/powerpoint/2010/main" val="1012528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EC452-1C42-F53E-DA58-2BA10E89242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2393F7B-D621-F3D9-11E8-C76372F09574}"/>
              </a:ext>
            </a:extLst>
          </p:cNvPr>
          <p:cNvSpPr>
            <a:spLocks noGrp="1"/>
          </p:cNvSpPr>
          <p:nvPr>
            <p:ph type="sldNum" sz="quarter" idx="4"/>
          </p:nvPr>
        </p:nvSpPr>
        <p:spPr/>
        <p:txBody>
          <a:bodyPr/>
          <a:lstStyle/>
          <a:p>
            <a:pPr>
              <a:defRPr/>
            </a:pPr>
            <a:fld id="{611C2F03-9E95-40C9-A99F-3C4F7EE8CF2A}" type="slidenum">
              <a:rPr lang="en-GB" smtClean="0"/>
              <a:pPr>
                <a:defRPr/>
              </a:pPr>
              <a:t>49</a:t>
            </a:fld>
            <a:endParaRPr lang="en-GB" dirty="0"/>
          </a:p>
        </p:txBody>
      </p:sp>
      <p:sp>
        <p:nvSpPr>
          <p:cNvPr id="3" name="TextBox 2">
            <a:extLst>
              <a:ext uri="{FF2B5EF4-FFF2-40B4-BE49-F238E27FC236}">
                <a16:creationId xmlns:a16="http://schemas.microsoft.com/office/drawing/2014/main" id="{52879B49-AC6E-244B-035D-CA2287DF6AE5}"/>
              </a:ext>
            </a:extLst>
          </p:cNvPr>
          <p:cNvSpPr txBox="1"/>
          <p:nvPr/>
        </p:nvSpPr>
        <p:spPr>
          <a:xfrm>
            <a:off x="214938" y="264651"/>
            <a:ext cx="11305525"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lang="en-GB" sz="2800" b="1" noProof="0" dirty="0">
                <a:solidFill>
                  <a:srgbClr val="0D7FBF"/>
                </a:solidFill>
                <a:latin typeface="Helvetica" pitchFamily="2" charset="0"/>
                <a:ea typeface="Trebuchet MS" pitchFamily="-84" charset="0"/>
                <a:cs typeface="Helvetica Light"/>
              </a:rPr>
              <a:t>High-energy frontier, longer term R&amp;D projects</a:t>
            </a:r>
          </a:p>
        </p:txBody>
      </p:sp>
      <p:sp>
        <p:nvSpPr>
          <p:cNvPr id="4" name="Rectangle 3">
            <a:extLst>
              <a:ext uri="{FF2B5EF4-FFF2-40B4-BE49-F238E27FC236}">
                <a16:creationId xmlns:a16="http://schemas.microsoft.com/office/drawing/2014/main" id="{86F4CC70-A584-0FB5-6241-24A68BF22AB8}"/>
              </a:ext>
            </a:extLst>
          </p:cNvPr>
          <p:cNvSpPr/>
          <p:nvPr/>
        </p:nvSpPr>
        <p:spPr>
          <a:xfrm>
            <a:off x="641951" y="1108688"/>
            <a:ext cx="11417527" cy="338554"/>
          </a:xfrm>
          <a:prstGeom prst="rect">
            <a:avLst/>
          </a:prstGeom>
        </p:spPr>
        <p:txBody>
          <a:bodyPr wrap="square">
            <a:spAutoFit/>
          </a:bodyPr>
          <a:lstStyle/>
          <a:p>
            <a:pPr defTabSz="457200" fontAlgn="base">
              <a:spcBef>
                <a:spcPts val="3600"/>
              </a:spcBef>
              <a:spcAft>
                <a:spcPct val="0"/>
              </a:spcAft>
              <a:defRPr/>
            </a:pPr>
            <a:r>
              <a:rPr lang="en-GB" sz="1600" b="1" noProof="0" dirty="0">
                <a:solidFill>
                  <a:srgbClr val="000000"/>
                </a:solidFill>
                <a:latin typeface="Helvetica" pitchFamily="2" charset="0"/>
              </a:rPr>
              <a:t>Significantly expanding the reach for new physics requires a new energy frontier, which are long-term R&amp;D projects</a:t>
            </a:r>
          </a:p>
        </p:txBody>
      </p:sp>
      <p:sp>
        <p:nvSpPr>
          <p:cNvPr id="7" name="TextBox 6">
            <a:extLst>
              <a:ext uri="{FF2B5EF4-FFF2-40B4-BE49-F238E27FC236}">
                <a16:creationId xmlns:a16="http://schemas.microsoft.com/office/drawing/2014/main" id="{60AF08A9-F672-0E16-2D18-532C9F1111C1}"/>
              </a:ext>
            </a:extLst>
          </p:cNvPr>
          <p:cNvSpPr txBox="1"/>
          <p:nvPr/>
        </p:nvSpPr>
        <p:spPr>
          <a:xfrm>
            <a:off x="641950" y="1588802"/>
            <a:ext cx="11218745" cy="2123658"/>
          </a:xfrm>
          <a:prstGeom prst="rect">
            <a:avLst/>
          </a:prstGeom>
          <a:noFill/>
        </p:spPr>
        <p:txBody>
          <a:bodyPr wrap="square">
            <a:spAutoFit/>
          </a:bodyPr>
          <a:lstStyle/>
          <a:p>
            <a:pPr lvl="0" defTabSz="457200" fontAlgn="base">
              <a:spcBef>
                <a:spcPts val="3600"/>
              </a:spcBef>
              <a:spcAft>
                <a:spcPct val="0"/>
              </a:spcAft>
              <a:defRPr/>
            </a:pPr>
            <a:r>
              <a:rPr lang="en-GB" sz="1600" b="1" dirty="0">
                <a:solidFill>
                  <a:srgbClr val="000000"/>
                </a:solidFill>
                <a:latin typeface="Helvetica" pitchFamily="2" charset="0"/>
              </a:rPr>
              <a:t>Muon collider</a:t>
            </a:r>
            <a:r>
              <a:rPr lang="en-GB" sz="1600" dirty="0">
                <a:solidFill>
                  <a:srgbClr val="000000"/>
                </a:solidFill>
                <a:latin typeface="Helvetica" pitchFamily="2" charset="0"/>
              </a:rPr>
              <a:t>: best of all worlds? High energies (3–10 TeV), high luminosities with excellent luminosity per MW ratio, (relatively) clean lepton collision events</a:t>
            </a:r>
            <a:endParaRPr lang="en-GB" sz="1400" dirty="0">
              <a:solidFill>
                <a:srgbClr val="000000"/>
              </a:solidFill>
              <a:latin typeface="Helvetica" pitchFamily="2" charset="0"/>
            </a:endParaRPr>
          </a:p>
          <a:p>
            <a:pPr marL="285750" lvl="0" indent="-285750" defTabSz="457200" fontAlgn="base">
              <a:spcBef>
                <a:spcPts val="1200"/>
              </a:spcBef>
              <a:spcAft>
                <a:spcPct val="0"/>
              </a:spcAft>
              <a:buFont typeface="Arial" panose="020B0604020202020204" pitchFamily="34" charset="0"/>
              <a:buChar char="•"/>
              <a:defRPr/>
            </a:pPr>
            <a:r>
              <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rPr>
              <a:t>Challenges: muon production (MW-scale proton drivers, robust targets, ~20 T capture solenoids), ionisation cooling (longitudinal &amp; transverse (6D) emittance reduction via absorbers + RF in strong B-fields), acceleration by series of high-energy rapid-cycling synchrotrons with fast rising magnets, collision — all within ~0.1 s, detector backgrounds, high neutrino flux (&gt;3 TeV)</a:t>
            </a:r>
          </a:p>
          <a:p>
            <a:pPr marL="285750" lvl="0" indent="-285750" defTabSz="457200" fontAlgn="base">
              <a:spcBef>
                <a:spcPts val="900"/>
              </a:spcBef>
              <a:spcAft>
                <a:spcPct val="0"/>
              </a:spcAft>
              <a:buFont typeface="Arial" panose="020B0604020202020204" pitchFamily="34" charset="0"/>
              <a:buChar char="•"/>
              <a:defRPr/>
            </a:pPr>
            <a:r>
              <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rPr>
              <a:t>Demonstrator facility needed before full realisation</a:t>
            </a:r>
          </a:p>
          <a:p>
            <a:pPr marL="285750" lvl="0" indent="-285750" defTabSz="457200" fontAlgn="base">
              <a:spcBef>
                <a:spcPts val="900"/>
              </a:spcBef>
              <a:spcAft>
                <a:spcPct val="0"/>
              </a:spcAft>
              <a:buFont typeface="Arial" panose="020B0604020202020204" pitchFamily="34" charset="0"/>
              <a:buChar char="•"/>
              <a:defRPr/>
            </a:pPr>
            <a:r>
              <a:rPr kumimoji="0" lang="en-GB" sz="1400" b="0" i="0" u="none" strike="noStrike" kern="1200" cap="none" spc="0" normalizeH="0" baseline="0" noProof="0" dirty="0">
                <a:ln>
                  <a:noFill/>
                </a:ln>
                <a:solidFill>
                  <a:srgbClr val="0070C0"/>
                </a:solidFill>
                <a:effectLst/>
                <a:uLnTx/>
                <a:uFillTx/>
                <a:latin typeface="Helvetica" pitchFamily="2" charset="0"/>
                <a:ea typeface="+mn-ea"/>
                <a:cs typeface="+mn-cs"/>
              </a:rPr>
              <a:t>Superb BSM physics reach, Higgs &amp; SM programme</a:t>
            </a:r>
          </a:p>
        </p:txBody>
      </p:sp>
      <p:pic>
        <p:nvPicPr>
          <p:cNvPr id="8" name="CCMayJun_muons_fig1.jpeg" descr="CCMayJun_muons_fig1.jpeg">
            <a:extLst>
              <a:ext uri="{FF2B5EF4-FFF2-40B4-BE49-F238E27FC236}">
                <a16:creationId xmlns:a16="http://schemas.microsoft.com/office/drawing/2014/main" id="{47351091-EB5A-5446-67EC-A97E38F65CC7}"/>
              </a:ext>
            </a:extLst>
          </p:cNvPr>
          <p:cNvPicPr>
            <a:picLocks noChangeAspect="1"/>
          </p:cNvPicPr>
          <p:nvPr/>
        </p:nvPicPr>
        <p:blipFill>
          <a:blip r:embed="rId2"/>
          <a:srcRect t="2338" b="49691"/>
          <a:stretch>
            <a:fillRect/>
          </a:stretch>
        </p:blipFill>
        <p:spPr>
          <a:xfrm>
            <a:off x="979060" y="3877548"/>
            <a:ext cx="9796034" cy="2350834"/>
          </a:xfrm>
          <a:prstGeom prst="rect">
            <a:avLst/>
          </a:prstGeom>
          <a:ln w="12700">
            <a:miter lim="400000"/>
          </a:ln>
        </p:spPr>
      </p:pic>
      <p:sp>
        <p:nvSpPr>
          <p:cNvPr id="9" name="TextBox 8">
            <a:extLst>
              <a:ext uri="{FF2B5EF4-FFF2-40B4-BE49-F238E27FC236}">
                <a16:creationId xmlns:a16="http://schemas.microsoft.com/office/drawing/2014/main" id="{1E805E14-EC8D-89E8-9C17-3A35E61AA25C}"/>
              </a:ext>
            </a:extLst>
          </p:cNvPr>
          <p:cNvSpPr txBox="1"/>
          <p:nvPr/>
        </p:nvSpPr>
        <p:spPr>
          <a:xfrm>
            <a:off x="9200359" y="3646716"/>
            <a:ext cx="1636520" cy="230832"/>
          </a:xfrm>
          <a:prstGeom prst="rect">
            <a:avLst/>
          </a:prstGeom>
          <a:noFill/>
        </p:spPr>
        <p:txBody>
          <a:bodyPr wrap="square">
            <a:spAutoFit/>
          </a:bodyPr>
          <a:lstStyle/>
          <a:p>
            <a:pPr algn="r"/>
            <a:r>
              <a:rPr lang="en-GB" sz="900" dirty="0">
                <a:latin typeface="Helvetica" pitchFamily="2" charset="0"/>
              </a:rPr>
              <a:t>Muon Collider </a:t>
            </a:r>
            <a:r>
              <a:rPr lang="en-GB" sz="900" dirty="0">
                <a:latin typeface="Helvetica" pitchFamily="2" charset="0"/>
                <a:hlinkClick r:id="rId3"/>
              </a:rPr>
              <a:t>ESPPU input</a:t>
            </a:r>
            <a:endParaRPr lang="en-GB" sz="900" dirty="0">
              <a:latin typeface="Helvetica" pitchFamily="2" charset="0"/>
            </a:endParaRPr>
          </a:p>
        </p:txBody>
      </p:sp>
      <p:sp>
        <p:nvSpPr>
          <p:cNvPr id="10" name="TextBox 9">
            <a:extLst>
              <a:ext uri="{FF2B5EF4-FFF2-40B4-BE49-F238E27FC236}">
                <a16:creationId xmlns:a16="http://schemas.microsoft.com/office/drawing/2014/main" id="{8B44CDD7-1F69-9241-7F61-7E7D687BFAE5}"/>
              </a:ext>
            </a:extLst>
          </p:cNvPr>
          <p:cNvSpPr txBox="1"/>
          <p:nvPr/>
        </p:nvSpPr>
        <p:spPr>
          <a:xfrm>
            <a:off x="854784" y="6259380"/>
            <a:ext cx="2398413" cy="253916"/>
          </a:xfrm>
          <a:prstGeom prst="rect">
            <a:avLst/>
          </a:prstGeom>
          <a:noFill/>
        </p:spPr>
        <p:txBody>
          <a:bodyPr wrap="none" rtlCol="0">
            <a:spAutoFit/>
          </a:bodyPr>
          <a:lstStyle/>
          <a:p>
            <a:pPr marL="0" algn="l">
              <a:spcBef>
                <a:spcPts val="3000"/>
              </a:spcBef>
            </a:pPr>
            <a:r>
              <a:rPr lang="en-GB" sz="105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Conceptual layout of a muon collider</a:t>
            </a:r>
          </a:p>
        </p:txBody>
      </p:sp>
    </p:spTree>
    <p:extLst>
      <p:ext uri="{BB962C8B-B14F-4D97-AF65-F5344CB8AC3E}">
        <p14:creationId xmlns:p14="http://schemas.microsoft.com/office/powerpoint/2010/main" val="8104139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EAD19-76D4-2595-00DF-4464A8E8077A}"/>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4A8A71B8-2BEB-8622-D651-E12FC72E8C79}"/>
              </a:ext>
            </a:extLst>
          </p:cNvPr>
          <p:cNvSpPr/>
          <p:nvPr/>
        </p:nvSpPr>
        <p:spPr>
          <a:xfrm>
            <a:off x="-214" y="-1"/>
            <a:ext cx="12192214" cy="1304365"/>
          </a:xfrm>
          <a:prstGeom prst="rect">
            <a:avLst/>
          </a:prstGeom>
          <a:solidFill>
            <a:srgbClr val="98B8D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a:extLst>
              <a:ext uri="{FF2B5EF4-FFF2-40B4-BE49-F238E27FC236}">
                <a16:creationId xmlns:a16="http://schemas.microsoft.com/office/drawing/2014/main" id="{D5B54AD0-62CB-F7C8-FF16-99EF66B2F0AB}"/>
              </a:ext>
            </a:extLst>
          </p:cNvPr>
          <p:cNvPicPr>
            <a:picLocks noChangeAspect="1"/>
          </p:cNvPicPr>
          <p:nvPr/>
        </p:nvPicPr>
        <p:blipFill>
          <a:blip r:embed="rId2"/>
          <a:srcRect l="2" t="-158" r="-2" b="27152"/>
          <a:stretch>
            <a:fillRect/>
          </a:stretch>
        </p:blipFill>
        <p:spPr>
          <a:xfrm>
            <a:off x="0" y="645459"/>
            <a:ext cx="12192000" cy="6212542"/>
          </a:xfrm>
          <a:prstGeom prst="rect">
            <a:avLst/>
          </a:prstGeom>
        </p:spPr>
      </p:pic>
      <p:sp>
        <p:nvSpPr>
          <p:cNvPr id="2" name="Slide Number Placeholder 1">
            <a:extLst>
              <a:ext uri="{FF2B5EF4-FFF2-40B4-BE49-F238E27FC236}">
                <a16:creationId xmlns:a16="http://schemas.microsoft.com/office/drawing/2014/main" id="{002AC96A-D63E-9C44-3236-CA90881A2123}"/>
              </a:ext>
            </a:extLst>
          </p:cNvPr>
          <p:cNvSpPr>
            <a:spLocks noGrp="1"/>
          </p:cNvSpPr>
          <p:nvPr>
            <p:ph type="sldNum" sz="quarter" idx="4"/>
          </p:nvPr>
        </p:nvSpPr>
        <p:spPr>
          <a:xfrm>
            <a:off x="9329563" y="6545798"/>
            <a:ext cx="2844800" cy="365125"/>
          </a:xfrm>
          <a:prstGeom prst="rect">
            <a:avLst/>
          </a:prstGeom>
        </p:spPr>
        <p:txBody>
          <a:bodyPr/>
          <a:lstStyle>
            <a:defPPr>
              <a:defRPr lang="en-CH"/>
            </a:defPPr>
            <a:lvl1pPr marL="0" algn="r" defTabSz="914400" rtl="0" eaLnBrk="1" latinLnBrk="0" hangingPunct="1">
              <a:defRPr sz="1400" b="0" i="0" kern="1200">
                <a:solidFill>
                  <a:schemeClr val="tx1">
                    <a:lumMod val="50000"/>
                    <a:lumOff val="50000"/>
                  </a:schemeClr>
                </a:solidFill>
                <a:latin typeface="Helvetica Light" charset="0"/>
                <a:ea typeface="Helvetica Light" charset="0"/>
                <a:cs typeface="Helvetica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lang="en-GB" smtClean="0"/>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GB" sz="1400" b="0" i="0" u="none" strike="noStrike" kern="1200" cap="none" spc="0" normalizeH="0" baseline="0" noProof="0" dirty="0">
              <a:ln>
                <a:noFill/>
              </a:ln>
              <a:solidFill>
                <a:srgbClr val="000000">
                  <a:lumMod val="50000"/>
                  <a:lumOff val="50000"/>
                </a:srgbClr>
              </a:solidFill>
              <a:effectLst/>
              <a:uLnTx/>
              <a:uFillTx/>
              <a:latin typeface="Helvetica Light" charset="0"/>
            </a:endParaRPr>
          </a:p>
        </p:txBody>
      </p:sp>
      <p:sp>
        <p:nvSpPr>
          <p:cNvPr id="3" name="TextBox 2">
            <a:extLst>
              <a:ext uri="{FF2B5EF4-FFF2-40B4-BE49-F238E27FC236}">
                <a16:creationId xmlns:a16="http://schemas.microsoft.com/office/drawing/2014/main" id="{8A687611-D883-4D30-892F-516C9CFB9194}"/>
              </a:ext>
            </a:extLst>
          </p:cNvPr>
          <p:cNvSpPr txBox="1"/>
          <p:nvPr/>
        </p:nvSpPr>
        <p:spPr>
          <a:xfrm>
            <a:off x="-214" y="291545"/>
            <a:ext cx="12317720" cy="646331"/>
          </a:xfrm>
          <a:prstGeom prst="rect">
            <a:avLst/>
          </a:prstGeom>
          <a:noFill/>
        </p:spPr>
        <p:txBody>
          <a:bodyPr wrap="square" rtlCol="0">
            <a:spAutoFit/>
          </a:bodyPr>
          <a:lstStyle/>
          <a:p>
            <a:pPr lvl="0" indent="424250" defTabSz="430225" fontAlgn="base">
              <a:spcBef>
                <a:spcPct val="0"/>
              </a:spcBef>
              <a:spcAft>
                <a:spcPct val="0"/>
              </a:spcAft>
              <a:defRPr/>
            </a:pPr>
            <a:r>
              <a:rPr lang="en-GB" sz="3600" b="1" dirty="0">
                <a:solidFill>
                  <a:schemeClr val="bg1"/>
                </a:solidFill>
                <a:latin typeface="Helvetica" pitchFamily="2" charset="0"/>
                <a:ea typeface="Trebuchet MS" pitchFamily="-84" charset="0"/>
                <a:cs typeface="Helvetica Light"/>
              </a:rPr>
              <a:t>FCC-ee — projected acceptance</a:t>
            </a:r>
          </a:p>
        </p:txBody>
      </p:sp>
      <p:sp>
        <p:nvSpPr>
          <p:cNvPr id="10" name="TextBox 9">
            <a:extLst>
              <a:ext uri="{FF2B5EF4-FFF2-40B4-BE49-F238E27FC236}">
                <a16:creationId xmlns:a16="http://schemas.microsoft.com/office/drawing/2014/main" id="{85CD066F-A9BF-720E-F87B-1B4A5BE66A31}"/>
              </a:ext>
            </a:extLst>
          </p:cNvPr>
          <p:cNvSpPr txBox="1"/>
          <p:nvPr/>
        </p:nvSpPr>
        <p:spPr>
          <a:xfrm>
            <a:off x="457199" y="915385"/>
            <a:ext cx="9815514" cy="369332"/>
          </a:xfrm>
          <a:prstGeom prst="rect">
            <a:avLst/>
          </a:prstGeom>
          <a:noFill/>
        </p:spPr>
        <p:txBody>
          <a:bodyPr wrap="square" rtlCol="0">
            <a:spAutoFit/>
          </a:bodyPr>
          <a:lstStyle/>
          <a:p>
            <a:pPr algn="l"/>
            <a:r>
              <a:rPr lang="en-GB" dirty="0">
                <a:solidFill>
                  <a:schemeClr val="bg1"/>
                </a:solidFill>
                <a:latin typeface="Helvetica" pitchFamily="2" charset="0"/>
              </a:rPr>
              <a:t>Does the average taxpayer in CERN’s member states support a new accelerator at CERN?</a:t>
            </a:r>
          </a:p>
        </p:txBody>
      </p:sp>
      <p:sp>
        <p:nvSpPr>
          <p:cNvPr id="21" name="Rounded Rectangle 20">
            <a:extLst>
              <a:ext uri="{FF2B5EF4-FFF2-40B4-BE49-F238E27FC236}">
                <a16:creationId xmlns:a16="http://schemas.microsoft.com/office/drawing/2014/main" id="{F63A9669-E8FB-1685-989A-C24C6F9B9989}"/>
              </a:ext>
            </a:extLst>
          </p:cNvPr>
          <p:cNvSpPr/>
          <p:nvPr/>
        </p:nvSpPr>
        <p:spPr>
          <a:xfrm>
            <a:off x="553486" y="1626083"/>
            <a:ext cx="11071776" cy="5231917"/>
          </a:xfrm>
          <a:prstGeom prst="roundRect">
            <a:avLst>
              <a:gd name="adj" fmla="val 1463"/>
            </a:avLst>
          </a:prstGeom>
          <a:solidFill>
            <a:schemeClr val="bg1"/>
          </a:solidFill>
        </p:spPr>
        <p:txBody>
          <a:bodyPr wrap="square" rtlCol="0" anchor="ctr">
            <a:spAutoFit/>
          </a:bodyPr>
          <a:lstStyle/>
          <a:p>
            <a:pPr algn="l"/>
            <a:endParaRPr lang="en-GB" sz="1600" dirty="0">
              <a:latin typeface="Helvetica" pitchFamily="2" charset="0"/>
            </a:endParaRPr>
          </a:p>
        </p:txBody>
      </p:sp>
      <p:sp>
        <p:nvSpPr>
          <p:cNvPr id="18" name="TextBox 17">
            <a:extLst>
              <a:ext uri="{FF2B5EF4-FFF2-40B4-BE49-F238E27FC236}">
                <a16:creationId xmlns:a16="http://schemas.microsoft.com/office/drawing/2014/main" id="{7D1651DE-1022-6AA8-72BB-10B029F71A2D}"/>
              </a:ext>
            </a:extLst>
          </p:cNvPr>
          <p:cNvSpPr txBox="1"/>
          <p:nvPr/>
        </p:nvSpPr>
        <p:spPr>
          <a:xfrm>
            <a:off x="774700" y="1778000"/>
            <a:ext cx="10248900" cy="307777"/>
          </a:xfrm>
          <a:prstGeom prst="rect">
            <a:avLst/>
          </a:prstGeom>
          <a:noFill/>
        </p:spPr>
        <p:txBody>
          <a:bodyPr wrap="square" rtlCol="0">
            <a:spAutoFit/>
          </a:bodyPr>
          <a:lstStyle/>
          <a:p>
            <a:pPr marL="0" algn="l">
              <a:spcBef>
                <a:spcPts val="3000"/>
              </a:spcBef>
            </a:pPr>
            <a:r>
              <a:rPr lang="en-GB" sz="1400" dirty="0">
                <a:solidFill>
                  <a:prstClr val="black"/>
                </a:solidFill>
                <a:latin typeface="Helvetica" pitchFamily="2" charset="0"/>
                <a:ea typeface="Helvetica Light" charset="0"/>
                <a:cs typeface="Helvetica Light" charset="0"/>
                <a:sym typeface="Wingdings" pitchFamily="2" charset="2"/>
              </a:rPr>
              <a:t>A public perception study assessed quantitative indicators for drivers as basis for evidence-based actions </a:t>
            </a:r>
          </a:p>
        </p:txBody>
      </p:sp>
      <p:pic>
        <p:nvPicPr>
          <p:cNvPr id="19" name="Picture 18">
            <a:extLst>
              <a:ext uri="{FF2B5EF4-FFF2-40B4-BE49-F238E27FC236}">
                <a16:creationId xmlns:a16="http://schemas.microsoft.com/office/drawing/2014/main" id="{F90C13CA-F391-BBCD-C0D5-4B97A92F54A3}"/>
              </a:ext>
            </a:extLst>
          </p:cNvPr>
          <p:cNvPicPr>
            <a:picLocks noChangeAspect="1"/>
          </p:cNvPicPr>
          <p:nvPr/>
        </p:nvPicPr>
        <p:blipFill>
          <a:blip r:embed="rId3">
            <a:extLst>
              <a:ext uri="{28A0092B-C50C-407E-A947-70E740481C1C}">
                <a14:useLocalDpi xmlns:a14="http://schemas.microsoft.com/office/drawing/2010/main" val="0"/>
              </a:ext>
            </a:extLst>
          </a:blip>
          <a:srcRect t="1212" r="20504" b="670"/>
          <a:stretch>
            <a:fillRect/>
          </a:stretch>
        </p:blipFill>
        <p:spPr>
          <a:xfrm>
            <a:off x="831404" y="2212294"/>
            <a:ext cx="6071284" cy="4387972"/>
          </a:xfrm>
          <a:prstGeom prst="rect">
            <a:avLst/>
          </a:prstGeom>
        </p:spPr>
      </p:pic>
      <p:sp>
        <p:nvSpPr>
          <p:cNvPr id="22" name="TextBox 21">
            <a:extLst>
              <a:ext uri="{FF2B5EF4-FFF2-40B4-BE49-F238E27FC236}">
                <a16:creationId xmlns:a16="http://schemas.microsoft.com/office/drawing/2014/main" id="{CF035BB5-34A3-9132-1008-C491D3E69D13}"/>
              </a:ext>
            </a:extLst>
          </p:cNvPr>
          <p:cNvSpPr txBox="1"/>
          <p:nvPr/>
        </p:nvSpPr>
        <p:spPr>
          <a:xfrm>
            <a:off x="6940787" y="2172072"/>
            <a:ext cx="4336813" cy="1446550"/>
          </a:xfrm>
          <a:prstGeom prst="rect">
            <a:avLst/>
          </a:prstGeom>
          <a:noFill/>
        </p:spPr>
        <p:txBody>
          <a:bodyPr wrap="square" rtlCol="0">
            <a:spAutoFit/>
          </a:bodyPr>
          <a:lstStyle/>
          <a:p>
            <a:pPr marL="0" algn="l">
              <a:spcBef>
                <a:spcPts val="3000"/>
              </a:spcBef>
            </a:pP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How much of their taxes would citizens be willing                                  to allocate to a new collider project at CERN?</a:t>
            </a:r>
          </a:p>
          <a:p>
            <a:pPr marL="0" algn="l">
              <a:spcBef>
                <a:spcPts val="1200"/>
              </a:spcBef>
            </a:pPr>
            <a:r>
              <a:rPr lang="en-GB" sz="11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Study based on accredited methodology, passed through an ethics committee and carried out with an independent, domain specific quality management certified support company.</a:t>
            </a:r>
          </a:p>
          <a:p>
            <a:pPr>
              <a:spcBef>
                <a:spcPts val="1200"/>
              </a:spcBef>
            </a:pPr>
            <a:r>
              <a:rPr lang="en-GB" sz="1100" dirty="0">
                <a:latin typeface="Helvetica Light" panose="020B0403020202020204" pitchFamily="34" charset="0"/>
              </a:rPr>
              <a:t>Link to article: </a:t>
            </a:r>
            <a:r>
              <a:rPr lang="en-GB" sz="1100" dirty="0">
                <a:latin typeface="Helvetica Light" panose="020B0403020202020204" pitchFamily="34" charset="0"/>
                <a:hlinkClick r:id="rId4"/>
              </a:rPr>
              <a:t>https://inspirehep.net/literature/3155013</a:t>
            </a:r>
            <a:r>
              <a:rPr lang="en-GB" sz="1100" dirty="0">
                <a:latin typeface="Helvetica Light" panose="020B0403020202020204" pitchFamily="34" charset="0"/>
              </a:rPr>
              <a:t> </a:t>
            </a:r>
            <a:endParaRPr lang="en-GB" sz="11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endParaRPr>
          </a:p>
        </p:txBody>
      </p:sp>
      <p:sp>
        <p:nvSpPr>
          <p:cNvPr id="23" name="Rounded Rectangle 22">
            <a:extLst>
              <a:ext uri="{FF2B5EF4-FFF2-40B4-BE49-F238E27FC236}">
                <a16:creationId xmlns:a16="http://schemas.microsoft.com/office/drawing/2014/main" id="{18283C47-B2BA-309E-486A-B6596DDF1C0C}"/>
              </a:ext>
            </a:extLst>
          </p:cNvPr>
          <p:cNvSpPr/>
          <p:nvPr/>
        </p:nvSpPr>
        <p:spPr>
          <a:xfrm>
            <a:off x="4165600" y="2717800"/>
            <a:ext cx="596900" cy="3949700"/>
          </a:xfrm>
          <a:prstGeom prst="roundRect">
            <a:avLst/>
          </a:prstGeom>
          <a:ln w="28575">
            <a:solidFill>
              <a:srgbClr val="FF0000"/>
            </a:solidFill>
          </a:ln>
        </p:spPr>
        <p:txBody>
          <a:bodyPr wrap="none" rtlCol="0" anchor="ctr">
            <a:spAutoFit/>
          </a:bodyPr>
          <a:lstStyle/>
          <a:p>
            <a:pPr algn="l"/>
            <a:endParaRPr lang="en-GB" sz="1600" dirty="0">
              <a:latin typeface="Helvetica" pitchFamily="2" charset="0"/>
            </a:endParaRPr>
          </a:p>
        </p:txBody>
      </p:sp>
      <p:sp>
        <p:nvSpPr>
          <p:cNvPr id="24" name="TextBox 23">
            <a:extLst>
              <a:ext uri="{FF2B5EF4-FFF2-40B4-BE49-F238E27FC236}">
                <a16:creationId xmlns:a16="http://schemas.microsoft.com/office/drawing/2014/main" id="{7BE95315-6299-B3B9-8BC9-E404C5A81FBE}"/>
              </a:ext>
            </a:extLst>
          </p:cNvPr>
          <p:cNvSpPr txBox="1"/>
          <p:nvPr/>
        </p:nvSpPr>
        <p:spPr>
          <a:xfrm>
            <a:off x="7113747" y="3868964"/>
            <a:ext cx="3914694" cy="2554545"/>
          </a:xfrm>
          <a:prstGeom prst="rect">
            <a:avLst/>
          </a:prstGeom>
          <a:noFill/>
        </p:spPr>
        <p:txBody>
          <a:bodyPr wrap="square" rtlCol="0">
            <a:spAutoFit/>
          </a:bodyPr>
          <a:lstStyle/>
          <a:p>
            <a:pPr marL="285750" indent="-285750" algn="l">
              <a:spcBef>
                <a:spcPts val="3000"/>
              </a:spcBef>
              <a:buFont typeface="Arial" panose="020B0604020202020204" pitchFamily="34" charset="0"/>
              <a:buChar char="•"/>
            </a:pPr>
            <a:r>
              <a:rPr lang="en-GB" sz="1400" dirty="0">
                <a:solidFill>
                  <a:prstClr val="black"/>
                </a:solidFill>
                <a:latin typeface="Helvetica" pitchFamily="2" charset="0"/>
                <a:ea typeface="Helvetica Light" charset="0"/>
                <a:cs typeface="Helvetica Light" charset="0"/>
                <a:sym typeface="Wingdings" pitchFamily="2" charset="2"/>
              </a:rPr>
              <a:t>In general, the offered amounts exceed significantly the actual contribution of a taxpayer to CERN</a:t>
            </a:r>
          </a:p>
          <a:p>
            <a:pPr marL="285750" indent="-285750" algn="l">
              <a:spcBef>
                <a:spcPts val="1200"/>
              </a:spcBef>
              <a:buFont typeface="Arial" panose="020B0604020202020204" pitchFamily="34" charset="0"/>
              <a:buChar char="•"/>
            </a:pPr>
            <a:r>
              <a:rPr lang="en-GB" sz="1400" dirty="0">
                <a:solidFill>
                  <a:prstClr val="black"/>
                </a:solidFill>
                <a:latin typeface="Helvetica" pitchFamily="2" charset="0"/>
                <a:ea typeface="Helvetica Light" charset="0"/>
                <a:cs typeface="Helvetica Light" charset="0"/>
                <a:sym typeface="Wingdings" pitchFamily="2" charset="2"/>
              </a:rPr>
              <a:t>66% of respondents expressed their willingness to financially support a new collider at CERN with their annual taxes. 34% reported zero willingness to support</a:t>
            </a:r>
          </a:p>
          <a:p>
            <a:pPr marL="285750" indent="-285750" algn="l">
              <a:spcBef>
                <a:spcPts val="1200"/>
              </a:spcBef>
              <a:buFont typeface="Arial" panose="020B0604020202020204" pitchFamily="34" charset="0"/>
              <a:buChar char="•"/>
            </a:pPr>
            <a:r>
              <a:rPr lang="en-GB" sz="1400" dirty="0">
                <a:solidFill>
                  <a:prstClr val="black"/>
                </a:solidFill>
                <a:latin typeface="Helvetica" pitchFamily="2" charset="0"/>
                <a:ea typeface="Helvetica Light" charset="0"/>
                <a:cs typeface="Helvetica Light" charset="0"/>
                <a:sym typeface="Wingdings" pitchFamily="2" charset="2"/>
              </a:rPr>
              <a:t>Positive opinions raised from 58% to 78%, negative fell from 18% to 2% after receiving specific CERN related information</a:t>
            </a:r>
          </a:p>
        </p:txBody>
      </p:sp>
    </p:spTree>
    <p:extLst>
      <p:ext uri="{BB962C8B-B14F-4D97-AF65-F5344CB8AC3E}">
        <p14:creationId xmlns:p14="http://schemas.microsoft.com/office/powerpoint/2010/main" val="22773403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0FB2A-DF6C-D16C-B555-C9B8A7A2F3A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41BB769-5E99-88C5-D8F7-495ABF6398EB}"/>
              </a:ext>
            </a:extLst>
          </p:cNvPr>
          <p:cNvSpPr>
            <a:spLocks noGrp="1"/>
          </p:cNvSpPr>
          <p:nvPr>
            <p:ph type="sldNum" sz="quarter" idx="4"/>
          </p:nvPr>
        </p:nvSpPr>
        <p:spPr>
          <a:xfrm>
            <a:off x="4918461" y="6852452"/>
            <a:ext cx="2844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kumimoji="0" lang="en-GB" sz="1400" b="0" i="0" u="none" strike="noStrike" kern="1200" cap="none" spc="0" normalizeH="0" baseline="0" noProof="0">
                <a:ln>
                  <a:noFill/>
                </a:ln>
                <a:solidFill>
                  <a:srgbClr val="000000">
                    <a:lumMod val="50000"/>
                    <a:lumOff val="50000"/>
                  </a:srgbClr>
                </a:solidFill>
                <a:effectLst/>
                <a:uLnTx/>
                <a:uFillTx/>
                <a:latin typeface="Helvetica Light" charset="0"/>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GB" sz="1400" b="0" i="0" u="none" strike="noStrike" kern="1200" cap="none" spc="0" normalizeH="0" baseline="0" noProof="0" dirty="0">
              <a:ln>
                <a:noFill/>
              </a:ln>
              <a:solidFill>
                <a:srgbClr val="000000">
                  <a:lumMod val="50000"/>
                  <a:lumOff val="50000"/>
                </a:srgbClr>
              </a:solidFill>
              <a:effectLst/>
              <a:uLnTx/>
              <a:uFillTx/>
              <a:latin typeface="Helvetica Light" charset="0"/>
            </a:endParaRPr>
          </a:p>
        </p:txBody>
      </p:sp>
      <p:sp>
        <p:nvSpPr>
          <p:cNvPr id="3" name="TextBox 2">
            <a:extLst>
              <a:ext uri="{FF2B5EF4-FFF2-40B4-BE49-F238E27FC236}">
                <a16:creationId xmlns:a16="http://schemas.microsoft.com/office/drawing/2014/main" id="{D3B28E81-1672-74BE-801C-B039F6BCDCC8}"/>
              </a:ext>
            </a:extLst>
          </p:cNvPr>
          <p:cNvSpPr txBox="1"/>
          <p:nvPr/>
        </p:nvSpPr>
        <p:spPr>
          <a:xfrm>
            <a:off x="214938" y="264651"/>
            <a:ext cx="11305525"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kumimoji="0" lang="en-GB" sz="2800" b="1" i="0" u="none" strike="noStrike" kern="1200" cap="none" spc="0" normalizeH="0" baseline="0" noProof="0" dirty="0">
                <a:ln>
                  <a:noFill/>
                </a:ln>
                <a:solidFill>
                  <a:srgbClr val="0D7FBF"/>
                </a:solidFill>
                <a:effectLst/>
                <a:uLnTx/>
                <a:uFillTx/>
                <a:latin typeface="Helvetica" pitchFamily="2" charset="0"/>
                <a:ea typeface="Trebuchet MS" pitchFamily="-84" charset="0"/>
                <a:cs typeface="Helvetica Light"/>
              </a:rPr>
              <a:t>HL-LHC Physics prospects — Higgs</a:t>
            </a:r>
          </a:p>
        </p:txBody>
      </p:sp>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523220CB-8821-BBD1-2A4F-B3035509B409}"/>
                  </a:ext>
                </a:extLst>
              </p:cNvPr>
              <p:cNvSpPr/>
              <p:nvPr/>
            </p:nvSpPr>
            <p:spPr>
              <a:xfrm>
                <a:off x="641953" y="1147461"/>
                <a:ext cx="11550047" cy="338554"/>
              </a:xfrm>
              <a:prstGeom prst="rect">
                <a:avLst/>
              </a:prstGeom>
            </p:spPr>
            <p:txBody>
              <a:bodyPr wrap="square">
                <a:spAutoFit/>
              </a:bodyPr>
              <a:lstStyle/>
              <a:p>
                <a:pPr marL="0" marR="0" lvl="0" indent="0" algn="l" defTabSz="914400" rtl="0" eaLnBrk="1" fontAlgn="auto" latinLnBrk="0" hangingPunct="1">
                  <a:lnSpc>
                    <a:spcPct val="100000"/>
                  </a:lnSpc>
                  <a:spcBef>
                    <a:spcPts val="300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Helvetica" pitchFamily="2" charset="0"/>
                    <a:ea typeface="+mn-ea"/>
                    <a:cs typeface="+mn-cs"/>
                  </a:rPr>
                  <a:t>Higgs coupling prospects </a:t>
                </a:r>
                <a:r>
                  <a:rPr kumimoji="0" lang="en-GB" sz="1200" b="0" i="0" u="none" strike="noStrike" kern="1200" cap="none" spc="0" normalizeH="0" baseline="0" noProof="0" dirty="0">
                    <a:ln>
                      <a:noFill/>
                    </a:ln>
                    <a:solidFill>
                      <a:srgbClr val="000000"/>
                    </a:solidFill>
                    <a:effectLst/>
                    <a:uLnTx/>
                    <a:uFillTx/>
                    <a:latin typeface="Helvetica" pitchFamily="2" charset="0"/>
                    <a:ea typeface="Helvetica Light" charset="0"/>
                    <a:cs typeface="Helvetica Light" charset="0"/>
                    <a:sym typeface="Wingdings" pitchFamily="2" charset="2"/>
                  </a:rPr>
                  <a:t>| </a:t>
                </a:r>
                <a:r>
                  <a:rPr kumimoji="0" lang="en-GB" sz="1200" b="0" i="0" u="none" strike="noStrike" kern="1200" cap="none" spc="0" normalizeH="0" baseline="0" noProof="0" dirty="0">
                    <a:ln>
                      <a:noFill/>
                    </a:ln>
                    <a:solidFill>
                      <a:srgbClr val="000000">
                        <a:lumMod val="75000"/>
                        <a:lumOff val="25000"/>
                      </a:srgbClr>
                    </a:solidFill>
                    <a:effectLst/>
                    <a:uLnTx/>
                    <a:uFillTx/>
                    <a:latin typeface="Helvetica" pitchFamily="2" charset="0"/>
                    <a:ea typeface="Helvetica Light" charset="0"/>
                    <a:cs typeface="Helvetica Light" charset="0"/>
                    <a:sym typeface="Wingdings" pitchFamily="2" charset="2"/>
                  </a:rPr>
                  <a:t>Coupling strength modifiers </a:t>
                </a:r>
                <a:r>
                  <a:rPr kumimoji="0" lang="en-GB" sz="1050" b="0" i="0" u="none" strike="noStrike" kern="1200" cap="none" spc="0" normalizeH="0" baseline="0" noProof="0" dirty="0">
                    <a:ln>
                      <a:noFill/>
                    </a:ln>
                    <a:solidFill>
                      <a:srgbClr val="000000">
                        <a:lumMod val="75000"/>
                        <a:lumOff val="25000"/>
                      </a:srgbClr>
                    </a:solidFill>
                    <a:effectLst/>
                    <a:uLnTx/>
                    <a:uFillTx/>
                    <a:latin typeface="Helvetica" pitchFamily="2" charset="0"/>
                    <a:ea typeface="Helvetica Light" charset="0"/>
                    <a:cs typeface="Helvetica Light" charset="0"/>
                    <a:sym typeface="Wingdings" pitchFamily="2" charset="2"/>
                  </a:rPr>
                  <a:t>(</a:t>
                </a:r>
                <a14:m>
                  <m:oMath xmlns:m="http://schemas.openxmlformats.org/officeDocument/2006/math">
                    <m:sSubSup>
                      <m:sSubSupPr>
                        <m:ctrlPr>
                          <a:rPr kumimoji="0" lang="en-GB" sz="1050" b="0" i="1" u="none" strike="noStrike" kern="1200" cap="none" spc="0" normalizeH="0" baseline="0" noProof="0" smtClean="0">
                            <a:ln>
                              <a:noFill/>
                            </a:ln>
                            <a:solidFill>
                              <a:srgbClr val="000000">
                                <a:lumMod val="75000"/>
                                <a:lumOff val="25000"/>
                              </a:srgbClr>
                            </a:solidFill>
                            <a:effectLst/>
                            <a:uLnTx/>
                            <a:uFillTx/>
                            <a:latin typeface="Cambria Math" panose="02040503050406030204" pitchFamily="18" charset="0"/>
                            <a:ea typeface="Cambria Math" panose="02040503050406030204" pitchFamily="18" charset="0"/>
                            <a:cs typeface="+mn-cs"/>
                            <a:sym typeface="Wingdings" pitchFamily="2" charset="2"/>
                          </a:rPr>
                        </m:ctrlPr>
                      </m:sSubSupPr>
                      <m:e>
                        <m:r>
                          <a:rPr kumimoji="0" lang="en-GB" sz="1050" b="0" i="1" u="none" strike="noStrike" kern="1200" cap="none" spc="0" normalizeH="0" baseline="0" noProof="0" smtClean="0">
                            <a:ln>
                              <a:noFill/>
                            </a:ln>
                            <a:solidFill>
                              <a:srgbClr val="000000">
                                <a:lumMod val="75000"/>
                                <a:lumOff val="25000"/>
                              </a:srgbClr>
                            </a:solidFill>
                            <a:effectLst/>
                            <a:uLnTx/>
                            <a:uFillTx/>
                            <a:latin typeface="Cambria Math" panose="02040503050406030204" pitchFamily="18" charset="0"/>
                            <a:ea typeface="Cambria Math" panose="02040503050406030204" pitchFamily="18" charset="0"/>
                            <a:cs typeface="+mn-cs"/>
                            <a:sym typeface="Wingdings" pitchFamily="2" charset="2"/>
                          </a:rPr>
                          <m:t>𝜅</m:t>
                        </m:r>
                      </m:e>
                      <m:sub>
                        <m:r>
                          <a:rPr kumimoji="0" lang="en-GB" sz="1050" b="0" i="1" u="none" strike="noStrike" kern="1200" cap="none" spc="0" normalizeH="0" baseline="0" noProof="0" smtClean="0">
                            <a:ln>
                              <a:noFill/>
                            </a:ln>
                            <a:solidFill>
                              <a:srgbClr val="000000">
                                <a:lumMod val="75000"/>
                                <a:lumOff val="25000"/>
                              </a:srgbClr>
                            </a:solidFill>
                            <a:effectLst/>
                            <a:uLnTx/>
                            <a:uFillTx/>
                            <a:latin typeface="Cambria Math" panose="02040503050406030204" pitchFamily="18" charset="0"/>
                            <a:ea typeface="Cambria Math" panose="02040503050406030204" pitchFamily="18" charset="0"/>
                            <a:cs typeface="+mn-cs"/>
                            <a:sym typeface="Wingdings" pitchFamily="2" charset="2"/>
                          </a:rPr>
                          <m:t>𝑖</m:t>
                        </m:r>
                      </m:sub>
                      <m:sup>
                        <m:r>
                          <a:rPr kumimoji="0" lang="en-GB" sz="1050" b="0" i="1" u="none" strike="noStrike" kern="1200" cap="none" spc="0" normalizeH="0" baseline="0" noProof="0" smtClean="0">
                            <a:ln>
                              <a:noFill/>
                            </a:ln>
                            <a:solidFill>
                              <a:srgbClr val="000000">
                                <a:lumMod val="75000"/>
                                <a:lumOff val="25000"/>
                              </a:srgbClr>
                            </a:solidFill>
                            <a:effectLst/>
                            <a:uLnTx/>
                            <a:uFillTx/>
                            <a:latin typeface="Cambria Math" panose="02040503050406030204" pitchFamily="18" charset="0"/>
                            <a:ea typeface="Cambria Math" panose="02040503050406030204" pitchFamily="18" charset="0"/>
                            <a:cs typeface="+mn-cs"/>
                            <a:sym typeface="Wingdings" pitchFamily="2" charset="2"/>
                          </a:rPr>
                          <m:t>2</m:t>
                        </m:r>
                      </m:sup>
                    </m:sSubSup>
                    <m:r>
                      <a:rPr kumimoji="0" lang="en-GB" sz="1050" b="0" i="1" u="none" strike="noStrike" kern="1200" cap="none" spc="0" normalizeH="0" baseline="0" noProof="0" smtClean="0">
                        <a:ln>
                          <a:noFill/>
                        </a:ln>
                        <a:solidFill>
                          <a:srgbClr val="000000">
                            <a:lumMod val="75000"/>
                            <a:lumOff val="25000"/>
                          </a:srgbClr>
                        </a:solidFill>
                        <a:effectLst/>
                        <a:uLnTx/>
                        <a:uFillTx/>
                        <a:latin typeface="Cambria Math" panose="02040503050406030204" pitchFamily="18" charset="0"/>
                        <a:ea typeface="Cambria Math" panose="02040503050406030204" pitchFamily="18" charset="0"/>
                        <a:cs typeface="+mn-cs"/>
                        <a:sym typeface="Wingdings" pitchFamily="2" charset="2"/>
                      </a:rPr>
                      <m:t>≡</m:t>
                    </m:r>
                    <m:f>
                      <m:fPr>
                        <m:type m:val="lin"/>
                        <m:ctrlPr>
                          <a:rPr kumimoji="0" lang="en-GB" sz="1050" b="0" i="1" u="none" strike="noStrike" kern="1200" cap="none" spc="0" normalizeH="0" baseline="0" noProof="0" smtClean="0">
                            <a:ln>
                              <a:noFill/>
                            </a:ln>
                            <a:solidFill>
                              <a:srgbClr val="000000">
                                <a:lumMod val="75000"/>
                                <a:lumOff val="25000"/>
                              </a:srgbClr>
                            </a:solidFill>
                            <a:effectLst/>
                            <a:uLnTx/>
                            <a:uFillTx/>
                            <a:latin typeface="Cambria Math" panose="02040503050406030204" pitchFamily="18" charset="0"/>
                            <a:ea typeface="Cambria Math" panose="02040503050406030204" pitchFamily="18" charset="0"/>
                            <a:cs typeface="+mn-cs"/>
                            <a:sym typeface="Wingdings" pitchFamily="2" charset="2"/>
                          </a:rPr>
                        </m:ctrlPr>
                      </m:fPr>
                      <m:num>
                        <m:sSub>
                          <m:sSubPr>
                            <m:ctrlPr>
                              <a:rPr kumimoji="0" lang="en-GB" sz="1050" b="0" i="1" u="none" strike="noStrike" kern="1200" cap="none" spc="0" normalizeH="0" baseline="0" noProof="0" smtClean="0">
                                <a:ln>
                                  <a:noFill/>
                                </a:ln>
                                <a:solidFill>
                                  <a:srgbClr val="000000">
                                    <a:lumMod val="75000"/>
                                    <a:lumOff val="25000"/>
                                  </a:srgbClr>
                                </a:solidFill>
                                <a:effectLst/>
                                <a:uLnTx/>
                                <a:uFillTx/>
                                <a:latin typeface="Cambria Math" panose="02040503050406030204" pitchFamily="18" charset="0"/>
                                <a:ea typeface="Cambria Math" panose="02040503050406030204" pitchFamily="18" charset="0"/>
                                <a:cs typeface="+mn-cs"/>
                                <a:sym typeface="Wingdings" pitchFamily="2" charset="2"/>
                              </a:rPr>
                            </m:ctrlPr>
                          </m:sSubPr>
                          <m:e>
                            <m:r>
                              <a:rPr kumimoji="0" lang="en-GB" sz="1050" b="0" i="1" u="none" strike="noStrike" kern="1200" cap="none" spc="0" normalizeH="0" baseline="0" noProof="0" smtClean="0">
                                <a:ln>
                                  <a:noFill/>
                                </a:ln>
                                <a:solidFill>
                                  <a:srgbClr val="000000">
                                    <a:lumMod val="75000"/>
                                    <a:lumOff val="25000"/>
                                  </a:srgbClr>
                                </a:solidFill>
                                <a:effectLst/>
                                <a:uLnTx/>
                                <a:uFillTx/>
                                <a:latin typeface="Cambria Math" panose="02040503050406030204" pitchFamily="18" charset="0"/>
                                <a:ea typeface="Cambria Math" panose="02040503050406030204" pitchFamily="18" charset="0"/>
                                <a:cs typeface="+mn-cs"/>
                                <a:sym typeface="Wingdings" pitchFamily="2" charset="2"/>
                              </a:rPr>
                              <m:t>𝜎</m:t>
                            </m:r>
                          </m:e>
                          <m:sub>
                            <m:r>
                              <a:rPr kumimoji="0" lang="en-GB" sz="1050" b="0" i="1" u="none" strike="noStrike" kern="1200" cap="none" spc="0" normalizeH="0" baseline="0" noProof="0" smtClean="0">
                                <a:ln>
                                  <a:noFill/>
                                </a:ln>
                                <a:solidFill>
                                  <a:srgbClr val="000000">
                                    <a:lumMod val="75000"/>
                                    <a:lumOff val="25000"/>
                                  </a:srgbClr>
                                </a:solidFill>
                                <a:effectLst/>
                                <a:uLnTx/>
                                <a:uFillTx/>
                                <a:latin typeface="Cambria Math" panose="02040503050406030204" pitchFamily="18" charset="0"/>
                                <a:ea typeface="Cambria Math" panose="02040503050406030204" pitchFamily="18" charset="0"/>
                                <a:cs typeface="+mn-cs"/>
                                <a:sym typeface="Wingdings" pitchFamily="2" charset="2"/>
                              </a:rPr>
                              <m:t>𝑖</m:t>
                            </m:r>
                          </m:sub>
                        </m:sSub>
                      </m:num>
                      <m:den>
                        <m:sSubSup>
                          <m:sSubSupPr>
                            <m:ctrlPr>
                              <a:rPr kumimoji="0" lang="en-GB" sz="1050" b="0" i="1" u="none" strike="noStrike" kern="1200" cap="none" spc="0" normalizeH="0" baseline="0" noProof="0" smtClean="0">
                                <a:ln>
                                  <a:noFill/>
                                </a:ln>
                                <a:solidFill>
                                  <a:srgbClr val="000000">
                                    <a:lumMod val="75000"/>
                                    <a:lumOff val="25000"/>
                                  </a:srgbClr>
                                </a:solidFill>
                                <a:effectLst/>
                                <a:uLnTx/>
                                <a:uFillTx/>
                                <a:latin typeface="Cambria Math" panose="02040503050406030204" pitchFamily="18" charset="0"/>
                                <a:ea typeface="Cambria Math" panose="02040503050406030204" pitchFamily="18" charset="0"/>
                                <a:cs typeface="+mn-cs"/>
                                <a:sym typeface="Wingdings" pitchFamily="2" charset="2"/>
                              </a:rPr>
                            </m:ctrlPr>
                          </m:sSubSupPr>
                          <m:e>
                            <m:r>
                              <a:rPr kumimoji="0" lang="en-GB" sz="1050" b="0" i="1" u="none" strike="noStrike" kern="1200" cap="none" spc="0" normalizeH="0" baseline="0" noProof="0" smtClean="0">
                                <a:ln>
                                  <a:noFill/>
                                </a:ln>
                                <a:solidFill>
                                  <a:srgbClr val="000000">
                                    <a:lumMod val="75000"/>
                                    <a:lumOff val="25000"/>
                                  </a:srgbClr>
                                </a:solidFill>
                                <a:effectLst/>
                                <a:uLnTx/>
                                <a:uFillTx/>
                                <a:latin typeface="Cambria Math" panose="02040503050406030204" pitchFamily="18" charset="0"/>
                                <a:ea typeface="Cambria Math" panose="02040503050406030204" pitchFamily="18" charset="0"/>
                                <a:cs typeface="+mn-cs"/>
                                <a:sym typeface="Wingdings" pitchFamily="2" charset="2"/>
                              </a:rPr>
                              <m:t>𝜎</m:t>
                            </m:r>
                          </m:e>
                          <m:sub>
                            <m:r>
                              <a:rPr kumimoji="0" lang="en-GB" sz="1050" b="0" i="1" u="none" strike="noStrike" kern="1200" cap="none" spc="0" normalizeH="0" baseline="0" noProof="0" smtClean="0">
                                <a:ln>
                                  <a:noFill/>
                                </a:ln>
                                <a:solidFill>
                                  <a:srgbClr val="000000">
                                    <a:lumMod val="75000"/>
                                    <a:lumOff val="25000"/>
                                  </a:srgbClr>
                                </a:solidFill>
                                <a:effectLst/>
                                <a:uLnTx/>
                                <a:uFillTx/>
                                <a:latin typeface="Cambria Math" panose="02040503050406030204" pitchFamily="18" charset="0"/>
                                <a:ea typeface="Cambria Math" panose="02040503050406030204" pitchFamily="18" charset="0"/>
                                <a:cs typeface="+mn-cs"/>
                                <a:sym typeface="Wingdings" pitchFamily="2" charset="2"/>
                              </a:rPr>
                              <m:t>𝑖</m:t>
                            </m:r>
                          </m:sub>
                          <m:sup>
                            <m:r>
                              <m:rPr>
                                <m:sty m:val="p"/>
                              </m:rPr>
                              <a:rPr kumimoji="0" lang="en-GB" sz="1050" b="0" i="0" u="none" strike="noStrike" kern="1200" cap="none" spc="0" normalizeH="0" baseline="0" noProof="0" smtClean="0">
                                <a:ln>
                                  <a:noFill/>
                                </a:ln>
                                <a:solidFill>
                                  <a:srgbClr val="000000">
                                    <a:lumMod val="75000"/>
                                    <a:lumOff val="25000"/>
                                  </a:srgbClr>
                                </a:solidFill>
                                <a:effectLst/>
                                <a:uLnTx/>
                                <a:uFillTx/>
                                <a:latin typeface="Cambria Math" panose="02040503050406030204" pitchFamily="18" charset="0"/>
                                <a:ea typeface="Cambria Math" panose="02040503050406030204" pitchFamily="18" charset="0"/>
                                <a:cs typeface="+mn-cs"/>
                                <a:sym typeface="Wingdings" pitchFamily="2" charset="2"/>
                              </a:rPr>
                              <m:t>SM</m:t>
                            </m:r>
                          </m:sup>
                        </m:sSubSup>
                      </m:den>
                    </m:f>
                  </m:oMath>
                </a14:m>
                <a:r>
                  <a:rPr kumimoji="0" lang="en-GB" sz="1050" b="0" i="0" u="none" strike="noStrike" kern="1200" cap="none" spc="0" normalizeH="0" baseline="0" noProof="0" dirty="0">
                    <a:ln>
                      <a:noFill/>
                    </a:ln>
                    <a:solidFill>
                      <a:srgbClr val="000000">
                        <a:lumMod val="75000"/>
                        <a:lumOff val="25000"/>
                      </a:srgbClr>
                    </a:solidFill>
                    <a:effectLst/>
                    <a:uLnTx/>
                    <a:uFillTx/>
                    <a:latin typeface="Helvetica" pitchFamily="2" charset="0"/>
                    <a:ea typeface="Helvetica Light" charset="0"/>
                    <a:cs typeface="Helvetica Light" charset="0"/>
                    <a:sym typeface="Wingdings" pitchFamily="2" charset="2"/>
                  </a:rPr>
                  <a:t>, assuming SM </a:t>
                </a:r>
                <a14:m>
                  <m:oMath xmlns:m="http://schemas.openxmlformats.org/officeDocument/2006/math">
                    <m:sSub>
                      <m:sSubPr>
                        <m:ctrlPr>
                          <a:rPr kumimoji="0" lang="en-GB" sz="1050" b="0" i="1" u="none" strike="noStrike" kern="1200" cap="none" spc="0" normalizeH="0" baseline="0" noProof="0" smtClean="0">
                            <a:ln>
                              <a:noFill/>
                            </a:ln>
                            <a:solidFill>
                              <a:srgbClr val="000000">
                                <a:lumMod val="75000"/>
                                <a:lumOff val="25000"/>
                              </a:srgbClr>
                            </a:solidFill>
                            <a:effectLst/>
                            <a:uLnTx/>
                            <a:uFillTx/>
                            <a:latin typeface="Cambria Math" panose="02040503050406030204" pitchFamily="18" charset="0"/>
                            <a:ea typeface="Cambria Math" panose="02040503050406030204" pitchFamily="18" charset="0"/>
                            <a:cs typeface="+mn-cs"/>
                            <a:sym typeface="Wingdings" pitchFamily="2" charset="2"/>
                          </a:rPr>
                        </m:ctrlPr>
                      </m:sSubPr>
                      <m:e>
                        <m:r>
                          <m:rPr>
                            <m:sty m:val="p"/>
                          </m:rPr>
                          <a:rPr kumimoji="0" lang="en-GB" sz="1050" b="0" i="1" u="none" strike="noStrike" kern="1200" cap="none" spc="0" normalizeH="0" baseline="0" noProof="0" smtClean="0">
                            <a:ln>
                              <a:noFill/>
                            </a:ln>
                            <a:solidFill>
                              <a:srgbClr val="000000">
                                <a:lumMod val="75000"/>
                                <a:lumOff val="25000"/>
                              </a:srgbClr>
                            </a:solidFill>
                            <a:effectLst/>
                            <a:uLnTx/>
                            <a:uFillTx/>
                            <a:latin typeface="Cambria Math" panose="02040503050406030204" pitchFamily="18" charset="0"/>
                            <a:ea typeface="Cambria Math" panose="02040503050406030204" pitchFamily="18" charset="0"/>
                            <a:cs typeface="+mn-cs"/>
                            <a:sym typeface="Wingdings" pitchFamily="2" charset="2"/>
                          </a:rPr>
                          <m:t>Γ</m:t>
                        </m:r>
                      </m:e>
                      <m:sub>
                        <m:r>
                          <a:rPr kumimoji="0" lang="en-GB" sz="1050" b="0" i="1" u="none" strike="noStrike" kern="1200" cap="none" spc="0" normalizeH="0" baseline="0" noProof="0" smtClean="0">
                            <a:ln>
                              <a:noFill/>
                            </a:ln>
                            <a:solidFill>
                              <a:srgbClr val="000000">
                                <a:lumMod val="75000"/>
                                <a:lumOff val="25000"/>
                              </a:srgbClr>
                            </a:solidFill>
                            <a:effectLst/>
                            <a:uLnTx/>
                            <a:uFillTx/>
                            <a:latin typeface="Cambria Math" panose="02040503050406030204" pitchFamily="18" charset="0"/>
                            <a:ea typeface="+mn-ea"/>
                            <a:cs typeface="+mn-cs"/>
                            <a:sym typeface="Wingdings" pitchFamily="2" charset="2"/>
                          </a:rPr>
                          <m:t>𝐻</m:t>
                        </m:r>
                      </m:sub>
                    </m:sSub>
                  </m:oMath>
                </a14:m>
                <a:r>
                  <a:rPr kumimoji="0" lang="en-GB" sz="1050" b="0" i="0" u="none" strike="noStrike" kern="1200" cap="none" spc="0" normalizeH="0" baseline="0" noProof="0" dirty="0">
                    <a:ln>
                      <a:noFill/>
                    </a:ln>
                    <a:solidFill>
                      <a:srgbClr val="000000">
                        <a:lumMod val="75000"/>
                        <a:lumOff val="25000"/>
                      </a:srgbClr>
                    </a:solidFill>
                    <a:effectLst/>
                    <a:uLnTx/>
                    <a:uFillTx/>
                    <a:latin typeface="Helvetica" pitchFamily="2" charset="0"/>
                    <a:ea typeface="Helvetica Light" charset="0"/>
                    <a:cs typeface="Helvetica Light" charset="0"/>
                    <a:sym typeface="Wingdings" pitchFamily="2" charset="2"/>
                  </a:rPr>
                  <a:t>)</a:t>
                </a:r>
                <a:endParaRPr kumimoji="0" lang="en-GB" sz="1200" b="0" i="0" u="none" strike="noStrike" kern="1200" cap="none" spc="0" normalizeH="0" baseline="0" noProof="0" dirty="0">
                  <a:ln>
                    <a:noFill/>
                  </a:ln>
                  <a:solidFill>
                    <a:srgbClr val="000000"/>
                  </a:solidFill>
                  <a:effectLst/>
                  <a:uLnTx/>
                  <a:uFillTx/>
                  <a:latin typeface="Helvetica" pitchFamily="2" charset="0"/>
                  <a:ea typeface="Helvetica Light" charset="0"/>
                  <a:cs typeface="Helvetica Light" charset="0"/>
                  <a:sym typeface="Wingdings" pitchFamily="2" charset="2"/>
                </a:endParaRPr>
              </a:p>
            </p:txBody>
          </p:sp>
        </mc:Choice>
        <mc:Fallback xmlns="">
          <p:sp>
            <p:nvSpPr>
              <p:cNvPr id="20" name="Rectangle 19">
                <a:extLst>
                  <a:ext uri="{FF2B5EF4-FFF2-40B4-BE49-F238E27FC236}">
                    <a16:creationId xmlns:a16="http://schemas.microsoft.com/office/drawing/2014/main" id="{B84DC898-FD0A-AA23-6346-13FAD7F6484A}"/>
                  </a:ext>
                </a:extLst>
              </p:cNvPr>
              <p:cNvSpPr>
                <a:spLocks noRot="1" noChangeAspect="1" noMove="1" noResize="1" noEditPoints="1" noAdjustHandles="1" noChangeArrowheads="1" noChangeShapeType="1" noTextEdit="1"/>
              </p:cNvSpPr>
              <p:nvPr/>
            </p:nvSpPr>
            <p:spPr>
              <a:xfrm>
                <a:off x="641953" y="1147461"/>
                <a:ext cx="11550047" cy="338554"/>
              </a:xfrm>
              <a:prstGeom prst="rect">
                <a:avLst/>
              </a:prstGeom>
              <a:blipFill>
                <a:blip r:embed="rId2"/>
                <a:stretch>
                  <a:fillRect l="-220" t="-53571" b="-100000"/>
                </a:stretch>
              </a:blipFill>
            </p:spPr>
            <p:txBody>
              <a:bodyPr/>
              <a:lstStyle/>
              <a:p>
                <a:r>
                  <a:rPr lang="en-GB">
                    <a:noFill/>
                  </a:rPr>
                  <a:t> </a:t>
                </a:r>
              </a:p>
            </p:txBody>
          </p:sp>
        </mc:Fallback>
      </mc:AlternateContent>
      <p:pic>
        <p:nvPicPr>
          <p:cNvPr id="6" name="Picture 5">
            <a:extLst>
              <a:ext uri="{FF2B5EF4-FFF2-40B4-BE49-F238E27FC236}">
                <a16:creationId xmlns:a16="http://schemas.microsoft.com/office/drawing/2014/main" id="{0627463E-2F0F-8F3F-E923-9D0215C9D36A}"/>
              </a:ext>
            </a:extLst>
          </p:cNvPr>
          <p:cNvPicPr>
            <a:picLocks noChangeAspect="1"/>
          </p:cNvPicPr>
          <p:nvPr/>
        </p:nvPicPr>
        <p:blipFill>
          <a:blip r:embed="rId3"/>
          <a:stretch>
            <a:fillRect/>
          </a:stretch>
        </p:blipFill>
        <p:spPr>
          <a:xfrm>
            <a:off x="589450" y="1570384"/>
            <a:ext cx="4840746" cy="5062721"/>
          </a:xfrm>
          <a:prstGeom prst="rect">
            <a:avLst/>
          </a:prstGeom>
        </p:spPr>
      </p:pic>
      <p:sp>
        <p:nvSpPr>
          <p:cNvPr id="5" name="Rounded Rectangle 4">
            <a:extLst>
              <a:ext uri="{FF2B5EF4-FFF2-40B4-BE49-F238E27FC236}">
                <a16:creationId xmlns:a16="http://schemas.microsoft.com/office/drawing/2014/main" id="{CD931D1C-2562-8363-546F-730A07D18404}"/>
              </a:ext>
            </a:extLst>
          </p:cNvPr>
          <p:cNvSpPr/>
          <p:nvPr/>
        </p:nvSpPr>
        <p:spPr>
          <a:xfrm>
            <a:off x="522001" y="5421995"/>
            <a:ext cx="4974631" cy="708608"/>
          </a:xfrm>
          <a:prstGeom prst="roundRect">
            <a:avLst>
              <a:gd name="adj" fmla="val 2615"/>
            </a:avLst>
          </a:prstGeom>
          <a:ln w="19050">
            <a:solidFill>
              <a:srgbClr val="03A650"/>
            </a:solidFill>
          </a:ln>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Helvetica" pitchFamily="2" charset="0"/>
              <a:ea typeface="+mn-ea"/>
              <a:cs typeface="+mn-cs"/>
            </a:endParaRPr>
          </a:p>
        </p:txBody>
      </p:sp>
      <p:sp>
        <p:nvSpPr>
          <p:cNvPr id="8" name="TextBox 7">
            <a:extLst>
              <a:ext uri="{FF2B5EF4-FFF2-40B4-BE49-F238E27FC236}">
                <a16:creationId xmlns:a16="http://schemas.microsoft.com/office/drawing/2014/main" id="{13959C7C-B92F-4677-C3A2-2D3A5CC112DC}"/>
              </a:ext>
            </a:extLst>
          </p:cNvPr>
          <p:cNvSpPr txBox="1"/>
          <p:nvPr/>
        </p:nvSpPr>
        <p:spPr>
          <a:xfrm>
            <a:off x="5564081" y="5407131"/>
            <a:ext cx="1773190"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3000"/>
              </a:spcBef>
              <a:spcAft>
                <a:spcPts val="0"/>
              </a:spcAft>
              <a:buClrTx/>
              <a:buSzTx/>
              <a:buFontTx/>
              <a:buNone/>
              <a:tabLst/>
              <a:defRPr/>
            </a:pPr>
            <a:r>
              <a:rPr kumimoji="0" lang="en-GB" sz="1400" b="0" i="0" u="none" strike="noStrike" kern="1200" cap="none" spc="0" normalizeH="0" baseline="0" noProof="0" dirty="0">
                <a:ln>
                  <a:noFill/>
                </a:ln>
                <a:solidFill>
                  <a:srgbClr val="03A650"/>
                </a:solidFill>
                <a:effectLst/>
                <a:uLnTx/>
                <a:uFillTx/>
                <a:latin typeface="Helvetica" pitchFamily="2" charset="0"/>
                <a:ea typeface="Helvetica Light" charset="0"/>
                <a:cs typeface="Helvetica Light" charset="0"/>
                <a:sym typeface="Wingdings" pitchFamily="2" charset="2"/>
              </a:rPr>
              <a:t>Unique sensitivity to rare decays and to top coupling</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B592D313-FC8E-D9F9-A92E-D91FB76ACC94}"/>
                  </a:ext>
                </a:extLst>
              </p:cNvPr>
              <p:cNvSpPr txBox="1"/>
              <p:nvPr/>
            </p:nvSpPr>
            <p:spPr>
              <a:xfrm>
                <a:off x="5289491" y="1837023"/>
                <a:ext cx="177319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3000"/>
                  </a:spcBef>
                  <a:spcAft>
                    <a:spcPts val="0"/>
                  </a:spcAft>
                  <a:buClrTx/>
                  <a:buSzTx/>
                  <a:buFontTx/>
                  <a:buNone/>
                  <a:tabLst/>
                  <a:defRPr/>
                </a:pPr>
                <a:r>
                  <a:rPr kumimoji="0" lang="en-GB" sz="1200" b="0" i="0" u="none" strike="noStrike" kern="1200" cap="none" spc="0" normalizeH="0" baseline="0" noProof="0" dirty="0">
                    <a:ln>
                      <a:noFill/>
                    </a:ln>
                    <a:solidFill>
                      <a:srgbClr val="000000">
                        <a:lumMod val="75000"/>
                        <a:lumOff val="25000"/>
                      </a:srgbClr>
                    </a:solidFill>
                    <a:effectLst/>
                    <a:uLnTx/>
                    <a:uFillTx/>
                    <a:latin typeface="Helvetica" pitchFamily="2" charset="0"/>
                    <a:ea typeface="Helvetica Light" charset="0"/>
                    <a:cs typeface="Helvetica Light" charset="0"/>
                    <a:sym typeface="Wingdings" pitchFamily="2" charset="2"/>
                  </a:rPr>
                  <a:t>In SILH 5.0% (1.6%) precision on</a:t>
                </a:r>
                <a:r>
                  <a:rPr kumimoji="0" lang="en-GB" sz="1200" b="0" i="0" u="none" strike="noStrike" kern="1200" cap="none" spc="0" normalizeH="0" baseline="0" noProof="0" dirty="0">
                    <a:ln>
                      <a:noFill/>
                    </a:ln>
                    <a:solidFill>
                      <a:srgbClr val="000000">
                        <a:lumMod val="75000"/>
                        <a:lumOff val="25000"/>
                      </a:srgbClr>
                    </a:solidFill>
                    <a:effectLst/>
                    <a:uLnTx/>
                    <a:uFillTx/>
                    <a:latin typeface="Calibri"/>
                    <a:ea typeface="+mn-ea"/>
                    <a:cs typeface="+mn-cs"/>
                    <a:sym typeface="Wingdings" pitchFamily="2" charset="2"/>
                  </a:rPr>
                  <a:t> </a:t>
                </a:r>
                <a14:m>
                  <m:oMath xmlns:m="http://schemas.openxmlformats.org/officeDocument/2006/math">
                    <m:sSub>
                      <m:sSubPr>
                        <m:ctrlPr>
                          <a:rPr kumimoji="0" lang="en-GB" sz="1200" b="0" i="1" u="none" strike="noStrike" kern="1200" cap="none" spc="0" normalizeH="0" baseline="0" noProof="0" smtClean="0">
                            <a:ln>
                              <a:noFill/>
                            </a:ln>
                            <a:solidFill>
                              <a:srgbClr val="000000">
                                <a:lumMod val="75000"/>
                                <a:lumOff val="25000"/>
                              </a:srgbClr>
                            </a:solidFill>
                            <a:effectLst/>
                            <a:uLnTx/>
                            <a:uFillTx/>
                            <a:latin typeface="Cambria Math" panose="02040503050406030204" pitchFamily="18" charset="0"/>
                            <a:ea typeface="Cambria Math" panose="02040503050406030204" pitchFamily="18" charset="0"/>
                            <a:cs typeface="+mn-cs"/>
                            <a:sym typeface="Wingdings" pitchFamily="2" charset="2"/>
                          </a:rPr>
                        </m:ctrlPr>
                      </m:sSubPr>
                      <m:e>
                        <m:r>
                          <a:rPr kumimoji="0" lang="en-GB" sz="1200" b="0" i="1" u="none" strike="noStrike" kern="1200" cap="none" spc="0" normalizeH="0" baseline="0" noProof="0" smtClean="0">
                            <a:ln>
                              <a:noFill/>
                            </a:ln>
                            <a:solidFill>
                              <a:srgbClr val="000000">
                                <a:lumMod val="75000"/>
                                <a:lumOff val="25000"/>
                              </a:srgbClr>
                            </a:solidFill>
                            <a:effectLst/>
                            <a:uLnTx/>
                            <a:uFillTx/>
                            <a:latin typeface="Cambria Math" panose="02040503050406030204" pitchFamily="18" charset="0"/>
                            <a:ea typeface="Cambria Math" panose="02040503050406030204" pitchFamily="18" charset="0"/>
                            <a:cs typeface="+mn-cs"/>
                            <a:sym typeface="Wingdings" pitchFamily="2" charset="2"/>
                          </a:rPr>
                          <m:t>𝜅</m:t>
                        </m:r>
                      </m:e>
                      <m:sub>
                        <m:r>
                          <a:rPr kumimoji="0" lang="en-GB" sz="1200" b="0" i="1" u="none" strike="noStrike" kern="1200" cap="none" spc="0" normalizeH="0" baseline="0" noProof="0" smtClean="0">
                            <a:ln>
                              <a:noFill/>
                            </a:ln>
                            <a:solidFill>
                              <a:srgbClr val="000000">
                                <a:lumMod val="75000"/>
                                <a:lumOff val="25000"/>
                              </a:srgbClr>
                            </a:solidFill>
                            <a:effectLst/>
                            <a:uLnTx/>
                            <a:uFillTx/>
                            <a:latin typeface="Cambria Math" panose="02040503050406030204" pitchFamily="18" charset="0"/>
                            <a:ea typeface="+mn-ea"/>
                            <a:cs typeface="+mn-cs"/>
                            <a:sym typeface="Wingdings" pitchFamily="2" charset="2"/>
                          </a:rPr>
                          <m:t>𝑖</m:t>
                        </m:r>
                      </m:sub>
                    </m:sSub>
                  </m:oMath>
                </a14:m>
                <a:r>
                  <a:rPr kumimoji="0" lang="en-GB" sz="1200" b="0" i="0" u="none" strike="noStrike" kern="1200" cap="none" spc="0" normalizeH="0" baseline="0" noProof="0" dirty="0">
                    <a:ln>
                      <a:noFill/>
                    </a:ln>
                    <a:solidFill>
                      <a:srgbClr val="000000">
                        <a:lumMod val="75000"/>
                        <a:lumOff val="25000"/>
                      </a:srgbClr>
                    </a:solidFill>
                    <a:effectLst/>
                    <a:uLnTx/>
                    <a:uFillTx/>
                    <a:latin typeface="Helvetica" pitchFamily="2" charset="0"/>
                    <a:ea typeface="Helvetica Light" charset="0"/>
                    <a:cs typeface="Helvetica Light" charset="0"/>
                    <a:sym typeface="Wingdings" pitchFamily="2" charset="2"/>
                  </a:rPr>
                  <a:t> probes compositeness scale                    </a:t>
                </a:r>
                <a14:m>
                  <m:oMath xmlns:m="http://schemas.openxmlformats.org/officeDocument/2006/math">
                    <m:sSub>
                      <m:sSubPr>
                        <m:ctrlPr>
                          <a:rPr kumimoji="0" lang="en-GB" sz="1200" b="0" i="1" u="none" strike="noStrike" kern="1200" cap="none" spc="0" normalizeH="0" baseline="0" noProof="0" smtClean="0">
                            <a:ln>
                              <a:noFill/>
                            </a:ln>
                            <a:solidFill>
                              <a:srgbClr val="000000">
                                <a:lumMod val="75000"/>
                                <a:lumOff val="25000"/>
                              </a:srgbClr>
                            </a:solidFill>
                            <a:effectLst/>
                            <a:uLnTx/>
                            <a:uFillTx/>
                            <a:latin typeface="Cambria Math" panose="02040503050406030204" pitchFamily="18" charset="0"/>
                            <a:ea typeface="Cambria Math" panose="02040503050406030204" pitchFamily="18" charset="0"/>
                            <a:cs typeface="Helvetica Light" charset="0"/>
                            <a:sym typeface="Wingdings" pitchFamily="2" charset="2"/>
                          </a:rPr>
                        </m:ctrlPr>
                      </m:sSubPr>
                      <m:e>
                        <m:r>
                          <a:rPr kumimoji="0" lang="en-GB" sz="1200" b="0" i="1" u="none" strike="noStrike" kern="1200" cap="none" spc="0" normalizeH="0" baseline="0" noProof="0" smtClean="0">
                            <a:ln>
                              <a:noFill/>
                            </a:ln>
                            <a:solidFill>
                              <a:srgbClr val="000000">
                                <a:lumMod val="75000"/>
                                <a:lumOff val="25000"/>
                              </a:srgbClr>
                            </a:solidFill>
                            <a:effectLst/>
                            <a:uLnTx/>
                            <a:uFillTx/>
                            <a:latin typeface="Cambria Math" panose="02040503050406030204" pitchFamily="18" charset="0"/>
                            <a:ea typeface="Cambria Math" panose="02040503050406030204" pitchFamily="18" charset="0"/>
                            <a:cs typeface="Helvetica Light" charset="0"/>
                            <a:sym typeface="Wingdings" pitchFamily="2" charset="2"/>
                          </a:rPr>
                          <m:t>𝑓</m:t>
                        </m:r>
                      </m:e>
                      <m:sub>
                        <m:r>
                          <a:rPr kumimoji="0" lang="en-GB" sz="1200" b="0" i="1" u="none" strike="noStrike" kern="1200" cap="none" spc="0" normalizeH="0" baseline="0" noProof="0" smtClean="0">
                            <a:ln>
                              <a:noFill/>
                            </a:ln>
                            <a:solidFill>
                              <a:srgbClr val="000000">
                                <a:lumMod val="75000"/>
                                <a:lumOff val="25000"/>
                              </a:srgbClr>
                            </a:solidFill>
                            <a:effectLst/>
                            <a:uLnTx/>
                            <a:uFillTx/>
                            <a:latin typeface="Cambria Math" panose="02040503050406030204" pitchFamily="18" charset="0"/>
                            <a:ea typeface="Cambria Math" panose="02040503050406030204" pitchFamily="18" charset="0"/>
                            <a:cs typeface="+mn-cs"/>
                            <a:sym typeface="Wingdings" pitchFamily="2" charset="2"/>
                          </a:rPr>
                          <m:t>𝐻</m:t>
                        </m:r>
                      </m:sub>
                    </m:sSub>
                    <m:r>
                      <a:rPr kumimoji="0" lang="en-GB" sz="1200" b="0" i="1" u="none" strike="noStrike" kern="1200" cap="none" spc="0" normalizeH="0" baseline="0" noProof="0" smtClean="0">
                        <a:ln>
                          <a:noFill/>
                        </a:ln>
                        <a:solidFill>
                          <a:srgbClr val="000000">
                            <a:lumMod val="75000"/>
                            <a:lumOff val="25000"/>
                          </a:srgbClr>
                        </a:solidFill>
                        <a:effectLst/>
                        <a:uLnTx/>
                        <a:uFillTx/>
                        <a:latin typeface="Cambria Math" panose="02040503050406030204" pitchFamily="18" charset="0"/>
                        <a:ea typeface="Cambria Math" panose="02040503050406030204" pitchFamily="18" charset="0"/>
                        <a:cs typeface="+mn-cs"/>
                        <a:sym typeface="Wingdings" pitchFamily="2" charset="2"/>
                      </a:rPr>
                      <m:t> ~</m:t>
                    </m:r>
                  </m:oMath>
                </a14:m>
                <a:r>
                  <a:rPr kumimoji="0" lang="en-GB" sz="1200" b="0" i="0" u="none" strike="noStrike" kern="1200" cap="none" spc="0" normalizeH="0" baseline="0" noProof="0" dirty="0">
                    <a:ln>
                      <a:noFill/>
                    </a:ln>
                    <a:solidFill>
                      <a:srgbClr val="000000">
                        <a:lumMod val="75000"/>
                        <a:lumOff val="25000"/>
                      </a:srgbClr>
                    </a:solidFill>
                    <a:effectLst/>
                    <a:uLnTx/>
                    <a:uFillTx/>
                    <a:latin typeface="Helvetica" pitchFamily="2" charset="0"/>
                    <a:ea typeface="Helvetica Light" charset="0"/>
                    <a:cs typeface="Helvetica Light" charset="0"/>
                    <a:sym typeface="Wingdings" pitchFamily="2" charset="2"/>
                  </a:rPr>
                  <a:t> 1.1 (1.9) TeV</a:t>
                </a:r>
              </a:p>
            </p:txBody>
          </p:sp>
        </mc:Choice>
        <mc:Fallback xmlns="">
          <p:sp>
            <p:nvSpPr>
              <p:cNvPr id="10" name="TextBox 9">
                <a:extLst>
                  <a:ext uri="{FF2B5EF4-FFF2-40B4-BE49-F238E27FC236}">
                    <a16:creationId xmlns:a16="http://schemas.microsoft.com/office/drawing/2014/main" id="{D3BCA564-F7F4-4C6F-7B43-46C0AF9783DF}"/>
                  </a:ext>
                </a:extLst>
              </p:cNvPr>
              <p:cNvSpPr txBox="1">
                <a:spLocks noRot="1" noChangeAspect="1" noMove="1" noResize="1" noEditPoints="1" noAdjustHandles="1" noChangeArrowheads="1" noChangeShapeType="1" noTextEdit="1"/>
              </p:cNvSpPr>
              <p:nvPr/>
            </p:nvSpPr>
            <p:spPr>
              <a:xfrm>
                <a:off x="5289491" y="1837023"/>
                <a:ext cx="1773196" cy="830997"/>
              </a:xfrm>
              <a:prstGeom prst="rect">
                <a:avLst/>
              </a:prstGeom>
              <a:blipFill>
                <a:blip r:embed="rId4"/>
                <a:stretch>
                  <a:fillRect r="-37589" b="-2985"/>
                </a:stretch>
              </a:blipFill>
            </p:spPr>
            <p:txBody>
              <a:bodyPr/>
              <a:lstStyle/>
              <a:p>
                <a:r>
                  <a:rPr lang="en-GB">
                    <a:noFill/>
                  </a:rPr>
                  <a:t> </a:t>
                </a:r>
              </a:p>
            </p:txBody>
          </p:sp>
        </mc:Fallback>
      </mc:AlternateContent>
      <p:sp>
        <p:nvSpPr>
          <p:cNvPr id="12" name="Rectangle 11">
            <a:extLst>
              <a:ext uri="{FF2B5EF4-FFF2-40B4-BE49-F238E27FC236}">
                <a16:creationId xmlns:a16="http://schemas.microsoft.com/office/drawing/2014/main" id="{73623874-F10E-0D28-FCEC-5814B526F47E}"/>
              </a:ext>
            </a:extLst>
          </p:cNvPr>
          <p:cNvSpPr/>
          <p:nvPr/>
        </p:nvSpPr>
        <p:spPr>
          <a:xfrm>
            <a:off x="7940606" y="1147461"/>
            <a:ext cx="4171882" cy="2662267"/>
          </a:xfrm>
          <a:prstGeom prst="rect">
            <a:avLst/>
          </a:prstGeom>
        </p:spPr>
        <p:txBody>
          <a:bodyPr wrap="square">
            <a:spAutoFit/>
          </a:bodyPr>
          <a:lstStyle/>
          <a:p>
            <a:pPr marL="0" marR="0" lvl="0" indent="0" algn="l" defTabSz="457200" rtl="0" eaLnBrk="1" fontAlgn="base" latinLnBrk="0" hangingPunct="1">
              <a:lnSpc>
                <a:spcPct val="100000"/>
              </a:lnSpc>
              <a:spcBef>
                <a:spcPts val="1800"/>
              </a:spcBef>
              <a:spcAft>
                <a:spcPct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Helvetica" pitchFamily="2" charset="0"/>
                <a:ea typeface="+mn-ea"/>
                <a:cs typeface="+mn-cs"/>
              </a:rPr>
              <a:t>Prospects for Higgs width from off-shell measurement, invisible Higgs decays, Higgs sector extensions (2HDM)</a:t>
            </a:r>
          </a:p>
          <a:p>
            <a:pPr marL="285750" marR="0" lvl="0" indent="-285750" algn="l" defTabSz="457200" rtl="0" eaLnBrk="1" fontAlgn="base" latinLnBrk="0" hangingPunct="1">
              <a:lnSpc>
                <a:spcPct val="100000"/>
              </a:lnSpc>
              <a:spcBef>
                <a:spcPts val="1800"/>
              </a:spcBef>
              <a:spcAft>
                <a:spcPct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rPr>
              <a:t>Γ</a:t>
            </a:r>
            <a:r>
              <a:rPr kumimoji="0" lang="en-GB" sz="1400" b="0" i="0" u="none" strike="noStrike" kern="1200" cap="none" spc="0" normalizeH="0" baseline="-25000" noProof="0" dirty="0">
                <a:ln>
                  <a:noFill/>
                </a:ln>
                <a:solidFill>
                  <a:srgbClr val="000000"/>
                </a:solidFill>
                <a:effectLst/>
                <a:uLnTx/>
                <a:uFillTx/>
                <a:latin typeface="Helvetica" pitchFamily="2" charset="0"/>
                <a:ea typeface="+mn-ea"/>
                <a:cs typeface="+mn-cs"/>
              </a:rPr>
              <a:t>H</a:t>
            </a:r>
            <a:r>
              <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rPr>
              <a:t> via </a:t>
            </a:r>
            <a:r>
              <a:rPr kumimoji="0" lang="en-GB" sz="1400" b="0" i="0" u="none" strike="noStrike" kern="1200" cap="none" spc="0" normalizeH="0" baseline="0" noProof="0" dirty="0" err="1">
                <a:ln>
                  <a:noFill/>
                </a:ln>
                <a:solidFill>
                  <a:srgbClr val="000000"/>
                </a:solidFill>
                <a:effectLst/>
                <a:uLnTx/>
                <a:uFillTx/>
                <a:latin typeface="Helvetica" pitchFamily="2" charset="0"/>
                <a:ea typeface="+mn-ea"/>
                <a:cs typeface="+mn-cs"/>
              </a:rPr>
              <a:t>μ</a:t>
            </a:r>
            <a:r>
              <a:rPr kumimoji="0" lang="en-GB" sz="1400" b="0" i="0" u="none" strike="noStrike" kern="1200" cap="none" spc="0" normalizeH="0" baseline="-25000" noProof="0" dirty="0" err="1">
                <a:ln>
                  <a:noFill/>
                </a:ln>
                <a:solidFill>
                  <a:srgbClr val="000000"/>
                </a:solidFill>
                <a:effectLst/>
                <a:uLnTx/>
                <a:uFillTx/>
                <a:latin typeface="Helvetica" pitchFamily="2" charset="0"/>
                <a:ea typeface="+mn-ea"/>
                <a:cs typeface="+mn-cs"/>
              </a:rPr>
              <a:t>off</a:t>
            </a:r>
            <a:r>
              <a:rPr kumimoji="0" lang="en-GB" sz="1400" b="0" i="0" u="none" strike="noStrike" kern="1200" cap="none" spc="0" normalizeH="0" baseline="-25000" noProof="0" dirty="0">
                <a:ln>
                  <a:noFill/>
                </a:ln>
                <a:solidFill>
                  <a:srgbClr val="000000"/>
                </a:solidFill>
                <a:effectLst/>
                <a:uLnTx/>
                <a:uFillTx/>
                <a:latin typeface="Helvetica" pitchFamily="2" charset="0"/>
                <a:ea typeface="+mn-ea"/>
                <a:cs typeface="+mn-cs"/>
              </a:rPr>
              <a:t>-shell </a:t>
            </a:r>
            <a:r>
              <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rPr>
              <a:t>/</a:t>
            </a:r>
            <a:r>
              <a:rPr kumimoji="0" lang="en-GB" sz="1400" b="0" i="0" u="none" strike="noStrike" kern="1200" cap="none" spc="0" normalizeH="0" baseline="-25000" noProof="0" dirty="0">
                <a:ln>
                  <a:noFill/>
                </a:ln>
                <a:solidFill>
                  <a:srgbClr val="000000"/>
                </a:solidFill>
                <a:effectLst/>
                <a:uLnTx/>
                <a:uFillTx/>
                <a:latin typeface="Helvetica" pitchFamily="2" charset="0"/>
                <a:ea typeface="+mn-ea"/>
                <a:cs typeface="+mn-cs"/>
              </a:rPr>
              <a:t> </a:t>
            </a:r>
            <a:r>
              <a:rPr kumimoji="0" lang="en-GB" sz="1400" b="0" i="0" u="none" strike="noStrike" kern="1200" cap="none" spc="0" normalizeH="0" baseline="0" noProof="0" dirty="0" err="1">
                <a:ln>
                  <a:noFill/>
                </a:ln>
                <a:solidFill>
                  <a:srgbClr val="000000"/>
                </a:solidFill>
                <a:effectLst/>
                <a:uLnTx/>
                <a:uFillTx/>
                <a:latin typeface="Helvetica" pitchFamily="2" charset="0"/>
                <a:ea typeface="+mn-ea"/>
                <a:cs typeface="+mn-cs"/>
              </a:rPr>
              <a:t>μ</a:t>
            </a:r>
            <a:r>
              <a:rPr kumimoji="0" lang="en-GB" sz="1400" b="0" i="0" u="none" strike="noStrike" kern="1200" cap="none" spc="0" normalizeH="0" baseline="-25000" noProof="0" dirty="0" err="1">
                <a:ln>
                  <a:noFill/>
                </a:ln>
                <a:solidFill>
                  <a:srgbClr val="000000"/>
                </a:solidFill>
                <a:effectLst/>
                <a:uLnTx/>
                <a:uFillTx/>
                <a:latin typeface="Helvetica" pitchFamily="2" charset="0"/>
                <a:ea typeface="+mn-ea"/>
                <a:cs typeface="+mn-cs"/>
              </a:rPr>
              <a:t>on</a:t>
            </a:r>
            <a:r>
              <a:rPr kumimoji="0" lang="en-GB" sz="1400" b="0" i="0" u="none" strike="noStrike" kern="1200" cap="none" spc="0" normalizeH="0" baseline="-25000" noProof="0" dirty="0">
                <a:ln>
                  <a:noFill/>
                </a:ln>
                <a:solidFill>
                  <a:srgbClr val="000000"/>
                </a:solidFill>
                <a:effectLst/>
                <a:uLnTx/>
                <a:uFillTx/>
                <a:latin typeface="Helvetica" pitchFamily="2" charset="0"/>
                <a:ea typeface="+mn-ea"/>
                <a:cs typeface="+mn-cs"/>
              </a:rPr>
              <a:t>-shell</a:t>
            </a:r>
            <a:r>
              <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rPr>
              <a:t> in H → 4𝓁 &amp; 2𝓁2𝜈           with &lt; 20% uncertainty</a:t>
            </a:r>
          </a:p>
          <a:p>
            <a:pPr marL="285750" marR="0" lvl="0" indent="-285750" algn="l" defTabSz="4572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rPr>
              <a:t>BR(H → invisible) &lt; 2.5%</a:t>
            </a:r>
          </a:p>
          <a:p>
            <a:pPr marL="285750" marR="0" lvl="0" indent="-285750" algn="l" defTabSz="4572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rPr>
              <a:t>Discover or exclude MSSM two Higgs  doublets scenario deep into TeV scale                 for tanβ &gt; 6</a:t>
            </a:r>
          </a:p>
        </p:txBody>
      </p:sp>
      <p:cxnSp>
        <p:nvCxnSpPr>
          <p:cNvPr id="18" name="Straight Connector 17">
            <a:extLst>
              <a:ext uri="{FF2B5EF4-FFF2-40B4-BE49-F238E27FC236}">
                <a16:creationId xmlns:a16="http://schemas.microsoft.com/office/drawing/2014/main" id="{ABFC0DEE-5023-871E-264D-D974652C9104}"/>
              </a:ext>
            </a:extLst>
          </p:cNvPr>
          <p:cNvCxnSpPr/>
          <p:nvPr/>
        </p:nvCxnSpPr>
        <p:spPr>
          <a:xfrm>
            <a:off x="7537977" y="1213721"/>
            <a:ext cx="0" cy="5279843"/>
          </a:xfrm>
          <a:prstGeom prst="line">
            <a:avLst/>
          </a:prstGeom>
          <a:ln w="3175">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4" name="Rounded Rectangle 3">
            <a:extLst>
              <a:ext uri="{FF2B5EF4-FFF2-40B4-BE49-F238E27FC236}">
                <a16:creationId xmlns:a16="http://schemas.microsoft.com/office/drawing/2014/main" id="{33349608-C2F4-5A51-9023-47EE03752FDE}"/>
              </a:ext>
            </a:extLst>
          </p:cNvPr>
          <p:cNvSpPr/>
          <p:nvPr/>
        </p:nvSpPr>
        <p:spPr>
          <a:xfrm>
            <a:off x="522000" y="2809461"/>
            <a:ext cx="4974629" cy="2571166"/>
          </a:xfrm>
          <a:prstGeom prst="roundRect">
            <a:avLst>
              <a:gd name="adj" fmla="val 1069"/>
            </a:avLst>
          </a:prstGeom>
          <a:ln w="19050">
            <a:solidFill>
              <a:srgbClr val="E40000"/>
            </a:solidFill>
          </a:ln>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Helvetica" pitchFamily="2" charset="0"/>
              <a:ea typeface="+mn-ea"/>
              <a:cs typeface="+mn-cs"/>
            </a:endParaRPr>
          </a:p>
        </p:txBody>
      </p:sp>
      <p:sp>
        <p:nvSpPr>
          <p:cNvPr id="7" name="TextBox 6">
            <a:extLst>
              <a:ext uri="{FF2B5EF4-FFF2-40B4-BE49-F238E27FC236}">
                <a16:creationId xmlns:a16="http://schemas.microsoft.com/office/drawing/2014/main" id="{79D9097B-2E86-699C-3919-D2A2DEAEBFC9}"/>
              </a:ext>
            </a:extLst>
          </p:cNvPr>
          <p:cNvSpPr txBox="1"/>
          <p:nvPr/>
        </p:nvSpPr>
        <p:spPr>
          <a:xfrm>
            <a:off x="5575539" y="2929000"/>
            <a:ext cx="1559810"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3000"/>
              </a:spcBef>
              <a:spcAft>
                <a:spcPts val="0"/>
              </a:spcAft>
              <a:buClrTx/>
              <a:buSzTx/>
              <a:buFontTx/>
              <a:buNone/>
              <a:tabLst/>
              <a:defRPr/>
            </a:pPr>
            <a:r>
              <a:rPr kumimoji="0" lang="en-GB" sz="1400" b="0" i="0" u="none" strike="noStrike" kern="1200" cap="none" spc="0" normalizeH="0" baseline="0" noProof="0" dirty="0">
                <a:ln>
                  <a:noFill/>
                </a:ln>
                <a:solidFill>
                  <a:srgbClr val="E40000"/>
                </a:solidFill>
                <a:effectLst/>
                <a:uLnTx/>
                <a:uFillTx/>
                <a:latin typeface="Helvetica" pitchFamily="2" charset="0"/>
                <a:ea typeface="Helvetica Light" charset="0"/>
                <a:cs typeface="Helvetica Light" charset="0"/>
                <a:sym typeface="Wingdings" pitchFamily="2" charset="2"/>
              </a:rPr>
              <a:t>Even with 2× better theory precision, theoretical uncertainties will be dominant</a:t>
            </a:r>
          </a:p>
        </p:txBody>
      </p:sp>
      <p:sp>
        <p:nvSpPr>
          <p:cNvPr id="9" name="Rounded Rectangle 8">
            <a:extLst>
              <a:ext uri="{FF2B5EF4-FFF2-40B4-BE49-F238E27FC236}">
                <a16:creationId xmlns:a16="http://schemas.microsoft.com/office/drawing/2014/main" id="{FBCB7039-E7E8-E9CA-46C9-FA910E4579F6}"/>
              </a:ext>
            </a:extLst>
          </p:cNvPr>
          <p:cNvSpPr/>
          <p:nvPr/>
        </p:nvSpPr>
        <p:spPr>
          <a:xfrm>
            <a:off x="522001" y="4352463"/>
            <a:ext cx="4974628" cy="347683"/>
          </a:xfrm>
          <a:prstGeom prst="roundRect">
            <a:avLst>
              <a:gd name="adj" fmla="val 2615"/>
            </a:avLst>
          </a:prstGeom>
          <a:ln w="19050">
            <a:solidFill>
              <a:srgbClr val="03A650"/>
            </a:solidFill>
          </a:ln>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Helvetica" pitchFamily="2" charset="0"/>
              <a:ea typeface="+mn-ea"/>
              <a:cs typeface="+mn-cs"/>
            </a:endParaRPr>
          </a:p>
        </p:txBody>
      </p:sp>
      <p:sp>
        <p:nvSpPr>
          <p:cNvPr id="11" name="Slide Number Placeholder 1">
            <a:extLst>
              <a:ext uri="{FF2B5EF4-FFF2-40B4-BE49-F238E27FC236}">
                <a16:creationId xmlns:a16="http://schemas.microsoft.com/office/drawing/2014/main" id="{BF9016F9-325D-9985-F9EA-5B50DE232406}"/>
              </a:ext>
            </a:extLst>
          </p:cNvPr>
          <p:cNvSpPr txBox="1">
            <a:spLocks/>
          </p:cNvSpPr>
          <p:nvPr/>
        </p:nvSpPr>
        <p:spPr>
          <a:xfrm>
            <a:off x="9329563" y="6545798"/>
            <a:ext cx="2844800" cy="365125"/>
          </a:xfrm>
          <a:prstGeom prst="rect">
            <a:avLst/>
          </a:prstGeom>
        </p:spPr>
        <p:txBody>
          <a:bodyPr/>
          <a:lstStyle>
            <a:defPPr>
              <a:defRPr lang="en-CH"/>
            </a:defPPr>
            <a:lvl1pPr marL="0" algn="r" defTabSz="914400" rtl="0" eaLnBrk="1" latinLnBrk="0" hangingPunct="1">
              <a:defRPr sz="1400" b="0" i="0" kern="1200">
                <a:solidFill>
                  <a:schemeClr val="tx1">
                    <a:lumMod val="50000"/>
                    <a:lumOff val="50000"/>
                  </a:schemeClr>
                </a:solidFill>
                <a:latin typeface="Helvetica Light" charset="0"/>
                <a:ea typeface="Helvetica Light" charset="0"/>
                <a:cs typeface="Helvetica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kumimoji="0" lang="en-GB" sz="1400" b="0" i="0" u="none" strike="noStrike" kern="1200" cap="none" spc="0" normalizeH="0" baseline="0" noProof="0" smtClean="0">
                <a:ln>
                  <a:noFill/>
                </a:ln>
                <a:solidFill>
                  <a:srgbClr val="000000">
                    <a:lumMod val="50000"/>
                    <a:lumOff val="50000"/>
                  </a:srgbClr>
                </a:solidFill>
                <a:effectLst/>
                <a:uLnTx/>
                <a:uFillTx/>
                <a:latin typeface="Helvetica Light" charset="0"/>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GB" sz="1400" b="0" i="0" u="none" strike="noStrike" kern="1200" cap="none" spc="0" normalizeH="0" baseline="0" noProof="0" dirty="0">
              <a:ln>
                <a:noFill/>
              </a:ln>
              <a:solidFill>
                <a:srgbClr val="000000">
                  <a:lumMod val="50000"/>
                  <a:lumOff val="50000"/>
                </a:srgbClr>
              </a:solidFill>
              <a:effectLst/>
              <a:uLnTx/>
              <a:uFillTx/>
              <a:latin typeface="Helvetica Light" charset="0"/>
            </a:endParaRPr>
          </a:p>
        </p:txBody>
      </p:sp>
    </p:spTree>
    <p:extLst>
      <p:ext uri="{BB962C8B-B14F-4D97-AF65-F5344CB8AC3E}">
        <p14:creationId xmlns:p14="http://schemas.microsoft.com/office/powerpoint/2010/main" val="419948609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5686C-94D5-32F7-2908-CF23530915D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5725CEE-3A4F-0BF0-E711-A5CEE74A264D}"/>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kumimoji="0" lang="en-GB" sz="1400" b="0" i="0" u="none" strike="noStrike" kern="1200" cap="none" spc="0" normalizeH="0" baseline="0" noProof="0">
                <a:ln>
                  <a:noFill/>
                </a:ln>
                <a:solidFill>
                  <a:srgbClr val="000000">
                    <a:lumMod val="50000"/>
                    <a:lumOff val="50000"/>
                  </a:srgbClr>
                </a:solidFill>
                <a:effectLst/>
                <a:uLnTx/>
                <a:uFillTx/>
                <a:latin typeface="Helvetica Light" charset="0"/>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GB" sz="1400" b="0" i="0" u="none" strike="noStrike" kern="1200" cap="none" spc="0" normalizeH="0" baseline="0" noProof="0" dirty="0">
              <a:ln>
                <a:noFill/>
              </a:ln>
              <a:solidFill>
                <a:srgbClr val="000000">
                  <a:lumMod val="50000"/>
                  <a:lumOff val="50000"/>
                </a:srgbClr>
              </a:solidFill>
              <a:effectLst/>
              <a:uLnTx/>
              <a:uFillTx/>
              <a:latin typeface="Helvetica Light" charset="0"/>
            </a:endParaRPr>
          </a:p>
        </p:txBody>
      </p:sp>
      <p:sp>
        <p:nvSpPr>
          <p:cNvPr id="3" name="TextBox 2">
            <a:extLst>
              <a:ext uri="{FF2B5EF4-FFF2-40B4-BE49-F238E27FC236}">
                <a16:creationId xmlns:a16="http://schemas.microsoft.com/office/drawing/2014/main" id="{E5EC0687-5095-5AAD-8ED1-F1211F84E0A1}"/>
              </a:ext>
            </a:extLst>
          </p:cNvPr>
          <p:cNvSpPr txBox="1"/>
          <p:nvPr/>
        </p:nvSpPr>
        <p:spPr>
          <a:xfrm>
            <a:off x="214938" y="264651"/>
            <a:ext cx="11305525"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kumimoji="0" lang="en-GB" sz="2800" b="1" i="0" u="none" strike="noStrike" kern="1200" cap="none" spc="0" normalizeH="0" baseline="0" noProof="0" dirty="0">
                <a:ln>
                  <a:noFill/>
                </a:ln>
                <a:solidFill>
                  <a:srgbClr val="0D7FBF"/>
                </a:solidFill>
                <a:effectLst/>
                <a:uLnTx/>
                <a:uFillTx/>
                <a:latin typeface="Helvetica" pitchFamily="2" charset="0"/>
                <a:ea typeface="Trebuchet MS" pitchFamily="-84" charset="0"/>
                <a:cs typeface="Helvetica Light"/>
              </a:rPr>
              <a:t>HL-LHC Physics prospects — Higgs</a:t>
            </a:r>
          </a:p>
        </p:txBody>
      </p:sp>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432B4185-0BD3-EFE0-312C-0441C266CD9E}"/>
                  </a:ext>
                </a:extLst>
              </p:cNvPr>
              <p:cNvSpPr/>
              <p:nvPr/>
            </p:nvSpPr>
            <p:spPr>
              <a:xfrm>
                <a:off x="641953" y="1147461"/>
                <a:ext cx="11305525" cy="584775"/>
              </a:xfrm>
              <a:prstGeom prst="rect">
                <a:avLst/>
              </a:prstGeom>
            </p:spPr>
            <p:txBody>
              <a:bodyPr wrap="square">
                <a:spAutoFit/>
              </a:bodyPr>
              <a:lstStyle/>
              <a:p>
                <a:pPr marL="0" marR="0" lvl="0" indent="0" algn="l" defTabSz="457200" rtl="0" eaLnBrk="1" fontAlgn="base" latinLnBrk="0" hangingPunct="1">
                  <a:lnSpc>
                    <a:spcPct val="100000"/>
                  </a:lnSpc>
                  <a:spcBef>
                    <a:spcPts val="1800"/>
                  </a:spcBef>
                  <a:spcAft>
                    <a:spcPct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Helvetica" pitchFamily="2" charset="0"/>
                    <a:ea typeface="+mn-ea"/>
                    <a:cs typeface="+mn-cs"/>
                  </a:rPr>
                  <a:t>Higgs self-coupling via Higgs pair production: </a:t>
                </a:r>
                <a:r>
                  <a:rPr kumimoji="0" lang="en-GB" sz="1600" b="0" i="0" u="none" strike="noStrike" kern="1200" cap="none" spc="0" normalizeH="0" baseline="0" noProof="0" dirty="0">
                    <a:ln>
                      <a:noFill/>
                    </a:ln>
                    <a:solidFill>
                      <a:srgbClr val="000000"/>
                    </a:solidFill>
                    <a:effectLst/>
                    <a:uLnTx/>
                    <a:uFillTx/>
                    <a:latin typeface="Helvetica" pitchFamily="2" charset="0"/>
                    <a:ea typeface="+mn-ea"/>
                    <a:cs typeface="+mn-cs"/>
                  </a:rPr>
                  <a:t>complex final states, eldorado for ML enthusiasts, strongest channels: HH → bb𝛾𝛾, bb𝜏𝜏, </a:t>
                </a:r>
                <a:r>
                  <a:rPr kumimoji="0" lang="en-GB" sz="1600" b="0" i="0" u="none" strike="noStrike" kern="1200" cap="none" spc="0" normalizeH="0" baseline="0" noProof="0" dirty="0" err="1">
                    <a:ln>
                      <a:noFill/>
                    </a:ln>
                    <a:solidFill>
                      <a:srgbClr val="000000"/>
                    </a:solidFill>
                    <a:effectLst/>
                    <a:uLnTx/>
                    <a:uFillTx/>
                    <a:latin typeface="Helvetica" pitchFamily="2" charset="0"/>
                    <a:ea typeface="+mn-ea"/>
                    <a:cs typeface="+mn-cs"/>
                  </a:rPr>
                  <a:t>bbbb</a:t>
                </a:r>
                <a:r>
                  <a:rPr kumimoji="0" lang="en-GB" sz="1600" b="0" i="0" u="none" strike="noStrike" kern="1200" cap="none" spc="0" normalizeH="0" baseline="0" noProof="0" dirty="0">
                    <a:ln>
                      <a:noFill/>
                    </a:ln>
                    <a:solidFill>
                      <a:srgbClr val="000000"/>
                    </a:solidFill>
                    <a:effectLst/>
                    <a:uLnTx/>
                    <a:uFillTx/>
                    <a:latin typeface="Helvetica" pitchFamily="2" charset="0"/>
                    <a:ea typeface="+mn-ea"/>
                    <a:cs typeface="+mn-cs"/>
                  </a:rPr>
                  <a:t>. Best sensitivity to </a:t>
                </a:r>
                <a14:m>
                  <m:oMath xmlns:m="http://schemas.openxmlformats.org/officeDocument/2006/math">
                    <m:r>
                      <a:rPr kumimoji="0" lang="en-GB" sz="1600" b="1" i="1" u="none" strike="noStrike" kern="1200" cap="none" spc="0" normalizeH="0" baseline="0" noProof="0" dirty="0" smtClean="0">
                        <a:ln>
                          <a:noFill/>
                        </a:ln>
                        <a:solidFill>
                          <a:srgbClr val="0070C0"/>
                        </a:solidFill>
                        <a:effectLst/>
                        <a:uLnTx/>
                        <a:uFillTx/>
                        <a:latin typeface="Cambria Math" panose="02040503050406030204" pitchFamily="18" charset="0"/>
                        <a:ea typeface="Cambria Math" panose="02040503050406030204" pitchFamily="18" charset="0"/>
                        <a:cs typeface="+mn-cs"/>
                      </a:rPr>
                      <m:t>𝝀</m:t>
                    </m:r>
                  </m:oMath>
                </a14:m>
                <a:r>
                  <a:rPr kumimoji="0" lang="en-GB" sz="1600" b="0" i="0" u="none" strike="noStrike" kern="1200" cap="none" spc="0" normalizeH="0" baseline="0" noProof="0" dirty="0">
                    <a:ln>
                      <a:noFill/>
                    </a:ln>
                    <a:solidFill>
                      <a:srgbClr val="000000"/>
                    </a:solidFill>
                    <a:effectLst/>
                    <a:uLnTx/>
                    <a:uFillTx/>
                    <a:latin typeface="Helvetica" pitchFamily="2" charset="0"/>
                    <a:ea typeface="+mn-ea"/>
                    <a:cs typeface="+mn-cs"/>
                  </a:rPr>
                  <a:t> at low m(HH) </a:t>
                </a:r>
              </a:p>
            </p:txBody>
          </p:sp>
        </mc:Choice>
        <mc:Fallback xmlns="">
          <p:sp>
            <p:nvSpPr>
              <p:cNvPr id="20" name="Rectangle 19">
                <a:extLst>
                  <a:ext uri="{FF2B5EF4-FFF2-40B4-BE49-F238E27FC236}">
                    <a16:creationId xmlns:a16="http://schemas.microsoft.com/office/drawing/2014/main" id="{B99D1E23-9022-0ECF-BC5F-2BEBB5002603}"/>
                  </a:ext>
                </a:extLst>
              </p:cNvPr>
              <p:cNvSpPr>
                <a:spLocks noRot="1" noChangeAspect="1" noMove="1" noResize="1" noEditPoints="1" noAdjustHandles="1" noChangeArrowheads="1" noChangeShapeType="1" noTextEdit="1"/>
              </p:cNvSpPr>
              <p:nvPr/>
            </p:nvSpPr>
            <p:spPr>
              <a:xfrm>
                <a:off x="641953" y="1147461"/>
                <a:ext cx="11305525" cy="584775"/>
              </a:xfrm>
              <a:prstGeom prst="rect">
                <a:avLst/>
              </a:prstGeom>
              <a:blipFill>
                <a:blip r:embed="rId2"/>
                <a:stretch>
                  <a:fillRect l="-224" t="-4255" b="-1063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FF57FB78-7FD1-DA55-5850-9BACDBB3863B}"/>
                  </a:ext>
                </a:extLst>
              </p:cNvPr>
              <p:cNvSpPr txBox="1"/>
              <p:nvPr/>
            </p:nvSpPr>
            <p:spPr>
              <a:xfrm>
                <a:off x="649286" y="3716556"/>
                <a:ext cx="3697428" cy="892552"/>
              </a:xfrm>
              <a:prstGeom prst="rect">
                <a:avLst/>
              </a:prstGeom>
              <a:noFill/>
            </p:spPr>
            <p:txBody>
              <a:bodyPr wrap="square">
                <a:spAutoFit/>
              </a:bodyPr>
              <a:lstStyle/>
              <a:p>
                <a:pPr marL="0" marR="0" lvl="0" indent="0" algn="l" defTabSz="914400" rtl="0" eaLnBrk="1" fontAlgn="auto" latinLnBrk="0" hangingPunct="1">
                  <a:lnSpc>
                    <a:spcPct val="100000"/>
                  </a:lnSpc>
                  <a:spcBef>
                    <a:spcPts val="300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For SM: </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GB" sz="1400" b="1"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Expect HH observation &gt; 7σ</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14:m>
                  <m:oMath xmlns:m="http://schemas.openxmlformats.org/officeDocument/2006/math">
                    <m:sSub>
                      <m:sSubPr>
                        <m:ctrlPr>
                          <a:rPr kumimoji="0" lang="en-GB" sz="1400" b="1" i="1" u="none" strike="noStrike" kern="1200" cap="none" spc="0" normalizeH="0" baseline="0" noProof="0" dirty="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bPr>
                      <m:e>
                        <m:r>
                          <a:rPr kumimoji="0" lang="en-GB" sz="1400" b="1" i="1" u="none" strike="noStrike" kern="1200" cap="none" spc="0" normalizeH="0" baseline="0" noProof="0" dirty="0" smtClean="0">
                            <a:ln>
                              <a:noFill/>
                            </a:ln>
                            <a:solidFill>
                              <a:srgbClr val="0070C0"/>
                            </a:solidFill>
                            <a:effectLst/>
                            <a:uLnTx/>
                            <a:uFillTx/>
                            <a:latin typeface="Cambria Math" panose="02040503050406030204" pitchFamily="18" charset="0"/>
                            <a:ea typeface="Cambria Math" panose="02040503050406030204" pitchFamily="18" charset="0"/>
                            <a:cs typeface="+mn-cs"/>
                          </a:rPr>
                          <m:t>𝜿</m:t>
                        </m:r>
                      </m:e>
                      <m:sub>
                        <m:r>
                          <a:rPr kumimoji="0" lang="en-GB" sz="1400" b="1" i="1" u="none" strike="noStrike" kern="1200" cap="none" spc="0" normalizeH="0" baseline="0" noProof="0" dirty="0" smtClean="0">
                            <a:ln>
                              <a:noFill/>
                            </a:ln>
                            <a:solidFill>
                              <a:srgbClr val="0070C0"/>
                            </a:solidFill>
                            <a:effectLst/>
                            <a:uLnTx/>
                            <a:uFillTx/>
                            <a:latin typeface="Cambria Math" panose="02040503050406030204" pitchFamily="18" charset="0"/>
                            <a:ea typeface="Cambria Math" panose="02040503050406030204" pitchFamily="18" charset="0"/>
                            <a:cs typeface="+mn-cs"/>
                          </a:rPr>
                          <m:t>𝝀</m:t>
                        </m:r>
                      </m:sub>
                    </m:sSub>
                  </m:oMath>
                </a14:m>
                <a:r>
                  <a:rPr kumimoji="0" lang="en-GB" sz="1400" b="1"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 </a:t>
                </a:r>
                <a:r>
                  <a:rPr kumimoji="0" lang="en-GB" sz="1400" b="1" i="0" u="none" strike="noStrike" kern="1200" cap="none" spc="0" normalizeH="0" baseline="0" noProof="0" dirty="0">
                    <a:ln>
                      <a:noFill/>
                    </a:ln>
                    <a:solidFill>
                      <a:srgbClr val="0070C0"/>
                    </a:solidFill>
                    <a:effectLst/>
                    <a:uLnTx/>
                    <a:uFillTx/>
                    <a:latin typeface="Helvetica" pitchFamily="2" charset="0"/>
                    <a:ea typeface="Helvetica Light" charset="0"/>
                    <a:cs typeface="Helvetica Light" charset="0"/>
                    <a:sym typeface="Wingdings" pitchFamily="2" charset="2"/>
                  </a:rPr>
                  <a:t>precision better than 30%</a:t>
                </a:r>
              </a:p>
            </p:txBody>
          </p:sp>
        </mc:Choice>
        <mc:Fallback xmlns="">
          <p:sp>
            <p:nvSpPr>
              <p:cNvPr id="8" name="TextBox 7">
                <a:extLst>
                  <a:ext uri="{FF2B5EF4-FFF2-40B4-BE49-F238E27FC236}">
                    <a16:creationId xmlns:a16="http://schemas.microsoft.com/office/drawing/2014/main" id="{4054AC6C-3CEB-C320-BCAD-1CF2C0B2D9CA}"/>
                  </a:ext>
                </a:extLst>
              </p:cNvPr>
              <p:cNvSpPr txBox="1">
                <a:spLocks noRot="1" noChangeAspect="1" noMove="1" noResize="1" noEditPoints="1" noAdjustHandles="1" noChangeArrowheads="1" noChangeShapeType="1" noTextEdit="1"/>
              </p:cNvSpPr>
              <p:nvPr/>
            </p:nvSpPr>
            <p:spPr>
              <a:xfrm>
                <a:off x="649286" y="3716556"/>
                <a:ext cx="3697428" cy="892552"/>
              </a:xfrm>
              <a:prstGeom prst="rect">
                <a:avLst/>
              </a:prstGeom>
              <a:blipFill>
                <a:blip r:embed="rId3"/>
                <a:stretch>
                  <a:fillRect l="-685" t="-1408" b="-8451"/>
                </a:stretch>
              </a:blipFill>
            </p:spPr>
            <p:txBody>
              <a:bodyPr/>
              <a:lstStyle/>
              <a:p>
                <a:r>
                  <a:rPr lang="en-GB">
                    <a:noFill/>
                  </a:rPr>
                  <a:t> </a:t>
                </a:r>
              </a:p>
            </p:txBody>
          </p:sp>
        </mc:Fallback>
      </mc:AlternateContent>
      <p:sp>
        <p:nvSpPr>
          <p:cNvPr id="5" name="Rounded Rectangle 4">
            <a:extLst>
              <a:ext uri="{FF2B5EF4-FFF2-40B4-BE49-F238E27FC236}">
                <a16:creationId xmlns:a16="http://schemas.microsoft.com/office/drawing/2014/main" id="{2EC9C3E0-859F-BC64-4328-85F19536CF0D}"/>
              </a:ext>
            </a:extLst>
          </p:cNvPr>
          <p:cNvSpPr/>
          <p:nvPr/>
        </p:nvSpPr>
        <p:spPr>
          <a:xfrm>
            <a:off x="743473" y="3040591"/>
            <a:ext cx="2469073" cy="424500"/>
          </a:xfrm>
          <a:prstGeom prst="roundRect">
            <a:avLst/>
          </a:prstGeom>
          <a:solidFill>
            <a:srgbClr val="CFF0F4"/>
          </a:solidFill>
          <a:ln>
            <a:solidFill>
              <a:schemeClr val="tx2">
                <a:lumMod val="75000"/>
              </a:schemeClr>
            </a:solidFill>
          </a:ln>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Helvetica" pitchFamily="2" charset="0"/>
              <a:ea typeface="+mn-ea"/>
              <a:cs typeface="+mn-cs"/>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EAE7BC0-D068-86F6-48EC-B2F17D526FAC}"/>
                  </a:ext>
                </a:extLst>
              </p:cNvPr>
              <p:cNvSpPr txBox="1"/>
              <p:nvPr/>
            </p:nvSpPr>
            <p:spPr>
              <a:xfrm>
                <a:off x="2437191" y="2042190"/>
                <a:ext cx="1493870" cy="5903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kumimoji="0" lang="en-GB" sz="1600" b="0" i="1" u="none" strike="noStrike" kern="120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∝6</m:t>
                      </m:r>
                      <m:r>
                        <a:rPr kumimoji="0" lang="en-GB" sz="1600" b="1" i="1" u="none" strike="noStrike" kern="1200" cap="none" spc="0" normalizeH="0" baseline="0" noProof="0" dirty="0" smtClean="0">
                          <a:ln>
                            <a:noFill/>
                          </a:ln>
                          <a:solidFill>
                            <a:srgbClr val="0070C0"/>
                          </a:solidFill>
                          <a:effectLst/>
                          <a:uLnTx/>
                          <a:uFillTx/>
                          <a:latin typeface="Cambria Math" panose="02040503050406030204" pitchFamily="18" charset="0"/>
                          <a:ea typeface="Cambria Math" panose="02040503050406030204" pitchFamily="18" charset="0"/>
                          <a:cs typeface="+mn-cs"/>
                        </a:rPr>
                        <m:t>𝝀</m:t>
                      </m:r>
                      <m:r>
                        <a:rPr kumimoji="0" lang="en-GB" sz="1600" b="0" i="1" u="none" strike="noStrike" kern="120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𝜐</m:t>
                      </m:r>
                      <m:r>
                        <a:rPr kumimoji="0" lang="en-GB" sz="1600" b="0" i="1" u="none" strike="noStrike" kern="120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m:t>
                      </m:r>
                      <m:f>
                        <m:fPr>
                          <m:ctrlPr>
                            <a:rPr kumimoji="0" lang="en-GB" sz="1600" b="0" i="1" u="none" strike="noStrike" kern="1200" cap="none" spc="0" normalizeH="0" baseline="0" noProof="0" dirty="0" smtClean="0">
                              <a:ln>
                                <a:noFill/>
                              </a:ln>
                              <a:solidFill>
                                <a:srgbClr val="000000"/>
                              </a:solidFill>
                              <a:effectLst/>
                              <a:uLnTx/>
                              <a:uFillTx/>
                              <a:latin typeface="Cambria Math" panose="02040503050406030204" pitchFamily="18" charset="0"/>
                              <a:ea typeface="+mn-ea"/>
                              <a:cs typeface="+mn-cs"/>
                            </a:rPr>
                          </m:ctrlPr>
                        </m:fPr>
                        <m:num>
                          <m:r>
                            <a:rPr kumimoji="0" lang="en-GB" sz="1600" b="0" i="1" u="none" strike="noStrike" kern="1200" cap="none" spc="0" normalizeH="0" baseline="0" noProof="0" dirty="0" smtClean="0">
                              <a:ln>
                                <a:noFill/>
                              </a:ln>
                              <a:solidFill>
                                <a:srgbClr val="000000"/>
                              </a:solidFill>
                              <a:effectLst/>
                              <a:uLnTx/>
                              <a:uFillTx/>
                              <a:latin typeface="Cambria Math" panose="02040503050406030204" pitchFamily="18" charset="0"/>
                              <a:ea typeface="+mn-ea"/>
                              <a:cs typeface="+mn-cs"/>
                            </a:rPr>
                            <m:t>3</m:t>
                          </m:r>
                          <m:sSubSup>
                            <m:sSubSupPr>
                              <m:ctrlPr>
                                <a:rPr kumimoji="0" lang="en-GB" sz="1600" b="0" i="1" u="none" strike="noStrike" kern="1200" cap="none" spc="0" normalizeH="0" baseline="0" noProof="0" dirty="0" smtClean="0">
                                  <a:ln>
                                    <a:noFill/>
                                  </a:ln>
                                  <a:solidFill>
                                    <a:srgbClr val="000000"/>
                                  </a:solidFill>
                                  <a:effectLst/>
                                  <a:uLnTx/>
                                  <a:uFillTx/>
                                  <a:latin typeface="Cambria Math" panose="02040503050406030204" pitchFamily="18" charset="0"/>
                                  <a:ea typeface="+mn-ea"/>
                                  <a:cs typeface="+mn-cs"/>
                                </a:rPr>
                              </m:ctrlPr>
                            </m:sSubSupPr>
                            <m:e>
                              <m:r>
                                <a:rPr kumimoji="0" lang="en-GB" sz="1600" b="0" i="1" u="none" strike="noStrike" kern="1200" cap="none" spc="0" normalizeH="0" baseline="0" noProof="0" dirty="0" smtClean="0">
                                  <a:ln>
                                    <a:noFill/>
                                  </a:ln>
                                  <a:solidFill>
                                    <a:srgbClr val="000000"/>
                                  </a:solidFill>
                                  <a:effectLst/>
                                  <a:uLnTx/>
                                  <a:uFillTx/>
                                  <a:latin typeface="Cambria Math" panose="02040503050406030204" pitchFamily="18" charset="0"/>
                                  <a:ea typeface="+mn-ea"/>
                                  <a:cs typeface="+mn-cs"/>
                                </a:rPr>
                                <m:t>𝑚</m:t>
                              </m:r>
                            </m:e>
                            <m:sub>
                              <m:r>
                                <a:rPr kumimoji="0" lang="en-GB" sz="1600" b="0" i="1" u="none" strike="noStrike" kern="1200" cap="none" spc="0" normalizeH="0" baseline="0" noProof="0" dirty="0" smtClean="0">
                                  <a:ln>
                                    <a:noFill/>
                                  </a:ln>
                                  <a:solidFill>
                                    <a:srgbClr val="000000"/>
                                  </a:solidFill>
                                  <a:effectLst/>
                                  <a:uLnTx/>
                                  <a:uFillTx/>
                                  <a:latin typeface="Cambria Math" panose="02040503050406030204" pitchFamily="18" charset="0"/>
                                  <a:ea typeface="+mn-ea"/>
                                  <a:cs typeface="+mn-cs"/>
                                </a:rPr>
                                <m:t>𝐻</m:t>
                              </m:r>
                            </m:sub>
                            <m:sup>
                              <m:r>
                                <a:rPr kumimoji="0" lang="en-GB" sz="1600" b="0" i="1" u="none" strike="noStrike" kern="1200" cap="none" spc="0" normalizeH="0" baseline="0" noProof="0" dirty="0" smtClean="0">
                                  <a:ln>
                                    <a:noFill/>
                                  </a:ln>
                                  <a:solidFill>
                                    <a:srgbClr val="000000"/>
                                  </a:solidFill>
                                  <a:effectLst/>
                                  <a:uLnTx/>
                                  <a:uFillTx/>
                                  <a:latin typeface="Cambria Math" panose="02040503050406030204" pitchFamily="18" charset="0"/>
                                  <a:ea typeface="+mn-ea"/>
                                  <a:cs typeface="+mn-cs"/>
                                </a:rPr>
                                <m:t>2</m:t>
                              </m:r>
                            </m:sup>
                          </m:sSubSup>
                        </m:num>
                        <m:den>
                          <m:r>
                            <a:rPr kumimoji="0" lang="en-GB" sz="1600" b="0" i="1" u="none" strike="noStrike" kern="120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𝜐</m:t>
                          </m:r>
                        </m:den>
                      </m:f>
                    </m:oMath>
                  </m:oMathPara>
                </a14:m>
                <a:endParaRPr kumimoji="0" lang="en-GB" sz="2000" b="0" i="0" u="none" strike="noStrike" kern="1200" cap="none" spc="0" normalizeH="0" baseline="0" noProof="0" dirty="0">
                  <a:ln>
                    <a:noFill/>
                  </a:ln>
                  <a:solidFill>
                    <a:srgbClr val="000000"/>
                  </a:solidFill>
                  <a:effectLst/>
                  <a:uLnTx/>
                  <a:uFillTx/>
                  <a:latin typeface="Chalkduster"/>
                  <a:ea typeface="+mn-ea"/>
                  <a:cs typeface="Chalkduster"/>
                </a:endParaRPr>
              </a:p>
            </p:txBody>
          </p:sp>
        </mc:Choice>
        <mc:Fallback xmlns="">
          <p:sp>
            <p:nvSpPr>
              <p:cNvPr id="6" name="TextBox 5">
                <a:extLst>
                  <a:ext uri="{FF2B5EF4-FFF2-40B4-BE49-F238E27FC236}">
                    <a16:creationId xmlns:a16="http://schemas.microsoft.com/office/drawing/2014/main" id="{B08944CA-C5B0-D1BB-264D-D0B0A4613784}"/>
                  </a:ext>
                </a:extLst>
              </p:cNvPr>
              <p:cNvSpPr txBox="1">
                <a:spLocks noRot="1" noChangeAspect="1" noMove="1" noResize="1" noEditPoints="1" noAdjustHandles="1" noChangeArrowheads="1" noChangeShapeType="1" noTextEdit="1"/>
              </p:cNvSpPr>
              <p:nvPr/>
            </p:nvSpPr>
            <p:spPr>
              <a:xfrm>
                <a:off x="2437191" y="2042190"/>
                <a:ext cx="1493870" cy="590354"/>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2D4E4E3E-A287-6C5D-8089-5E7FE757DAD9}"/>
                  </a:ext>
                </a:extLst>
              </p:cNvPr>
              <p:cNvSpPr txBox="1"/>
              <p:nvPr/>
            </p:nvSpPr>
            <p:spPr>
              <a:xfrm>
                <a:off x="743473" y="3081547"/>
                <a:ext cx="246907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kumimoji="0" lang="en-GB" sz="1600" b="0" i="1" u="none" strike="noStrike" kern="120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𝑉</m:t>
                      </m:r>
                      <m:d>
                        <m:dPr>
                          <m:ctrlPr>
                            <a:rPr kumimoji="0" lang="en-GB" sz="1600" b="0" i="1" u="none" strike="noStrike" kern="120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ctrlPr>
                        </m:dPr>
                        <m:e>
                          <m:r>
                            <a:rPr kumimoji="0" lang="en-GB" sz="1600" b="0" i="1" u="none" strike="noStrike" kern="120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𝜙</m:t>
                          </m:r>
                        </m:e>
                      </m:d>
                      <m:r>
                        <a:rPr kumimoji="0" lang="en-GB" sz="1600" b="0" i="1" u="none" strike="noStrike" kern="120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m:t>
                      </m:r>
                      <m:sSup>
                        <m:sSupPr>
                          <m:ctrlPr>
                            <a:rPr kumimoji="0" lang="en-GB" sz="1600" b="0" i="1" u="none" strike="noStrike" kern="120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ctrlPr>
                        </m:sSupPr>
                        <m:e>
                          <m:r>
                            <a:rPr kumimoji="0" lang="en-GB" sz="1600" b="0" i="1" u="none" strike="noStrike" kern="120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𝜇</m:t>
                          </m:r>
                        </m:e>
                        <m:sup>
                          <m:r>
                            <a:rPr kumimoji="0" lang="en-GB" sz="1600" b="0" i="1" u="none" strike="noStrike" kern="120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2</m:t>
                          </m:r>
                        </m:sup>
                      </m:sSup>
                      <m:sSup>
                        <m:sSupPr>
                          <m:ctrlPr>
                            <a:rPr kumimoji="0" lang="en-GB" sz="1600" b="0" i="1" u="none" strike="noStrike" kern="120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ctrlPr>
                        </m:sSupPr>
                        <m:e>
                          <m:d>
                            <m:dPr>
                              <m:begChr m:val="|"/>
                              <m:endChr m:val="|"/>
                              <m:ctrlPr>
                                <a:rPr kumimoji="0" lang="en-GB" sz="1600" b="0" i="1" u="none" strike="noStrike" kern="120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ctrlPr>
                            </m:dPr>
                            <m:e>
                              <m:r>
                                <a:rPr kumimoji="0" lang="en-GB" sz="1600" b="0" i="1" u="none" strike="noStrike" kern="120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𝜙</m:t>
                              </m:r>
                            </m:e>
                          </m:d>
                        </m:e>
                        <m:sup>
                          <m:r>
                            <a:rPr kumimoji="0" lang="en-GB" sz="1600" b="0" i="1" u="none" strike="noStrike" kern="120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2</m:t>
                          </m:r>
                        </m:sup>
                      </m:sSup>
                      <m:r>
                        <a:rPr kumimoji="0" lang="en-GB" sz="1600" b="0" i="1" u="none" strike="noStrike" kern="120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m:t>
                      </m:r>
                      <m:r>
                        <a:rPr kumimoji="0" lang="en-GB" sz="1600" b="1" i="1" u="none" strike="noStrike" kern="1200" cap="none" spc="0" normalizeH="0" baseline="0" noProof="0" dirty="0" smtClean="0">
                          <a:ln>
                            <a:noFill/>
                          </a:ln>
                          <a:solidFill>
                            <a:srgbClr val="0070C0"/>
                          </a:solidFill>
                          <a:effectLst/>
                          <a:uLnTx/>
                          <a:uFillTx/>
                          <a:latin typeface="Cambria Math" panose="02040503050406030204" pitchFamily="18" charset="0"/>
                          <a:ea typeface="Cambria Math" panose="02040503050406030204" pitchFamily="18" charset="0"/>
                          <a:cs typeface="+mn-cs"/>
                        </a:rPr>
                        <m:t>𝝀</m:t>
                      </m:r>
                      <m:sSup>
                        <m:sSupPr>
                          <m:ctrlPr>
                            <a:rPr kumimoji="0" lang="en-GB" sz="1600" b="0" i="1" u="none" strike="noStrike" kern="120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ctrlPr>
                        </m:sSupPr>
                        <m:e>
                          <m:d>
                            <m:dPr>
                              <m:begChr m:val="|"/>
                              <m:endChr m:val="|"/>
                              <m:ctrlPr>
                                <a:rPr kumimoji="0" lang="en-GB" sz="1600" b="0" i="1" u="none" strike="noStrike" kern="120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ctrlPr>
                            </m:dPr>
                            <m:e>
                              <m:r>
                                <a:rPr kumimoji="0" lang="en-GB" sz="1600" b="0" i="1" u="none" strike="noStrike" kern="120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𝜙</m:t>
                              </m:r>
                            </m:e>
                          </m:d>
                        </m:e>
                        <m:sup>
                          <m:r>
                            <a:rPr kumimoji="0" lang="en-GB" sz="1600" b="0" i="1" u="none" strike="noStrike" kern="120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4</m:t>
                          </m:r>
                        </m:sup>
                      </m:sSup>
                    </m:oMath>
                  </m:oMathPara>
                </a14:m>
                <a:endParaRPr kumimoji="0" lang="en-GB" sz="2000" b="0" i="0" u="none" strike="noStrike" kern="1200" cap="none" spc="0" normalizeH="0" baseline="0" noProof="0" dirty="0">
                  <a:ln>
                    <a:noFill/>
                  </a:ln>
                  <a:solidFill>
                    <a:srgbClr val="000000"/>
                  </a:solidFill>
                  <a:effectLst/>
                  <a:uLnTx/>
                  <a:uFillTx/>
                  <a:latin typeface="Chalkduster"/>
                  <a:ea typeface="+mn-ea"/>
                  <a:cs typeface="Chalkduster"/>
                </a:endParaRPr>
              </a:p>
            </p:txBody>
          </p:sp>
        </mc:Choice>
        <mc:Fallback xmlns="">
          <p:sp>
            <p:nvSpPr>
              <p:cNvPr id="7" name="TextBox 6">
                <a:extLst>
                  <a:ext uri="{FF2B5EF4-FFF2-40B4-BE49-F238E27FC236}">
                    <a16:creationId xmlns:a16="http://schemas.microsoft.com/office/drawing/2014/main" id="{36D5C0ED-418C-5430-DD84-B13FDC085FA0}"/>
                  </a:ext>
                </a:extLst>
              </p:cNvPr>
              <p:cNvSpPr txBox="1">
                <a:spLocks noRot="1" noChangeAspect="1" noMove="1" noResize="1" noEditPoints="1" noAdjustHandles="1" noChangeArrowheads="1" noChangeShapeType="1" noTextEdit="1"/>
              </p:cNvSpPr>
              <p:nvPr/>
            </p:nvSpPr>
            <p:spPr>
              <a:xfrm>
                <a:off x="743473" y="3081547"/>
                <a:ext cx="2469073" cy="338554"/>
              </a:xfrm>
              <a:prstGeom prst="rect">
                <a:avLst/>
              </a:prstGeom>
              <a:blipFill>
                <a:blip r:embed="rId5"/>
                <a:stretch>
                  <a:fillRect b="-71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CBE3FD7E-ADFA-5FE2-9164-06DA3C84EBB3}"/>
                  </a:ext>
                </a:extLst>
              </p:cNvPr>
              <p:cNvSpPr txBox="1"/>
              <p:nvPr/>
            </p:nvSpPr>
            <p:spPr>
              <a:xfrm>
                <a:off x="1633875" y="2390135"/>
                <a:ext cx="664369"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kumimoji="0" lang="en-GB" sz="1400" b="0" i="1" u="none" strike="noStrike" kern="1200" cap="none" spc="0" normalizeH="0" baseline="0" noProof="0" smtClean="0">
                              <a:ln>
                                <a:noFill/>
                              </a:ln>
                              <a:solidFill>
                                <a:srgbClr val="E40000"/>
                              </a:solidFill>
                              <a:effectLst/>
                              <a:uLnTx/>
                              <a:uFillTx/>
                              <a:latin typeface="Cambria Math" panose="02040503050406030204" pitchFamily="18" charset="0"/>
                              <a:ea typeface="Cambria Math" panose="02040503050406030204" pitchFamily="18" charset="0"/>
                              <a:cs typeface="+mn-cs"/>
                              <a:sym typeface="Wingdings" pitchFamily="2" charset="2"/>
                            </a:rPr>
                          </m:ctrlPr>
                        </m:sSubPr>
                        <m:e>
                          <m:r>
                            <a:rPr kumimoji="0" lang="en-GB" sz="1400" b="0" i="1" u="none" strike="noStrike" kern="1200" cap="none" spc="0" normalizeH="0" baseline="0" noProof="0" smtClean="0">
                              <a:ln>
                                <a:noFill/>
                              </a:ln>
                              <a:solidFill>
                                <a:srgbClr val="E40000"/>
                              </a:solidFill>
                              <a:effectLst/>
                              <a:uLnTx/>
                              <a:uFillTx/>
                              <a:latin typeface="Cambria Math" panose="02040503050406030204" pitchFamily="18" charset="0"/>
                              <a:ea typeface="Cambria Math" panose="02040503050406030204" pitchFamily="18" charset="0"/>
                              <a:cs typeface="+mn-cs"/>
                              <a:sym typeface="Wingdings" pitchFamily="2" charset="2"/>
                            </a:rPr>
                            <m:t>𝜅</m:t>
                          </m:r>
                        </m:e>
                        <m:sub>
                          <m:r>
                            <a:rPr kumimoji="0" lang="en-GB" sz="1400" b="0" i="1" u="none" strike="noStrike" kern="1200" cap="none" spc="0" normalizeH="0" baseline="0" noProof="0" smtClean="0">
                              <a:ln>
                                <a:noFill/>
                              </a:ln>
                              <a:solidFill>
                                <a:srgbClr val="E40000"/>
                              </a:solidFill>
                              <a:effectLst/>
                              <a:uLnTx/>
                              <a:uFillTx/>
                              <a:latin typeface="Cambria Math" panose="02040503050406030204" pitchFamily="18" charset="0"/>
                              <a:ea typeface="Cambria Math" panose="02040503050406030204" pitchFamily="18" charset="0"/>
                              <a:cs typeface="+mn-cs"/>
                              <a:sym typeface="Wingdings" pitchFamily="2" charset="2"/>
                            </a:rPr>
                            <m:t>𝑡</m:t>
                          </m:r>
                        </m:sub>
                      </m:sSub>
                    </m:oMath>
                  </m:oMathPara>
                </a14:m>
                <a:endParaRPr kumimoji="0" lang="en-GB" sz="1400" b="0" i="0" u="none" strike="noStrike" kern="1200" cap="none" spc="0" normalizeH="0" baseline="0" noProof="0" dirty="0">
                  <a:ln>
                    <a:noFill/>
                  </a:ln>
                  <a:solidFill>
                    <a:srgbClr val="E40000"/>
                  </a:solidFill>
                  <a:effectLst/>
                  <a:uLnTx/>
                  <a:uFillTx/>
                  <a:latin typeface="Calibri"/>
                  <a:ea typeface="+mn-ea"/>
                  <a:cs typeface="+mn-cs"/>
                </a:endParaRPr>
              </a:p>
            </p:txBody>
          </p:sp>
        </mc:Choice>
        <mc:Fallback xmlns="">
          <p:sp>
            <p:nvSpPr>
              <p:cNvPr id="9" name="TextBox 8">
                <a:extLst>
                  <a:ext uri="{FF2B5EF4-FFF2-40B4-BE49-F238E27FC236}">
                    <a16:creationId xmlns:a16="http://schemas.microsoft.com/office/drawing/2014/main" id="{78638A10-491C-53BE-D2C5-A1052DCD6A49}"/>
                  </a:ext>
                </a:extLst>
              </p:cNvPr>
              <p:cNvSpPr txBox="1">
                <a:spLocks noRot="1" noChangeAspect="1" noMove="1" noResize="1" noEditPoints="1" noAdjustHandles="1" noChangeArrowheads="1" noChangeShapeType="1" noTextEdit="1"/>
              </p:cNvSpPr>
              <p:nvPr/>
            </p:nvSpPr>
            <p:spPr>
              <a:xfrm>
                <a:off x="1633875" y="2390135"/>
                <a:ext cx="664369" cy="307777"/>
              </a:xfrm>
              <a:prstGeom prst="rect">
                <a:avLst/>
              </a:prstGeom>
              <a:blipFill>
                <a:blip r:embed="rId6"/>
                <a:stretch>
                  <a:fillRect/>
                </a:stretch>
              </a:blipFill>
            </p:spPr>
            <p:txBody>
              <a:bodyPr/>
              <a:lstStyle/>
              <a:p>
                <a:r>
                  <a:rPr lang="en-GB">
                    <a:noFill/>
                  </a:rPr>
                  <a:t> </a:t>
                </a:r>
              </a:p>
            </p:txBody>
          </p:sp>
        </mc:Fallback>
      </mc:AlternateContent>
      <p:sp>
        <p:nvSpPr>
          <p:cNvPr id="11" name="TextBox 10">
            <a:extLst>
              <a:ext uri="{FF2B5EF4-FFF2-40B4-BE49-F238E27FC236}">
                <a16:creationId xmlns:a16="http://schemas.microsoft.com/office/drawing/2014/main" id="{C746A204-2004-3D13-4873-6B6DA15F93DD}"/>
              </a:ext>
            </a:extLst>
          </p:cNvPr>
          <p:cNvSpPr txBox="1"/>
          <p:nvPr/>
        </p:nvSpPr>
        <p:spPr>
          <a:xfrm>
            <a:off x="1642549" y="1947564"/>
            <a:ext cx="23436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300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t</a:t>
            </a:r>
          </a:p>
        </p:txBody>
      </p:sp>
      <p:pic>
        <p:nvPicPr>
          <p:cNvPr id="12" name="Picture 11">
            <a:extLst>
              <a:ext uri="{FF2B5EF4-FFF2-40B4-BE49-F238E27FC236}">
                <a16:creationId xmlns:a16="http://schemas.microsoft.com/office/drawing/2014/main" id="{5AAAF269-D363-C2BE-2417-93FA8BA34BAD}"/>
              </a:ext>
            </a:extLst>
          </p:cNvPr>
          <p:cNvPicPr>
            <a:picLocks noChangeAspect="1"/>
          </p:cNvPicPr>
          <p:nvPr/>
        </p:nvPicPr>
        <p:blipFill>
          <a:blip r:embed="rId7"/>
          <a:srcRect l="46195"/>
          <a:stretch>
            <a:fillRect/>
          </a:stretch>
        </p:blipFill>
        <p:spPr>
          <a:xfrm>
            <a:off x="868588" y="1889085"/>
            <a:ext cx="2041559" cy="928688"/>
          </a:xfrm>
          <a:prstGeom prst="rect">
            <a:avLst/>
          </a:prstGeom>
        </p:spPr>
      </p:pic>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C9943BEE-73CE-4670-C9C5-BE6EDF32B44B}"/>
                  </a:ext>
                </a:extLst>
              </p:cNvPr>
              <p:cNvSpPr txBox="1"/>
              <p:nvPr/>
            </p:nvSpPr>
            <p:spPr>
              <a:xfrm>
                <a:off x="3350510" y="3078578"/>
                <a:ext cx="1441943" cy="339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kumimoji="0" lang="en-GB" sz="1500" b="0" i="1" u="none" strike="noStrike" kern="1200" cap="none" spc="0" normalizeH="0" baseline="0" noProof="0" dirty="0">
                              <a:ln>
                                <a:noFill/>
                              </a:ln>
                              <a:solidFill>
                                <a:srgbClr val="0070C0"/>
                              </a:solidFill>
                              <a:effectLst/>
                              <a:uLnTx/>
                              <a:uFillTx/>
                              <a:latin typeface="Cambria Math" panose="02040503050406030204" pitchFamily="18" charset="0"/>
                              <a:ea typeface="Cambria Math" panose="02040503050406030204" pitchFamily="18" charset="0"/>
                              <a:cs typeface="+mn-cs"/>
                            </a:rPr>
                          </m:ctrlPr>
                        </m:sSubPr>
                        <m:e>
                          <m:r>
                            <a:rPr kumimoji="0" lang="en-GB" sz="1500" b="0" i="1" u="none" strike="noStrike" kern="1200" cap="none" spc="0" normalizeH="0" baseline="0" noProof="0" dirty="0">
                              <a:ln>
                                <a:noFill/>
                              </a:ln>
                              <a:solidFill>
                                <a:srgbClr val="0070C0"/>
                              </a:solidFill>
                              <a:effectLst/>
                              <a:uLnTx/>
                              <a:uFillTx/>
                              <a:latin typeface="Cambria Math" panose="02040503050406030204" pitchFamily="18" charset="0"/>
                              <a:ea typeface="Cambria Math" panose="02040503050406030204" pitchFamily="18" charset="0"/>
                              <a:cs typeface="+mn-cs"/>
                            </a:rPr>
                            <m:t>𝜅</m:t>
                          </m:r>
                        </m:e>
                        <m:sub>
                          <m:r>
                            <a:rPr kumimoji="0" lang="en-GB" sz="1500" b="0" i="1" u="none" strike="noStrike" kern="1200" cap="none" spc="0" normalizeH="0" baseline="0" noProof="0" dirty="0">
                              <a:ln>
                                <a:noFill/>
                              </a:ln>
                              <a:solidFill>
                                <a:srgbClr val="0070C0"/>
                              </a:solidFill>
                              <a:effectLst/>
                              <a:uLnTx/>
                              <a:uFillTx/>
                              <a:latin typeface="Cambria Math" panose="02040503050406030204" pitchFamily="18" charset="0"/>
                              <a:ea typeface="Cambria Math" panose="02040503050406030204" pitchFamily="18" charset="0"/>
                              <a:cs typeface="+mn-cs"/>
                            </a:rPr>
                            <m:t>𝜆</m:t>
                          </m:r>
                        </m:sub>
                      </m:sSub>
                      <m:r>
                        <a:rPr kumimoji="0" lang="en-GB" sz="1500" b="0" i="1" u="none" strike="noStrike" kern="1200" cap="none" spc="0" normalizeH="0" baseline="0" noProof="0" dirty="0" smtClean="0">
                          <a:ln>
                            <a:noFill/>
                          </a:ln>
                          <a:solidFill>
                            <a:srgbClr val="000000"/>
                          </a:solidFill>
                          <a:effectLst/>
                          <a:uLnTx/>
                          <a:uFillTx/>
                          <a:latin typeface="Cambria Math" panose="02040503050406030204" pitchFamily="18" charset="0"/>
                          <a:ea typeface="Cambria Math" panose="02040503050406030204" pitchFamily="18" charset="0"/>
                          <a:cs typeface="+mn-cs"/>
                        </a:rPr>
                        <m:t>≡</m:t>
                      </m:r>
                      <m:f>
                        <m:fPr>
                          <m:type m:val="lin"/>
                          <m:ctrlPr>
                            <a:rPr kumimoji="0" lang="en-GB" sz="1500" b="0" i="1" u="none" strike="noStrike" kern="1200" cap="none" spc="0" normalizeH="0" baseline="0" noProof="0" dirty="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fPr>
                        <m:num>
                          <m:sSubSup>
                            <m:sSubSupPr>
                              <m:ctrlPr>
                                <a:rPr kumimoji="0" lang="en-GB" sz="1500" b="0" i="1" u="none" strike="noStrike" kern="1200" cap="none" spc="0" normalizeH="0" baseline="0" noProof="0" dirty="0" smtClean="0">
                                  <a:ln>
                                    <a:noFill/>
                                  </a:ln>
                                  <a:solidFill>
                                    <a:srgbClr val="0070C0"/>
                                  </a:solidFill>
                                  <a:effectLst/>
                                  <a:uLnTx/>
                                  <a:uFillTx/>
                                  <a:latin typeface="Cambria Math" panose="02040503050406030204" pitchFamily="18" charset="0"/>
                                  <a:ea typeface="Cambria Math" panose="02040503050406030204" pitchFamily="18" charset="0"/>
                                  <a:cs typeface="+mn-cs"/>
                                </a:rPr>
                              </m:ctrlPr>
                            </m:sSubSupPr>
                            <m:e>
                              <m:r>
                                <a:rPr kumimoji="0" lang="en-GB" sz="1500" b="0" i="1" u="none" strike="noStrike" kern="1200" cap="none" spc="0" normalizeH="0" baseline="0" noProof="0" dirty="0" smtClean="0">
                                  <a:ln>
                                    <a:noFill/>
                                  </a:ln>
                                  <a:solidFill>
                                    <a:srgbClr val="0070C0"/>
                                  </a:solidFill>
                                  <a:effectLst/>
                                  <a:uLnTx/>
                                  <a:uFillTx/>
                                  <a:latin typeface="Cambria Math" panose="02040503050406030204" pitchFamily="18" charset="0"/>
                                  <a:ea typeface="Cambria Math" panose="02040503050406030204" pitchFamily="18" charset="0"/>
                                  <a:cs typeface="+mn-cs"/>
                                </a:rPr>
                                <m:t>𝜆</m:t>
                              </m:r>
                            </m:e>
                            <m:sub>
                              <m:r>
                                <a:rPr kumimoji="0" lang="en-GB" sz="1500" b="0" i="1" u="none" strike="noStrike" kern="1200" cap="none" spc="0" normalizeH="0" baseline="0" noProof="0" dirty="0" smtClean="0">
                                  <a:ln>
                                    <a:noFill/>
                                  </a:ln>
                                  <a:solidFill>
                                    <a:srgbClr val="0070C0"/>
                                  </a:solidFill>
                                  <a:effectLst/>
                                  <a:uLnTx/>
                                  <a:uFillTx/>
                                  <a:latin typeface="Cambria Math" panose="02040503050406030204" pitchFamily="18" charset="0"/>
                                  <a:ea typeface="Cambria Math" panose="02040503050406030204" pitchFamily="18" charset="0"/>
                                  <a:cs typeface="+mn-cs"/>
                                </a:rPr>
                                <m:t>3</m:t>
                              </m:r>
                            </m:sub>
                            <m:sup>
                              <m:r>
                                <m:rPr>
                                  <m:sty m:val="p"/>
                                </m:rPr>
                                <a:rPr kumimoji="0" lang="en-GB" sz="1500" b="0" i="0" u="none" strike="noStrike" kern="1200" cap="none" spc="0" normalizeH="0" baseline="0" noProof="0" dirty="0" smtClean="0">
                                  <a:ln>
                                    <a:noFill/>
                                  </a:ln>
                                  <a:solidFill>
                                    <a:srgbClr val="0070C0"/>
                                  </a:solidFill>
                                  <a:effectLst/>
                                  <a:uLnTx/>
                                  <a:uFillTx/>
                                  <a:latin typeface="Cambria Math" panose="02040503050406030204" pitchFamily="18" charset="0"/>
                                  <a:ea typeface="Cambria Math" panose="02040503050406030204" pitchFamily="18" charset="0"/>
                                  <a:cs typeface="+mn-cs"/>
                                </a:rPr>
                                <m:t>obs</m:t>
                              </m:r>
                            </m:sup>
                          </m:sSubSup>
                        </m:num>
                        <m:den>
                          <m:sSup>
                            <m:sSupPr>
                              <m:ctrlPr>
                                <a:rPr kumimoji="0" lang="en-GB" sz="1500" b="0" i="1" u="none" strike="noStrike" kern="1200" cap="none" spc="0" normalizeH="0" baseline="0" noProof="0" dirty="0">
                                  <a:ln>
                                    <a:noFill/>
                                  </a:ln>
                                  <a:solidFill>
                                    <a:srgbClr val="0070C0"/>
                                  </a:solidFill>
                                  <a:effectLst/>
                                  <a:uLnTx/>
                                  <a:uFillTx/>
                                  <a:latin typeface="Cambria Math" panose="02040503050406030204" pitchFamily="18" charset="0"/>
                                  <a:ea typeface="Cambria Math" panose="02040503050406030204" pitchFamily="18" charset="0"/>
                                  <a:cs typeface="+mn-cs"/>
                                </a:rPr>
                              </m:ctrlPr>
                            </m:sSupPr>
                            <m:e>
                              <m:r>
                                <a:rPr kumimoji="0" lang="en-GB" sz="1500" b="0" i="1" u="none" strike="noStrike" kern="1200" cap="none" spc="0" normalizeH="0" baseline="0" noProof="0" dirty="0">
                                  <a:ln>
                                    <a:noFill/>
                                  </a:ln>
                                  <a:solidFill>
                                    <a:srgbClr val="0070C0"/>
                                  </a:solidFill>
                                  <a:effectLst/>
                                  <a:uLnTx/>
                                  <a:uFillTx/>
                                  <a:latin typeface="Cambria Math" panose="02040503050406030204" pitchFamily="18" charset="0"/>
                                  <a:ea typeface="Cambria Math" panose="02040503050406030204" pitchFamily="18" charset="0"/>
                                  <a:cs typeface="+mn-cs"/>
                                </a:rPr>
                                <m:t>𝜆</m:t>
                              </m:r>
                            </m:e>
                            <m:sup>
                              <m:r>
                                <m:rPr>
                                  <m:sty m:val="p"/>
                                </m:rPr>
                                <a:rPr kumimoji="0" lang="en-GB" sz="1500" b="0" i="0" u="none" strike="noStrike" kern="1200" cap="none" spc="0" normalizeH="0" baseline="0" noProof="0" dirty="0" smtClean="0">
                                  <a:ln>
                                    <a:noFill/>
                                  </a:ln>
                                  <a:solidFill>
                                    <a:srgbClr val="0070C0"/>
                                  </a:solidFill>
                                  <a:effectLst/>
                                  <a:uLnTx/>
                                  <a:uFillTx/>
                                  <a:latin typeface="Cambria Math" panose="02040503050406030204" pitchFamily="18" charset="0"/>
                                  <a:ea typeface="Cambria Math" panose="02040503050406030204" pitchFamily="18" charset="0"/>
                                  <a:cs typeface="+mn-cs"/>
                                </a:rPr>
                                <m:t>SM</m:t>
                              </m:r>
                            </m:sup>
                          </m:sSup>
                        </m:den>
                      </m:f>
                    </m:oMath>
                  </m:oMathPara>
                </a14:m>
                <a:endParaRPr kumimoji="0" lang="en-GB" sz="1800" b="0" i="0" u="none" strike="noStrike" kern="1200" cap="none" spc="0" normalizeH="0" baseline="0" noProof="0" dirty="0">
                  <a:ln>
                    <a:noFill/>
                  </a:ln>
                  <a:solidFill>
                    <a:srgbClr val="000000"/>
                  </a:solidFill>
                  <a:effectLst/>
                  <a:uLnTx/>
                  <a:uFillTx/>
                  <a:latin typeface="Calibri"/>
                  <a:ea typeface="+mn-ea"/>
                  <a:cs typeface="+mn-cs"/>
                </a:endParaRPr>
              </a:p>
            </p:txBody>
          </p:sp>
        </mc:Choice>
        <mc:Fallback xmlns="">
          <p:sp>
            <p:nvSpPr>
              <p:cNvPr id="13" name="TextBox 12">
                <a:extLst>
                  <a:ext uri="{FF2B5EF4-FFF2-40B4-BE49-F238E27FC236}">
                    <a16:creationId xmlns:a16="http://schemas.microsoft.com/office/drawing/2014/main" id="{D8739D36-8F96-E961-5CD6-06608AA76B6F}"/>
                  </a:ext>
                </a:extLst>
              </p:cNvPr>
              <p:cNvSpPr txBox="1">
                <a:spLocks noRot="1" noChangeAspect="1" noMove="1" noResize="1" noEditPoints="1" noAdjustHandles="1" noChangeArrowheads="1" noChangeShapeType="1" noTextEdit="1"/>
              </p:cNvSpPr>
              <p:nvPr/>
            </p:nvSpPr>
            <p:spPr>
              <a:xfrm>
                <a:off x="3350510" y="3078578"/>
                <a:ext cx="1441943" cy="339324"/>
              </a:xfrm>
              <a:prstGeom prst="rect">
                <a:avLst/>
              </a:prstGeom>
              <a:blipFill>
                <a:blip r:embed="rId8"/>
                <a:stretch>
                  <a:fillRect t="-96429" b="-157143"/>
                </a:stretch>
              </a:blipFill>
            </p:spPr>
            <p:txBody>
              <a:bodyPr/>
              <a:lstStyle/>
              <a:p>
                <a:r>
                  <a:rPr lang="en-GB">
                    <a:noFill/>
                  </a:rPr>
                  <a:t> </a:t>
                </a:r>
              </a:p>
            </p:txBody>
          </p:sp>
        </mc:Fallback>
      </mc:AlternateContent>
      <p:pic>
        <p:nvPicPr>
          <p:cNvPr id="14" name="Picture 13">
            <a:extLst>
              <a:ext uri="{FF2B5EF4-FFF2-40B4-BE49-F238E27FC236}">
                <a16:creationId xmlns:a16="http://schemas.microsoft.com/office/drawing/2014/main" id="{9A1BF0C6-4799-38BB-2286-DEDA4BA84471}"/>
              </a:ext>
            </a:extLst>
          </p:cNvPr>
          <p:cNvPicPr>
            <a:picLocks noChangeAspect="1"/>
          </p:cNvPicPr>
          <p:nvPr/>
        </p:nvPicPr>
        <p:blipFill>
          <a:blip r:embed="rId9"/>
          <a:stretch>
            <a:fillRect/>
          </a:stretch>
        </p:blipFill>
        <p:spPr>
          <a:xfrm>
            <a:off x="5841199" y="1939348"/>
            <a:ext cx="5854700" cy="4394200"/>
          </a:xfrm>
          <a:prstGeom prst="rect">
            <a:avLst/>
          </a:prstGeom>
        </p:spPr>
      </p:pic>
      <p:sp>
        <p:nvSpPr>
          <p:cNvPr id="15" name="TextBox 14">
            <a:extLst>
              <a:ext uri="{FF2B5EF4-FFF2-40B4-BE49-F238E27FC236}">
                <a16:creationId xmlns:a16="http://schemas.microsoft.com/office/drawing/2014/main" id="{A4718DBD-CF1B-E628-57F9-10A967D22AA4}"/>
              </a:ext>
            </a:extLst>
          </p:cNvPr>
          <p:cNvSpPr txBox="1"/>
          <p:nvPr/>
        </p:nvSpPr>
        <p:spPr>
          <a:xfrm>
            <a:off x="10448587" y="1850436"/>
            <a:ext cx="1088760" cy="230832"/>
          </a:xfrm>
          <a:prstGeom prst="rect">
            <a:avLst/>
          </a:prstGeom>
          <a:noFill/>
        </p:spPr>
        <p:txBody>
          <a:bodyPr wrap="none" rtlCol="0">
            <a:spAutoFit/>
          </a:bodyPr>
          <a:lstStyle/>
          <a:p>
            <a:pPr marL="0" marR="0" lvl="0" indent="0" algn="r" defTabSz="914400" rtl="0" eaLnBrk="1" fontAlgn="auto" latinLnBrk="0" hangingPunct="1">
              <a:lnSpc>
                <a:spcPct val="100000"/>
              </a:lnSpc>
              <a:spcBef>
                <a:spcPts val="300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Helvetica Light" panose="020B0403020202020204" pitchFamily="34" charset="0"/>
                <a:ea typeface="Helvetica Light" charset="0"/>
                <a:cs typeface="Helvetica Light" charset="0"/>
                <a:sym typeface="Wingdings" pitchFamily="2" charset="2"/>
                <a:hlinkClick r:id="rId10"/>
              </a:rPr>
              <a:t>arXiv:2504.00672</a:t>
            </a:r>
            <a:endParaRPr kumimoji="0" lang="en-GB" sz="900" b="0" i="0" u="none" strike="noStrike" kern="1200" cap="none" spc="0" normalizeH="0" baseline="0" noProof="0" dirty="0">
              <a:ln>
                <a:noFill/>
              </a:ln>
              <a:solidFill>
                <a:prstClr val="black"/>
              </a:solidFill>
              <a:effectLst/>
              <a:uLnTx/>
              <a:uFillTx/>
              <a:latin typeface="Helvetica Light" panose="020B0403020202020204" pitchFamily="34" charset="0"/>
              <a:ea typeface="Helvetica Light" charset="0"/>
              <a:cs typeface="Helvetica Light" charset="0"/>
              <a:sym typeface="Wingdings" pitchFamily="2" charset="2"/>
            </a:endParaRPr>
          </a:p>
        </p:txBody>
      </p:sp>
    </p:spTree>
    <p:extLst>
      <p:ext uri="{BB962C8B-B14F-4D97-AF65-F5344CB8AC3E}">
        <p14:creationId xmlns:p14="http://schemas.microsoft.com/office/powerpoint/2010/main" val="141317945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B468C-C0E8-446D-7817-BD4AC3175F1D}"/>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5D7DFCEA-4EF2-FC1E-7D41-7D7B014A5154}"/>
              </a:ext>
            </a:extLst>
          </p:cNvPr>
          <p:cNvPicPr>
            <a:picLocks noChangeAspect="1"/>
          </p:cNvPicPr>
          <p:nvPr/>
        </p:nvPicPr>
        <p:blipFill>
          <a:blip r:embed="rId2">
            <a:alphaModFix/>
          </a:blip>
          <a:stretch>
            <a:fillRect/>
          </a:stretch>
        </p:blipFill>
        <p:spPr>
          <a:xfrm>
            <a:off x="2060656" y="1923215"/>
            <a:ext cx="6847200" cy="4573316"/>
          </a:xfrm>
          <a:prstGeom prst="rect">
            <a:avLst/>
          </a:prstGeom>
        </p:spPr>
      </p:pic>
      <p:sp>
        <p:nvSpPr>
          <p:cNvPr id="2" name="Slide Number Placeholder 1">
            <a:extLst>
              <a:ext uri="{FF2B5EF4-FFF2-40B4-BE49-F238E27FC236}">
                <a16:creationId xmlns:a16="http://schemas.microsoft.com/office/drawing/2014/main" id="{D608CF09-351D-8F13-6B42-7A8188A6EEC2}"/>
              </a:ext>
            </a:extLst>
          </p:cNvPr>
          <p:cNvSpPr>
            <a:spLocks noGrp="1"/>
          </p:cNvSpPr>
          <p:nvPr>
            <p:ph type="sldNum" sz="quarter" idx="4"/>
          </p:nvPr>
        </p:nvSpPr>
        <p:spPr/>
        <p:txBody>
          <a:bodyPr/>
          <a:lstStyle/>
          <a:p>
            <a:pPr>
              <a:defRPr/>
            </a:pPr>
            <a:fld id="{611C2F03-9E95-40C9-A99F-3C4F7EE8CF2A}" type="slidenum">
              <a:rPr lang="en-GB" smtClean="0"/>
              <a:pPr>
                <a:defRPr/>
              </a:pPr>
              <a:t>53</a:t>
            </a:fld>
            <a:endParaRPr lang="en-GB" dirty="0"/>
          </a:p>
        </p:txBody>
      </p:sp>
      <p:sp>
        <p:nvSpPr>
          <p:cNvPr id="5" name="TextBox 4">
            <a:extLst>
              <a:ext uri="{FF2B5EF4-FFF2-40B4-BE49-F238E27FC236}">
                <a16:creationId xmlns:a16="http://schemas.microsoft.com/office/drawing/2014/main" id="{09CA329C-0C5C-525E-AD53-8EE52AA2BA0F}"/>
              </a:ext>
            </a:extLst>
          </p:cNvPr>
          <p:cNvSpPr txBox="1"/>
          <p:nvPr/>
        </p:nvSpPr>
        <p:spPr>
          <a:xfrm>
            <a:off x="214938" y="264651"/>
            <a:ext cx="11305525"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lang="en-GB" sz="2800" b="1" noProof="0" dirty="0">
                <a:solidFill>
                  <a:srgbClr val="0D7FBF"/>
                </a:solidFill>
                <a:latin typeface="Helvetica" pitchFamily="2" charset="0"/>
                <a:ea typeface="Trebuchet MS" pitchFamily="-84" charset="0"/>
                <a:cs typeface="Helvetica Light"/>
              </a:rPr>
              <a:t>FCC-ee – also a Tera-Z, W and top factory</a:t>
            </a:r>
            <a:endParaRPr kumimoji="0" lang="en-GB" sz="2800" b="1" i="0" u="none" strike="noStrike" kern="1200" cap="none" spc="0" normalizeH="0" baseline="0" noProof="0" dirty="0">
              <a:ln>
                <a:noFill/>
              </a:ln>
              <a:solidFill>
                <a:srgbClr val="0D7FBF"/>
              </a:solidFill>
              <a:effectLst/>
              <a:uLnTx/>
              <a:uFillTx/>
              <a:latin typeface="Helvetica" pitchFamily="2" charset="0"/>
              <a:ea typeface="Trebuchet MS" pitchFamily="-84" charset="0"/>
              <a:cs typeface="Helvetica Light"/>
            </a:endParaRPr>
          </a:p>
        </p:txBody>
      </p:sp>
      <p:sp>
        <p:nvSpPr>
          <p:cNvPr id="7" name="Rectangle 6">
            <a:extLst>
              <a:ext uri="{FF2B5EF4-FFF2-40B4-BE49-F238E27FC236}">
                <a16:creationId xmlns:a16="http://schemas.microsoft.com/office/drawing/2014/main" id="{D34D2283-9415-A345-B921-13D9AA3E51FC}"/>
              </a:ext>
            </a:extLst>
          </p:cNvPr>
          <p:cNvSpPr/>
          <p:nvPr/>
        </p:nvSpPr>
        <p:spPr>
          <a:xfrm>
            <a:off x="641952" y="1146788"/>
            <a:ext cx="9129846" cy="338554"/>
          </a:xfrm>
          <a:prstGeom prst="rect">
            <a:avLst/>
          </a:prstGeom>
        </p:spPr>
        <p:txBody>
          <a:bodyPr wrap="square">
            <a:spAutoFit/>
          </a:bodyPr>
          <a:lstStyle/>
          <a:p>
            <a:pPr defTabSz="457200" fontAlgn="base">
              <a:spcBef>
                <a:spcPts val="3600"/>
              </a:spcBef>
              <a:spcAft>
                <a:spcPct val="0"/>
              </a:spcAft>
              <a:defRPr/>
            </a:pPr>
            <a:r>
              <a:rPr lang="en-GB" sz="1600" b="1" dirty="0">
                <a:solidFill>
                  <a:srgbClr val="000000"/>
                </a:solidFill>
                <a:latin typeface="Helvetica" pitchFamily="2" charset="0"/>
              </a:rPr>
              <a:t>Global electroweak fit: indirect constraints on new physics via “oblique parameters”</a:t>
            </a:r>
            <a:endParaRPr lang="en-GB" sz="1600" dirty="0">
              <a:latin typeface="Helvetica" pitchFamily="2" charset="0"/>
            </a:endParaRPr>
          </a:p>
        </p:txBody>
      </p:sp>
      <p:sp>
        <p:nvSpPr>
          <p:cNvPr id="11" name="TextBox 10">
            <a:extLst>
              <a:ext uri="{FF2B5EF4-FFF2-40B4-BE49-F238E27FC236}">
                <a16:creationId xmlns:a16="http://schemas.microsoft.com/office/drawing/2014/main" id="{A295A3C4-7B2A-07EE-4CF8-A190A4DB697B}"/>
              </a:ext>
            </a:extLst>
          </p:cNvPr>
          <p:cNvSpPr txBox="1"/>
          <p:nvPr/>
        </p:nvSpPr>
        <p:spPr>
          <a:xfrm>
            <a:off x="8953252" y="1920898"/>
            <a:ext cx="2271034" cy="461665"/>
          </a:xfrm>
          <a:prstGeom prst="rect">
            <a:avLst/>
          </a:prstGeom>
          <a:noFill/>
        </p:spPr>
        <p:txBody>
          <a:bodyPr wrap="square" rtlCol="0">
            <a:spAutoFit/>
          </a:bodyPr>
          <a:lstStyle/>
          <a:p>
            <a:pPr marL="0" algn="l">
              <a:spcBef>
                <a:spcPts val="3000"/>
              </a:spcBef>
            </a:pPr>
            <a:r>
              <a:rPr lang="en-GB" sz="12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Conservative theoretical uncertainty scenario</a:t>
            </a:r>
          </a:p>
        </p:txBody>
      </p:sp>
      <p:sp>
        <p:nvSpPr>
          <p:cNvPr id="3" name="TextBox 2">
            <a:extLst>
              <a:ext uri="{FF2B5EF4-FFF2-40B4-BE49-F238E27FC236}">
                <a16:creationId xmlns:a16="http://schemas.microsoft.com/office/drawing/2014/main" id="{A37FBD1F-0F39-DC6A-43B4-7983D4984904}"/>
              </a:ext>
            </a:extLst>
          </p:cNvPr>
          <p:cNvSpPr txBox="1"/>
          <p:nvPr/>
        </p:nvSpPr>
        <p:spPr>
          <a:xfrm>
            <a:off x="5432614" y="1723171"/>
            <a:ext cx="3539098" cy="230832"/>
          </a:xfrm>
          <a:prstGeom prst="rect">
            <a:avLst/>
          </a:prstGeom>
          <a:noFill/>
        </p:spPr>
        <p:txBody>
          <a:bodyPr wrap="square">
            <a:spAutoFit/>
          </a:bodyPr>
          <a:lstStyle/>
          <a:p>
            <a:pPr algn="r"/>
            <a:r>
              <a:rPr lang="en-GB" sz="900" dirty="0">
                <a:solidFill>
                  <a:schemeClr val="tx1">
                    <a:lumMod val="75000"/>
                    <a:lumOff val="25000"/>
                  </a:schemeClr>
                </a:solidFill>
                <a:latin typeface="Helvetica Light" panose="020B0403020202020204" pitchFamily="34" charset="0"/>
                <a:hlinkClick r:id="rId3"/>
              </a:rPr>
              <a:t>ESPPU 2025 Briefing Book</a:t>
            </a:r>
            <a:r>
              <a:rPr lang="en-GB" sz="900" dirty="0">
                <a:solidFill>
                  <a:schemeClr val="tx1">
                    <a:lumMod val="75000"/>
                    <a:lumOff val="25000"/>
                  </a:schemeClr>
                </a:solidFill>
                <a:latin typeface="Helvetica Light" panose="020B0403020202020204" pitchFamily="34" charset="0"/>
              </a:rPr>
              <a:t> and </a:t>
            </a:r>
            <a:r>
              <a:rPr lang="en-GB" sz="900" dirty="0">
                <a:solidFill>
                  <a:schemeClr val="tx1">
                    <a:lumMod val="75000"/>
                    <a:lumOff val="25000"/>
                  </a:schemeClr>
                </a:solidFill>
                <a:latin typeface="Helvetica Light" panose="020B0403020202020204" pitchFamily="34" charset="0"/>
                <a:hlinkClick r:id="rId4"/>
              </a:rPr>
              <a:t>arXiv:2607.09861</a:t>
            </a:r>
            <a:endParaRPr lang="en-GB" sz="900" dirty="0">
              <a:solidFill>
                <a:schemeClr val="tx1">
                  <a:lumMod val="75000"/>
                  <a:lumOff val="25000"/>
                </a:schemeClr>
              </a:solidFill>
              <a:latin typeface="Helvetica Light" panose="020B0403020202020204" pitchFamily="34" charset="0"/>
              <a:hlinkClick r:id="rId5"/>
            </a:endParaRPr>
          </a:p>
        </p:txBody>
      </p:sp>
      <p:pic>
        <p:nvPicPr>
          <p:cNvPr id="26" name="Picture 25">
            <a:extLst>
              <a:ext uri="{FF2B5EF4-FFF2-40B4-BE49-F238E27FC236}">
                <a16:creationId xmlns:a16="http://schemas.microsoft.com/office/drawing/2014/main" id="{6B0D67DD-885F-EC64-57D5-5CE13CD706C6}"/>
              </a:ext>
            </a:extLst>
          </p:cNvPr>
          <p:cNvPicPr>
            <a:picLocks noChangeAspect="1"/>
          </p:cNvPicPr>
          <p:nvPr/>
        </p:nvPicPr>
        <p:blipFill>
          <a:blip r:embed="rId6"/>
          <a:srcRect r="8865"/>
          <a:stretch>
            <a:fillRect/>
          </a:stretch>
        </p:blipFill>
        <p:spPr>
          <a:xfrm>
            <a:off x="3140462" y="2876192"/>
            <a:ext cx="1006122" cy="271752"/>
          </a:xfrm>
          <a:prstGeom prst="rect">
            <a:avLst/>
          </a:prstGeom>
        </p:spPr>
      </p:pic>
      <p:sp>
        <p:nvSpPr>
          <p:cNvPr id="9" name="Rectangle 8">
            <a:extLst>
              <a:ext uri="{FF2B5EF4-FFF2-40B4-BE49-F238E27FC236}">
                <a16:creationId xmlns:a16="http://schemas.microsoft.com/office/drawing/2014/main" id="{D027AFC1-ECA7-D43C-0138-689ACE393996}"/>
              </a:ext>
            </a:extLst>
          </p:cNvPr>
          <p:cNvSpPr/>
          <p:nvPr/>
        </p:nvSpPr>
        <p:spPr>
          <a:xfrm>
            <a:off x="5467138" y="3657799"/>
            <a:ext cx="881597" cy="546589"/>
          </a:xfrm>
          <a:prstGeom prst="rect">
            <a:avLst/>
          </a:prstGeom>
          <a:ln w="12700">
            <a:solidFill>
              <a:schemeClr val="tx1">
                <a:lumMod val="75000"/>
                <a:lumOff val="25000"/>
              </a:schemeClr>
            </a:solidFill>
            <a:prstDash val="solid"/>
          </a:ln>
        </p:spPr>
        <p:txBody>
          <a:bodyPr wrap="square" rtlCol="0" anchor="ctr">
            <a:spAutoFit/>
          </a:bodyPr>
          <a:lstStyle/>
          <a:p>
            <a:pPr algn="l"/>
            <a:endParaRPr lang="en-GB" sz="1600" dirty="0">
              <a:latin typeface="Helvetica" pitchFamily="2" charset="0"/>
            </a:endParaRPr>
          </a:p>
        </p:txBody>
      </p:sp>
      <p:pic>
        <p:nvPicPr>
          <p:cNvPr id="18" name="Picture 17">
            <a:extLst>
              <a:ext uri="{FF2B5EF4-FFF2-40B4-BE49-F238E27FC236}">
                <a16:creationId xmlns:a16="http://schemas.microsoft.com/office/drawing/2014/main" id="{9CE9F499-CF85-0779-4468-5EA972B80730}"/>
              </a:ext>
            </a:extLst>
          </p:cNvPr>
          <p:cNvPicPr>
            <a:picLocks noChangeAspect="1"/>
          </p:cNvPicPr>
          <p:nvPr/>
        </p:nvPicPr>
        <p:blipFill>
          <a:blip r:embed="rId7"/>
          <a:stretch>
            <a:fillRect/>
          </a:stretch>
        </p:blipFill>
        <p:spPr>
          <a:xfrm>
            <a:off x="7843245" y="3289110"/>
            <a:ext cx="3654000" cy="2332780"/>
          </a:xfrm>
          <a:prstGeom prst="rect">
            <a:avLst/>
          </a:prstGeom>
        </p:spPr>
      </p:pic>
      <p:cxnSp>
        <p:nvCxnSpPr>
          <p:cNvPr id="10" name="Straight Connector 9">
            <a:extLst>
              <a:ext uri="{FF2B5EF4-FFF2-40B4-BE49-F238E27FC236}">
                <a16:creationId xmlns:a16="http://schemas.microsoft.com/office/drawing/2014/main" id="{4F43F8E8-0B54-23C0-5CB0-56CDEAE5B692}"/>
              </a:ext>
            </a:extLst>
          </p:cNvPr>
          <p:cNvCxnSpPr>
            <a:cxnSpLocks/>
          </p:cNvCxnSpPr>
          <p:nvPr/>
        </p:nvCxnSpPr>
        <p:spPr>
          <a:xfrm flipV="1">
            <a:off x="6349134" y="3302758"/>
            <a:ext cx="1866818" cy="347562"/>
          </a:xfrm>
          <a:prstGeom prst="line">
            <a:avLst/>
          </a:prstGeom>
          <a:ln w="12700">
            <a:solidFill>
              <a:schemeClr val="tx1">
                <a:lumMod val="75000"/>
                <a:lumOff val="25000"/>
              </a:schemeClr>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80E16E09-8953-DA0F-3335-9FBC31A5A967}"/>
              </a:ext>
            </a:extLst>
          </p:cNvPr>
          <p:cNvCxnSpPr>
            <a:cxnSpLocks/>
          </p:cNvCxnSpPr>
          <p:nvPr/>
        </p:nvCxnSpPr>
        <p:spPr>
          <a:xfrm>
            <a:off x="6335486" y="4225515"/>
            <a:ext cx="1866818" cy="1233589"/>
          </a:xfrm>
          <a:prstGeom prst="line">
            <a:avLst/>
          </a:prstGeom>
          <a:ln w="12700">
            <a:solidFill>
              <a:schemeClr val="tx1">
                <a:lumMod val="75000"/>
                <a:lumOff val="25000"/>
              </a:schemeClr>
            </a:solidFill>
            <a:prstDash val="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488635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4F901-BD36-494A-B160-0968529712C1}"/>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1C402A5E-1555-ACFD-CCF6-3EEA77347E49}"/>
              </a:ext>
            </a:extLst>
          </p:cNvPr>
          <p:cNvSpPr/>
          <p:nvPr/>
        </p:nvSpPr>
        <p:spPr>
          <a:xfrm>
            <a:off x="-214" y="-1"/>
            <a:ext cx="12192214" cy="1304365"/>
          </a:xfrm>
          <a:prstGeom prst="rect">
            <a:avLst/>
          </a:prstGeom>
          <a:solidFill>
            <a:srgbClr val="98B8D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a:extLst>
              <a:ext uri="{FF2B5EF4-FFF2-40B4-BE49-F238E27FC236}">
                <a16:creationId xmlns:a16="http://schemas.microsoft.com/office/drawing/2014/main" id="{8DA80C80-8BB3-F7D5-6E94-B0408010B117}"/>
              </a:ext>
            </a:extLst>
          </p:cNvPr>
          <p:cNvPicPr>
            <a:picLocks noChangeAspect="1"/>
          </p:cNvPicPr>
          <p:nvPr/>
        </p:nvPicPr>
        <p:blipFill>
          <a:blip r:embed="rId2"/>
          <a:srcRect l="2" t="-158" r="-2" b="27152"/>
          <a:stretch>
            <a:fillRect/>
          </a:stretch>
        </p:blipFill>
        <p:spPr>
          <a:xfrm>
            <a:off x="0" y="645459"/>
            <a:ext cx="12192000" cy="6212542"/>
          </a:xfrm>
          <a:prstGeom prst="rect">
            <a:avLst/>
          </a:prstGeom>
        </p:spPr>
      </p:pic>
      <p:sp>
        <p:nvSpPr>
          <p:cNvPr id="2" name="Slide Number Placeholder 1">
            <a:extLst>
              <a:ext uri="{FF2B5EF4-FFF2-40B4-BE49-F238E27FC236}">
                <a16:creationId xmlns:a16="http://schemas.microsoft.com/office/drawing/2014/main" id="{3823930E-BDCB-436E-90AE-FAA4F3143D11}"/>
              </a:ext>
            </a:extLst>
          </p:cNvPr>
          <p:cNvSpPr>
            <a:spLocks noGrp="1"/>
          </p:cNvSpPr>
          <p:nvPr>
            <p:ph type="sldNum" sz="quarter" idx="4"/>
          </p:nvPr>
        </p:nvSpPr>
        <p:spPr>
          <a:xfrm>
            <a:off x="9329563" y="6545798"/>
            <a:ext cx="2844800" cy="365125"/>
          </a:xfrm>
          <a:prstGeom prst="rect">
            <a:avLst/>
          </a:prstGeom>
        </p:spPr>
        <p:txBody>
          <a:bodyPr/>
          <a:lstStyle>
            <a:defPPr>
              <a:defRPr lang="en-CH"/>
            </a:defPPr>
            <a:lvl1pPr marL="0" algn="r" defTabSz="914400" rtl="0" eaLnBrk="1" latinLnBrk="0" hangingPunct="1">
              <a:defRPr sz="1400" b="0" i="0" kern="1200">
                <a:solidFill>
                  <a:schemeClr val="tx1">
                    <a:lumMod val="50000"/>
                    <a:lumOff val="50000"/>
                  </a:schemeClr>
                </a:solidFill>
                <a:latin typeface="Helvetica Light" charset="0"/>
                <a:ea typeface="Helvetica Light" charset="0"/>
                <a:cs typeface="Helvetica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lang="en-GB" smtClean="0"/>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GB" sz="1400" b="0" i="0" u="none" strike="noStrike" kern="1200" cap="none" spc="0" normalizeH="0" baseline="0" noProof="0" dirty="0">
              <a:ln>
                <a:noFill/>
              </a:ln>
              <a:solidFill>
                <a:srgbClr val="000000">
                  <a:lumMod val="50000"/>
                  <a:lumOff val="50000"/>
                </a:srgbClr>
              </a:solidFill>
              <a:effectLst/>
              <a:uLnTx/>
              <a:uFillTx/>
              <a:latin typeface="Helvetica Light" charset="0"/>
            </a:endParaRPr>
          </a:p>
        </p:txBody>
      </p:sp>
      <p:sp>
        <p:nvSpPr>
          <p:cNvPr id="4" name="TextBox 3">
            <a:extLst>
              <a:ext uri="{FF2B5EF4-FFF2-40B4-BE49-F238E27FC236}">
                <a16:creationId xmlns:a16="http://schemas.microsoft.com/office/drawing/2014/main" id="{0B3B0876-BF5B-62F6-0F8D-7149F2B0A847}"/>
              </a:ext>
            </a:extLst>
          </p:cNvPr>
          <p:cNvSpPr txBox="1"/>
          <p:nvPr/>
        </p:nvSpPr>
        <p:spPr>
          <a:xfrm>
            <a:off x="0" y="271279"/>
            <a:ext cx="12192000" cy="646331"/>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lang="en-GB" sz="3600" b="1" noProof="0" dirty="0">
                <a:solidFill>
                  <a:schemeClr val="bg1"/>
                </a:solidFill>
                <a:latin typeface="Helvetica" pitchFamily="2" charset="0"/>
                <a:ea typeface="Trebuchet MS" pitchFamily="-84" charset="0"/>
                <a:cs typeface="Helvetica Light"/>
              </a:rPr>
              <a:t>Power efficiency</a:t>
            </a:r>
            <a:r>
              <a:rPr lang="en-GB" sz="3600" b="1" dirty="0">
                <a:solidFill>
                  <a:schemeClr val="bg1"/>
                </a:solidFill>
                <a:latin typeface="Helvetica" pitchFamily="2" charset="0"/>
                <a:ea typeface="Trebuchet MS" pitchFamily="-84" charset="0"/>
                <a:cs typeface="Helvetica Light"/>
              </a:rPr>
              <a:t>: next-generation </a:t>
            </a:r>
            <a:r>
              <a:rPr lang="en-GB" sz="3600" b="1" noProof="0" dirty="0">
                <a:solidFill>
                  <a:schemeClr val="bg1"/>
                </a:solidFill>
                <a:latin typeface="Helvetica" pitchFamily="2" charset="0"/>
                <a:ea typeface="Trebuchet MS" pitchFamily="-84" charset="0"/>
                <a:cs typeface="Helvetica Light"/>
              </a:rPr>
              <a:t>e</a:t>
            </a:r>
            <a:r>
              <a:rPr lang="en-GB" sz="3600" b="1" baseline="30000" noProof="0" dirty="0">
                <a:solidFill>
                  <a:schemeClr val="bg1"/>
                </a:solidFill>
                <a:latin typeface="Helvetica" pitchFamily="2" charset="0"/>
                <a:ea typeface="Trebuchet MS" pitchFamily="-84" charset="0"/>
                <a:cs typeface="Helvetica Light"/>
              </a:rPr>
              <a:t>+</a:t>
            </a:r>
            <a:r>
              <a:rPr lang="en-GB" sz="3600" b="1" noProof="0" dirty="0">
                <a:solidFill>
                  <a:schemeClr val="bg1"/>
                </a:solidFill>
                <a:latin typeface="Helvetica" pitchFamily="2" charset="0"/>
                <a:ea typeface="Trebuchet MS" pitchFamily="-84" charset="0"/>
                <a:cs typeface="Helvetica Light"/>
              </a:rPr>
              <a:t>e</a:t>
            </a:r>
            <a:r>
              <a:rPr lang="en-GB" sz="3600" b="1" baseline="30000" noProof="0" dirty="0">
                <a:solidFill>
                  <a:schemeClr val="bg1"/>
                </a:solidFill>
                <a:latin typeface="Helvetica" pitchFamily="2" charset="0"/>
                <a:ea typeface="Trebuchet MS" pitchFamily="-84" charset="0"/>
                <a:cs typeface="Helvetica Light"/>
              </a:rPr>
              <a:t>–</a:t>
            </a:r>
            <a:r>
              <a:rPr lang="en-GB" sz="3600" b="1" noProof="0" dirty="0">
                <a:solidFill>
                  <a:schemeClr val="bg1"/>
                </a:solidFill>
                <a:latin typeface="Helvetica" pitchFamily="2" charset="0"/>
                <a:ea typeface="Trebuchet MS" pitchFamily="-84" charset="0"/>
                <a:cs typeface="Helvetica Light"/>
              </a:rPr>
              <a:t> collider</a:t>
            </a:r>
          </a:p>
        </p:txBody>
      </p:sp>
      <p:sp>
        <p:nvSpPr>
          <p:cNvPr id="10" name="Rounded Rectangle 9">
            <a:extLst>
              <a:ext uri="{FF2B5EF4-FFF2-40B4-BE49-F238E27FC236}">
                <a16:creationId xmlns:a16="http://schemas.microsoft.com/office/drawing/2014/main" id="{AB3C8DD2-0F48-3B66-99CA-6A73F410F1DF}"/>
              </a:ext>
            </a:extLst>
          </p:cNvPr>
          <p:cNvSpPr/>
          <p:nvPr/>
        </p:nvSpPr>
        <p:spPr>
          <a:xfrm>
            <a:off x="1892165" y="2116399"/>
            <a:ext cx="8348870" cy="4585506"/>
          </a:xfrm>
          <a:prstGeom prst="roundRect">
            <a:avLst>
              <a:gd name="adj" fmla="val 1274"/>
            </a:avLst>
          </a:prstGeom>
          <a:solidFill>
            <a:schemeClr val="bg1"/>
          </a:solidFill>
          <a:ln w="6350">
            <a:solidFill>
              <a:schemeClr val="tx1">
                <a:lumMod val="50000"/>
                <a:lumOff val="50000"/>
              </a:schemeClr>
            </a:solidFill>
          </a:ln>
        </p:spPr>
        <p:txBody>
          <a:bodyPr wrap="square" rtlCol="0" anchor="ctr">
            <a:spAutoFit/>
          </a:bodyPr>
          <a:lstStyle/>
          <a:p>
            <a:pPr algn="l"/>
            <a:endParaRPr lang="en-GB" sz="1600" dirty="0">
              <a:latin typeface="Helvetica" pitchFamily="2" charset="0"/>
            </a:endParaRPr>
          </a:p>
        </p:txBody>
      </p:sp>
      <p:pic>
        <p:nvPicPr>
          <p:cNvPr id="11" name="Picture 10">
            <a:extLst>
              <a:ext uri="{FF2B5EF4-FFF2-40B4-BE49-F238E27FC236}">
                <a16:creationId xmlns:a16="http://schemas.microsoft.com/office/drawing/2014/main" id="{D5BC9916-F64F-1B3D-F72F-6B4ADB33713A}"/>
              </a:ext>
            </a:extLst>
          </p:cNvPr>
          <p:cNvPicPr>
            <a:picLocks noChangeAspect="1"/>
          </p:cNvPicPr>
          <p:nvPr/>
        </p:nvPicPr>
        <p:blipFill>
          <a:blip r:embed="rId3"/>
          <a:srcRect l="17186" t="10434" r="22381" b="64638"/>
          <a:stretch>
            <a:fillRect/>
          </a:stretch>
        </p:blipFill>
        <p:spPr>
          <a:xfrm>
            <a:off x="2236721" y="2229503"/>
            <a:ext cx="7421219" cy="4331842"/>
          </a:xfrm>
          <a:prstGeom prst="rect">
            <a:avLst/>
          </a:prstGeom>
        </p:spPr>
      </p:pic>
      <p:sp>
        <p:nvSpPr>
          <p:cNvPr id="12" name="TextBox 11">
            <a:extLst>
              <a:ext uri="{FF2B5EF4-FFF2-40B4-BE49-F238E27FC236}">
                <a16:creationId xmlns:a16="http://schemas.microsoft.com/office/drawing/2014/main" id="{72B3C567-2B3B-CC23-C7FB-62773B24AFA2}"/>
              </a:ext>
            </a:extLst>
          </p:cNvPr>
          <p:cNvSpPr txBox="1"/>
          <p:nvPr/>
        </p:nvSpPr>
        <p:spPr>
          <a:xfrm>
            <a:off x="8124033" y="2163898"/>
            <a:ext cx="1295400" cy="230832"/>
          </a:xfrm>
          <a:prstGeom prst="rect">
            <a:avLst/>
          </a:prstGeom>
          <a:noFill/>
        </p:spPr>
        <p:txBody>
          <a:bodyPr wrap="square">
            <a:spAutoFit/>
          </a:bodyPr>
          <a:lstStyle/>
          <a:p>
            <a:pPr algn="r"/>
            <a:r>
              <a:rPr lang="en-GB" sz="900" dirty="0">
                <a:latin typeface="Helvetica" pitchFamily="2" charset="0"/>
                <a:hlinkClick r:id="rId4"/>
              </a:rPr>
              <a:t>Figure reference</a:t>
            </a:r>
            <a:endParaRPr lang="en-GB" sz="900" dirty="0">
              <a:latin typeface="Helvetica" pitchFamily="2" charset="0"/>
            </a:endParaRPr>
          </a:p>
        </p:txBody>
      </p:sp>
      <p:sp>
        <p:nvSpPr>
          <p:cNvPr id="13" name="TextBox 12">
            <a:extLst>
              <a:ext uri="{FF2B5EF4-FFF2-40B4-BE49-F238E27FC236}">
                <a16:creationId xmlns:a16="http://schemas.microsoft.com/office/drawing/2014/main" id="{E356762B-018C-8A5E-CB0C-7B8208A45FF0}"/>
              </a:ext>
            </a:extLst>
          </p:cNvPr>
          <p:cNvSpPr txBox="1"/>
          <p:nvPr/>
        </p:nvSpPr>
        <p:spPr>
          <a:xfrm>
            <a:off x="457199" y="915385"/>
            <a:ext cx="11772581" cy="923330"/>
          </a:xfrm>
          <a:prstGeom prst="rect">
            <a:avLst/>
          </a:prstGeom>
          <a:noFill/>
        </p:spPr>
        <p:txBody>
          <a:bodyPr wrap="square" rtlCol="0">
            <a:spAutoFit/>
          </a:bodyPr>
          <a:lstStyle/>
          <a:p>
            <a:pPr marL="0" algn="l">
              <a:spcBef>
                <a:spcPts val="3000"/>
              </a:spcBef>
            </a:pPr>
            <a:r>
              <a:rPr lang="en-GB" b="1" dirty="0">
                <a:solidFill>
                  <a:schemeClr val="bg1"/>
                </a:solidFill>
                <a:latin typeface="Helvetica" pitchFamily="2" charset="0"/>
                <a:ea typeface="Helvetica Light" charset="0"/>
                <a:cs typeface="Helvetica Light" charset="0"/>
                <a:sym typeface="Wingdings" pitchFamily="2" charset="2"/>
              </a:rPr>
              <a:t>FCC-ee vs LEP</a:t>
            </a:r>
            <a:r>
              <a:rPr lang="en-GB" dirty="0">
                <a:solidFill>
                  <a:schemeClr val="bg1"/>
                </a:solidFill>
                <a:latin typeface="Helvetica" pitchFamily="2" charset="0"/>
                <a:ea typeface="Helvetica Light" charset="0"/>
                <a:cs typeface="Helvetica Light" charset="0"/>
                <a:sym typeface="Wingdings" pitchFamily="2" charset="2"/>
              </a:rPr>
              <a:t>: larger bending radius, more efficient superconducting RF, improved beam optics (higher beam-beam performance limits), ultra-low emittance magnet lattices, crab waist scheme, continuous top-up injection via booster (always near optimal luminosity), </a:t>
            </a:r>
            <a:r>
              <a:rPr lang="en-GB" b="1" dirty="0">
                <a:solidFill>
                  <a:schemeClr val="bg1"/>
                </a:solidFill>
                <a:latin typeface="Helvetica" pitchFamily="2" charset="0"/>
                <a:ea typeface="Helvetica Light" charset="0"/>
                <a:cs typeface="Helvetica Light" charset="0"/>
                <a:sym typeface="Wingdings" pitchFamily="2" charset="2"/>
              </a:rPr>
              <a:t>power-optimised from the start</a:t>
            </a:r>
          </a:p>
        </p:txBody>
      </p:sp>
      <p:sp>
        <p:nvSpPr>
          <p:cNvPr id="16" name="TextBox 15">
            <a:extLst>
              <a:ext uri="{FF2B5EF4-FFF2-40B4-BE49-F238E27FC236}">
                <a16:creationId xmlns:a16="http://schemas.microsoft.com/office/drawing/2014/main" id="{1465B110-307F-7478-D9E3-888F686D766B}"/>
              </a:ext>
            </a:extLst>
          </p:cNvPr>
          <p:cNvSpPr txBox="1"/>
          <p:nvPr/>
        </p:nvSpPr>
        <p:spPr>
          <a:xfrm>
            <a:off x="3343275" y="4480592"/>
            <a:ext cx="2500314" cy="738664"/>
          </a:xfrm>
          <a:prstGeom prst="rect">
            <a:avLst/>
          </a:prstGeom>
          <a:noFill/>
        </p:spPr>
        <p:txBody>
          <a:bodyPr wrap="square" rtlCol="0">
            <a:spAutoFit/>
          </a:bodyPr>
          <a:lstStyle/>
          <a:p>
            <a:pPr>
              <a:spcBef>
                <a:spcPts val="3000"/>
              </a:spcBef>
            </a:pPr>
            <a:r>
              <a:rPr lang="en-GB" sz="1400" dirty="0">
                <a:solidFill>
                  <a:prstClr val="black"/>
                </a:solidFill>
                <a:highlight>
                  <a:srgbClr val="FFFF00"/>
                </a:highlight>
                <a:latin typeface="Helvetica" pitchFamily="2" charset="0"/>
                <a:ea typeface="Helvetica Light" charset="0"/>
                <a:cs typeface="Helvetica Light" charset="0"/>
                <a:sym typeface="Wingdings" pitchFamily="2" charset="2"/>
              </a:rPr>
              <a:t>FCC-ee delivers 10</a:t>
            </a:r>
            <a:r>
              <a:rPr lang="en-GB" sz="1400" baseline="30000" dirty="0">
                <a:solidFill>
                  <a:prstClr val="black"/>
                </a:solidFill>
                <a:highlight>
                  <a:srgbClr val="FFFF00"/>
                </a:highlight>
                <a:latin typeface="Helvetica" pitchFamily="2" charset="0"/>
                <a:ea typeface="Helvetica Light" charset="0"/>
                <a:cs typeface="Helvetica Light" charset="0"/>
                <a:sym typeface="Wingdings" pitchFamily="2" charset="2"/>
              </a:rPr>
              <a:t>4</a:t>
            </a:r>
            <a:r>
              <a:rPr lang="en-GB" sz="1400" dirty="0">
                <a:solidFill>
                  <a:prstClr val="black"/>
                </a:solidFill>
                <a:highlight>
                  <a:srgbClr val="FFFF00"/>
                </a:highlight>
                <a:latin typeface="Helvetica" pitchFamily="2" charset="0"/>
                <a:ea typeface="Helvetica Light" charset="0"/>
                <a:cs typeface="Helvetica Light" charset="0"/>
                <a:sym typeface="Wingdings" pitchFamily="2" charset="2"/>
              </a:rPr>
              <a:t> – 10</a:t>
            </a:r>
            <a:r>
              <a:rPr lang="en-GB" sz="1400" baseline="30000" dirty="0">
                <a:solidFill>
                  <a:prstClr val="black"/>
                </a:solidFill>
                <a:highlight>
                  <a:srgbClr val="FFFF00"/>
                </a:highlight>
                <a:latin typeface="Helvetica" pitchFamily="2" charset="0"/>
                <a:ea typeface="Helvetica Light" charset="0"/>
                <a:cs typeface="Helvetica Light" charset="0"/>
                <a:sym typeface="Wingdings" pitchFamily="2" charset="2"/>
              </a:rPr>
              <a:t>5</a:t>
            </a:r>
            <a:r>
              <a:rPr lang="en-GB" sz="1400" dirty="0">
                <a:solidFill>
                  <a:prstClr val="black"/>
                </a:solidFill>
                <a:highlight>
                  <a:srgbClr val="FFFF00"/>
                </a:highlight>
                <a:latin typeface="Helvetica" pitchFamily="2" charset="0"/>
                <a:ea typeface="Helvetica Light" charset="0"/>
                <a:cs typeface="Helvetica Light" charset="0"/>
                <a:sym typeface="Wingdings" pitchFamily="2" charset="2"/>
              </a:rPr>
              <a:t> × luminosity / electrical power of LEP</a:t>
            </a:r>
          </a:p>
        </p:txBody>
      </p:sp>
    </p:spTree>
    <p:extLst>
      <p:ext uri="{BB962C8B-B14F-4D97-AF65-F5344CB8AC3E}">
        <p14:creationId xmlns:p14="http://schemas.microsoft.com/office/powerpoint/2010/main" val="149091890"/>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35A26-4D12-4C3A-5568-B610CB741DB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6AF9566-82EF-8E17-2ED6-A40D97934452}"/>
              </a:ext>
            </a:extLst>
          </p:cNvPr>
          <p:cNvSpPr>
            <a:spLocks noGrp="1"/>
          </p:cNvSpPr>
          <p:nvPr>
            <p:ph type="sldNum" sz="quarter" idx="4"/>
          </p:nvPr>
        </p:nvSpPr>
        <p:spPr>
          <a:xfrm>
            <a:off x="9329563" y="6545798"/>
            <a:ext cx="2844800" cy="365125"/>
          </a:xfrm>
          <a:prstGeom prst="rect">
            <a:avLst/>
          </a:prstGeom>
        </p:spPr>
        <p:txBody>
          <a:bodyPr/>
          <a:lstStyle>
            <a:defPPr>
              <a:defRPr lang="en-CH"/>
            </a:defPPr>
            <a:lvl1pPr marL="0" algn="r" defTabSz="914400" rtl="0" eaLnBrk="1" latinLnBrk="0" hangingPunct="1">
              <a:defRPr sz="1400" b="0" i="0" kern="1200">
                <a:solidFill>
                  <a:schemeClr val="tx1">
                    <a:lumMod val="50000"/>
                    <a:lumOff val="50000"/>
                  </a:schemeClr>
                </a:solidFill>
                <a:latin typeface="Helvetica Light" charset="0"/>
                <a:ea typeface="Helvetica Light" charset="0"/>
                <a:cs typeface="Helvetica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kumimoji="0" lang="en-GB" sz="1400" b="0" i="0" u="none" strike="noStrike" kern="1200" cap="none" spc="0" normalizeH="0" baseline="0" noProof="0" smtClean="0">
                <a:ln>
                  <a:noFill/>
                </a:ln>
                <a:solidFill>
                  <a:prstClr val="black">
                    <a:lumMod val="50000"/>
                    <a:lumOff val="50000"/>
                  </a:prstClr>
                </a:solidFill>
                <a:effectLst/>
                <a:uLnTx/>
                <a:uFillTx/>
                <a:latin typeface="Helvetica Light" charset="0"/>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GB" sz="1400" b="0" i="0" u="none" strike="noStrike" kern="1200" cap="none" spc="0" normalizeH="0" baseline="0" noProof="0" dirty="0">
              <a:ln>
                <a:noFill/>
              </a:ln>
              <a:solidFill>
                <a:prstClr val="black">
                  <a:lumMod val="50000"/>
                  <a:lumOff val="50000"/>
                </a:prstClr>
              </a:solidFill>
              <a:effectLst/>
              <a:uLnTx/>
              <a:uFillTx/>
              <a:latin typeface="Helvetica Light" charset="0"/>
            </a:endParaRPr>
          </a:p>
        </p:txBody>
      </p:sp>
      <p:pic>
        <p:nvPicPr>
          <p:cNvPr id="3" name="Picture 2">
            <a:extLst>
              <a:ext uri="{FF2B5EF4-FFF2-40B4-BE49-F238E27FC236}">
                <a16:creationId xmlns:a16="http://schemas.microsoft.com/office/drawing/2014/main" id="{0269F296-853B-87C2-5835-F5AA2BB21EB6}"/>
              </a:ext>
            </a:extLst>
          </p:cNvPr>
          <p:cNvPicPr>
            <a:picLocks noChangeAspect="1"/>
          </p:cNvPicPr>
          <p:nvPr/>
        </p:nvPicPr>
        <p:blipFill>
          <a:blip r:embed="rId2"/>
          <a:srcRect b="18787"/>
          <a:stretch>
            <a:fillRect/>
          </a:stretch>
        </p:blipFill>
        <p:spPr>
          <a:xfrm>
            <a:off x="0" y="0"/>
            <a:ext cx="12192000" cy="6910923"/>
          </a:xfrm>
          <a:prstGeom prst="rect">
            <a:avLst/>
          </a:prstGeom>
        </p:spPr>
      </p:pic>
      <p:graphicFrame>
        <p:nvGraphicFramePr>
          <p:cNvPr id="5" name="Table 4">
            <a:extLst>
              <a:ext uri="{FF2B5EF4-FFF2-40B4-BE49-F238E27FC236}">
                <a16:creationId xmlns:a16="http://schemas.microsoft.com/office/drawing/2014/main" id="{4AE80D05-5784-20A3-DBB0-1BA35FE1E95D}"/>
              </a:ext>
            </a:extLst>
          </p:cNvPr>
          <p:cNvGraphicFramePr>
            <a:graphicFrameLocks noGrp="1"/>
          </p:cNvGraphicFramePr>
          <p:nvPr>
            <p:extLst>
              <p:ext uri="{D42A27DB-BD31-4B8C-83A1-F6EECF244321}">
                <p14:modId xmlns:p14="http://schemas.microsoft.com/office/powerpoint/2010/main" val="3725103931"/>
              </p:ext>
            </p:extLst>
          </p:nvPr>
        </p:nvGraphicFramePr>
        <p:xfrm>
          <a:off x="535931" y="1244855"/>
          <a:ext cx="11136929" cy="4417413"/>
        </p:xfrm>
        <a:graphic>
          <a:graphicData uri="http://schemas.openxmlformats.org/drawingml/2006/table">
            <a:tbl>
              <a:tblPr firstRow="1" bandRow="1">
                <a:tableStyleId>{B301B821-A1FF-4177-AEE7-76D212191A09}</a:tableStyleId>
              </a:tblPr>
              <a:tblGrid>
                <a:gridCol w="1170221">
                  <a:extLst>
                    <a:ext uri="{9D8B030D-6E8A-4147-A177-3AD203B41FA5}">
                      <a16:colId xmlns:a16="http://schemas.microsoft.com/office/drawing/2014/main" val="20000"/>
                    </a:ext>
                  </a:extLst>
                </a:gridCol>
                <a:gridCol w="1216212">
                  <a:extLst>
                    <a:ext uri="{9D8B030D-6E8A-4147-A177-3AD203B41FA5}">
                      <a16:colId xmlns:a16="http://schemas.microsoft.com/office/drawing/2014/main" val="20001"/>
                    </a:ext>
                  </a:extLst>
                </a:gridCol>
                <a:gridCol w="690492">
                  <a:extLst>
                    <a:ext uri="{9D8B030D-6E8A-4147-A177-3AD203B41FA5}">
                      <a16:colId xmlns:a16="http://schemas.microsoft.com/office/drawing/2014/main" val="20002"/>
                    </a:ext>
                  </a:extLst>
                </a:gridCol>
                <a:gridCol w="1113778">
                  <a:extLst>
                    <a:ext uri="{9D8B030D-6E8A-4147-A177-3AD203B41FA5}">
                      <a16:colId xmlns:a16="http://schemas.microsoft.com/office/drawing/2014/main" val="2796787892"/>
                    </a:ext>
                  </a:extLst>
                </a:gridCol>
                <a:gridCol w="1113778">
                  <a:extLst>
                    <a:ext uri="{9D8B030D-6E8A-4147-A177-3AD203B41FA5}">
                      <a16:colId xmlns:a16="http://schemas.microsoft.com/office/drawing/2014/main" val="20003"/>
                    </a:ext>
                  </a:extLst>
                </a:gridCol>
                <a:gridCol w="935547">
                  <a:extLst>
                    <a:ext uri="{9D8B030D-6E8A-4147-A177-3AD203B41FA5}">
                      <a16:colId xmlns:a16="http://schemas.microsoft.com/office/drawing/2014/main" val="20004"/>
                    </a:ext>
                  </a:extLst>
                </a:gridCol>
                <a:gridCol w="1181443">
                  <a:extLst>
                    <a:ext uri="{9D8B030D-6E8A-4147-A177-3AD203B41FA5}">
                      <a16:colId xmlns:a16="http://schemas.microsoft.com/office/drawing/2014/main" val="20005"/>
                    </a:ext>
                  </a:extLst>
                </a:gridCol>
                <a:gridCol w="1100074">
                  <a:extLst>
                    <a:ext uri="{9D8B030D-6E8A-4147-A177-3AD203B41FA5}">
                      <a16:colId xmlns:a16="http://schemas.microsoft.com/office/drawing/2014/main" val="20007"/>
                    </a:ext>
                  </a:extLst>
                </a:gridCol>
                <a:gridCol w="1307692">
                  <a:extLst>
                    <a:ext uri="{9D8B030D-6E8A-4147-A177-3AD203B41FA5}">
                      <a16:colId xmlns:a16="http://schemas.microsoft.com/office/drawing/2014/main" val="20008"/>
                    </a:ext>
                  </a:extLst>
                </a:gridCol>
                <a:gridCol w="1307692">
                  <a:extLst>
                    <a:ext uri="{9D8B030D-6E8A-4147-A177-3AD203B41FA5}">
                      <a16:colId xmlns:a16="http://schemas.microsoft.com/office/drawing/2014/main" val="20009"/>
                    </a:ext>
                  </a:extLst>
                </a:gridCol>
              </a:tblGrid>
              <a:tr h="932215">
                <a:tc>
                  <a:txBody>
                    <a:bodyPr/>
                    <a:lstStyle/>
                    <a:p>
                      <a:pPr algn="l">
                        <a:defRPr sz="1000" b="1">
                          <a:solidFill>
                            <a:srgbClr val="FFFFFF"/>
                          </a:solidFill>
                        </a:defRPr>
                      </a:pPr>
                      <a:r>
                        <a:rPr lang="en-GB" sz="1400" b="0" dirty="0">
                          <a:latin typeface="Helvetica" pitchFamily="2" charset="0"/>
                        </a:rPr>
                        <a:t> Project</a:t>
                      </a:r>
                    </a:p>
                  </a:txBody>
                  <a:tcPr marR="0"/>
                </a:tc>
                <a:tc>
                  <a:txBody>
                    <a:bodyPr/>
                    <a:lstStyle/>
                    <a:p>
                      <a:pPr algn="ctr">
                        <a:defRPr sz="1000" b="1">
                          <a:solidFill>
                            <a:srgbClr val="FFFFFF"/>
                          </a:solidFill>
                        </a:defRPr>
                      </a:pPr>
                      <a:r>
                        <a:rPr lang="en-GB" sz="1400" b="0" dirty="0">
                          <a:latin typeface="Helvetica" pitchFamily="2" charset="0"/>
                        </a:rPr>
                        <a:t>Construction start</a:t>
                      </a:r>
                    </a:p>
                  </a:txBody>
                  <a:tcPr marL="54000" marR="54000"/>
                </a:tc>
                <a:tc>
                  <a:txBody>
                    <a:bodyPr/>
                    <a:lstStyle/>
                    <a:p>
                      <a:pPr algn="ctr">
                        <a:defRPr sz="1000" b="1">
                          <a:solidFill>
                            <a:srgbClr val="FFFFFF"/>
                          </a:solidFill>
                        </a:defRPr>
                      </a:pPr>
                      <a:r>
                        <a:rPr lang="en-GB" sz="1400" b="0" dirty="0">
                          <a:latin typeface="Helvetica" pitchFamily="2" charset="0"/>
                        </a:rPr>
                        <a:t>First beams</a:t>
                      </a:r>
                    </a:p>
                  </a:txBody>
                  <a:tcPr marL="54000" marR="54000"/>
                </a:tc>
                <a:tc>
                  <a:txBody>
                    <a:bodyPr/>
                    <a:lstStyle/>
                    <a:p>
                      <a:pPr algn="ctr">
                        <a:defRPr sz="1000" b="1">
                          <a:solidFill>
                            <a:srgbClr val="FFFFFF"/>
                          </a:solidFill>
                        </a:defRPr>
                      </a:pPr>
                      <a:r>
                        <a:rPr lang="en-GB" sz="1400" b="0" dirty="0">
                          <a:latin typeface="Helvetica" pitchFamily="2" charset="0"/>
                        </a:rPr>
                        <a:t>Peak </a:t>
                      </a:r>
                      <a:r>
                        <a:rPr lang="en-GB" sz="1400" b="0" dirty="0" err="1">
                          <a:latin typeface="Helvetica" pitchFamily="2" charset="0"/>
                        </a:rPr>
                        <a:t>lumi</a:t>
                      </a:r>
                      <a:r>
                        <a:rPr lang="en-GB" sz="1400" b="0" dirty="0">
                          <a:latin typeface="Helvetica" pitchFamily="2" charset="0"/>
                        </a:rPr>
                        <a:t> at Z per IP </a:t>
                      </a:r>
                    </a:p>
                    <a:p>
                      <a:pPr marL="0" marR="0" lvl="0" indent="0" algn="ctr" defTabSz="914400" rtl="0" eaLnBrk="1" fontAlgn="auto" latinLnBrk="0" hangingPunct="1">
                        <a:lnSpc>
                          <a:spcPct val="100000"/>
                        </a:lnSpc>
                        <a:spcBef>
                          <a:spcPts val="0"/>
                        </a:spcBef>
                        <a:spcAft>
                          <a:spcPts val="0"/>
                        </a:spcAft>
                        <a:buClrTx/>
                        <a:buSzTx/>
                        <a:buFontTx/>
                        <a:buNone/>
                        <a:tabLst/>
                        <a:defRPr sz="1000" b="1">
                          <a:solidFill>
                            <a:srgbClr val="FFFFFF"/>
                          </a:solidFill>
                        </a:defRPr>
                      </a:pPr>
                      <a:r>
                        <a:rPr kumimoji="0" lang="en-GB" sz="1200" b="0" i="0" u="none" strike="noStrike" kern="1200" cap="none" spc="0" normalizeH="0" baseline="0" noProof="0" dirty="0">
                          <a:ln>
                            <a:noFill/>
                          </a:ln>
                          <a:solidFill>
                            <a:srgbClr val="FFFFFF"/>
                          </a:solidFill>
                          <a:effectLst/>
                          <a:uLnTx/>
                          <a:uFillTx/>
                          <a:latin typeface="Helvetica" pitchFamily="2" charset="0"/>
                          <a:ea typeface="+mn-ea"/>
                          <a:cs typeface="+mn-cs"/>
                        </a:rPr>
                        <a:t>[10</a:t>
                      </a:r>
                      <a:r>
                        <a:rPr kumimoji="0" lang="en-GB" sz="1200" b="0" i="0" u="none" strike="noStrike" kern="1200" cap="none" spc="0" normalizeH="0" baseline="30000" noProof="0" dirty="0">
                          <a:ln>
                            <a:noFill/>
                          </a:ln>
                          <a:solidFill>
                            <a:srgbClr val="FFFFFF"/>
                          </a:solidFill>
                          <a:effectLst/>
                          <a:uLnTx/>
                          <a:uFillTx/>
                          <a:latin typeface="Helvetica" pitchFamily="2" charset="0"/>
                          <a:ea typeface="+mn-ea"/>
                          <a:cs typeface="+mn-cs"/>
                        </a:rPr>
                        <a:t>34</a:t>
                      </a:r>
                      <a:r>
                        <a:rPr kumimoji="0" lang="en-GB" sz="1200" b="0" i="0" u="none" strike="noStrike" kern="1200" cap="none" spc="0" normalizeH="0" baseline="0" noProof="0" dirty="0">
                          <a:ln>
                            <a:noFill/>
                          </a:ln>
                          <a:solidFill>
                            <a:srgbClr val="FFFFFF"/>
                          </a:solidFill>
                          <a:effectLst/>
                          <a:uLnTx/>
                          <a:uFillTx/>
                          <a:latin typeface="Helvetica" pitchFamily="2" charset="0"/>
                          <a:ea typeface="+mn-ea"/>
                          <a:cs typeface="+mn-cs"/>
                        </a:rPr>
                        <a:t> cm</a:t>
                      </a:r>
                      <a:r>
                        <a:rPr kumimoji="0" lang="en-GB" sz="1200" b="0" i="0" u="none" strike="noStrike" kern="1200" cap="none" spc="0" normalizeH="0" baseline="30000" noProof="0" dirty="0">
                          <a:ln>
                            <a:noFill/>
                          </a:ln>
                          <a:solidFill>
                            <a:srgbClr val="FFFFFF"/>
                          </a:solidFill>
                          <a:effectLst/>
                          <a:uLnTx/>
                          <a:uFillTx/>
                          <a:latin typeface="Helvetica" pitchFamily="2" charset="0"/>
                          <a:ea typeface="+mn-ea"/>
                          <a:cs typeface="+mn-cs"/>
                        </a:rPr>
                        <a:t>–2</a:t>
                      </a:r>
                      <a:r>
                        <a:rPr kumimoji="0" lang="en-GB" sz="1200" b="0" i="0" u="none" strike="noStrike" kern="1200" cap="none" spc="0" normalizeH="0" baseline="0" noProof="0" dirty="0">
                          <a:ln>
                            <a:noFill/>
                          </a:ln>
                          <a:solidFill>
                            <a:srgbClr val="FFFFFF"/>
                          </a:solidFill>
                          <a:effectLst/>
                          <a:uLnTx/>
                          <a:uFillTx/>
                          <a:latin typeface="Helvetica" pitchFamily="2" charset="0"/>
                          <a:ea typeface="+mn-ea"/>
                          <a:cs typeface="+mn-cs"/>
                        </a:rPr>
                        <a:t>s</a:t>
                      </a:r>
                      <a:r>
                        <a:rPr kumimoji="0" lang="en-GB" sz="1200" b="0" i="0" u="none" strike="noStrike" kern="1200" cap="none" spc="0" normalizeH="0" baseline="30000" noProof="0" dirty="0">
                          <a:ln>
                            <a:noFill/>
                          </a:ln>
                          <a:solidFill>
                            <a:srgbClr val="FFFFFF"/>
                          </a:solidFill>
                          <a:effectLst/>
                          <a:uLnTx/>
                          <a:uFillTx/>
                          <a:latin typeface="Helvetica" pitchFamily="2" charset="0"/>
                          <a:ea typeface="+mn-ea"/>
                          <a:cs typeface="+mn-cs"/>
                        </a:rPr>
                        <a:t>–1</a:t>
                      </a:r>
                      <a:r>
                        <a:rPr kumimoji="0" lang="en-GB" sz="1200" b="0" i="0" u="none" strike="noStrike" kern="1200" cap="none" spc="0" normalizeH="0" baseline="0" noProof="0" dirty="0">
                          <a:ln>
                            <a:noFill/>
                          </a:ln>
                          <a:solidFill>
                            <a:srgbClr val="FFFFFF"/>
                          </a:solidFill>
                          <a:effectLst/>
                          <a:uLnTx/>
                          <a:uFillTx/>
                          <a:latin typeface="Helvetica" pitchFamily="2" charset="0"/>
                          <a:ea typeface="+mn-ea"/>
                          <a:cs typeface="+mn-cs"/>
                        </a:rPr>
                        <a:t>]</a:t>
                      </a:r>
                    </a:p>
                  </a:txBody>
                  <a:tcPr marL="54000" marR="54000"/>
                </a:tc>
                <a:tc>
                  <a:txBody>
                    <a:bodyPr/>
                    <a:lstStyle/>
                    <a:p>
                      <a:pPr algn="ctr">
                        <a:defRPr sz="1000" b="1">
                          <a:solidFill>
                            <a:srgbClr val="FFFFFF"/>
                          </a:solidFill>
                        </a:defRPr>
                      </a:pPr>
                      <a:r>
                        <a:rPr lang="en-GB" sz="1400" b="0" dirty="0">
                          <a:latin typeface="Helvetica" pitchFamily="2" charset="0"/>
                        </a:rPr>
                        <a:t>Peak </a:t>
                      </a:r>
                      <a:r>
                        <a:rPr lang="en-GB" sz="1400" b="0" dirty="0" err="1">
                          <a:latin typeface="Helvetica" pitchFamily="2" charset="0"/>
                        </a:rPr>
                        <a:t>lumi</a:t>
                      </a:r>
                      <a:r>
                        <a:rPr lang="en-GB" sz="1400" b="0" dirty="0">
                          <a:latin typeface="Helvetica" pitchFamily="2" charset="0"/>
                        </a:rPr>
                        <a:t> at HZ per IP </a:t>
                      </a:r>
                    </a:p>
                    <a:p>
                      <a:pPr algn="ctr">
                        <a:defRPr sz="1000" b="1">
                          <a:solidFill>
                            <a:srgbClr val="FFFFFF"/>
                          </a:solidFill>
                        </a:defRPr>
                      </a:pPr>
                      <a:r>
                        <a:rPr lang="en-GB" sz="1200" b="0" dirty="0">
                          <a:latin typeface="Helvetica" pitchFamily="2" charset="0"/>
                        </a:rPr>
                        <a:t>[10</a:t>
                      </a:r>
                      <a:r>
                        <a:rPr lang="en-GB" sz="1200" b="0" baseline="30000" dirty="0">
                          <a:latin typeface="Helvetica" pitchFamily="2" charset="0"/>
                        </a:rPr>
                        <a:t>34</a:t>
                      </a:r>
                      <a:r>
                        <a:rPr lang="en-GB" sz="1200" b="0" dirty="0">
                          <a:latin typeface="Helvetica" pitchFamily="2" charset="0"/>
                        </a:rPr>
                        <a:t> cm</a:t>
                      </a:r>
                      <a:r>
                        <a:rPr lang="en-GB" sz="1200" b="0" baseline="30000" dirty="0">
                          <a:latin typeface="Helvetica" pitchFamily="2" charset="0"/>
                        </a:rPr>
                        <a:t>–2</a:t>
                      </a:r>
                      <a:r>
                        <a:rPr lang="en-GB" sz="1200" b="0" dirty="0">
                          <a:latin typeface="Helvetica" pitchFamily="2" charset="0"/>
                        </a:rPr>
                        <a:t>s</a:t>
                      </a:r>
                      <a:r>
                        <a:rPr lang="en-GB" sz="1200" b="0" baseline="30000" dirty="0">
                          <a:latin typeface="Helvetica" pitchFamily="2" charset="0"/>
                        </a:rPr>
                        <a:t>–1</a:t>
                      </a:r>
                      <a:r>
                        <a:rPr lang="en-GB" sz="1200" b="0" dirty="0">
                          <a:latin typeface="Helvetica" pitchFamily="2" charset="0"/>
                        </a:rPr>
                        <a:t>]</a:t>
                      </a:r>
                    </a:p>
                  </a:txBody>
                  <a:tcPr marL="54000" marR="54000"/>
                </a:tc>
                <a:tc>
                  <a:txBody>
                    <a:bodyPr/>
                    <a:lstStyle/>
                    <a:p>
                      <a:pPr algn="ctr">
                        <a:defRPr sz="1000" b="1">
                          <a:solidFill>
                            <a:srgbClr val="FFFFFF"/>
                          </a:solidFill>
                        </a:defRPr>
                      </a:pPr>
                      <a:r>
                        <a:rPr lang="en-GB" sz="1400" b="0" dirty="0">
                          <a:latin typeface="Helvetica" pitchFamily="2" charset="0"/>
                        </a:rPr>
                        <a:t>Years of operation</a:t>
                      </a:r>
                    </a:p>
                  </a:txBody>
                  <a:tcPr marL="54000" marR="54000"/>
                </a:tc>
                <a:tc>
                  <a:txBody>
                    <a:bodyPr/>
                    <a:lstStyle/>
                    <a:p>
                      <a:pPr algn="ctr">
                        <a:defRPr sz="1000" b="1">
                          <a:solidFill>
                            <a:srgbClr val="FFFFFF"/>
                          </a:solidFill>
                        </a:defRPr>
                      </a:pPr>
                      <a:r>
                        <a:rPr lang="en-GB" sz="1400" b="0" dirty="0">
                          <a:latin typeface="Helvetica" pitchFamily="2" charset="0"/>
                        </a:rPr>
                        <a:t>Construction cost* [BCHF]</a:t>
                      </a:r>
                    </a:p>
                  </a:txBody>
                  <a:tcPr marL="54000" marR="54000"/>
                </a:tc>
                <a:tc>
                  <a:txBody>
                    <a:bodyPr/>
                    <a:lstStyle/>
                    <a:p>
                      <a:pPr algn="ctr">
                        <a:defRPr sz="1000" b="1">
                          <a:solidFill>
                            <a:srgbClr val="FFFFFF"/>
                          </a:solidFill>
                        </a:defRPr>
                      </a:pPr>
                      <a:r>
                        <a:rPr lang="en-GB" sz="1400" b="0" dirty="0">
                          <a:latin typeface="Helvetica" pitchFamily="2" charset="0"/>
                        </a:rPr>
                        <a:t>Next stage collider</a:t>
                      </a:r>
                    </a:p>
                  </a:txBody>
                  <a:tcPr marL="54000" marR="54000"/>
                </a:tc>
                <a:tc>
                  <a:txBody>
                    <a:bodyPr/>
                    <a:lstStyle/>
                    <a:p>
                      <a:pPr algn="ctr">
                        <a:defRPr sz="1000" b="1">
                          <a:solidFill>
                            <a:srgbClr val="FFFFFF"/>
                          </a:solidFill>
                        </a:defRPr>
                      </a:pPr>
                      <a:r>
                        <a:rPr lang="en-GB" sz="1400" b="0" dirty="0">
                          <a:latin typeface="Helvetica" pitchFamily="2" charset="0"/>
                        </a:rPr>
                        <a:t>Start of operation</a:t>
                      </a:r>
                    </a:p>
                  </a:txBody>
                  <a:tcPr marL="54000" marR="54000"/>
                </a:tc>
                <a:tc>
                  <a:txBody>
                    <a:bodyPr/>
                    <a:lstStyle/>
                    <a:p>
                      <a:pPr algn="ctr">
                        <a:defRPr sz="1000" b="1">
                          <a:solidFill>
                            <a:srgbClr val="FFFFFF"/>
                          </a:solidFill>
                        </a:defRPr>
                      </a:pPr>
                      <a:r>
                        <a:rPr lang="en-GB" sz="1400" b="0" dirty="0">
                          <a:latin typeface="Helvetica" pitchFamily="2" charset="0"/>
                        </a:rPr>
                        <a:t>Total construction cost* </a:t>
                      </a:r>
                      <a:r>
                        <a:rPr lang="en-GB" sz="1200" b="0" dirty="0">
                          <a:latin typeface="Helvetica" pitchFamily="2" charset="0"/>
                        </a:rPr>
                        <a:t>[BCHF]</a:t>
                      </a:r>
                      <a:endParaRPr lang="en-GB" sz="1400" b="0" dirty="0">
                        <a:latin typeface="Helvetica" pitchFamily="2" charset="0"/>
                      </a:endParaRPr>
                    </a:p>
                  </a:txBody>
                  <a:tcPr marL="54000" marR="54000"/>
                </a:tc>
                <a:extLst>
                  <a:ext uri="{0D108BD9-81ED-4DB2-BD59-A6C34878D82A}">
                    <a16:rowId xmlns:a16="http://schemas.microsoft.com/office/drawing/2014/main" val="10000"/>
                  </a:ext>
                </a:extLst>
              </a:tr>
              <a:tr h="544562">
                <a:tc>
                  <a:txBody>
                    <a:bodyPr/>
                    <a:lstStyle/>
                    <a:p>
                      <a:pPr algn="l">
                        <a:defRPr sz="1000"/>
                      </a:pPr>
                      <a:r>
                        <a:rPr lang="en-GB" sz="1400" b="1" dirty="0">
                          <a:latin typeface="Helvetica" pitchFamily="2" charset="0"/>
                        </a:rPr>
                        <a:t> FCC-ee</a:t>
                      </a:r>
                    </a:p>
                  </a:txBody>
                  <a:tcPr marR="0" anchor="ctr">
                    <a:solidFill>
                      <a:schemeClr val="tx2">
                        <a:lumMod val="10000"/>
                        <a:lumOff val="90000"/>
                      </a:schemeClr>
                    </a:solidFill>
                  </a:tcPr>
                </a:tc>
                <a:tc>
                  <a:txBody>
                    <a:bodyPr/>
                    <a:lstStyle/>
                    <a:p>
                      <a:pPr algn="ctr">
                        <a:defRPr sz="1000"/>
                      </a:pPr>
                      <a:r>
                        <a:rPr lang="en-GB" sz="1400" dirty="0">
                          <a:latin typeface="Helvetica" pitchFamily="2" charset="0"/>
                        </a:rPr>
                        <a:t>2033</a:t>
                      </a:r>
                    </a:p>
                  </a:txBody>
                  <a:tcPr marR="0" anchor="ctr">
                    <a:solidFill>
                      <a:schemeClr val="tx2">
                        <a:lumMod val="10000"/>
                        <a:lumOff val="90000"/>
                      </a:schemeClr>
                    </a:solidFill>
                  </a:tcPr>
                </a:tc>
                <a:tc>
                  <a:txBody>
                    <a:bodyPr/>
                    <a:lstStyle/>
                    <a:p>
                      <a:pPr algn="ctr">
                        <a:defRPr sz="1000"/>
                      </a:pPr>
                      <a:r>
                        <a:rPr lang="en-GB" sz="1400" dirty="0">
                          <a:solidFill>
                            <a:srgbClr val="E40000"/>
                          </a:solidFill>
                          <a:latin typeface="Helvetica" pitchFamily="2" charset="0"/>
                        </a:rPr>
                        <a:t>2046</a:t>
                      </a:r>
                    </a:p>
                  </a:txBody>
                  <a:tcPr marR="0" anchor="ctr">
                    <a:solidFill>
                      <a:schemeClr val="tx2">
                        <a:lumMod val="10000"/>
                        <a:lumOff val="90000"/>
                      </a:schemeClr>
                    </a:solidFill>
                  </a:tcPr>
                </a:tc>
                <a:tc>
                  <a:txBody>
                    <a:bodyPr/>
                    <a:lstStyle/>
                    <a:p>
                      <a:pPr algn="ctr">
                        <a:defRPr sz="1000"/>
                      </a:pPr>
                      <a:r>
                        <a:rPr lang="en-GB" sz="1400" dirty="0">
                          <a:latin typeface="Helvetica" pitchFamily="2" charset="0"/>
                        </a:rPr>
                        <a:t>144</a:t>
                      </a:r>
                    </a:p>
                  </a:txBody>
                  <a:tcPr marR="0" anchor="ctr">
                    <a:solidFill>
                      <a:schemeClr val="tx2">
                        <a:lumMod val="10000"/>
                        <a:lumOff val="90000"/>
                      </a:schemeClr>
                    </a:solidFill>
                  </a:tcPr>
                </a:tc>
                <a:tc>
                  <a:txBody>
                    <a:bodyPr/>
                    <a:lstStyle/>
                    <a:p>
                      <a:pPr algn="ctr">
                        <a:defRPr sz="1000"/>
                      </a:pPr>
                      <a:r>
                        <a:rPr lang="en-GB" sz="1400" dirty="0">
                          <a:latin typeface="Helvetica" pitchFamily="2" charset="0"/>
                        </a:rPr>
                        <a:t>7.5</a:t>
                      </a:r>
                    </a:p>
                  </a:txBody>
                  <a:tcPr marR="0" anchor="ctr">
                    <a:solidFill>
                      <a:schemeClr val="tx2">
                        <a:lumMod val="10000"/>
                        <a:lumOff val="90000"/>
                      </a:schemeClr>
                    </a:solidFill>
                  </a:tcPr>
                </a:tc>
                <a:tc>
                  <a:txBody>
                    <a:bodyPr/>
                    <a:lstStyle/>
                    <a:p>
                      <a:pPr algn="ctr">
                        <a:defRPr sz="1000"/>
                      </a:pPr>
                      <a:r>
                        <a:rPr lang="en-GB" sz="1400" dirty="0">
                          <a:solidFill>
                            <a:schemeClr val="tx1"/>
                          </a:solidFill>
                          <a:latin typeface="Helvetica" pitchFamily="2" charset="0"/>
                        </a:rPr>
                        <a:t>14</a:t>
                      </a:r>
                    </a:p>
                  </a:txBody>
                  <a:tcPr marR="0" anchor="ctr">
                    <a:solidFill>
                      <a:schemeClr val="tx2">
                        <a:lumMod val="10000"/>
                        <a:lumOff val="90000"/>
                      </a:schemeClr>
                    </a:solidFill>
                  </a:tcPr>
                </a:tc>
                <a:tc>
                  <a:txBody>
                    <a:bodyPr/>
                    <a:lstStyle/>
                    <a:p>
                      <a:pPr algn="ctr">
                        <a:defRPr sz="1000"/>
                      </a:pPr>
                      <a:r>
                        <a:rPr lang="en-GB" sz="1400" dirty="0">
                          <a:latin typeface="Helvetica" pitchFamily="2" charset="0"/>
                        </a:rPr>
                        <a:t>15.3</a:t>
                      </a:r>
                    </a:p>
                  </a:txBody>
                  <a:tcPr marR="0" anchor="ctr">
                    <a:solidFill>
                      <a:schemeClr val="tx2">
                        <a:lumMod val="10000"/>
                        <a:lumOff val="90000"/>
                      </a:schemeClr>
                    </a:solidFill>
                  </a:tcPr>
                </a:tc>
                <a:tc>
                  <a:txBody>
                    <a:bodyPr/>
                    <a:lstStyle/>
                    <a:p>
                      <a:pPr algn="ctr">
                        <a:defRPr sz="1000"/>
                      </a:pPr>
                      <a:r>
                        <a:rPr lang="en-GB" sz="1400" dirty="0">
                          <a:latin typeface="Helvetica" pitchFamily="2" charset="0"/>
                        </a:rPr>
                        <a:t>FCC-</a:t>
                      </a:r>
                      <a:r>
                        <a:rPr lang="en-GB" sz="1400" dirty="0" err="1">
                          <a:latin typeface="Helvetica" pitchFamily="2" charset="0"/>
                        </a:rPr>
                        <a:t>hh</a:t>
                      </a:r>
                      <a:endParaRPr lang="en-GB" sz="1400" dirty="0">
                        <a:latin typeface="Helvetica" pitchFamily="2" charset="0"/>
                      </a:endParaRPr>
                    </a:p>
                  </a:txBody>
                  <a:tcPr marR="0" anchor="ctr">
                    <a:solidFill>
                      <a:schemeClr val="tx2">
                        <a:lumMod val="10000"/>
                        <a:lumOff val="90000"/>
                      </a:schemeClr>
                    </a:solidFill>
                  </a:tcPr>
                </a:tc>
                <a:tc>
                  <a:txBody>
                    <a:bodyPr/>
                    <a:lstStyle/>
                    <a:p>
                      <a:pPr algn="ctr">
                        <a:defRPr sz="1000"/>
                      </a:pPr>
                      <a:r>
                        <a:rPr lang="en-GB" sz="1400" dirty="0">
                          <a:latin typeface="Helvetica" pitchFamily="2" charset="0"/>
                        </a:rPr>
                        <a:t>2079</a:t>
                      </a:r>
                    </a:p>
                  </a:txBody>
                  <a:tcPr marR="0" anchor="ctr">
                    <a:solidFill>
                      <a:schemeClr val="tx2">
                        <a:lumMod val="10000"/>
                        <a:lumOff val="90000"/>
                      </a:schemeClr>
                    </a:solidFill>
                  </a:tcPr>
                </a:tc>
                <a:tc>
                  <a:txBody>
                    <a:bodyPr/>
                    <a:lstStyle/>
                    <a:p>
                      <a:pPr algn="ctr">
                        <a:defRPr sz="1000"/>
                      </a:pPr>
                      <a:r>
                        <a:rPr lang="en-GB" sz="1400" dirty="0">
                          <a:latin typeface="Helvetica" pitchFamily="2" charset="0"/>
                        </a:rPr>
                        <a:t>34.7</a:t>
                      </a:r>
                    </a:p>
                  </a:txBody>
                  <a:tcPr marR="0" anchor="ctr">
                    <a:solidFill>
                      <a:schemeClr val="tx2">
                        <a:lumMod val="10000"/>
                        <a:lumOff val="90000"/>
                      </a:schemeClr>
                    </a:solidFill>
                  </a:tcPr>
                </a:tc>
                <a:extLst>
                  <a:ext uri="{0D108BD9-81ED-4DB2-BD59-A6C34878D82A}">
                    <a16:rowId xmlns:a16="http://schemas.microsoft.com/office/drawing/2014/main" val="10001"/>
                  </a:ext>
                </a:extLst>
              </a:tr>
              <a:tr h="544562">
                <a:tc>
                  <a:txBody>
                    <a:bodyPr/>
                    <a:lstStyle/>
                    <a:p>
                      <a:pPr algn="l">
                        <a:defRPr sz="1000"/>
                      </a:pPr>
                      <a:r>
                        <a:rPr lang="en-GB" sz="1400" b="1" dirty="0">
                          <a:latin typeface="Helvetica" pitchFamily="2" charset="0"/>
                        </a:rPr>
                        <a:t> LEP3</a:t>
                      </a:r>
                    </a:p>
                  </a:txBody>
                  <a:tcPr marR="0" anchor="ctr">
                    <a:solidFill>
                      <a:schemeClr val="tx2">
                        <a:lumMod val="10000"/>
                        <a:lumOff val="90000"/>
                      </a:schemeClr>
                    </a:solidFill>
                  </a:tcPr>
                </a:tc>
                <a:tc>
                  <a:txBody>
                    <a:bodyPr/>
                    <a:lstStyle/>
                    <a:p>
                      <a:pPr algn="ctr">
                        <a:defRPr sz="1000"/>
                      </a:pPr>
                      <a:r>
                        <a:rPr lang="en-GB" sz="1400" dirty="0">
                          <a:latin typeface="Helvetica" pitchFamily="2" charset="0"/>
                        </a:rPr>
                        <a:t>2037</a:t>
                      </a:r>
                    </a:p>
                  </a:txBody>
                  <a:tcPr marR="0" anchor="ctr">
                    <a:solidFill>
                      <a:schemeClr val="tx2">
                        <a:lumMod val="10000"/>
                        <a:lumOff val="90000"/>
                      </a:schemeClr>
                    </a:solidFill>
                  </a:tcPr>
                </a:tc>
                <a:tc>
                  <a:txBody>
                    <a:bodyPr/>
                    <a:lstStyle/>
                    <a:p>
                      <a:pPr algn="ctr">
                        <a:defRPr sz="1000"/>
                      </a:pPr>
                      <a:r>
                        <a:rPr lang="en-GB" sz="1400" dirty="0">
                          <a:solidFill>
                            <a:srgbClr val="E40000"/>
                          </a:solidFill>
                          <a:latin typeface="Helvetica" pitchFamily="2" charset="0"/>
                        </a:rPr>
                        <a:t>2047</a:t>
                      </a:r>
                    </a:p>
                  </a:txBody>
                  <a:tcPr marR="0" anchor="ctr">
                    <a:solidFill>
                      <a:schemeClr val="tx2">
                        <a:lumMod val="10000"/>
                        <a:lumOff val="90000"/>
                      </a:schemeClr>
                    </a:solidFill>
                  </a:tcPr>
                </a:tc>
                <a:tc>
                  <a:txBody>
                    <a:bodyPr/>
                    <a:lstStyle/>
                    <a:p>
                      <a:pPr algn="ctr">
                        <a:defRPr sz="1000"/>
                      </a:pPr>
                      <a:r>
                        <a:rPr lang="en-GB" sz="1400" dirty="0">
                          <a:latin typeface="Helvetica" pitchFamily="2" charset="0"/>
                        </a:rPr>
                        <a:t>40</a:t>
                      </a:r>
                    </a:p>
                  </a:txBody>
                  <a:tcPr marR="0" anchor="ctr">
                    <a:solidFill>
                      <a:schemeClr val="tx2">
                        <a:lumMod val="10000"/>
                        <a:lumOff val="90000"/>
                      </a:schemeClr>
                    </a:solidFill>
                  </a:tcPr>
                </a:tc>
                <a:tc>
                  <a:txBody>
                    <a:bodyPr/>
                    <a:lstStyle/>
                    <a:p>
                      <a:pPr algn="ctr">
                        <a:defRPr sz="1000"/>
                      </a:pPr>
                      <a:r>
                        <a:rPr lang="en-GB" sz="1400" dirty="0">
                          <a:latin typeface="Helvetica" pitchFamily="2" charset="0"/>
                        </a:rPr>
                        <a:t>1.6</a:t>
                      </a:r>
                    </a:p>
                  </a:txBody>
                  <a:tcPr marR="0" anchor="ctr">
                    <a:solidFill>
                      <a:schemeClr val="tx2">
                        <a:lumMod val="10000"/>
                        <a:lumOff val="90000"/>
                      </a:schemeClr>
                    </a:solidFill>
                  </a:tcPr>
                </a:tc>
                <a:tc>
                  <a:txBody>
                    <a:bodyPr/>
                    <a:lstStyle/>
                    <a:p>
                      <a:pPr algn="ctr">
                        <a:defRPr sz="1000"/>
                      </a:pPr>
                      <a:r>
                        <a:rPr lang="en-GB" sz="1400" dirty="0">
                          <a:latin typeface="Helvetica" pitchFamily="2" charset="0"/>
                        </a:rPr>
                        <a:t>15</a:t>
                      </a:r>
                    </a:p>
                  </a:txBody>
                  <a:tcPr marR="0" anchor="ctr">
                    <a:solidFill>
                      <a:schemeClr val="tx2">
                        <a:lumMod val="10000"/>
                        <a:lumOff val="90000"/>
                      </a:schemeClr>
                    </a:solidFill>
                  </a:tcPr>
                </a:tc>
                <a:tc>
                  <a:txBody>
                    <a:bodyPr/>
                    <a:lstStyle/>
                    <a:p>
                      <a:pPr algn="ctr">
                        <a:defRPr sz="1000"/>
                      </a:pPr>
                      <a:r>
                        <a:rPr lang="en-GB" sz="1400" dirty="0">
                          <a:latin typeface="Helvetica" pitchFamily="2" charset="0"/>
                        </a:rPr>
                        <a:t>4.1</a:t>
                      </a:r>
                    </a:p>
                  </a:txBody>
                  <a:tcPr marR="0" anchor="ctr">
                    <a:solidFill>
                      <a:schemeClr val="tx2">
                        <a:lumMod val="10000"/>
                        <a:lumOff val="90000"/>
                      </a:schemeClr>
                    </a:solidFill>
                  </a:tcPr>
                </a:tc>
                <a:tc>
                  <a:txBody>
                    <a:bodyPr/>
                    <a:lstStyle/>
                    <a:p>
                      <a:pPr algn="ctr">
                        <a:defRPr sz="1000"/>
                      </a:pPr>
                      <a:r>
                        <a:rPr lang="en-GB" sz="1400" dirty="0">
                          <a:latin typeface="Helvetica" pitchFamily="2" charset="0"/>
                        </a:rPr>
                        <a:t>FCC-</a:t>
                      </a:r>
                      <a:r>
                        <a:rPr lang="en-GB" sz="1400" dirty="0" err="1">
                          <a:latin typeface="Helvetica" pitchFamily="2" charset="0"/>
                        </a:rPr>
                        <a:t>hh</a:t>
                      </a:r>
                      <a:endParaRPr lang="en-GB" sz="1400" dirty="0">
                        <a:latin typeface="Helvetica" pitchFamily="2" charset="0"/>
                      </a:endParaRPr>
                    </a:p>
                  </a:txBody>
                  <a:tcPr marR="0" anchor="ctr">
                    <a:solidFill>
                      <a:schemeClr val="tx2">
                        <a:lumMod val="10000"/>
                        <a:lumOff val="90000"/>
                      </a:schemeClr>
                    </a:solidFill>
                  </a:tcPr>
                </a:tc>
                <a:tc>
                  <a:txBody>
                    <a:bodyPr/>
                    <a:lstStyle/>
                    <a:p>
                      <a:pPr algn="ctr">
                        <a:defRPr sz="1000"/>
                      </a:pPr>
                      <a:r>
                        <a:rPr lang="en-GB" sz="1400" dirty="0">
                          <a:latin typeface="Helvetica" pitchFamily="2" charset="0"/>
                        </a:rPr>
                        <a:t>2074</a:t>
                      </a:r>
                    </a:p>
                  </a:txBody>
                  <a:tcPr marR="0" anchor="ctr">
                    <a:solidFill>
                      <a:schemeClr val="tx2">
                        <a:lumMod val="10000"/>
                        <a:lumOff val="90000"/>
                      </a:schemeClr>
                    </a:solidFill>
                  </a:tcPr>
                </a:tc>
                <a:tc>
                  <a:txBody>
                    <a:bodyPr/>
                    <a:lstStyle/>
                    <a:p>
                      <a:pPr algn="ctr">
                        <a:defRPr sz="1000"/>
                      </a:pPr>
                      <a:r>
                        <a:rPr lang="en-GB" sz="1400" dirty="0">
                          <a:latin typeface="Helvetica" pitchFamily="2" charset="0"/>
                        </a:rPr>
                        <a:t>32.5</a:t>
                      </a:r>
                    </a:p>
                  </a:txBody>
                  <a:tcPr marR="0" anchor="ctr">
                    <a:solidFill>
                      <a:schemeClr val="tx2">
                        <a:lumMod val="10000"/>
                        <a:lumOff val="90000"/>
                      </a:schemeClr>
                    </a:solidFill>
                  </a:tcPr>
                </a:tc>
                <a:extLst>
                  <a:ext uri="{0D108BD9-81ED-4DB2-BD59-A6C34878D82A}">
                    <a16:rowId xmlns:a16="http://schemas.microsoft.com/office/drawing/2014/main" val="10002"/>
                  </a:ext>
                </a:extLst>
              </a:tr>
              <a:tr h="925756">
                <a:tc>
                  <a:txBody>
                    <a:bodyPr/>
                    <a:lstStyle/>
                    <a:p>
                      <a:pPr algn="l">
                        <a:defRPr sz="1000"/>
                      </a:pPr>
                      <a:r>
                        <a:rPr lang="en-GB" sz="1400" b="1" dirty="0">
                          <a:latin typeface="Helvetica" pitchFamily="2" charset="0"/>
                        </a:rPr>
                        <a:t> LCF 250 →   </a:t>
                      </a:r>
                    </a:p>
                    <a:p>
                      <a:pPr algn="l">
                        <a:defRPr sz="1000"/>
                      </a:pPr>
                      <a:r>
                        <a:rPr lang="en-GB" sz="1400" b="1" dirty="0">
                          <a:latin typeface="Helvetica" pitchFamily="2" charset="0"/>
                        </a:rPr>
                        <a:t> 550 GeV</a:t>
                      </a:r>
                    </a:p>
                  </a:txBody>
                  <a:tcPr marR="0" anchor="ctr">
                    <a:solidFill>
                      <a:schemeClr val="accent3">
                        <a:lumMod val="20000"/>
                        <a:lumOff val="80000"/>
                      </a:schemeClr>
                    </a:solidFill>
                  </a:tcPr>
                </a:tc>
                <a:tc>
                  <a:txBody>
                    <a:bodyPr/>
                    <a:lstStyle/>
                    <a:p>
                      <a:pPr algn="ctr">
                        <a:defRPr sz="1000"/>
                      </a:pPr>
                      <a:r>
                        <a:rPr lang="en-GB" sz="1400" dirty="0">
                          <a:latin typeface="Helvetica" pitchFamily="2" charset="0"/>
                        </a:rPr>
                        <a:t>2035</a:t>
                      </a:r>
                    </a:p>
                  </a:txBody>
                  <a:tcPr marR="0" anchor="ctr">
                    <a:solidFill>
                      <a:schemeClr val="accent3">
                        <a:lumMod val="20000"/>
                        <a:lumOff val="80000"/>
                      </a:schemeClr>
                    </a:solidFill>
                  </a:tcPr>
                </a:tc>
                <a:tc>
                  <a:txBody>
                    <a:bodyPr/>
                    <a:lstStyle/>
                    <a:p>
                      <a:pPr algn="ctr">
                        <a:defRPr sz="1000"/>
                      </a:pPr>
                      <a:r>
                        <a:rPr lang="en-GB" sz="1400" dirty="0">
                          <a:solidFill>
                            <a:srgbClr val="E40000"/>
                          </a:solidFill>
                          <a:latin typeface="Helvetica" pitchFamily="2" charset="0"/>
                        </a:rPr>
                        <a:t>2045</a:t>
                      </a:r>
                    </a:p>
                  </a:txBody>
                  <a:tcPr marR="0" anchor="ctr">
                    <a:solidFill>
                      <a:schemeClr val="accent3">
                        <a:lumMod val="20000"/>
                        <a:lumOff val="80000"/>
                      </a:schemeClr>
                    </a:solidFill>
                  </a:tcPr>
                </a:tc>
                <a:tc>
                  <a:txBody>
                    <a:bodyPr/>
                    <a:lstStyle/>
                    <a:p>
                      <a:pPr algn="ctr">
                        <a:defRPr sz="1000"/>
                      </a:pPr>
                      <a:r>
                        <a:rPr lang="en-GB" sz="1400" dirty="0">
                          <a:latin typeface="Helvetica" pitchFamily="2" charset="0"/>
                        </a:rPr>
                        <a:t>0.28</a:t>
                      </a:r>
                    </a:p>
                  </a:txBody>
                  <a:tcPr marR="0" anchor="ctr">
                    <a:solidFill>
                      <a:schemeClr val="accent3">
                        <a:lumMod val="20000"/>
                        <a:lumOff val="80000"/>
                      </a:schemeClr>
                    </a:solidFill>
                  </a:tcPr>
                </a:tc>
                <a:tc>
                  <a:txBody>
                    <a:bodyPr/>
                    <a:lstStyle/>
                    <a:p>
                      <a:pPr algn="ctr">
                        <a:defRPr sz="1000"/>
                      </a:pPr>
                      <a:r>
                        <a:rPr lang="en-GB" sz="1400" dirty="0">
                          <a:latin typeface="Helvetica" pitchFamily="2" charset="0"/>
                        </a:rPr>
                        <a:t>1.4 – 2.7</a:t>
                      </a:r>
                    </a:p>
                  </a:txBody>
                  <a:tcPr marR="0" anchor="ctr">
                    <a:solidFill>
                      <a:schemeClr val="accent3">
                        <a:lumMod val="20000"/>
                        <a:lumOff val="80000"/>
                      </a:schemeClr>
                    </a:solidFill>
                  </a:tcPr>
                </a:tc>
                <a:tc>
                  <a:txBody>
                    <a:bodyPr/>
                    <a:lstStyle/>
                    <a:p>
                      <a:pPr algn="ctr">
                        <a:defRPr sz="1000"/>
                      </a:pPr>
                      <a:r>
                        <a:rPr lang="en-GB" sz="1400" dirty="0">
                          <a:latin typeface="Helvetica" pitchFamily="2" charset="0"/>
                        </a:rPr>
                        <a:t>19</a:t>
                      </a:r>
                    </a:p>
                  </a:txBody>
                  <a:tcPr marR="0" anchor="ctr">
                    <a:solidFill>
                      <a:schemeClr val="accent3">
                        <a:lumMod val="20000"/>
                        <a:lumOff val="80000"/>
                      </a:schemeClr>
                    </a:solidFill>
                  </a:tcPr>
                </a:tc>
                <a:tc>
                  <a:txBody>
                    <a:bodyPr/>
                    <a:lstStyle/>
                    <a:p>
                      <a:pPr algn="ctr">
                        <a:defRPr sz="1000"/>
                      </a:pPr>
                      <a:r>
                        <a:rPr lang="en-GB" sz="1400" dirty="0">
                          <a:latin typeface="Helvetica" pitchFamily="2" charset="0"/>
                        </a:rPr>
                        <a:t>9.4 + 5.4 = 14.8</a:t>
                      </a:r>
                    </a:p>
                  </a:txBody>
                  <a:tcPr marR="0" anchor="ctr">
                    <a:solidFill>
                      <a:schemeClr val="accent3">
                        <a:lumMod val="20000"/>
                        <a:lumOff val="80000"/>
                      </a:schemeClr>
                    </a:solidFill>
                  </a:tcPr>
                </a:tc>
                <a:tc>
                  <a:txBody>
                    <a:bodyPr/>
                    <a:lstStyle/>
                    <a:p>
                      <a:pPr algn="ctr">
                        <a:defRPr sz="1000"/>
                      </a:pPr>
                      <a:r>
                        <a:rPr lang="en-GB" sz="1400" dirty="0">
                          <a:latin typeface="Helvetica" pitchFamily="2" charset="0"/>
                        </a:rPr>
                        <a:t>&gt; 1 TeV collider?</a:t>
                      </a:r>
                    </a:p>
                  </a:txBody>
                  <a:tcPr marR="0" anchor="ctr">
                    <a:solidFill>
                      <a:schemeClr val="accent3">
                        <a:lumMod val="20000"/>
                        <a:lumOff val="80000"/>
                      </a:schemeClr>
                    </a:solidFill>
                  </a:tcPr>
                </a:tc>
                <a:tc>
                  <a:txBody>
                    <a:bodyPr/>
                    <a:lstStyle/>
                    <a:p>
                      <a:pPr algn="ctr">
                        <a:defRPr sz="1000"/>
                      </a:pPr>
                      <a:r>
                        <a:rPr lang="en-GB" sz="1400" dirty="0">
                          <a:latin typeface="Helvetica" pitchFamily="2" charset="0"/>
                        </a:rPr>
                        <a:t>–</a:t>
                      </a:r>
                    </a:p>
                  </a:txBody>
                  <a:tcPr marR="0" anchor="ctr">
                    <a:solidFill>
                      <a:schemeClr val="accent3">
                        <a:lumMod val="20000"/>
                        <a:lumOff val="80000"/>
                      </a:schemeClr>
                    </a:solidFill>
                  </a:tcPr>
                </a:tc>
                <a:tc>
                  <a:txBody>
                    <a:bodyPr/>
                    <a:lstStyle/>
                    <a:p>
                      <a:pPr algn="ctr">
                        <a:defRPr sz="1000"/>
                      </a:pPr>
                      <a:r>
                        <a:rPr lang="en-GB" sz="1400" dirty="0">
                          <a:latin typeface="Helvetica" pitchFamily="2" charset="0"/>
                        </a:rPr>
                        <a:t>–</a:t>
                      </a:r>
                    </a:p>
                  </a:txBody>
                  <a:tcPr marR="0" anchor="ctr">
                    <a:solidFill>
                      <a:schemeClr val="accent3">
                        <a:lumMod val="20000"/>
                        <a:lumOff val="80000"/>
                      </a:schemeClr>
                    </a:solidFill>
                  </a:tcPr>
                </a:tc>
                <a:extLst>
                  <a:ext uri="{0D108BD9-81ED-4DB2-BD59-A6C34878D82A}">
                    <a16:rowId xmlns:a16="http://schemas.microsoft.com/office/drawing/2014/main" val="10004"/>
                  </a:ext>
                </a:extLst>
              </a:tr>
              <a:tr h="925756">
                <a:tc>
                  <a:txBody>
                    <a:bodyPr/>
                    <a:lstStyle/>
                    <a:p>
                      <a:pPr algn="l">
                        <a:defRPr sz="1000"/>
                      </a:pPr>
                      <a:r>
                        <a:rPr lang="en-GB" sz="1400" b="1" dirty="0">
                          <a:latin typeface="Helvetica" pitchFamily="2" charset="0"/>
                        </a:rPr>
                        <a:t> CLIC 380 → </a:t>
                      </a:r>
                    </a:p>
                    <a:p>
                      <a:pPr algn="l">
                        <a:defRPr sz="1000"/>
                      </a:pPr>
                      <a:r>
                        <a:rPr lang="en-GB" sz="1400" b="1" dirty="0">
                          <a:latin typeface="Helvetica" pitchFamily="2" charset="0"/>
                        </a:rPr>
                        <a:t> 1500 GeV</a:t>
                      </a:r>
                    </a:p>
                  </a:txBody>
                  <a:tcPr marR="0" anchor="ctr">
                    <a:solidFill>
                      <a:schemeClr val="accent3">
                        <a:lumMod val="20000"/>
                        <a:lumOff val="80000"/>
                      </a:schemeClr>
                    </a:solidFill>
                  </a:tcPr>
                </a:tc>
                <a:tc>
                  <a:txBody>
                    <a:bodyPr/>
                    <a:lstStyle/>
                    <a:p>
                      <a:pPr algn="ctr">
                        <a:defRPr sz="1000"/>
                      </a:pPr>
                      <a:r>
                        <a:rPr lang="en-GB" sz="1400" dirty="0">
                          <a:latin typeface="Helvetica" pitchFamily="2" charset="0"/>
                        </a:rPr>
                        <a:t>2035</a:t>
                      </a:r>
                    </a:p>
                  </a:txBody>
                  <a:tcPr marR="0" anchor="ctr">
                    <a:solidFill>
                      <a:schemeClr val="accent3">
                        <a:lumMod val="20000"/>
                        <a:lumOff val="80000"/>
                      </a:schemeClr>
                    </a:solidFill>
                  </a:tcPr>
                </a:tc>
                <a:tc>
                  <a:txBody>
                    <a:bodyPr/>
                    <a:lstStyle/>
                    <a:p>
                      <a:pPr algn="ctr">
                        <a:defRPr sz="1000"/>
                      </a:pPr>
                      <a:r>
                        <a:rPr lang="en-GB" sz="1400" dirty="0">
                          <a:solidFill>
                            <a:srgbClr val="E40000"/>
                          </a:solidFill>
                          <a:latin typeface="Helvetica" pitchFamily="2" charset="0"/>
                        </a:rPr>
                        <a:t>2045</a:t>
                      </a:r>
                    </a:p>
                  </a:txBody>
                  <a:tcPr marR="0" anchor="ctr">
                    <a:solidFill>
                      <a:schemeClr val="accent3">
                        <a:lumMod val="20000"/>
                        <a:lumOff val="80000"/>
                      </a:schemeClr>
                    </a:solidFill>
                  </a:tcPr>
                </a:tc>
                <a:tc>
                  <a:txBody>
                    <a:bodyPr/>
                    <a:lstStyle/>
                    <a:p>
                      <a:pPr algn="ctr">
                        <a:defRPr sz="1000"/>
                      </a:pPr>
                      <a:r>
                        <a:rPr lang="en-GB" sz="1400" dirty="0">
                          <a:latin typeface="Helvetica" pitchFamily="2" charset="0"/>
                        </a:rPr>
                        <a:t>–</a:t>
                      </a:r>
                    </a:p>
                  </a:txBody>
                  <a:tcPr marR="0" anchor="ctr">
                    <a:solidFill>
                      <a:schemeClr val="accent3">
                        <a:lumMod val="20000"/>
                        <a:lumOff val="80000"/>
                      </a:schemeClr>
                    </a:solidFill>
                  </a:tcPr>
                </a:tc>
                <a:tc>
                  <a:txBody>
                    <a:bodyPr/>
                    <a:lstStyle/>
                    <a:p>
                      <a:pPr algn="ctr">
                        <a:defRPr sz="1000"/>
                      </a:pPr>
                      <a:r>
                        <a:rPr lang="en-GB" sz="1400" dirty="0">
                          <a:latin typeface="Helvetica" pitchFamily="2" charset="0"/>
                        </a:rPr>
                        <a:t>1.2</a:t>
                      </a:r>
                      <a:r>
                        <a:rPr lang="en-GB" sz="1400" baseline="-25000" dirty="0">
                          <a:latin typeface="Helvetica" pitchFamily="2" charset="0"/>
                        </a:rPr>
                        <a:t>380 GeV</a:t>
                      </a:r>
                    </a:p>
                  </a:txBody>
                  <a:tcPr marR="0" anchor="ctr">
                    <a:solidFill>
                      <a:schemeClr val="accent3">
                        <a:lumMod val="20000"/>
                        <a:lumOff val="80000"/>
                      </a:schemeClr>
                    </a:solidFill>
                  </a:tcPr>
                </a:tc>
                <a:tc>
                  <a:txBody>
                    <a:bodyPr/>
                    <a:lstStyle/>
                    <a:p>
                      <a:pPr algn="ctr">
                        <a:defRPr sz="1000"/>
                      </a:pPr>
                      <a:r>
                        <a:rPr lang="en-GB" sz="1400" dirty="0">
                          <a:latin typeface="Helvetica" pitchFamily="2" charset="0"/>
                        </a:rPr>
                        <a:t>20</a:t>
                      </a:r>
                    </a:p>
                  </a:txBody>
                  <a:tcPr marR="0" anchor="ctr">
                    <a:solidFill>
                      <a:schemeClr val="accent3">
                        <a:lumMod val="20000"/>
                        <a:lumOff val="80000"/>
                      </a:schemeClr>
                    </a:solidFill>
                  </a:tcPr>
                </a:tc>
                <a:tc>
                  <a:txBody>
                    <a:bodyPr/>
                    <a:lstStyle/>
                    <a:p>
                      <a:pPr algn="ctr">
                        <a:defRPr sz="1000"/>
                      </a:pPr>
                      <a:r>
                        <a:rPr lang="en-GB" sz="1400" dirty="0">
                          <a:latin typeface="Helvetica" pitchFamily="2" charset="0"/>
                        </a:rPr>
                        <a:t>7.5 + 7.1 = 14.6</a:t>
                      </a:r>
                    </a:p>
                  </a:txBody>
                  <a:tcPr marR="0" anchor="ctr">
                    <a:solidFill>
                      <a:schemeClr val="accent3">
                        <a:lumMod val="20000"/>
                        <a:lumOff val="80000"/>
                      </a:schemeClr>
                    </a:solidFill>
                  </a:tcPr>
                </a:tc>
                <a:tc>
                  <a:txBody>
                    <a:bodyPr/>
                    <a:lstStyle/>
                    <a:p>
                      <a:pPr algn="ctr">
                        <a:defRPr sz="1000"/>
                      </a:pPr>
                      <a:r>
                        <a:rPr lang="en-GB" sz="1400" dirty="0">
                          <a:latin typeface="Helvetica" pitchFamily="2" charset="0"/>
                        </a:rPr>
                        <a:t>3 TeV collider?</a:t>
                      </a:r>
                    </a:p>
                  </a:txBody>
                  <a:tcPr marR="0" anchor="ctr">
                    <a:solidFill>
                      <a:schemeClr val="accent3">
                        <a:lumMod val="20000"/>
                        <a:lumOff val="80000"/>
                      </a:schemeClr>
                    </a:solidFill>
                  </a:tcPr>
                </a:tc>
                <a:tc>
                  <a:txBody>
                    <a:bodyPr/>
                    <a:lstStyle/>
                    <a:p>
                      <a:pPr algn="ctr">
                        <a:defRPr sz="1000"/>
                      </a:pPr>
                      <a:r>
                        <a:rPr lang="en-GB" sz="1400" dirty="0">
                          <a:latin typeface="Helvetica" pitchFamily="2" charset="0"/>
                        </a:rPr>
                        <a:t>–</a:t>
                      </a:r>
                    </a:p>
                  </a:txBody>
                  <a:tcPr marR="0" anchor="ctr">
                    <a:solidFill>
                      <a:schemeClr val="accent3">
                        <a:lumMod val="20000"/>
                        <a:lumOff val="80000"/>
                      </a:schemeClr>
                    </a:solidFill>
                  </a:tcPr>
                </a:tc>
                <a:tc>
                  <a:txBody>
                    <a:bodyPr/>
                    <a:lstStyle/>
                    <a:p>
                      <a:pPr algn="ctr">
                        <a:defRPr sz="1000"/>
                      </a:pPr>
                      <a:r>
                        <a:rPr lang="en-GB" sz="1400" dirty="0">
                          <a:latin typeface="Helvetica" pitchFamily="2" charset="0"/>
                        </a:rPr>
                        <a:t>–</a:t>
                      </a:r>
                    </a:p>
                  </a:txBody>
                  <a:tcPr marR="0" anchor="ctr">
                    <a:solidFill>
                      <a:schemeClr val="accent3">
                        <a:lumMod val="20000"/>
                        <a:lumOff val="80000"/>
                      </a:schemeClr>
                    </a:solidFill>
                  </a:tcPr>
                </a:tc>
                <a:extLst>
                  <a:ext uri="{0D108BD9-81ED-4DB2-BD59-A6C34878D82A}">
                    <a16:rowId xmlns:a16="http://schemas.microsoft.com/office/drawing/2014/main" val="10006"/>
                  </a:ext>
                </a:extLst>
              </a:tr>
              <a:tr h="544562">
                <a:tc>
                  <a:txBody>
                    <a:bodyPr/>
                    <a:lstStyle/>
                    <a:p>
                      <a:pPr algn="l">
                        <a:defRPr sz="1000"/>
                      </a:pPr>
                      <a:r>
                        <a:rPr lang="en-GB" sz="1400" b="1" dirty="0">
                          <a:latin typeface="Helvetica" pitchFamily="2" charset="0"/>
                        </a:rPr>
                        <a:t> </a:t>
                      </a:r>
                      <a:r>
                        <a:rPr lang="en-GB" sz="1400" b="1" dirty="0" err="1">
                          <a:latin typeface="Helvetica" pitchFamily="2" charset="0"/>
                        </a:rPr>
                        <a:t>LHeC</a:t>
                      </a:r>
                      <a:endParaRPr lang="en-GB" sz="1400" b="1" dirty="0">
                        <a:latin typeface="Helvetica" pitchFamily="2" charset="0"/>
                      </a:endParaRPr>
                    </a:p>
                  </a:txBody>
                  <a:tcPr marR="0" anchor="ctr">
                    <a:solidFill>
                      <a:schemeClr val="bg1">
                        <a:lumMod val="95000"/>
                      </a:schemeClr>
                    </a:solidFill>
                  </a:tcPr>
                </a:tc>
                <a:tc>
                  <a:txBody>
                    <a:bodyPr/>
                    <a:lstStyle/>
                    <a:p>
                      <a:pPr algn="ctr">
                        <a:defRPr sz="1000"/>
                      </a:pPr>
                      <a:r>
                        <a:rPr lang="en-GB" sz="1400" dirty="0">
                          <a:latin typeface="Helvetica" pitchFamily="2" charset="0"/>
                        </a:rPr>
                        <a:t>2037</a:t>
                      </a:r>
                    </a:p>
                  </a:txBody>
                  <a:tcPr marR="0" anchor="ctr">
                    <a:solidFill>
                      <a:schemeClr val="bg1">
                        <a:lumMod val="95000"/>
                      </a:schemeClr>
                    </a:solidFill>
                  </a:tcPr>
                </a:tc>
                <a:tc>
                  <a:txBody>
                    <a:bodyPr/>
                    <a:lstStyle/>
                    <a:p>
                      <a:pPr algn="ctr">
                        <a:defRPr sz="1000"/>
                      </a:pPr>
                      <a:r>
                        <a:rPr lang="en-GB" sz="1400" dirty="0">
                          <a:solidFill>
                            <a:srgbClr val="E40000"/>
                          </a:solidFill>
                          <a:latin typeface="Helvetica" pitchFamily="2" charset="0"/>
                        </a:rPr>
                        <a:t>2044</a:t>
                      </a:r>
                    </a:p>
                  </a:txBody>
                  <a:tcPr marR="0" anchor="ctr">
                    <a:solidFill>
                      <a:schemeClr val="bg1">
                        <a:lumMod val="95000"/>
                      </a:schemeClr>
                    </a:solidFill>
                  </a:tcPr>
                </a:tc>
                <a:tc>
                  <a:txBody>
                    <a:bodyPr/>
                    <a:lstStyle/>
                    <a:p>
                      <a:pPr algn="ctr">
                        <a:defRPr sz="1000"/>
                      </a:pPr>
                      <a:r>
                        <a:rPr lang="en-GB" sz="1400" dirty="0">
                          <a:latin typeface="Helvetica" pitchFamily="2" charset="0"/>
                        </a:rPr>
                        <a:t>–</a:t>
                      </a:r>
                    </a:p>
                  </a:txBody>
                  <a:tcPr marR="0" anchor="ctr">
                    <a:solidFill>
                      <a:schemeClr val="bg1">
                        <a:lumMod val="95000"/>
                      </a:schemeClr>
                    </a:solidFill>
                  </a:tcPr>
                </a:tc>
                <a:tc>
                  <a:txBody>
                    <a:bodyPr/>
                    <a:lstStyle/>
                    <a:p>
                      <a:pPr algn="ctr">
                        <a:defRPr sz="1000"/>
                      </a:pPr>
                      <a:r>
                        <a:rPr lang="en-GB" sz="1400" dirty="0">
                          <a:latin typeface="Helvetica" pitchFamily="2" charset="0"/>
                        </a:rPr>
                        <a:t>2.3</a:t>
                      </a:r>
                    </a:p>
                  </a:txBody>
                  <a:tcPr marR="0" anchor="ctr">
                    <a:solidFill>
                      <a:schemeClr val="bg1">
                        <a:lumMod val="95000"/>
                      </a:schemeClr>
                    </a:solidFill>
                  </a:tcPr>
                </a:tc>
                <a:tc>
                  <a:txBody>
                    <a:bodyPr/>
                    <a:lstStyle/>
                    <a:p>
                      <a:pPr algn="ctr">
                        <a:defRPr sz="1000"/>
                      </a:pPr>
                      <a:r>
                        <a:rPr lang="en-GB" sz="1400" dirty="0">
                          <a:latin typeface="Helvetica" pitchFamily="2" charset="0"/>
                        </a:rPr>
                        <a:t>7</a:t>
                      </a:r>
                    </a:p>
                  </a:txBody>
                  <a:tcPr marR="0" anchor="ctr">
                    <a:solidFill>
                      <a:schemeClr val="bg1">
                        <a:lumMod val="95000"/>
                      </a:schemeClr>
                    </a:solidFill>
                  </a:tcPr>
                </a:tc>
                <a:tc>
                  <a:txBody>
                    <a:bodyPr/>
                    <a:lstStyle/>
                    <a:p>
                      <a:pPr algn="ctr">
                        <a:defRPr sz="1000"/>
                      </a:pPr>
                      <a:r>
                        <a:rPr lang="en-GB" sz="1400" dirty="0">
                          <a:latin typeface="Helvetica" pitchFamily="2" charset="0"/>
                        </a:rPr>
                        <a:t>2.1</a:t>
                      </a:r>
                    </a:p>
                  </a:txBody>
                  <a:tcPr marR="0" anchor="ctr">
                    <a:solidFill>
                      <a:schemeClr val="bg1">
                        <a:lumMod val="95000"/>
                      </a:schemeClr>
                    </a:solidFill>
                  </a:tcPr>
                </a:tc>
                <a:tc>
                  <a:txBody>
                    <a:bodyPr/>
                    <a:lstStyle/>
                    <a:p>
                      <a:pPr algn="ctr">
                        <a:defRPr sz="1000"/>
                      </a:pPr>
                      <a:r>
                        <a:rPr lang="en-GB" sz="1400" dirty="0">
                          <a:latin typeface="Helvetica" pitchFamily="2" charset="0"/>
                        </a:rPr>
                        <a:t>FCC-</a:t>
                      </a:r>
                      <a:r>
                        <a:rPr lang="en-GB" sz="1400" dirty="0" err="1">
                          <a:latin typeface="Helvetica" pitchFamily="2" charset="0"/>
                        </a:rPr>
                        <a:t>hh</a:t>
                      </a:r>
                      <a:endParaRPr lang="en-GB" sz="1400" dirty="0">
                        <a:latin typeface="Helvetica" pitchFamily="2" charset="0"/>
                      </a:endParaRPr>
                    </a:p>
                  </a:txBody>
                  <a:tcPr marR="0" anchor="ctr">
                    <a:solidFill>
                      <a:schemeClr val="bg1">
                        <a:lumMod val="95000"/>
                      </a:schemeClr>
                    </a:solidFill>
                  </a:tcPr>
                </a:tc>
                <a:tc>
                  <a:txBody>
                    <a:bodyPr/>
                    <a:lstStyle/>
                    <a:p>
                      <a:pPr algn="ctr">
                        <a:defRPr sz="1000"/>
                      </a:pPr>
                      <a:r>
                        <a:rPr lang="en-GB" sz="1400" dirty="0">
                          <a:latin typeface="Helvetica" pitchFamily="2" charset="0"/>
                        </a:rPr>
                        <a:t>2064</a:t>
                      </a:r>
                    </a:p>
                  </a:txBody>
                  <a:tcPr marR="0" anchor="ctr">
                    <a:solidFill>
                      <a:schemeClr val="bg1">
                        <a:lumMod val="95000"/>
                      </a:schemeClr>
                    </a:solidFill>
                  </a:tcPr>
                </a:tc>
                <a:tc>
                  <a:txBody>
                    <a:bodyPr/>
                    <a:lstStyle/>
                    <a:p>
                      <a:pPr algn="ctr">
                        <a:defRPr sz="1000"/>
                      </a:pPr>
                      <a:r>
                        <a:rPr lang="en-GB" sz="1400" dirty="0">
                          <a:latin typeface="Helvetica" pitchFamily="2" charset="0"/>
                        </a:rPr>
                        <a:t>30.5</a:t>
                      </a:r>
                    </a:p>
                  </a:txBody>
                  <a:tcPr marR="0" anchor="ctr">
                    <a:solidFill>
                      <a:schemeClr val="bg1">
                        <a:lumMod val="95000"/>
                      </a:schemeClr>
                    </a:solidFill>
                  </a:tcPr>
                </a:tc>
                <a:extLst>
                  <a:ext uri="{0D108BD9-81ED-4DB2-BD59-A6C34878D82A}">
                    <a16:rowId xmlns:a16="http://schemas.microsoft.com/office/drawing/2014/main" val="1311557161"/>
                  </a:ext>
                </a:extLst>
              </a:tr>
            </a:tbl>
          </a:graphicData>
        </a:graphic>
      </p:graphicFrame>
      <p:sp>
        <p:nvSpPr>
          <p:cNvPr id="6" name="TextBox 5">
            <a:extLst>
              <a:ext uri="{FF2B5EF4-FFF2-40B4-BE49-F238E27FC236}">
                <a16:creationId xmlns:a16="http://schemas.microsoft.com/office/drawing/2014/main" id="{1B3EC44C-9910-0C4F-45C6-44E2C8299D14}"/>
              </a:ext>
            </a:extLst>
          </p:cNvPr>
          <p:cNvSpPr txBox="1"/>
          <p:nvPr/>
        </p:nvSpPr>
        <p:spPr>
          <a:xfrm>
            <a:off x="8759883" y="5666624"/>
            <a:ext cx="2912977" cy="276999"/>
          </a:xfrm>
          <a:prstGeom prst="rect">
            <a:avLst/>
          </a:prstGeom>
          <a:solidFill>
            <a:srgbClr val="053B46">
              <a:alpha val="68965"/>
            </a:srgbClr>
          </a:solidFill>
        </p:spPr>
        <p:txBody>
          <a:bodyPr wrap="none" rtlCol="0">
            <a:spAutoFit/>
          </a:bodyPr>
          <a:lstStyle/>
          <a:p>
            <a:pPr marL="0" marR="0" lvl="0" indent="0" algn="r" defTabSz="914400" rtl="0" eaLnBrk="1" fontAlgn="auto" latinLnBrk="0" hangingPunct="1">
              <a:lnSpc>
                <a:spcPct val="100000"/>
              </a:lnSpc>
              <a:spcBef>
                <a:spcPts val="300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Helvetica" pitchFamily="2" charset="0"/>
                <a:ea typeface="Helvetica Light" charset="0"/>
                <a:cs typeface="Helvetica Light" charset="0"/>
                <a:sym typeface="Wingdings" pitchFamily="2" charset="2"/>
              </a:rPr>
              <a:t>*Construction costs include experiments</a:t>
            </a:r>
          </a:p>
        </p:txBody>
      </p:sp>
      <p:sp>
        <p:nvSpPr>
          <p:cNvPr id="7" name="TextBox 6">
            <a:extLst>
              <a:ext uri="{FF2B5EF4-FFF2-40B4-BE49-F238E27FC236}">
                <a16:creationId xmlns:a16="http://schemas.microsoft.com/office/drawing/2014/main" id="{C38BC017-00B0-C654-1664-0F0F8E8A8B27}"/>
              </a:ext>
            </a:extLst>
          </p:cNvPr>
          <p:cNvSpPr txBox="1"/>
          <p:nvPr/>
        </p:nvSpPr>
        <p:spPr>
          <a:xfrm>
            <a:off x="2604938" y="5666624"/>
            <a:ext cx="1437791" cy="646331"/>
          </a:xfrm>
          <a:prstGeom prst="rect">
            <a:avLst/>
          </a:prstGeom>
          <a:solidFill>
            <a:srgbClr val="053B46"/>
          </a:solidFill>
        </p:spPr>
        <p:txBody>
          <a:bodyPr wrap="square" rtlCol="0">
            <a:spAutoFit/>
          </a:bodyPr>
          <a:lstStyle/>
          <a:p>
            <a:pPr marL="0" marR="0" lvl="0" indent="0" algn="l" defTabSz="914400" rtl="0" eaLnBrk="1" fontAlgn="auto" latinLnBrk="0" hangingPunct="1">
              <a:lnSpc>
                <a:spcPct val="100000"/>
              </a:lnSpc>
              <a:spcBef>
                <a:spcPts val="3000"/>
              </a:spcBef>
              <a:spcAft>
                <a:spcPts val="0"/>
              </a:spcAft>
              <a:buClrTx/>
              <a:buSzTx/>
              <a:buFontTx/>
              <a:buNone/>
              <a:tabLst/>
              <a:defRPr/>
            </a:pPr>
            <a:r>
              <a:rPr kumimoji="0" lang="en-GB" sz="1200" b="0" i="0" u="none" strike="noStrike" kern="1200" cap="none" spc="0" normalizeH="0" baseline="0" noProof="0" dirty="0">
                <a:ln>
                  <a:noFill/>
                </a:ln>
                <a:solidFill>
                  <a:srgbClr val="FFC9D2"/>
                </a:solidFill>
                <a:effectLst/>
                <a:uLnTx/>
                <a:uFillTx/>
                <a:latin typeface="Helvetica" pitchFamily="2" charset="0"/>
                <a:ea typeface="Helvetica Light" charset="0"/>
                <a:cs typeface="Helvetica Light" charset="0"/>
                <a:sym typeface="Wingdings" pitchFamily="2" charset="2"/>
              </a:rPr>
              <a:t>Similar start dates driven by HL-LHC running until 2041</a:t>
            </a:r>
          </a:p>
        </p:txBody>
      </p:sp>
      <p:sp>
        <p:nvSpPr>
          <p:cNvPr id="9" name="TextBox 8">
            <a:extLst>
              <a:ext uri="{FF2B5EF4-FFF2-40B4-BE49-F238E27FC236}">
                <a16:creationId xmlns:a16="http://schemas.microsoft.com/office/drawing/2014/main" id="{535E014C-EF8E-745E-A745-11084C951028}"/>
              </a:ext>
            </a:extLst>
          </p:cNvPr>
          <p:cNvSpPr txBox="1"/>
          <p:nvPr/>
        </p:nvSpPr>
        <p:spPr>
          <a:xfrm>
            <a:off x="0" y="271279"/>
            <a:ext cx="11672863"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Helvetica" pitchFamily="2" charset="0"/>
                <a:ea typeface="Trebuchet MS" pitchFamily="-84" charset="0"/>
                <a:cs typeface="Helvetica Light"/>
              </a:rPr>
              <a:t>The big picture: next-generation collider projects for CERN</a:t>
            </a:r>
          </a:p>
        </p:txBody>
      </p:sp>
    </p:spTree>
    <p:extLst>
      <p:ext uri="{BB962C8B-B14F-4D97-AF65-F5344CB8AC3E}">
        <p14:creationId xmlns:p14="http://schemas.microsoft.com/office/powerpoint/2010/main" val="32562067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00701-E8AA-14AE-6611-9EF90CED282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507AD39-F0E5-08BB-74A2-7ECA6FDC3D58}"/>
              </a:ext>
            </a:extLst>
          </p:cNvPr>
          <p:cNvSpPr>
            <a:spLocks noGrp="1"/>
          </p:cNvSpPr>
          <p:nvPr>
            <p:ph type="sldNum" sz="quarter" idx="4"/>
          </p:nvPr>
        </p:nvSpPr>
        <p:spPr/>
        <p:txBody>
          <a:bodyPr/>
          <a:lstStyle/>
          <a:p>
            <a:pPr>
              <a:defRPr/>
            </a:pPr>
            <a:fld id="{611C2F03-9E95-40C9-A99F-3C4F7EE8CF2A}" type="slidenum">
              <a:rPr lang="en-GB" smtClean="0"/>
              <a:pPr>
                <a:defRPr/>
              </a:pPr>
              <a:t>56</a:t>
            </a:fld>
            <a:endParaRPr lang="en-GB" dirty="0"/>
          </a:p>
        </p:txBody>
      </p:sp>
      <p:sp>
        <p:nvSpPr>
          <p:cNvPr id="4" name="TextBox 3">
            <a:extLst>
              <a:ext uri="{FF2B5EF4-FFF2-40B4-BE49-F238E27FC236}">
                <a16:creationId xmlns:a16="http://schemas.microsoft.com/office/drawing/2014/main" id="{C996BDCD-3A6B-DD03-CF4E-8441D21029FE}"/>
              </a:ext>
            </a:extLst>
          </p:cNvPr>
          <p:cNvSpPr txBox="1"/>
          <p:nvPr/>
        </p:nvSpPr>
        <p:spPr>
          <a:xfrm>
            <a:off x="214938" y="264651"/>
            <a:ext cx="8158353"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lang="en-GB" sz="2800" b="1" noProof="0" dirty="0">
                <a:solidFill>
                  <a:srgbClr val="0D7FBF"/>
                </a:solidFill>
                <a:latin typeface="Helvetica" pitchFamily="2" charset="0"/>
                <a:ea typeface="Trebuchet MS" pitchFamily="-84" charset="0"/>
                <a:cs typeface="Helvetica Light"/>
              </a:rPr>
              <a:t>ESG recommendations</a:t>
            </a:r>
          </a:p>
        </p:txBody>
      </p:sp>
      <p:sp>
        <p:nvSpPr>
          <p:cNvPr id="5" name="Rectangle 4">
            <a:extLst>
              <a:ext uri="{FF2B5EF4-FFF2-40B4-BE49-F238E27FC236}">
                <a16:creationId xmlns:a16="http://schemas.microsoft.com/office/drawing/2014/main" id="{2DBEE131-268C-A387-9D16-FB3811331B54}"/>
              </a:ext>
            </a:extLst>
          </p:cNvPr>
          <p:cNvSpPr/>
          <p:nvPr/>
        </p:nvSpPr>
        <p:spPr>
          <a:xfrm>
            <a:off x="9795164" y="585243"/>
            <a:ext cx="2339588" cy="246221"/>
          </a:xfrm>
          <a:prstGeom prst="rect">
            <a:avLst/>
          </a:prstGeom>
        </p:spPr>
        <p:txBody>
          <a:bodyPr wrap="square">
            <a:spAutoFit/>
          </a:bodyPr>
          <a:lstStyle/>
          <a:p>
            <a:pPr lvl="0" algn="r" defTabSz="457200" fontAlgn="base">
              <a:spcBef>
                <a:spcPts val="3600"/>
              </a:spcBef>
              <a:spcAft>
                <a:spcPct val="0"/>
              </a:spcAft>
              <a:defRPr/>
            </a:pPr>
            <a:r>
              <a:rPr lang="en-GB" sz="1000" dirty="0">
                <a:solidFill>
                  <a:srgbClr val="000000"/>
                </a:solidFill>
                <a:latin typeface="Helvetica Light" panose="020B0403020202020204" pitchFamily="34" charset="0"/>
              </a:rPr>
              <a:t>[</a:t>
            </a:r>
            <a:r>
              <a:rPr lang="en-GB" sz="1000" dirty="0">
                <a:solidFill>
                  <a:srgbClr val="000000"/>
                </a:solidFill>
                <a:latin typeface="Helvetica Light" panose="020B0403020202020204" pitchFamily="34" charset="0"/>
                <a:hlinkClick r:id="rId2"/>
              </a:rPr>
              <a:t>Link to document</a:t>
            </a:r>
            <a:r>
              <a:rPr lang="en-GB" sz="1000" dirty="0">
                <a:solidFill>
                  <a:srgbClr val="000000"/>
                </a:solidFill>
                <a:latin typeface="Helvetica Light" panose="020B0403020202020204" pitchFamily="34" charset="0"/>
              </a:rPr>
              <a:t>, </a:t>
            </a:r>
            <a:r>
              <a:rPr lang="en-GB" sz="1000" dirty="0">
                <a:solidFill>
                  <a:srgbClr val="000000"/>
                </a:solidFill>
                <a:latin typeface="Helvetica Light" panose="020B0403020202020204" pitchFamily="34" charset="0"/>
                <a:hlinkClick r:id="rId3"/>
              </a:rPr>
              <a:t>Karl’s talk</a:t>
            </a:r>
            <a:r>
              <a:rPr lang="en-GB" sz="1000" dirty="0">
                <a:solidFill>
                  <a:srgbClr val="000000"/>
                </a:solidFill>
                <a:latin typeface="Helvetica Light" panose="020B0403020202020204" pitchFamily="34" charset="0"/>
              </a:rPr>
              <a:t>]</a:t>
            </a:r>
            <a:endParaRPr lang="en-GB" sz="900" dirty="0">
              <a:solidFill>
                <a:srgbClr val="0070C0"/>
              </a:solidFill>
              <a:latin typeface="Helvetica Light" panose="020B0403020202020204" pitchFamily="34" charset="0"/>
            </a:endParaRPr>
          </a:p>
        </p:txBody>
      </p:sp>
      <p:pic>
        <p:nvPicPr>
          <p:cNvPr id="7" name="Picture 6">
            <a:extLst>
              <a:ext uri="{FF2B5EF4-FFF2-40B4-BE49-F238E27FC236}">
                <a16:creationId xmlns:a16="http://schemas.microsoft.com/office/drawing/2014/main" id="{7AD45ACD-0D9F-CAC7-414A-161F6A814417}"/>
              </a:ext>
            </a:extLst>
          </p:cNvPr>
          <p:cNvPicPr>
            <a:picLocks noChangeAspect="1"/>
          </p:cNvPicPr>
          <p:nvPr/>
        </p:nvPicPr>
        <p:blipFill>
          <a:blip r:embed="rId4"/>
          <a:srcRect t="24754" r="5548" b="21808"/>
          <a:stretch>
            <a:fillRect/>
          </a:stretch>
        </p:blipFill>
        <p:spPr>
          <a:xfrm>
            <a:off x="179604" y="1751090"/>
            <a:ext cx="11694242" cy="4135047"/>
          </a:xfrm>
          <a:prstGeom prst="rect">
            <a:avLst/>
          </a:prstGeom>
        </p:spPr>
      </p:pic>
      <p:sp>
        <p:nvSpPr>
          <p:cNvPr id="12" name="TextBox 11">
            <a:extLst>
              <a:ext uri="{FF2B5EF4-FFF2-40B4-BE49-F238E27FC236}">
                <a16:creationId xmlns:a16="http://schemas.microsoft.com/office/drawing/2014/main" id="{7BDB59AF-6C12-64C5-A769-1A942266D235}"/>
              </a:ext>
            </a:extLst>
          </p:cNvPr>
          <p:cNvSpPr txBox="1"/>
          <p:nvPr/>
        </p:nvSpPr>
        <p:spPr>
          <a:xfrm>
            <a:off x="641952" y="1108688"/>
            <a:ext cx="3842719" cy="430887"/>
          </a:xfrm>
          <a:prstGeom prst="rect">
            <a:avLst/>
          </a:prstGeom>
          <a:noFill/>
        </p:spPr>
        <p:txBody>
          <a:bodyPr wrap="none" rtlCol="0">
            <a:spAutoFit/>
          </a:bodyPr>
          <a:lstStyle/>
          <a:p>
            <a:pPr marL="0" algn="l">
              <a:spcBef>
                <a:spcPts val="3000"/>
              </a:spcBef>
            </a:pPr>
            <a:r>
              <a:rPr lang="en-GB" sz="2200" b="1" i="1" dirty="0">
                <a:latin typeface="Helvetica" pitchFamily="2" charset="0"/>
                <a:ea typeface="Helvetica Light" charset="0"/>
                <a:cs typeface="Helvetica Light" charset="0"/>
                <a:sym typeface="Wingdings" pitchFamily="2" charset="2"/>
              </a:rPr>
              <a:t>General Recommendations</a:t>
            </a:r>
          </a:p>
        </p:txBody>
      </p:sp>
      <p:sp>
        <p:nvSpPr>
          <p:cNvPr id="14" name="Rounded Rectangle 13">
            <a:extLst>
              <a:ext uri="{FF2B5EF4-FFF2-40B4-BE49-F238E27FC236}">
                <a16:creationId xmlns:a16="http://schemas.microsoft.com/office/drawing/2014/main" id="{47A3F4D5-8FB3-45DA-D8BE-1B09658769E5}"/>
              </a:ext>
            </a:extLst>
          </p:cNvPr>
          <p:cNvSpPr/>
          <p:nvPr/>
        </p:nvSpPr>
        <p:spPr>
          <a:xfrm>
            <a:off x="544969" y="1801092"/>
            <a:ext cx="11231893" cy="1108364"/>
          </a:xfrm>
          <a:prstGeom prst="roundRect">
            <a:avLst>
              <a:gd name="adj" fmla="val 6578"/>
            </a:avLst>
          </a:prstGeom>
          <a:ln w="28575">
            <a:solidFill>
              <a:srgbClr val="E40000"/>
            </a:solidFill>
          </a:ln>
        </p:spPr>
        <p:txBody>
          <a:bodyPr wrap="square" rtlCol="0" anchor="ctr">
            <a:spAutoFit/>
          </a:bodyPr>
          <a:lstStyle/>
          <a:p>
            <a:pPr algn="l"/>
            <a:endParaRPr lang="en-GB" sz="1600" dirty="0">
              <a:latin typeface="Helvetica" pitchFamily="2" charset="0"/>
            </a:endParaRPr>
          </a:p>
        </p:txBody>
      </p:sp>
    </p:spTree>
    <p:extLst>
      <p:ext uri="{BB962C8B-B14F-4D97-AF65-F5344CB8AC3E}">
        <p14:creationId xmlns:p14="http://schemas.microsoft.com/office/powerpoint/2010/main" val="30388698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B2032-0585-B182-17F0-765E0384FB7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0B84125-1D33-97CF-B466-A2C4AC5B6A4A}"/>
              </a:ext>
            </a:extLst>
          </p:cNvPr>
          <p:cNvSpPr>
            <a:spLocks noGrp="1"/>
          </p:cNvSpPr>
          <p:nvPr>
            <p:ph type="sldNum" sz="quarter" idx="4"/>
          </p:nvPr>
        </p:nvSpPr>
        <p:spPr/>
        <p:txBody>
          <a:bodyPr/>
          <a:lstStyle/>
          <a:p>
            <a:pPr>
              <a:defRPr/>
            </a:pPr>
            <a:fld id="{611C2F03-9E95-40C9-A99F-3C4F7EE8CF2A}" type="slidenum">
              <a:rPr lang="en-GB" smtClean="0"/>
              <a:pPr>
                <a:defRPr/>
              </a:pPr>
              <a:t>57</a:t>
            </a:fld>
            <a:endParaRPr lang="en-GB" dirty="0"/>
          </a:p>
        </p:txBody>
      </p:sp>
      <p:sp>
        <p:nvSpPr>
          <p:cNvPr id="4" name="TextBox 3">
            <a:extLst>
              <a:ext uri="{FF2B5EF4-FFF2-40B4-BE49-F238E27FC236}">
                <a16:creationId xmlns:a16="http://schemas.microsoft.com/office/drawing/2014/main" id="{1F936091-30D9-9E15-06C5-CB2817BB5C1D}"/>
              </a:ext>
            </a:extLst>
          </p:cNvPr>
          <p:cNvSpPr txBox="1"/>
          <p:nvPr/>
        </p:nvSpPr>
        <p:spPr>
          <a:xfrm>
            <a:off x="214938" y="264651"/>
            <a:ext cx="8158353"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lang="en-GB" sz="2800" b="1" noProof="0" dirty="0">
                <a:solidFill>
                  <a:srgbClr val="0D7FBF"/>
                </a:solidFill>
                <a:latin typeface="Helvetica" pitchFamily="2" charset="0"/>
                <a:ea typeface="Trebuchet MS" pitchFamily="-84" charset="0"/>
                <a:cs typeface="Helvetica Light"/>
              </a:rPr>
              <a:t>ESG recommendations</a:t>
            </a:r>
          </a:p>
        </p:txBody>
      </p:sp>
      <p:sp>
        <p:nvSpPr>
          <p:cNvPr id="5" name="Rectangle 4">
            <a:extLst>
              <a:ext uri="{FF2B5EF4-FFF2-40B4-BE49-F238E27FC236}">
                <a16:creationId xmlns:a16="http://schemas.microsoft.com/office/drawing/2014/main" id="{409DC9AA-5428-BAD5-F91F-D211BC7B1BD0}"/>
              </a:ext>
            </a:extLst>
          </p:cNvPr>
          <p:cNvSpPr/>
          <p:nvPr/>
        </p:nvSpPr>
        <p:spPr>
          <a:xfrm>
            <a:off x="9795164" y="585243"/>
            <a:ext cx="2339588" cy="246221"/>
          </a:xfrm>
          <a:prstGeom prst="rect">
            <a:avLst/>
          </a:prstGeom>
        </p:spPr>
        <p:txBody>
          <a:bodyPr wrap="square">
            <a:spAutoFit/>
          </a:bodyPr>
          <a:lstStyle/>
          <a:p>
            <a:pPr lvl="0" algn="r" defTabSz="457200" fontAlgn="base">
              <a:spcBef>
                <a:spcPts val="3600"/>
              </a:spcBef>
              <a:spcAft>
                <a:spcPct val="0"/>
              </a:spcAft>
              <a:defRPr/>
            </a:pPr>
            <a:r>
              <a:rPr lang="en-GB" sz="1000" dirty="0">
                <a:solidFill>
                  <a:srgbClr val="000000"/>
                </a:solidFill>
                <a:latin typeface="Helvetica Light" panose="020B0403020202020204" pitchFamily="34" charset="0"/>
              </a:rPr>
              <a:t>[</a:t>
            </a:r>
            <a:r>
              <a:rPr lang="en-GB" sz="1000" dirty="0">
                <a:solidFill>
                  <a:srgbClr val="000000"/>
                </a:solidFill>
                <a:latin typeface="Helvetica Light" panose="020B0403020202020204" pitchFamily="34" charset="0"/>
                <a:hlinkClick r:id="rId2"/>
              </a:rPr>
              <a:t>Link to document</a:t>
            </a:r>
            <a:r>
              <a:rPr lang="en-GB" sz="1000" dirty="0">
                <a:solidFill>
                  <a:srgbClr val="000000"/>
                </a:solidFill>
                <a:latin typeface="Helvetica Light" panose="020B0403020202020204" pitchFamily="34" charset="0"/>
              </a:rPr>
              <a:t>, </a:t>
            </a:r>
            <a:r>
              <a:rPr lang="en-GB" sz="1000" dirty="0">
                <a:solidFill>
                  <a:srgbClr val="000000"/>
                </a:solidFill>
                <a:latin typeface="Helvetica Light" panose="020B0403020202020204" pitchFamily="34" charset="0"/>
                <a:hlinkClick r:id="rId3"/>
              </a:rPr>
              <a:t>Karl’s talk</a:t>
            </a:r>
            <a:r>
              <a:rPr lang="en-GB" sz="1000" dirty="0">
                <a:solidFill>
                  <a:srgbClr val="000000"/>
                </a:solidFill>
                <a:latin typeface="Helvetica Light" panose="020B0403020202020204" pitchFamily="34" charset="0"/>
              </a:rPr>
              <a:t>]</a:t>
            </a:r>
            <a:endParaRPr lang="en-GB" sz="900" dirty="0">
              <a:solidFill>
                <a:srgbClr val="0070C0"/>
              </a:solidFill>
              <a:latin typeface="Helvetica Light" panose="020B0403020202020204" pitchFamily="34" charset="0"/>
            </a:endParaRPr>
          </a:p>
        </p:txBody>
      </p:sp>
      <p:sp>
        <p:nvSpPr>
          <p:cNvPr id="12" name="TextBox 11">
            <a:extLst>
              <a:ext uri="{FF2B5EF4-FFF2-40B4-BE49-F238E27FC236}">
                <a16:creationId xmlns:a16="http://schemas.microsoft.com/office/drawing/2014/main" id="{51F2C858-8655-7FBF-0413-6793792E9838}"/>
              </a:ext>
            </a:extLst>
          </p:cNvPr>
          <p:cNvSpPr txBox="1"/>
          <p:nvPr/>
        </p:nvSpPr>
        <p:spPr>
          <a:xfrm>
            <a:off x="641952" y="1108688"/>
            <a:ext cx="5493812" cy="430887"/>
          </a:xfrm>
          <a:prstGeom prst="rect">
            <a:avLst/>
          </a:prstGeom>
          <a:noFill/>
        </p:spPr>
        <p:txBody>
          <a:bodyPr wrap="none" rtlCol="0">
            <a:spAutoFit/>
          </a:bodyPr>
          <a:lstStyle/>
          <a:p>
            <a:pPr>
              <a:spcBef>
                <a:spcPts val="3000"/>
              </a:spcBef>
            </a:pPr>
            <a:r>
              <a:rPr lang="en-GB" sz="2200" b="1" i="1" dirty="0">
                <a:latin typeface="Helvetica" pitchFamily="2" charset="0"/>
                <a:ea typeface="Helvetica Light" charset="0"/>
                <a:cs typeface="Helvetica Light" charset="0"/>
                <a:sym typeface="Wingdings" pitchFamily="2" charset="2"/>
              </a:rPr>
              <a:t>The next CERN flagship collider project</a:t>
            </a:r>
          </a:p>
        </p:txBody>
      </p:sp>
      <p:pic>
        <p:nvPicPr>
          <p:cNvPr id="6" name="Picture 5">
            <a:extLst>
              <a:ext uri="{FF2B5EF4-FFF2-40B4-BE49-F238E27FC236}">
                <a16:creationId xmlns:a16="http://schemas.microsoft.com/office/drawing/2014/main" id="{B28C9FF8-BA32-24B5-F27C-F3C1ECF3AC41}"/>
              </a:ext>
            </a:extLst>
          </p:cNvPr>
          <p:cNvPicPr>
            <a:picLocks noChangeAspect="1"/>
          </p:cNvPicPr>
          <p:nvPr/>
        </p:nvPicPr>
        <p:blipFill>
          <a:blip r:embed="rId4">
            <a:alphaModFix/>
          </a:blip>
          <a:srcRect l="4695" t="26535" r="4817" b="52420"/>
          <a:stretch>
            <a:fillRect/>
          </a:stretch>
        </p:blipFill>
        <p:spPr>
          <a:xfrm>
            <a:off x="755066" y="1794683"/>
            <a:ext cx="10508679" cy="1527507"/>
          </a:xfrm>
          <a:prstGeom prst="rect">
            <a:avLst/>
          </a:prstGeom>
        </p:spPr>
      </p:pic>
      <p:sp>
        <p:nvSpPr>
          <p:cNvPr id="14" name="Rounded Rectangle 13">
            <a:extLst>
              <a:ext uri="{FF2B5EF4-FFF2-40B4-BE49-F238E27FC236}">
                <a16:creationId xmlns:a16="http://schemas.microsoft.com/office/drawing/2014/main" id="{7E192598-FF91-DCC8-329F-D57C1FEB37C6}"/>
              </a:ext>
            </a:extLst>
          </p:cNvPr>
          <p:cNvSpPr/>
          <p:nvPr/>
        </p:nvSpPr>
        <p:spPr>
          <a:xfrm>
            <a:off x="544969" y="1801091"/>
            <a:ext cx="11231395" cy="1537853"/>
          </a:xfrm>
          <a:prstGeom prst="roundRect">
            <a:avLst>
              <a:gd name="adj" fmla="val 6578"/>
            </a:avLst>
          </a:prstGeom>
          <a:ln w="28575">
            <a:solidFill>
              <a:srgbClr val="E40000"/>
            </a:solidFill>
          </a:ln>
        </p:spPr>
        <p:txBody>
          <a:bodyPr wrap="square" rtlCol="0" anchor="ctr">
            <a:spAutoFit/>
          </a:bodyPr>
          <a:lstStyle/>
          <a:p>
            <a:pPr algn="l"/>
            <a:endParaRPr lang="en-GB" sz="1600" dirty="0">
              <a:latin typeface="Helvetica" pitchFamily="2" charset="0"/>
            </a:endParaRPr>
          </a:p>
        </p:txBody>
      </p:sp>
      <p:pic>
        <p:nvPicPr>
          <p:cNvPr id="9" name="Picture 8">
            <a:extLst>
              <a:ext uri="{FF2B5EF4-FFF2-40B4-BE49-F238E27FC236}">
                <a16:creationId xmlns:a16="http://schemas.microsoft.com/office/drawing/2014/main" id="{26E7E043-137F-8811-743E-4E84A995597A}"/>
              </a:ext>
            </a:extLst>
          </p:cNvPr>
          <p:cNvPicPr>
            <a:picLocks noChangeAspect="1"/>
          </p:cNvPicPr>
          <p:nvPr/>
        </p:nvPicPr>
        <p:blipFill>
          <a:blip r:embed="rId4"/>
          <a:srcRect t="62858" b="23235"/>
          <a:stretch>
            <a:fillRect/>
          </a:stretch>
        </p:blipFill>
        <p:spPr>
          <a:xfrm>
            <a:off x="725081" y="3935959"/>
            <a:ext cx="10918197" cy="949016"/>
          </a:xfrm>
          <a:prstGeom prst="rect">
            <a:avLst/>
          </a:prstGeom>
        </p:spPr>
      </p:pic>
    </p:spTree>
    <p:extLst>
      <p:ext uri="{BB962C8B-B14F-4D97-AF65-F5344CB8AC3E}">
        <p14:creationId xmlns:p14="http://schemas.microsoft.com/office/powerpoint/2010/main" val="28770671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8462C5-975A-6A52-4F1F-779AF73598B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2AF4662-1A55-184E-8170-5231BD4A42BF}"/>
              </a:ext>
            </a:extLst>
          </p:cNvPr>
          <p:cNvSpPr>
            <a:spLocks noGrp="1"/>
          </p:cNvSpPr>
          <p:nvPr>
            <p:ph type="sldNum" sz="quarter" idx="4"/>
          </p:nvPr>
        </p:nvSpPr>
        <p:spPr/>
        <p:txBody>
          <a:bodyPr/>
          <a:lstStyle/>
          <a:p>
            <a:pPr>
              <a:defRPr/>
            </a:pPr>
            <a:fld id="{611C2F03-9E95-40C9-A99F-3C4F7EE8CF2A}" type="slidenum">
              <a:rPr lang="en-GB" smtClean="0"/>
              <a:pPr>
                <a:defRPr/>
              </a:pPr>
              <a:t>58</a:t>
            </a:fld>
            <a:endParaRPr lang="en-GB" dirty="0"/>
          </a:p>
        </p:txBody>
      </p:sp>
      <p:sp>
        <p:nvSpPr>
          <p:cNvPr id="4" name="TextBox 3">
            <a:extLst>
              <a:ext uri="{FF2B5EF4-FFF2-40B4-BE49-F238E27FC236}">
                <a16:creationId xmlns:a16="http://schemas.microsoft.com/office/drawing/2014/main" id="{D0EE0400-D1F1-A7C0-A5AB-17D495E9AFAE}"/>
              </a:ext>
            </a:extLst>
          </p:cNvPr>
          <p:cNvSpPr txBox="1"/>
          <p:nvPr/>
        </p:nvSpPr>
        <p:spPr>
          <a:xfrm>
            <a:off x="214938" y="264651"/>
            <a:ext cx="8158353"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lang="en-GB" sz="2800" b="1" noProof="0" dirty="0">
                <a:solidFill>
                  <a:srgbClr val="0D7FBF"/>
                </a:solidFill>
                <a:latin typeface="Helvetica" pitchFamily="2" charset="0"/>
                <a:ea typeface="Trebuchet MS" pitchFamily="-84" charset="0"/>
                <a:cs typeface="Helvetica Light"/>
              </a:rPr>
              <a:t>ESG recommendations</a:t>
            </a:r>
          </a:p>
        </p:txBody>
      </p:sp>
      <p:sp>
        <p:nvSpPr>
          <p:cNvPr id="5" name="Rectangle 4">
            <a:extLst>
              <a:ext uri="{FF2B5EF4-FFF2-40B4-BE49-F238E27FC236}">
                <a16:creationId xmlns:a16="http://schemas.microsoft.com/office/drawing/2014/main" id="{606C3C6E-9EB9-DB83-D690-4A2B48C3EAEB}"/>
              </a:ext>
            </a:extLst>
          </p:cNvPr>
          <p:cNvSpPr/>
          <p:nvPr/>
        </p:nvSpPr>
        <p:spPr>
          <a:xfrm>
            <a:off x="9795164" y="585243"/>
            <a:ext cx="2339588" cy="246221"/>
          </a:xfrm>
          <a:prstGeom prst="rect">
            <a:avLst/>
          </a:prstGeom>
        </p:spPr>
        <p:txBody>
          <a:bodyPr wrap="square">
            <a:spAutoFit/>
          </a:bodyPr>
          <a:lstStyle/>
          <a:p>
            <a:pPr lvl="0" algn="r" defTabSz="457200" fontAlgn="base">
              <a:spcBef>
                <a:spcPts val="3600"/>
              </a:spcBef>
              <a:spcAft>
                <a:spcPct val="0"/>
              </a:spcAft>
              <a:defRPr/>
            </a:pPr>
            <a:r>
              <a:rPr lang="en-GB" sz="1000" dirty="0">
                <a:solidFill>
                  <a:srgbClr val="000000"/>
                </a:solidFill>
                <a:latin typeface="Helvetica Light" panose="020B0403020202020204" pitchFamily="34" charset="0"/>
              </a:rPr>
              <a:t>[</a:t>
            </a:r>
            <a:r>
              <a:rPr lang="en-GB" sz="1000" dirty="0">
                <a:solidFill>
                  <a:srgbClr val="000000"/>
                </a:solidFill>
                <a:latin typeface="Helvetica Light" panose="020B0403020202020204" pitchFamily="34" charset="0"/>
                <a:hlinkClick r:id="rId2"/>
              </a:rPr>
              <a:t>Link to document</a:t>
            </a:r>
            <a:r>
              <a:rPr lang="en-GB" sz="1000" dirty="0">
                <a:solidFill>
                  <a:srgbClr val="000000"/>
                </a:solidFill>
                <a:latin typeface="Helvetica Light" panose="020B0403020202020204" pitchFamily="34" charset="0"/>
              </a:rPr>
              <a:t>, </a:t>
            </a:r>
            <a:r>
              <a:rPr lang="en-GB" sz="1000" dirty="0">
                <a:solidFill>
                  <a:srgbClr val="000000"/>
                </a:solidFill>
                <a:latin typeface="Helvetica Light" panose="020B0403020202020204" pitchFamily="34" charset="0"/>
                <a:hlinkClick r:id="rId3"/>
              </a:rPr>
              <a:t>Karl’s talk</a:t>
            </a:r>
            <a:r>
              <a:rPr lang="en-GB" sz="1000" dirty="0">
                <a:solidFill>
                  <a:srgbClr val="000000"/>
                </a:solidFill>
                <a:latin typeface="Helvetica Light" panose="020B0403020202020204" pitchFamily="34" charset="0"/>
              </a:rPr>
              <a:t>]</a:t>
            </a:r>
            <a:endParaRPr lang="en-GB" sz="900" dirty="0">
              <a:solidFill>
                <a:srgbClr val="0070C0"/>
              </a:solidFill>
              <a:latin typeface="Helvetica Light" panose="020B0403020202020204" pitchFamily="34" charset="0"/>
            </a:endParaRPr>
          </a:p>
        </p:txBody>
      </p:sp>
      <p:sp>
        <p:nvSpPr>
          <p:cNvPr id="12" name="TextBox 11">
            <a:extLst>
              <a:ext uri="{FF2B5EF4-FFF2-40B4-BE49-F238E27FC236}">
                <a16:creationId xmlns:a16="http://schemas.microsoft.com/office/drawing/2014/main" id="{355F0D3F-40FF-43C1-7697-89784CC2D3EF}"/>
              </a:ext>
            </a:extLst>
          </p:cNvPr>
          <p:cNvSpPr txBox="1"/>
          <p:nvPr/>
        </p:nvSpPr>
        <p:spPr>
          <a:xfrm>
            <a:off x="641952" y="1108688"/>
            <a:ext cx="1752467" cy="430887"/>
          </a:xfrm>
          <a:prstGeom prst="rect">
            <a:avLst/>
          </a:prstGeom>
          <a:noFill/>
        </p:spPr>
        <p:txBody>
          <a:bodyPr wrap="none" rtlCol="0">
            <a:spAutoFit/>
          </a:bodyPr>
          <a:lstStyle/>
          <a:p>
            <a:pPr>
              <a:spcBef>
                <a:spcPts val="3000"/>
              </a:spcBef>
            </a:pPr>
            <a:r>
              <a:rPr lang="en-GB" sz="2200" b="1" i="1" dirty="0">
                <a:latin typeface="Helvetica" pitchFamily="2" charset="0"/>
                <a:ea typeface="Helvetica Light" charset="0"/>
                <a:cs typeface="Helvetica Light" charset="0"/>
                <a:sym typeface="Wingdings" pitchFamily="2" charset="2"/>
              </a:rPr>
              <a:t>Technology</a:t>
            </a:r>
          </a:p>
        </p:txBody>
      </p:sp>
      <p:pic>
        <p:nvPicPr>
          <p:cNvPr id="7" name="Picture 6">
            <a:extLst>
              <a:ext uri="{FF2B5EF4-FFF2-40B4-BE49-F238E27FC236}">
                <a16:creationId xmlns:a16="http://schemas.microsoft.com/office/drawing/2014/main" id="{730CF1A6-A9DA-7EF3-DA77-23A1B31D7D29}"/>
              </a:ext>
            </a:extLst>
          </p:cNvPr>
          <p:cNvPicPr>
            <a:picLocks noChangeAspect="1"/>
          </p:cNvPicPr>
          <p:nvPr/>
        </p:nvPicPr>
        <p:blipFill>
          <a:blip r:embed="rId4"/>
          <a:srcRect l="4278" t="18261" r="4212" b="68216"/>
          <a:stretch>
            <a:fillRect/>
          </a:stretch>
        </p:blipFill>
        <p:spPr>
          <a:xfrm>
            <a:off x="669662" y="1693932"/>
            <a:ext cx="10610620" cy="979996"/>
          </a:xfrm>
          <a:prstGeom prst="rect">
            <a:avLst/>
          </a:prstGeom>
        </p:spPr>
      </p:pic>
      <p:pic>
        <p:nvPicPr>
          <p:cNvPr id="8" name="Picture 7">
            <a:extLst>
              <a:ext uri="{FF2B5EF4-FFF2-40B4-BE49-F238E27FC236}">
                <a16:creationId xmlns:a16="http://schemas.microsoft.com/office/drawing/2014/main" id="{411CEE0A-C34D-09E2-B575-CAB937E2B0D8}"/>
              </a:ext>
            </a:extLst>
          </p:cNvPr>
          <p:cNvPicPr>
            <a:picLocks noChangeAspect="1"/>
          </p:cNvPicPr>
          <p:nvPr/>
        </p:nvPicPr>
        <p:blipFill>
          <a:blip r:embed="rId4"/>
          <a:srcRect l="4278" t="37340" r="4212" b="10480"/>
          <a:stretch>
            <a:fillRect/>
          </a:stretch>
        </p:blipFill>
        <p:spPr>
          <a:xfrm>
            <a:off x="669662" y="2800575"/>
            <a:ext cx="10610620" cy="3781437"/>
          </a:xfrm>
          <a:prstGeom prst="rect">
            <a:avLst/>
          </a:prstGeom>
        </p:spPr>
      </p:pic>
    </p:spTree>
    <p:extLst>
      <p:ext uri="{BB962C8B-B14F-4D97-AF65-F5344CB8AC3E}">
        <p14:creationId xmlns:p14="http://schemas.microsoft.com/office/powerpoint/2010/main" val="8270481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2ECC6-8EC2-0C33-CCFF-41CC035CA96B}"/>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679A348A-76EE-FB92-9575-8F8729191627}"/>
              </a:ext>
            </a:extLst>
          </p:cNvPr>
          <p:cNvSpPr txBox="1"/>
          <p:nvPr/>
        </p:nvSpPr>
        <p:spPr>
          <a:xfrm>
            <a:off x="214938" y="264651"/>
            <a:ext cx="11305525"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kumimoji="0" lang="en-GB" sz="2800" b="1" i="0" u="none" strike="noStrike" kern="1200" cap="none" spc="0" normalizeH="0" baseline="0" noProof="0" dirty="0">
                <a:ln>
                  <a:noFill/>
                </a:ln>
                <a:solidFill>
                  <a:srgbClr val="0D7FBF"/>
                </a:solidFill>
                <a:effectLst/>
                <a:uLnTx/>
                <a:uFillTx/>
                <a:latin typeface="Helvetica" pitchFamily="2" charset="0"/>
                <a:ea typeface="Trebuchet MS" pitchFamily="-84" charset="0"/>
                <a:cs typeface="Helvetica Light"/>
              </a:rPr>
              <a:t>The European Strategy for Particle Physics – Update (ESPPU)</a:t>
            </a:r>
          </a:p>
        </p:txBody>
      </p:sp>
      <p:sp>
        <p:nvSpPr>
          <p:cNvPr id="8" name="TextBox 7">
            <a:extLst>
              <a:ext uri="{FF2B5EF4-FFF2-40B4-BE49-F238E27FC236}">
                <a16:creationId xmlns:a16="http://schemas.microsoft.com/office/drawing/2014/main" id="{E2091442-7D31-52B0-C3E9-911841F13851}"/>
              </a:ext>
            </a:extLst>
          </p:cNvPr>
          <p:cNvSpPr txBox="1"/>
          <p:nvPr/>
        </p:nvSpPr>
        <p:spPr>
          <a:xfrm>
            <a:off x="11207931" y="655109"/>
            <a:ext cx="1045029" cy="230832"/>
          </a:xfrm>
          <a:prstGeom prst="rect">
            <a:avLst/>
          </a:prstGeom>
          <a:noFill/>
        </p:spPr>
        <p:txBody>
          <a:bodyPr wrap="square">
            <a:spAutoFit/>
          </a:bodyPr>
          <a:lstStyle/>
          <a:p>
            <a:r>
              <a:rPr lang="en-GB" sz="900" dirty="0">
                <a:solidFill>
                  <a:srgbClr val="0070C0"/>
                </a:solidFill>
                <a:latin typeface="Helvetica Light" panose="020B0403020202020204" pitchFamily="34" charset="0"/>
                <a:hlinkClick r:id="rId2">
                  <a:extLst>
                    <a:ext uri="{A12FA001-AC4F-418D-AE19-62706E023703}">
                      <ahyp:hlinkClr xmlns:ahyp="http://schemas.microsoft.com/office/drawing/2018/hyperlinkcolor" val="tx"/>
                    </a:ext>
                  </a:extLst>
                </a:hlinkClick>
              </a:rPr>
              <a:t>From Karl’s talk</a:t>
            </a:r>
            <a:endParaRPr lang="en-GB" sz="900" dirty="0">
              <a:solidFill>
                <a:srgbClr val="0070C0"/>
              </a:solidFill>
              <a:latin typeface="Helvetica Light" panose="020B0403020202020204" pitchFamily="34" charset="0"/>
            </a:endParaRPr>
          </a:p>
        </p:txBody>
      </p:sp>
      <p:sp>
        <p:nvSpPr>
          <p:cNvPr id="3" name="Slide Number Placeholder 1">
            <a:extLst>
              <a:ext uri="{FF2B5EF4-FFF2-40B4-BE49-F238E27FC236}">
                <a16:creationId xmlns:a16="http://schemas.microsoft.com/office/drawing/2014/main" id="{E2B73411-33BF-F5F8-CFB6-06BB81392B0A}"/>
              </a:ext>
            </a:extLst>
          </p:cNvPr>
          <p:cNvSpPr>
            <a:spLocks noGrp="1"/>
          </p:cNvSpPr>
          <p:nvPr>
            <p:ph type="sldNum" sz="quarter" idx="4"/>
          </p:nvPr>
        </p:nvSpPr>
        <p:spPr>
          <a:xfrm>
            <a:off x="9329563" y="6545798"/>
            <a:ext cx="2844800" cy="365125"/>
          </a:xfrm>
        </p:spPr>
        <p:txBody>
          <a:bodyPr/>
          <a:lstStyle/>
          <a:p>
            <a:pPr>
              <a:defRPr/>
            </a:pPr>
            <a:fld id="{611C2F03-9E95-40C9-A99F-3C4F7EE8CF2A}" type="slidenum">
              <a:rPr lang="en-GB" smtClean="0"/>
              <a:pPr>
                <a:defRPr/>
              </a:pPr>
              <a:t>59</a:t>
            </a:fld>
            <a:endParaRPr lang="en-GB" dirty="0"/>
          </a:p>
        </p:txBody>
      </p:sp>
      <p:pic>
        <p:nvPicPr>
          <p:cNvPr id="5" name="Picture 4">
            <a:extLst>
              <a:ext uri="{FF2B5EF4-FFF2-40B4-BE49-F238E27FC236}">
                <a16:creationId xmlns:a16="http://schemas.microsoft.com/office/drawing/2014/main" id="{26B8A349-1135-F37B-20E5-12D8AFDF7834}"/>
              </a:ext>
            </a:extLst>
          </p:cNvPr>
          <p:cNvPicPr>
            <a:picLocks noChangeAspect="1"/>
          </p:cNvPicPr>
          <p:nvPr/>
        </p:nvPicPr>
        <p:blipFill>
          <a:blip r:embed="rId3"/>
          <a:srcRect t="13574" b="9250"/>
          <a:stretch>
            <a:fillRect/>
          </a:stretch>
        </p:blipFill>
        <p:spPr>
          <a:xfrm>
            <a:off x="580700" y="1101075"/>
            <a:ext cx="11448000" cy="5521978"/>
          </a:xfrm>
          <a:prstGeom prst="rect">
            <a:avLst/>
          </a:prstGeom>
        </p:spPr>
      </p:pic>
    </p:spTree>
    <p:extLst>
      <p:ext uri="{BB962C8B-B14F-4D97-AF65-F5344CB8AC3E}">
        <p14:creationId xmlns:p14="http://schemas.microsoft.com/office/powerpoint/2010/main" val="32504545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738C0C-604D-B5BB-6578-7A93A8A9434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E305447-FE42-745F-17F6-AF8346255449}"/>
              </a:ext>
            </a:extLst>
          </p:cNvPr>
          <p:cNvSpPr>
            <a:spLocks noGrp="1"/>
          </p:cNvSpPr>
          <p:nvPr>
            <p:ph type="sldNum" sz="quarter" idx="4"/>
          </p:nvPr>
        </p:nvSpPr>
        <p:spPr/>
        <p:txBody>
          <a:bodyPr/>
          <a:lstStyle/>
          <a:p>
            <a:pPr>
              <a:defRPr/>
            </a:pPr>
            <a:fld id="{611C2F03-9E95-40C9-A99F-3C4F7EE8CF2A}" type="slidenum">
              <a:rPr lang="en-GB" smtClean="0"/>
              <a:pPr>
                <a:defRPr/>
              </a:pPr>
              <a:t>60</a:t>
            </a:fld>
            <a:endParaRPr lang="en-GB" dirty="0"/>
          </a:p>
        </p:txBody>
      </p:sp>
      <p:sp>
        <p:nvSpPr>
          <p:cNvPr id="4" name="TextBox 3">
            <a:extLst>
              <a:ext uri="{FF2B5EF4-FFF2-40B4-BE49-F238E27FC236}">
                <a16:creationId xmlns:a16="http://schemas.microsoft.com/office/drawing/2014/main" id="{D2BA35EA-CB37-D982-940A-492F8947AB7A}"/>
              </a:ext>
            </a:extLst>
          </p:cNvPr>
          <p:cNvSpPr txBox="1"/>
          <p:nvPr/>
        </p:nvSpPr>
        <p:spPr>
          <a:xfrm>
            <a:off x="214938" y="264651"/>
            <a:ext cx="8158353"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lang="en-GB" sz="2800" b="1" dirty="0">
                <a:solidFill>
                  <a:srgbClr val="0D7FBF"/>
                </a:solidFill>
                <a:latin typeface="Helvetica" pitchFamily="2" charset="0"/>
                <a:ea typeface="Trebuchet MS" pitchFamily="-84" charset="0"/>
                <a:cs typeface="Helvetica Light"/>
              </a:rPr>
              <a:t>Overall summary</a:t>
            </a:r>
            <a:endParaRPr lang="en-GB" sz="2800" b="1" noProof="0" dirty="0">
              <a:solidFill>
                <a:srgbClr val="0D7FBF"/>
              </a:solidFill>
              <a:latin typeface="Helvetica" pitchFamily="2" charset="0"/>
              <a:ea typeface="Trebuchet MS" pitchFamily="-84" charset="0"/>
              <a:cs typeface="Helvetica Light"/>
            </a:endParaRPr>
          </a:p>
        </p:txBody>
      </p:sp>
      <p:sp>
        <p:nvSpPr>
          <p:cNvPr id="5" name="Rectangle 4">
            <a:extLst>
              <a:ext uri="{FF2B5EF4-FFF2-40B4-BE49-F238E27FC236}">
                <a16:creationId xmlns:a16="http://schemas.microsoft.com/office/drawing/2014/main" id="{F2A9C859-E97E-BF9D-9277-2F4E8C5D1CC1}"/>
              </a:ext>
            </a:extLst>
          </p:cNvPr>
          <p:cNvSpPr/>
          <p:nvPr/>
        </p:nvSpPr>
        <p:spPr>
          <a:xfrm>
            <a:off x="10556018" y="585243"/>
            <a:ext cx="1578734" cy="276999"/>
          </a:xfrm>
          <a:prstGeom prst="rect">
            <a:avLst/>
          </a:prstGeom>
        </p:spPr>
        <p:txBody>
          <a:bodyPr wrap="square">
            <a:spAutoFit/>
          </a:bodyPr>
          <a:lstStyle/>
          <a:p>
            <a:pPr lvl="0" algn="r" defTabSz="457200" fontAlgn="base">
              <a:spcBef>
                <a:spcPts val="3600"/>
              </a:spcBef>
              <a:spcAft>
                <a:spcPct val="0"/>
              </a:spcAft>
              <a:defRPr/>
            </a:pPr>
            <a:r>
              <a:rPr lang="en-GB" sz="1200" dirty="0">
                <a:solidFill>
                  <a:srgbClr val="000000"/>
                </a:solidFill>
                <a:latin typeface="Helvetica" pitchFamily="2" charset="0"/>
              </a:rPr>
              <a:t>[</a:t>
            </a:r>
            <a:r>
              <a:rPr lang="en-GB" sz="1200" dirty="0">
                <a:solidFill>
                  <a:srgbClr val="000000"/>
                </a:solidFill>
                <a:latin typeface="Helvetica" pitchFamily="2" charset="0"/>
                <a:hlinkClick r:id="rId2"/>
              </a:rPr>
              <a:t>From Karl’s talk</a:t>
            </a:r>
            <a:r>
              <a:rPr lang="en-GB" sz="1200" dirty="0">
                <a:solidFill>
                  <a:srgbClr val="000000"/>
                </a:solidFill>
                <a:latin typeface="Helvetica" pitchFamily="2" charset="0"/>
              </a:rPr>
              <a:t>]</a:t>
            </a:r>
            <a:endParaRPr lang="en-GB" sz="1100" dirty="0">
              <a:solidFill>
                <a:srgbClr val="0070C0"/>
              </a:solidFill>
              <a:latin typeface="Helvetica" pitchFamily="2" charset="0"/>
            </a:endParaRPr>
          </a:p>
        </p:txBody>
      </p:sp>
      <p:pic>
        <p:nvPicPr>
          <p:cNvPr id="3" name="Picture 2">
            <a:extLst>
              <a:ext uri="{FF2B5EF4-FFF2-40B4-BE49-F238E27FC236}">
                <a16:creationId xmlns:a16="http://schemas.microsoft.com/office/drawing/2014/main" id="{08F1A462-C61A-18C2-6385-98C0A42A79F3}"/>
              </a:ext>
            </a:extLst>
          </p:cNvPr>
          <p:cNvPicPr>
            <a:picLocks noChangeAspect="1"/>
          </p:cNvPicPr>
          <p:nvPr/>
        </p:nvPicPr>
        <p:blipFill>
          <a:blip r:embed="rId3"/>
          <a:srcRect l="3387" t="19893" r="39572" b="19358"/>
          <a:stretch>
            <a:fillRect/>
          </a:stretch>
        </p:blipFill>
        <p:spPr>
          <a:xfrm>
            <a:off x="692727" y="1108364"/>
            <a:ext cx="7805378" cy="5195454"/>
          </a:xfrm>
          <a:prstGeom prst="rect">
            <a:avLst/>
          </a:prstGeom>
        </p:spPr>
      </p:pic>
      <p:sp>
        <p:nvSpPr>
          <p:cNvPr id="6" name="TextBox 5">
            <a:extLst>
              <a:ext uri="{FF2B5EF4-FFF2-40B4-BE49-F238E27FC236}">
                <a16:creationId xmlns:a16="http://schemas.microsoft.com/office/drawing/2014/main" id="{F13F95DB-2CB1-FFDF-8DF8-483D86D7B857}"/>
              </a:ext>
            </a:extLst>
          </p:cNvPr>
          <p:cNvSpPr txBox="1"/>
          <p:nvPr/>
        </p:nvSpPr>
        <p:spPr>
          <a:xfrm>
            <a:off x="8583715" y="4656930"/>
            <a:ext cx="2998688" cy="1615827"/>
          </a:xfrm>
          <a:prstGeom prst="rect">
            <a:avLst/>
          </a:prstGeom>
          <a:noFill/>
        </p:spPr>
        <p:txBody>
          <a:bodyPr wrap="square" rtlCol="0">
            <a:spAutoFit/>
          </a:bodyPr>
          <a:lstStyle/>
          <a:p>
            <a:pPr marL="0" algn="l">
              <a:spcBef>
                <a:spcPts val="3000"/>
              </a:spcBef>
            </a:pPr>
            <a:r>
              <a:rPr lang="en-GB" sz="12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Physics: from WG2b: sum of precision/BSM physics</a:t>
            </a:r>
          </a:p>
          <a:p>
            <a:pPr marL="0" algn="l">
              <a:spcBef>
                <a:spcPts val="600"/>
              </a:spcBef>
            </a:pPr>
            <a:r>
              <a:rPr lang="en-GB" sz="12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Phys vs CEPC: competitiveness, assuming CEPC is running in parallel</a:t>
            </a:r>
          </a:p>
          <a:p>
            <a:pPr marL="0" algn="l">
              <a:spcBef>
                <a:spcPts val="600"/>
              </a:spcBef>
            </a:pPr>
            <a:r>
              <a:rPr lang="en-GB" sz="12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Tech readiness: from WG2a</a:t>
            </a:r>
          </a:p>
          <a:p>
            <a:pPr marL="0" algn="l">
              <a:spcBef>
                <a:spcPts val="600"/>
              </a:spcBef>
            </a:pPr>
            <a:r>
              <a:rPr lang="en-GB" sz="12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Construction cost: from proponents + exp. (CERN part)</a:t>
            </a:r>
          </a:p>
        </p:txBody>
      </p:sp>
    </p:spTree>
    <p:extLst>
      <p:ext uri="{BB962C8B-B14F-4D97-AF65-F5344CB8AC3E}">
        <p14:creationId xmlns:p14="http://schemas.microsoft.com/office/powerpoint/2010/main" val="1697921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lgn="l">
          <a:defRPr sz="1600" dirty="0" smtClean="0">
            <a:latin typeface="Helvetica" pitchFamily="2"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5_Office Theme">
  <a:themeElements>
    <a:clrScheme name="Custom 10">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6FD1"/>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none">
        <a:spAutoFit/>
      </a:bodyPr>
      <a:lstStyle>
        <a:defPPr algn="l">
          <a:defRPr sz="1600" dirty="0">
            <a:latin typeface="Helvetica" pitchFamily="2" charset="0"/>
          </a:defRPr>
        </a:defPPr>
      </a:lstStyle>
    </a:spDef>
    <a:lnDef>
      <a:spPr>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marL="0" algn="l">
          <a:spcBef>
            <a:spcPts val="3000"/>
          </a:spcBef>
          <a:defRPr sz="1400" dirty="0" smtClean="0">
            <a:solidFill>
              <a:prstClr val="black"/>
            </a:solidFill>
            <a:latin typeface="Helvetica" pitchFamily="2" charset="0"/>
            <a:ea typeface="Helvetica Light" charset="0"/>
            <a:cs typeface="Helvetica Light" charset="0"/>
            <a:sym typeface="Wingdings" pitchFamily="2" charset="2"/>
          </a:defRPr>
        </a:defPPr>
      </a:lstStyle>
    </a:txDef>
  </a:objectDefaults>
  <a:extraClrSchemeLst/>
</a:theme>
</file>

<file path=ppt/theme/theme3.xml><?xml version="1.0" encoding="utf-8"?>
<a:theme xmlns:a="http://schemas.openxmlformats.org/drawingml/2006/main" name="6_Office Theme">
  <a:themeElements>
    <a:clrScheme name="Custom 10">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6FD1"/>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none">
        <a:spAutoFit/>
      </a:bodyPr>
      <a:lstStyle>
        <a:defPPr algn="l">
          <a:defRPr sz="1600" dirty="0">
            <a:latin typeface="Helvetica" pitchFamily="2" charset="0"/>
          </a:defRPr>
        </a:defPPr>
      </a:lstStyle>
    </a:spDef>
    <a:lnDef>
      <a:spPr>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marL="0">
          <a:spcBef>
            <a:spcPts val="3000"/>
          </a:spcBef>
          <a:defRPr sz="1600" dirty="0" smtClean="0">
            <a:solidFill>
              <a:prstClr val="black"/>
            </a:solidFill>
            <a:latin typeface="Helvetica Light" charset="0"/>
            <a:ea typeface="Helvetica Light" charset="0"/>
            <a:cs typeface="Helvetica Light" charset="0"/>
            <a:sym typeface="Wingdings" pitchFamily="2" charset="2"/>
          </a:defRPr>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191545</TotalTime>
  <Words>7873</Words>
  <Application>Microsoft Macintosh PowerPoint</Application>
  <PresentationFormat>Widescreen</PresentationFormat>
  <Paragraphs>1095</Paragraphs>
  <Slides>60</Slides>
  <Notes>0</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60</vt:i4>
      </vt:variant>
    </vt:vector>
  </HeadingPairs>
  <TitlesOfParts>
    <vt:vector size="75" baseType="lpstr">
      <vt:lpstr>Aptos</vt:lpstr>
      <vt:lpstr>Aptos Display</vt:lpstr>
      <vt:lpstr>Arial</vt:lpstr>
      <vt:lpstr>Calibri</vt:lpstr>
      <vt:lpstr>Cambria Math</vt:lpstr>
      <vt:lpstr>Chalkduster</vt:lpstr>
      <vt:lpstr>Helvetica</vt:lpstr>
      <vt:lpstr>Helvetica Light</vt:lpstr>
      <vt:lpstr>Helvetica Neue</vt:lpstr>
      <vt:lpstr>Helvetica Neue Light</vt:lpstr>
      <vt:lpstr>Helvetica Neue Medium</vt:lpstr>
      <vt:lpstr>Times New Roman</vt:lpstr>
      <vt:lpstr>Office Theme</vt:lpstr>
      <vt:lpstr>5_Office Theme</vt:lpstr>
      <vt:lpstr>6_Office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ATLAS</dc:creator>
  <cp:lastModifiedBy>Andreas Hoecker</cp:lastModifiedBy>
  <cp:revision>3404</cp:revision>
  <dcterms:created xsi:type="dcterms:W3CDTF">2025-06-05T08:09:50Z</dcterms:created>
  <dcterms:modified xsi:type="dcterms:W3CDTF">2026-09-03T14:19:15Z</dcterms:modified>
</cp:coreProperties>
</file>