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9.jpg" ContentType="image/tiff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5" r:id="rId3"/>
  </p:sldMasterIdLst>
  <p:notesMasterIdLst>
    <p:notesMasterId r:id="rId75"/>
  </p:notesMasterIdLst>
  <p:sldIdLst>
    <p:sldId id="2147377667" r:id="rId4"/>
    <p:sldId id="2147377652" r:id="rId5"/>
    <p:sldId id="2147377055" r:id="rId6"/>
    <p:sldId id="2147377601" r:id="rId7"/>
    <p:sldId id="2147377602" r:id="rId8"/>
    <p:sldId id="2147377586" r:id="rId9"/>
    <p:sldId id="2147377587" r:id="rId10"/>
    <p:sldId id="2147377626" r:id="rId11"/>
    <p:sldId id="2147377725" r:id="rId12"/>
    <p:sldId id="2147377673" r:id="rId13"/>
    <p:sldId id="2147377717" r:id="rId14"/>
    <p:sldId id="2147377705" r:id="rId15"/>
    <p:sldId id="2147377608" r:id="rId16"/>
    <p:sldId id="2147377723" r:id="rId17"/>
    <p:sldId id="2147377541" r:id="rId18"/>
    <p:sldId id="2147377708" r:id="rId19"/>
    <p:sldId id="2147377606" r:id="rId20"/>
    <p:sldId id="2147377668" r:id="rId21"/>
    <p:sldId id="2147377672" r:id="rId22"/>
    <p:sldId id="2147377651" r:id="rId23"/>
    <p:sldId id="2147377267" r:id="rId24"/>
    <p:sldId id="2147377529" r:id="rId25"/>
    <p:sldId id="2147377550" r:id="rId26"/>
    <p:sldId id="2147377551" r:id="rId27"/>
    <p:sldId id="2147377549" r:id="rId28"/>
    <p:sldId id="2147377309" r:id="rId29"/>
    <p:sldId id="2147377269" r:id="rId30"/>
    <p:sldId id="2147377531" r:id="rId31"/>
    <p:sldId id="2147377501" r:id="rId32"/>
    <p:sldId id="2147377720" r:id="rId33"/>
    <p:sldId id="2147377532" r:id="rId34"/>
    <p:sldId id="2147377724" r:id="rId35"/>
    <p:sldId id="2147377278" r:id="rId36"/>
    <p:sldId id="2147377533" r:id="rId37"/>
    <p:sldId id="2147377655" r:id="rId38"/>
    <p:sldId id="2147377273" r:id="rId39"/>
    <p:sldId id="2147377494" r:id="rId40"/>
    <p:sldId id="2147377534" r:id="rId41"/>
    <p:sldId id="2147377535" r:id="rId42"/>
    <p:sldId id="2147377293" r:id="rId43"/>
    <p:sldId id="2147377536" r:id="rId44"/>
    <p:sldId id="2147377647" r:id="rId45"/>
    <p:sldId id="2147377640" r:id="rId46"/>
    <p:sldId id="2147377537" r:id="rId47"/>
    <p:sldId id="2147377663" r:id="rId48"/>
    <p:sldId id="2147377719" r:id="rId49"/>
    <p:sldId id="2147377650" r:id="rId50"/>
    <p:sldId id="2147377657" r:id="rId51"/>
    <p:sldId id="2147377665" r:id="rId52"/>
    <p:sldId id="2147377495" r:id="rId53"/>
    <p:sldId id="2147377670" r:id="rId54"/>
    <p:sldId id="2147377726" r:id="rId55"/>
    <p:sldId id="2147377630" r:id="rId56"/>
    <p:sldId id="2147377633" r:id="rId57"/>
    <p:sldId id="2147377522" r:id="rId58"/>
    <p:sldId id="2147377659" r:id="rId59"/>
    <p:sldId id="2147377521" r:id="rId60"/>
    <p:sldId id="2147377505" r:id="rId61"/>
    <p:sldId id="2147377286" r:id="rId62"/>
    <p:sldId id="2147377285" r:id="rId63"/>
    <p:sldId id="2147377281" r:id="rId64"/>
    <p:sldId id="2147377649" r:id="rId65"/>
    <p:sldId id="2147377545" r:id="rId66"/>
    <p:sldId id="2147377553" r:id="rId67"/>
    <p:sldId id="2147377560" r:id="rId68"/>
    <p:sldId id="2147377563" r:id="rId69"/>
    <p:sldId id="2147377564" r:id="rId70"/>
    <p:sldId id="2147377525" r:id="rId71"/>
    <p:sldId id="2147377558" r:id="rId72"/>
    <p:sldId id="2147377539" r:id="rId73"/>
    <p:sldId id="2147377540" r:id="rId74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5835"/>
    <a:srgbClr val="FFE356"/>
    <a:srgbClr val="278B53"/>
    <a:srgbClr val="3C78B3"/>
    <a:srgbClr val="7790A4"/>
    <a:srgbClr val="98B8D1"/>
    <a:srgbClr val="8EABC3"/>
    <a:srgbClr val="6A96A0"/>
    <a:srgbClr val="75A6B0"/>
    <a:srgbClr val="ACC7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–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52"/>
    <p:restoredTop sz="95574"/>
  </p:normalViewPr>
  <p:slideViewPr>
    <p:cSldViewPr snapToGrid="0">
      <p:cViewPr varScale="1">
        <p:scale>
          <a:sx n="97" d="100"/>
          <a:sy n="97" d="100"/>
        </p:scale>
        <p:origin x="3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EF4F6-FE73-F445-9B98-9D00D43DE1F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470D8-E1B8-DB49-8B68-D2DFBCE4A47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74300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D5300-B4A6-35B0-6385-AC0789558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FB2D8D-222C-6B3E-BA76-6CA36BBE7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6E1EF3-320F-2F80-9092-4CF44AC511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 (OPTIONAL, TIME PERMITTING)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innovations in HL-LHC: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Powerful superconducting quadrupole magnets (12 Tesla) will be installed on either side of the ATLAS and CMS experiments to focus the particle bunches. These magnets will be made using niobium-tin (Nb</a:t>
            </a:r>
            <a:r>
              <a:rPr lang="en-US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Sn), used for the first time in an accelerator (instead of niobium-titanium)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Crab cavities for tilting the beams (16 in total) - give the head and tail of the particle bunches opposite-sign transverse momentum before they meet, enlarging the overlap area of the two bunches and thus increasing the probability of collisions.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One hundred new, more effective collimators will be installed: these devices absorb particles that stray from the beam trajectory and might otherwise damage the machine.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 More compact and powerful bending magnets (11 Tesla), also made using the niobium-tin superconductor.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5) Innovative superconducting power lines will connect the power converters to the accelerator; will be able to carry currents of record intensities, up to 100 000 amps!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5B643-C218-6C7E-E918-9AE7B89E65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549E03-5E61-9344-9F2B-A7AC2BD1FB6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0152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B69CE-D8F1-958D-3616-61800E91C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7BF01A-9475-70BC-798C-31B63E0E2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9EE31-5C26-49EB-3633-BD57292EE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BAD56-53AF-EA6B-14AB-6276DFF58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F5391-9284-4623-7FDE-716FF68BA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92263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ACBD1-2953-DB48-4257-59311C8A1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821E5B-5C0F-4981-AC40-E9CDFDC52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21A18-74A7-8315-60DE-451D0025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4B0C1-699E-5688-B893-3205A6175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517FE-1E71-BAEF-40BA-4FE79690E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28671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61E7D2-AAEA-22D5-16BE-767FE07881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04BBF6-EDB1-DCFB-EE2D-7A3B659FDE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956CB5-B3B5-D726-FFCE-DF826207C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9AC9E-5DE8-022D-0AEB-D4049A902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79CFA-1E3C-4C69-B711-F27237E5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67267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655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032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308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03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sous-titr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le Text"/>
          <p:cNvSpPr txBox="1">
            <a:spLocks noGrp="1"/>
          </p:cNvSpPr>
          <p:nvPr>
            <p:ph type="title"/>
          </p:nvPr>
        </p:nvSpPr>
        <p:spPr>
          <a:xfrm>
            <a:off x="2416969" y="1151931"/>
            <a:ext cx="7358063" cy="2321719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386530">
              <a:defRPr sz="527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15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416969" y="3536157"/>
            <a:ext cx="7358063" cy="794743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algn="ctr" defTabSz="386530">
              <a:spcBef>
                <a:spcPts val="0"/>
              </a:spcBef>
              <a:buSzTx/>
              <a:buFontTx/>
              <a:buNone/>
              <a:defRPr sz="2447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386530">
              <a:spcBef>
                <a:spcPts val="0"/>
              </a:spcBef>
              <a:buSzTx/>
              <a:buFontTx/>
              <a:buNone/>
              <a:defRPr sz="2447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386530">
              <a:spcBef>
                <a:spcPts val="0"/>
              </a:spcBef>
              <a:buSzTx/>
              <a:buFontTx/>
              <a:buNone/>
              <a:defRPr sz="2447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386530">
              <a:spcBef>
                <a:spcPts val="0"/>
              </a:spcBef>
              <a:buSzTx/>
              <a:buFontTx/>
              <a:buNone/>
              <a:defRPr sz="2447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386530">
              <a:spcBef>
                <a:spcPts val="0"/>
              </a:spcBef>
              <a:buSzTx/>
              <a:buFontTx/>
              <a:buNone/>
              <a:defRPr sz="2447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7052" y="6536531"/>
            <a:ext cx="233134" cy="23883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386530">
              <a:defRPr sz="1035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63000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080334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4AD6B-FEC8-94EB-9B18-444AE3950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B33ED-26CB-CFB9-032D-166A54975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D9A13-7CBB-03DA-A112-5DC3A29FD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7C891-104B-7BFC-0624-1C068A234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329C2-D7C8-AC09-6ADC-B01EBC4A6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64690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6C36E-4A20-6CE2-0A90-6447BCAF1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DFEB7D-77C5-A080-53F6-A36624CEE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77EDC-9A9D-905F-F3D2-20030DE43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A3EAA-D61C-0AA0-F5B2-B8E011BA8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89618-5832-2C91-11C9-E4028B136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99792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F62FB-AB63-1B7C-95CE-FA325119F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F3BF5-4D90-A094-3E21-E6987D6EB2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8EEEF-6933-7778-AF18-5E6605030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81C67-85AD-3311-541D-35FF77C71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61B39-E8C5-96D9-F8AF-8268E2D4F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34D9A7-858E-8B34-D1E2-C60EF1800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2080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C966B-7C0E-1AE9-8E39-2AA70ADB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F0283-8EA5-5913-ED77-007949717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239A3A-E502-FFDA-FB91-CC1ACDC8C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40FB4F-CC17-FE55-F1D0-08BE92A077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BF77C-802D-3931-624D-048EB2C520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0703C1-B4F3-7933-CF15-3A9056BA0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13B9C7-5B3C-4256-B705-7E641E1A8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66B963-CB4C-F4F3-A0FF-C05F8774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9178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D1BBB-549A-5A9A-34E9-7AE884B14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1DF56-C8D5-A3FC-959A-7DFE00B0D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F93265-F32A-A6D5-50F6-46A4D40B9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8A87B4-68EB-751A-DDA0-029E91717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7356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AF4A75-3A5B-BE63-E639-77E512C93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05CC6-A064-3638-4D32-5E337FA9E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7BCA1-7BCD-B6C8-A720-30AD7295B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4839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0B09F-4AD8-6E14-6C7B-E0A19DF93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4A4CF-0113-B36F-F5A0-DC9CA4D62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030C5-2140-DB77-62F1-727A94B69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A6EE8A-DA49-EECD-EF53-590DB0D36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FFC573-B9B2-1EAC-D39A-28476E08B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3B4E0C-2CD0-18E5-D30B-EBA3A05B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35072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4CAFC-9C70-A801-2AEB-E0E760697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0AE338-09FF-5547-7B04-034DDAEDB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556425-E101-D015-AB4A-464C0767B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80FB6-FA6A-A8C9-575D-461FF6C21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429168-D844-2F3C-D8C7-A9CEA776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C2487A-A715-09CA-3E76-A1263AF0B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3273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767E12-E55F-8C82-2DE0-740272FB7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AD5E5B-A6FA-5F2C-F336-80DAE7789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F5688-4736-329C-784B-CCFFAF6B0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5ABAD8-CF37-E340-9539-DCD161283E58}" type="datetimeFigureOut">
              <a:rPr lang="en-CH" smtClean="0"/>
              <a:t>05.06.2026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7949E-A745-6DB6-ED1E-4CA832BE0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CB550-942E-01EE-5917-13A5540459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965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" y="1124744"/>
            <a:ext cx="12192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719403" y="908720"/>
            <a:ext cx="11472598" cy="0"/>
          </a:xfrm>
          <a:prstGeom prst="line">
            <a:avLst/>
          </a:prstGeom>
          <a:ln w="63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77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" y="1124744"/>
            <a:ext cx="12192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719403" y="908720"/>
            <a:ext cx="11472598" cy="0"/>
          </a:xfrm>
          <a:prstGeom prst="line">
            <a:avLst/>
          </a:prstGeom>
          <a:ln w="63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160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erncourier.com/a/who-ordered-all-of-that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atlas.web.cern.ch/Atlas/GROUPS/PHYSICS/CONFNOTES/ATLAS-CONF-2025-006/" TargetMode="Externa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1.emf"/><Relationship Id="rId10" Type="http://schemas.openxmlformats.org/officeDocument/2006/relationships/image" Target="../media/image27.png"/><Relationship Id="rId4" Type="http://schemas.openxmlformats.org/officeDocument/2006/relationships/hyperlink" Target="https://cms-results.web.cern.ch/cms-results/public-results/publications/HIG-21-018/index.html" TargetMode="External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7" Type="http://schemas.openxmlformats.org/officeDocument/2006/relationships/hyperlink" Target="https://lhcbproject.web.cern.ch/Publications/p/LHCb-PAPER-2021-008.html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emf"/><Relationship Id="rId5" Type="http://schemas.openxmlformats.org/officeDocument/2006/relationships/hyperlink" Target="https://atlas.web.cern.ch/Atlas/GROUPS/PHYSICS/PAPERS/SUSY-2023-10/" TargetMode="External"/><Relationship Id="rId4" Type="http://schemas.openxmlformats.org/officeDocument/2006/relationships/image" Target="../media/image2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2.emf"/><Relationship Id="rId4" Type="http://schemas.openxmlformats.org/officeDocument/2006/relationships/hyperlink" Target="https://doi.org/10.25325/CERN-Environment-2025-00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cern/cern-releases-report-feasibility-possible-future-circular-collide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ndico.cern.ch/event/1534205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hyperlink" Target="https://cds.cern.ch/record/2957413" TargetMode="Externa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hyperlink" Target="https://cds.cern.ch/record/2957414" TargetMode="Externa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312.14363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arxiv.org/abs/2510.05260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genda.infn.it/event/44943/overview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cern/le-processus-de-participation-citoyenne-sur-le-futur-collisionneur-circulaire-fcc-debute-en-suisse-et-en-franc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emf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hyperlink" Target="https://arxiv.org/abs/2505.00274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tiff"/><Relationship Id="rId4" Type="http://schemas.openxmlformats.org/officeDocument/2006/relationships/image" Target="../media/image49.png"/><Relationship Id="rId9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5.00274" TargetMode="Externa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5.00274" TargetMode="Externa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502.21223" TargetMode="External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cds.cern.ch/record/2697140?ln=en" TargetMode="External"/><Relationship Id="rId5" Type="http://schemas.openxmlformats.org/officeDocument/2006/relationships/image" Target="../media/image55.png"/><Relationship Id="rId4" Type="http://schemas.openxmlformats.org/officeDocument/2006/relationships/image" Target="../media/image54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png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83.png"/><Relationship Id="rId7" Type="http://schemas.openxmlformats.org/officeDocument/2006/relationships/image" Target="../media/image74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rxiv.org/pdf/2106.15438" TargetMode="External"/><Relationship Id="rId5" Type="http://schemas.openxmlformats.org/officeDocument/2006/relationships/image" Target="../media/image71.png"/><Relationship Id="rId10" Type="http://schemas.openxmlformats.org/officeDocument/2006/relationships/image" Target="../media/image78.png"/><Relationship Id="rId4" Type="http://schemas.openxmlformats.org/officeDocument/2006/relationships/image" Target="../media/image58.emf"/><Relationship Id="rId9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4.00672" TargetMode="External"/><Relationship Id="rId7" Type="http://schemas.openxmlformats.org/officeDocument/2006/relationships/image" Target="../media/image94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.png"/><Relationship Id="rId5" Type="http://schemas.openxmlformats.org/officeDocument/2006/relationships/hyperlink" Target="https://arxiv.org/pdf/2505.00272" TargetMode="External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505.00272" TargetMode="External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emf"/><Relationship Id="rId5" Type="http://schemas.openxmlformats.org/officeDocument/2006/relationships/image" Target="../media/image63.png"/><Relationship Id="rId4" Type="http://schemas.openxmlformats.org/officeDocument/2006/relationships/image" Target="../media/image9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5.00272" TargetMode="External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2944678" TargetMode="External"/><Relationship Id="rId7" Type="http://schemas.openxmlformats.org/officeDocument/2006/relationships/image" Target="../media/image68.png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emf"/><Relationship Id="rId5" Type="http://schemas.openxmlformats.org/officeDocument/2006/relationships/hyperlink" Target="https://github.com/cajohare/DirectDetectionPlots" TargetMode="External"/><Relationship Id="rId4" Type="http://schemas.openxmlformats.org/officeDocument/2006/relationships/hyperlink" Target="https://indico.in2p3.fr/event/39055/contributions/170292/attachments/100493/155814/4_RKogler-v2.pdf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2944678" TargetMode="External"/><Relationship Id="rId7" Type="http://schemas.openxmlformats.org/officeDocument/2006/relationships/image" Target="../media/image68.png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0.emf"/><Relationship Id="rId5" Type="http://schemas.openxmlformats.org/officeDocument/2006/relationships/hyperlink" Target="https://github.com/cajohare/DirectDetectionPlots" TargetMode="External"/><Relationship Id="rId4" Type="http://schemas.openxmlformats.org/officeDocument/2006/relationships/hyperlink" Target="https://indico.in2p3.fr/event/39055/contributions/170292/attachments/100493/155814/4_RKogler-v2.pdf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hyperlink" Target="https://arxiv.org/abs/2505.00272" TargetMode="External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png"/><Relationship Id="rId5" Type="http://schemas.openxmlformats.org/officeDocument/2006/relationships/image" Target="../media/image117.png"/><Relationship Id="rId4" Type="http://schemas.openxmlformats.org/officeDocument/2006/relationships/image" Target="../media/image72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1065339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research-and-innovation.ec.europa.eu/document/download/a64d902e-c508-4694-a0da-60504d071f82_en?filename=ec_rtd_mff-moonshots.pd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indico.cern.ch/event/1650119/" TargetMode="External"/><Relationship Id="rId3" Type="http://schemas.openxmlformats.org/officeDocument/2006/relationships/hyperlink" Target="https://council.web.cern.ch/sites/default/files/c-e-3997-Council%20Resolution%20on%20the%202026%20update%20of%20the%20European%20Strategy%20for%20Particle%20Physics.pdf" TargetMode="External"/><Relationship Id="rId7" Type="http://schemas.openxmlformats.org/officeDocument/2006/relationships/hyperlink" Target="https://europeanstrategyupdate.web.cern.ch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ds.cern.ch/collection/European%20Strategy%20Update?ln=en" TargetMode="External"/><Relationship Id="rId5" Type="http://schemas.openxmlformats.org/officeDocument/2006/relationships/hyperlink" Target="https://arxiv.org/abs/2511.03883" TargetMode="External"/><Relationship Id="rId4" Type="http://schemas.openxmlformats.org/officeDocument/2006/relationships/hyperlink" Target="https://cds.cern.ch/record/2950671/files/CERN-ESU-2025-002.pdf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inspirehep.net/literature/3155013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3" Type="http://schemas.openxmlformats.org/officeDocument/2006/relationships/image" Target="../media/image41.png"/><Relationship Id="rId7" Type="http://schemas.openxmlformats.org/officeDocument/2006/relationships/image" Target="../media/image88.emf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hyperlink" Target="https://arxiv.org/abs/2504.00672" TargetMode="External"/><Relationship Id="rId4" Type="http://schemas.openxmlformats.org/officeDocument/2006/relationships/image" Target="../media/image420.png"/><Relationship Id="rId9" Type="http://schemas.openxmlformats.org/officeDocument/2006/relationships/image" Target="../media/image89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https://blogs.microsoft.com/blog/2025/09/18/inside-the-worlds-most-powerful-ai-datacenter/" TargetMode="External"/><Relationship Id="rId3" Type="http://schemas.openxmlformats.org/officeDocument/2006/relationships/hyperlink" Target="https://arxiv.org/abs/2505.00274" TargetMode="External"/><Relationship Id="rId7" Type="http://schemas.openxmlformats.org/officeDocument/2006/relationships/image" Target="../media/image92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www.iea-4e.org/wp-content/uploads/2025/05/Data-Centre-Energy-Use-Critical-Review-of-Models-and-Results.pdf?utm_source=chatgpt.com" TargetMode="External"/><Relationship Id="rId5" Type="http://schemas.openxmlformats.org/officeDocument/2006/relationships/hyperlink" Target="https://www.iea.org/reports/energy-and-ai/energy-demand-from-ai" TargetMode="External"/><Relationship Id="rId4" Type="http://schemas.openxmlformats.org/officeDocument/2006/relationships/image" Target="../media/image10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erncourier.com/a/the-power-of-polarisation-for-fcc-ee-physics/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5.00272" TargetMode="External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rxiv.org/abs/2503.24168" TargetMode="External"/><Relationship Id="rId5" Type="http://schemas.openxmlformats.org/officeDocument/2006/relationships/image" Target="../media/image94.emf"/><Relationship Id="rId4" Type="http://schemas.openxmlformats.org/officeDocument/2006/relationships/image" Target="../media/image10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2107.02686" TargetMode="External"/><Relationship Id="rId3" Type="http://schemas.openxmlformats.org/officeDocument/2006/relationships/image" Target="../media/image99.png"/><Relationship Id="rId7" Type="http://schemas.openxmlformats.org/officeDocument/2006/relationships/image" Target="../media/image95.emf"/><Relationship Id="rId2" Type="http://schemas.openxmlformats.org/officeDocument/2006/relationships/image" Target="../media/image98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20.png"/><Relationship Id="rId11" Type="http://schemas.openxmlformats.org/officeDocument/2006/relationships/image" Target="../media/image101.png"/><Relationship Id="rId5" Type="http://schemas.openxmlformats.org/officeDocument/2006/relationships/hyperlink" Target="https://arxiv.org/abs/1711.03978" TargetMode="External"/><Relationship Id="rId10" Type="http://schemas.openxmlformats.org/officeDocument/2006/relationships/image" Target="../media/image96.png"/><Relationship Id="rId4" Type="http://schemas.openxmlformats.org/officeDocument/2006/relationships/image" Target="../media/image100.png"/><Relationship Id="rId9" Type="http://schemas.openxmlformats.org/officeDocument/2006/relationships/image" Target="../media/image104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1.png"/><Relationship Id="rId7" Type="http://schemas.openxmlformats.org/officeDocument/2006/relationships/hyperlink" Target="https://arxiv.org/pdf/1711.03978" TargetMode="External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8.emf"/><Relationship Id="rId5" Type="http://schemas.openxmlformats.org/officeDocument/2006/relationships/image" Target="../media/image143.png"/><Relationship Id="rId10" Type="http://schemas.openxmlformats.org/officeDocument/2006/relationships/hyperlink" Target="https://arxiv.org/abs/2504.00672" TargetMode="External"/><Relationship Id="rId4" Type="http://schemas.openxmlformats.org/officeDocument/2006/relationships/image" Target="../media/image142.png"/><Relationship Id="rId9" Type="http://schemas.openxmlformats.org/officeDocument/2006/relationships/image" Target="../media/image99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indico.cern.ch/event/1439855/contributions/6542430/attachments/3076609/5444588/Future_Colliders_Comparative_Evaluation_WG_report.pdf" TargetMode="Externa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s://cds.cern.ch/record/2950671" TargetMode="Externa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global/event/15407/contributions/142172/attachments/66143/127988/99b05831-6e9c-4f42-9979-69020c137f92.pdf" TargetMode="External"/><Relationship Id="rId2" Type="http://schemas.openxmlformats.org/officeDocument/2006/relationships/hyperlink" Target="https://cds.cern.ch/record/2950671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1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global/event/15407/contributions/142172/attachments/66143/127988/99b05831-6e9c-4f42-9979-69020c137f92.pdf" TargetMode="External"/><Relationship Id="rId2" Type="http://schemas.openxmlformats.org/officeDocument/2006/relationships/hyperlink" Target="https://cds.cern.ch/record/2950671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2.e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global/event/15407/contributions/142172/attachments/66143/127988/99b05831-6e9c-4f42-9979-69020c137f92.pdf" TargetMode="External"/><Relationship Id="rId2" Type="http://schemas.openxmlformats.org/officeDocument/2006/relationships/hyperlink" Target="https://cds.cern.ch/record/2950671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3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hyperlink" Target="https://indico.global/event/15407/contributions/142172/attachments/66143/127988/99b05831-6e9c-4f42-9979-69020c137f92.pdf" TargetMode="External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hyperlink" Target="https://indico.global/event/15407/contributions/142172/attachments/66143/127988/99b05831-6e9c-4f42-9979-69020c137f92.pdf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4.00541" TargetMode="External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proceedings.jacow.org/ipac2022/papers/wepost002.pdf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hyperlink" Target="https://arxiv.org/abs/2503.19983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9.png"/><Relationship Id="rId4" Type="http://schemas.openxmlformats.org/officeDocument/2006/relationships/hyperlink" Target="https://agenda.infn.it/event/44943/contributions/265338/attachments/137365/206609/jlist_LCVision_Venice_250624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rxiv.org/abs/2412.03186" TargetMode="External"/><Relationship Id="rId5" Type="http://schemas.openxmlformats.org/officeDocument/2006/relationships/image" Target="../media/image12.emf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412.03186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4D682-BE7F-EA64-5205-2365EE9BF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BB4DAC-2ECA-41AE-2731-3D3E5BDCBEEB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043BAC-D3DB-1A99-8047-A686EEB964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F5668E-1859-0CA8-5FD3-4832BBA59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E7954D-7C46-152D-08B3-6E37F023FE35}"/>
              </a:ext>
            </a:extLst>
          </p:cNvPr>
          <p:cNvSpPr txBox="1"/>
          <p:nvPr/>
        </p:nvSpPr>
        <p:spPr>
          <a:xfrm>
            <a:off x="-214" y="291545"/>
            <a:ext cx="12317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40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Future Circular Collider (FCC)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28F75D-A353-085F-0BD9-91A9625FAA86}"/>
              </a:ext>
            </a:extLst>
          </p:cNvPr>
          <p:cNvSpPr txBox="1"/>
          <p:nvPr/>
        </p:nvSpPr>
        <p:spPr>
          <a:xfrm>
            <a:off x="457200" y="972537"/>
            <a:ext cx="11456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Helvetica" pitchFamily="2" charset="0"/>
              </a:rPr>
              <a:t>Europe’s Next-Generation Flagship Particle Physics Project at CERN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BAF569-ECB4-8F16-36BC-6CA2BD9E277F}"/>
              </a:ext>
            </a:extLst>
          </p:cNvPr>
          <p:cNvSpPr txBox="1"/>
          <p:nvPr/>
        </p:nvSpPr>
        <p:spPr>
          <a:xfrm>
            <a:off x="457200" y="1487990"/>
            <a:ext cx="67297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Andreas Hoecker (CERN), Les Rencontres de </a:t>
            </a:r>
            <a:r>
              <a:rPr lang="en-GB" sz="1600" dirty="0" err="1">
                <a:solidFill>
                  <a:schemeClr val="bg1"/>
                </a:solidFill>
                <a:latin typeface="Helvetica" pitchFamily="2" charset="0"/>
              </a:rPr>
              <a:t>Noirmoutier</a:t>
            </a:r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, 3 June 2026</a:t>
            </a:r>
          </a:p>
        </p:txBody>
      </p:sp>
    </p:spTree>
    <p:extLst>
      <p:ext uri="{BB962C8B-B14F-4D97-AF65-F5344CB8AC3E}">
        <p14:creationId xmlns:p14="http://schemas.microsoft.com/office/powerpoint/2010/main" val="207910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63F9B-5B0B-3C75-9E93-50ACFC76B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A5B8D9-492C-DB95-4ED2-72F6EB20B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pic>
        <p:nvPicPr>
          <p:cNvPr id="15" name="Picture 14" descr="Higgs10: When spring 2012 turned to summer | CERN">
            <a:extLst>
              <a:ext uri="{FF2B5EF4-FFF2-40B4-BE49-F238E27FC236}">
                <a16:creationId xmlns:a16="http://schemas.microsoft.com/office/drawing/2014/main" id="{DB56346B-8A6A-AF1D-582B-13EB358EE3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14908" r="-54" b="6807"/>
          <a:stretch>
            <a:fillRect/>
          </a:stretch>
        </p:blipFill>
        <p:spPr bwMode="auto">
          <a:xfrm>
            <a:off x="0" y="0"/>
            <a:ext cx="12377530" cy="691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DE89DFE-74F4-A965-B9D2-6E851F16F04F}"/>
              </a:ext>
            </a:extLst>
          </p:cNvPr>
          <p:cNvSpPr txBox="1"/>
          <p:nvPr/>
        </p:nvSpPr>
        <p:spPr>
          <a:xfrm>
            <a:off x="17637" y="6604555"/>
            <a:ext cx="54056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Presentation of Higgs boson discovery by ATLAS and CMS at CERN on 4 July 2012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DEF28A-6837-9C79-9D09-DE1F01C8DAA4}"/>
              </a:ext>
            </a:extLst>
          </p:cNvPr>
          <p:cNvSpPr/>
          <p:nvPr/>
        </p:nvSpPr>
        <p:spPr>
          <a:xfrm>
            <a:off x="0" y="212036"/>
            <a:ext cx="5597238" cy="636104"/>
          </a:xfrm>
          <a:prstGeom prst="rect">
            <a:avLst/>
          </a:prstGeom>
          <a:solidFill>
            <a:srgbClr val="171912">
              <a:alpha val="36000"/>
            </a:srgb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530558-D19B-79E6-DFC4-98BAAE4B8AF0}"/>
              </a:ext>
            </a:extLst>
          </p:cNvPr>
          <p:cNvSpPr txBox="1"/>
          <p:nvPr/>
        </p:nvSpPr>
        <p:spPr>
          <a:xfrm>
            <a:off x="214939" y="264651"/>
            <a:ext cx="538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 monumental discovery</a:t>
            </a:r>
          </a:p>
        </p:txBody>
      </p:sp>
    </p:spTree>
    <p:extLst>
      <p:ext uri="{BB962C8B-B14F-4D97-AF65-F5344CB8AC3E}">
        <p14:creationId xmlns:p14="http://schemas.microsoft.com/office/powerpoint/2010/main" val="359144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6E242-ECCF-FD40-A2F3-E7D3EAD98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915A5D-F53D-D573-4215-3C9F978F9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pic>
        <p:nvPicPr>
          <p:cNvPr id="15" name="Picture 14" descr="Higgs10: When spring 2012 turned to summer | CERN">
            <a:extLst>
              <a:ext uri="{FF2B5EF4-FFF2-40B4-BE49-F238E27FC236}">
                <a16:creationId xmlns:a16="http://schemas.microsoft.com/office/drawing/2014/main" id="{B28BDA78-AB60-7503-348C-F16D0E91FB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14908" r="-54" b="6807"/>
          <a:stretch>
            <a:fillRect/>
          </a:stretch>
        </p:blipFill>
        <p:spPr bwMode="auto">
          <a:xfrm>
            <a:off x="0" y="0"/>
            <a:ext cx="12377530" cy="691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C952805-77E1-C287-B629-46B852739857}"/>
              </a:ext>
            </a:extLst>
          </p:cNvPr>
          <p:cNvSpPr txBox="1"/>
          <p:nvPr/>
        </p:nvSpPr>
        <p:spPr>
          <a:xfrm>
            <a:off x="17637" y="6604555"/>
            <a:ext cx="54056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Presentation of Higgs boson discovery by ATLAS and CMS at CERN on 4 July 2012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F6B362-3F26-34DE-8A41-76DBC05248E0}"/>
              </a:ext>
            </a:extLst>
          </p:cNvPr>
          <p:cNvSpPr/>
          <p:nvPr/>
        </p:nvSpPr>
        <p:spPr>
          <a:xfrm>
            <a:off x="0" y="212036"/>
            <a:ext cx="5597238" cy="636104"/>
          </a:xfrm>
          <a:prstGeom prst="rect">
            <a:avLst/>
          </a:prstGeom>
          <a:solidFill>
            <a:srgbClr val="171912">
              <a:alpha val="36000"/>
            </a:srgb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F4C045-88D9-3677-481A-89D62D1B5D31}"/>
              </a:ext>
            </a:extLst>
          </p:cNvPr>
          <p:cNvSpPr txBox="1"/>
          <p:nvPr/>
        </p:nvSpPr>
        <p:spPr>
          <a:xfrm>
            <a:off x="214939" y="264651"/>
            <a:ext cx="538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 monumental discovery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BB060E-9ED6-9494-6582-4C664448BF60}"/>
              </a:ext>
            </a:extLst>
          </p:cNvPr>
          <p:cNvSpPr/>
          <p:nvPr/>
        </p:nvSpPr>
        <p:spPr>
          <a:xfrm>
            <a:off x="-22188" y="1570180"/>
            <a:ext cx="12432256" cy="43620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8C3828-0161-623B-BE2B-526BF9BA8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188" y="1790105"/>
            <a:ext cx="7048062" cy="3963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7EC93E-F66D-84F1-EDE4-596A8A056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7" y="5098474"/>
            <a:ext cx="540325" cy="541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4508D4-100B-61FC-4EFD-8DEB1DC5E1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9"/>
          <a:stretch/>
        </p:blipFill>
        <p:spPr>
          <a:xfrm>
            <a:off x="6899517" y="1790105"/>
            <a:ext cx="5510551" cy="39733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7F900C-C5E4-A093-2A50-0FF00B8A4C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11028394" y="5147011"/>
            <a:ext cx="1158636" cy="5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7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0AA5A-9624-75B8-E5CD-D3094A2C9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46F7A5-60AE-5224-FDE2-10A59527A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700E3E-A879-C8A8-A68D-B8E978C59D24}"/>
              </a:ext>
            </a:extLst>
          </p:cNvPr>
          <p:cNvSpPr txBox="1"/>
          <p:nvPr/>
        </p:nvSpPr>
        <p:spPr>
          <a:xfrm>
            <a:off x="214938" y="264651"/>
            <a:ext cx="1197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fundamental universe is profoundly strange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86865A7-A5E4-F41F-A5BF-486F26CD0D79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The sub-atomic structure of matter and its interactions is described by the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Standard Model (SM)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5132D60-4E12-8A2C-E902-A3261EFA9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8647" y="1696764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1F5982-634B-E646-9738-3189CBCFBA68}"/>
              </a:ext>
            </a:extLst>
          </p:cNvPr>
          <p:cNvSpPr txBox="1"/>
          <p:nvPr/>
        </p:nvSpPr>
        <p:spPr>
          <a:xfrm>
            <a:off x="4918578" y="6316949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78D745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1/2</a:t>
            </a:r>
          </a:p>
        </p:txBody>
      </p:sp>
    </p:spTree>
    <p:extLst>
      <p:ext uri="{BB962C8B-B14F-4D97-AF65-F5344CB8AC3E}">
        <p14:creationId xmlns:p14="http://schemas.microsoft.com/office/powerpoint/2010/main" val="370938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061F5-721F-B95A-7955-54EEE9FD4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1763B1-847B-1E1E-9AC8-00CDC5BF73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DDA6F1-2824-4F84-282F-553C460485FB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fundamental universe is profoundly strange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BC3DEA-D363-0BA5-A7CE-05143DC19994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The sub-atomic structure of matter and its interactions is described by the </a:t>
            </a:r>
            <a:r>
              <a:rPr lang="en-GB" sz="1600" b="1" dirty="0">
                <a:solidFill>
                  <a:srgbClr val="0D7FBF"/>
                </a:solidFill>
                <a:latin typeface="Helvetica" pitchFamily="2" charset="0"/>
              </a:rPr>
              <a:t>Standard Model (SM)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0423A4D-371E-7AD1-109B-9E08DF732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8647" y="1696764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02D996-5E8C-1391-DFD2-6729B90802A9}"/>
              </a:ext>
            </a:extLst>
          </p:cNvPr>
          <p:cNvSpPr txBox="1"/>
          <p:nvPr/>
        </p:nvSpPr>
        <p:spPr>
          <a:xfrm>
            <a:off x="4918578" y="6316949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>
                <a:solidFill>
                  <a:srgbClr val="78D745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1/2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E9E6D3-9197-DBF7-2FCF-BAB4E93DEEC6}"/>
              </a:ext>
            </a:extLst>
          </p:cNvPr>
          <p:cNvSpPr txBox="1"/>
          <p:nvPr/>
        </p:nvSpPr>
        <p:spPr>
          <a:xfrm>
            <a:off x="6798113" y="6316949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>
                <a:solidFill>
                  <a:srgbClr val="F48366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938C80-DB3E-A9FB-1343-11EB78D21994}"/>
              </a:ext>
            </a:extLst>
          </p:cNvPr>
          <p:cNvSpPr txBox="1"/>
          <p:nvPr/>
        </p:nvSpPr>
        <p:spPr>
          <a:xfrm>
            <a:off x="7712656" y="6308976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>
                <a:solidFill>
                  <a:srgbClr val="EEC43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29CED9-4EA7-7676-DACC-B598886A3BA2}"/>
              </a:ext>
            </a:extLst>
          </p:cNvPr>
          <p:cNvSpPr txBox="1"/>
          <p:nvPr/>
        </p:nvSpPr>
        <p:spPr>
          <a:xfrm>
            <a:off x="641952" y="3520350"/>
            <a:ext cx="2504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0"/>
              </a:spcBef>
            </a:pPr>
            <a:r>
              <a:rPr lang="en-US" sz="1600" dirty="0">
                <a:latin typeface="Helvetica" pitchFamily="2" charset="0"/>
                <a:cs typeface="Trebuchet MS"/>
              </a:rPr>
              <a:t>Particles discovered through decades of </a:t>
            </a:r>
            <a:r>
              <a:rPr lang="en-US" sz="1600" b="1" dirty="0">
                <a:latin typeface="Helvetica" pitchFamily="2" charset="0"/>
                <a:cs typeface="Trebuchet MS"/>
              </a:rPr>
              <a:t>international, high-technology accelerator-based </a:t>
            </a:r>
            <a:r>
              <a:rPr lang="en-US" sz="1600" dirty="0">
                <a:latin typeface="Helvetica" pitchFamily="2" charset="0"/>
                <a:cs typeface="Trebuchet MS"/>
              </a:rPr>
              <a:t>research</a:t>
            </a:r>
          </a:p>
        </p:txBody>
      </p:sp>
      <p:sp>
        <p:nvSpPr>
          <p:cNvPr id="11" name="Explosion 1 10">
            <a:extLst>
              <a:ext uri="{FF2B5EF4-FFF2-40B4-BE49-F238E27FC236}">
                <a16:creationId xmlns:a16="http://schemas.microsoft.com/office/drawing/2014/main" id="{6F155D26-E237-90CD-BA64-68A27AAF155A}"/>
              </a:ext>
            </a:extLst>
          </p:cNvPr>
          <p:cNvSpPr/>
          <p:nvPr/>
        </p:nvSpPr>
        <p:spPr>
          <a:xfrm>
            <a:off x="5506959" y="2700684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3" name="Explosion 1 12">
            <a:extLst>
              <a:ext uri="{FF2B5EF4-FFF2-40B4-BE49-F238E27FC236}">
                <a16:creationId xmlns:a16="http://schemas.microsoft.com/office/drawing/2014/main" id="{68F71400-96E5-E15E-47C7-8419D76FADEC}"/>
              </a:ext>
            </a:extLst>
          </p:cNvPr>
          <p:cNvSpPr/>
          <p:nvPr/>
        </p:nvSpPr>
        <p:spPr>
          <a:xfrm>
            <a:off x="6387281" y="2700684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5" name="Explosion 1 14">
            <a:extLst>
              <a:ext uri="{FF2B5EF4-FFF2-40B4-BE49-F238E27FC236}">
                <a16:creationId xmlns:a16="http://schemas.microsoft.com/office/drawing/2014/main" id="{0F8F1C64-7910-BC59-80C2-B1D07E9F9A6D}"/>
              </a:ext>
            </a:extLst>
          </p:cNvPr>
          <p:cNvSpPr/>
          <p:nvPr/>
        </p:nvSpPr>
        <p:spPr>
          <a:xfrm>
            <a:off x="7282500" y="2700684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6" name="Explosion 1 15">
            <a:extLst>
              <a:ext uri="{FF2B5EF4-FFF2-40B4-BE49-F238E27FC236}">
                <a16:creationId xmlns:a16="http://schemas.microsoft.com/office/drawing/2014/main" id="{5522F571-9AC4-B2BD-C758-2C8F950A3BDC}"/>
              </a:ext>
            </a:extLst>
          </p:cNvPr>
          <p:cNvSpPr/>
          <p:nvPr/>
        </p:nvSpPr>
        <p:spPr>
          <a:xfrm>
            <a:off x="8215819" y="2700684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7" name="Explosion 1 16">
            <a:extLst>
              <a:ext uri="{FF2B5EF4-FFF2-40B4-BE49-F238E27FC236}">
                <a16:creationId xmlns:a16="http://schemas.microsoft.com/office/drawing/2014/main" id="{3A03AB17-3010-874F-C199-29A0D5BEB37E}"/>
              </a:ext>
            </a:extLst>
          </p:cNvPr>
          <p:cNvSpPr/>
          <p:nvPr/>
        </p:nvSpPr>
        <p:spPr>
          <a:xfrm>
            <a:off x="6386553" y="3581155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8" name="Explosion 1 17">
            <a:extLst>
              <a:ext uri="{FF2B5EF4-FFF2-40B4-BE49-F238E27FC236}">
                <a16:creationId xmlns:a16="http://schemas.microsoft.com/office/drawing/2014/main" id="{B6834E49-D507-18AA-8E5E-D61AB66824D6}"/>
              </a:ext>
            </a:extLst>
          </p:cNvPr>
          <p:cNvSpPr/>
          <p:nvPr/>
        </p:nvSpPr>
        <p:spPr>
          <a:xfrm>
            <a:off x="5506231" y="4510663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9" name="Explosion 1 18">
            <a:extLst>
              <a:ext uri="{FF2B5EF4-FFF2-40B4-BE49-F238E27FC236}">
                <a16:creationId xmlns:a16="http://schemas.microsoft.com/office/drawing/2014/main" id="{30AADF45-E1A5-723A-03EC-BEF61EAE3B11}"/>
              </a:ext>
            </a:extLst>
          </p:cNvPr>
          <p:cNvSpPr/>
          <p:nvPr/>
        </p:nvSpPr>
        <p:spPr>
          <a:xfrm>
            <a:off x="6386553" y="4510663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1" name="Explosion 1 20">
            <a:extLst>
              <a:ext uri="{FF2B5EF4-FFF2-40B4-BE49-F238E27FC236}">
                <a16:creationId xmlns:a16="http://schemas.microsoft.com/office/drawing/2014/main" id="{1BCAE2B7-E0AA-C4BA-6AEC-3D6E15A9BC7C}"/>
              </a:ext>
            </a:extLst>
          </p:cNvPr>
          <p:cNvSpPr/>
          <p:nvPr/>
        </p:nvSpPr>
        <p:spPr>
          <a:xfrm>
            <a:off x="7281772" y="4510663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2" name="Explosion 1 21">
            <a:extLst>
              <a:ext uri="{FF2B5EF4-FFF2-40B4-BE49-F238E27FC236}">
                <a16:creationId xmlns:a16="http://schemas.microsoft.com/office/drawing/2014/main" id="{6BD57B2A-ABBA-B32E-0B16-7AA35FA5DD38}"/>
              </a:ext>
            </a:extLst>
          </p:cNvPr>
          <p:cNvSpPr/>
          <p:nvPr/>
        </p:nvSpPr>
        <p:spPr>
          <a:xfrm>
            <a:off x="5499943" y="5419501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3" name="Explosion 1 22">
            <a:extLst>
              <a:ext uri="{FF2B5EF4-FFF2-40B4-BE49-F238E27FC236}">
                <a16:creationId xmlns:a16="http://schemas.microsoft.com/office/drawing/2014/main" id="{AEE4D514-6A00-FEC4-A259-DEE7B91E3946}"/>
              </a:ext>
            </a:extLst>
          </p:cNvPr>
          <p:cNvSpPr/>
          <p:nvPr/>
        </p:nvSpPr>
        <p:spPr>
          <a:xfrm>
            <a:off x="6380265" y="5419501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4" name="Explosion 1 23">
            <a:extLst>
              <a:ext uri="{FF2B5EF4-FFF2-40B4-BE49-F238E27FC236}">
                <a16:creationId xmlns:a16="http://schemas.microsoft.com/office/drawing/2014/main" id="{7EC4FB23-55A0-FF22-9AB9-D09AF973511B}"/>
              </a:ext>
            </a:extLst>
          </p:cNvPr>
          <p:cNvSpPr/>
          <p:nvPr/>
        </p:nvSpPr>
        <p:spPr>
          <a:xfrm>
            <a:off x="7275484" y="5419501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5" name="Explosion 1 24">
            <a:extLst>
              <a:ext uri="{FF2B5EF4-FFF2-40B4-BE49-F238E27FC236}">
                <a16:creationId xmlns:a16="http://schemas.microsoft.com/office/drawing/2014/main" id="{B2DC404D-0ED1-0DE1-0FD5-376F20BB860A}"/>
              </a:ext>
            </a:extLst>
          </p:cNvPr>
          <p:cNvSpPr/>
          <p:nvPr/>
        </p:nvSpPr>
        <p:spPr>
          <a:xfrm>
            <a:off x="3485200" y="3488084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6" name="Explosion 1 25">
            <a:extLst>
              <a:ext uri="{FF2B5EF4-FFF2-40B4-BE49-F238E27FC236}">
                <a16:creationId xmlns:a16="http://schemas.microsoft.com/office/drawing/2014/main" id="{9FE35E7A-7C94-E941-3D6E-C246DEA9DD2E}"/>
              </a:ext>
            </a:extLst>
          </p:cNvPr>
          <p:cNvSpPr/>
          <p:nvPr/>
        </p:nvSpPr>
        <p:spPr>
          <a:xfrm>
            <a:off x="411366" y="358593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63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53FDB-37FC-607E-9650-6ECE6C6AF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11DBDA-0AC8-4B93-515A-AF6FA03A3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1B4AA3-90C2-BD2A-BDF4-5308706989CF}"/>
              </a:ext>
            </a:extLst>
          </p:cNvPr>
          <p:cNvSpPr txBox="1"/>
          <p:nvPr/>
        </p:nvSpPr>
        <p:spPr>
          <a:xfrm>
            <a:off x="214938" y="264651"/>
            <a:ext cx="1197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fundamental universe is profoundly strange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016194-19DB-4D43-D52A-BCC4FCFA5E3F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The sub-atomic structure of matter and its interactions is described by the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Standard Model (SM)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17D2773-434C-2D30-1403-BE75412C8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8647" y="1696764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4AE9FD79-0B30-FFBB-9066-7B3DE9F87416}"/>
              </a:ext>
            </a:extLst>
          </p:cNvPr>
          <p:cNvSpPr/>
          <p:nvPr/>
        </p:nvSpPr>
        <p:spPr>
          <a:xfrm>
            <a:off x="6660107" y="2156346"/>
            <a:ext cx="2472313" cy="4283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370108-A49A-1FF8-74CC-BC655C796AE1}"/>
              </a:ext>
            </a:extLst>
          </p:cNvPr>
          <p:cNvSpPr txBox="1"/>
          <p:nvPr/>
        </p:nvSpPr>
        <p:spPr>
          <a:xfrm>
            <a:off x="4918578" y="6316949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78D745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1/2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93D83E7-69DC-CF47-FA42-9FB343830F8D}"/>
              </a:ext>
            </a:extLst>
          </p:cNvPr>
          <p:cNvGrpSpPr/>
          <p:nvPr/>
        </p:nvGrpSpPr>
        <p:grpSpPr>
          <a:xfrm>
            <a:off x="4572000" y="2199880"/>
            <a:ext cx="6728349" cy="4109096"/>
            <a:chOff x="4572000" y="2199880"/>
            <a:chExt cx="6728349" cy="410909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4F41EC0-E810-776A-34EB-5ABE2301AE8B}"/>
                </a:ext>
              </a:extLst>
            </p:cNvPr>
            <p:cNvGrpSpPr/>
            <p:nvPr/>
          </p:nvGrpSpPr>
          <p:grpSpPr>
            <a:xfrm>
              <a:off x="7481042" y="2199880"/>
              <a:ext cx="3819307" cy="4109096"/>
              <a:chOff x="7922155" y="2570434"/>
              <a:chExt cx="3819307" cy="4109096"/>
            </a:xfrm>
          </p:grpSpPr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C346B604-F2E2-B802-D738-94C9FE2248B0}"/>
                  </a:ext>
                </a:extLst>
              </p:cNvPr>
              <p:cNvSpPr/>
              <p:nvPr/>
            </p:nvSpPr>
            <p:spPr>
              <a:xfrm>
                <a:off x="7922155" y="2570434"/>
                <a:ext cx="3819307" cy="4109096"/>
              </a:xfrm>
              <a:prstGeom prst="roundRect">
                <a:avLst>
                  <a:gd name="adj" fmla="val 0"/>
                </a:avLst>
              </a:prstGeom>
              <a:solidFill>
                <a:srgbClr val="E7EBF7"/>
              </a:solidFill>
              <a:ln w="3175"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H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784DF7F7-042A-B924-E85A-133325AA08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08" r="108"/>
              <a:stretch/>
            </p:blipFill>
            <p:spPr>
              <a:xfrm>
                <a:off x="8104939" y="2727665"/>
                <a:ext cx="3324704" cy="379857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10ED8E6-CA32-64D9-DB1F-3189E5C603B9}"/>
                  </a:ext>
                </a:extLst>
              </p:cNvPr>
              <p:cNvSpPr txBox="1"/>
              <p:nvPr/>
            </p:nvSpPr>
            <p:spPr>
              <a:xfrm>
                <a:off x="7981531" y="2635836"/>
                <a:ext cx="22313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3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Fermion mass pattern (“flavour problerm”)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BAEBC53-37E0-2483-9AE3-A1A579FECB78}"/>
                  </a:ext>
                </a:extLst>
              </p:cNvPr>
              <p:cNvSpPr txBox="1"/>
              <p:nvPr/>
            </p:nvSpPr>
            <p:spPr>
              <a:xfrm>
                <a:off x="10538721" y="6453503"/>
                <a:ext cx="1164772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8E8F99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+mn-cs"/>
                    <a:hlinkClick r:id="rId4"/>
                  </a:rPr>
                  <a:t>CERN Courier</a:t>
                </a:r>
                <a:endPara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8E8F99"/>
                  </a:solidFill>
                  <a:effectLst/>
                  <a:uLnTx/>
                  <a:uFillTx/>
                  <a:latin typeface="Helvetica Light" panose="020B0403020202020204" pitchFamily="34" charset="0"/>
                  <a:ea typeface="+mn-ea"/>
                  <a:cs typeface="+mn-cs"/>
                </a:endParaRPr>
              </a:p>
            </p:txBody>
          </p: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BCAC6C2-D739-0BAD-AEE1-FC6449D48837}"/>
                </a:ext>
              </a:extLst>
            </p:cNvPr>
            <p:cNvCxnSpPr>
              <a:cxnSpLocks/>
            </p:cNvCxnSpPr>
            <p:nvPr/>
          </p:nvCxnSpPr>
          <p:spPr>
            <a:xfrm>
              <a:off x="6346209" y="3039946"/>
              <a:ext cx="4076064" cy="0"/>
            </a:xfrm>
            <a:prstGeom prst="straightConnector1">
              <a:avLst/>
            </a:prstGeom>
            <a:ln>
              <a:solidFill>
                <a:srgbClr val="CF1F27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>
              <a:extLst>
                <a:ext uri="{FF2B5EF4-FFF2-40B4-BE49-F238E27FC236}">
                  <a16:creationId xmlns:a16="http://schemas.microsoft.com/office/drawing/2014/main" id="{766D805F-D6D4-87D1-4A09-2F61F3A2494F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4872251"/>
              <a:ext cx="3425588" cy="532262"/>
            </a:xfrm>
            <a:prstGeom prst="bentConnector3">
              <a:avLst>
                <a:gd name="adj1" fmla="val 7769"/>
              </a:avLst>
            </a:prstGeom>
            <a:ln>
              <a:solidFill>
                <a:srgbClr val="F4701E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00DA1A5-5360-3C26-B47D-FD166DAC6CD4}"/>
                </a:ext>
              </a:extLst>
            </p:cNvPr>
            <p:cNvSpPr txBox="1"/>
            <p:nvPr/>
          </p:nvSpPr>
          <p:spPr>
            <a:xfrm>
              <a:off x="7548156" y="3128310"/>
              <a:ext cx="27751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CF1F27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top quark 340,000 times heavier than electron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756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734CC-97D2-EF8E-04CB-5BB61C9D1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AE2BBB-B619-3950-9B87-D3EE8CA8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7EBBA7-0090-EF36-89F7-75549B872C76}"/>
              </a:ext>
            </a:extLst>
          </p:cNvPr>
          <p:cNvSpPr txBox="1"/>
          <p:nvPr/>
        </p:nvSpPr>
        <p:spPr>
          <a:xfrm>
            <a:off x="214938" y="264651"/>
            <a:ext cx="11959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fundamental universe is profoundly strange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F81381-7535-B351-BFD9-3ABF84AAE7B5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The sub-atomic structure of matter and its interactions is described by the </a:t>
            </a:r>
            <a:r>
              <a:rPr lang="en-GB" sz="1600" b="1" dirty="0">
                <a:solidFill>
                  <a:srgbClr val="0D7FBF"/>
                </a:solidFill>
                <a:latin typeface="Helvetica" pitchFamily="2" charset="0"/>
              </a:rPr>
              <a:t>Standard Model (SM)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5A1D020-DFB8-3FDD-FE0F-8A8797D5F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8647" y="1696764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5716E7-4BCD-1BD3-7AF1-C1BB5E60BFE9}"/>
              </a:ext>
            </a:extLst>
          </p:cNvPr>
          <p:cNvSpPr txBox="1"/>
          <p:nvPr/>
        </p:nvSpPr>
        <p:spPr>
          <a:xfrm>
            <a:off x="4918578" y="6316949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78D745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1/2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5FA17B-F04B-8FC9-806D-302BAF98FEC3}"/>
              </a:ext>
            </a:extLst>
          </p:cNvPr>
          <p:cNvSpPr txBox="1"/>
          <p:nvPr/>
        </p:nvSpPr>
        <p:spPr>
          <a:xfrm>
            <a:off x="6798113" y="6316949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F48366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27F675-720A-A5E4-72B7-11D794F70DBA}"/>
              </a:ext>
            </a:extLst>
          </p:cNvPr>
          <p:cNvSpPr txBox="1"/>
          <p:nvPr/>
        </p:nvSpPr>
        <p:spPr>
          <a:xfrm>
            <a:off x="7712656" y="6308976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EEC43F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F5C7EA-E9F6-86C4-4D9B-EFA028E22CFB}"/>
              </a:ext>
            </a:extLst>
          </p:cNvPr>
          <p:cNvSpPr/>
          <p:nvPr/>
        </p:nvSpPr>
        <p:spPr>
          <a:xfrm>
            <a:off x="8077199" y="2642116"/>
            <a:ext cx="1380699" cy="40084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C79F43-23A2-B475-090F-8796B95F70EC}"/>
              </a:ext>
            </a:extLst>
          </p:cNvPr>
          <p:cNvSpPr/>
          <p:nvPr/>
        </p:nvSpPr>
        <p:spPr>
          <a:xfrm>
            <a:off x="7558506" y="2584935"/>
            <a:ext cx="739568" cy="11696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422D3F-B2C8-AE00-D476-F379AE0C71EA}"/>
              </a:ext>
            </a:extLst>
          </p:cNvPr>
          <p:cNvSpPr/>
          <p:nvPr/>
        </p:nvSpPr>
        <p:spPr>
          <a:xfrm>
            <a:off x="7640990" y="6285405"/>
            <a:ext cx="708261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54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435D0-219F-77B8-8545-842AA19F8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BC2629-9F87-5D5E-7624-32F5641ABFB0}"/>
              </a:ext>
            </a:extLst>
          </p:cNvPr>
          <p:cNvSpPr txBox="1"/>
          <p:nvPr/>
        </p:nvSpPr>
        <p:spPr>
          <a:xfrm>
            <a:off x="214938" y="264651"/>
            <a:ext cx="11959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fundamental universe is profoundly strange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8E9FB4-1DB3-3F96-F43E-059B0DC47D30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The sub-atomic structure of matter and its interactions is described by the </a:t>
            </a:r>
            <a:r>
              <a:rPr lang="en-GB" sz="1600" b="1" dirty="0">
                <a:solidFill>
                  <a:srgbClr val="0D7FBF"/>
                </a:solidFill>
                <a:latin typeface="Helvetica" pitchFamily="2" charset="0"/>
              </a:rPr>
              <a:t>Standard Model (SM)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4C19DBC-E369-10EA-91B1-C4C0A14C0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8647" y="1696764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1463515-25ED-F540-6734-07E8AC79A9B8}"/>
              </a:ext>
            </a:extLst>
          </p:cNvPr>
          <p:cNvSpPr txBox="1"/>
          <p:nvPr/>
        </p:nvSpPr>
        <p:spPr>
          <a:xfrm>
            <a:off x="4918578" y="6316949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78D745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1/2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0D0AD3-185F-F692-B68B-1023904FF4BE}"/>
              </a:ext>
            </a:extLst>
          </p:cNvPr>
          <p:cNvSpPr txBox="1"/>
          <p:nvPr/>
        </p:nvSpPr>
        <p:spPr>
          <a:xfrm>
            <a:off x="6798113" y="6316949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F48366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2FC7F5-43EF-0066-A7ED-4CE480F644B8}"/>
              </a:ext>
            </a:extLst>
          </p:cNvPr>
          <p:cNvSpPr txBox="1"/>
          <p:nvPr/>
        </p:nvSpPr>
        <p:spPr>
          <a:xfrm>
            <a:off x="7712656" y="6308976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EEC43F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0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0B91B64-16AF-5A73-17EB-E6F40E0D2EC1}"/>
              </a:ext>
            </a:extLst>
          </p:cNvPr>
          <p:cNvGrpSpPr/>
          <p:nvPr/>
        </p:nvGrpSpPr>
        <p:grpSpPr>
          <a:xfrm>
            <a:off x="8525801" y="2683059"/>
            <a:ext cx="3361400" cy="3910283"/>
            <a:chOff x="8594041" y="2683059"/>
            <a:chExt cx="3361400" cy="3910283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865FEB0-FDE7-3866-98FD-41B0BD39006C}"/>
                </a:ext>
              </a:extLst>
            </p:cNvPr>
            <p:cNvSpPr/>
            <p:nvPr/>
          </p:nvSpPr>
          <p:spPr>
            <a:xfrm>
              <a:off x="8996623" y="2683059"/>
              <a:ext cx="2958818" cy="3910283"/>
            </a:xfrm>
            <a:prstGeom prst="roundRect">
              <a:avLst>
                <a:gd name="adj" fmla="val 2048"/>
              </a:avLst>
            </a:prstGeom>
            <a:solidFill>
              <a:srgbClr val="FFE356"/>
            </a:solidFill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BC7964-848F-C799-700E-93EA581B2D92}"/>
                </a:ext>
              </a:extLst>
            </p:cNvPr>
            <p:cNvSpPr txBox="1"/>
            <p:nvPr/>
          </p:nvSpPr>
          <p:spPr>
            <a:xfrm>
              <a:off x="9091862" y="2788703"/>
              <a:ext cx="2749560" cy="37856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Ins="3600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New kind of interactions, unlike any known force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A manifestation of a vacuum field that gives elementary particles mass according to their coupling strength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The core conceptual challenges of the SM are tied to the Higgs sector (unstable mass)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The Higgs may also hold clues  to dark matter, matter–antimatter asymmetry, and physics beyond the SM 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(</a:t>
              </a: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eg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, is the Higgs boson elementary? Does it have brothers  and sisters? …)</a:t>
              </a:r>
              <a:endPara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AC61F9D-4A47-F021-90A0-4D94F43079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94041" y="3089678"/>
              <a:ext cx="327254" cy="0"/>
            </a:xfrm>
            <a:prstGeom prst="straightConnector1">
              <a:avLst/>
            </a:prstGeom>
            <a:ln w="1270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4376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D0A60-468D-7B9E-08FD-107A7845F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2C0FFB-6D89-815C-4896-D495F410B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B56B0C-F980-5BA8-686E-53875D28DD12}"/>
              </a:ext>
            </a:extLst>
          </p:cNvPr>
          <p:cNvSpPr txBox="1"/>
          <p:nvPr/>
        </p:nvSpPr>
        <p:spPr>
          <a:xfrm>
            <a:off x="214939" y="264651"/>
            <a:ext cx="11959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The LHC showed that the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Brout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-Englert-Higgs mechanism is real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1F741D-692D-5625-B836-3588971A0C65}"/>
              </a:ext>
            </a:extLst>
          </p:cNvPr>
          <p:cNvSpPr txBox="1"/>
          <p:nvPr/>
        </p:nvSpPr>
        <p:spPr>
          <a:xfrm>
            <a:off x="623283" y="1108786"/>
            <a:ext cx="11228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Discovery of Higgs boson enables the direct study of electroweak symmetry breaking and the process of mass generation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968E08-3CA2-4310-7328-8A88EB15FFE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 rot="5400000">
            <a:off x="6622566" y="1529943"/>
            <a:ext cx="5163674" cy="529440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58EAAC5-9178-88E4-502B-2784C79E1D04}"/>
              </a:ext>
            </a:extLst>
          </p:cNvPr>
          <p:cNvSpPr txBox="1"/>
          <p:nvPr/>
        </p:nvSpPr>
        <p:spPr>
          <a:xfrm>
            <a:off x="8282464" y="1661439"/>
            <a:ext cx="3114955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ATLAS: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ATLAS-CONF-2025-006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, CMS: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arXiv:2602.18611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5E99D12D-5F8B-1A6E-1E67-BAB4AFB03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0" y="1905718"/>
            <a:ext cx="4561565" cy="4024910"/>
          </a:xfrm>
          <a:prstGeom prst="rect">
            <a:avLst/>
          </a:prstGeom>
          <a:effectLst>
            <a:outerShdw blurRad="186035" sx="102000" sy="102000" algn="ctr" rotWithShape="0">
              <a:prstClr val="black">
                <a:alpha val="10603"/>
              </a:prstClr>
            </a:outerShdw>
          </a:effectLst>
        </p:spPr>
      </p:pic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86F1392F-AEAF-6934-B594-0773F9606FF8}"/>
              </a:ext>
            </a:extLst>
          </p:cNvPr>
          <p:cNvSpPr/>
          <p:nvPr/>
        </p:nvSpPr>
        <p:spPr>
          <a:xfrm>
            <a:off x="2617072" y="4184439"/>
            <a:ext cx="1487821" cy="850694"/>
          </a:xfrm>
          <a:prstGeom prst="roundRect">
            <a:avLst/>
          </a:prstGeom>
          <a:ln w="19050"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82E5795-9660-B87F-E16B-D083D89AB64F}"/>
              </a:ext>
            </a:extLst>
          </p:cNvPr>
          <p:cNvSpPr txBox="1"/>
          <p:nvPr/>
        </p:nvSpPr>
        <p:spPr>
          <a:xfrm>
            <a:off x="3036950" y="5083519"/>
            <a:ext cx="1916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Unpleasant scalar sector (23 parameters, large</a:t>
            </a:r>
            <a:r>
              <a:rPr lang="en-GB" sz="1200" dirty="0">
                <a:solidFill>
                  <a:srgbClr val="FFFF0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hierarchy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) — key to many mysteries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670A309-D56B-4C5D-7FA9-B60606271EB2}"/>
              </a:ext>
            </a:extLst>
          </p:cNvPr>
          <p:cNvSpPr txBox="1"/>
          <p:nvPr/>
        </p:nvSpPr>
        <p:spPr>
          <a:xfrm>
            <a:off x="2447042" y="4983394"/>
            <a:ext cx="689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halkboard" panose="03050602040202020205" pitchFamily="66" charset="77"/>
                <a:ea typeface="Helvetica Light" charset="0"/>
                <a:cs typeface="Helvetica Light" charset="0"/>
                <a:sym typeface="Wingdings" pitchFamily="2" charset="2"/>
              </a:rPr>
              <a:t>+ ….</a:t>
            </a: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A468FC66-B5A5-59F9-68DE-2A741F5257F8}"/>
              </a:ext>
            </a:extLst>
          </p:cNvPr>
          <p:cNvSpPr/>
          <p:nvPr/>
        </p:nvSpPr>
        <p:spPr>
          <a:xfrm>
            <a:off x="4935039" y="4494756"/>
            <a:ext cx="1487822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EB1D1D8-0181-209D-2D7E-44D009C7822A}"/>
                  </a:ext>
                </a:extLst>
              </p:cNvPr>
              <p:cNvSpPr txBox="1"/>
              <p:nvPr/>
            </p:nvSpPr>
            <p:spPr>
              <a:xfrm>
                <a:off x="5760969" y="4815670"/>
                <a:ext cx="719364" cy="465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577B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∝</m:t>
                      </m:r>
                      <m:f>
                        <m:fPr>
                          <m:ctrlP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sSubSup>
                            <m:sSubSupPr>
                              <m:ctrlP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SupPr>
                            <m:e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𝐻</m:t>
                              </m:r>
                            </m:sub>
                            <m:sup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577BC"/>
                  </a:solidFill>
                  <a:effectLst/>
                  <a:uLnTx/>
                  <a:uFillTx/>
                  <a:latin typeface="Chalkduster"/>
                  <a:ea typeface="+mn-ea"/>
                  <a:cs typeface="Chalkduster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EB1D1D8-0181-209D-2D7E-44D009C78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969" y="4815670"/>
                <a:ext cx="719364" cy="4658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4D4E0A0-B532-B36A-A70C-8C77D0E4A32B}"/>
              </a:ext>
            </a:extLst>
          </p:cNvPr>
          <p:cNvCxnSpPr>
            <a:cxnSpLocks/>
          </p:cNvCxnSpPr>
          <p:nvPr/>
        </p:nvCxnSpPr>
        <p:spPr>
          <a:xfrm>
            <a:off x="4115592" y="4740698"/>
            <a:ext cx="88285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8CA1879-2107-BDEB-CF84-6558ADF244A8}"/>
              </a:ext>
            </a:extLst>
          </p:cNvPr>
          <p:cNvGrpSpPr/>
          <p:nvPr/>
        </p:nvGrpSpPr>
        <p:grpSpPr>
          <a:xfrm>
            <a:off x="4944060" y="4747015"/>
            <a:ext cx="1158995" cy="672912"/>
            <a:chOff x="10554418" y="4087784"/>
            <a:chExt cx="1158995" cy="67291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48FD66E4-CB75-B2A2-31E5-53920911615D}"/>
                </a:ext>
              </a:extLst>
            </p:cNvPr>
            <p:cNvCxnSpPr/>
            <p:nvPr/>
          </p:nvCxnSpPr>
          <p:spPr>
            <a:xfrm>
              <a:off x="10826558" y="4425414"/>
              <a:ext cx="487680" cy="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44321A12-2394-1782-BCA7-6DBA590F24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14238" y="4087784"/>
              <a:ext cx="399175" cy="337633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4C2EB07D-AD6C-845D-C769-045A86F88625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853" y="4423063"/>
              <a:ext cx="399175" cy="337633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9A88E28-FABE-0B20-563E-CDA0DBA30993}"/>
                </a:ext>
              </a:extLst>
            </p:cNvPr>
            <p:cNvSpPr txBox="1"/>
            <p:nvPr/>
          </p:nvSpPr>
          <p:spPr>
            <a:xfrm>
              <a:off x="10554418" y="4284962"/>
              <a:ext cx="304892" cy="2923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1" u="none" strike="noStrike" kern="1200" cap="none" spc="0" normalizeH="0" baseline="0" noProof="0" dirty="0">
                  <a:ln>
                    <a:noFill/>
                  </a:ln>
                  <a:solidFill>
                    <a:srgbClr val="2577BC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A2CA91AF-59D5-B5B5-940C-3268E5A1A762}"/>
              </a:ext>
            </a:extLst>
          </p:cNvPr>
          <p:cNvSpPr txBox="1"/>
          <p:nvPr/>
        </p:nvSpPr>
        <p:spPr>
          <a:xfrm>
            <a:off x="6058273" y="4568273"/>
            <a:ext cx="30489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2577BC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1107091-8981-1EF9-3502-D9F4E0A588D1}"/>
              </a:ext>
            </a:extLst>
          </p:cNvPr>
          <p:cNvSpPr txBox="1"/>
          <p:nvPr/>
        </p:nvSpPr>
        <p:spPr>
          <a:xfrm>
            <a:off x="6060207" y="5304456"/>
            <a:ext cx="30489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2577BC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6E66F905-93D8-B515-FA54-C1FCA09725EC}"/>
              </a:ext>
            </a:extLst>
          </p:cNvPr>
          <p:cNvSpPr/>
          <p:nvPr/>
        </p:nvSpPr>
        <p:spPr>
          <a:xfrm>
            <a:off x="4935038" y="3213137"/>
            <a:ext cx="1487822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AFB91FB-4685-DB1C-51B6-2D7537290184}"/>
              </a:ext>
            </a:extLst>
          </p:cNvPr>
          <p:cNvCxnSpPr>
            <a:cxnSpLocks/>
            <a:endCxn id="84" idx="1"/>
          </p:cNvCxnSpPr>
          <p:nvPr/>
        </p:nvCxnSpPr>
        <p:spPr>
          <a:xfrm flipV="1">
            <a:off x="3715845" y="3797754"/>
            <a:ext cx="1219193" cy="399305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9834267E-FC3D-09F5-3EA6-5613B6D5C621}"/>
                  </a:ext>
                </a:extLst>
              </p:cNvPr>
              <p:cNvSpPr txBox="1"/>
              <p:nvPr/>
            </p:nvSpPr>
            <p:spPr>
              <a:xfrm>
                <a:off x="5778678" y="3566495"/>
                <a:ext cx="607474" cy="4138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4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∝</m:t>
                      </m:r>
                      <m:f>
                        <m:fPr>
                          <m:ctrlP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E4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E4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E4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E40000"/>
                  </a:solidFill>
                  <a:effectLst/>
                  <a:uLnTx/>
                  <a:uFillTx/>
                  <a:latin typeface="Chalkduster"/>
                  <a:ea typeface="+mn-ea"/>
                  <a:cs typeface="Chalkduster"/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9834267E-FC3D-09F5-3EA6-5613B6D5C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678" y="3566495"/>
                <a:ext cx="607474" cy="4138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Rectangle 86">
            <a:extLst>
              <a:ext uri="{FF2B5EF4-FFF2-40B4-BE49-F238E27FC236}">
                <a16:creationId xmlns:a16="http://schemas.microsoft.com/office/drawing/2014/main" id="{481E119E-3D8E-23B1-459A-7C98ED475857}"/>
              </a:ext>
            </a:extLst>
          </p:cNvPr>
          <p:cNvSpPr/>
          <p:nvPr/>
        </p:nvSpPr>
        <p:spPr>
          <a:xfrm>
            <a:off x="6165790" y="3264658"/>
            <a:ext cx="281672" cy="21800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14209F7-AE2A-690A-515E-A9E8EBDEDBD1}"/>
              </a:ext>
            </a:extLst>
          </p:cNvPr>
          <p:cNvSpPr txBox="1"/>
          <p:nvPr/>
        </p:nvSpPr>
        <p:spPr>
          <a:xfrm>
            <a:off x="6084204" y="3277469"/>
            <a:ext cx="231154" cy="29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CD35ABB-D380-9EBF-6AA7-38463E3CB6DB}"/>
              </a:ext>
            </a:extLst>
          </p:cNvPr>
          <p:cNvSpPr txBox="1"/>
          <p:nvPr/>
        </p:nvSpPr>
        <p:spPr>
          <a:xfrm>
            <a:off x="6081289" y="4010365"/>
            <a:ext cx="23115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9923E80-8939-E98D-519A-24FEAB15C728}"/>
              </a:ext>
            </a:extLst>
          </p:cNvPr>
          <p:cNvGrpSpPr/>
          <p:nvPr/>
        </p:nvGrpSpPr>
        <p:grpSpPr>
          <a:xfrm>
            <a:off x="4954428" y="3442703"/>
            <a:ext cx="1158995" cy="672912"/>
            <a:chOff x="10554418" y="4087784"/>
            <a:chExt cx="1158995" cy="672912"/>
          </a:xfrm>
        </p:grpSpPr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8E3C25D7-2F6B-64D5-A344-24430AFADA84}"/>
                </a:ext>
              </a:extLst>
            </p:cNvPr>
            <p:cNvCxnSpPr/>
            <p:nvPr/>
          </p:nvCxnSpPr>
          <p:spPr>
            <a:xfrm>
              <a:off x="10826558" y="4425414"/>
              <a:ext cx="487680" cy="0"/>
            </a:xfrm>
            <a:prstGeom prst="line">
              <a:avLst/>
            </a:prstGeom>
            <a:ln>
              <a:solidFill>
                <a:srgbClr val="E40000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FBD9DB12-6D8F-AA7B-2F78-4B7AF4768D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14238" y="4087784"/>
              <a:ext cx="399175" cy="337633"/>
            </a:xfrm>
            <a:prstGeom prst="line">
              <a:avLst/>
            </a:prstGeom>
            <a:ln>
              <a:solidFill>
                <a:srgbClr val="E40000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0E83738F-BB71-9B7B-28A6-E270E71B808F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853" y="4423063"/>
              <a:ext cx="399175" cy="337633"/>
            </a:xfrm>
            <a:prstGeom prst="line">
              <a:avLst/>
            </a:prstGeom>
            <a:ln>
              <a:solidFill>
                <a:srgbClr val="E40000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0B5D187-2F71-F138-DA10-A3B43C45880B}"/>
                </a:ext>
              </a:extLst>
            </p:cNvPr>
            <p:cNvSpPr txBox="1"/>
            <p:nvPr/>
          </p:nvSpPr>
          <p:spPr>
            <a:xfrm>
              <a:off x="10554418" y="4284962"/>
              <a:ext cx="304892" cy="292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1" u="none" strike="noStrike" kern="1200" cap="none" spc="0" normalizeH="0" baseline="0" noProof="0" dirty="0">
                  <a:ln>
                    <a:noFill/>
                  </a:ln>
                  <a:solidFill>
                    <a:srgbClr val="E40000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</p:grpSp>
      <p:sp>
        <p:nvSpPr>
          <p:cNvPr id="95" name="Rounded Rectangle 94">
            <a:extLst>
              <a:ext uri="{FF2B5EF4-FFF2-40B4-BE49-F238E27FC236}">
                <a16:creationId xmlns:a16="http://schemas.microsoft.com/office/drawing/2014/main" id="{1AC98DF8-FA47-BD9D-92C6-78D3F517519A}"/>
              </a:ext>
            </a:extLst>
          </p:cNvPr>
          <p:cNvSpPr/>
          <p:nvPr/>
        </p:nvSpPr>
        <p:spPr>
          <a:xfrm>
            <a:off x="331024" y="5155215"/>
            <a:ext cx="1803836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E40E02DC-A8E5-194C-B233-0C559877F26E}"/>
                  </a:ext>
                </a:extLst>
              </p:cNvPr>
              <p:cNvSpPr txBox="1"/>
              <p:nvPr/>
            </p:nvSpPr>
            <p:spPr>
              <a:xfrm>
                <a:off x="1223059" y="5464277"/>
                <a:ext cx="870045" cy="4832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3A6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∝</m:t>
                      </m:r>
                      <m:f>
                        <m:fPr>
                          <m:ctrlP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sSubSup>
                            <m:sSubSupPr>
                              <m:ctrlP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SupPr>
                            <m:e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𝑊</m:t>
                              </m:r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/</m:t>
                              </m:r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𝑍</m:t>
                              </m:r>
                            </m:sub>
                            <m:sup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3A650"/>
                  </a:solidFill>
                  <a:effectLst/>
                  <a:uLnTx/>
                  <a:uFillTx/>
                  <a:latin typeface="Chalkduster"/>
                  <a:ea typeface="+mn-ea"/>
                  <a:cs typeface="Chalkduster"/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E40E02DC-A8E5-194C-B233-0C559877F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059" y="5464277"/>
                <a:ext cx="870045" cy="4832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119EDD6-D5B5-2427-B15E-95A49417CB18}"/>
              </a:ext>
            </a:extLst>
          </p:cNvPr>
          <p:cNvCxnSpPr>
            <a:cxnSpLocks/>
          </p:cNvCxnSpPr>
          <p:nvPr/>
        </p:nvCxnSpPr>
        <p:spPr>
          <a:xfrm flipV="1">
            <a:off x="2063710" y="4899722"/>
            <a:ext cx="565577" cy="390134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0BEE385-A313-E949-2225-C7CB619664CC}"/>
              </a:ext>
            </a:extLst>
          </p:cNvPr>
          <p:cNvGrpSpPr/>
          <p:nvPr/>
        </p:nvGrpSpPr>
        <p:grpSpPr>
          <a:xfrm>
            <a:off x="361915" y="5602811"/>
            <a:ext cx="759820" cy="292388"/>
            <a:chOff x="10554418" y="4284962"/>
            <a:chExt cx="759820" cy="292388"/>
          </a:xfrm>
        </p:grpSpPr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D513F332-7252-FDD6-0AFF-B69A9B9FEEA1}"/>
                </a:ext>
              </a:extLst>
            </p:cNvPr>
            <p:cNvCxnSpPr/>
            <p:nvPr/>
          </p:nvCxnSpPr>
          <p:spPr>
            <a:xfrm>
              <a:off x="10826558" y="4425414"/>
              <a:ext cx="487680" cy="0"/>
            </a:xfrm>
            <a:prstGeom prst="line">
              <a:avLst/>
            </a:prstGeom>
            <a:ln>
              <a:solidFill>
                <a:srgbClr val="03A650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1CD2225-8A7D-64B9-EA64-FCDE3F784CF3}"/>
                </a:ext>
              </a:extLst>
            </p:cNvPr>
            <p:cNvSpPr txBox="1"/>
            <p:nvPr/>
          </p:nvSpPr>
          <p:spPr>
            <a:xfrm>
              <a:off x="10554418" y="4284962"/>
              <a:ext cx="304892" cy="292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1" u="none" strike="noStrike" kern="1200" cap="none" spc="0" normalizeH="0" baseline="0" noProof="0" dirty="0">
                  <a:ln>
                    <a:noFill/>
                  </a:ln>
                  <a:solidFill>
                    <a:srgbClr val="03A650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</p:grpSp>
      <p:sp>
        <p:nvSpPr>
          <p:cNvPr id="101" name="Freeform 25">
            <a:extLst>
              <a:ext uri="{FF2B5EF4-FFF2-40B4-BE49-F238E27FC236}">
                <a16:creationId xmlns:a16="http://schemas.microsoft.com/office/drawing/2014/main" id="{8C063DC3-A644-2635-5FD7-C2FCAC82B2B7}"/>
              </a:ext>
            </a:extLst>
          </p:cNvPr>
          <p:cNvSpPr>
            <a:spLocks/>
          </p:cNvSpPr>
          <p:nvPr/>
        </p:nvSpPr>
        <p:spPr bwMode="auto">
          <a:xfrm rot="19060017" flipH="1">
            <a:off x="1060243" y="5495208"/>
            <a:ext cx="637066" cy="71371"/>
          </a:xfrm>
          <a:custGeom>
            <a:avLst/>
            <a:gdLst>
              <a:gd name="T0" fmla="*/ 0 w 2304"/>
              <a:gd name="T1" fmla="*/ 192 h 192"/>
              <a:gd name="T2" fmla="*/ 192 w 2304"/>
              <a:gd name="T3" fmla="*/ 0 h 192"/>
              <a:gd name="T4" fmla="*/ 384 w 2304"/>
              <a:gd name="T5" fmla="*/ 192 h 192"/>
              <a:gd name="T6" fmla="*/ 576 w 2304"/>
              <a:gd name="T7" fmla="*/ 0 h 192"/>
              <a:gd name="T8" fmla="*/ 768 w 2304"/>
              <a:gd name="T9" fmla="*/ 192 h 192"/>
              <a:gd name="T10" fmla="*/ 960 w 2304"/>
              <a:gd name="T11" fmla="*/ 0 h 192"/>
              <a:gd name="T12" fmla="*/ 1152 w 2304"/>
              <a:gd name="T13" fmla="*/ 192 h 192"/>
              <a:gd name="T14" fmla="*/ 1344 w 2304"/>
              <a:gd name="T15" fmla="*/ 0 h 192"/>
              <a:gd name="T16" fmla="*/ 1536 w 2304"/>
              <a:gd name="T17" fmla="*/ 192 h 192"/>
              <a:gd name="T18" fmla="*/ 1728 w 2304"/>
              <a:gd name="T19" fmla="*/ 0 h 192"/>
              <a:gd name="T20" fmla="*/ 1920 w 2304"/>
              <a:gd name="T21" fmla="*/ 192 h 192"/>
              <a:gd name="T22" fmla="*/ 2112 w 2304"/>
              <a:gd name="T23" fmla="*/ 0 h 192"/>
              <a:gd name="T24" fmla="*/ 2304 w 2304"/>
              <a:gd name="T2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8575" cmpd="sng">
            <a:solidFill>
              <a:srgbClr val="03A6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Freeform 25">
            <a:extLst>
              <a:ext uri="{FF2B5EF4-FFF2-40B4-BE49-F238E27FC236}">
                <a16:creationId xmlns:a16="http://schemas.microsoft.com/office/drawing/2014/main" id="{C52B2BED-2E0B-F963-C6B9-2DD4840E3BA7}"/>
              </a:ext>
            </a:extLst>
          </p:cNvPr>
          <p:cNvSpPr>
            <a:spLocks/>
          </p:cNvSpPr>
          <p:nvPr/>
        </p:nvSpPr>
        <p:spPr bwMode="auto">
          <a:xfrm rot="2539983" flipH="1" flipV="1">
            <a:off x="1065008" y="5914310"/>
            <a:ext cx="637066" cy="71371"/>
          </a:xfrm>
          <a:custGeom>
            <a:avLst/>
            <a:gdLst>
              <a:gd name="T0" fmla="*/ 0 w 2304"/>
              <a:gd name="T1" fmla="*/ 192 h 192"/>
              <a:gd name="T2" fmla="*/ 192 w 2304"/>
              <a:gd name="T3" fmla="*/ 0 h 192"/>
              <a:gd name="T4" fmla="*/ 384 w 2304"/>
              <a:gd name="T5" fmla="*/ 192 h 192"/>
              <a:gd name="T6" fmla="*/ 576 w 2304"/>
              <a:gd name="T7" fmla="*/ 0 h 192"/>
              <a:gd name="T8" fmla="*/ 768 w 2304"/>
              <a:gd name="T9" fmla="*/ 192 h 192"/>
              <a:gd name="T10" fmla="*/ 960 w 2304"/>
              <a:gd name="T11" fmla="*/ 0 h 192"/>
              <a:gd name="T12" fmla="*/ 1152 w 2304"/>
              <a:gd name="T13" fmla="*/ 192 h 192"/>
              <a:gd name="T14" fmla="*/ 1344 w 2304"/>
              <a:gd name="T15" fmla="*/ 0 h 192"/>
              <a:gd name="T16" fmla="*/ 1536 w 2304"/>
              <a:gd name="T17" fmla="*/ 192 h 192"/>
              <a:gd name="T18" fmla="*/ 1728 w 2304"/>
              <a:gd name="T19" fmla="*/ 0 h 192"/>
              <a:gd name="T20" fmla="*/ 1920 w 2304"/>
              <a:gd name="T21" fmla="*/ 192 h 192"/>
              <a:gd name="T22" fmla="*/ 2112 w 2304"/>
              <a:gd name="T23" fmla="*/ 0 h 192"/>
              <a:gd name="T24" fmla="*/ 2304 w 2304"/>
              <a:gd name="T2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8575" cmpd="sng">
            <a:solidFill>
              <a:srgbClr val="03A6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5E48FD0-72A4-0884-E5F4-51FD589C049F}"/>
              </a:ext>
            </a:extLst>
          </p:cNvPr>
          <p:cNvSpPr txBox="1"/>
          <p:nvPr/>
        </p:nvSpPr>
        <p:spPr>
          <a:xfrm>
            <a:off x="1562724" y="5217628"/>
            <a:ext cx="4908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03A65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W/Z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B176F73-60DE-0F75-4A60-93542DE40684}"/>
              </a:ext>
            </a:extLst>
          </p:cNvPr>
          <p:cNvSpPr txBox="1"/>
          <p:nvPr/>
        </p:nvSpPr>
        <p:spPr>
          <a:xfrm>
            <a:off x="1564658" y="5953811"/>
            <a:ext cx="4908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03A65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W/Z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60DE2662-3A8C-6E0A-F736-EB0308717C7E}"/>
                  </a:ext>
                </a:extLst>
              </p:cNvPr>
              <p:cNvSpPr txBox="1"/>
              <p:nvPr/>
            </p:nvSpPr>
            <p:spPr>
              <a:xfrm>
                <a:off x="645712" y="5329350"/>
                <a:ext cx="600324" cy="3606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𝑊</m:t>
                          </m:r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/</m:t>
                          </m:r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3A6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60DE2662-3A8C-6E0A-F736-EB0308717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12" y="5329350"/>
                <a:ext cx="600324" cy="360676"/>
              </a:xfrm>
              <a:prstGeom prst="rect">
                <a:avLst/>
              </a:prstGeom>
              <a:blipFill>
                <a:blip r:embed="rId9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Oval 105">
            <a:extLst>
              <a:ext uri="{FF2B5EF4-FFF2-40B4-BE49-F238E27FC236}">
                <a16:creationId xmlns:a16="http://schemas.microsoft.com/office/drawing/2014/main" id="{2CB7554C-736E-91B8-64CC-EEF8D1D0DD3F}"/>
              </a:ext>
            </a:extLst>
          </p:cNvPr>
          <p:cNvSpPr/>
          <p:nvPr/>
        </p:nvSpPr>
        <p:spPr>
          <a:xfrm>
            <a:off x="1105810" y="5703711"/>
            <a:ext cx="90000" cy="90183"/>
          </a:xfrm>
          <a:prstGeom prst="ellipse">
            <a:avLst/>
          </a:prstGeom>
          <a:solidFill>
            <a:srgbClr val="03A650"/>
          </a:solidFill>
          <a:ln>
            <a:solidFill>
              <a:srgbClr val="03A650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AD2F86B9-B525-95EC-DCE7-AD1E5DD60DE2}"/>
                  </a:ext>
                </a:extLst>
              </p:cNvPr>
              <p:cNvSpPr txBox="1"/>
              <p:nvPr/>
            </p:nvSpPr>
            <p:spPr>
              <a:xfrm>
                <a:off x="5440412" y="3359145"/>
                <a:ext cx="600324" cy="3606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4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AD2F86B9-B525-95EC-DCE7-AD1E5DD60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412" y="3359145"/>
                <a:ext cx="600324" cy="360676"/>
              </a:xfrm>
              <a:prstGeom prst="rect">
                <a:avLst/>
              </a:prstGeom>
              <a:blipFill>
                <a:blip r:embed="rId10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Oval 107">
            <a:extLst>
              <a:ext uri="{FF2B5EF4-FFF2-40B4-BE49-F238E27FC236}">
                <a16:creationId xmlns:a16="http://schemas.microsoft.com/office/drawing/2014/main" id="{31A3922C-F7A4-FF18-33B4-71111747062A}"/>
              </a:ext>
            </a:extLst>
          </p:cNvPr>
          <p:cNvSpPr/>
          <p:nvPr/>
        </p:nvSpPr>
        <p:spPr>
          <a:xfrm>
            <a:off x="5668862" y="3733506"/>
            <a:ext cx="90000" cy="90183"/>
          </a:xfrm>
          <a:prstGeom prst="ellipse">
            <a:avLst/>
          </a:prstGeom>
          <a:solidFill>
            <a:srgbClr val="E40000"/>
          </a:solidFill>
          <a:ln>
            <a:solidFill>
              <a:srgbClr val="E40000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D16583BB-B6EE-511E-19EA-A1F362E0059A}"/>
                  </a:ext>
                </a:extLst>
              </p:cNvPr>
              <p:cNvSpPr txBox="1"/>
              <p:nvPr/>
            </p:nvSpPr>
            <p:spPr>
              <a:xfrm>
                <a:off x="5405394" y="4693339"/>
                <a:ext cx="60032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𝜆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577B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D16583BB-B6EE-511E-19EA-A1F362E005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394" y="4693339"/>
                <a:ext cx="600324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Oval 109">
            <a:extLst>
              <a:ext uri="{FF2B5EF4-FFF2-40B4-BE49-F238E27FC236}">
                <a16:creationId xmlns:a16="http://schemas.microsoft.com/office/drawing/2014/main" id="{F92CA7AC-EDE5-919C-1B9E-305A328667CF}"/>
              </a:ext>
            </a:extLst>
          </p:cNvPr>
          <p:cNvSpPr/>
          <p:nvPr/>
        </p:nvSpPr>
        <p:spPr>
          <a:xfrm>
            <a:off x="5672227" y="5044335"/>
            <a:ext cx="90000" cy="90183"/>
          </a:xfrm>
          <a:prstGeom prst="ellipse">
            <a:avLst/>
          </a:prstGeom>
          <a:solidFill>
            <a:srgbClr val="2577BC"/>
          </a:solidFill>
          <a:ln>
            <a:solidFill>
              <a:srgbClr val="2577BC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2D60D7-2F16-9511-285A-691B1984362A}"/>
                  </a:ext>
                </a:extLst>
              </p:cNvPr>
              <p:cNvSpPr txBox="1"/>
              <p:nvPr/>
            </p:nvSpPr>
            <p:spPr>
              <a:xfrm>
                <a:off x="2304638" y="6002644"/>
                <a:ext cx="3089567" cy="2830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CH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sym typeface="Wingdings" pitchFamily="2" charset="2"/>
                  </a:rPr>
                  <a:t>Coupling strength modifiers: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H" sz="11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H" sz="1100" b="0" i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κ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100" b="0" i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i</m:t>
                        </m:r>
                      </m:sub>
                    </m:sSub>
                    <m:r>
                      <a:rPr lang="en-US" sz="1100" b="0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sz="11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1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κ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i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obs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sz="11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κ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i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SM</m:t>
                            </m:r>
                          </m:sup>
                        </m:sSubSup>
                      </m:den>
                    </m:f>
                  </m:oMath>
                </a14:m>
                <a:endParaRPr lang="en-GB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2D60D7-2F16-9511-285A-691B19843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638" y="6002644"/>
                <a:ext cx="3089567" cy="283026"/>
              </a:xfrm>
              <a:prstGeom prst="rect">
                <a:avLst/>
              </a:prstGeom>
              <a:blipFill>
                <a:blip r:embed="rId12"/>
                <a:stretch>
                  <a:fillRect t="-104348" b="-169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135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2238D-FA6A-7FAC-E060-E116D5E11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203781-6638-6896-0348-C104823BF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F1F88-EEB4-44BD-817F-EE067B713C9C}"/>
              </a:ext>
            </a:extLst>
          </p:cNvPr>
          <p:cNvSpPr txBox="1"/>
          <p:nvPr/>
        </p:nvSpPr>
        <p:spPr>
          <a:xfrm>
            <a:off x="214939" y="264651"/>
            <a:ext cx="11959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We have learned so much more at the LHC …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AD2D70-06DB-DD9F-E2CF-F2EE6100F6A9}"/>
              </a:ext>
            </a:extLst>
          </p:cNvPr>
          <p:cNvSpPr txBox="1"/>
          <p:nvPr/>
        </p:nvSpPr>
        <p:spPr>
          <a:xfrm>
            <a:off x="623284" y="1108786"/>
            <a:ext cx="655337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 plethora of measurements, some involving extremely rare and sensitive processes, others reaching very high precision, confirm the predictive power of the SM and deepen our understanding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82 new hadronic bound states discovered so far, 28 of which exotic, the heaviest being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toponium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Heavy-ion collisions enabled unprecedented insights into the quark-gluon plasma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Searches for new phenomena have set tight constraints on some of the most popular SM extensions, thus completely changing the field of beyond the SM physics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F1F0FE-E3A5-7FE1-6215-9100E3ABF0F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72190" y="1081079"/>
            <a:ext cx="4300456" cy="32298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EF2961-E821-CE31-31E6-817BE026B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299" y="4364107"/>
            <a:ext cx="4128618" cy="22936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76F10D-668C-7CD9-B2A6-96B0808219C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/>
        </p:blipFill>
        <p:spPr>
          <a:xfrm rot="5400000">
            <a:off x="4388862" y="3690507"/>
            <a:ext cx="2650001" cy="36737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951D62F-6686-689C-23FA-7AE282E4A69F}"/>
              </a:ext>
            </a:extLst>
          </p:cNvPr>
          <p:cNvSpPr txBox="1"/>
          <p:nvPr/>
        </p:nvSpPr>
        <p:spPr>
          <a:xfrm>
            <a:off x="4117571" y="6579353"/>
            <a:ext cx="17244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  <a:hlinkClick r:id="rId5"/>
              </a:rPr>
              <a:t>Phys. Rep. 1116 (2025) 261</a:t>
            </a:r>
            <a:endParaRPr kumimoji="0" lang="en-CH" sz="9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 Light" panose="020B0403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AF5547-2B58-6C38-F78D-04008D0AD5D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695433" y="3668533"/>
            <a:ext cx="2548793" cy="37634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77B6CE-FA52-2053-EAAE-087691CE7B48}"/>
              </a:ext>
            </a:extLst>
          </p:cNvPr>
          <p:cNvSpPr txBox="1"/>
          <p:nvPr/>
        </p:nvSpPr>
        <p:spPr>
          <a:xfrm rot="16200000">
            <a:off x="3039690" y="4903158"/>
            <a:ext cx="142977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3980C2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  <a:hlinkClick r:id="rId7"/>
              </a:rPr>
              <a:t>PRD 105 (2022) 012010</a:t>
            </a:r>
            <a:endParaRPr kumimoji="0" lang="en-CH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 panose="020B04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859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8D1CE-0F0A-33E3-BE86-0CC46DB70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758344C-6BED-F953-91C1-42A81E3AE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1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Presentation - United Kingdom of Great Britain and Northern Ireland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F385DA-499A-63DD-761B-690249B1B632}"/>
              </a:ext>
            </a:extLst>
          </p:cNvPr>
          <p:cNvSpPr/>
          <p:nvPr/>
        </p:nvSpPr>
        <p:spPr>
          <a:xfrm>
            <a:off x="8229601" y="-6626"/>
            <a:ext cx="3962398" cy="6879910"/>
          </a:xfrm>
          <a:prstGeom prst="rect">
            <a:avLst/>
          </a:prstGeom>
          <a:solidFill>
            <a:srgbClr val="002A4D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2167E0-E179-2483-12AE-30A7D69A3E96}"/>
              </a:ext>
            </a:extLst>
          </p:cNvPr>
          <p:cNvSpPr txBox="1"/>
          <p:nvPr/>
        </p:nvSpPr>
        <p:spPr>
          <a:xfrm>
            <a:off x="8612008" y="1867865"/>
            <a:ext cx="3461430" cy="472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  <a:t>The HL-LHC will use new technologies to provide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  <a:t>6 times more collisions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  <a:t>than the LHC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  <a:t>Intensities require large-scale detector upgrades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  <a:t>Access to rare phenomena, greater precision and new discovery potential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  <a:t>(350M H, 240k HH, 13B top, 720M WW, …)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itchFamily="2" charset="0"/>
              <a:ea typeface="Arial" charset="0"/>
              <a:cs typeface="Arial" charset="0"/>
            </a:endParaRPr>
          </a:p>
          <a:p>
            <a:pPr marL="342900" indent="-342900">
              <a:spcBef>
                <a:spcPts val="800"/>
              </a:spcBef>
              <a:spcAft>
                <a:spcPts val="800"/>
              </a:spcAft>
              <a:buSzPct val="100000"/>
              <a:buFont typeface="Arial" charset="0"/>
              <a:buChar char="•"/>
              <a:defRPr/>
            </a:pPr>
            <a:r>
              <a:rPr lang="en-US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It will start operating in 2030 and run until 2041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00000"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Arial" charset="0"/>
                <a:cs typeface="Arial" charset="0"/>
              </a:rPr>
              <a:t>Complementary in many ways to the </a:t>
            </a:r>
            <a:r>
              <a:rPr lang="en-US" b="1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FCC-ee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27531D-C294-9EB7-8A79-A4254C914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75570"/>
            <a:ext cx="5098142" cy="18109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5E58D8-2CAE-9EE3-F29D-5CB73947FC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93" r="15340"/>
          <a:stretch/>
        </p:blipFill>
        <p:spPr>
          <a:xfrm>
            <a:off x="5906241" y="5084706"/>
            <a:ext cx="2339911" cy="18194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6F1E10-2C71-FB17-E57B-1A2FA78170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1372" y="5084706"/>
            <a:ext cx="1130950" cy="181360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4C26B1A-8B2D-D81D-9BD6-F439F464F18D}"/>
              </a:ext>
            </a:extLst>
          </p:cNvPr>
          <p:cNvSpPr txBox="1"/>
          <p:nvPr/>
        </p:nvSpPr>
        <p:spPr>
          <a:xfrm>
            <a:off x="8612008" y="283942"/>
            <a:ext cx="37252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Helvetica" pitchFamily="2" charset="0"/>
              </a:rPr>
              <a:t>Upgrade to the </a:t>
            </a:r>
            <a:br>
              <a:rPr lang="en-GB" sz="2800" b="1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en-GB" sz="2800" b="1" dirty="0">
                <a:solidFill>
                  <a:schemeClr val="bg1"/>
                </a:solidFill>
                <a:latin typeface="Helvetica" pitchFamily="2" charset="0"/>
              </a:rPr>
              <a:t>High-Luminosity LHC is under way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C13628-5570-52EB-67C0-9BE1C5FCF8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6692"/>
          <a:stretch>
            <a:fillRect/>
          </a:stretch>
        </p:blipFill>
        <p:spPr>
          <a:xfrm>
            <a:off x="0" y="0"/>
            <a:ext cx="8246152" cy="508470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D601F1-A47C-9B6B-457F-330613BEC84E}"/>
              </a:ext>
            </a:extLst>
          </p:cNvPr>
          <p:cNvCxnSpPr/>
          <p:nvPr/>
        </p:nvCxnSpPr>
        <p:spPr>
          <a:xfrm>
            <a:off x="0" y="5075570"/>
            <a:ext cx="8229601" cy="91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78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77BBD-15E5-D697-FF01-EDACD78BB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F048042-2426-C004-7B0E-4B856B22076F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17551A-F0CE-16AB-5563-83A979E7E0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217635-7CB4-F9F4-DAE8-B46D69C75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246EAA-3035-19F2-1231-FAB4E59851B7}"/>
              </a:ext>
            </a:extLst>
          </p:cNvPr>
          <p:cNvSpPr txBox="1"/>
          <p:nvPr/>
        </p:nvSpPr>
        <p:spPr>
          <a:xfrm>
            <a:off x="-214" y="291545"/>
            <a:ext cx="12317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40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Future Circular Collider (FCC)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CA4FA8-76E0-9BEE-6806-DB171958DADC}"/>
              </a:ext>
            </a:extLst>
          </p:cNvPr>
          <p:cNvSpPr txBox="1"/>
          <p:nvPr/>
        </p:nvSpPr>
        <p:spPr>
          <a:xfrm>
            <a:off x="457200" y="972537"/>
            <a:ext cx="11456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Helvetica" pitchFamily="2" charset="0"/>
              </a:rPr>
              <a:t>Europe’s Next-Generation Flagship Particle Physics Project at CERN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61DAF6-0CB9-AD52-9C03-8C96518911B5}"/>
              </a:ext>
            </a:extLst>
          </p:cNvPr>
          <p:cNvSpPr txBox="1"/>
          <p:nvPr/>
        </p:nvSpPr>
        <p:spPr>
          <a:xfrm>
            <a:off x="457200" y="1487990"/>
            <a:ext cx="67297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Andreas Hoecker (CERN), Les Rencontres de </a:t>
            </a:r>
            <a:r>
              <a:rPr lang="en-GB" sz="1600" dirty="0" err="1">
                <a:solidFill>
                  <a:schemeClr val="bg1"/>
                </a:solidFill>
                <a:latin typeface="Helvetica" pitchFamily="2" charset="0"/>
              </a:rPr>
              <a:t>Noirmoutier</a:t>
            </a:r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, 3 June 2026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11C2C02-3BEC-4EAD-63B0-D50BD1881588}"/>
              </a:ext>
            </a:extLst>
          </p:cNvPr>
          <p:cNvSpPr/>
          <p:nvPr/>
        </p:nvSpPr>
        <p:spPr>
          <a:xfrm>
            <a:off x="549956" y="2486179"/>
            <a:ext cx="9305244" cy="2883832"/>
          </a:xfrm>
          <a:prstGeom prst="roundRect">
            <a:avLst>
              <a:gd name="adj" fmla="val 1667"/>
            </a:avLst>
          </a:prstGeom>
          <a:solidFill>
            <a:srgbClr val="3C78B3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8EE8B9-624C-8FC3-C013-4B8181A6A91C}"/>
              </a:ext>
            </a:extLst>
          </p:cNvPr>
          <p:cNvSpPr txBox="1"/>
          <p:nvPr/>
        </p:nvSpPr>
        <p:spPr>
          <a:xfrm>
            <a:off x="808920" y="2671500"/>
            <a:ext cx="8916971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30225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High-energy physics has an environmental footprint driven by high power demands, large-scale infrastructures, and specialised detector technologies</a:t>
            </a:r>
          </a:p>
          <a:p>
            <a:pPr defTabSz="430225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Unlike previous large-scale accelerator projects, sustainability considerations have been integrated into the FCC design from the outset</a:t>
            </a:r>
          </a:p>
          <a:p>
            <a:pPr defTabSz="430225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Sustainability involves </a:t>
            </a:r>
            <a:r>
              <a:rPr lang="en-GB" i="1" dirty="0">
                <a:solidFill>
                  <a:schemeClr val="bg1"/>
                </a:solidFill>
                <a:latin typeface="Helvetica" pitchFamily="2" charset="0"/>
              </a:rPr>
              <a:t>environmental impact, economic viability, 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and</a:t>
            </a:r>
            <a:r>
              <a:rPr lang="en-GB" i="1" dirty="0">
                <a:solidFill>
                  <a:schemeClr val="bg1"/>
                </a:solidFill>
                <a:latin typeface="Helvetica" pitchFamily="2" charset="0"/>
              </a:rPr>
              <a:t> societal benefit</a:t>
            </a:r>
          </a:p>
          <a:p>
            <a:pPr defTabSz="430225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In this talk, I will introduce the project and its scientific goals, while </a:t>
            </a:r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  <a:ea typeface="Trebuchet MS" pitchFamily="-84" charset="0"/>
                <a:cs typeface="Helvetica Light"/>
              </a:rPr>
              <a:t>highlighting the associated environmental challenges along the way</a:t>
            </a:r>
            <a:endParaRPr lang="en-GB" dirty="0">
              <a:solidFill>
                <a:schemeClr val="tx2">
                  <a:lumMod val="75000"/>
                  <a:lumOff val="25000"/>
                </a:schemeClr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8299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E8791-22D5-A6FA-CFD3-1F7BC9ABD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80EB3F-7E66-B45F-385A-EFC38C2E3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D5A7C1-E62B-56F3-DE4B-687C0053FB74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highlight>
                  <a:srgbClr val="FFFF00"/>
                </a:highlight>
                <a:latin typeface="Helvetica" pitchFamily="2" charset="0"/>
                <a:ea typeface="Trebuchet MS" pitchFamily="-84" charset="0"/>
                <a:cs typeface="Helvetica Light"/>
              </a:rPr>
              <a:t>Environmental impact of LHC / HL-LHC operation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3CB738-C1E4-45FA-801F-AC76FD30C405}"/>
              </a:ext>
            </a:extLst>
          </p:cNvPr>
          <p:cNvSpPr/>
          <p:nvPr/>
        </p:nvSpPr>
        <p:spPr>
          <a:xfrm>
            <a:off x="641953" y="1147461"/>
            <a:ext cx="113055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CERN’s total annual power consumption is ~1.3 TWh dropping to ~0.4 TWh when LHC is not operating</a:t>
            </a:r>
            <a:endParaRPr lang="en-GB" sz="1600" dirty="0">
              <a:solidFill>
                <a:srgbClr val="000000"/>
              </a:solidFill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8785B6-77B7-EACC-8848-3596526F3D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134" t="48016" r="8040" b="6445"/>
          <a:stretch>
            <a:fillRect/>
          </a:stretch>
        </p:blipFill>
        <p:spPr>
          <a:xfrm>
            <a:off x="717176" y="1514472"/>
            <a:ext cx="3316942" cy="51104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8BEA73-5B66-3CC4-8B66-1D37E88365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49" t="33606" r="50620" b="36279"/>
          <a:stretch>
            <a:fillRect/>
          </a:stretch>
        </p:blipFill>
        <p:spPr>
          <a:xfrm>
            <a:off x="4411236" y="1613646"/>
            <a:ext cx="3280219" cy="332590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80EBEE8-6672-1ABE-2BCC-D8630906472A}"/>
              </a:ext>
            </a:extLst>
          </p:cNvPr>
          <p:cNvSpPr txBox="1"/>
          <p:nvPr/>
        </p:nvSpPr>
        <p:spPr>
          <a:xfrm>
            <a:off x="4369535" y="5057776"/>
            <a:ext cx="382989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200" dirty="0">
                <a:solidFill>
                  <a:srgbClr val="75A6B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Scope 1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: direct emission of greenhouse gases*</a:t>
            </a:r>
          </a:p>
          <a:p>
            <a:pPr marL="0">
              <a:spcBef>
                <a:spcPts val="300"/>
              </a:spcBef>
            </a:pPr>
            <a:r>
              <a:rPr lang="en-GB" sz="1200" dirty="0">
                <a:solidFill>
                  <a:srgbClr val="6D9B8A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Scope 2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: indirect emission via purchased electricity</a:t>
            </a:r>
          </a:p>
          <a:p>
            <a:pPr marL="0">
              <a:spcBef>
                <a:spcPts val="300"/>
              </a:spcBef>
            </a:pPr>
            <a:r>
              <a:rPr lang="en-GB" sz="1200" dirty="0">
                <a:solidFill>
                  <a:srgbClr val="0C5EAB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Scope 3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: all other indirect emission (procurement, …)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0A16F4-1321-8C6A-E600-9C956E348372}"/>
              </a:ext>
            </a:extLst>
          </p:cNvPr>
          <p:cNvSpPr txBox="1"/>
          <p:nvPr/>
        </p:nvSpPr>
        <p:spPr>
          <a:xfrm>
            <a:off x="9464698" y="643879"/>
            <a:ext cx="26725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Source: 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CERN Environmental Report 2023–2024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B4E6340-AD81-8A56-237B-42CEDDEB12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50" t="46521" r="51518" b="12024"/>
          <a:stretch>
            <a:fillRect/>
          </a:stretch>
        </p:blipFill>
        <p:spPr>
          <a:xfrm>
            <a:off x="8142136" y="1617900"/>
            <a:ext cx="3594939" cy="50901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A0E2E39-9F25-77B8-214D-C09CA043EE42}"/>
              </a:ext>
            </a:extLst>
          </p:cNvPr>
          <p:cNvSpPr txBox="1"/>
          <p:nvPr/>
        </p:nvSpPr>
        <p:spPr>
          <a:xfrm>
            <a:off x="4332948" y="5899274"/>
            <a:ext cx="3809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*F-gas impact mainly from RPC losses and detector cooling; HL-LHC reductions from leak repairs, gas dilution, and new CO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2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 cooling plants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A94FB5-63C0-41C9-D2B6-5BABD8D22A10}"/>
              </a:ext>
            </a:extLst>
          </p:cNvPr>
          <p:cNvSpPr txBox="1"/>
          <p:nvPr/>
        </p:nvSpPr>
        <p:spPr>
          <a:xfrm>
            <a:off x="7253367" y="3699934"/>
            <a:ext cx="1045506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05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Total of 350 kt CO</a:t>
            </a:r>
            <a:r>
              <a:rPr lang="en-GB" sz="1050" baseline="-25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</a:t>
            </a:r>
            <a:r>
              <a:rPr lang="en-GB" sz="105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 in 2024</a:t>
            </a:r>
          </a:p>
        </p:txBody>
      </p:sp>
    </p:spTree>
    <p:extLst>
      <p:ext uri="{BB962C8B-B14F-4D97-AF65-F5344CB8AC3E}">
        <p14:creationId xmlns:p14="http://schemas.microsoft.com/office/powerpoint/2010/main" val="420148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69FDF-3F4E-CDF6-F4B4-32D15CCA5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0DF6E9-3F29-C5D7-9560-CA48DE03E3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64DFCB-E338-6DA8-40CD-B236FFE77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A02E92-0BF6-6CC5-28B3-9D54008BB249}"/>
              </a:ext>
            </a:extLst>
          </p:cNvPr>
          <p:cNvSpPr txBox="1"/>
          <p:nvPr/>
        </p:nvSpPr>
        <p:spPr>
          <a:xfrm>
            <a:off x="-214" y="264651"/>
            <a:ext cx="1130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Future Circular Collider 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5482D2-6A8A-8098-8A4D-2CD61C902800}"/>
              </a:ext>
            </a:extLst>
          </p:cNvPr>
          <p:cNvSpPr txBox="1"/>
          <p:nvPr/>
        </p:nvSpPr>
        <p:spPr>
          <a:xfrm>
            <a:off x="445220" y="896194"/>
            <a:ext cx="939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90.7 km circumference tunnel facility to host an 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and a hadron collider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A82594-EDD1-7918-D668-640E69CAD30D}"/>
              </a:ext>
            </a:extLst>
          </p:cNvPr>
          <p:cNvSpPr txBox="1"/>
          <p:nvPr/>
        </p:nvSpPr>
        <p:spPr>
          <a:xfrm>
            <a:off x="8489210" y="117537"/>
            <a:ext cx="35336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Feasibility study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3 volumes (physics &amp; experiments, accelerator, civil engineering &amp; sustainability)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(March 2025),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 documents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8035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992D0-FF0C-8F1C-5791-E90F18619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069994-F1F3-F46B-09D1-03488EF935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64B441-B59B-6D88-96BD-F2DFFBB02D08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Proposed large-scale projects at CERN, ~ 2045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350538-D813-4669-1E18-9A26883FB4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045" b="8240"/>
          <a:stretch>
            <a:fillRect/>
          </a:stretch>
        </p:blipFill>
        <p:spPr>
          <a:xfrm>
            <a:off x="372000" y="1137394"/>
            <a:ext cx="11448000" cy="556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7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8D324-2695-E916-255B-CBA652854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825D42-6ED6-00C6-A2F7-E102DC2F88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733EAE-C0F3-1E48-7340-9B95ABA5644C}"/>
              </a:ext>
            </a:extLst>
          </p:cNvPr>
          <p:cNvSpPr txBox="1"/>
          <p:nvPr/>
        </p:nvSpPr>
        <p:spPr>
          <a:xfrm>
            <a:off x="214938" y="264651"/>
            <a:ext cx="11959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Assessment of proposed colliders by expert group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7136EF-5A21-7792-BE7E-54D9CB5087D4}"/>
              </a:ext>
            </a:extLst>
          </p:cNvPr>
          <p:cNvSpPr/>
          <p:nvPr/>
        </p:nvSpPr>
        <p:spPr>
          <a:xfrm>
            <a:off x="9559636" y="585243"/>
            <a:ext cx="25751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[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hlinkClick r:id="rId2"/>
              </a:rPr>
              <a:t>Link to ESG WG2a report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]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545264-1355-2E55-5F17-E91269CFB79C}"/>
              </a:ext>
            </a:extLst>
          </p:cNvPr>
          <p:cNvSpPr txBox="1"/>
          <p:nvPr/>
        </p:nvSpPr>
        <p:spPr>
          <a:xfrm>
            <a:off x="645522" y="5380253"/>
            <a:ext cx="1154647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82700" algn="l"/>
              </a:tabLst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Muon Collider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	Technologies in early phases of exploration, large R&amp;D programme defined (300 MCHF, 1800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FTEy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), demonstrator required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82700" algn="l"/>
              </a:tabLst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FCC-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hh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	Further R&amp;D and industrialisation with cost reduction of high-field magnets (Nb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Sn 15–20 y, HTS ?)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82700" algn="l"/>
              </a:tabLst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LEP3: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No detailed lattice design &amp; full-scale simulation, proposed baseline HTS nested quadrupoles/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sextupoles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has lowest TRL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82700" algn="l"/>
              </a:tabLst>
              <a:defRPr/>
            </a:pP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LHeC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Performance relies on very high current Energy-Recovery Linac (ERL), large luminosity uncertainty, PERLE @ IJCLab required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D76D47-7680-D615-0182-52F9E19767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82" t="13347" r="7370" b="42584"/>
          <a:stretch>
            <a:fillRect/>
          </a:stretch>
        </p:blipFill>
        <p:spPr>
          <a:xfrm>
            <a:off x="645521" y="1122761"/>
            <a:ext cx="11313261" cy="41592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F8D24F1-20B7-F676-D207-6BC7C5999344}"/>
              </a:ext>
            </a:extLst>
          </p:cNvPr>
          <p:cNvSpPr txBox="1"/>
          <p:nvPr/>
        </p:nvSpPr>
        <p:spPr>
          <a:xfrm>
            <a:off x="4744279" y="1356237"/>
            <a:ext cx="4828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(1–9)</a:t>
            </a:r>
          </a:p>
        </p:txBody>
      </p:sp>
    </p:spTree>
    <p:extLst>
      <p:ext uri="{BB962C8B-B14F-4D97-AF65-F5344CB8AC3E}">
        <p14:creationId xmlns:p14="http://schemas.microsoft.com/office/powerpoint/2010/main" val="2612863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96928-8025-A3C2-F178-EBAB88A93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6EE98E-C714-1EC6-1DC1-3E6EFB458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DA3A0-6E2D-C739-0B0E-07D1C46DEE95}"/>
              </a:ext>
            </a:extLst>
          </p:cNvPr>
          <p:cNvSpPr txBox="1"/>
          <p:nvPr/>
        </p:nvSpPr>
        <p:spPr>
          <a:xfrm>
            <a:off x="214938" y="264651"/>
            <a:ext cx="8158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Assessment of p</a:t>
            </a:r>
            <a:r>
              <a:rPr lang="en-GB" sz="2800" b="1" noProof="0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hysics</a:t>
            </a: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reach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2C5952-15A9-DD7D-A26A-A5449B326B3D}"/>
              </a:ext>
            </a:extLst>
          </p:cNvPr>
          <p:cNvSpPr/>
          <p:nvPr/>
        </p:nvSpPr>
        <p:spPr>
          <a:xfrm>
            <a:off x="7689273" y="585243"/>
            <a:ext cx="444547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000000"/>
                </a:solidFill>
                <a:latin typeface="Helvetica" pitchFamily="2" charset="0"/>
              </a:rPr>
              <a:t>[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  <a:hlinkClick r:id="rId2"/>
              </a:rPr>
              <a:t>Link to ESG WG2b report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</a:rPr>
              <a:t>]</a:t>
            </a:r>
            <a:endParaRPr lang="en-GB" sz="1100" dirty="0">
              <a:solidFill>
                <a:srgbClr val="0070C0"/>
              </a:solidFill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F2B648-EAAB-E4F7-9054-8620DF9ED1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91" t="59023" r="21306" b="20731"/>
          <a:stretch>
            <a:fillRect/>
          </a:stretch>
        </p:blipFill>
        <p:spPr>
          <a:xfrm>
            <a:off x="174598" y="1148804"/>
            <a:ext cx="10701123" cy="47679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7169B03-7FE0-F1E6-671A-DA6A04A26625}"/>
              </a:ext>
            </a:extLst>
          </p:cNvPr>
          <p:cNvSpPr txBox="1"/>
          <p:nvPr/>
        </p:nvSpPr>
        <p:spPr>
          <a:xfrm>
            <a:off x="632099" y="432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b="1" dirty="0">
                <a:solidFill>
                  <a:srgbClr val="1A65AD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9173B4-0D86-8486-33E4-6D93935FB563}"/>
              </a:ext>
            </a:extLst>
          </p:cNvPr>
          <p:cNvSpPr txBox="1"/>
          <p:nvPr/>
        </p:nvSpPr>
        <p:spPr>
          <a:xfrm>
            <a:off x="632099" y="139794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b="1" dirty="0">
                <a:solidFill>
                  <a:srgbClr val="F30B68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BSM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A927F3-7831-7CEC-2FFD-4D0E74EC85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8777" t="63460" r="13497" b="27265"/>
          <a:stretch>
            <a:fillRect/>
          </a:stretch>
        </p:blipFill>
        <p:spPr>
          <a:xfrm>
            <a:off x="10453870" y="2649068"/>
            <a:ext cx="1653988" cy="2810002"/>
          </a:xfrm>
          <a:prstGeom prst="rect">
            <a:avLst/>
          </a:prstGeom>
        </p:spPr>
      </p:pic>
      <p:sp>
        <p:nvSpPr>
          <p:cNvPr id="9" name="Left Brace 8">
            <a:extLst>
              <a:ext uri="{FF2B5EF4-FFF2-40B4-BE49-F238E27FC236}">
                <a16:creationId xmlns:a16="http://schemas.microsoft.com/office/drawing/2014/main" id="{7F10CEB5-4EF7-2E7B-E3EE-79FF62010D04}"/>
              </a:ext>
            </a:extLst>
          </p:cNvPr>
          <p:cNvSpPr/>
          <p:nvPr/>
        </p:nvSpPr>
        <p:spPr>
          <a:xfrm rot="16200000">
            <a:off x="2690208" y="3917432"/>
            <a:ext cx="307779" cy="4423998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2CB4F8-80A8-D1E0-6059-FC3989C6C09A}"/>
              </a:ext>
            </a:extLst>
          </p:cNvPr>
          <p:cNvSpPr txBox="1"/>
          <p:nvPr/>
        </p:nvSpPr>
        <p:spPr>
          <a:xfrm>
            <a:off x="2122934" y="6350612"/>
            <a:ext cx="1606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400" baseline="300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400" baseline="300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colliders only</a:t>
            </a:r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E226D16C-F814-4747-89DD-7386BAE437C2}"/>
              </a:ext>
            </a:extLst>
          </p:cNvPr>
          <p:cNvSpPr/>
          <p:nvPr/>
        </p:nvSpPr>
        <p:spPr>
          <a:xfrm rot="16200000">
            <a:off x="6335162" y="4795173"/>
            <a:ext cx="297216" cy="2657951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5F91AF-4402-FF11-D83E-A51C4BE25B21}"/>
              </a:ext>
            </a:extLst>
          </p:cNvPr>
          <p:cNvSpPr txBox="1"/>
          <p:nvPr/>
        </p:nvSpPr>
        <p:spPr>
          <a:xfrm>
            <a:off x="5673076" y="6301114"/>
            <a:ext cx="1659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pp (+ e</a:t>
            </a:r>
            <a:r>
              <a:rPr lang="en-GB" sz="1400" baseline="300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400" baseline="300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collider</a:t>
            </a:r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116AA124-9D29-2A47-2CC0-976863AEDF2B}"/>
              </a:ext>
            </a:extLst>
          </p:cNvPr>
          <p:cNvSpPr/>
          <p:nvPr/>
        </p:nvSpPr>
        <p:spPr>
          <a:xfrm rot="16200000">
            <a:off x="9418975" y="5445072"/>
            <a:ext cx="297216" cy="1358153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5B2AC3-4C81-C979-2739-3C39107D6A42}"/>
              </a:ext>
            </a:extLst>
          </p:cNvPr>
          <p:cNvSpPr txBox="1"/>
          <p:nvPr/>
        </p:nvSpPr>
        <p:spPr>
          <a:xfrm>
            <a:off x="9368169" y="6301114"/>
            <a:ext cx="1678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err="1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μμ</a:t>
            </a: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(+ e</a:t>
            </a:r>
            <a:r>
              <a:rPr lang="en-GB" sz="1400" baseline="300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400" baseline="300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collider</a:t>
            </a:r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ABE627A1-0A5C-AFAC-776F-DF4CBDC8260F}"/>
              </a:ext>
            </a:extLst>
          </p:cNvPr>
          <p:cNvSpPr/>
          <p:nvPr/>
        </p:nvSpPr>
        <p:spPr>
          <a:xfrm rot="16200000">
            <a:off x="8222338" y="5665421"/>
            <a:ext cx="355276" cy="977062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1ACB42-9984-64B7-083C-9DF1300728AE}"/>
              </a:ext>
            </a:extLst>
          </p:cNvPr>
          <p:cNvSpPr txBox="1"/>
          <p:nvPr/>
        </p:nvSpPr>
        <p:spPr>
          <a:xfrm>
            <a:off x="7506855" y="6301114"/>
            <a:ext cx="1765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High-E e</a:t>
            </a:r>
            <a:r>
              <a:rPr lang="en-GB" sz="1400" baseline="300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400" baseline="300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B3C6E86-9F4B-9488-FF80-D7A2D0442DFD}"/>
              </a:ext>
            </a:extLst>
          </p:cNvPr>
          <p:cNvCxnSpPr>
            <a:cxnSpLocks/>
          </p:cNvCxnSpPr>
          <p:nvPr/>
        </p:nvCxnSpPr>
        <p:spPr>
          <a:xfrm>
            <a:off x="753035" y="4094410"/>
            <a:ext cx="9445342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461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F0CFB-13A6-555C-4F0D-4A8CB8C3A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3717F98-B45D-FFA7-6569-195B1012D185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A remark on CEPC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D1569EEB-D8F7-B351-AA89-87D2288453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3" name="Picture 2" descr="Credit: IHEP">
            <a:extLst>
              <a:ext uri="{FF2B5EF4-FFF2-40B4-BE49-F238E27FC236}">
                <a16:creationId xmlns:a16="http://schemas.microsoft.com/office/drawing/2014/main" id="{20D76BD1-D951-AAAA-2AB0-27065BF29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82388"/>
            <a:ext cx="12191999" cy="353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20434C-EFA9-BCB2-9D06-D6EAA9BF66AB}"/>
              </a:ext>
            </a:extLst>
          </p:cNvPr>
          <p:cNvSpPr txBox="1"/>
          <p:nvPr/>
        </p:nvSpPr>
        <p:spPr>
          <a:xfrm>
            <a:off x="13252" y="5974622"/>
            <a:ext cx="12795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CEPC — China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55A78B-2E53-FC8D-DD73-C30A8057D31D}"/>
              </a:ext>
            </a:extLst>
          </p:cNvPr>
          <p:cNvSpPr/>
          <p:nvPr/>
        </p:nvSpPr>
        <p:spPr>
          <a:xfrm>
            <a:off x="641951" y="1108688"/>
            <a:ext cx="115500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CEPC — Circular (not </a:t>
            </a:r>
            <a:r>
              <a:rPr lang="en-GB" sz="1600" b="1" i="1" dirty="0">
                <a:solidFill>
                  <a:srgbClr val="000000"/>
                </a:solidFill>
                <a:latin typeface="Helvetica" pitchFamily="2" charset="0"/>
              </a:rPr>
              <a:t>Chinese</a:t>
            </a:r>
            <a:r>
              <a:rPr lang="en-GB" sz="800" b="1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!) Electron Positron Collider</a:t>
            </a:r>
          </a:p>
          <a:p>
            <a:pPr lvl="0"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Very similar to FCC-ee: baseline is 100 km tunnel, top-up, 30 MW / beam, 2 IPs, option for subsequent hadron collider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6BF620-5B6A-0BBE-358E-4E21C76A53E9}"/>
              </a:ext>
            </a:extLst>
          </p:cNvPr>
          <p:cNvSpPr txBox="1"/>
          <p:nvPr/>
        </p:nvSpPr>
        <p:spPr>
          <a:xfrm>
            <a:off x="653010" y="1799343"/>
            <a:ext cx="1158022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CEPC proposal was submitted to Chinese Academy of Science for inclusion in 15</a:t>
            </a:r>
            <a:r>
              <a:rPr lang="en-GB" sz="1400" baseline="30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5-year plan in 2025, but not retained (STCF preliminarily yes)</a:t>
            </a:r>
          </a:p>
          <a:p>
            <a:pPr marL="0" algn="l">
              <a:spcBef>
                <a:spcPts val="6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CEPC plan: hope to retain funding, seek collaboration with FCC-ee, resubmit in 2030 if FCC-ee not approved by then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D9B354-88B5-25F4-F1D9-C737FB994248}"/>
              </a:ext>
            </a:extLst>
          </p:cNvPr>
          <p:cNvSpPr txBox="1"/>
          <p:nvPr/>
        </p:nvSpPr>
        <p:spPr>
          <a:xfrm>
            <a:off x="10198396" y="196412"/>
            <a:ext cx="1560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49243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Total cost 4.6B USD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74D0CC-1F9F-69CF-CB06-A266A1ECE81F}"/>
              </a:ext>
            </a:extLst>
          </p:cNvPr>
          <p:cNvSpPr txBox="1"/>
          <p:nvPr/>
        </p:nvSpPr>
        <p:spPr>
          <a:xfrm>
            <a:off x="10214426" y="430748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CEPC TDR: 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arXiv:2312.14363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0" algn="l"/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Detector TDR: 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arXiv:2510.05260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99472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9DF3E6-1810-FAAA-0EB6-A66B81AE7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CC2338-514E-6F35-12DE-CDA30EFD5B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81B7EA-0489-783B-EE5B-78C9F9FBCE76}"/>
              </a:ext>
            </a:extLst>
          </p:cNvPr>
          <p:cNvSpPr txBox="1"/>
          <p:nvPr/>
        </p:nvSpPr>
        <p:spPr>
          <a:xfrm>
            <a:off x="-214" y="264651"/>
            <a:ext cx="1130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682DDC-557A-8469-80B8-41C7DD3E0D3D}"/>
              </a:ext>
            </a:extLst>
          </p:cNvPr>
          <p:cNvSpPr txBox="1"/>
          <p:nvPr/>
        </p:nvSpPr>
        <p:spPr>
          <a:xfrm>
            <a:off x="445219" y="867619"/>
            <a:ext cx="4682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Next-generation circular 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 to deliver extremely high luminosities across multiple energies</a:t>
            </a:r>
          </a:p>
        </p:txBody>
      </p:sp>
    </p:spTree>
    <p:extLst>
      <p:ext uri="{BB962C8B-B14F-4D97-AF65-F5344CB8AC3E}">
        <p14:creationId xmlns:p14="http://schemas.microsoft.com/office/powerpoint/2010/main" val="3690941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53B7-5516-DBBA-1E05-417507F7A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7817B44-3FC0-51DD-28BE-3568E9702F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ACF5380-8BB1-A209-5745-7EFE59AFBA6A}"/>
              </a:ext>
            </a:extLst>
          </p:cNvPr>
          <p:cNvSpPr/>
          <p:nvPr/>
        </p:nvSpPr>
        <p:spPr>
          <a:xfrm>
            <a:off x="5849471" y="430306"/>
            <a:ext cx="6024282" cy="6172199"/>
          </a:xfrm>
          <a:prstGeom prst="roundRect">
            <a:avLst>
              <a:gd name="adj" fmla="val 697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8ED025-2E94-1C85-EFD6-50BBFFC0ACEE}"/>
              </a:ext>
            </a:extLst>
          </p:cNvPr>
          <p:cNvSpPr/>
          <p:nvPr/>
        </p:nvSpPr>
        <p:spPr>
          <a:xfrm>
            <a:off x="8078514" y="4504764"/>
            <a:ext cx="164533" cy="37651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BB8FA1B-753E-B479-727B-813E9A45B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730" y="651234"/>
            <a:ext cx="5091953" cy="50919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9256B9E-9326-3F97-D628-CB07BABF8E7F}"/>
              </a:ext>
            </a:extLst>
          </p:cNvPr>
          <p:cNvSpPr txBox="1"/>
          <p:nvPr/>
        </p:nvSpPr>
        <p:spPr>
          <a:xfrm>
            <a:off x="6029327" y="5799169"/>
            <a:ext cx="58755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Detailed feasibility study: layout selected from ~100 variants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following the EU “Avoid–Reduce–Compensate” principle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— 90.7 km ring, 8 surface sites (7 FR, 1 CH), 5.5 m tunnel diameter, 50–560 m depth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8CA9DE-22FD-50BB-39D3-B18490692C68}"/>
              </a:ext>
            </a:extLst>
          </p:cNvPr>
          <p:cNvSpPr txBox="1"/>
          <p:nvPr/>
        </p:nvSpPr>
        <p:spPr>
          <a:xfrm>
            <a:off x="-214" y="264651"/>
            <a:ext cx="1130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D4FDDB-BD3E-8AB5-4471-C22536FC1EA4}"/>
              </a:ext>
            </a:extLst>
          </p:cNvPr>
          <p:cNvSpPr txBox="1"/>
          <p:nvPr/>
        </p:nvSpPr>
        <p:spPr>
          <a:xfrm>
            <a:off x="445219" y="867619"/>
            <a:ext cx="4682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Next-generation circular 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 to deliver extremely high luminosities across multiple energies</a:t>
            </a:r>
          </a:p>
        </p:txBody>
      </p:sp>
    </p:spTree>
    <p:extLst>
      <p:ext uri="{BB962C8B-B14F-4D97-AF65-F5344CB8AC3E}">
        <p14:creationId xmlns:p14="http://schemas.microsoft.com/office/powerpoint/2010/main" val="205742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C4F2F-0EA8-D4A1-097A-CC4519DB1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CC9641F-417F-8EC3-1A26-5DB1FD711A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B9DC228-420A-7A97-0F29-C84CD870C876}"/>
              </a:ext>
            </a:extLst>
          </p:cNvPr>
          <p:cNvSpPr/>
          <p:nvPr/>
        </p:nvSpPr>
        <p:spPr>
          <a:xfrm>
            <a:off x="5849471" y="430306"/>
            <a:ext cx="6024282" cy="6172199"/>
          </a:xfrm>
          <a:prstGeom prst="roundRect">
            <a:avLst>
              <a:gd name="adj" fmla="val 697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86E081-312B-B837-7B9C-BAB18791B46D}"/>
              </a:ext>
            </a:extLst>
          </p:cNvPr>
          <p:cNvSpPr/>
          <p:nvPr/>
        </p:nvSpPr>
        <p:spPr>
          <a:xfrm>
            <a:off x="8078514" y="4504764"/>
            <a:ext cx="164533" cy="37651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FF55B5-E6FA-A694-195E-5AB56C29E118}"/>
              </a:ext>
            </a:extLst>
          </p:cNvPr>
          <p:cNvSpPr txBox="1"/>
          <p:nvPr/>
        </p:nvSpPr>
        <p:spPr>
          <a:xfrm>
            <a:off x="6215270" y="5356310"/>
            <a:ext cx="54150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Ring structure: 4 experiments, 1 RF-section / beam,                         1 collimation section, 1 section for injection and dump</a:t>
            </a:r>
          </a:p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Booster is single-beam synchrotron which cycles within a few seconds between accelerating and top-up injecting e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+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and e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–</a:t>
            </a:r>
          </a:p>
        </p:txBody>
      </p:sp>
      <p:pic>
        <p:nvPicPr>
          <p:cNvPr id="4" name="Picture 3" descr="A diagram of a circular object with text&#10;&#10;AI-generated content may be incorrect.">
            <a:extLst>
              <a:ext uri="{FF2B5EF4-FFF2-40B4-BE49-F238E27FC236}">
                <a16:creationId xmlns:a16="http://schemas.microsoft.com/office/drawing/2014/main" id="{0B28DA1C-CF01-E48F-83DB-4B74E7B2B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573" y="616523"/>
            <a:ext cx="5589794" cy="46198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6BB423-3F6C-61D4-5A45-2CB1F175954B}"/>
              </a:ext>
            </a:extLst>
          </p:cNvPr>
          <p:cNvSpPr txBox="1"/>
          <p:nvPr/>
        </p:nvSpPr>
        <p:spPr>
          <a:xfrm>
            <a:off x="-214" y="264651"/>
            <a:ext cx="1130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2179CC-BD33-4A4E-4E11-7BBA99A56063}"/>
              </a:ext>
            </a:extLst>
          </p:cNvPr>
          <p:cNvSpPr txBox="1"/>
          <p:nvPr/>
        </p:nvSpPr>
        <p:spPr>
          <a:xfrm>
            <a:off x="445219" y="867619"/>
            <a:ext cx="4682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Next-generation circular 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 to deliver extremely high luminosities across multiple energies</a:t>
            </a:r>
          </a:p>
        </p:txBody>
      </p:sp>
    </p:spTree>
    <p:extLst>
      <p:ext uri="{BB962C8B-B14F-4D97-AF65-F5344CB8AC3E}">
        <p14:creationId xmlns:p14="http://schemas.microsoft.com/office/powerpoint/2010/main" val="142768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E0FDE-83EB-EBE8-3279-ADCC950B5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5BCD60A-0939-FF4A-46F9-876AB5A4BB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87EDB2F-A13C-67E4-4F87-4A9ECDADA57B}"/>
              </a:ext>
            </a:extLst>
          </p:cNvPr>
          <p:cNvSpPr/>
          <p:nvPr/>
        </p:nvSpPr>
        <p:spPr>
          <a:xfrm>
            <a:off x="501332" y="1956625"/>
            <a:ext cx="11305525" cy="4636723"/>
          </a:xfrm>
          <a:prstGeom prst="roundRect">
            <a:avLst>
              <a:gd name="adj" fmla="val 1979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924AA6-E3C7-C805-A900-B2E87F4DF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28" y="2370918"/>
            <a:ext cx="11171735" cy="24473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5C71D9-0C91-A240-8FB6-8C8CD18D6376}"/>
              </a:ext>
            </a:extLst>
          </p:cNvPr>
          <p:cNvSpPr txBox="1"/>
          <p:nvPr/>
        </p:nvSpPr>
        <p:spPr>
          <a:xfrm>
            <a:off x="528628" y="2008549"/>
            <a:ext cx="2005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Geology of FCC tunnel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DDE23F9-F0C6-552A-397D-5FDF7AC4A705}"/>
              </a:ext>
            </a:extLst>
          </p:cNvPr>
          <p:cNvCxnSpPr>
            <a:cxnSpLocks/>
          </p:cNvCxnSpPr>
          <p:nvPr/>
        </p:nvCxnSpPr>
        <p:spPr>
          <a:xfrm flipH="1">
            <a:off x="4897500" y="2488604"/>
            <a:ext cx="216023" cy="101470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93A896E-9CB3-E340-66D7-010A395E5A3A}"/>
              </a:ext>
            </a:extLst>
          </p:cNvPr>
          <p:cNvSpPr txBox="1"/>
          <p:nvPr/>
        </p:nvSpPr>
        <p:spPr>
          <a:xfrm>
            <a:off x="4749711" y="2055515"/>
            <a:ext cx="2310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>
              <a:defRPr/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</a:rPr>
              <a:t>FCC inclined at 0.5% gradient to minimise depth of point 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B01200-503F-9729-6305-9AD173BDF7C7}"/>
              </a:ext>
            </a:extLst>
          </p:cNvPr>
          <p:cNvSpPr txBox="1"/>
          <p:nvPr/>
        </p:nvSpPr>
        <p:spPr>
          <a:xfrm>
            <a:off x="5743129" y="2747533"/>
            <a:ext cx="274790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783">
              <a:defRPr/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</a:rPr>
              <a:t>Limestone unavoidable between G–H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4F09BD8-49B1-A334-7464-FC19AC711B48}"/>
              </a:ext>
            </a:extLst>
          </p:cNvPr>
          <p:cNvCxnSpPr>
            <a:cxnSpLocks/>
          </p:cNvCxnSpPr>
          <p:nvPr/>
        </p:nvCxnSpPr>
        <p:spPr>
          <a:xfrm>
            <a:off x="6729989" y="3053617"/>
            <a:ext cx="0" cy="87424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F90BFBE-CC8D-DF4E-3E29-EF6E3D8072DE}"/>
              </a:ext>
            </a:extLst>
          </p:cNvPr>
          <p:cNvSpPr txBox="1"/>
          <p:nvPr/>
        </p:nvSpPr>
        <p:spPr>
          <a:xfrm>
            <a:off x="953995" y="4874248"/>
            <a:ext cx="9790205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300"/>
              </a:spcBef>
            </a:pP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Tunneling mainly in molasse layer (soft rock), well suited for fast, low-risk construction, </a:t>
            </a: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6 million m</a:t>
            </a:r>
            <a:r>
              <a:rPr lang="en-GB" sz="1400" baseline="30000" noProof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</a:t>
            </a: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excavated volume</a:t>
            </a:r>
          </a:p>
          <a:p>
            <a:pPr algn="l">
              <a:spcBef>
                <a:spcPts val="300"/>
              </a:spcBef>
            </a:pP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→ 8.5 million m</a:t>
            </a:r>
            <a:r>
              <a:rPr lang="en-GB" sz="1400" baseline="30000" noProof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</a:t>
            </a: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excavation material on surface (OpenSkyLab R&amp;D project to study reuse)</a:t>
            </a: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average shaft depths ~240 m</a:t>
            </a:r>
          </a:p>
          <a:p>
            <a:pPr algn="l">
              <a:spcBef>
                <a:spcPts val="1200"/>
              </a:spcBef>
            </a:pP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265’000 m</a:t>
            </a:r>
            <a:r>
              <a:rPr lang="en-GB" sz="1400" baseline="30000" noProof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</a:t>
            </a: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concrete/year over 8 years (0.075% of annual EU production), use of low-carbon concrete under study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BEADC4-A3AB-23F2-93CD-E78862ED7C8E}"/>
              </a:ext>
            </a:extLst>
          </p:cNvPr>
          <p:cNvSpPr txBox="1"/>
          <p:nvPr/>
        </p:nvSpPr>
        <p:spPr>
          <a:xfrm>
            <a:off x="-214" y="264651"/>
            <a:ext cx="1130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71ADBB-53B7-D3E9-875B-04F627F8369F}"/>
              </a:ext>
            </a:extLst>
          </p:cNvPr>
          <p:cNvSpPr txBox="1"/>
          <p:nvPr/>
        </p:nvSpPr>
        <p:spPr>
          <a:xfrm>
            <a:off x="445219" y="867619"/>
            <a:ext cx="4682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Next-generation circular 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 to deliver extremely high luminosities across multiple energies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A7EC03-1B89-7B09-74EC-89475AFE76E8}"/>
              </a:ext>
            </a:extLst>
          </p:cNvPr>
          <p:cNvSpPr txBox="1"/>
          <p:nvPr/>
        </p:nvSpPr>
        <p:spPr>
          <a:xfrm>
            <a:off x="953995" y="5811925"/>
            <a:ext cx="963304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Total civil engineering construction carbon footprint estimate: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 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530,000 – 1,184,000 tCO</a:t>
            </a:r>
            <a:r>
              <a:rPr lang="en-GB" sz="1600" baseline="-250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2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(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eq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)</a:t>
            </a:r>
          </a:p>
          <a:p>
            <a:pPr marR="0" lvl="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Assessed according to European Norms (EN 17472, EN15804+A2)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8834E2-2B61-9871-F16E-8D323B4DA18D}"/>
              </a:ext>
            </a:extLst>
          </p:cNvPr>
          <p:cNvSpPr txBox="1"/>
          <p:nvPr/>
        </p:nvSpPr>
        <p:spPr>
          <a:xfrm>
            <a:off x="9546926" y="5844938"/>
            <a:ext cx="1946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= 1.5 – 3.4 × CERN with LHC operation per year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4C982-DE70-6240-D14D-F78546D4D9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447" t="12293" r="12207" b="12454"/>
          <a:stretch>
            <a:fillRect/>
          </a:stretch>
        </p:blipFill>
        <p:spPr>
          <a:xfrm>
            <a:off x="1124049" y="3513756"/>
            <a:ext cx="393562" cy="3983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C7B2EB-B2BC-8573-62E8-FFCCB94DCD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447" t="12293" r="12207" b="12454"/>
          <a:stretch>
            <a:fillRect/>
          </a:stretch>
        </p:blipFill>
        <p:spPr>
          <a:xfrm>
            <a:off x="3423905" y="3430626"/>
            <a:ext cx="393562" cy="3983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A3E417-8EF6-F77E-A4BE-584DF1D80A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447" t="12293" r="12207" b="12454"/>
          <a:stretch>
            <a:fillRect/>
          </a:stretch>
        </p:blipFill>
        <p:spPr>
          <a:xfrm>
            <a:off x="5986991" y="3250512"/>
            <a:ext cx="393562" cy="3983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C22FA1-DA1B-5C76-CDD1-1EE84D294F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447" t="12293" r="12207" b="12454"/>
          <a:stretch>
            <a:fillRect/>
          </a:stretch>
        </p:blipFill>
        <p:spPr>
          <a:xfrm>
            <a:off x="8536224" y="3305929"/>
            <a:ext cx="393562" cy="39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4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Toward the new European Particle Physics Strategy. next meeting in Venice -  Istituto Nazionale di Fisica Nucleare">
            <a:extLst>
              <a:ext uri="{FF2B5EF4-FFF2-40B4-BE49-F238E27FC236}">
                <a16:creationId xmlns:a16="http://schemas.microsoft.com/office/drawing/2014/main" id="{09CFBA14-6F55-E112-83A7-C594E5294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1984" cy="686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FD9CB5-4AB1-CFD6-EB42-114602ACB4BC}"/>
              </a:ext>
            </a:extLst>
          </p:cNvPr>
          <p:cNvSpPr txBox="1"/>
          <p:nvPr/>
        </p:nvSpPr>
        <p:spPr>
          <a:xfrm>
            <a:off x="188813" y="404047"/>
            <a:ext cx="10666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The European Strategy for Particle Physics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06BF65-6F97-26F2-3E20-1C90C11F4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254" y="4574676"/>
            <a:ext cx="6120746" cy="2283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336A20-07F2-C46A-93AC-6990CD038E93}"/>
              </a:ext>
            </a:extLst>
          </p:cNvPr>
          <p:cNvSpPr txBox="1"/>
          <p:nvPr/>
        </p:nvSpPr>
        <p:spPr>
          <a:xfrm>
            <a:off x="2896254" y="6624599"/>
            <a:ext cx="5168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00" dirty="0">
                <a:latin typeface="Helvetica Light" panose="020B0403020202020204" pitchFamily="34" charset="0"/>
              </a:rPr>
              <a:t>Open Symposium, European Strategy of Particle Physics, 23–27 Jun 2025, Venice Lido [</a:t>
            </a:r>
            <a:r>
              <a:rPr lang="en-GB" sz="900" dirty="0">
                <a:latin typeface="Helvetica Light" panose="020B0403020202020204" pitchFamily="34" charset="0"/>
                <a:hlinkClick r:id="rId4"/>
              </a:rPr>
              <a:t>Link</a:t>
            </a:r>
            <a:r>
              <a:rPr lang="en-GB" sz="900" dirty="0">
                <a:latin typeface="Helvetica Light" panose="020B040302020202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9742395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1C03F-8B8A-7AD7-7B4C-921AEF9AF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556BABD-4F6A-A86B-F5DE-FBBF125E1E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B3BD37-C956-5F68-07FE-8307F6D36F5A}"/>
              </a:ext>
            </a:extLst>
          </p:cNvPr>
          <p:cNvSpPr txBox="1"/>
          <p:nvPr/>
        </p:nvSpPr>
        <p:spPr>
          <a:xfrm>
            <a:off x="-214" y="264651"/>
            <a:ext cx="11980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</a:t>
            </a:r>
            <a:r>
              <a:rPr lang="en-GB" sz="32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— territorial dialogue &amp; public participation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CA088-65A6-CFC5-26DE-9D1158739618}"/>
              </a:ext>
            </a:extLst>
          </p:cNvPr>
          <p:cNvSpPr txBox="1"/>
          <p:nvPr/>
        </p:nvSpPr>
        <p:spPr>
          <a:xfrm>
            <a:off x="445219" y="867619"/>
            <a:ext cx="313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Public information and discussion meetings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C4DF513-C7DB-94F8-EC59-9D279F6F45A4}"/>
              </a:ext>
            </a:extLst>
          </p:cNvPr>
          <p:cNvSpPr/>
          <p:nvPr/>
        </p:nvSpPr>
        <p:spPr>
          <a:xfrm>
            <a:off x="482339" y="1956625"/>
            <a:ext cx="11324518" cy="4636723"/>
          </a:xfrm>
          <a:prstGeom prst="roundRect">
            <a:avLst>
              <a:gd name="adj" fmla="val 3172"/>
            </a:avLst>
          </a:prstGeom>
          <a:solidFill>
            <a:srgbClr val="3C78B3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EEA4049-C803-5FDC-979D-FE344C449B7C}"/>
              </a:ext>
            </a:extLst>
          </p:cNvPr>
          <p:cNvSpPr/>
          <p:nvPr/>
        </p:nvSpPr>
        <p:spPr>
          <a:xfrm>
            <a:off x="769753" y="2340596"/>
            <a:ext cx="773133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chemeClr val="bg1"/>
                </a:solidFill>
                <a:latin typeface="Helvetica" pitchFamily="2" charset="0"/>
              </a:rPr>
              <a:t>First cycle of public information meetings between April 2024 – March 2025</a:t>
            </a: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11 sessions reached over 1,500 people in France &amp; Switzerland</a:t>
            </a:r>
          </a:p>
          <a:p>
            <a:pPr lvl="0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chemeClr val="bg1"/>
                </a:solidFill>
                <a:latin typeface="Helvetica" pitchFamily="2" charset="0"/>
              </a:rPr>
              <a:t>During 2025: Second cycle of public information meetings</a:t>
            </a:r>
            <a:endParaRPr lang="en-GB" sz="1600" dirty="0">
              <a:solidFill>
                <a:schemeClr val="bg1"/>
              </a:solidFill>
              <a:latin typeface="Helvetica" pitchFamily="2" charset="0"/>
            </a:endParaRP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Workshops with residents in municipalities potentially affected by surface sites; meetings with stakeholders of the territory</a:t>
            </a:r>
          </a:p>
          <a:p>
            <a:pPr lvl="0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chemeClr val="bg1"/>
                </a:solidFill>
                <a:latin typeface="Helvetica" pitchFamily="2" charset="0"/>
              </a:rPr>
              <a:t>May/June – October 2026: </a:t>
            </a:r>
            <a:r>
              <a:rPr lang="en-GB" sz="1600" b="1" dirty="0">
                <a:solidFill>
                  <a:schemeClr val="bg1"/>
                </a:solidFill>
                <a:latin typeface="Helvetica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Formal public participation process</a:t>
            </a:r>
            <a:r>
              <a:rPr lang="en-GB" sz="1600" b="1" dirty="0">
                <a:solidFill>
                  <a:schemeClr val="bg1"/>
                </a:solidFill>
                <a:latin typeface="Helvetica" pitchFamily="2" charset="0"/>
              </a:rPr>
              <a:t> in France (</a:t>
            </a:r>
            <a:r>
              <a:rPr lang="en-GB" sz="1600" b="1" dirty="0" err="1">
                <a:solidFill>
                  <a:schemeClr val="bg1"/>
                </a:solidFill>
                <a:latin typeface="Helvetica" pitchFamily="2" charset="0"/>
              </a:rPr>
              <a:t>Débat</a:t>
            </a:r>
            <a:r>
              <a:rPr lang="en-GB" sz="1600" b="1" dirty="0">
                <a:solidFill>
                  <a:schemeClr val="bg1"/>
                </a:solidFill>
                <a:latin typeface="Helvetica" pitchFamily="2" charset="0"/>
              </a:rPr>
              <a:t> Public) and Switzerland (public concertation)</a:t>
            </a:r>
            <a:endParaRPr lang="en-GB" sz="1600" dirty="0">
              <a:solidFill>
                <a:schemeClr val="bg1"/>
              </a:solidFill>
              <a:latin typeface="Helvetica" pitchFamily="2" charset="0"/>
            </a:endParaRP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Workshops with residents in municipalities potentially affected by surface sites; meetings with stakeholders of the territory</a:t>
            </a: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GB" sz="160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28" name="Picture 27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B7B1F937-7379-FAF1-81F8-AE3952913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044" y="2426884"/>
            <a:ext cx="2844800" cy="1600202"/>
          </a:xfrm>
          <a:prstGeom prst="rect">
            <a:avLst/>
          </a:prstGeom>
        </p:spPr>
      </p:pic>
      <p:pic>
        <p:nvPicPr>
          <p:cNvPr id="29" name="Google Shape;121;p2" descr="Image">
            <a:extLst>
              <a:ext uri="{FF2B5EF4-FFF2-40B4-BE49-F238E27FC236}">
                <a16:creationId xmlns:a16="http://schemas.microsoft.com/office/drawing/2014/main" id="{79FF957E-0FE7-9A8B-18E7-5A6B49D327F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4887" b="9311"/>
          <a:stretch/>
        </p:blipFill>
        <p:spPr>
          <a:xfrm>
            <a:off x="8582044" y="4117996"/>
            <a:ext cx="2844800" cy="1304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Image 6">
            <a:extLst>
              <a:ext uri="{FF2B5EF4-FFF2-40B4-BE49-F238E27FC236}">
                <a16:creationId xmlns:a16="http://schemas.microsoft.com/office/drawing/2014/main" id="{1C5A2A37-5FB2-0206-BC06-4BED478DCD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1929" y="5672640"/>
            <a:ext cx="617994" cy="617994"/>
          </a:xfrm>
          <a:prstGeom prst="rect">
            <a:avLst/>
          </a:prstGeom>
        </p:spPr>
      </p:pic>
      <p:sp>
        <p:nvSpPr>
          <p:cNvPr id="31" name="ZoneTexte 7">
            <a:extLst>
              <a:ext uri="{FF2B5EF4-FFF2-40B4-BE49-F238E27FC236}">
                <a16:creationId xmlns:a16="http://schemas.microsoft.com/office/drawing/2014/main" id="{C638B4CD-46A1-56AF-BD82-FB29D7579DB5}"/>
              </a:ext>
            </a:extLst>
          </p:cNvPr>
          <p:cNvSpPr txBox="1"/>
          <p:nvPr/>
        </p:nvSpPr>
        <p:spPr>
          <a:xfrm>
            <a:off x="8464839" y="6008834"/>
            <a:ext cx="1925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625519" hangingPunct="0"/>
            <a:r>
              <a:rPr lang="fr-FR" sz="1400" dirty="0">
                <a:solidFill>
                  <a:schemeClr val="bg1"/>
                </a:solidFill>
                <a:latin typeface="Helvetica Light" panose="020B0403020202020204" pitchFamily="34" charset="0"/>
                <a:sym typeface="Helvetica Neue"/>
              </a:rPr>
              <a:t>Dialogue </a:t>
            </a:r>
            <a:r>
              <a:rPr lang="fr-FR" sz="1400" dirty="0" err="1">
                <a:solidFill>
                  <a:schemeClr val="bg1"/>
                </a:solidFill>
                <a:latin typeface="Helvetica Light" panose="020B0403020202020204" pitchFamily="34" charset="0"/>
                <a:sym typeface="Helvetica Neue"/>
              </a:rPr>
              <a:t>website</a:t>
            </a:r>
            <a:r>
              <a:rPr lang="fr-FR" sz="1400" dirty="0">
                <a:solidFill>
                  <a:schemeClr val="bg1"/>
                </a:solidFill>
                <a:latin typeface="Helvetica Light" panose="020B0403020202020204" pitchFamily="34" charset="0"/>
                <a:sym typeface="Helvetica Neue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6697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10B5688-6FDD-8E81-9695-4DAF5520BE58}"/>
              </a:ext>
            </a:extLst>
          </p:cNvPr>
          <p:cNvSpPr/>
          <p:nvPr/>
        </p:nvSpPr>
        <p:spPr>
          <a:xfrm>
            <a:off x="5741893" y="747530"/>
            <a:ext cx="6233073" cy="35959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10A33C-00E2-4FCE-F864-046002EE0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5D2CA0-67DA-A5C7-3AED-6518D6E1A929}"/>
              </a:ext>
            </a:extLst>
          </p:cNvPr>
          <p:cNvSpPr/>
          <p:nvPr/>
        </p:nvSpPr>
        <p:spPr>
          <a:xfrm>
            <a:off x="641953" y="1147461"/>
            <a:ext cx="50999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FCC-ee collider concept for maximum luminosity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07E0325-FE0B-423A-18E0-1ED58DF650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72" t="19804" r="15963" b="56471"/>
          <a:stretch>
            <a:fillRect/>
          </a:stretch>
        </p:blipFill>
        <p:spPr>
          <a:xfrm>
            <a:off x="5909320" y="448727"/>
            <a:ext cx="6233073" cy="33079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ED799F-BED0-102C-88FE-AE7136668E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777" t="9020" r="21236" b="69019"/>
          <a:stretch>
            <a:fillRect/>
          </a:stretch>
        </p:blipFill>
        <p:spPr>
          <a:xfrm>
            <a:off x="6085183" y="3755198"/>
            <a:ext cx="5891632" cy="290688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324696C-D346-25B9-ADAA-5A79D6A79454}"/>
              </a:ext>
            </a:extLst>
          </p:cNvPr>
          <p:cNvSpPr txBox="1"/>
          <p:nvPr/>
        </p:nvSpPr>
        <p:spPr>
          <a:xfrm>
            <a:off x="6855277" y="2015536"/>
            <a:ext cx="2393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FB1D19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Numbers assume 4 experiments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65B830-6366-4D44-DCBE-139EA72450EC}"/>
              </a:ext>
            </a:extLst>
          </p:cNvPr>
          <p:cNvSpPr txBox="1"/>
          <p:nvPr/>
        </p:nvSpPr>
        <p:spPr>
          <a:xfrm>
            <a:off x="7041134" y="4478220"/>
            <a:ext cx="868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~350,000 × LEP-1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F14C88-68E1-44D0-773C-0C3816400CE1}"/>
              </a:ext>
            </a:extLst>
          </p:cNvPr>
          <p:cNvSpPr/>
          <p:nvPr/>
        </p:nvSpPr>
        <p:spPr>
          <a:xfrm>
            <a:off x="8307113" y="4840939"/>
            <a:ext cx="164533" cy="37651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07CED6-3A7B-A128-3FFB-AC1DBD016403}"/>
              </a:ext>
            </a:extLst>
          </p:cNvPr>
          <p:cNvSpPr txBox="1"/>
          <p:nvPr/>
        </p:nvSpPr>
        <p:spPr>
          <a:xfrm>
            <a:off x="8124015" y="4993117"/>
            <a:ext cx="7601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~5,000 × LEP-2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C7CE38-2B7C-2DB0-0902-FE745D8E07FB}"/>
              </a:ext>
            </a:extLst>
          </p:cNvPr>
          <p:cNvSpPr txBox="1"/>
          <p:nvPr/>
        </p:nvSpPr>
        <p:spPr>
          <a:xfrm>
            <a:off x="641954" y="1593042"/>
            <a:ext cx="5045798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Double ring collider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: many bunches, high current,       like LHC and B factories, different from LEP (CERN)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Top-up injection (requiring booster) during collisions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needed due to short luminosity lifetime (~10–20 min, radiative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Bhabhas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), standard at light sources and used   at PEP-II, KEKB, BEPCII. Booster intensity ~1% of collider; full RF voltage as in collider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Superconducting RF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LEP-proven Nb/Cu 400 MHz cavities; bulk Nb 800 MHz cavities as in ESS/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EuXFEL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; efficient RF sources and simplified energy-switching scheme</a:t>
            </a:r>
          </a:p>
          <a:p>
            <a:pPr marL="28575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Crab-waist collisions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successfully demonstrated at DAΦNE and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SuperKEKB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B0E46C-23AE-5851-8AB0-D519AD19448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maximum luminosity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3" name="Picture 2" descr="Crab waist collision scheme. | Download Scientific Diagram">
            <a:extLst>
              <a:ext uri="{FF2B5EF4-FFF2-40B4-BE49-F238E27FC236}">
                <a16:creationId xmlns:a16="http://schemas.microsoft.com/office/drawing/2014/main" id="{2346BA45-2889-131E-8C9F-B6C4BB4CAB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02"/>
          <a:stretch>
            <a:fillRect/>
          </a:stretch>
        </p:blipFill>
        <p:spPr bwMode="auto">
          <a:xfrm>
            <a:off x="954384" y="5162276"/>
            <a:ext cx="3245836" cy="126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7D03D5-2404-4A02-0B5E-55A31029B425}"/>
              </a:ext>
            </a:extLst>
          </p:cNvPr>
          <p:cNvSpPr txBox="1"/>
          <p:nvPr/>
        </p:nvSpPr>
        <p:spPr>
          <a:xfrm>
            <a:off x="4368035" y="5322893"/>
            <a:ext cx="1829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Crab waist scheme: </a:t>
            </a:r>
            <a:r>
              <a:rPr lang="en-GB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sextupoles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near IP rotate vertical waist along the opposing beam’s path (and suppresses beam-beam resonances)</a:t>
            </a:r>
          </a:p>
        </p:txBody>
      </p:sp>
    </p:spTree>
    <p:extLst>
      <p:ext uri="{BB962C8B-B14F-4D97-AF65-F5344CB8AC3E}">
        <p14:creationId xmlns:p14="http://schemas.microsoft.com/office/powerpoint/2010/main" val="1632149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D6188-8EE4-0997-4C72-94E9CBDF0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5221C1-B6DA-AE53-5E87-2F6DC18CB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300E8B-AD8A-2C66-C33E-B5263CD344E1}"/>
              </a:ext>
            </a:extLst>
          </p:cNvPr>
          <p:cNvSpPr/>
          <p:nvPr/>
        </p:nvSpPr>
        <p:spPr>
          <a:xfrm>
            <a:off x="641953" y="1147461"/>
            <a:ext cx="50999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FCC-ee collider concept for maximum luminosity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339AC3-EB15-3C5C-42EA-CB25D759B7DA}"/>
              </a:ext>
            </a:extLst>
          </p:cNvPr>
          <p:cNvSpPr txBox="1"/>
          <p:nvPr/>
        </p:nvSpPr>
        <p:spPr>
          <a:xfrm>
            <a:off x="641954" y="1593042"/>
            <a:ext cx="5045798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Double ring collider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: many bunches, high current,       like LHC and B factories, different from LEP (CERN)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Top-up injection (requiring booster) during collisions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needed due to short luminosity lifetime (~10–20 min, radiative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Bhabhas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), standard at light sources and used   at PEP-II, KEKB, BEPCII. Booster intensity ~1% of collider; full RF voltage as in collider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Superconducting RF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LEP-proven Nb/Cu 400 MHz cavities; bulk Nb 800 MHz cavities as in ESS/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EuXFEL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; efficient RF sources and simplified energy-switching scheme</a:t>
            </a:r>
          </a:p>
          <a:p>
            <a:pPr marL="28575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Crab-waist collisions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successfully demonstrated at DAΦNE and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SuperKEKB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BE9BA4-847E-11F1-9FC0-8909558A1E66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maximum luminosity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3" name="Picture 2" descr="Crab waist collision scheme. | Download Scientific Diagram">
            <a:extLst>
              <a:ext uri="{FF2B5EF4-FFF2-40B4-BE49-F238E27FC236}">
                <a16:creationId xmlns:a16="http://schemas.microsoft.com/office/drawing/2014/main" id="{E4F5B604-60DA-AB48-4937-A47EDB778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02"/>
          <a:stretch>
            <a:fillRect/>
          </a:stretch>
        </p:blipFill>
        <p:spPr bwMode="auto">
          <a:xfrm>
            <a:off x="954384" y="5162276"/>
            <a:ext cx="3245836" cy="126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C1BFC3-9FFB-F526-9FBA-0130A370DD9D}"/>
              </a:ext>
            </a:extLst>
          </p:cNvPr>
          <p:cNvSpPr txBox="1"/>
          <p:nvPr/>
        </p:nvSpPr>
        <p:spPr>
          <a:xfrm>
            <a:off x="4368035" y="5322893"/>
            <a:ext cx="1829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Crab waist scheme: </a:t>
            </a:r>
            <a:r>
              <a:rPr lang="en-GB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sextupoles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near IP rotate vertical waist along the opposing beam’s path (and suppresses beam-beam resonances)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7CD8E2-5A0A-E1C4-8543-0DC4ACD71D4F}"/>
              </a:ext>
            </a:extLst>
          </p:cNvPr>
          <p:cNvSpPr/>
          <p:nvPr/>
        </p:nvSpPr>
        <p:spPr>
          <a:xfrm>
            <a:off x="8168667" y="4305905"/>
            <a:ext cx="164533" cy="37651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043894-F178-E4B4-1C93-84B6C21CFEE6}"/>
              </a:ext>
            </a:extLst>
          </p:cNvPr>
          <p:cNvSpPr txBox="1"/>
          <p:nvPr/>
        </p:nvSpPr>
        <p:spPr>
          <a:xfrm>
            <a:off x="6621376" y="1147461"/>
            <a:ext cx="5416374" cy="622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10000"/>
              </a:lnSpc>
              <a:defRPr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Combining all these concepts results in a giant efficiency step: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10</a:t>
            </a:r>
            <a:r>
              <a:rPr lang="en-US" sz="16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4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 – 10</a:t>
            </a:r>
            <a:r>
              <a:rPr lang="en-US" sz="16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5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Helvetica" pitchFamily="2" charset="0"/>
              </a:rPr>
              <a:t> × luminosity / electrical power of LEP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E7D5AC-20D3-8CEB-0580-37F65CBCBB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353" y="1863026"/>
            <a:ext cx="6052755" cy="3197544"/>
          </a:xfrm>
          <a:prstGeom prst="rect">
            <a:avLst/>
          </a:prstGeom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19123562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01E25-2A09-48B4-BA39-793F45989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9A62BA-4ACB-C3BD-9495-87ACA0603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3C63C9-937E-F8C3-8121-213C6F3EEC0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SRF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0FA1FF-3E56-B0F9-FA48-07A2332E853B}"/>
              </a:ext>
            </a:extLst>
          </p:cNvPr>
          <p:cNvSpPr/>
          <p:nvPr/>
        </p:nvSpPr>
        <p:spPr>
          <a:xfrm>
            <a:off x="641953" y="1147461"/>
            <a:ext cx="50999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Superconducting RF system — key technology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B2372-E536-FB38-C564-7055464D7871}"/>
              </a:ext>
            </a:extLst>
          </p:cNvPr>
          <p:cNvSpPr txBox="1"/>
          <p:nvPr/>
        </p:nvSpPr>
        <p:spPr>
          <a:xfrm>
            <a:off x="10827877" y="1016136"/>
            <a:ext cx="13195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Ref: 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2"/>
              </a:rPr>
              <a:t>arXiv:2505.00274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0E729C-A219-4C4F-FD12-FA5E7A79D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301" y="1985954"/>
            <a:ext cx="1868621" cy="11989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F7828D-F1A3-2F05-34D4-813B166ADE4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1071" y="1795256"/>
            <a:ext cx="4325936" cy="195330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6FB9365-8369-C725-AAA5-AD707BD2B4CB}"/>
              </a:ext>
            </a:extLst>
          </p:cNvPr>
          <p:cNvSpPr/>
          <p:nvPr/>
        </p:nvSpPr>
        <p:spPr>
          <a:xfrm>
            <a:off x="934336" y="3233672"/>
            <a:ext cx="33785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0">
              <a:defRPr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400 MHz superconducting cavity (6~10 MV/m), copper Nb coated, 1.5 m long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59D9D3-23FF-BCC8-664C-F1281D71F9A7}"/>
              </a:ext>
            </a:extLst>
          </p:cNvPr>
          <p:cNvSpPr/>
          <p:nvPr/>
        </p:nvSpPr>
        <p:spPr>
          <a:xfrm>
            <a:off x="7209604" y="3431505"/>
            <a:ext cx="200618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0">
              <a:defRPr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400 MHz Cryo-module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2402EB-A541-F899-83CC-915686C6B422}"/>
              </a:ext>
            </a:extLst>
          </p:cNvPr>
          <p:cNvSpPr txBox="1"/>
          <p:nvPr/>
        </p:nvSpPr>
        <p:spPr>
          <a:xfrm>
            <a:off x="641953" y="1583678"/>
            <a:ext cx="42931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2-cell* 400 MHz SRF system for Z, W and ZH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5BE79C-8D4A-A1C1-8DA9-D19EB290FF2D}"/>
              </a:ext>
            </a:extLst>
          </p:cNvPr>
          <p:cNvSpPr txBox="1"/>
          <p:nvPr/>
        </p:nvSpPr>
        <p:spPr>
          <a:xfrm>
            <a:off x="641952" y="4107544"/>
            <a:ext cx="92463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Higher gradient 6-cell 800 MHz SRF system for </a:t>
            </a:r>
            <a:r>
              <a:rPr lang="en-GB" sz="1400" dirty="0" err="1">
                <a:latin typeface="Helvetica" pitchFamily="2" charset="0"/>
              </a:rPr>
              <a:t>tt</a:t>
            </a:r>
            <a:r>
              <a:rPr lang="en-GB" sz="1400" dirty="0">
                <a:latin typeface="Helvetica" pitchFamily="2" charset="0"/>
              </a:rPr>
              <a:t> collider operation and booster at all energies</a:t>
            </a:r>
          </a:p>
        </p:txBody>
      </p:sp>
      <p:pic>
        <p:nvPicPr>
          <p:cNvPr id="16" name="Picture 15" descr="A close-up of a silver object&#10;&#10;Description automatically generated">
            <a:extLst>
              <a:ext uri="{FF2B5EF4-FFF2-40B4-BE49-F238E27FC236}">
                <a16:creationId xmlns:a16="http://schemas.microsoft.com/office/drawing/2014/main" id="{B42F7B1D-A094-AA0E-2D33-EA76BBD5C2B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" t="32644" r="10331" b="13335"/>
          <a:stretch/>
        </p:blipFill>
        <p:spPr>
          <a:xfrm>
            <a:off x="710486" y="4571791"/>
            <a:ext cx="3405871" cy="103798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2BC254-90E8-D546-DF32-35AD85A275F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2846" y="4315649"/>
            <a:ext cx="4561747" cy="216265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B7D2A85-B43F-FE17-D400-61C3E099A550}"/>
              </a:ext>
            </a:extLst>
          </p:cNvPr>
          <p:cNvSpPr/>
          <p:nvPr/>
        </p:nvSpPr>
        <p:spPr>
          <a:xfrm>
            <a:off x="934337" y="5911426"/>
            <a:ext cx="3356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0">
              <a:defRPr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Compact 800 MHz cavity (~20 MV/m), 6-cell,                bulk Nb, Nb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3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Sn if R&amp;D is successful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E8C2E21-9FC3-88D7-4044-1A119D45AA89}"/>
              </a:ext>
            </a:extLst>
          </p:cNvPr>
          <p:cNvSpPr/>
          <p:nvPr/>
        </p:nvSpPr>
        <p:spPr>
          <a:xfrm>
            <a:off x="7213690" y="5915640"/>
            <a:ext cx="200618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0">
              <a:defRPr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800 MHz Cryo-module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DE56CE-482F-57E1-00D6-2E6768C35C13}"/>
              </a:ext>
            </a:extLst>
          </p:cNvPr>
          <p:cNvSpPr txBox="1"/>
          <p:nvPr/>
        </p:nvSpPr>
        <p:spPr>
          <a:xfrm>
            <a:off x="934337" y="3665234"/>
            <a:ext cx="583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264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7B4795-E487-D4CF-2569-B841B704632B}"/>
              </a:ext>
            </a:extLst>
          </p:cNvPr>
          <p:cNvSpPr txBox="1"/>
          <p:nvPr/>
        </p:nvSpPr>
        <p:spPr>
          <a:xfrm>
            <a:off x="7209602" y="363813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66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77A6FF-096C-0799-4EA0-C20C185F3C48}"/>
              </a:ext>
            </a:extLst>
          </p:cNvPr>
          <p:cNvSpPr txBox="1"/>
          <p:nvPr/>
        </p:nvSpPr>
        <p:spPr>
          <a:xfrm>
            <a:off x="936039" y="6339807"/>
            <a:ext cx="16722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(408 + 448 booster)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8AEEF6-6C4A-EBB1-7B52-BE2D959EAE95}"/>
              </a:ext>
            </a:extLst>
          </p:cNvPr>
          <p:cNvSpPr txBox="1"/>
          <p:nvPr/>
        </p:nvSpPr>
        <p:spPr>
          <a:xfrm>
            <a:off x="7213689" y="6142728"/>
            <a:ext cx="1660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(102 + 112 booster)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E5328-9A3F-C184-2674-C96EBA2A4DCE}"/>
              </a:ext>
            </a:extLst>
          </p:cNvPr>
          <p:cNvSpPr txBox="1"/>
          <p:nvPr/>
        </p:nvSpPr>
        <p:spPr>
          <a:xfrm>
            <a:off x="9033760" y="1587593"/>
            <a:ext cx="3181387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285750" indent="-285750">
              <a:buFont typeface="Wingdings" panose="05000000000000000000" pitchFamily="2" charset="2"/>
              <a:buChar char="§"/>
              <a:defRPr sz="1800"/>
            </a:lvl1pPr>
            <a:lvl2pPr marL="243000" indent="-243000" defTabSz="685800">
              <a:lnSpc>
                <a:spcPts val="1388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/>
            </a:lvl2pPr>
            <a:lvl3pPr marL="486000" indent="-243000" defTabSz="685800">
              <a:lnSpc>
                <a:spcPts val="1388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defRPr sz="1200"/>
            </a:lvl3pPr>
            <a:lvl4pPr marL="729000" indent="-243000" defTabSz="685800">
              <a:lnSpc>
                <a:spcPts val="1388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defRPr sz="1200"/>
            </a:lvl4pPr>
            <a:lvl5pPr marL="972000" indent="-243000" defTabSz="685800">
              <a:lnSpc>
                <a:spcPts val="1388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defRPr sz="120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marL="0" indent="0" defTabSz="685710">
              <a:buNone/>
              <a:defRPr/>
            </a:pPr>
            <a:r>
              <a:rPr lang="en-GB" sz="1400" b="1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Power source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: 380 kW Klystron prototype built (HL-LHC) </a:t>
            </a:r>
            <a:r>
              <a:rPr lang="en-GB" sz="1200" dirty="0" err="1">
                <a:latin typeface="Helvetica" pitchFamily="2" charset="0"/>
                <a:ea typeface="Verdana" panose="020B0604030504040204" pitchFamily="34" charset="0"/>
                <a:sym typeface="Helvetica Neue"/>
              </a:rPr>
              <a:t>η</a:t>
            </a:r>
            <a:r>
              <a:rPr lang="en-GB" sz="12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* = 70%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      → two-stage Klystrons </a:t>
            </a:r>
            <a:r>
              <a:rPr lang="en-GB" sz="1200" dirty="0" err="1">
                <a:latin typeface="Helvetica" pitchFamily="2" charset="0"/>
                <a:ea typeface="Verdana" panose="020B0604030504040204" pitchFamily="34" charset="0"/>
                <a:sym typeface="Helvetica Neue"/>
              </a:rPr>
              <a:t>η</a:t>
            </a:r>
            <a:r>
              <a:rPr lang="en-GB" sz="12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= 86%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             → multibeam </a:t>
            </a:r>
            <a:r>
              <a:rPr lang="en-GB" sz="1400" dirty="0" err="1">
                <a:latin typeface="Helvetica" pitchFamily="2" charset="0"/>
                <a:ea typeface="Verdana" panose="020B0604030504040204" pitchFamily="34" charset="0"/>
                <a:sym typeface="Helvetica Neue"/>
              </a:rPr>
              <a:t>Tristrons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</a:t>
            </a:r>
            <a:r>
              <a:rPr lang="en-GB" sz="1200" dirty="0" err="1">
                <a:latin typeface="Helvetica" pitchFamily="2" charset="0"/>
                <a:ea typeface="Verdana" panose="020B0604030504040204" pitchFamily="34" charset="0"/>
                <a:sym typeface="Helvetica Neue"/>
              </a:rPr>
              <a:t>η</a:t>
            </a:r>
            <a:r>
              <a:rPr lang="en-GB" sz="12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&gt; 90%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</a:t>
            </a:r>
            <a:r>
              <a:rPr lang="en-GB" sz="12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(R&amp;D)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91A404-CE6A-F878-6B5C-97E434CB9681}"/>
              </a:ext>
            </a:extLst>
          </p:cNvPr>
          <p:cNvSpPr txBox="1"/>
          <p:nvPr/>
        </p:nvSpPr>
        <p:spPr>
          <a:xfrm>
            <a:off x="9033760" y="2557953"/>
            <a:ext cx="583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264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EE32FC-831D-5469-5B2B-F7A2E8F81708}"/>
              </a:ext>
            </a:extLst>
          </p:cNvPr>
          <p:cNvSpPr txBox="1"/>
          <p:nvPr/>
        </p:nvSpPr>
        <p:spPr>
          <a:xfrm>
            <a:off x="9215791" y="6153728"/>
            <a:ext cx="1960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204 </a:t>
            </a:r>
            <a:r>
              <a:rPr lang="en-GB" sz="1200" dirty="0" err="1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Tristons</a:t>
            </a: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+</a:t>
            </a:r>
          </a:p>
          <a:p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448 × 10 kW SSA booster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19FAF27-7F37-2295-69A1-996A1E0EAD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2000" contrast="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8342" y="2638707"/>
            <a:ext cx="1420148" cy="3018356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8C4D9311-773F-D120-7BCF-76EC7D76D2FD}"/>
              </a:ext>
            </a:extLst>
          </p:cNvPr>
          <p:cNvSpPr/>
          <p:nvPr/>
        </p:nvSpPr>
        <p:spPr>
          <a:xfrm>
            <a:off x="9791942" y="5674405"/>
            <a:ext cx="15744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0">
              <a:defRPr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Klystron prototype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9DA67AC-525D-5B82-228E-F4C1D9C8E87D}"/>
                  </a:ext>
                </a:extLst>
              </p:cNvPr>
              <p:cNvSpPr txBox="1"/>
              <p:nvPr/>
            </p:nvSpPr>
            <p:spPr>
              <a:xfrm>
                <a:off x="10994168" y="260609"/>
                <a:ext cx="762773" cy="3769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  <a:sym typeface="Wingdings" pitchFamily="2" charset="2"/>
                        </a:rPr>
                        <m:t>𝜂</m:t>
                      </m:r>
                      <m:r>
                        <a:rPr lang="en-GB" sz="1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  <a:sym typeface="Wingdings" pitchFamily="2" charset="2"/>
                        </a:rPr>
                        <m:t>=</m:t>
                      </m:r>
                      <m:f>
                        <m:fPr>
                          <m:ctrlPr>
                            <a:rPr lang="en-GB" sz="1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bPr>
                            <m:e>
                              <m:r>
                                <a:rPr lang="en-GB" sz="1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1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RF</m:t>
                              </m:r>
                              <m:r>
                                <a:rPr lang="en-GB" sz="1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1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out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1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bPr>
                            <m:e>
                              <m:r>
                                <a:rPr lang="en-GB" sz="1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1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beam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12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9DA67AC-525D-5B82-228E-F4C1D9C8E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4168" y="260609"/>
                <a:ext cx="762773" cy="376963"/>
              </a:xfrm>
              <a:prstGeom prst="rect">
                <a:avLst/>
              </a:prstGeom>
              <a:blipFill>
                <a:blip r:embed="rId9"/>
                <a:stretch>
                  <a:fillRect l="-3279" r="-1639" b="-96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66DF2B04-9C3F-CFD3-179D-FA9FBA05540A}"/>
              </a:ext>
            </a:extLst>
          </p:cNvPr>
          <p:cNvSpPr txBox="1"/>
          <p:nvPr/>
        </p:nvSpPr>
        <p:spPr>
          <a:xfrm>
            <a:off x="10874572" y="322730"/>
            <a:ext cx="23916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*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C3F1B96-A17E-8894-2A9E-1942FF061C86}"/>
              </a:ext>
            </a:extLst>
          </p:cNvPr>
          <p:cNvSpPr/>
          <p:nvPr/>
        </p:nvSpPr>
        <p:spPr>
          <a:xfrm>
            <a:off x="10900038" y="233715"/>
            <a:ext cx="933373" cy="46553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87BA2E-6331-FD8C-3FB0-798E05812031}"/>
              </a:ext>
            </a:extLst>
          </p:cNvPr>
          <p:cNvSpPr txBox="1"/>
          <p:nvPr/>
        </p:nvSpPr>
        <p:spPr>
          <a:xfrm>
            <a:off x="6189784" y="242607"/>
            <a:ext cx="4548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*A cell is one resonant section of the cavity where acceleration occurs (half a wavelength long = 38 cm for 400 MHz)</a:t>
            </a:r>
          </a:p>
        </p:txBody>
      </p:sp>
    </p:spTree>
    <p:extLst>
      <p:ext uri="{BB962C8B-B14F-4D97-AF65-F5344CB8AC3E}">
        <p14:creationId xmlns:p14="http://schemas.microsoft.com/office/powerpoint/2010/main" val="1274761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E01D0-62C0-3138-E712-FA9CA7A25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DAEDDF-3363-23FE-4980-6426F04EE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D93BBF-790D-989F-65C4-ED006C899B0C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parameters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2085B9-B82D-D410-2B27-F96E85FFB2B2}"/>
              </a:ext>
            </a:extLst>
          </p:cNvPr>
          <p:cNvSpPr/>
          <p:nvPr/>
        </p:nvSpPr>
        <p:spPr>
          <a:xfrm>
            <a:off x="641953" y="1147461"/>
            <a:ext cx="60901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FCC-ee main parameters 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(assuming 4 IPs / experiments)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5A8E843-6E54-4EF5-C973-D0629259945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55149879"/>
                  </p:ext>
                </p:extLst>
              </p:nvPr>
            </p:nvGraphicFramePr>
            <p:xfrm>
              <a:off x="736082" y="1649874"/>
              <a:ext cx="10878510" cy="4508043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41289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1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5135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32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64209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220015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41153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6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GB" sz="1600" b="0" dirty="0" smtClean="0">
                                    <a:solidFill>
                                      <a:schemeClr val="bg1"/>
                                    </a:solidFill>
                                    <a:latin typeface="Helvetica" pitchFamily="2" charset="0"/>
                                  </a:rPr>
                                  <m:t>t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GB" sz="1600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GB" sz="1600" b="0" dirty="0" smtClean="0">
                                        <a:solidFill>
                                          <a:schemeClr val="bg1"/>
                                        </a:solidFill>
                                        <a:latin typeface="Helvetica" pitchFamily="2" charset="0"/>
                                      </a:rPr>
                                      <m:t>t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Collision energy √s  [GeV]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88, 91, 94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157, 163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240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340–350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365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29339622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RF voltage 400 / 800 MHz [GV]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0.08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1.0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7.4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78242208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Synchrotron radiation/beam [MW]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55677572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Beam current [mA]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1294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135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26.8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5.1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Number bunches / beam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11200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1852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IP [10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year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0.83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0.67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6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635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629571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Z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2.4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8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WW</a:t>
                          </a:r>
                        </a:p>
                        <a:p>
                          <a:pPr algn="ctr"/>
                          <a:r>
                            <a:rPr kumimoji="0" lang="en-GB" sz="12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(incl. WW at higher √s)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ZH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65k WW → H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GB" sz="1600" b="0" dirty="0" smtClean="0">
                                  <a:solidFill>
                                    <a:schemeClr val="tx1"/>
                                  </a:solidFill>
                                  <a:latin typeface="Helvetica" pitchFamily="2" charset="0"/>
                                </a:rPr>
                                <m:t>t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en-GB" sz="1600" b="0" dirty="0" smtClean="0">
                                      <a:solidFill>
                                        <a:schemeClr val="tx1"/>
                                      </a:solidFill>
                                      <a:latin typeface="Helvetica" pitchFamily="2" charset="0"/>
                                    </a:rPr>
                                    <m:t>t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 +  370k ZH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+  92k WW → H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5A8E843-6E54-4EF5-C973-D0629259945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55149879"/>
                  </p:ext>
                </p:extLst>
              </p:nvPr>
            </p:nvGraphicFramePr>
            <p:xfrm>
              <a:off x="736082" y="1649874"/>
              <a:ext cx="10878510" cy="4508043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41289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1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5135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32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64209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220015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41153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6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98837" r="-581" b="-1025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Collision energy √s  [GeV]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88, 91, 94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157, 163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240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340–350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365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29339622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RF voltage 400 / 800 MHz [GV]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0.08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1.0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7.4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78242208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Synchrotron radiation/beam [MW]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55677572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Beam current [mA]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1294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135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26.8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5.1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Number bunches / beam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11200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1852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IP [10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year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0.83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0.67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6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635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629571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22772" t="-612000" r="-427723" b="-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09420" t="-612000" r="-213043" b="-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466942" t="-612000" r="-142975" b="-8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98837" t="-612000" r="-581" b="-8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9EE54CE-0BFD-C13D-7F3A-6D5A5BB31B07}"/>
              </a:ext>
            </a:extLst>
          </p:cNvPr>
          <p:cNvSpPr txBox="1"/>
          <p:nvPr/>
        </p:nvSpPr>
        <p:spPr>
          <a:xfrm>
            <a:off x="10389129" y="1430248"/>
            <a:ext cx="13195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Ref: 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arXiv:2505.00274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A52819-C465-74A1-6B5A-661FE2A97DC3}"/>
              </a:ext>
            </a:extLst>
          </p:cNvPr>
          <p:cNvSpPr txBox="1"/>
          <p:nvPr/>
        </p:nvSpPr>
        <p:spPr>
          <a:xfrm>
            <a:off x="4067034" y="6238095"/>
            <a:ext cx="2281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~350,000 × LEP-1 (~6 years)</a:t>
            </a:r>
          </a:p>
          <a:p>
            <a:pPr algn="r"/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~26 × HL-LHC (~9 years)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03E118-C03E-9516-474B-6F2F28CF199E}"/>
              </a:ext>
            </a:extLst>
          </p:cNvPr>
          <p:cNvSpPr txBox="1"/>
          <p:nvPr/>
        </p:nvSpPr>
        <p:spPr>
          <a:xfrm>
            <a:off x="6506819" y="6238095"/>
            <a:ext cx="1325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~5,000 × LEP-2     (~5 years)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843FAD-2904-3F80-4D24-27C8B387245D}"/>
              </a:ext>
            </a:extLst>
          </p:cNvPr>
          <p:cNvSpPr txBox="1"/>
          <p:nvPr/>
        </p:nvSpPr>
        <p:spPr>
          <a:xfrm>
            <a:off x="8030820" y="6238095"/>
            <a:ext cx="1325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0.5% of HL-LHC (~9 years)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783A03-0512-C086-090D-640E13C274CE}"/>
              </a:ext>
            </a:extLst>
          </p:cNvPr>
          <p:cNvSpPr txBox="1"/>
          <p:nvPr/>
        </p:nvSpPr>
        <p:spPr>
          <a:xfrm>
            <a:off x="9616215" y="6245243"/>
            <a:ext cx="1793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0.01% of HL-LHC (</a:t>
            </a:r>
            <a:r>
              <a:rPr lang="en-GB" sz="12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tt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(~9 years)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A365AE6-F833-B55E-52B5-86A7194EE1FD}"/>
                  </a:ext>
                </a:extLst>
              </p:cNvPr>
              <p:cNvSpPr txBox="1"/>
              <p:nvPr/>
            </p:nvSpPr>
            <p:spPr>
              <a:xfrm>
                <a:off x="7963615" y="307932"/>
                <a:ext cx="2333904" cy="320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0" lang="en-CH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CH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SR</m:t>
                        </m:r>
                        <m:r>
                          <a:rPr kumimoji="0" lang="en-US" sz="1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loss</m:t>
                        </m:r>
                      </m:sub>
                    </m:sSub>
                    <m:r>
                      <a:rPr kumimoji="0" lang="en-CH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f>
                      <m:fPr>
                        <m:type m:val="lin"/>
                        <m:ctrlPr>
                          <a:rPr kumimoji="0" lang="en-CH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kumimoji="0" lang="en-CH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0" lang="en-US" sz="14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beam</m:t>
                            </m:r>
                          </m:sub>
                          <m:sup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bSup>
                      </m:num>
                      <m:den>
                        <m:d>
                          <m:d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kumimoji="0" lang="en-CH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  <m:sup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bSup>
                            <m:r>
                              <a:rPr kumimoji="0" lang="en-CH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kumimoji="0" lang="en-CH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𝜚</m:t>
                            </m:r>
                          </m:e>
                        </m:d>
                      </m:den>
                    </m:f>
                  </m:oMath>
                </a14:m>
                <a:r>
                  <a:rPr lang="en-GB" sz="1400" dirty="0"/>
                  <a:t>,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A365AE6-F833-B55E-52B5-86A7194EE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615" y="307932"/>
                <a:ext cx="2333904" cy="320857"/>
              </a:xfrm>
              <a:prstGeom prst="rect">
                <a:avLst/>
              </a:prstGeom>
              <a:blipFill>
                <a:blip r:embed="rId4"/>
                <a:stretch>
                  <a:fillRect t="-96154" b="-15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F84E3817-2F5F-2F52-3414-5C0236D4C547}"/>
              </a:ext>
            </a:extLst>
          </p:cNvPr>
          <p:cNvSpPr/>
          <p:nvPr/>
        </p:nvSpPr>
        <p:spPr>
          <a:xfrm>
            <a:off x="7832037" y="234551"/>
            <a:ext cx="4145024" cy="46553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A8BBA6-C96A-D305-41D0-561DD3FA5B6A}"/>
                  </a:ext>
                </a:extLst>
              </p:cNvPr>
              <p:cNvSpPr txBox="1"/>
              <p:nvPr/>
            </p:nvSpPr>
            <p:spPr>
              <a:xfrm>
                <a:off x="9848766" y="321012"/>
                <a:ext cx="229243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SR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=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𝑈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0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𝐼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,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 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𝑈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0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  <a:sym typeface="Wingdings" pitchFamily="2" charset="2"/>
                        </a:rPr>
                        <m:t>∝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𝐸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A8BBA6-C96A-D305-41D0-561DD3FA5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8766" y="321012"/>
                <a:ext cx="2292434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08227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BA7B5-9163-BEE4-56AF-472F08141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8BE0F6-DE27-FC44-7178-8F9C48121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3504DD-8952-6E8E-D780-329C73F2C84B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parameters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4EFD9A-AE73-6D7E-87B6-58D88370FB97}"/>
              </a:ext>
            </a:extLst>
          </p:cNvPr>
          <p:cNvSpPr/>
          <p:nvPr/>
        </p:nvSpPr>
        <p:spPr>
          <a:xfrm>
            <a:off x="641953" y="1147461"/>
            <a:ext cx="60901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FCC-ee main parameters 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(assuming 4 IPs / experiments)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6B4BC319-2EB6-789B-425B-404C95118B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4428972"/>
                  </p:ext>
                </p:extLst>
              </p:nvPr>
            </p:nvGraphicFramePr>
            <p:xfrm>
              <a:off x="736082" y="1649874"/>
              <a:ext cx="10878510" cy="4508043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41289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1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5135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32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64209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220015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41153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6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GB" sz="1600" b="0" dirty="0" smtClean="0">
                                    <a:solidFill>
                                      <a:schemeClr val="bg1"/>
                                    </a:solidFill>
                                    <a:latin typeface="Helvetica" pitchFamily="2" charset="0"/>
                                  </a:rPr>
                                  <m:t>t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GB" sz="1600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GB" sz="1600" b="0" dirty="0" smtClean="0">
                                        <a:solidFill>
                                          <a:schemeClr val="bg1"/>
                                        </a:solidFill>
                                        <a:latin typeface="Helvetica" pitchFamily="2" charset="0"/>
                                      </a:rPr>
                                      <m:t>t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Collision energy √s  [GeV]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88, 91, 94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157, 163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240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340–350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365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1.7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29339622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Total RF voltage 400 / 800 MHz [GV]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0.08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1.0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7.4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78242208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Synchrotron radiation/beam [MW]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55677572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Beam current [mA]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1294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135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26.8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5.1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Number bunches / beam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11200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1852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IP [10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year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0.83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0.67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6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635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629571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Z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2.4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8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WW</a:t>
                          </a:r>
                        </a:p>
                        <a:p>
                          <a:pPr algn="ctr"/>
                          <a:r>
                            <a:rPr kumimoji="0" lang="en-GB" sz="12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(incl. WW at higher √s)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ZH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65k WW → H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GB" sz="1600" b="0" dirty="0" smtClean="0">
                                  <a:solidFill>
                                    <a:schemeClr val="tx1"/>
                                  </a:solidFill>
                                  <a:latin typeface="Helvetica" pitchFamily="2" charset="0"/>
                                </a:rPr>
                                <m:t>t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en-GB" sz="1600" b="0" dirty="0" smtClean="0">
                                      <a:solidFill>
                                        <a:schemeClr val="tx1"/>
                                      </a:solidFill>
                                      <a:latin typeface="Helvetica" pitchFamily="2" charset="0"/>
                                    </a:rPr>
                                    <m:t>t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 +  370k ZH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+  92k WW → H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6B4BC319-2EB6-789B-425B-404C95118B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4428972"/>
                  </p:ext>
                </p:extLst>
              </p:nvPr>
            </p:nvGraphicFramePr>
            <p:xfrm>
              <a:off x="736082" y="1649874"/>
              <a:ext cx="10878510" cy="4508043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41289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1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5135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32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64209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220015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41153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6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98837" r="-581" b="-1025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Collision energy √s  [GeV]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88, 91, 94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157, 163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240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340–350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365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1.7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29339622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Total RF voltage 400 / 800 MHz [GV]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0.08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1.0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7.4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78242208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Synchrotron radiation/beam [MW]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55677572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Beam current [mA]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1294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135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26.8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5.1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Number bunches / beam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11200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1852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IP [10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year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0.83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0.67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6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635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629571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22772" t="-612000" r="-427723" b="-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09420" t="-612000" r="-213043" b="-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466942" t="-612000" r="-142975" b="-8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98837" t="-612000" r="-581" b="-8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815AA7F-AE70-5BC4-7279-4AE01F1ADD22}"/>
              </a:ext>
            </a:extLst>
          </p:cNvPr>
          <p:cNvSpPr txBox="1"/>
          <p:nvPr/>
        </p:nvSpPr>
        <p:spPr>
          <a:xfrm>
            <a:off x="10389129" y="1430248"/>
            <a:ext cx="13195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Ref: 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arXiv:2505.00274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72B30BD-D800-0F28-3D89-1A7B73A445CA}"/>
              </a:ext>
            </a:extLst>
          </p:cNvPr>
          <p:cNvSpPr/>
          <p:nvPr/>
        </p:nvSpPr>
        <p:spPr>
          <a:xfrm>
            <a:off x="429892" y="3515603"/>
            <a:ext cx="11443021" cy="3030195"/>
          </a:xfrm>
          <a:prstGeom prst="roundRect">
            <a:avLst>
              <a:gd name="adj" fmla="val 1979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EA5750-A7BD-167A-BC01-E76D6526C195}"/>
              </a:ext>
            </a:extLst>
          </p:cNvPr>
          <p:cNvSpPr txBox="1"/>
          <p:nvPr/>
        </p:nvSpPr>
        <p:spPr>
          <a:xfrm>
            <a:off x="656241" y="3818066"/>
            <a:ext cx="10638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Despite the constant synchrotron power, due to the larger RF voltage and system size (increased cryogenic system), RF efficiency losses, and other increasing accelerator demands, </a:t>
            </a:r>
            <a:r>
              <a:rPr lang="en-GB" sz="1600" dirty="0">
                <a:solidFill>
                  <a:prstClr val="black"/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electrical power consumption increases with CM energy:  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17675D4-60EB-F3AC-7E9A-8A382DE96F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871248"/>
              </p:ext>
            </p:extLst>
          </p:nvPr>
        </p:nvGraphicFramePr>
        <p:xfrm>
          <a:off x="742795" y="4865798"/>
          <a:ext cx="7143905" cy="1320914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210462">
                  <a:extLst>
                    <a:ext uri="{9D8B030D-6E8A-4147-A177-3AD203B41FA5}">
                      <a16:colId xmlns:a16="http://schemas.microsoft.com/office/drawing/2014/main" val="3739024669"/>
                    </a:ext>
                  </a:extLst>
                </a:gridCol>
                <a:gridCol w="719312">
                  <a:extLst>
                    <a:ext uri="{9D8B030D-6E8A-4147-A177-3AD203B41FA5}">
                      <a16:colId xmlns:a16="http://schemas.microsoft.com/office/drawing/2014/main" val="594381988"/>
                    </a:ext>
                  </a:extLst>
                </a:gridCol>
                <a:gridCol w="714167">
                  <a:extLst>
                    <a:ext uri="{9D8B030D-6E8A-4147-A177-3AD203B41FA5}">
                      <a16:colId xmlns:a16="http://schemas.microsoft.com/office/drawing/2014/main" val="724643562"/>
                    </a:ext>
                  </a:extLst>
                </a:gridCol>
                <a:gridCol w="749982">
                  <a:extLst>
                    <a:ext uri="{9D8B030D-6E8A-4147-A177-3AD203B41FA5}">
                      <a16:colId xmlns:a16="http://schemas.microsoft.com/office/drawing/2014/main" val="4224909279"/>
                    </a:ext>
                  </a:extLst>
                </a:gridCol>
                <a:gridCol w="749982">
                  <a:extLst>
                    <a:ext uri="{9D8B030D-6E8A-4147-A177-3AD203B41FA5}">
                      <a16:colId xmlns:a16="http://schemas.microsoft.com/office/drawing/2014/main" val="2027212560"/>
                    </a:ext>
                  </a:extLst>
                </a:gridCol>
              </a:tblGrid>
              <a:tr h="35869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FCC-ee elecrtical energy consumption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Z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W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H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top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171131"/>
                  </a:ext>
                </a:extLst>
              </a:tr>
              <a:tr h="30776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Beam energy [GeV</a:t>
                      </a:r>
                      <a:r>
                        <a:rPr lang="en-GB" sz="1600" b="0" u="none" strike="noStrike" noProof="1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]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45.6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80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120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182.5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39886776"/>
                  </a:ext>
                </a:extLst>
              </a:tr>
              <a:tr h="30776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Peak power during beam operation [MW]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250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275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297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381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695260182"/>
                  </a:ext>
                </a:extLst>
              </a:tr>
              <a:tr h="34669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Total FCC-ee yearly consumption [TWh]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1.2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1.3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1.4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1.85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710733630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CD718BFD-1ADB-5FC8-8180-F5A70B0D8BE6}"/>
              </a:ext>
            </a:extLst>
          </p:cNvPr>
          <p:cNvSpPr txBox="1"/>
          <p:nvPr/>
        </p:nvSpPr>
        <p:spPr>
          <a:xfrm>
            <a:off x="8066881" y="5538609"/>
            <a:ext cx="3611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 + injectors: ~ 200 MW peak power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508746-459A-4E9C-3975-CB7A37D77A5F}"/>
              </a:ext>
            </a:extLst>
          </p:cNvPr>
          <p:cNvSpPr txBox="1"/>
          <p:nvPr/>
        </p:nvSpPr>
        <p:spPr>
          <a:xfrm>
            <a:off x="8066880" y="5860674"/>
            <a:ext cx="36952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Today CERN with LHC operating: ~1.3 TWh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D42DD0-F232-164C-73E9-F94188157015}"/>
              </a:ext>
            </a:extLst>
          </p:cNvPr>
          <p:cNvSpPr txBox="1"/>
          <p:nvPr/>
        </p:nvSpPr>
        <p:spPr>
          <a:xfrm>
            <a:off x="643541" y="6208971"/>
            <a:ext cx="6102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Various R&amp;D towards further reduction of electrical energy consumption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E0562EE-FA4F-AC01-41F1-D0A07D1B08AE}"/>
                  </a:ext>
                </a:extLst>
              </p:cNvPr>
              <p:cNvSpPr txBox="1"/>
              <p:nvPr/>
            </p:nvSpPr>
            <p:spPr>
              <a:xfrm>
                <a:off x="7963615" y="307932"/>
                <a:ext cx="2333904" cy="320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0" lang="en-CH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CH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SR</m:t>
                        </m:r>
                        <m:r>
                          <a:rPr kumimoji="0" lang="en-US" sz="1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loss</m:t>
                        </m:r>
                      </m:sub>
                    </m:sSub>
                    <m:r>
                      <a:rPr kumimoji="0" lang="en-CH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f>
                      <m:fPr>
                        <m:type m:val="lin"/>
                        <m:ctrlPr>
                          <a:rPr kumimoji="0" lang="en-CH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kumimoji="0" lang="en-CH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0" lang="en-US" sz="14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beam</m:t>
                            </m:r>
                          </m:sub>
                          <m:sup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bSup>
                      </m:num>
                      <m:den>
                        <m:d>
                          <m:d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kumimoji="0" lang="en-CH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  <m:sup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bSup>
                            <m:r>
                              <a:rPr kumimoji="0" lang="en-CH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kumimoji="0" lang="en-CH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𝜚</m:t>
                            </m:r>
                          </m:e>
                        </m:d>
                      </m:den>
                    </m:f>
                  </m:oMath>
                </a14:m>
                <a:r>
                  <a:rPr lang="en-GB" sz="1400" dirty="0"/>
                  <a:t>,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E0562EE-FA4F-AC01-41F1-D0A07D1B0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615" y="307932"/>
                <a:ext cx="2333904" cy="320857"/>
              </a:xfrm>
              <a:prstGeom prst="rect">
                <a:avLst/>
              </a:prstGeom>
              <a:blipFill>
                <a:blip r:embed="rId4"/>
                <a:stretch>
                  <a:fillRect t="-96154" b="-15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A82EA64E-214E-3FFE-AE75-A34C12C5D7FE}"/>
              </a:ext>
            </a:extLst>
          </p:cNvPr>
          <p:cNvSpPr/>
          <p:nvPr/>
        </p:nvSpPr>
        <p:spPr>
          <a:xfrm>
            <a:off x="7832037" y="234551"/>
            <a:ext cx="4145024" cy="46553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88624DB-49D6-B28B-1C47-865B6F0A9915}"/>
                  </a:ext>
                </a:extLst>
              </p:cNvPr>
              <p:cNvSpPr txBox="1"/>
              <p:nvPr/>
            </p:nvSpPr>
            <p:spPr>
              <a:xfrm>
                <a:off x="9848766" y="321012"/>
                <a:ext cx="229243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SR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=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𝑈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0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𝐼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,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 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𝑈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0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  <a:sym typeface="Wingdings" pitchFamily="2" charset="2"/>
                        </a:rPr>
                        <m:t>∝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𝐸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88624DB-49D6-B28B-1C47-865B6F0A9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8766" y="321012"/>
                <a:ext cx="2292434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21187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FC40D-7A70-3415-A367-BC4125FE6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B20EAA-3B3A-34B3-8ABC-09A76FBC3419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detectors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E78A9-68E9-4B72-515D-26E975AF10B6}"/>
              </a:ext>
            </a:extLst>
          </p:cNvPr>
          <p:cNvSpPr/>
          <p:nvPr/>
        </p:nvSpPr>
        <p:spPr>
          <a:xfrm>
            <a:off x="641953" y="1147461"/>
            <a:ext cx="110374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Event rates and radiation are modest compared with HL-LHC, but Tera-Z precision imposes unprecedented stability and resolution demands: luminosity at 10</a:t>
            </a:r>
            <a:r>
              <a:rPr lang="en-US" sz="1600" baseline="30000" dirty="0">
                <a:solidFill>
                  <a:srgbClr val="000000"/>
                </a:solidFill>
                <a:latin typeface="Helvetica" pitchFamily="2" charset="0"/>
              </a:rPr>
              <a:t>–5</a:t>
            </a: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 relative and 10</a:t>
            </a:r>
            <a:r>
              <a:rPr lang="en-US" sz="1600" baseline="30000" dirty="0">
                <a:solidFill>
                  <a:srgbClr val="000000"/>
                </a:solidFill>
                <a:latin typeface="Helvetica" pitchFamily="2" charset="0"/>
              </a:rPr>
              <a:t>–4</a:t>
            </a: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 absolute precision, acceptance definition at 10</a:t>
            </a:r>
            <a:r>
              <a:rPr lang="en-US" sz="1600" baseline="30000" dirty="0">
                <a:solidFill>
                  <a:srgbClr val="000000"/>
                </a:solidFill>
                <a:latin typeface="Helvetica" pitchFamily="2" charset="0"/>
              </a:rPr>
              <a:t>–5</a:t>
            </a: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, etc. Ultimately, most measurements will be systematics- and theory-limited</a:t>
            </a:r>
            <a:endParaRPr lang="en-US" sz="1400" baseline="300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E27A39-713C-DB32-1380-856505A624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694" t="21212" r="13407" b="38788"/>
          <a:stretch>
            <a:fillRect/>
          </a:stretch>
        </p:blipFill>
        <p:spPr>
          <a:xfrm>
            <a:off x="7987295" y="2853608"/>
            <a:ext cx="3999320" cy="31930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C3FFE8-5E2E-FF95-797A-CCFB0B242721}"/>
              </a:ext>
            </a:extLst>
          </p:cNvPr>
          <p:cNvSpPr txBox="1"/>
          <p:nvPr/>
        </p:nvSpPr>
        <p:spPr>
          <a:xfrm>
            <a:off x="641953" y="2079655"/>
            <a:ext cx="10878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Detector concepts are built around high-granularity particle-flow calorimetry, close-to-beam MAPS vertex detectors, large low-material central trackers, PID, a ~2 T solenoid, and muon tagging, with fields up to 3 T possible above the Z pole.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BF275F-F784-37F6-9731-64ACA2988A81}"/>
              </a:ext>
            </a:extLst>
          </p:cNvPr>
          <p:cNvSpPr txBox="1"/>
          <p:nvPr/>
        </p:nvSpPr>
        <p:spPr>
          <a:xfrm>
            <a:off x="7987295" y="6060766"/>
            <a:ext cx="41631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IDEA detector concept around dual-readout (scintillation (all) &amp; Cherenkov (relativistic – e/𝛾) light) </a:t>
            </a:r>
            <a:r>
              <a:rPr lang="en-GB" sz="11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fiber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/Cu calorimeters [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Ref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746EF4-6403-41C3-3596-06D43672A1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974" t="25051" r="53144" b="54747"/>
          <a:stretch>
            <a:fillRect/>
          </a:stretch>
        </p:blipFill>
        <p:spPr>
          <a:xfrm>
            <a:off x="355371" y="2839455"/>
            <a:ext cx="4043094" cy="32213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5B206E-E7F6-00D6-9B1A-A9BB3D6FE6F5}"/>
              </a:ext>
            </a:extLst>
          </p:cNvPr>
          <p:cNvSpPr txBox="1"/>
          <p:nvPr/>
        </p:nvSpPr>
        <p:spPr>
          <a:xfrm>
            <a:off x="677334" y="6070359"/>
            <a:ext cx="29280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ALLEGRO detector concept around noble-liquid EM calorimeter [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Ref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pic>
        <p:nvPicPr>
          <p:cNvPr id="1026" name="Picture 2" descr="CLD - A Detector Concept for the FCC-ee - CERN Document Server">
            <a:extLst>
              <a:ext uri="{FF2B5EF4-FFF2-40B4-BE49-F238E27FC236}">
                <a16:creationId xmlns:a16="http://schemas.microsoft.com/office/drawing/2014/main" id="{80E5B570-60E6-DC78-B656-1118E15CD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091" y="2870474"/>
            <a:ext cx="2878502" cy="297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3DAE90-FAE7-C343-56D7-E9FD201D8DC3}"/>
              </a:ext>
            </a:extLst>
          </p:cNvPr>
          <p:cNvSpPr txBox="1"/>
          <p:nvPr/>
        </p:nvSpPr>
        <p:spPr>
          <a:xfrm>
            <a:off x="4793240" y="6072408"/>
            <a:ext cx="27759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CLD detector concept silicon-tungsten EM calorimeter and tracker  [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6"/>
              </a:rPr>
              <a:t>Ref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F9E73F-30E2-83A7-04B4-8673E606208B}"/>
              </a:ext>
            </a:extLst>
          </p:cNvPr>
          <p:cNvSpPr txBox="1"/>
          <p:nvPr/>
        </p:nvSpPr>
        <p:spPr>
          <a:xfrm>
            <a:off x="6332561" y="287957"/>
            <a:ext cx="584180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*A too-strong detector solenoid (≥ 4 T) would distort the beam trajectories, induce transverse coupling, and blow up the vertical emittance — drastically reducing luminosity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FF14BF-2ACE-8EAE-A10A-6C208376E4C4}"/>
              </a:ext>
            </a:extLst>
          </p:cNvPr>
          <p:cNvSpPr txBox="1"/>
          <p:nvPr/>
        </p:nvSpPr>
        <p:spPr>
          <a:xfrm>
            <a:off x="8987049" y="3663256"/>
            <a:ext cx="3163388" cy="738664"/>
          </a:xfrm>
          <a:prstGeom prst="rect">
            <a:avLst/>
          </a:prstGeom>
          <a:solidFill>
            <a:schemeClr val="bg1">
              <a:alpha val="71692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050" dirty="0">
                <a:latin typeface="Helvetica" pitchFamily="2" charset="0"/>
              </a:rPr>
              <a:t>Dual-readout (DR) technique can in principle distinguish between EM and HAD responses in single CAL. Nevertheless, newest IDEA design proposes DR crystal ECAL and DR fibre HCAL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31337E-940D-6D9D-73F8-E66164D3E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2617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C76BD-0022-A3A4-58B7-4B2EEFE6E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>
            <a:extLst>
              <a:ext uri="{FF2B5EF4-FFF2-40B4-BE49-F238E27FC236}">
                <a16:creationId xmlns:a16="http://schemas.microsoft.com/office/drawing/2014/main" id="{41702ACE-B76C-386B-B7D2-BC38FF4D7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1175437"/>
            <a:ext cx="4935538" cy="558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652626-EEB1-F20C-C388-381EF9BF9C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DB7B69-0ECD-A66A-2BB4-3B3F295B573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B578EF-5520-09A0-D5DB-A6C703A2D704}"/>
              </a:ext>
            </a:extLst>
          </p:cNvPr>
          <p:cNvSpPr/>
          <p:nvPr/>
        </p:nvSpPr>
        <p:spPr>
          <a:xfrm>
            <a:off x="641953" y="1147461"/>
            <a:ext cx="115324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Primary goal: Higgs precision measurements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1DE5905-7DC7-8440-9A4C-F688661144D0}"/>
              </a:ext>
            </a:extLst>
          </p:cNvPr>
          <p:cNvSpPr txBox="1"/>
          <p:nvPr/>
        </p:nvSpPr>
        <p:spPr>
          <a:xfrm>
            <a:off x="7843804" y="1073579"/>
            <a:ext cx="3177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→ X cross sections versus CM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501BA56-B8AD-21B9-6604-851CFF3090BA}"/>
                  </a:ext>
                </a:extLst>
              </p:cNvPr>
              <p:cNvSpPr txBox="1"/>
              <p:nvPr/>
            </p:nvSpPr>
            <p:spPr>
              <a:xfrm>
                <a:off x="4147483" y="3190606"/>
                <a:ext cx="2875616" cy="911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>
                  <a:spcBef>
                    <a:spcPts val="30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W-boson fusion (6.7 fb)</a:t>
                </a:r>
              </a:p>
              <a:p>
                <a:pPr marL="0">
                  <a:spcBef>
                    <a:spcPts val="3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(Z-boson fusion 0.63 fb)</a:t>
                </a:r>
              </a:p>
              <a:p>
                <a:pPr>
                  <a:spcBef>
                    <a:spcPts val="300"/>
                  </a:spcBef>
                </a:pPr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WBF: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𝜎</m:t>
                    </m:r>
                    <m:r>
                      <a:rPr lang="en-GB" sz="1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∝</m:t>
                    </m:r>
                    <m:sSup>
                      <m:sSupPr>
                        <m:ctrlPr>
                          <a:rPr lang="en-GB" sz="12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12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ln</m:t>
                        </m:r>
                      </m:e>
                      <m:sup>
                        <m:r>
                          <a:rPr lang="en-GB" sz="1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GB" sz="12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en-GB" sz="12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lang="en-GB" sz="12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𝑠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GB" sz="12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sSubSupPr>
                              <m:e>
                                <m:r>
                                  <a:rPr lang="en-GB" sz="12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GB" sz="12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𝑉</m:t>
                                </m:r>
                              </m:sub>
                              <m:sup>
                                <m:r>
                                  <a:rPr lang="en-GB" sz="12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d>
                  </m:oMath>
                </a14:m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— e</a:t>
                </a:r>
                <a:r>
                  <a:rPr lang="en-GB" sz="1200" baseline="300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+</a:t>
                </a:r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/e</a:t>
                </a:r>
                <a:r>
                  <a:rPr lang="en-GB" sz="1200" baseline="300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</a:t>
                </a:r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radiate W/Z, which increases with energy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501BA56-B8AD-21B9-6604-851CFF3090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483" y="3190606"/>
                <a:ext cx="2875616" cy="911660"/>
              </a:xfrm>
              <a:prstGeom prst="rect">
                <a:avLst/>
              </a:prstGeom>
              <a:blipFill>
                <a:blip r:embed="rId3"/>
                <a:stretch>
                  <a:fillRect b="-260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Picture 47">
            <a:extLst>
              <a:ext uri="{FF2B5EF4-FFF2-40B4-BE49-F238E27FC236}">
                <a16:creationId xmlns:a16="http://schemas.microsoft.com/office/drawing/2014/main" id="{129877EC-E6FC-6638-C7DB-B65B4F3B4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804" y="1661497"/>
            <a:ext cx="2515923" cy="149212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62436A2-A067-E312-1797-96A1DDE33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952" y="1712297"/>
            <a:ext cx="2809991" cy="1361430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2402E53-B3CA-CE68-A1E8-CCF4DC38BA9E}"/>
              </a:ext>
            </a:extLst>
          </p:cNvPr>
          <p:cNvCxnSpPr>
            <a:cxnSpLocks/>
          </p:cNvCxnSpPr>
          <p:nvPr/>
        </p:nvCxnSpPr>
        <p:spPr>
          <a:xfrm>
            <a:off x="9493349" y="2171378"/>
            <a:ext cx="0" cy="3963460"/>
          </a:xfrm>
          <a:prstGeom prst="line">
            <a:avLst/>
          </a:prstGeom>
          <a:ln w="952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6AF267C9-8A91-2554-C16E-A259E33999EA}"/>
              </a:ext>
            </a:extLst>
          </p:cNvPr>
          <p:cNvSpPr txBox="1"/>
          <p:nvPr/>
        </p:nvSpPr>
        <p:spPr>
          <a:xfrm>
            <a:off x="9140585" y="1950360"/>
            <a:ext cx="832527" cy="221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36000" tIns="18000" rIns="36000" bIns="18000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200" b="1" dirty="0">
                <a:solidFill>
                  <a:schemeClr val="tx2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HZ factory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875D26AD-4EEE-E561-CE8E-AB80776A0B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334" r="20842"/>
          <a:stretch>
            <a:fillRect/>
          </a:stretch>
        </p:blipFill>
        <p:spPr>
          <a:xfrm>
            <a:off x="732953" y="3833770"/>
            <a:ext cx="3151658" cy="2713857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1F37CE7A-7DC8-785E-C38F-7FE7374AAA75}"/>
              </a:ext>
            </a:extLst>
          </p:cNvPr>
          <p:cNvSpPr txBox="1"/>
          <p:nvPr/>
        </p:nvSpPr>
        <p:spPr>
          <a:xfrm>
            <a:off x="4189694" y="4895014"/>
            <a:ext cx="2284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Simulated 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→ ZH event at √s = 240 GeV in IDEA detector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105604C-DCBF-A9B4-E29F-8A60DF7CEACC}"/>
                  </a:ext>
                </a:extLst>
              </p:cNvPr>
              <p:cNvSpPr txBox="1"/>
              <p:nvPr/>
            </p:nvSpPr>
            <p:spPr>
              <a:xfrm>
                <a:off x="676682" y="3190606"/>
                <a:ext cx="3207929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Higgsstrahlung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(</a:t>
                </a:r>
                <a:r>
                  <a:rPr lang="en-GB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σ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= 232 fb at √s = 240 GeV)</a:t>
                </a:r>
              </a:p>
              <a:p>
                <a:pPr marL="0" algn="l"/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s-channel: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𝜎</m:t>
                    </m:r>
                    <m:r>
                      <a:rPr lang="en-GB" sz="1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∝</m:t>
                    </m:r>
                    <m:f>
                      <m:fPr>
                        <m:type m:val="lin"/>
                        <m:ctrlPr>
                          <a:rPr lang="en-GB" sz="12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GB" sz="1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1</m:t>
                        </m:r>
                      </m:num>
                      <m:den>
                        <m:r>
                          <a:rPr lang="en-GB" sz="1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— falling off a resonance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105604C-DCBF-A9B4-E29F-8A60DF7CE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82" y="3190606"/>
                <a:ext cx="3207929" cy="477054"/>
              </a:xfrm>
              <a:prstGeom prst="rect">
                <a:avLst/>
              </a:prstGeom>
              <a:blipFill>
                <a:blip r:embed="rId7"/>
                <a:stretch>
                  <a:fillRect t="-15789" b="-8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56604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1BE08-0892-1C7F-F3E7-6F00E11F2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4BA5F7-D2C5-EBB8-39C6-9DF9D20B75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166" t="56411" r="9381" b="23394"/>
          <a:stretch>
            <a:fillRect/>
          </a:stretch>
        </p:blipFill>
        <p:spPr>
          <a:xfrm>
            <a:off x="464323" y="3185891"/>
            <a:ext cx="5326879" cy="358593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A7756C-BEF6-F76A-179D-63F8AA359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2A50DB-881E-0A21-16BF-C07A457AA14D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49C32BB-21E8-AFA2-B7F5-0D4E74B0DF51}"/>
                  </a:ext>
                </a:extLst>
              </p:cNvPr>
              <p:cNvSpPr/>
              <p:nvPr/>
            </p:nvSpPr>
            <p:spPr>
              <a:xfrm>
                <a:off x="641953" y="1147461"/>
                <a:ext cx="1153241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Bef>
                    <a:spcPts val="3000"/>
                  </a:spcBef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Absolute coupling strengths 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— difficult at LHC due to weak constraint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5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5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Γ</m:t>
                        </m:r>
                      </m:e>
                      <m:sub>
                        <m:r>
                          <a:rPr lang="en-GB" sz="15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𝐻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(current precision ~50%, HL-LHC &lt; 25%)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49C32BB-21E8-AFA2-B7F5-0D4E74B0DF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1147461"/>
                <a:ext cx="11532410" cy="338554"/>
              </a:xfrm>
              <a:prstGeom prst="rect">
                <a:avLst/>
              </a:prstGeom>
              <a:blipFill>
                <a:blip r:embed="rId3"/>
                <a:stretch>
                  <a:fillRect l="-220" t="-7143" b="-17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831BC7FC-CC9F-6B9C-1C88-FDAAB83ECA5F}"/>
              </a:ext>
            </a:extLst>
          </p:cNvPr>
          <p:cNvSpPr txBox="1"/>
          <p:nvPr/>
        </p:nvSpPr>
        <p:spPr>
          <a:xfrm>
            <a:off x="676682" y="3190606"/>
            <a:ext cx="3207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Higgsstrahlung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</a:t>
            </a:r>
            <a:r>
              <a:rPr lang="en-GB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σ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232 fb at √s = 240 GeV)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86EF1B59-F50C-9ECF-8EA2-99A84A3C1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52" y="1712297"/>
            <a:ext cx="2809991" cy="13614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C29CBE-FE13-C4AE-98B6-55165F72D5CC}"/>
                  </a:ext>
                </a:extLst>
              </p:cNvPr>
              <p:cNvSpPr txBox="1"/>
              <p:nvPr/>
            </p:nvSpPr>
            <p:spPr>
              <a:xfrm>
                <a:off x="3642837" y="2196582"/>
                <a:ext cx="1851276" cy="2496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r>
                            <a:rPr lang="en-GB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𝜎</m:t>
                          </m:r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(</m:t>
                          </m:r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GB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r>
                            <a:rPr lang="en-GB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−</m:t>
                          </m:r>
                        </m:sup>
                      </m:sSup>
                      <m:r>
                        <a:rPr lang="en-GB" sz="1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→</m:t>
                      </m:r>
                      <m:r>
                        <a:rPr lang="en-GB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𝑍𝐻</m:t>
                      </m:r>
                      <m:r>
                        <a:rPr lang="en-GB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)∝</m:t>
                      </m:r>
                      <m:sSubSup>
                        <m:sSubSupPr>
                          <m:ctrlP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𝑍</m:t>
                          </m:r>
                        </m:sub>
                        <m:sup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GB" sz="16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C29CBE-FE13-C4AE-98B6-55165F72D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837" y="2196582"/>
                <a:ext cx="1851276" cy="249684"/>
              </a:xfrm>
              <a:prstGeom prst="rect">
                <a:avLst/>
              </a:prstGeom>
              <a:blipFill>
                <a:blip r:embed="rId5"/>
                <a:stretch>
                  <a:fillRect l="-685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E6C7E2B-944C-4853-2E44-532952061D44}"/>
              </a:ext>
            </a:extLst>
          </p:cNvPr>
          <p:cNvSpPr txBox="1"/>
          <p:nvPr/>
        </p:nvSpPr>
        <p:spPr>
          <a:xfrm rot="16200000">
            <a:off x="5045344" y="3965808"/>
            <a:ext cx="10823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6"/>
              </a:rPr>
              <a:t>arXiv:2106.15438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22EB789-1BA1-0553-0392-7080B566A5E1}"/>
              </a:ext>
            </a:extLst>
          </p:cNvPr>
          <p:cNvGrpSpPr/>
          <p:nvPr/>
        </p:nvGrpSpPr>
        <p:grpSpPr>
          <a:xfrm>
            <a:off x="6095999" y="4550393"/>
            <a:ext cx="5387977" cy="870787"/>
            <a:chOff x="676682" y="4024829"/>
            <a:chExt cx="5387977" cy="8707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1EA0512-680E-9B09-7A4C-C7C5ABE16AE7}"/>
                </a:ext>
              </a:extLst>
            </p:cNvPr>
            <p:cNvSpPr txBox="1"/>
            <p:nvPr/>
          </p:nvSpPr>
          <p:spPr>
            <a:xfrm>
              <a:off x="676682" y="4170762"/>
              <a:ext cx="38554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0"/>
                </a:spcBef>
              </a:pPr>
              <a:r>
                <a:rPr lang="en-GB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Combination with measurement of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2A3C950-C1AC-40C0-C5BE-97C7AEF53321}"/>
                    </a:ext>
                  </a:extLst>
                </p:cNvPr>
                <p:cNvSpPr txBox="1"/>
                <p:nvPr/>
              </p:nvSpPr>
              <p:spPr>
                <a:xfrm>
                  <a:off x="3477092" y="4024829"/>
                  <a:ext cx="2587567" cy="53726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>
                    <a:spcBef>
                      <a:spcPts val="3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16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r>
                              <a:rPr lang="en-GB" sz="16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𝜎</m:t>
                            </m:r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(</m:t>
                            </m:r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GB" sz="16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r>
                              <a:rPr lang="en-GB" sz="16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−</m:t>
                            </m:r>
                          </m:sup>
                        </m:sSup>
                        <m:r>
                          <a:rPr lang="en-GB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→</m:t>
                        </m:r>
                        <m:r>
                          <a:rPr lang="en-GB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𝑍𝐻</m:t>
                        </m:r>
                        <m:r>
                          <a:rPr lang="en-GB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(→</m:t>
                        </m:r>
                        <m:r>
                          <a:rPr lang="en-GB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𝑍</m:t>
                        </m:r>
                        <m:sSup>
                          <m:sSupPr>
                            <m:ctrlP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𝑍</m:t>
                            </m:r>
                          </m:e>
                          <m:sup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∗</m:t>
                            </m:r>
                          </m:sup>
                        </m:sSup>
                        <m:r>
                          <a:rPr lang="en-GB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))∝</m:t>
                        </m:r>
                        <m:f>
                          <m:fPr>
                            <m:ctrlP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GB" sz="16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sSubSupPr>
                              <m:e>
                                <m:r>
                                  <a:rPr lang="en-GB" sz="16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𝜅</m:t>
                                </m:r>
                              </m:e>
                              <m:sub>
                                <m:r>
                                  <a:rPr lang="en-GB" sz="16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𝑍</m:t>
                                </m:r>
                              </m:sub>
                              <m:sup>
                                <m:r>
                                  <a:rPr lang="en-GB" sz="16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4</m:t>
                                </m:r>
                              </m:sup>
                            </m:sSubSup>
                          </m:num>
                          <m:den>
                            <m:sSub>
                              <m:sSubPr>
                                <m:ctrlPr>
                                  <a:rPr lang="en-GB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GB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Γ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𝐻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2A3C950-C1AC-40C0-C5BE-97C7AEF533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77092" y="4024829"/>
                  <a:ext cx="2587567" cy="537263"/>
                </a:xfrm>
                <a:prstGeom prst="rect">
                  <a:avLst/>
                </a:prstGeom>
                <a:blipFill>
                  <a:blip r:embed="rId7"/>
                  <a:stretch>
                    <a:fillRect l="-488" b="-930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8254586-A54D-1B85-2080-A5C8BA8FC5AA}"/>
                    </a:ext>
                  </a:extLst>
                </p:cNvPr>
                <p:cNvSpPr txBox="1"/>
                <p:nvPr/>
              </p:nvSpPr>
              <p:spPr>
                <a:xfrm>
                  <a:off x="676682" y="4577772"/>
                  <a:ext cx="4713468" cy="3178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3000"/>
                    </a:spcBef>
                  </a:pPr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allows to determine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sz="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Γ</m:t>
                          </m:r>
                        </m:e>
                        <m:sub>
                          <m:r>
                            <a:rPr lang="en-GB" sz="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𝐻</m:t>
                          </m:r>
                        </m:sub>
                      </m:sSub>
                    </m:oMath>
                  </a14:m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 to 0.8% precision (30 × HL-LHC)</a:t>
                  </a: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8254586-A54D-1B85-2080-A5C8BA8FC5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6682" y="4577772"/>
                  <a:ext cx="4713468" cy="317844"/>
                </a:xfrm>
                <a:prstGeom prst="rect">
                  <a:avLst/>
                </a:prstGeom>
                <a:blipFill>
                  <a:blip r:embed="rId8"/>
                  <a:stretch>
                    <a:fillRect l="-538" b="-2307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E70B75-8F0D-E3EE-E3E4-690C008DC0E1}"/>
              </a:ext>
            </a:extLst>
          </p:cNvPr>
          <p:cNvGrpSpPr/>
          <p:nvPr/>
        </p:nvGrpSpPr>
        <p:grpSpPr>
          <a:xfrm>
            <a:off x="6095999" y="1663510"/>
            <a:ext cx="5631678" cy="1785104"/>
            <a:chOff x="6095999" y="1788205"/>
            <a:chExt cx="5631678" cy="17851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70A03C6-AA8C-E8F6-5B40-6848D0C87765}"/>
                    </a:ext>
                  </a:extLst>
                </p:cNvPr>
                <p:cNvSpPr txBox="1"/>
                <p:nvPr/>
              </p:nvSpPr>
              <p:spPr>
                <a:xfrm>
                  <a:off x="6095999" y="1788205"/>
                  <a:ext cx="5631678" cy="17851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3000"/>
                    </a:spcBef>
                  </a:pPr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Can measure total HZ cross section and hence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GB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GB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𝑍</m:t>
                          </m:r>
                        </m:sub>
                      </m:sSub>
                    </m:oMath>
                  </a14:m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 (0.1% precision) independently of Higgs decays via recoil mass (</a:t>
                  </a:r>
                  <a:r>
                    <a:rPr lang="en-GB" sz="1400" dirty="0" err="1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M</a:t>
                  </a:r>
                  <a:r>
                    <a:rPr lang="en-GB" sz="1400" baseline="-25000" dirty="0" err="1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recoil</a:t>
                  </a:r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) by counting events with an identified Z → 𝓁𝓁</a:t>
                  </a:r>
                </a:p>
                <a:p>
                  <a:pPr>
                    <a:spcBef>
                      <a:spcPts val="4800"/>
                    </a:spcBef>
                  </a:pPr>
                  <a:r>
                    <a:rPr lang="en-GB" sz="1400" b="1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Standard reference </a:t>
                  </a:r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to be used by all other Higgs coupling measurements</a:t>
                  </a: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70A03C6-AA8C-E8F6-5B40-6848D0C877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5999" y="1788205"/>
                  <a:ext cx="5631678" cy="1785104"/>
                </a:xfrm>
                <a:prstGeom prst="rect">
                  <a:avLst/>
                </a:prstGeom>
                <a:blipFill>
                  <a:blip r:embed="rId9"/>
                  <a:stretch>
                    <a:fillRect l="-450" t="-709" b="-283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6096697-C6D1-D3A1-F9C1-F89531F8D830}"/>
                    </a:ext>
                  </a:extLst>
                </p:cNvPr>
                <p:cNvSpPr txBox="1"/>
                <p:nvPr/>
              </p:nvSpPr>
              <p:spPr>
                <a:xfrm>
                  <a:off x="6807287" y="2632755"/>
                  <a:ext cx="3363870" cy="2296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>
                    <a:spcBef>
                      <a:spcPts val="3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𝑀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140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recoil</m:t>
                            </m:r>
                          </m:sub>
                          <m:sup>
                            <m: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2</m:t>
                            </m:r>
                          </m:sup>
                        </m:sSubSup>
                        <m:r>
                          <a:rPr lang="en-GB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=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GB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  <m:t>𝑠</m:t>
                                    </m:r>
                                  </m:e>
                                </m:rad>
                                <m:r>
                                  <a:rPr lang="en-GB" sz="1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GB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  <m:t>𝐸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ℓ</m:t>
                                        </m:r>
                                      </m:e>
                                      <m:sup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</m:sub>
                                </m:sSub>
                                <m:r>
                                  <a:rPr lang="en-GB" sz="1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GB" sz="140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  <m:t>𝐸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GB" sz="140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140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ℓ</m:t>
                                        </m:r>
                                      </m:e>
                                      <m:sup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−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2</m:t>
                            </m:r>
                          </m:sup>
                        </m:sSup>
                        <m:r>
                          <a:rPr lang="en-GB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−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GB" sz="1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1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  <m:t>𝐩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ℓ</m:t>
                                        </m:r>
                                      </m:e>
                                      <m:sup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</m:sub>
                                </m:sSub>
                                <m:r>
                                  <a:rPr lang="en-GB" sz="1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GB" sz="140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  <m:t>𝐩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GB" sz="140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140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ℓ</m:t>
                                        </m:r>
                                      </m:e>
                                      <m:sup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−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6096697-C6D1-D3A1-F9C1-F89531F8D8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7287" y="2632755"/>
                  <a:ext cx="3363870" cy="229678"/>
                </a:xfrm>
                <a:prstGeom prst="rect">
                  <a:avLst/>
                </a:prstGeom>
                <a:blipFill>
                  <a:blip r:embed="rId10"/>
                  <a:stretch>
                    <a:fillRect l="-755" t="-5263" b="-2631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269349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F045B-D52F-CD0D-B867-BCB4B4CD7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407A04-6C50-B602-8974-BF27DBC41B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39</a:t>
            </a:fld>
            <a:endParaRPr lang="en-GB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79A052-F494-072E-D0E4-50C24BD940E2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the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451F76-7C7E-0AA8-1D60-0C8255E0471D}"/>
              </a:ext>
            </a:extLst>
          </p:cNvPr>
          <p:cNvSpPr/>
          <p:nvPr/>
        </p:nvSpPr>
        <p:spPr>
          <a:xfrm>
            <a:off x="641952" y="1147461"/>
            <a:ext cx="115324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Why “factory”?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2.2M Higgs (FCC-ee) vs 350M (HL-LHC), production through Higgsstrahlung rather than s-channel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3A809B-DBEF-0D54-86BC-4B49225DDD53}"/>
              </a:ext>
            </a:extLst>
          </p:cNvPr>
          <p:cNvSpPr txBox="1"/>
          <p:nvPr/>
        </p:nvSpPr>
        <p:spPr>
          <a:xfrm>
            <a:off x="641951" y="1453808"/>
            <a:ext cx="1153241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→ e</a:t>
            </a:r>
            <a:r>
              <a:rPr lang="en-GB" sz="1400" b="1" baseline="300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400" b="1" baseline="300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collisions offer exceptionally clean Higgs reconstruction, unmatched precision on decays with large branching ratios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FB0C48-1362-5BE0-73A9-60C371E61C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80" t="26111" r="19601" b="46667"/>
          <a:stretch>
            <a:fillRect/>
          </a:stretch>
        </p:blipFill>
        <p:spPr>
          <a:xfrm>
            <a:off x="1468664" y="1984747"/>
            <a:ext cx="6535264" cy="45102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8A0E76-C537-4627-C2D9-2C37BA9717A5}"/>
                  </a:ext>
                </a:extLst>
              </p:cNvPr>
              <p:cNvSpPr txBox="1"/>
              <p:nvPr/>
            </p:nvSpPr>
            <p:spPr>
              <a:xfrm>
                <a:off x="127432" y="6453569"/>
                <a:ext cx="9308317" cy="302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2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HL-LHC numbers updated from </a:t>
                </a:r>
                <a:r>
                  <a:rPr lang="en-GB" sz="12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  <a:hlinkClick r:id="rId3"/>
                  </a:rPr>
                  <a:t>arXiv:2504.00672</a:t>
                </a:r>
                <a:r>
                  <a:rPr lang="en-GB" sz="12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; they assume SM value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Γ</m:t>
                        </m:r>
                      </m:e>
                      <m:sub>
                        <m:r>
                          <a:rPr lang="en-GB" sz="14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GB" sz="12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and incl. theoretical uncertainties (mostly dominant)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8A0E76-C537-4627-C2D9-2C37BA971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432" y="6453569"/>
                <a:ext cx="9308317" cy="302840"/>
              </a:xfrm>
              <a:prstGeom prst="rect">
                <a:avLst/>
              </a:prstGeom>
              <a:blipFill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916DF2F-AB6C-6814-D535-D766E95ABA3E}"/>
              </a:ext>
            </a:extLst>
          </p:cNvPr>
          <p:cNvSpPr txBox="1"/>
          <p:nvPr/>
        </p:nvSpPr>
        <p:spPr>
          <a:xfrm>
            <a:off x="0" y="4082309"/>
            <a:ext cx="1854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Note: current uncertainties on Higgs branching fraction predictions O(1.5%)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97C151-2EC5-B964-2BCB-B879972A26A5}"/>
              </a:ext>
            </a:extLst>
          </p:cNvPr>
          <p:cNvSpPr/>
          <p:nvPr/>
        </p:nvSpPr>
        <p:spPr>
          <a:xfrm>
            <a:off x="3485322" y="5737042"/>
            <a:ext cx="1181928" cy="544488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89D927-F854-D8DB-D1ED-27FA21619C7D}"/>
              </a:ext>
            </a:extLst>
          </p:cNvPr>
          <p:cNvSpPr txBox="1"/>
          <p:nvPr/>
        </p:nvSpPr>
        <p:spPr>
          <a:xfrm>
            <a:off x="3782744" y="2551045"/>
            <a:ext cx="689612" cy="3748014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2.4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1.9</a:t>
            </a:r>
          </a:p>
          <a:p>
            <a:pPr marL="0" algn="ctr">
              <a:lnSpc>
                <a:spcPct val="103000"/>
              </a:lnSpc>
            </a:pPr>
            <a:r>
              <a:rPr lang="en-GB" sz="170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~ 4</a:t>
            </a: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1.8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6.8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–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&lt; 25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0.025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0.04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833949-78D5-5986-AEF8-FA7529A13385}"/>
              </a:ext>
            </a:extLst>
          </p:cNvPr>
          <p:cNvSpPr txBox="1"/>
          <p:nvPr/>
        </p:nvSpPr>
        <p:spPr>
          <a:xfrm>
            <a:off x="5208104" y="1888767"/>
            <a:ext cx="27366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FCC-ee feasibility </a:t>
            </a:r>
            <a:r>
              <a:rPr lang="en-GB" sz="9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stydu</a:t>
            </a:r>
            <a:r>
              <a:rPr lang="en-GB" sz="9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(Vol 1): </a:t>
            </a:r>
            <a:r>
              <a:rPr lang="en-GB" sz="900" noProof="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5"/>
              </a:rPr>
              <a:t>arXiv:2505.00272</a:t>
            </a:r>
            <a:endParaRPr lang="en-GB" sz="900" noProof="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FA06E9-EE26-AEBC-640D-79AFE1F6CCB0}"/>
              </a:ext>
            </a:extLst>
          </p:cNvPr>
          <p:cNvSpPr txBox="1"/>
          <p:nvPr/>
        </p:nvSpPr>
        <p:spPr>
          <a:xfrm>
            <a:off x="8603429" y="2551045"/>
            <a:ext cx="580608" cy="3748014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5.5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7.3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4.4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4.1</a:t>
            </a:r>
          </a:p>
          <a:p>
            <a:pPr marL="0" algn="ctr">
              <a:lnSpc>
                <a:spcPct val="103000"/>
              </a:lnSpc>
            </a:pPr>
            <a:r>
              <a:rPr lang="en-GB" sz="170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~</a:t>
            </a: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 44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1.1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0.9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–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&lt; 32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5.9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7399F2-9F40-A5CC-7BF7-91077E4F8AB6}"/>
              </a:ext>
            </a:extLst>
          </p:cNvPr>
          <p:cNvSpPr txBox="1"/>
          <p:nvPr/>
        </p:nvSpPr>
        <p:spPr>
          <a:xfrm>
            <a:off x="5745700" y="3051046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*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4BAB2E-587E-E160-A6A1-81115CBB07BE}"/>
              </a:ext>
            </a:extLst>
          </p:cNvPr>
          <p:cNvSpPr txBox="1"/>
          <p:nvPr/>
        </p:nvSpPr>
        <p:spPr>
          <a:xfrm>
            <a:off x="641951" y="3157970"/>
            <a:ext cx="12123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*Incl. SM parametric uncertainties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01578D-78F7-2E7E-1089-DEBA1C4D937C}"/>
              </a:ext>
            </a:extLst>
          </p:cNvPr>
          <p:cNvSpPr txBox="1"/>
          <p:nvPr/>
        </p:nvSpPr>
        <p:spPr>
          <a:xfrm>
            <a:off x="8049371" y="1970943"/>
            <a:ext cx="1830950" cy="47705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4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Uncertainty</a:t>
            </a:r>
          </a:p>
          <a:p>
            <a:pPr marL="0" algn="ctr"/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HL-LHC / FCC-ee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D5EAC0-D61D-1A66-14EF-32692300B560}"/>
                  </a:ext>
                </a:extLst>
              </p:cNvPr>
              <p:cNvSpPr txBox="1"/>
              <p:nvPr/>
            </p:nvSpPr>
            <p:spPr>
              <a:xfrm>
                <a:off x="9940000" y="2490578"/>
                <a:ext cx="1972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200" noProof="0" dirty="0">
                    <a:solidFill>
                      <a:srgbClr val="E4000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Most precise coupling, probes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noProof="0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GB" sz="1200" b="0" i="1" noProof="0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𝑓</m:t>
                        </m:r>
                      </m:e>
                      <m:sub>
                        <m:r>
                          <a:rPr lang="en-GB" sz="1200" b="0" i="1" noProof="0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𝐻</m:t>
                        </m:r>
                      </m:sub>
                    </m:sSub>
                    <m:r>
                      <a:rPr lang="en-GB" sz="1200" b="0" i="1" noProof="0" smtClean="0">
                        <a:solidFill>
                          <a:srgbClr val="E40000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 ~ 8</m:t>
                    </m:r>
                    <m:r>
                      <a:rPr lang="en-GB" sz="1200" b="0" i="0" noProof="0" smtClean="0">
                        <a:solidFill>
                          <a:srgbClr val="E40000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sty m:val="p"/>
                      </m:rPr>
                      <a:rPr lang="en-GB" sz="1200" b="0" i="0" noProof="0" smtClean="0">
                        <a:solidFill>
                          <a:srgbClr val="E40000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TeV</m:t>
                    </m:r>
                  </m:oMath>
                </a14:m>
                <a:endParaRPr lang="en-GB" sz="1200" noProof="0" dirty="0">
                  <a:solidFill>
                    <a:srgbClr val="E4000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D5EAC0-D61D-1A66-14EF-32692300B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0000" y="2490578"/>
                <a:ext cx="1972600" cy="461665"/>
              </a:xfrm>
              <a:prstGeom prst="rect">
                <a:avLst/>
              </a:prstGeom>
              <a:blipFill>
                <a:blip r:embed="rId6"/>
                <a:stretch>
                  <a:fillRect t="-2703" b="-108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07C980E-3A1E-A738-1449-2BE24C653743}"/>
              </a:ext>
            </a:extLst>
          </p:cNvPr>
          <p:cNvSpPr/>
          <p:nvPr/>
        </p:nvSpPr>
        <p:spPr>
          <a:xfrm>
            <a:off x="2043596" y="2552700"/>
            <a:ext cx="7776266" cy="283265"/>
          </a:xfrm>
          <a:prstGeom prst="roundRect">
            <a:avLst/>
          </a:prstGeom>
          <a:ln w="19050">
            <a:solidFill>
              <a:srgbClr val="E4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859F56B-3C1B-0F1E-7624-7944C5FAE76C}"/>
              </a:ext>
            </a:extLst>
          </p:cNvPr>
          <p:cNvSpPr/>
          <p:nvPr/>
        </p:nvSpPr>
        <p:spPr>
          <a:xfrm>
            <a:off x="1568894" y="5742174"/>
            <a:ext cx="8250968" cy="2844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EACE5001-1532-621D-E693-DF0B03B22825}"/>
              </a:ext>
            </a:extLst>
          </p:cNvPr>
          <p:cNvSpPr/>
          <p:nvPr/>
        </p:nvSpPr>
        <p:spPr>
          <a:xfrm>
            <a:off x="2043596" y="3870656"/>
            <a:ext cx="7776266" cy="283265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A19BD3F2-F924-4942-C27B-C395EA4FDE17}"/>
              </a:ext>
            </a:extLst>
          </p:cNvPr>
          <p:cNvSpPr/>
          <p:nvPr/>
        </p:nvSpPr>
        <p:spPr>
          <a:xfrm>
            <a:off x="2043596" y="3068319"/>
            <a:ext cx="7776266" cy="283265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C67B2C-7D30-7597-A3B8-DB870A927718}"/>
              </a:ext>
            </a:extLst>
          </p:cNvPr>
          <p:cNvSpPr txBox="1"/>
          <p:nvPr/>
        </p:nvSpPr>
        <p:spPr>
          <a:xfrm>
            <a:off x="9940000" y="3796290"/>
            <a:ext cx="2193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Particularly large</a:t>
            </a:r>
            <a:r>
              <a:rPr lang="en-GB" sz="1200" noProof="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improvement over HL-LHC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5CCB8102-7033-C587-20AB-202AB70179BB}"/>
              </a:ext>
            </a:extLst>
          </p:cNvPr>
          <p:cNvSpPr/>
          <p:nvPr/>
        </p:nvSpPr>
        <p:spPr>
          <a:xfrm>
            <a:off x="2043596" y="5229010"/>
            <a:ext cx="7776266" cy="283265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38F420-FDD6-2786-E242-59C7A7370990}"/>
                  </a:ext>
                </a:extLst>
              </p:cNvPr>
              <p:cNvSpPr txBox="1"/>
              <p:nvPr/>
            </p:nvSpPr>
            <p:spPr>
              <a:xfrm>
                <a:off x="9940000" y="5743607"/>
                <a:ext cx="190468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BR(H → 4𝜈) = 10.6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∙</m:t>
                    </m:r>
                  </m:oMath>
                </a14:m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10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–4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38F420-FDD6-2786-E242-59C7A7370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0000" y="5743607"/>
                <a:ext cx="1904689" cy="276999"/>
              </a:xfrm>
              <a:prstGeom prst="rect">
                <a:avLst/>
              </a:prstGeom>
              <a:blipFill>
                <a:blip r:embed="rId7"/>
                <a:stretch>
                  <a:fillRect t="-4348" b="-13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1871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8EC5D-8922-A401-9289-3AC16E6C6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Toward the new European Particle Physics Strategy. next meeting in Venice -  Istituto Nazionale di Fisica Nucleare">
            <a:extLst>
              <a:ext uri="{FF2B5EF4-FFF2-40B4-BE49-F238E27FC236}">
                <a16:creationId xmlns:a16="http://schemas.microsoft.com/office/drawing/2014/main" id="{337BB93F-3FE3-783B-4393-9C1ACFBD5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1984" cy="686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E3C62E-D7F3-72FE-BEAD-6176B737967E}"/>
              </a:ext>
            </a:extLst>
          </p:cNvPr>
          <p:cNvSpPr txBox="1"/>
          <p:nvPr/>
        </p:nvSpPr>
        <p:spPr>
          <a:xfrm>
            <a:off x="188813" y="404047"/>
            <a:ext cx="10666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The European Strategy for Particle Physics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E4ED6B8-003D-B567-5BDD-412E83B1A130}"/>
              </a:ext>
            </a:extLst>
          </p:cNvPr>
          <p:cNvSpPr/>
          <p:nvPr/>
        </p:nvSpPr>
        <p:spPr>
          <a:xfrm>
            <a:off x="443752" y="1919498"/>
            <a:ext cx="11304903" cy="2846467"/>
          </a:xfrm>
          <a:prstGeom prst="roundRect">
            <a:avLst>
              <a:gd name="adj" fmla="val 3532"/>
            </a:avLst>
          </a:prstGeom>
          <a:solidFill>
            <a:srgbClr val="023E83">
              <a:alpha val="9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19CBE2-0D91-B1EF-B9E9-4AF54ACD85B1}"/>
              </a:ext>
            </a:extLst>
          </p:cNvPr>
          <p:cNvSpPr txBox="1"/>
          <p:nvPr/>
        </p:nvSpPr>
        <p:spPr>
          <a:xfrm>
            <a:off x="640081" y="2100093"/>
            <a:ext cx="1062855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Cornerstone of Europe’s decision-making process for the long-term future of the field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Mandated by CERN Council, the Strategy is formed through a broad consultation of the particle physics communities in Europe and worldwide </a:t>
            </a:r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(266 individual and national submissions, 2-year process)</a:t>
            </a: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In the Strategy process, recommendations are developed which are submitted to the CERN Council for an update of the Strategy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It is </a:t>
            </a:r>
            <a:r>
              <a:rPr lang="en-GB" i="1" dirty="0">
                <a:solidFill>
                  <a:schemeClr val="bg1"/>
                </a:solidFill>
                <a:latin typeface="Helvetica" pitchFamily="2" charset="0"/>
              </a:rPr>
              <a:t>not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 a project approval process; projects are approved by the CERN Council through a separate decision process, taking the Strategy recommendations into account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60560F-FBC3-E77B-33DC-06EB368A2E6A}"/>
              </a:ext>
            </a:extLst>
          </p:cNvPr>
          <p:cNvSpPr txBox="1"/>
          <p:nvPr/>
        </p:nvSpPr>
        <p:spPr>
          <a:xfrm>
            <a:off x="188813" y="5575327"/>
            <a:ext cx="67437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Original Strategy (2006): 	LHC, mooting of luminosity upgrade of LHC, R&amp;D in accelerator 			technologies, coordination with a potential ILC project</a:t>
            </a:r>
          </a:p>
          <a:p>
            <a:pPr>
              <a:spcBef>
                <a:spcPts val="600"/>
              </a:spcBef>
            </a:pPr>
            <a:r>
              <a:rPr lang="en-GB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1</a:t>
            </a:r>
            <a:r>
              <a:rPr lang="en-GB" sz="1100" baseline="30000" dirty="0">
                <a:solidFill>
                  <a:schemeClr val="bg1"/>
                </a:solidFill>
                <a:latin typeface="Helvetica Light" panose="020B0403020202020204" pitchFamily="34" charset="0"/>
              </a:rPr>
              <a:t>st</a:t>
            </a:r>
            <a:r>
              <a:rPr lang="en-GB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Update (2013):	High Luminosity LHC, need for a post-LHC programme</a:t>
            </a:r>
          </a:p>
          <a:p>
            <a:pPr>
              <a:spcBef>
                <a:spcPts val="600"/>
              </a:spcBef>
            </a:pPr>
            <a:r>
              <a:rPr lang="en-GB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2</a:t>
            </a:r>
            <a:r>
              <a:rPr lang="en-GB" sz="1100" baseline="30000" dirty="0">
                <a:solidFill>
                  <a:schemeClr val="bg1"/>
                </a:solidFill>
                <a:latin typeface="Helvetica Light" panose="020B0403020202020204" pitchFamily="34" charset="0"/>
              </a:rPr>
              <a:t>nd</a:t>
            </a:r>
            <a:r>
              <a:rPr lang="en-GB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Update (2020):	FCC feasibility study</a:t>
            </a:r>
          </a:p>
          <a:p>
            <a:pPr>
              <a:spcBef>
                <a:spcPts val="600"/>
              </a:spcBef>
            </a:pPr>
            <a:r>
              <a:rPr lang="en-GB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3</a:t>
            </a:r>
            <a:r>
              <a:rPr lang="en-GB" sz="1100" baseline="30000" dirty="0">
                <a:solidFill>
                  <a:schemeClr val="bg1"/>
                </a:solidFill>
                <a:latin typeface="Helvetica Light" panose="020B0403020202020204" pitchFamily="34" charset="0"/>
              </a:rPr>
              <a:t>rd</a:t>
            </a:r>
            <a:r>
              <a:rPr lang="en-GB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Update (2026):	Recommendation for the next large-scale accelerator project at CERN</a:t>
            </a:r>
          </a:p>
        </p:txBody>
      </p:sp>
    </p:spTree>
    <p:extLst>
      <p:ext uri="{BB962C8B-B14F-4D97-AF65-F5344CB8AC3E}">
        <p14:creationId xmlns:p14="http://schemas.microsoft.com/office/powerpoint/2010/main" val="20812576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9FD5E-A877-EB91-4493-94DDA27C5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17B1E4-7ABC-B809-6CEC-E97BA4BAD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40</a:t>
            </a:fld>
            <a:endParaRPr lang="en-GB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540528-5EA5-D4D9-4B7E-CCF9F99641DD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the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34B3BF-3C8A-02BC-D54C-BAA74FC47D03}"/>
              </a:ext>
            </a:extLst>
          </p:cNvPr>
          <p:cNvSpPr/>
          <p:nvPr/>
        </p:nvSpPr>
        <p:spPr>
          <a:xfrm>
            <a:off x="641952" y="1147461"/>
            <a:ext cx="115324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Why “factory”?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2.2M Higgs (FCC-ee) vs 350M (HL-LHC), production through Higgsstrahlung rather than s-channel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6E4358-AAC0-0E11-5EBE-632EF73BFD4E}"/>
              </a:ext>
            </a:extLst>
          </p:cNvPr>
          <p:cNvSpPr txBox="1"/>
          <p:nvPr/>
        </p:nvSpPr>
        <p:spPr>
          <a:xfrm>
            <a:off x="641951" y="1453808"/>
            <a:ext cx="1153241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→ e</a:t>
            </a:r>
            <a:r>
              <a:rPr lang="en-GB" sz="1400" b="1" baseline="300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400" b="1" baseline="300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collisions offer exceptionally clean Higgs reconstruction, unmatched precision on decays with large BR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37445A-1082-5DCB-68DB-E31205BF10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80" t="26111" r="19601" b="46667"/>
          <a:stretch>
            <a:fillRect/>
          </a:stretch>
        </p:blipFill>
        <p:spPr>
          <a:xfrm>
            <a:off x="1468664" y="1984747"/>
            <a:ext cx="6535264" cy="451025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1F78D97-8FC6-CDC1-A75B-706E4418CE49}"/>
              </a:ext>
            </a:extLst>
          </p:cNvPr>
          <p:cNvSpPr/>
          <p:nvPr/>
        </p:nvSpPr>
        <p:spPr>
          <a:xfrm>
            <a:off x="3485322" y="5737042"/>
            <a:ext cx="1181928" cy="544488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5CBFB4-7617-FFCA-05E4-35646082AFAA}"/>
              </a:ext>
            </a:extLst>
          </p:cNvPr>
          <p:cNvSpPr txBox="1"/>
          <p:nvPr/>
        </p:nvSpPr>
        <p:spPr>
          <a:xfrm>
            <a:off x="3782744" y="2551045"/>
            <a:ext cx="689612" cy="3748014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2.4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1.9</a:t>
            </a:r>
          </a:p>
          <a:p>
            <a:pPr marL="0" algn="ctr">
              <a:lnSpc>
                <a:spcPct val="103000"/>
              </a:lnSpc>
            </a:pPr>
            <a:r>
              <a:rPr lang="en-GB" sz="170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~ 4</a:t>
            </a: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1.8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6.8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–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&lt; 25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0.025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0.04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D76EFA-47EB-6E7D-19AE-1E18CD201A38}"/>
              </a:ext>
            </a:extLst>
          </p:cNvPr>
          <p:cNvSpPr txBox="1"/>
          <p:nvPr/>
        </p:nvSpPr>
        <p:spPr>
          <a:xfrm>
            <a:off x="5194852" y="1888767"/>
            <a:ext cx="27366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FCC-ee feasibility </a:t>
            </a:r>
            <a:r>
              <a:rPr lang="en-GB" sz="9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stydu</a:t>
            </a:r>
            <a:r>
              <a:rPr lang="en-GB" sz="9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(Vol 1): </a:t>
            </a:r>
            <a:r>
              <a:rPr lang="en-GB" sz="900" noProof="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arXiv:2505.00272</a:t>
            </a:r>
            <a:endParaRPr lang="en-GB" sz="900" noProof="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852475-AE53-9F8A-F04C-E56BC63BA66A}"/>
              </a:ext>
            </a:extLst>
          </p:cNvPr>
          <p:cNvSpPr txBox="1"/>
          <p:nvPr/>
        </p:nvSpPr>
        <p:spPr>
          <a:xfrm>
            <a:off x="8603429" y="2551045"/>
            <a:ext cx="580608" cy="3748014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5.5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7.3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4.4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4.1</a:t>
            </a:r>
          </a:p>
          <a:p>
            <a:pPr marL="0" algn="ctr">
              <a:lnSpc>
                <a:spcPct val="103000"/>
              </a:lnSpc>
            </a:pPr>
            <a:r>
              <a:rPr lang="en-GB" sz="170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~</a:t>
            </a: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 44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1.1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0.9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–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&lt; 32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5.9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2173DD-4A55-FA69-DDBC-F62CD5B81D8C}"/>
              </a:ext>
            </a:extLst>
          </p:cNvPr>
          <p:cNvSpPr txBox="1"/>
          <p:nvPr/>
        </p:nvSpPr>
        <p:spPr>
          <a:xfrm>
            <a:off x="5732448" y="3051046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272A6B-9261-B63F-17DE-09DB375672CC}"/>
              </a:ext>
            </a:extLst>
          </p:cNvPr>
          <p:cNvSpPr txBox="1"/>
          <p:nvPr/>
        </p:nvSpPr>
        <p:spPr>
          <a:xfrm>
            <a:off x="8036119" y="1970943"/>
            <a:ext cx="1830950" cy="47705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4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Uncertainty</a:t>
            </a:r>
          </a:p>
          <a:p>
            <a:pPr marL="0" algn="ctr"/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HL-LHC / FCC-ee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C3CBF9F-33D4-06C4-CFC2-D1B70BEB82D4}"/>
              </a:ext>
            </a:extLst>
          </p:cNvPr>
          <p:cNvSpPr/>
          <p:nvPr/>
        </p:nvSpPr>
        <p:spPr>
          <a:xfrm>
            <a:off x="2030344" y="2552700"/>
            <a:ext cx="7776266" cy="283265"/>
          </a:xfrm>
          <a:prstGeom prst="roundRect">
            <a:avLst/>
          </a:prstGeom>
          <a:ln w="19050">
            <a:solidFill>
              <a:srgbClr val="E4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60E31EC-4847-4F55-B358-1362E1AECF07}"/>
              </a:ext>
            </a:extLst>
          </p:cNvPr>
          <p:cNvSpPr/>
          <p:nvPr/>
        </p:nvSpPr>
        <p:spPr>
          <a:xfrm>
            <a:off x="1568894" y="5742174"/>
            <a:ext cx="8250968" cy="2844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A77536DB-66C9-1828-CE38-89B1E002A317}"/>
              </a:ext>
            </a:extLst>
          </p:cNvPr>
          <p:cNvSpPr/>
          <p:nvPr/>
        </p:nvSpPr>
        <p:spPr>
          <a:xfrm>
            <a:off x="2030344" y="3870656"/>
            <a:ext cx="7776266" cy="283265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8A8B038-AAA4-ECEF-44C4-1EBDDCAB2943}"/>
              </a:ext>
            </a:extLst>
          </p:cNvPr>
          <p:cNvSpPr/>
          <p:nvPr/>
        </p:nvSpPr>
        <p:spPr>
          <a:xfrm>
            <a:off x="2030344" y="3068319"/>
            <a:ext cx="7776266" cy="283265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D64962-9D23-E3B7-D076-FF18210D1468}"/>
                  </a:ext>
                </a:extLst>
              </p:cNvPr>
              <p:cNvSpPr txBox="1"/>
              <p:nvPr/>
            </p:nvSpPr>
            <p:spPr>
              <a:xfrm>
                <a:off x="9940000" y="5743607"/>
                <a:ext cx="190468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BR(H → 4𝜈) = 10.6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∙</m:t>
                    </m:r>
                  </m:oMath>
                </a14:m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10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–4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D64962-9D23-E3B7-D076-FF18210D1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0000" y="5743607"/>
                <a:ext cx="1904689" cy="276999"/>
              </a:xfrm>
              <a:prstGeom prst="rect">
                <a:avLst/>
              </a:prstGeom>
              <a:blipFill>
                <a:blip r:embed="rId4"/>
                <a:stretch>
                  <a:fillRect t="-4348" b="-13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3997AE07-8819-2EEA-AD28-7F7E266A17A2}"/>
              </a:ext>
            </a:extLst>
          </p:cNvPr>
          <p:cNvSpPr/>
          <p:nvPr/>
        </p:nvSpPr>
        <p:spPr>
          <a:xfrm>
            <a:off x="1568894" y="1907636"/>
            <a:ext cx="8346313" cy="382177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808A4F9-C646-3ED9-5B94-ABB90CEF97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655" y="2380927"/>
            <a:ext cx="2761898" cy="234160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A3A17F4-F1A7-ABE1-C1F4-27696D9813EE}"/>
              </a:ext>
            </a:extLst>
          </p:cNvPr>
          <p:cNvSpPr/>
          <p:nvPr/>
        </p:nvSpPr>
        <p:spPr>
          <a:xfrm>
            <a:off x="1346200" y="6045977"/>
            <a:ext cx="8940800" cy="33033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F7C03A-62D7-2D19-2360-9D3370F4EAE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936" t="32077" r="21287" b="45507"/>
          <a:stretch>
            <a:fillRect/>
          </a:stretch>
        </p:blipFill>
        <p:spPr>
          <a:xfrm>
            <a:off x="4020072" y="1864633"/>
            <a:ext cx="6273071" cy="37703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7E4EB3-12B0-1C95-B497-3CEE81804B53}"/>
              </a:ext>
            </a:extLst>
          </p:cNvPr>
          <p:cNvSpPr txBox="1"/>
          <p:nvPr/>
        </p:nvSpPr>
        <p:spPr>
          <a:xfrm>
            <a:off x="10117727" y="3139583"/>
            <a:ext cx="143550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Collider limits overlaid onto direct detection (Higgs portal assuming Majorana DM)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4ABBD33-DE0B-DB98-2453-BF1D519CB2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686" t="27171" r="19601" b="70431"/>
          <a:stretch>
            <a:fillRect/>
          </a:stretch>
        </p:blipFill>
        <p:spPr>
          <a:xfrm>
            <a:off x="3588572" y="6121565"/>
            <a:ext cx="4415356" cy="39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779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8A764-2633-9F80-CE2D-8F48C3C00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9FC115-6420-7FEC-6993-993400C8A08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also a Tera-Z, W and top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1A7C1D-BB6A-ADFC-7DEE-0BB2136F38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41</a:t>
            </a:fld>
            <a:endParaRPr lang="en-GB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A40EC4-CD64-C5AB-054B-1BFE3CB42A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69" t="22894" r="9429" b="38125"/>
          <a:stretch>
            <a:fillRect/>
          </a:stretch>
        </p:blipFill>
        <p:spPr>
          <a:xfrm>
            <a:off x="245935" y="1554693"/>
            <a:ext cx="6108590" cy="43874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77631B-19F9-422D-2DAD-38310BFD2D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69" t="61733" r="9429" b="8136"/>
          <a:stretch>
            <a:fillRect/>
          </a:stretch>
        </p:blipFill>
        <p:spPr>
          <a:xfrm>
            <a:off x="6152803" y="2002010"/>
            <a:ext cx="6108590" cy="33914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A99D01-F808-0B87-4EE9-3163DAF393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69" t="22894" r="9429" b="72981"/>
          <a:stretch>
            <a:fillRect/>
          </a:stretch>
        </p:blipFill>
        <p:spPr>
          <a:xfrm>
            <a:off x="6152803" y="1553176"/>
            <a:ext cx="6108592" cy="4642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18FF65-657F-C4C4-3C41-57C363613A46}"/>
              </a:ext>
            </a:extLst>
          </p:cNvPr>
          <p:cNvSpPr txBox="1"/>
          <p:nvPr/>
        </p:nvSpPr>
        <p:spPr>
          <a:xfrm>
            <a:off x="641951" y="6179786"/>
            <a:ext cx="88136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6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Input to global electroweak fit: </a:t>
            </a:r>
            <a:r>
              <a:rPr lang="en-GB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requires significant improvements in theoretical predictions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C24361-46D5-294A-1BF9-4BDA528519AD}"/>
              </a:ext>
            </a:extLst>
          </p:cNvPr>
          <p:cNvSpPr txBox="1"/>
          <p:nvPr/>
        </p:nvSpPr>
        <p:spPr>
          <a:xfrm>
            <a:off x="6816959" y="5532951"/>
            <a:ext cx="487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solidFill>
                  <a:srgbClr val="E4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Improvements up to </a:t>
            </a:r>
            <a:r>
              <a:rPr lang="en-GB" sz="1400">
                <a:solidFill>
                  <a:srgbClr val="E4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500 </a:t>
            </a:r>
            <a:r>
              <a:rPr lang="en-GB" sz="1400" dirty="0">
                <a:solidFill>
                  <a:srgbClr val="E4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over current knowledge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C2C034-E7EF-DF18-F9CC-D2C668A3A24A}"/>
              </a:ext>
            </a:extLst>
          </p:cNvPr>
          <p:cNvSpPr txBox="1"/>
          <p:nvPr/>
        </p:nvSpPr>
        <p:spPr>
          <a:xfrm>
            <a:off x="10953750" y="1421331"/>
            <a:ext cx="11874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latin typeface="Helvetica Light" panose="020B0403020202020204" pitchFamily="34" charset="0"/>
                <a:hlinkClick r:id="rId3"/>
              </a:rPr>
              <a:t>arXiv:2505.00272</a:t>
            </a:r>
            <a:endParaRPr lang="en-GB" sz="900" dirty="0">
              <a:latin typeface="Helvetica Light" panose="020B04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5B44B6B-0FCD-6A8A-AE81-61EA3F27AB1D}"/>
                  </a:ext>
                </a:extLst>
              </p:cNvPr>
              <p:cNvSpPr/>
              <p:nvPr/>
            </p:nvSpPr>
            <p:spPr>
              <a:xfrm>
                <a:off x="641951" y="1146788"/>
                <a:ext cx="11550049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3600"/>
                  </a:spcBef>
                  <a:spcAft>
                    <a:spcPct val="0"/>
                  </a:spcAft>
                  <a:defRPr/>
                </a:pP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Extreme luminosity on Z pole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: 140</a:t>
                </a:r>
                <a14:m>
                  <m:oMath xmlns:m="http://schemas.openxmlformats.org/officeDocument/2006/math">
                    <m:r>
                      <a:rPr lang="en-GB" sz="16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GB" sz="1600" dirty="0">
                    <a:latin typeface="Helvetica" pitchFamily="2" charset="0"/>
                  </a:rPr>
                  <a:t>10</a:t>
                </a:r>
                <a:r>
                  <a:rPr lang="en-GB" sz="1600" baseline="30000" dirty="0">
                    <a:latin typeface="Helvetica" pitchFamily="2" charset="0"/>
                  </a:rPr>
                  <a:t>34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cm</a:t>
                </a:r>
                <a:r>
                  <a:rPr lang="en-GB" sz="1600" baseline="30000" noProof="0" dirty="0">
                    <a:solidFill>
                      <a:srgbClr val="000000"/>
                    </a:solidFill>
                    <a:latin typeface="Helvetica" pitchFamily="2" charset="0"/>
                  </a:rPr>
                  <a:t>–2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s</a:t>
                </a:r>
                <a:r>
                  <a:rPr lang="en-GB" sz="1600" baseline="30000" noProof="0" dirty="0">
                    <a:solidFill>
                      <a:srgbClr val="000000"/>
                    </a:solidFill>
                    <a:latin typeface="Helvetica" pitchFamily="2" charset="0"/>
                  </a:rPr>
                  <a:t>–1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/ IP, 205 ab</a:t>
                </a:r>
                <a:r>
                  <a:rPr lang="en-GB" sz="1600" baseline="30000" noProof="0" dirty="0">
                    <a:solidFill>
                      <a:srgbClr val="000000"/>
                    </a:solidFill>
                    <a:latin typeface="Helvetica" pitchFamily="2" charset="0"/>
                  </a:rPr>
                  <a:t>–1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&amp; </a:t>
                </a:r>
                <a:r>
                  <a:rPr lang="en-GB" sz="1600" dirty="0">
                    <a:latin typeface="Helvetica" pitchFamily="2" charset="0"/>
                  </a:rPr>
                  <a:t>6</a:t>
                </a:r>
                <a14:m>
                  <m:oMath xmlns:m="http://schemas.openxmlformats.org/officeDocument/2006/math">
                    <m:r>
                      <a:rPr lang="en-GB" sz="16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GB" sz="1600" dirty="0">
                    <a:latin typeface="Helvetica" pitchFamily="2" charset="0"/>
                  </a:rPr>
                  <a:t>10</a:t>
                </a:r>
                <a:r>
                  <a:rPr lang="en-GB" sz="1600" baseline="30000" dirty="0">
                    <a:latin typeface="Helvetica" pitchFamily="2" charset="0"/>
                  </a:rPr>
                  <a:t>12</a:t>
                </a:r>
                <a:r>
                  <a:rPr lang="en-GB" sz="1600" dirty="0">
                    <a:latin typeface="Helvetica" pitchFamily="2" charset="0"/>
                  </a:rPr>
                  <a:t> Z (4 IPs) — ultimate EW precision data</a:t>
                </a: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5B44B6B-0FCD-6A8A-AE81-61EA3F27AB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1" y="1146788"/>
                <a:ext cx="11550049" cy="338554"/>
              </a:xfrm>
              <a:prstGeom prst="rect">
                <a:avLst/>
              </a:prstGeom>
              <a:blipFill>
                <a:blip r:embed="rId4"/>
                <a:stretch>
                  <a:fillRect l="-220" t="-7143" b="-17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23640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F727-D60C-19AB-7372-1941D39E4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F8DB010-3A3B-89BE-EB0C-34161D9EA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47538" y="516294"/>
            <a:ext cx="4829866" cy="71316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012D71-65CD-5B40-257A-4CF93880C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674AFB-C9FD-9CF6-E02B-F79B282A2441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also a Tera-Z, W and top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CDACB6-964B-4BD8-3BF6-8173026EA4E6}"/>
              </a:ext>
            </a:extLst>
          </p:cNvPr>
          <p:cNvSpPr/>
          <p:nvPr/>
        </p:nvSpPr>
        <p:spPr>
          <a:xfrm>
            <a:off x="641951" y="1146788"/>
            <a:ext cx="115500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Global electroweak fit expressed on top versus W mass</a:t>
            </a:r>
            <a:endParaRPr lang="en-GB" sz="1600" dirty="0">
              <a:latin typeface="Helvetic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80921D-06F5-885E-D4C9-AA463D19E646}"/>
              </a:ext>
            </a:extLst>
          </p:cNvPr>
          <p:cNvSpPr txBox="1"/>
          <p:nvPr/>
        </p:nvSpPr>
        <p:spPr>
          <a:xfrm>
            <a:off x="8953252" y="1920898"/>
            <a:ext cx="2271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Conservative theoretical uncertainty scenario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E9293D-E064-5CC0-D021-F129817D8F86}"/>
              </a:ext>
            </a:extLst>
          </p:cNvPr>
          <p:cNvSpPr txBox="1"/>
          <p:nvPr/>
        </p:nvSpPr>
        <p:spPr>
          <a:xfrm>
            <a:off x="5432614" y="1723171"/>
            <a:ext cx="353909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3"/>
              </a:rPr>
              <a:t>ESPPU 2025 Briefing Book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 and 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4"/>
              </a:rPr>
              <a:t>R. Kogler at Moriond EW 2026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hlinkClick r:id="rId5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8F615C-17CA-68E1-20E4-6B9E336011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184728" y="2536444"/>
            <a:ext cx="2564876" cy="37872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CB0D469-5380-E854-CAE6-6B437F00F297}"/>
              </a:ext>
            </a:extLst>
          </p:cNvPr>
          <p:cNvSpPr/>
          <p:nvPr/>
        </p:nvSpPr>
        <p:spPr>
          <a:xfrm>
            <a:off x="5487154" y="3378861"/>
            <a:ext cx="848332" cy="850345"/>
          </a:xfrm>
          <a:prstGeom prst="rect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085C27F-52A7-28DA-06CC-EA25E37FB84B}"/>
              </a:ext>
            </a:extLst>
          </p:cNvPr>
          <p:cNvCxnSpPr>
            <a:cxnSpLocks/>
          </p:cNvCxnSpPr>
          <p:nvPr/>
        </p:nvCxnSpPr>
        <p:spPr>
          <a:xfrm flipV="1">
            <a:off x="6335486" y="3330054"/>
            <a:ext cx="1143487" cy="48807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C667B0-D3B2-31D6-A0E7-5028ED1E2200}"/>
              </a:ext>
            </a:extLst>
          </p:cNvPr>
          <p:cNvCxnSpPr>
            <a:cxnSpLocks/>
          </p:cNvCxnSpPr>
          <p:nvPr/>
        </p:nvCxnSpPr>
        <p:spPr>
          <a:xfrm>
            <a:off x="6335486" y="4225515"/>
            <a:ext cx="1698171" cy="118250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1C69D52F-5E51-DD42-0A8D-515286737E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0462" y="2876192"/>
            <a:ext cx="1103992" cy="27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378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9A98E6E-6FA3-4F6D-E7DA-C26D84A36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47538" y="516294"/>
            <a:ext cx="4829866" cy="71316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22EB3D-1585-77C1-9385-E90AC5325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DB7E59-7C86-5A80-4F07-99C3AEC87DF8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also a Tera-Z, W and top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EB6276-2503-4420-B4DF-72FD09224CF7}"/>
              </a:ext>
            </a:extLst>
          </p:cNvPr>
          <p:cNvSpPr/>
          <p:nvPr/>
        </p:nvSpPr>
        <p:spPr>
          <a:xfrm>
            <a:off x="641951" y="1146788"/>
            <a:ext cx="115500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Global electroweak fit: indirect constraints on new physics via “oblique parameters”</a:t>
            </a:r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E9C753-302A-3CF3-EF9D-A0AA1070AD51}"/>
              </a:ext>
            </a:extLst>
          </p:cNvPr>
          <p:cNvSpPr txBox="1"/>
          <p:nvPr/>
        </p:nvSpPr>
        <p:spPr>
          <a:xfrm>
            <a:off x="5432614" y="1723171"/>
            <a:ext cx="353909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3"/>
              </a:rPr>
              <a:t>ESPPU 2025 Briefing Book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 and 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4"/>
              </a:rPr>
              <a:t>R. Kogler at Moriond EW 2026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hlinkClick r:id="rId5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33C4F0F-EEFD-FE01-DB4D-E514F4457F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184728" y="2528886"/>
            <a:ext cx="2564876" cy="3787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E87988C-92FC-BA4E-2ACF-021E64E5758D}"/>
              </a:ext>
            </a:extLst>
          </p:cNvPr>
          <p:cNvSpPr/>
          <p:nvPr/>
        </p:nvSpPr>
        <p:spPr>
          <a:xfrm>
            <a:off x="5467138" y="3657799"/>
            <a:ext cx="881597" cy="546589"/>
          </a:xfrm>
          <a:prstGeom prst="rect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2C8F319-EE5D-BC9D-5F60-F44BAC39D199}"/>
              </a:ext>
            </a:extLst>
          </p:cNvPr>
          <p:cNvCxnSpPr>
            <a:cxnSpLocks/>
          </p:cNvCxnSpPr>
          <p:nvPr/>
        </p:nvCxnSpPr>
        <p:spPr>
          <a:xfrm flipV="1">
            <a:off x="6335486" y="3302758"/>
            <a:ext cx="1703045" cy="33391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F46BE70-D839-6A5A-E862-3607894A5688}"/>
              </a:ext>
            </a:extLst>
          </p:cNvPr>
          <p:cNvCxnSpPr>
            <a:cxnSpLocks/>
          </p:cNvCxnSpPr>
          <p:nvPr/>
        </p:nvCxnSpPr>
        <p:spPr>
          <a:xfrm>
            <a:off x="6335486" y="4225515"/>
            <a:ext cx="1698171" cy="118250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C5535F5-5CD5-F4AB-861D-80AE91400538}"/>
              </a:ext>
            </a:extLst>
          </p:cNvPr>
          <p:cNvSpPr txBox="1"/>
          <p:nvPr/>
        </p:nvSpPr>
        <p:spPr>
          <a:xfrm>
            <a:off x="8953252" y="1920898"/>
            <a:ext cx="2271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Conservative theoretical uncertainty scenario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8CC3AB2-77D4-DEE6-831F-02A806033F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1406" y="2876192"/>
            <a:ext cx="1103992" cy="27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549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D6BE8-33C3-5CBF-2EFB-8376438C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437273-C95D-7ADE-E2E7-2BF3282CA384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also a flavour factory (on Z pole)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9503A9-2996-18C8-04A5-AD4FCA6509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44</a:t>
            </a:fld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C1ABE7-1E5F-F110-CB78-BD2F83717741}"/>
              </a:ext>
            </a:extLst>
          </p:cNvPr>
          <p:cNvSpPr txBox="1"/>
          <p:nvPr/>
        </p:nvSpPr>
        <p:spPr>
          <a:xfrm>
            <a:off x="8293100" y="105860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04CD7-F3EE-8264-C3BB-907F4F66FAA1}"/>
              </a:ext>
            </a:extLst>
          </p:cNvPr>
          <p:cNvSpPr txBox="1"/>
          <p:nvPr/>
        </p:nvSpPr>
        <p:spPr>
          <a:xfrm>
            <a:off x="10109200" y="105860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7C1C2FE-37AB-78DF-E59B-496D2029BE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410" t="12162" r="29468" b="71356"/>
          <a:stretch>
            <a:fillRect/>
          </a:stretch>
        </p:blipFill>
        <p:spPr>
          <a:xfrm>
            <a:off x="568510" y="1588431"/>
            <a:ext cx="4745840" cy="23998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58C3C58-A08D-4DB7-874E-1D8BAD0AD666}"/>
                  </a:ext>
                </a:extLst>
              </p:cNvPr>
              <p:cNvSpPr txBox="1"/>
              <p:nvPr/>
            </p:nvSpPr>
            <p:spPr>
              <a:xfrm>
                <a:off x="9791361" y="239251"/>
                <a:ext cx="2197439" cy="519181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algn="ctr">
                  <a:spcBef>
                    <a:spcPts val="30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BR(Z → bb / cc) = 15% / 12%</a:t>
                </a:r>
              </a:p>
              <a:p>
                <a:pPr algn="ctr">
                  <a:spcBef>
                    <a:spcPts val="600"/>
                  </a:spcBef>
                </a:pPr>
                <a:r>
                  <a:rPr lang="en-GB" sz="105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Γ</a:t>
                </a:r>
                <a:r>
                  <a:rPr lang="en-GB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(Z → </a:t>
                </a:r>
                <a:r>
                  <a:rPr lang="en-GB" sz="105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qq</a:t>
                </a:r>
                <a:r>
                  <a:rPr lang="en-GB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) ∝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105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a:rPr lang="en-GB" sz="105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(</m:t>
                        </m:r>
                        <m:r>
                          <a:rPr lang="en-GB" sz="105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𝑔</m:t>
                        </m:r>
                      </m:e>
                      <m:sub>
                        <m:r>
                          <a:rPr lang="en-GB" sz="105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𝑉</m:t>
                        </m:r>
                      </m:sub>
                      <m:sup>
                        <m:r>
                          <a:rPr lang="en-GB" sz="105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2</m:t>
                        </m:r>
                      </m:sup>
                    </m:sSubSup>
                    <m:r>
                      <a:rPr lang="en-GB" sz="105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+</m:t>
                    </m:r>
                    <m:sSubSup>
                      <m:sSubSupPr>
                        <m:ctrlPr>
                          <a:rPr lang="en-GB" sz="105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a:rPr lang="en-GB" sz="105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𝑔</m:t>
                        </m:r>
                      </m:e>
                      <m:sub>
                        <m:r>
                          <a:rPr lang="en-GB" sz="105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𝐴</m:t>
                        </m:r>
                      </m:sub>
                      <m:sup>
                        <m:r>
                          <a:rPr lang="en-GB" sz="105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2</m:t>
                        </m:r>
                      </m:sup>
                    </m:sSubSup>
                    <m:r>
                      <a:rPr lang="en-GB" sz="105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)</m:t>
                    </m:r>
                  </m:oMath>
                </a14:m>
                <a:endParaRPr lang="en-GB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58C3C58-A08D-4DB7-874E-1D8BAD0AD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1361" y="239251"/>
                <a:ext cx="2197439" cy="519181"/>
              </a:xfrm>
              <a:prstGeom prst="rect">
                <a:avLst/>
              </a:prstGeom>
              <a:blipFill>
                <a:blip r:embed="rId3"/>
                <a:stretch>
                  <a:fillRect t="-2326" b="-4651"/>
                </a:stretch>
              </a:blip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9C0634A3-0713-6A19-99DB-2722921909DA}"/>
              </a:ext>
            </a:extLst>
          </p:cNvPr>
          <p:cNvGrpSpPr/>
          <p:nvPr/>
        </p:nvGrpSpPr>
        <p:grpSpPr>
          <a:xfrm>
            <a:off x="464252" y="4103031"/>
            <a:ext cx="5938209" cy="1207762"/>
            <a:chOff x="464252" y="4103031"/>
            <a:chExt cx="5938209" cy="120776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A5555FA-56E1-7C40-92D3-CCE7D22EC781}"/>
                </a:ext>
              </a:extLst>
            </p:cNvPr>
            <p:cNvGrpSpPr/>
            <p:nvPr/>
          </p:nvGrpSpPr>
          <p:grpSpPr>
            <a:xfrm>
              <a:off x="464252" y="4103031"/>
              <a:ext cx="5938209" cy="1182675"/>
              <a:chOff x="451552" y="3658531"/>
              <a:chExt cx="5938209" cy="1182675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CF77ACF-5692-EF4F-F22A-B2B733B2ED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26938" t="44366" r="23270" b="50000"/>
              <a:stretch>
                <a:fillRect/>
              </a:stretch>
            </p:blipFill>
            <p:spPr>
              <a:xfrm>
                <a:off x="451552" y="3658531"/>
                <a:ext cx="5377748" cy="861057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8BCEDB1F-7430-C98B-090F-94E7859CDA03}"/>
                      </a:ext>
                    </a:extLst>
                  </p:cNvPr>
                  <p:cNvSpPr txBox="1"/>
                  <p:nvPr/>
                </p:nvSpPr>
                <p:spPr>
                  <a:xfrm>
                    <a:off x="5645200" y="4035408"/>
                    <a:ext cx="744561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>
                      <a:spcBef>
                        <a:spcPts val="3000"/>
                      </a:spcBef>
                    </a:pPr>
                    <a:r>
                      <a: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Yields for </a:t>
                    </a:r>
                    <a:r>
                      <a: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</a:rPr>
                      <a:t>6</a:t>
                    </a:r>
                    <a14:m>
                      <m:oMath xmlns:m="http://schemas.openxmlformats.org/officeDocument/2006/math">
                        <m:r>
                          <a:rPr lang="en-GB" sz="1000" b="0" i="0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</m:oMath>
                    </a14:m>
                    <a:r>
                      <a: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</a:rPr>
                      <a:t>10</a:t>
                    </a:r>
                    <a:r>
                      <a:rPr lang="en-GB" sz="1000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</a:rPr>
                      <a:t>12</a:t>
                    </a:r>
                    <a:r>
                      <a: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</a:rPr>
                      <a:t> Z</a:t>
                    </a:r>
                    <a:r>
                      <a: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8BCEDB1F-7430-C98B-090F-94E7859CDA0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45200" y="4035408"/>
                    <a:ext cx="744561" cy="4001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1667" b="-6061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BFC8539-8E24-8A83-6DCC-6EA58339F94F}"/>
                  </a:ext>
                </a:extLst>
              </p:cNvPr>
              <p:cNvSpPr txBox="1"/>
              <p:nvPr/>
            </p:nvSpPr>
            <p:spPr>
              <a:xfrm>
                <a:off x="838200" y="4468788"/>
                <a:ext cx="4846198" cy="333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57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Helvetica Light" charset="0"/>
                    <a:cs typeface="Times New Roman" panose="02020603050405020304" pitchFamily="18" charset="0"/>
                    <a:sym typeface="Wingdings" pitchFamily="2" charset="2"/>
                  </a:rPr>
                  <a:t>Belle-II (×10</a:t>
                </a:r>
                <a:r>
                  <a:rPr lang="en-GB" sz="1570" baseline="30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Helvetica Light" charset="0"/>
                    <a:cs typeface="Times New Roman" panose="02020603050405020304" pitchFamily="18" charset="0"/>
                    <a:sym typeface="Wingdings" pitchFamily="2" charset="2"/>
                  </a:rPr>
                  <a:t>9</a:t>
                </a:r>
                <a:r>
                  <a:rPr lang="en-GB" sz="157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Helvetica Light" charset="0"/>
                    <a:cs typeface="Times New Roman" panose="02020603050405020304" pitchFamily="18" charset="0"/>
                    <a:sym typeface="Wingdings" pitchFamily="2" charset="2"/>
                  </a:rPr>
                  <a:t>)     28      28      –       –       –        33       46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4500D0B-CA22-C13E-9841-6E55946B3FD2}"/>
                  </a:ext>
                </a:extLst>
              </p:cNvPr>
              <p:cNvSpPr txBox="1"/>
              <p:nvPr/>
            </p:nvSpPr>
            <p:spPr>
              <a:xfrm>
                <a:off x="5518200" y="4441096"/>
                <a:ext cx="8715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>
                  <a:spcBef>
                    <a:spcPts val="3000"/>
                  </a:spcBef>
                </a:pPr>
                <a:r>
                  <a:rPr lang="en-GB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Yields for </a:t>
                </a:r>
                <a:r>
                  <a:rPr lang="en-GB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</a:rPr>
                  <a:t>50 ab</a:t>
                </a:r>
                <a:r>
                  <a:rPr lang="en-GB" sz="10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</a:rPr>
                  <a:t>–1</a:t>
                </a:r>
                <a:endParaRPr lang="en-GB" sz="1000" baseline="30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B71B6AD-AA92-92AC-C814-B2AA124D9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6938" t="44366" r="23270" b="54978"/>
            <a:stretch>
              <a:fillRect/>
            </a:stretch>
          </p:blipFill>
          <p:spPr>
            <a:xfrm>
              <a:off x="464252" y="5210464"/>
              <a:ext cx="5377748" cy="100329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6BEC3A9-CD7B-7C1A-B8E8-CBB96A9C03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2106" y="2121773"/>
            <a:ext cx="3930546" cy="332584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3EB37E7-B89D-ED02-0E03-9401F9C78CAE}"/>
              </a:ext>
            </a:extLst>
          </p:cNvPr>
          <p:cNvSpPr txBox="1"/>
          <p:nvPr/>
        </p:nvSpPr>
        <p:spPr>
          <a:xfrm>
            <a:off x="641952" y="5441535"/>
            <a:ext cx="5377748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Clean reconstruction due to boost and flavour tagging (&gt; LHCb), excellent charm / 𝜏 separation (challenging at 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ϒ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(4S))</a:t>
            </a:r>
          </a:p>
          <a:p>
            <a:pPr marL="0" algn="l">
              <a:spcBef>
                <a:spcPts val="9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Ultimate CKM angle precision (similar to LHCb)</a:t>
            </a:r>
          </a:p>
          <a:p>
            <a:pPr marL="0" algn="l">
              <a:spcBef>
                <a:spcPts val="9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Ultimate 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τ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factory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17DE23-EBEB-CB02-0B44-3481FBA69009}"/>
              </a:ext>
            </a:extLst>
          </p:cNvPr>
          <p:cNvSpPr txBox="1"/>
          <p:nvPr/>
        </p:nvSpPr>
        <p:spPr>
          <a:xfrm>
            <a:off x="6549369" y="1576166"/>
            <a:ext cx="5103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larger yield of B mesons than Belle II allows unmatched precision on B decays with neutrinos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98F3A4-35EC-70B4-40D5-7E659D68AC89}"/>
              </a:ext>
            </a:extLst>
          </p:cNvPr>
          <p:cNvSpPr txBox="1"/>
          <p:nvPr/>
        </p:nvSpPr>
        <p:spPr>
          <a:xfrm>
            <a:off x="850900" y="4558959"/>
            <a:ext cx="1397000" cy="241605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r>
              <a:rPr lang="en-GB" sz="157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FCC-ee (×10</a:t>
            </a:r>
            <a:r>
              <a:rPr lang="en-GB" sz="1570" baseline="3000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9</a:t>
            </a:r>
            <a:r>
              <a:rPr lang="en-GB" sz="157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)</a:t>
            </a:r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12E03B-217D-6526-B92F-0BDA95FA79BB}"/>
              </a:ext>
            </a:extLst>
          </p:cNvPr>
          <p:cNvSpPr txBox="1"/>
          <p:nvPr/>
        </p:nvSpPr>
        <p:spPr>
          <a:xfrm>
            <a:off x="6649050" y="5553915"/>
            <a:ext cx="511114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 → 𝜏𝜈 allows 1% measurement of |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</a:t>
            </a:r>
            <a:r>
              <a:rPr lang="en-GB" sz="1400" baseline="-250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ub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| and running above WW threshold allows </a:t>
            </a:r>
            <a:r>
              <a:rPr lang="en-GB" sz="1400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on-shell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measurement of |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</a:t>
            </a:r>
            <a:r>
              <a:rPr lang="en-GB" sz="1400" baseline="-250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cb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| to ~1% </a:t>
            </a:r>
          </a:p>
          <a:p>
            <a:pPr>
              <a:spcBef>
                <a:spcPts val="6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Current precision 3.5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Vub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/ 1.1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Vcb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%, but discrepancies between exclusive and inclusive results of 17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Vub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/ 5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Vcb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%, respectively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AC2FEF-E8AB-2164-FDA6-B28CB5284AA2}"/>
              </a:ext>
            </a:extLst>
          </p:cNvPr>
          <p:cNvSpPr txBox="1"/>
          <p:nvPr/>
        </p:nvSpPr>
        <p:spPr>
          <a:xfrm rot="16200000">
            <a:off x="10418927" y="2810487"/>
            <a:ext cx="11874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latin typeface="Helvetica Light" panose="020B0403020202020204" pitchFamily="34" charset="0"/>
                <a:hlinkClick r:id="rId7"/>
              </a:rPr>
              <a:t>arXiv:2505.00272</a:t>
            </a:r>
            <a:endParaRPr lang="en-GB" sz="900" dirty="0">
              <a:latin typeface="Helvetica Light" panose="020B0403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5E71633-7F82-8348-B016-7C43FEDDE7E9}"/>
              </a:ext>
            </a:extLst>
          </p:cNvPr>
          <p:cNvSpPr/>
          <p:nvPr/>
        </p:nvSpPr>
        <p:spPr>
          <a:xfrm>
            <a:off x="641951" y="1146788"/>
            <a:ext cx="115500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Large c and b-hadron statistics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— combines strengths of Belle-II 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(e+e– → </a:t>
            </a:r>
            <a:r>
              <a:rPr lang="en-GB" sz="1400" dirty="0" err="1">
                <a:solidFill>
                  <a:srgbClr val="000000"/>
                </a:solidFill>
                <a:latin typeface="Helvetica" pitchFamily="2" charset="0"/>
              </a:rPr>
              <a:t>ϒ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(4S) → BB)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 and LHCb 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(pp → bb + X)</a:t>
            </a:r>
            <a:endParaRPr lang="en-GB" sz="1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6945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63CAD-0561-D639-4A97-1BA10BC6D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1CD11D1-25C1-4DF8-4727-C8005F66F0BC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B444CA-D82D-84BA-88EF-3F51602B47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B53444-D329-CA0B-1966-383A6175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1ADB7F-EC2C-3B5C-A56B-96496481B865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projected construction cost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0857621-0414-FA50-1F35-10892B8BDFDD}"/>
              </a:ext>
            </a:extLst>
          </p:cNvPr>
          <p:cNvSpPr/>
          <p:nvPr/>
        </p:nvSpPr>
        <p:spPr>
          <a:xfrm>
            <a:off x="553486" y="1626083"/>
            <a:ext cx="6972125" cy="4387971"/>
          </a:xfrm>
          <a:prstGeom prst="roundRect">
            <a:avLst>
              <a:gd name="adj" fmla="val 1948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D59A7B-08FC-42C8-AB41-E9E9B0AE6902}"/>
              </a:ext>
            </a:extLst>
          </p:cNvPr>
          <p:cNvSpPr txBox="1"/>
          <p:nvPr/>
        </p:nvSpPr>
        <p:spPr>
          <a:xfrm>
            <a:off x="457199" y="915385"/>
            <a:ext cx="981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First stage incl. Z, WW and ZH working points. Upgrade to ttbar adds 1,260 MCHF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D4D5273-C640-0CB5-CC08-74929D6240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096010"/>
              </p:ext>
            </p:extLst>
          </p:nvPr>
        </p:nvGraphicFramePr>
        <p:xfrm>
          <a:off x="1373273" y="2096593"/>
          <a:ext cx="5332549" cy="284369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733772">
                  <a:extLst>
                    <a:ext uri="{9D8B030D-6E8A-4147-A177-3AD203B41FA5}">
                      <a16:colId xmlns:a16="http://schemas.microsoft.com/office/drawing/2014/main" val="1063604123"/>
                    </a:ext>
                  </a:extLst>
                </a:gridCol>
                <a:gridCol w="1598777">
                  <a:extLst>
                    <a:ext uri="{9D8B030D-6E8A-4147-A177-3AD203B41FA5}">
                      <a16:colId xmlns:a16="http://schemas.microsoft.com/office/drawing/2014/main" val="3203160879"/>
                    </a:ext>
                  </a:extLst>
                </a:gridCol>
              </a:tblGrid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Domain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Cost [MCHF]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452373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Civil engineering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6,160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359482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Technical infrastructures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2,840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030713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Injectors and transfer lines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590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564608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Booster and collider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4,140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036087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CERN contribution to four experiments</a:t>
                      </a:r>
                      <a:endParaRPr lang="en-GB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290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566934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FCC-ee total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14,020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449094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+ four experiments (non-CERN part)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1,300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709845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FCC-ee total incl. four experiments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15,320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95943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1AB5989-1EE7-1700-F8EF-7B632320F524}"/>
              </a:ext>
            </a:extLst>
          </p:cNvPr>
          <p:cNvSpPr txBox="1"/>
          <p:nvPr/>
        </p:nvSpPr>
        <p:spPr>
          <a:xfrm>
            <a:off x="774941" y="5325942"/>
            <a:ext cx="65508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Helvetica" pitchFamily="2" charset="0"/>
              </a:rPr>
              <a:t>Human resources for construction estimated to 15,000 FTE-years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EF00F7-B65A-8C6A-343E-312801A91993}"/>
              </a:ext>
            </a:extLst>
          </p:cNvPr>
          <p:cNvSpPr txBox="1"/>
          <p:nvPr/>
        </p:nvSpPr>
        <p:spPr>
          <a:xfrm>
            <a:off x="4062508" y="4959463"/>
            <a:ext cx="27449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 Light" panose="020B0403020202020204" pitchFamily="34" charset="0"/>
              </a:rPr>
              <a:t>Over a period of 15 years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3B75A8-5893-7131-9BEC-BC558E30D20C}"/>
              </a:ext>
            </a:extLst>
          </p:cNvPr>
          <p:cNvSpPr txBox="1"/>
          <p:nvPr/>
        </p:nvSpPr>
        <p:spPr>
          <a:xfrm>
            <a:off x="1290143" y="4960617"/>
            <a:ext cx="2629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Note: First FCC-ee stage (up to ZH)</a:t>
            </a:r>
          </a:p>
        </p:txBody>
      </p:sp>
    </p:spTree>
    <p:extLst>
      <p:ext uri="{BB962C8B-B14F-4D97-AF65-F5344CB8AC3E}">
        <p14:creationId xmlns:p14="http://schemas.microsoft.com/office/powerpoint/2010/main" val="331834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8ADBA-9E85-978F-0C63-48EC482D5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FDCED4-3B30-B105-A1CD-802BC8D838D3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48960F-6CC0-32CE-60FE-6389239C40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6C6A31-10C3-7666-70C9-D1C9443C04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FB3DE0-6EB6-E7F2-E814-798FB1A3F492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projected construction cost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FF55E0B-1031-3342-3677-26260AB47542}"/>
              </a:ext>
            </a:extLst>
          </p:cNvPr>
          <p:cNvSpPr/>
          <p:nvPr/>
        </p:nvSpPr>
        <p:spPr>
          <a:xfrm>
            <a:off x="553486" y="1626083"/>
            <a:ext cx="6972125" cy="4387971"/>
          </a:xfrm>
          <a:prstGeom prst="roundRect">
            <a:avLst>
              <a:gd name="adj" fmla="val 1948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C08867-60EF-2797-98B1-D17714B884B3}"/>
              </a:ext>
            </a:extLst>
          </p:cNvPr>
          <p:cNvSpPr txBox="1"/>
          <p:nvPr/>
        </p:nvSpPr>
        <p:spPr>
          <a:xfrm>
            <a:off x="457199" y="915385"/>
            <a:ext cx="981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First stage incl. Z, WW and ZH working points. Upgrade to ttbar adds 1,260 MCHF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B739F50-5D7E-15BB-96CC-DAA62BA41D1C}"/>
              </a:ext>
            </a:extLst>
          </p:cNvPr>
          <p:cNvSpPr/>
          <p:nvPr/>
        </p:nvSpPr>
        <p:spPr>
          <a:xfrm>
            <a:off x="7664368" y="1626083"/>
            <a:ext cx="3960894" cy="4387971"/>
          </a:xfrm>
          <a:prstGeom prst="roundRect">
            <a:avLst>
              <a:gd name="adj" fmla="val 1948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491925-26F1-1E8A-9C01-27938E32562C}"/>
              </a:ext>
            </a:extLst>
          </p:cNvPr>
          <p:cNvSpPr txBox="1"/>
          <p:nvPr/>
        </p:nvSpPr>
        <p:spPr>
          <a:xfrm>
            <a:off x="7835900" y="1771410"/>
            <a:ext cx="375126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latin typeface="Helvetica" pitchFamily="2" charset="0"/>
              </a:rPr>
              <a:t>Socio-economic impact analysis (incl. investment, personnel, external effects, dismantling, …) estimates benefit–cost factor of 1.2 (net: 4.1 MCHF)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A40C6B-1023-EFD4-EE3D-DF925BB36F96}"/>
              </a:ext>
            </a:extLst>
          </p:cNvPr>
          <p:cNvSpPr txBox="1"/>
          <p:nvPr/>
        </p:nvSpPr>
        <p:spPr>
          <a:xfrm rot="16200000">
            <a:off x="9711696" y="4266708"/>
            <a:ext cx="30556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GB" sz="1000" dirty="0">
                <a:latin typeface="Helvetica Light" panose="020B0403020202020204" pitchFamily="34" charset="0"/>
                <a:hlinkClick r:id="rId3"/>
              </a:rPr>
              <a:t>https://doi.org/10.5281/zenodo.10653395</a:t>
            </a:r>
            <a:endParaRPr lang="en-CH" sz="1000" dirty="0">
              <a:latin typeface="Helvetica Light" panose="020B0403020202020204" pitchFamily="34" charset="0"/>
            </a:endParaRPr>
          </a:p>
        </p:txBody>
      </p:sp>
      <p:pic>
        <p:nvPicPr>
          <p:cNvPr id="15" name="Picture 14" descr="FCC_Cost_Benefit_Infographic.png">
            <a:extLst>
              <a:ext uri="{FF2B5EF4-FFF2-40B4-BE49-F238E27FC236}">
                <a16:creationId xmlns:a16="http://schemas.microsoft.com/office/drawing/2014/main" id="{EC8579BD-5F3B-5E45-24FD-25A491C15AB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8F5F2"/>
              </a:clrFrom>
              <a:clrTo>
                <a:srgbClr val="F8F5F2">
                  <a:alpha val="0"/>
                </a:srgbClr>
              </a:clrTo>
            </a:clrChange>
          </a:blip>
          <a:srcRect b="11276"/>
          <a:stretch>
            <a:fillRect/>
          </a:stretch>
        </p:blipFill>
        <p:spPr>
          <a:xfrm>
            <a:off x="7751763" y="2800384"/>
            <a:ext cx="3539089" cy="31400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6FD725D-5BD4-9C74-705C-103A8B899D86}"/>
              </a:ext>
            </a:extLst>
          </p:cNvPr>
          <p:cNvSpPr txBox="1"/>
          <p:nvPr/>
        </p:nvSpPr>
        <p:spPr>
          <a:xfrm>
            <a:off x="9025664" y="5794586"/>
            <a:ext cx="114005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90% CL lower limit</a:t>
            </a:r>
          </a:p>
        </p:txBody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15475F3B-579A-6226-FF2A-D27E943729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773214"/>
              </p:ext>
            </p:extLst>
          </p:nvPr>
        </p:nvGraphicFramePr>
        <p:xfrm>
          <a:off x="1373273" y="2096593"/>
          <a:ext cx="5332549" cy="284369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733772">
                  <a:extLst>
                    <a:ext uri="{9D8B030D-6E8A-4147-A177-3AD203B41FA5}">
                      <a16:colId xmlns:a16="http://schemas.microsoft.com/office/drawing/2014/main" val="1063604123"/>
                    </a:ext>
                  </a:extLst>
                </a:gridCol>
                <a:gridCol w="1598777">
                  <a:extLst>
                    <a:ext uri="{9D8B030D-6E8A-4147-A177-3AD203B41FA5}">
                      <a16:colId xmlns:a16="http://schemas.microsoft.com/office/drawing/2014/main" val="3203160879"/>
                    </a:ext>
                  </a:extLst>
                </a:gridCol>
              </a:tblGrid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Domain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Cost [MCHF]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452373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Civil engineering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6,160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359482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Technical infrastructures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2,840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030713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Injectors and transfer lines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590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564608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Booster and collider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4,140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036087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CERN contribution to four experiments</a:t>
                      </a:r>
                      <a:endParaRPr lang="en-GB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290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566934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FCC-ee total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14,020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449094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+ four experiments (non-CERN part)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1,300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709845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FCC-ee total incl. four experiments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15,320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959433"/>
                  </a:ext>
                </a:extLst>
              </a:tr>
            </a:tbl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019BCB47-B44D-9A38-E592-ADFDAC12A6A1}"/>
              </a:ext>
            </a:extLst>
          </p:cNvPr>
          <p:cNvSpPr txBox="1"/>
          <p:nvPr/>
        </p:nvSpPr>
        <p:spPr>
          <a:xfrm>
            <a:off x="774941" y="5325942"/>
            <a:ext cx="65508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Helvetica" pitchFamily="2" charset="0"/>
              </a:rPr>
              <a:t>Human resources for construction estimated to 15,000 FTE-years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18A85E8-9856-E09D-337D-6CFFB512B76B}"/>
              </a:ext>
            </a:extLst>
          </p:cNvPr>
          <p:cNvSpPr txBox="1"/>
          <p:nvPr/>
        </p:nvSpPr>
        <p:spPr>
          <a:xfrm>
            <a:off x="4062508" y="4959463"/>
            <a:ext cx="27449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 Light" panose="020B0403020202020204" pitchFamily="34" charset="0"/>
              </a:rPr>
              <a:t>Over a period of 15 years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D8E932D-1554-144B-3BB8-6F3C6E7098E0}"/>
              </a:ext>
            </a:extLst>
          </p:cNvPr>
          <p:cNvSpPr txBox="1"/>
          <p:nvPr/>
        </p:nvSpPr>
        <p:spPr>
          <a:xfrm>
            <a:off x="1290143" y="4960617"/>
            <a:ext cx="2629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Note: First FCC-ee stage (up to ZH)</a:t>
            </a:r>
          </a:p>
        </p:txBody>
      </p:sp>
    </p:spTree>
    <p:extLst>
      <p:ext uri="{BB962C8B-B14F-4D97-AF65-F5344CB8AC3E}">
        <p14:creationId xmlns:p14="http://schemas.microsoft.com/office/powerpoint/2010/main" val="20816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B1C10-6D0F-94B8-F8FC-17C8D7B35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87C6732-6B50-C8C6-0756-B1EEA0EA8A4F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C8B9E6-748E-1DB5-2AE2-BC83F06705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79A32E-FBF7-5F70-93C0-1C0B03C5A5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E7B5C5-2F04-FB57-274A-13D371686934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 — timeline of integrated programme 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125EDB3E-EA42-4657-653E-18C3CC75EEED}"/>
              </a:ext>
            </a:extLst>
          </p:cNvPr>
          <p:cNvSpPr/>
          <p:nvPr/>
        </p:nvSpPr>
        <p:spPr>
          <a:xfrm>
            <a:off x="553486" y="1626096"/>
            <a:ext cx="11085028" cy="4892840"/>
          </a:xfrm>
          <a:prstGeom prst="roundRect">
            <a:avLst>
              <a:gd name="adj" fmla="val 1948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177CA1-DAFA-190E-8434-300691D8C0C5}"/>
              </a:ext>
            </a:extLst>
          </p:cNvPr>
          <p:cNvSpPr txBox="1"/>
          <p:nvPr/>
        </p:nvSpPr>
        <p:spPr>
          <a:xfrm>
            <a:off x="457199" y="915385"/>
            <a:ext cx="981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FCC-ee followed by FCC-</a:t>
            </a:r>
            <a:r>
              <a:rPr lang="en-GB" dirty="0" err="1">
                <a:solidFill>
                  <a:schemeClr val="bg1"/>
                </a:solidFill>
                <a:latin typeface="Helvetica" pitchFamily="2" charset="0"/>
              </a:rPr>
              <a:t>hh</a:t>
            </a:r>
            <a:endParaRPr lang="en-GB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883768E-9A3E-7472-9E83-CBA75490C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215" y="1763113"/>
            <a:ext cx="10129118" cy="3165349"/>
          </a:xfrm>
          <a:prstGeom prst="rect">
            <a:avLst/>
          </a:prstGeom>
        </p:spPr>
      </p:pic>
      <p:sp>
        <p:nvSpPr>
          <p:cNvPr id="30" name="Left Brace 29">
            <a:extLst>
              <a:ext uri="{FF2B5EF4-FFF2-40B4-BE49-F238E27FC236}">
                <a16:creationId xmlns:a16="http://schemas.microsoft.com/office/drawing/2014/main" id="{E3B0A3C5-6D24-E3A5-9C15-DC07154B6C75}"/>
              </a:ext>
            </a:extLst>
          </p:cNvPr>
          <p:cNvSpPr/>
          <p:nvPr/>
        </p:nvSpPr>
        <p:spPr>
          <a:xfrm rot="16200000">
            <a:off x="6826908" y="4312038"/>
            <a:ext cx="172800" cy="1268724"/>
          </a:xfrm>
          <a:prstGeom prst="leftBrace">
            <a:avLst>
              <a:gd name="adj1" fmla="val 41666"/>
              <a:gd name="adj2" fmla="val 50000"/>
            </a:avLst>
          </a:prstGeom>
          <a:ln w="12700">
            <a:solidFill>
              <a:srgbClr val="278B5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7940E6-FF60-6EC1-88D5-D6CC04B92108}"/>
              </a:ext>
            </a:extLst>
          </p:cNvPr>
          <p:cNvSpPr txBox="1"/>
          <p:nvPr/>
        </p:nvSpPr>
        <p:spPr>
          <a:xfrm>
            <a:off x="5150493" y="5052447"/>
            <a:ext cx="41768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278B53"/>
                </a:solidFill>
                <a:latin typeface="Helvetica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2033–2041 civil engineering construction work</a:t>
            </a:r>
            <a:endParaRPr lang="en-GB" sz="1200" dirty="0">
              <a:solidFill>
                <a:srgbClr val="278B53"/>
              </a:solidFill>
              <a:latin typeface="Helvetica" pitchFamily="2" charset="0"/>
            </a:endParaRPr>
          </a:p>
        </p:txBody>
      </p:sp>
      <p:sp>
        <p:nvSpPr>
          <p:cNvPr id="32" name="Left Brace 31">
            <a:extLst>
              <a:ext uri="{FF2B5EF4-FFF2-40B4-BE49-F238E27FC236}">
                <a16:creationId xmlns:a16="http://schemas.microsoft.com/office/drawing/2014/main" id="{B7D1F8CC-319C-0750-6E01-FE082B778906}"/>
              </a:ext>
            </a:extLst>
          </p:cNvPr>
          <p:cNvSpPr/>
          <p:nvPr/>
        </p:nvSpPr>
        <p:spPr>
          <a:xfrm rot="16200000">
            <a:off x="7469023" y="5152974"/>
            <a:ext cx="172800" cy="573437"/>
          </a:xfrm>
          <a:prstGeom prst="leftBrace">
            <a:avLst>
              <a:gd name="adj1" fmla="val 41666"/>
              <a:gd name="adj2" fmla="val 50000"/>
            </a:avLst>
          </a:prstGeom>
          <a:ln w="12700">
            <a:solidFill>
              <a:srgbClr val="278B5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34854A6-9B8E-C5DD-D521-BC67657AD9B6}"/>
              </a:ext>
            </a:extLst>
          </p:cNvPr>
          <p:cNvSpPr txBox="1"/>
          <p:nvPr/>
        </p:nvSpPr>
        <p:spPr>
          <a:xfrm>
            <a:off x="5919836" y="5545741"/>
            <a:ext cx="37957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278B53"/>
                </a:solidFill>
                <a:latin typeface="Helvetica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2039–2043 technical infrastructure installation</a:t>
            </a:r>
            <a:endParaRPr lang="en-GB" sz="1200" dirty="0">
              <a:solidFill>
                <a:srgbClr val="278B53"/>
              </a:solidFill>
              <a:latin typeface="Helvetica" pitchFamily="2" charset="0"/>
            </a:endParaRPr>
          </a:p>
        </p:txBody>
      </p:sp>
      <p:sp>
        <p:nvSpPr>
          <p:cNvPr id="34" name="Left Brace 33">
            <a:extLst>
              <a:ext uri="{FF2B5EF4-FFF2-40B4-BE49-F238E27FC236}">
                <a16:creationId xmlns:a16="http://schemas.microsoft.com/office/drawing/2014/main" id="{16B7CE48-4729-A44B-0916-10050E98AE3B}"/>
              </a:ext>
            </a:extLst>
          </p:cNvPr>
          <p:cNvSpPr/>
          <p:nvPr/>
        </p:nvSpPr>
        <p:spPr>
          <a:xfrm rot="16200000">
            <a:off x="7963675" y="5505564"/>
            <a:ext cx="172800" cy="947980"/>
          </a:xfrm>
          <a:prstGeom prst="leftBrace">
            <a:avLst>
              <a:gd name="adj1" fmla="val 41666"/>
              <a:gd name="adj2" fmla="val 50000"/>
            </a:avLst>
          </a:prstGeom>
          <a:ln w="12700">
            <a:solidFill>
              <a:srgbClr val="278B5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C58BFF-9109-A42E-235D-1F5156B4F21C}"/>
              </a:ext>
            </a:extLst>
          </p:cNvPr>
          <p:cNvSpPr txBox="1"/>
          <p:nvPr/>
        </p:nvSpPr>
        <p:spPr>
          <a:xfrm>
            <a:off x="6878148" y="6085599"/>
            <a:ext cx="37957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278B53"/>
                </a:solidFill>
                <a:latin typeface="Helvetica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2041–2045 accelerator installation</a:t>
            </a:r>
            <a:endParaRPr lang="en-GB" sz="1200" dirty="0">
              <a:solidFill>
                <a:srgbClr val="278B53"/>
              </a:solidFill>
              <a:latin typeface="Helvetica" pitchFamily="2" charset="0"/>
            </a:endParaRPr>
          </a:p>
        </p:txBody>
      </p:sp>
      <p:sp>
        <p:nvSpPr>
          <p:cNvPr id="38" name="Left Brace 37">
            <a:extLst>
              <a:ext uri="{FF2B5EF4-FFF2-40B4-BE49-F238E27FC236}">
                <a16:creationId xmlns:a16="http://schemas.microsoft.com/office/drawing/2014/main" id="{E778C954-5462-F81A-FF3C-7A7AE4BBDBCD}"/>
              </a:ext>
            </a:extLst>
          </p:cNvPr>
          <p:cNvSpPr/>
          <p:nvPr/>
        </p:nvSpPr>
        <p:spPr>
          <a:xfrm rot="16200000">
            <a:off x="4050245" y="4054608"/>
            <a:ext cx="172800" cy="1237493"/>
          </a:xfrm>
          <a:prstGeom prst="leftBrace">
            <a:avLst>
              <a:gd name="adj1" fmla="val 41666"/>
              <a:gd name="adj2" fmla="val 50000"/>
            </a:avLst>
          </a:prstGeom>
          <a:ln w="127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D18384E-50DD-8CE8-DF06-65B32E15AC14}"/>
              </a:ext>
            </a:extLst>
          </p:cNvPr>
          <p:cNvSpPr txBox="1"/>
          <p:nvPr/>
        </p:nvSpPr>
        <p:spPr>
          <a:xfrm>
            <a:off x="3243201" y="4786616"/>
            <a:ext cx="19918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Reference design phase</a:t>
            </a:r>
            <a:endParaRPr lang="en-GB" sz="1200" dirty="0">
              <a:solidFill>
                <a:srgbClr val="0070C0"/>
              </a:solidFill>
              <a:latin typeface="Helvetica" pitchFamily="2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F9575D9-BBE9-56E6-E972-F1794B35EA15}"/>
              </a:ext>
            </a:extLst>
          </p:cNvPr>
          <p:cNvCxnSpPr>
            <a:cxnSpLocks/>
          </p:cNvCxnSpPr>
          <p:nvPr/>
        </p:nvCxnSpPr>
        <p:spPr>
          <a:xfrm>
            <a:off x="3517900" y="3568700"/>
            <a:ext cx="0" cy="266700"/>
          </a:xfrm>
          <a:prstGeom prst="line">
            <a:avLst/>
          </a:prstGeom>
          <a:ln>
            <a:solidFill>
              <a:srgbClr val="0070C0"/>
            </a:solidFill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621798A4-861A-2B0A-F83F-5F735F043199}"/>
              </a:ext>
            </a:extLst>
          </p:cNvPr>
          <p:cNvSpPr txBox="1"/>
          <p:nvPr/>
        </p:nvSpPr>
        <p:spPr>
          <a:xfrm>
            <a:off x="3400938" y="3176300"/>
            <a:ext cx="16001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European strategy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383528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2F95B-2C4D-42E6-3873-49155DDCA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E9A432B-FC4A-17DA-ED29-7011F9C41A2B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99EA05-299B-2536-C961-086DD64412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052B8D-AEE4-128C-25C5-2BA8477E37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F6EDE1-E4D4-C41E-CEA7-9C8BBB046B42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global collaboration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598A9B3-B187-D809-D90D-439B7CF3785C}"/>
              </a:ext>
            </a:extLst>
          </p:cNvPr>
          <p:cNvSpPr/>
          <p:nvPr/>
        </p:nvSpPr>
        <p:spPr>
          <a:xfrm>
            <a:off x="553486" y="1692343"/>
            <a:ext cx="11095175" cy="4919715"/>
          </a:xfrm>
          <a:prstGeom prst="roundRect">
            <a:avLst>
              <a:gd name="adj" fmla="val 1948"/>
            </a:avLst>
          </a:prstGeom>
          <a:solidFill>
            <a:srgbClr val="ACC7F2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B8D389-8F0B-87BF-2ADC-BE785247CABC}"/>
              </a:ext>
            </a:extLst>
          </p:cNvPr>
          <p:cNvSpPr txBox="1"/>
          <p:nvPr/>
        </p:nvSpPr>
        <p:spPr>
          <a:xfrm>
            <a:off x="457199" y="915385"/>
            <a:ext cx="11717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Increasing international collaboration is a prerequisite for success. Links with science, R&amp;D, and high-tech industry will be essential to further advance and prepare the implementation of the FCC</a:t>
            </a:r>
          </a:p>
          <a:p>
            <a:pPr algn="l"/>
            <a:endParaRPr lang="en-GB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C16496-FEC0-835D-AB93-759E711B1E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8" t="308" r="398" b="657"/>
          <a:stretch>
            <a:fillRect/>
          </a:stretch>
        </p:blipFill>
        <p:spPr>
          <a:xfrm>
            <a:off x="1519497" y="1692343"/>
            <a:ext cx="9319842" cy="4908829"/>
          </a:xfrm>
          <a:prstGeom prst="rect">
            <a:avLst/>
          </a:prstGeom>
        </p:spPr>
      </p:pic>
      <p:pic>
        <p:nvPicPr>
          <p:cNvPr id="15" name="Picture 14" descr="A logo with text and a circle&#10;&#10;Description automatically generated">
            <a:extLst>
              <a:ext uri="{FF2B5EF4-FFF2-40B4-BE49-F238E27FC236}">
                <a16:creationId xmlns:a16="http://schemas.microsoft.com/office/drawing/2014/main" id="{7FBEA7AC-4645-54D3-C13A-6299A15A3E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7" r="10025"/>
          <a:stretch/>
        </p:blipFill>
        <p:spPr>
          <a:xfrm>
            <a:off x="721858" y="4146757"/>
            <a:ext cx="1093991" cy="65530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B55B179-DF17-4239-DF73-F0A5420DDC81}"/>
              </a:ext>
            </a:extLst>
          </p:cNvPr>
          <p:cNvSpPr txBox="1"/>
          <p:nvPr/>
        </p:nvSpPr>
        <p:spPr>
          <a:xfrm>
            <a:off x="721859" y="4896957"/>
            <a:ext cx="3399568" cy="16285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377"/>
            <a:r>
              <a:rPr lang="en-US" sz="1400" b="1" dirty="0">
                <a:solidFill>
                  <a:srgbClr val="002060"/>
                </a:solidFill>
                <a:latin typeface="Helvetica" pitchFamily="2" charset="0"/>
                <a:ea typeface="Arial" charset="0"/>
                <a:cs typeface="Arial" charset="0"/>
              </a:rPr>
              <a:t>38 Countries (162 Institutes)</a:t>
            </a:r>
          </a:p>
          <a:p>
            <a:pPr defTabSz="914377">
              <a:spcBef>
                <a:spcPts val="600"/>
              </a:spcBef>
            </a:pPr>
            <a:r>
              <a:rPr lang="en-US" sz="1050" dirty="0">
                <a:solidFill>
                  <a:srgbClr val="002060"/>
                </a:solidFill>
                <a:latin typeface="Helvetica" pitchFamily="2" charset="0"/>
              </a:rPr>
              <a:t>Austria – Belgium – Brazil –  Canada – CERN – Chile – Colombia – Czech Republic – Denmark – Estonia – Finland – France – Georgia – Germany – Greece – Hungary – India – Iran – Italy – Japan – Latvia – Malta – Mexico – Netherlands –  Norway – Pakistan – Poland – Portugal – Republic of Korea – Romania – Serbia – Spain – Sweden – Switzerland – Thailand – Türkiye – Ukraine – United Kingdom – United States of America</a:t>
            </a:r>
            <a:endParaRPr lang="en-US" sz="1050" dirty="0">
              <a:solidFill>
                <a:srgbClr val="002060"/>
              </a:solidFill>
              <a:latin typeface="Helvetica" pitchFamily="2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29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ABE2C-2BCD-8772-F945-D4E8C4927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44E5F2-FB38-7199-2765-4BE86C897537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8E329B-7EF4-C05A-ED42-ADF2236DC6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916A75-946B-A12A-7FCB-D9526CEECC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96EC95-E65E-378E-EEAD-D157C2C112CA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European Commission — moonshots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FDE2462-FF46-DBA9-55A1-6CA3ACB7D4A1}"/>
              </a:ext>
            </a:extLst>
          </p:cNvPr>
          <p:cNvSpPr/>
          <p:nvPr/>
        </p:nvSpPr>
        <p:spPr>
          <a:xfrm>
            <a:off x="553486" y="1692343"/>
            <a:ext cx="11095175" cy="4919715"/>
          </a:xfrm>
          <a:prstGeom prst="roundRect">
            <a:avLst>
              <a:gd name="adj" fmla="val 1948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2D8292-98CA-5E76-484D-9A4ECBADBAA6}"/>
              </a:ext>
            </a:extLst>
          </p:cNvPr>
          <p:cNvSpPr txBox="1"/>
          <p:nvPr/>
        </p:nvSpPr>
        <p:spPr>
          <a:xfrm>
            <a:off x="457199" y="915385"/>
            <a:ext cx="10958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Recognition by the European Commission highlights the strategic value of the FCC, not only for fundamental research but also as a project fostering high-level collaboration in Europe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F560AD-E7B0-A956-1B3E-85D47A4AFB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63" t="16374" r="2924" b="8783"/>
          <a:stretch>
            <a:fillRect/>
          </a:stretch>
        </p:blipFill>
        <p:spPr>
          <a:xfrm>
            <a:off x="1804435" y="1838715"/>
            <a:ext cx="8269356" cy="45885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6C497B-011A-8EBA-E453-E2396E5DC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27" t="3151" r="75961" b="85491"/>
          <a:stretch>
            <a:fillRect/>
          </a:stretch>
        </p:blipFill>
        <p:spPr>
          <a:xfrm>
            <a:off x="936945" y="2029331"/>
            <a:ext cx="2515435" cy="9172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585FB17-1757-B34B-B2B3-6781C5DE442D}"/>
              </a:ext>
            </a:extLst>
          </p:cNvPr>
          <p:cNvSpPr txBox="1"/>
          <p:nvPr/>
        </p:nvSpPr>
        <p:spPr>
          <a:xfrm>
            <a:off x="9908592" y="1756173"/>
            <a:ext cx="16850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Helvetica Light" panose="020B0403020202020204" pitchFamily="34" charset="0"/>
                <a:hlinkClick r:id="rId4"/>
              </a:rPr>
              <a:t>Link to document</a:t>
            </a:r>
            <a:endParaRPr lang="en-GB" sz="1000" dirty="0"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15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B99DF-3D62-F6B8-6CEA-E9A9BEA67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Toward the new European Particle Physics Strategy. next meeting in Venice -  Istituto Nazionale di Fisica Nucleare">
            <a:extLst>
              <a:ext uri="{FF2B5EF4-FFF2-40B4-BE49-F238E27FC236}">
                <a16:creationId xmlns:a16="http://schemas.microsoft.com/office/drawing/2014/main" id="{ED2AE52D-3CFF-53EC-7695-48F9E7183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1984" cy="686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419869-5F7B-9B15-F165-1761446B90B2}"/>
              </a:ext>
            </a:extLst>
          </p:cNvPr>
          <p:cNvSpPr txBox="1"/>
          <p:nvPr/>
        </p:nvSpPr>
        <p:spPr>
          <a:xfrm>
            <a:off x="188813" y="404047"/>
            <a:ext cx="10666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The European Strategy for Particle Physics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FAE357F-0CE2-6073-BE2A-375797B50823}"/>
              </a:ext>
            </a:extLst>
          </p:cNvPr>
          <p:cNvSpPr/>
          <p:nvPr/>
        </p:nvSpPr>
        <p:spPr>
          <a:xfrm>
            <a:off x="443753" y="1309901"/>
            <a:ext cx="11249483" cy="4855377"/>
          </a:xfrm>
          <a:prstGeom prst="roundRect">
            <a:avLst>
              <a:gd name="adj" fmla="val 3532"/>
            </a:avLst>
          </a:prstGeom>
          <a:solidFill>
            <a:srgbClr val="023E83">
              <a:alpha val="9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545EE4-CAA0-FD78-A349-D14E2DBB9853}"/>
              </a:ext>
            </a:extLst>
          </p:cNvPr>
          <p:cNvSpPr txBox="1"/>
          <p:nvPr/>
        </p:nvSpPr>
        <p:spPr>
          <a:xfrm>
            <a:off x="640081" y="1490496"/>
            <a:ext cx="10904219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Main recommendations of the 2026 strategy update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The </a:t>
            </a:r>
            <a:r>
              <a:rPr lang="en-GB" b="1" dirty="0">
                <a:solidFill>
                  <a:schemeClr val="bg1"/>
                </a:solidFill>
                <a:latin typeface="Helvetica" pitchFamily="2" charset="0"/>
              </a:rPr>
              <a:t>full exploitation of the physics potential of the LHC and the HL-LHC and the completion of the high-luminosity upgrade remain the highest priorities of European particle physics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. Every effort must be made to complete the HL-LHC upgrade within the current schedule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  <a:latin typeface="Helvetica" pitchFamily="2" charset="0"/>
              </a:rPr>
              <a:t>The electron–positron Future Circular Collider (FCC-ee) is recommended as the preferred option for the next flagship collider at CERN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A descoped FCC-ee* is the preferred alternative option for the next flagship collider at CERN             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*No ttbar run: –1.26 BCHF, drop 2 / 4 experiments: –0.80 BCHF, decrease RF power from 50 → 30 MW (–0.35 BCHF)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The </a:t>
            </a:r>
            <a:r>
              <a:rPr lang="en-GB" b="1" dirty="0">
                <a:solidFill>
                  <a:schemeClr val="bg1"/>
                </a:solidFill>
                <a:latin typeface="Helvetica" pitchFamily="2" charset="0"/>
              </a:rPr>
              <a:t>particle physics community should continue and intensify its efforts to develop and adopt sustainable solutions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…</a:t>
            </a:r>
          </a:p>
          <a:p>
            <a:pPr>
              <a:spcBef>
                <a:spcPts val="2400"/>
              </a:spcBef>
            </a:pP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Links: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CERN Council resolution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,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Recommendations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,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Briefing book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,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 documents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,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information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,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CERN Colloquium by Karl Jakobs</a:t>
            </a:r>
            <a:endParaRPr lang="en-GB" sz="1400" b="1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1925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8A7D5-DCE1-F22C-7954-BEADD171B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DB6C67-7AFA-B7F5-E578-30F17C4D8637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9E6517-2829-DA35-1839-EDCE294C07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3C0C2A-A6F5-6B47-5BE8-B67BFFC2C8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E333FF6-E424-F140-342B-6865502840A9}"/>
              </a:ext>
            </a:extLst>
          </p:cNvPr>
          <p:cNvSpPr/>
          <p:nvPr/>
        </p:nvSpPr>
        <p:spPr>
          <a:xfrm>
            <a:off x="553486" y="1411514"/>
            <a:ext cx="10927314" cy="4544786"/>
          </a:xfrm>
          <a:prstGeom prst="roundRect">
            <a:avLst>
              <a:gd name="adj" fmla="val 3172"/>
            </a:avLst>
          </a:prstGeom>
          <a:solidFill>
            <a:srgbClr val="3C78B3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74B14976-1541-E4E8-0D68-26EA53C18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474" y="1733353"/>
            <a:ext cx="10100926" cy="3988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pPr>
              <a:spcBef>
                <a:spcPts val="1800"/>
              </a:spcBef>
            </a:pPr>
            <a:r>
              <a:rPr lang="en-US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FCC-ee is Europe’s priority for CERN’s next collider project</a:t>
            </a:r>
            <a:r>
              <a:rPr lang="en-US" sz="2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: a transformative instrument for exploring the Higgs boson, the electroweak sector, and the quantum structure of fundamental interactions with unprecedented precision</a:t>
            </a:r>
          </a:p>
          <a:p>
            <a:pPr>
              <a:spcBef>
                <a:spcPts val="1800"/>
              </a:spcBef>
            </a:pPr>
            <a:r>
              <a:rPr lang="en-US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A detailed feasibility study has been released</a:t>
            </a:r>
            <a:r>
              <a:rPr lang="en-US" sz="2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, and the project is now moving toward the next design phase, with a possible CERN Council decision around 2028</a:t>
            </a:r>
          </a:p>
          <a:p>
            <a:pPr>
              <a:spcBef>
                <a:spcPts val="1800"/>
              </a:spcBef>
            </a:pPr>
            <a:r>
              <a:rPr lang="en-US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FCC-ee is also the foundation for the future energy frontier</a:t>
            </a:r>
            <a:r>
              <a:rPr lang="en-US" sz="2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, enabling a subsequent hadron collider in the same infrastructure — a highly synergistic and complementary </a:t>
            </a:r>
            <a:r>
              <a:rPr lang="en-US" sz="2000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programme</a:t>
            </a:r>
            <a:r>
              <a:rPr lang="en-US" sz="2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that </a:t>
            </a:r>
            <a:r>
              <a:rPr lang="en-US" sz="2000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maximises</a:t>
            </a:r>
            <a:r>
              <a:rPr lang="en-US" sz="2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the long-term physics reach</a:t>
            </a:r>
          </a:p>
          <a:p>
            <a:pPr>
              <a:spcBef>
                <a:spcPts val="1800"/>
              </a:spcBef>
            </a:pPr>
            <a:r>
              <a:rPr lang="en-US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Sustainability is a design principle, not an afterthought</a:t>
            </a:r>
            <a:r>
              <a:rPr lang="en-US" sz="2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, embedded in the FCC-ee study from the outset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ED013D-FB09-20E4-ED12-AF35333893BF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92917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86160-94CD-22A7-D8C2-21A07E404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C953BB-F79F-97FE-6274-B8993DB33E55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F3A224-E0B2-2C19-5177-514A520F00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C48F8B-7579-46C1-ECF6-CDC10FE8A5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7BABCF-8E7D-A588-4CA6-A99683488E6B}"/>
              </a:ext>
            </a:extLst>
          </p:cNvPr>
          <p:cNvSpPr txBox="1"/>
          <p:nvPr/>
        </p:nvSpPr>
        <p:spPr>
          <a:xfrm>
            <a:off x="-214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Extra slides …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5124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EAD19-76D4-2595-00DF-4464A8E80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8A71B8-2BEB-8622-D651-E12FC72E8C79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B54AD0-62CB-F7C8-FF16-99EF66B2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2AC96A-D63E-9C44-3236-CA90881A21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687611-D883-4D30-892F-516C9CFB9194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projected acceptance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CD066F-A9BF-720E-F87B-1B4A5BE66A31}"/>
              </a:ext>
            </a:extLst>
          </p:cNvPr>
          <p:cNvSpPr txBox="1"/>
          <p:nvPr/>
        </p:nvSpPr>
        <p:spPr>
          <a:xfrm>
            <a:off x="457199" y="915385"/>
            <a:ext cx="981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Does the average taxpayer in CERN’s member states support a new accelerator at CERN?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63A9669-E8FB-1685-989A-C24C6F9B9989}"/>
              </a:ext>
            </a:extLst>
          </p:cNvPr>
          <p:cNvSpPr/>
          <p:nvPr/>
        </p:nvSpPr>
        <p:spPr>
          <a:xfrm>
            <a:off x="553486" y="1626083"/>
            <a:ext cx="11071776" cy="5231917"/>
          </a:xfrm>
          <a:prstGeom prst="roundRect">
            <a:avLst>
              <a:gd name="adj" fmla="val 1463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1651DE-1022-6AA8-72BB-10B029F71A2D}"/>
              </a:ext>
            </a:extLst>
          </p:cNvPr>
          <p:cNvSpPr txBox="1"/>
          <p:nvPr/>
        </p:nvSpPr>
        <p:spPr>
          <a:xfrm>
            <a:off x="774700" y="1778000"/>
            <a:ext cx="10248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 public perception study assessed quantitative indicators for drivers as basis for evidence-based actions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90C13CA-F391-BBCD-C0D5-4B97A92F54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" r="20504" b="670"/>
          <a:stretch>
            <a:fillRect/>
          </a:stretch>
        </p:blipFill>
        <p:spPr>
          <a:xfrm>
            <a:off x="831404" y="2212294"/>
            <a:ext cx="6071284" cy="438797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F035BB5-34A3-9132-1008-C491D3E69D13}"/>
              </a:ext>
            </a:extLst>
          </p:cNvPr>
          <p:cNvSpPr txBox="1"/>
          <p:nvPr/>
        </p:nvSpPr>
        <p:spPr>
          <a:xfrm>
            <a:off x="6940787" y="2172072"/>
            <a:ext cx="43368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How much of their taxes would citizens be willing                                  to allocate to a new collider project at CERN?</a:t>
            </a:r>
          </a:p>
          <a:p>
            <a:pPr marL="0" algn="l">
              <a:spcBef>
                <a:spcPts val="12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Study based on accredited methodology, passed through an ethics committee and carried out with an independent, domain specific quality management certified support company.</a:t>
            </a:r>
          </a:p>
          <a:p>
            <a:pPr>
              <a:spcBef>
                <a:spcPts val="1200"/>
              </a:spcBef>
            </a:pPr>
            <a:r>
              <a:rPr lang="en-GB" sz="1100" dirty="0">
                <a:latin typeface="Helvetica Light" panose="020B0403020202020204" pitchFamily="34" charset="0"/>
              </a:rPr>
              <a:t>Link to article: </a:t>
            </a:r>
            <a:r>
              <a:rPr lang="en-GB" sz="1100" dirty="0">
                <a:latin typeface="Helvetica Light" panose="020B0403020202020204" pitchFamily="34" charset="0"/>
                <a:hlinkClick r:id="rId4"/>
              </a:rPr>
              <a:t>https://inspirehep.net/literature/3155013</a:t>
            </a:r>
            <a:r>
              <a:rPr lang="en-GB" sz="1100" dirty="0">
                <a:latin typeface="Helvetica Light" panose="020B0403020202020204" pitchFamily="34" charset="0"/>
              </a:rPr>
              <a:t> </a:t>
            </a:r>
            <a:endParaRPr lang="en-GB" sz="11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18283C47-B2BA-309E-486A-B6596DDF1C0C}"/>
              </a:ext>
            </a:extLst>
          </p:cNvPr>
          <p:cNvSpPr/>
          <p:nvPr/>
        </p:nvSpPr>
        <p:spPr>
          <a:xfrm>
            <a:off x="4165600" y="2717800"/>
            <a:ext cx="596900" cy="3949700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E95315-6299-B3B9-8BC9-E404C5A81FBE}"/>
              </a:ext>
            </a:extLst>
          </p:cNvPr>
          <p:cNvSpPr txBox="1"/>
          <p:nvPr/>
        </p:nvSpPr>
        <p:spPr>
          <a:xfrm>
            <a:off x="7113747" y="3868964"/>
            <a:ext cx="39146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 general, the offered amounts exceed significantly the actual contribution of a taxpayer to CERN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66% of respondents expressed their willingness to financially support a new collider at CERN with their annual taxes. 34% reported zero willingness to support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Positive opinions raised from 58% to 78%, negative fell from 18% to 2% after receiving specific CERN related information</a:t>
            </a:r>
          </a:p>
        </p:txBody>
      </p:sp>
    </p:spTree>
    <p:extLst>
      <p:ext uri="{BB962C8B-B14F-4D97-AF65-F5344CB8AC3E}">
        <p14:creationId xmlns:p14="http://schemas.microsoft.com/office/powerpoint/2010/main" val="22773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0FB2A-DF6C-D16C-B555-C9B8A7A2F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1BB769-5E99-88C5-D8F7-495ABF6398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8461" y="6852452"/>
            <a:ext cx="28448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B28E81-1672-74BE-801C-B039F6BCDCC8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HL-LHC Physics prospects — Higgs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23220CB-8821-BBD1-2A4F-B3035509B409}"/>
                  </a:ext>
                </a:extLst>
              </p:cNvPr>
              <p:cNvSpPr/>
              <p:nvPr/>
            </p:nvSpPr>
            <p:spPr>
              <a:xfrm>
                <a:off x="641953" y="1147461"/>
                <a:ext cx="1155004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3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Higgs coupling prospects 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| 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Coupling strength modifiers </a:t>
                </a:r>
                <a:r>
                  <a: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𝜅</m:t>
                        </m:r>
                      </m:e>
                      <m:sub>
                        <m: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𝑖</m:t>
                        </m:r>
                      </m:sub>
                      <m:sup>
                        <m: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2</m:t>
                        </m:r>
                      </m:sup>
                    </m:sSubSup>
                    <m:r>
                      <a:rPr kumimoji="0" lang="en-GB" sz="105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Wingdings" pitchFamily="2" charset="2"/>
                      </a:rPr>
                      <m:t>≡</m:t>
                    </m:r>
                    <m:f>
                      <m:fPr>
                        <m:type m:val="lin"/>
                        <m:ctrlP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𝜎</m:t>
                            </m:r>
                          </m:e>
                          <m:sub>
                            <m: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𝜎</m:t>
                            </m:r>
                          </m:e>
                          <m:sub>
                            <m: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kumimoji="0" lang="en-GB" sz="105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SM</m:t>
                            </m:r>
                          </m:sup>
                        </m:sSubSup>
                      </m:den>
                    </m:f>
                  </m:oMath>
                </a14:m>
                <a:r>
                  <a: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assuming SM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Γ</m:t>
                        </m:r>
                      </m:e>
                      <m:sub>
                        <m: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Wingdings" pitchFamily="2" charset="2"/>
                          </a:rPr>
                          <m:t>𝐻</m:t>
                        </m:r>
                      </m:sub>
                    </m:sSub>
                  </m:oMath>
                </a14:m>
                <a:r>
                  <a: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)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84DC898-FD0A-AA23-6346-13FAD7F64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1147461"/>
                <a:ext cx="11550047" cy="338554"/>
              </a:xfrm>
              <a:prstGeom prst="rect">
                <a:avLst/>
              </a:prstGeom>
              <a:blipFill>
                <a:blip r:embed="rId2"/>
                <a:stretch>
                  <a:fillRect l="-220" t="-53571" b="-10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0627463E-2F0F-8F3F-E923-9D0215C9D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50" y="1570384"/>
            <a:ext cx="4840746" cy="5062721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D931D1C-2562-8363-546F-730A07D18404}"/>
              </a:ext>
            </a:extLst>
          </p:cNvPr>
          <p:cNvSpPr/>
          <p:nvPr/>
        </p:nvSpPr>
        <p:spPr>
          <a:xfrm>
            <a:off x="522001" y="5421995"/>
            <a:ext cx="4974631" cy="708608"/>
          </a:xfrm>
          <a:prstGeom prst="roundRect">
            <a:avLst>
              <a:gd name="adj" fmla="val 2615"/>
            </a:avLst>
          </a:prstGeom>
          <a:ln w="19050">
            <a:solidFill>
              <a:srgbClr val="03A65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959C7C-B92F-4677-C3A2-2D3A5CC112DC}"/>
              </a:ext>
            </a:extLst>
          </p:cNvPr>
          <p:cNvSpPr txBox="1"/>
          <p:nvPr/>
        </p:nvSpPr>
        <p:spPr>
          <a:xfrm>
            <a:off x="5564081" y="5407131"/>
            <a:ext cx="17731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3A65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Unique sensitivity to rare decays and to top coupling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92D313-FC8E-D9F9-A92E-D91FB76ACC94}"/>
                  </a:ext>
                </a:extLst>
              </p:cNvPr>
              <p:cNvSpPr txBox="1"/>
              <p:nvPr/>
            </p:nvSpPr>
            <p:spPr>
              <a:xfrm>
                <a:off x="5289491" y="1837023"/>
                <a:ext cx="17731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3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In SILH 5.0% (1.6%) precision on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𝜅</m:t>
                        </m:r>
                      </m:e>
                      <m:sub>
                        <m: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Wingdings" pitchFamily="2" charset="2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probes compositeness scale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Helvetica Light" charset="0"/>
                            <a:sym typeface="Wingdings" pitchFamily="2" charset="2"/>
                          </a:rPr>
                          <m:t>𝑓</m:t>
                        </m:r>
                      </m:e>
                      <m:sub>
                        <m: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𝐻</m:t>
                        </m:r>
                      </m:sub>
                    </m:sSub>
                    <m:r>
                      <a:rPr kumimoji="0" lang="en-GB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Wingdings" pitchFamily="2" charset="2"/>
                      </a:rPr>
                      <m:t> ~</m:t>
                    </m:r>
                  </m:oMath>
                </a14:m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1.1 (1.9) TeV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BCA564-F7F4-4C6F-7B43-46C0AF978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491" y="1837023"/>
                <a:ext cx="1773196" cy="830997"/>
              </a:xfrm>
              <a:prstGeom prst="rect">
                <a:avLst/>
              </a:prstGeom>
              <a:blipFill>
                <a:blip r:embed="rId4"/>
                <a:stretch>
                  <a:fillRect r="-37589" b="-29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73623874-F10E-0D28-FCEC-5814B526F47E}"/>
              </a:ext>
            </a:extLst>
          </p:cNvPr>
          <p:cNvSpPr/>
          <p:nvPr/>
        </p:nvSpPr>
        <p:spPr>
          <a:xfrm>
            <a:off x="7940606" y="1147461"/>
            <a:ext cx="4171882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Prospects for Higgs width from off-shell measurement, invisible Higgs decays, Higgs sector extensions (2HDM)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Γ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H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via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μ</a:t>
            </a:r>
            <a:r>
              <a:rPr kumimoji="0" lang="en-GB" sz="1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off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-shell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/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μ</a:t>
            </a:r>
            <a:r>
              <a:rPr kumimoji="0" lang="en-GB" sz="1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on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-shell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in H → 4𝓁 &amp; 2𝓁2𝜈           with &lt; 20% uncertainty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BR(H → invisible) &lt; 2.5%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Discover or exclude MSSM two Higgs  doublets scenario deep into TeV scale                 for tanβ &gt; 6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FC0DEE-5023-871E-264D-D974652C9104}"/>
              </a:ext>
            </a:extLst>
          </p:cNvPr>
          <p:cNvCxnSpPr/>
          <p:nvPr/>
        </p:nvCxnSpPr>
        <p:spPr>
          <a:xfrm>
            <a:off x="7537977" y="1213721"/>
            <a:ext cx="0" cy="5279843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3349608-C2F4-5A51-9023-47EE03752FDE}"/>
              </a:ext>
            </a:extLst>
          </p:cNvPr>
          <p:cNvSpPr/>
          <p:nvPr/>
        </p:nvSpPr>
        <p:spPr>
          <a:xfrm>
            <a:off x="522000" y="2809461"/>
            <a:ext cx="4974629" cy="2571166"/>
          </a:xfrm>
          <a:prstGeom prst="roundRect">
            <a:avLst>
              <a:gd name="adj" fmla="val 1069"/>
            </a:avLst>
          </a:prstGeom>
          <a:ln w="19050">
            <a:solidFill>
              <a:srgbClr val="E4000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D9097B-2E86-699C-3919-D2A2DEAEBFC9}"/>
              </a:ext>
            </a:extLst>
          </p:cNvPr>
          <p:cNvSpPr txBox="1"/>
          <p:nvPr/>
        </p:nvSpPr>
        <p:spPr>
          <a:xfrm>
            <a:off x="5575539" y="2929000"/>
            <a:ext cx="15598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Even with 2× better theory precision, theoretical uncertainties will be dominant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BCB7039-E7E8-E9CA-46C9-FA910E4579F6}"/>
              </a:ext>
            </a:extLst>
          </p:cNvPr>
          <p:cNvSpPr/>
          <p:nvPr/>
        </p:nvSpPr>
        <p:spPr>
          <a:xfrm>
            <a:off x="522001" y="4352463"/>
            <a:ext cx="4974628" cy="347683"/>
          </a:xfrm>
          <a:prstGeom prst="roundRect">
            <a:avLst>
              <a:gd name="adj" fmla="val 2615"/>
            </a:avLst>
          </a:prstGeom>
          <a:ln w="19050">
            <a:solidFill>
              <a:srgbClr val="03A65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BF9016F9-325D-9985-F9EA-5B50DE232406}"/>
              </a:ext>
            </a:extLst>
          </p:cNvPr>
          <p:cNvSpPr txBox="1">
            <a:spLocks/>
          </p:cNvSpPr>
          <p:nvPr/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48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5686C-94D5-32F7-2908-CF2353091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725CEE-3A4F-0BF0-E711-A5CEE74A26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EC0687-5095-5AAD-8ED1-F1211F84E0A1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HL-LHC Physics prospects — Higgs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32B4185-0BD3-EFE0-312C-0441C266CD9E}"/>
                  </a:ext>
                </a:extLst>
              </p:cNvPr>
              <p:cNvSpPr/>
              <p:nvPr/>
            </p:nvSpPr>
            <p:spPr>
              <a:xfrm>
                <a:off x="641953" y="1147461"/>
                <a:ext cx="1130552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18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Higgs self-coupling via Higgs pair production: </a:t>
                </a: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complex final states, eldorado for ML enthusiasts, strongest channels: HH → bb𝛾𝛾, bb𝜏𝜏, </a:t>
                </a:r>
                <a:r>
                  <a:rPr kumimoji="0" lang="en-GB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bbbb</a:t>
                </a: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. Best sensitivity to </a:t>
                </a:r>
                <a14:m>
                  <m:oMath xmlns:m="http://schemas.openxmlformats.org/officeDocument/2006/math">
                    <m:r>
                      <a:rPr kumimoji="0" lang="en-GB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𝝀</m:t>
                    </m:r>
                  </m:oMath>
                </a14:m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at low m(HH) </a:t>
                </a: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99D1E23-9022-0ECF-BC5F-2BEBB50026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1147461"/>
                <a:ext cx="11305525" cy="584775"/>
              </a:xfrm>
              <a:prstGeom prst="rect">
                <a:avLst/>
              </a:prstGeom>
              <a:blipFill>
                <a:blip r:embed="rId2"/>
                <a:stretch>
                  <a:fillRect l="-224" t="-4255" b="-106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57FB78-7FD1-DA55-5850-9BACDBB3863B}"/>
                  </a:ext>
                </a:extLst>
              </p:cNvPr>
              <p:cNvSpPr txBox="1"/>
              <p:nvPr/>
            </p:nvSpPr>
            <p:spPr>
              <a:xfrm>
                <a:off x="649286" y="3716556"/>
                <a:ext cx="3697428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3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For SM: 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Expect HH observation &gt; 7σ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4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𝜿</m:t>
                        </m:r>
                      </m:e>
                      <m:sub>
                        <m:r>
                          <a:rPr kumimoji="0" lang="en-GB" sz="14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𝝀</m:t>
                        </m:r>
                      </m:sub>
                    </m:sSub>
                  </m:oMath>
                </a14:m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precision better than 30%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54AC6C-3CEB-C320-BCAD-1CF2C0B2D9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86" y="3716556"/>
                <a:ext cx="3697428" cy="892552"/>
              </a:xfrm>
              <a:prstGeom prst="rect">
                <a:avLst/>
              </a:prstGeom>
              <a:blipFill>
                <a:blip r:embed="rId3"/>
                <a:stretch>
                  <a:fillRect l="-685" t="-1408" b="-84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EC9C3E0-859F-BC64-4328-85F19536CF0D}"/>
              </a:ext>
            </a:extLst>
          </p:cNvPr>
          <p:cNvSpPr/>
          <p:nvPr/>
        </p:nvSpPr>
        <p:spPr>
          <a:xfrm>
            <a:off x="743473" y="3040591"/>
            <a:ext cx="2469073" cy="424500"/>
          </a:xfrm>
          <a:prstGeom prst="roundRect">
            <a:avLst/>
          </a:prstGeom>
          <a:solidFill>
            <a:srgbClr val="CFF0F4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EAE7BC0-D068-86F6-48EC-B2F17D526FAC}"/>
                  </a:ext>
                </a:extLst>
              </p:cNvPr>
              <p:cNvSpPr txBox="1"/>
              <p:nvPr/>
            </p:nvSpPr>
            <p:spPr>
              <a:xfrm>
                <a:off x="2437191" y="2042190"/>
                <a:ext cx="1493870" cy="590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∝6</m:t>
                      </m:r>
                      <m:r>
                        <a:rPr kumimoji="0" lang="en-GB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𝝀</m:t>
                      </m:r>
                      <m:r>
                        <a:rPr kumimoji="0" lang="en-GB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𝜐</m:t>
                      </m:r>
                      <m:r>
                        <a:rPr kumimoji="0" lang="en-GB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sSubSup>
                            <m:sSubSupPr>
                              <m:ctrlPr>
                                <a:rPr kumimoji="0" lang="en-GB" sz="1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SupPr>
                            <m:e>
                              <m:r>
                                <a:rPr kumimoji="0" lang="en-GB" sz="1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GB" sz="1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𝐻</m:t>
                              </m:r>
                            </m:sub>
                            <m:sup>
                              <m:r>
                                <a:rPr kumimoji="0" lang="en-GB" sz="1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halkduster"/>
                  <a:ea typeface="+mn-ea"/>
                  <a:cs typeface="Chalkduster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8944CA-C5B0-D1BB-264D-D0B0A4613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191" y="2042190"/>
                <a:ext cx="1493870" cy="5903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D4E4E3E-A287-6C5D-8089-5E7FE757DAD9}"/>
                  </a:ext>
                </a:extLst>
              </p:cNvPr>
              <p:cNvSpPr txBox="1"/>
              <p:nvPr/>
            </p:nvSpPr>
            <p:spPr>
              <a:xfrm>
                <a:off x="743473" y="3081547"/>
                <a:ext cx="246907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𝑉</m:t>
                      </m:r>
                      <m:d>
                        <m:dPr>
                          <m:ctrlP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𝜙</m:t>
                          </m:r>
                        </m:e>
                      </m:d>
                      <m:r>
                        <a:rPr kumimoji="0" lang="en-GB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=−</m:t>
                      </m:r>
                      <m:sSup>
                        <m:sSupPr>
                          <m:ctrlP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𝜇</m:t>
                          </m:r>
                        </m:e>
                        <m:sup>
                          <m: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0" lang="en-GB" sz="1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1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+</m:t>
                      </m:r>
                      <m:r>
                        <a:rPr kumimoji="0" lang="en-GB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𝝀</m:t>
                      </m:r>
                      <m:sSup>
                        <m:sSupPr>
                          <m:ctrlP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0" lang="en-GB" sz="1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1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kumimoji="0" lang="en-GB" sz="1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halkduster"/>
                  <a:ea typeface="+mn-ea"/>
                  <a:cs typeface="Chalkduster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D5C0ED-418C-5430-DD84-B13FDC085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73" y="3081547"/>
                <a:ext cx="2469073" cy="338554"/>
              </a:xfrm>
              <a:prstGeom prst="rect">
                <a:avLst/>
              </a:prstGeom>
              <a:blipFill>
                <a:blip r:embed="rId5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E3FD7E-ADFA-5FE2-9164-06DA3C84EBB3}"/>
                  </a:ext>
                </a:extLst>
              </p:cNvPr>
              <p:cNvSpPr txBox="1"/>
              <p:nvPr/>
            </p:nvSpPr>
            <p:spPr>
              <a:xfrm>
                <a:off x="1633875" y="2390135"/>
                <a:ext cx="66436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GB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GB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E4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638A10-491C-53BE-D2C5-A1052DCD6A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875" y="2390135"/>
                <a:ext cx="664369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C746A204-2004-3D13-4873-6B6DA15F93DD}"/>
              </a:ext>
            </a:extLst>
          </p:cNvPr>
          <p:cNvSpPr txBox="1"/>
          <p:nvPr/>
        </p:nvSpPr>
        <p:spPr>
          <a:xfrm>
            <a:off x="1642549" y="1947564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AAAF269-D363-C2BE-2417-93FA8BA34BA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6195"/>
          <a:stretch>
            <a:fillRect/>
          </a:stretch>
        </p:blipFill>
        <p:spPr>
          <a:xfrm>
            <a:off x="868588" y="1889085"/>
            <a:ext cx="2041559" cy="9286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9943BEE-73CE-4670-C9C5-BE6EDF32B44B}"/>
                  </a:ext>
                </a:extLst>
              </p:cNvPr>
              <p:cNvSpPr txBox="1"/>
              <p:nvPr/>
            </p:nvSpPr>
            <p:spPr>
              <a:xfrm>
                <a:off x="3350510" y="3078578"/>
                <a:ext cx="1441943" cy="339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5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5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𝜅</m:t>
                          </m:r>
                        </m:e>
                        <m:sub>
                          <m:r>
                            <a:rPr kumimoji="0" lang="en-GB" sz="15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</m:sub>
                      </m:sSub>
                      <m:r>
                        <a:rPr kumimoji="0" lang="en-GB" sz="15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≡</m:t>
                      </m:r>
                      <m:f>
                        <m:fPr>
                          <m:type m:val="lin"/>
                          <m:ctrlPr>
                            <a:rPr kumimoji="0" lang="en-GB" sz="15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0" lang="en-GB" sz="15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SupPr>
                            <m:e>
                              <m:r>
                                <a:rPr kumimoji="0" lang="en-GB" sz="15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𝜆</m:t>
                              </m:r>
                            </m:e>
                            <m:sub>
                              <m:r>
                                <a:rPr kumimoji="0" lang="en-GB" sz="15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kumimoji="0" lang="en-GB" sz="1500" b="0" i="0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obs</m:t>
                              </m:r>
                            </m:sup>
                          </m:sSubSup>
                        </m:num>
                        <m:den>
                          <m:sSup>
                            <m:sSupPr>
                              <m:ctrlPr>
                                <a:rPr kumimoji="0" lang="en-GB" sz="15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E4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15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𝜆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kumimoji="0" lang="en-GB" sz="1500" b="0" i="0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SM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8739D36-8F96-E961-5CD6-06608AA76B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510" y="3078578"/>
                <a:ext cx="1441943" cy="339324"/>
              </a:xfrm>
              <a:prstGeom prst="rect">
                <a:avLst/>
              </a:prstGeom>
              <a:blipFill>
                <a:blip r:embed="rId8"/>
                <a:stretch>
                  <a:fillRect t="-96429" b="-15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9A1BF0C6-4799-38BB-2286-DEDA4BA844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1199" y="1939348"/>
            <a:ext cx="5854700" cy="4394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4718DBD-CF1B-E628-57F9-10A967D22AA4}"/>
              </a:ext>
            </a:extLst>
          </p:cNvPr>
          <p:cNvSpPr txBox="1"/>
          <p:nvPr/>
        </p:nvSpPr>
        <p:spPr>
          <a:xfrm>
            <a:off x="10448587" y="1850436"/>
            <a:ext cx="10887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10"/>
              </a:rPr>
              <a:t>arXiv:2504.00672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1317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C8B06-68A6-B3D3-1D27-6EE1ED735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1FB918-A720-B92E-3C91-9806C2AE5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55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BB7038-D5C9-A8AD-45D2-07BA2163EE0C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Injector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E613DE-65FC-1AAC-A1C1-B6F079413041}"/>
              </a:ext>
            </a:extLst>
          </p:cNvPr>
          <p:cNvSpPr/>
          <p:nvPr/>
        </p:nvSpPr>
        <p:spPr>
          <a:xfrm>
            <a:off x="641954" y="1147461"/>
            <a:ext cx="403307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FCC-ee injector with high-energy linac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Located on CERN </a:t>
            </a:r>
            <a:r>
              <a:rPr lang="en-GB" sz="1400" dirty="0" err="1">
                <a:latin typeface="Helvetica" pitchFamily="2" charset="0"/>
              </a:rPr>
              <a:t>Prévessin</a:t>
            </a:r>
            <a:r>
              <a:rPr lang="en-GB" sz="1400" dirty="0">
                <a:latin typeface="Helvetica" pitchFamily="2" charset="0"/>
              </a:rPr>
              <a:t> site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Transfer line to FCC PA (LHC P8, LHCb),            “cut and cover” construction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Conventional positron source using tungsten target + capture linac, need: 1.1⨯10</a:t>
            </a:r>
            <a:r>
              <a:rPr lang="en-GB" sz="1400" baseline="30000" dirty="0">
                <a:latin typeface="Helvetica" pitchFamily="2" charset="0"/>
              </a:rPr>
              <a:t>13</a:t>
            </a:r>
            <a:r>
              <a:rPr lang="en-GB" sz="1400" dirty="0">
                <a:latin typeface="Helvetica" pitchFamily="2" charset="0"/>
              </a:rPr>
              <a:t> e</a:t>
            </a:r>
            <a:r>
              <a:rPr lang="en-GB" sz="1400" baseline="30000" dirty="0">
                <a:latin typeface="Helvetica" pitchFamily="2" charset="0"/>
              </a:rPr>
              <a:t>+</a:t>
            </a:r>
            <a:r>
              <a:rPr lang="en-GB" sz="1400" dirty="0">
                <a:latin typeface="Helvetica" pitchFamily="2" charset="0"/>
              </a:rPr>
              <a:t>/s </a:t>
            </a:r>
            <a:r>
              <a:rPr lang="en-GB" sz="1200" dirty="0">
                <a:latin typeface="Helvetica" pitchFamily="2" charset="0"/>
              </a:rPr>
              <a:t>(SLC: ∼6 ⨯10</a:t>
            </a:r>
            <a:r>
              <a:rPr lang="en-GB" sz="1200" baseline="30000" dirty="0">
                <a:latin typeface="Helvetica" pitchFamily="2" charset="0"/>
              </a:rPr>
              <a:t>12</a:t>
            </a:r>
            <a:r>
              <a:rPr lang="en-GB" sz="1200" dirty="0">
                <a:latin typeface="Helvetica" pitchFamily="2" charset="0"/>
              </a:rPr>
              <a:t> e</a:t>
            </a:r>
            <a:r>
              <a:rPr lang="en-GB" sz="1200" baseline="30000" dirty="0">
                <a:latin typeface="Helvetica" pitchFamily="2" charset="0"/>
              </a:rPr>
              <a:t>+</a:t>
            </a:r>
            <a:r>
              <a:rPr lang="en-GB" sz="1200" dirty="0">
                <a:latin typeface="Helvetica" pitchFamily="2" charset="0"/>
              </a:rPr>
              <a:t>/s)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2.9 GeV damping ring with wigglers (small synchrotron to reduce transverse and longitudinal beam emittance)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Main linac ~1 km with 22.5 MV/m to accelerate e</a:t>
            </a:r>
            <a:r>
              <a:rPr lang="en-GB" sz="1400" baseline="30000" dirty="0">
                <a:latin typeface="Helvetica" pitchFamily="2" charset="0"/>
              </a:rPr>
              <a:t>+</a:t>
            </a:r>
            <a:r>
              <a:rPr lang="en-GB" sz="1400" dirty="0">
                <a:latin typeface="Helvetica" pitchFamily="2" charset="0"/>
              </a:rPr>
              <a:t> and e</a:t>
            </a:r>
            <a:r>
              <a:rPr lang="en-GB" sz="1400" baseline="30000" dirty="0">
                <a:latin typeface="Helvetica" pitchFamily="2" charset="0"/>
              </a:rPr>
              <a:t>–</a:t>
            </a:r>
            <a:r>
              <a:rPr lang="en-GB" sz="1400" dirty="0">
                <a:latin typeface="Helvetica" pitchFamily="2" charset="0"/>
              </a:rPr>
              <a:t> to 20 GeV for injection into booster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Total length about 1.2 km</a:t>
            </a:r>
            <a:endParaRPr lang="en-GB" sz="1600" dirty="0">
              <a:latin typeface="Helvetica" pitchFamily="2" charset="0"/>
            </a:endParaRPr>
          </a:p>
        </p:txBody>
      </p:sp>
      <p:pic>
        <p:nvPicPr>
          <p:cNvPr id="3" name="Picture 2" descr="A map of a city&#10;&#10;AI-generated content may be incorrect.">
            <a:extLst>
              <a:ext uri="{FF2B5EF4-FFF2-40B4-BE49-F238E27FC236}">
                <a16:creationId xmlns:a16="http://schemas.microsoft.com/office/drawing/2014/main" id="{C3B285B7-D4B9-874A-2340-34B24C960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095" y="1280696"/>
            <a:ext cx="7335268" cy="51394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0DE445-3B60-48AC-EB4A-020609CC7DC6}"/>
              </a:ext>
            </a:extLst>
          </p:cNvPr>
          <p:cNvSpPr txBox="1"/>
          <p:nvPr/>
        </p:nvSpPr>
        <p:spPr>
          <a:xfrm>
            <a:off x="7379594" y="4906851"/>
            <a:ext cx="4683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336120-40D1-9DC9-E5C0-7794AF51B26B}"/>
              </a:ext>
            </a:extLst>
          </p:cNvPr>
          <p:cNvSpPr txBox="1"/>
          <p:nvPr/>
        </p:nvSpPr>
        <p:spPr>
          <a:xfrm>
            <a:off x="8832759" y="5819103"/>
            <a:ext cx="46198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FE86632-6B35-DE85-D826-396F841B6097}"/>
              </a:ext>
            </a:extLst>
          </p:cNvPr>
          <p:cNvSpPr/>
          <p:nvPr/>
        </p:nvSpPr>
        <p:spPr>
          <a:xfrm>
            <a:off x="4520485" y="5179334"/>
            <a:ext cx="2382592" cy="1678666"/>
          </a:xfrm>
          <a:prstGeom prst="roundRect">
            <a:avLst>
              <a:gd name="adj" fmla="val 2857"/>
            </a:avLst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62E5B21-5545-9519-76A7-BB40CC1CC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54" y="5224410"/>
            <a:ext cx="6119454" cy="1552865"/>
          </a:xfrm>
          <a:prstGeom prst="rect">
            <a:avLst/>
          </a:prstGeom>
          <a:noFill/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36F3131-077A-0A71-E245-FBD4891449DF}"/>
              </a:ext>
            </a:extLst>
          </p:cNvPr>
          <p:cNvSpPr txBox="1"/>
          <p:nvPr/>
        </p:nvSpPr>
        <p:spPr>
          <a:xfrm>
            <a:off x="6624420" y="6568435"/>
            <a:ext cx="8114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Damping ring</a:t>
            </a:r>
          </a:p>
        </p:txBody>
      </p:sp>
    </p:spTree>
    <p:extLst>
      <p:ext uri="{BB962C8B-B14F-4D97-AF65-F5344CB8AC3E}">
        <p14:creationId xmlns:p14="http://schemas.microsoft.com/office/powerpoint/2010/main" val="39141118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106F9-826D-772A-A24C-75337F8F3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478349-2D0E-AFB9-8963-57BFB6410D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56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850558-09FC-0361-D98F-EF2ABBC398AB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parameters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28B955-EC8D-D629-1605-B713AD24628E}"/>
              </a:ext>
            </a:extLst>
          </p:cNvPr>
          <p:cNvSpPr/>
          <p:nvPr/>
        </p:nvSpPr>
        <p:spPr>
          <a:xfrm>
            <a:off x="641953" y="1147461"/>
            <a:ext cx="60901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FCC-ee main parameters 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(assuming 4 IPs / experiments)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741AE875-F133-7293-9A30-33DC712CF37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36082" y="1649874"/>
              <a:ext cx="10878510" cy="4508043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41289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1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5135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32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64209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220015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41153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6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GB" sz="1600" b="0" dirty="0" smtClean="0">
                                    <a:solidFill>
                                      <a:schemeClr val="bg1"/>
                                    </a:solidFill>
                                    <a:latin typeface="Helvetica" pitchFamily="2" charset="0"/>
                                  </a:rPr>
                                  <m:t>t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GB" sz="1600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GB" sz="1600" b="0" dirty="0" smtClean="0">
                                        <a:solidFill>
                                          <a:schemeClr val="bg1"/>
                                        </a:solidFill>
                                        <a:latin typeface="Helvetica" pitchFamily="2" charset="0"/>
                                      </a:rPr>
                                      <m:t>t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Collision energy √s  [GeV]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88, 91, 94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157, 163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240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340–350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365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1.7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29339622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Total RF voltage 400 / 800 MHz [GV]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0.08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1.0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7.4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78242208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Synchrotron radiation/beam [MW]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55677572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Beam current [mA]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1294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135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26.8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5.1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Number bunches / beam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11200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1852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IP [10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year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0.83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0.67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6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635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629571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Z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2.4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8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WW</a:t>
                          </a:r>
                        </a:p>
                        <a:p>
                          <a:pPr algn="ctr"/>
                          <a:r>
                            <a:rPr kumimoji="0" lang="en-GB" sz="12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(incl. WW at higher √s)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ZH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65k WW → H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GB" sz="1600" b="0" dirty="0" smtClean="0">
                                  <a:solidFill>
                                    <a:schemeClr val="tx1"/>
                                  </a:solidFill>
                                  <a:latin typeface="Helvetica" pitchFamily="2" charset="0"/>
                                </a:rPr>
                                <m:t>t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en-GB" sz="1600" b="0" dirty="0" smtClean="0">
                                      <a:solidFill>
                                        <a:schemeClr val="tx1"/>
                                      </a:solidFill>
                                      <a:latin typeface="Helvetica" pitchFamily="2" charset="0"/>
                                    </a:rPr>
                                    <m:t>t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 +  370k ZH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+  92k WW → H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741AE875-F133-7293-9A30-33DC712CF37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36082" y="1649874"/>
              <a:ext cx="10878510" cy="4508043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41289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1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5135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32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64209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220015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41153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6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98837" r="-581" b="-1025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Collision energy √s  [GeV]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88, 91, 94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157, 163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240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340–350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365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1.7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29339622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Total RF voltage 400 / 800 MHz [GV]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0.08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1.0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7.4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2.1 / 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78242208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Synchrotron radiation/beam [MW]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highlight>
                                <a:srgbClr val="FFFF00"/>
                              </a:highlight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55677572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Beam current [mA]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1294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135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26.8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5.1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Number bunches / beam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11200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1852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IP [10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year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0.83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0.67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6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635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629571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22772" t="-612000" r="-427723" b="-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09420" t="-612000" r="-213043" b="-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466942" t="-612000" r="-142975" b="-8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98837" t="-612000" r="-581" b="-8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ACD24C5-5A09-D389-A962-E7FF3AFF4524}"/>
              </a:ext>
            </a:extLst>
          </p:cNvPr>
          <p:cNvSpPr txBox="1"/>
          <p:nvPr/>
        </p:nvSpPr>
        <p:spPr>
          <a:xfrm>
            <a:off x="10389129" y="1430248"/>
            <a:ext cx="13195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Ref: 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arXiv:2505.00274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4CD25AB-28F2-034F-AD54-8E931B122C06}"/>
              </a:ext>
            </a:extLst>
          </p:cNvPr>
          <p:cNvSpPr/>
          <p:nvPr/>
        </p:nvSpPr>
        <p:spPr>
          <a:xfrm>
            <a:off x="429892" y="3515603"/>
            <a:ext cx="11443021" cy="3030195"/>
          </a:xfrm>
          <a:prstGeom prst="roundRect">
            <a:avLst>
              <a:gd name="adj" fmla="val 1979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5CA4884-8B49-EEDE-20DD-47D18A6D7A60}"/>
                  </a:ext>
                </a:extLst>
              </p:cNvPr>
              <p:cNvSpPr txBox="1"/>
              <p:nvPr/>
            </p:nvSpPr>
            <p:spPr>
              <a:xfrm>
                <a:off x="656241" y="3818066"/>
                <a:ext cx="1063828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6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Despite the constant synchrotron power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𝑈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0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∝</m:t>
                    </m:r>
                    <m:f>
                      <m:fPr>
                        <m:type m:val="li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𝐸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𝜌</m:t>
                        </m:r>
                      </m:den>
                    </m:f>
                  </m:oMath>
                </a14:m>
                <a:r>
                  <a:rPr lang="en-GB" sz="16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SR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𝑈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0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𝐼</m:t>
                    </m:r>
                  </m:oMath>
                </a14:m>
                <a:r>
                  <a:rPr lang="en-GB" sz="16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), due to the larger RF voltage and system size (increased cryogenic system), RF efficiency losses, and other increasing accelerator demands, </a:t>
                </a:r>
                <a:r>
                  <a:rPr lang="en-GB" sz="1600" dirty="0">
                    <a:solidFill>
                      <a:prstClr val="black"/>
                    </a:solidFill>
                    <a:highlight>
                      <a:srgbClr val="FFFF00"/>
                    </a:highlight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the electrical power consumption increases with CM energy: 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5CA4884-8B49-EEDE-20DD-47D18A6D7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41" y="3818066"/>
                <a:ext cx="10638281" cy="830997"/>
              </a:xfrm>
              <a:prstGeom prst="rect">
                <a:avLst/>
              </a:prstGeom>
              <a:blipFill>
                <a:blip r:embed="rId4"/>
                <a:stretch>
                  <a:fillRect l="-358" t="-44776" b="-134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27378FB-E7F9-843C-5703-ECC03DA77FD1}"/>
              </a:ext>
            </a:extLst>
          </p:cNvPr>
          <p:cNvGraphicFramePr>
            <a:graphicFrameLocks noGrp="1"/>
          </p:cNvGraphicFramePr>
          <p:nvPr/>
        </p:nvGraphicFramePr>
        <p:xfrm>
          <a:off x="742795" y="4865798"/>
          <a:ext cx="7143905" cy="1320914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210462">
                  <a:extLst>
                    <a:ext uri="{9D8B030D-6E8A-4147-A177-3AD203B41FA5}">
                      <a16:colId xmlns:a16="http://schemas.microsoft.com/office/drawing/2014/main" val="3739024669"/>
                    </a:ext>
                  </a:extLst>
                </a:gridCol>
                <a:gridCol w="719312">
                  <a:extLst>
                    <a:ext uri="{9D8B030D-6E8A-4147-A177-3AD203B41FA5}">
                      <a16:colId xmlns:a16="http://schemas.microsoft.com/office/drawing/2014/main" val="594381988"/>
                    </a:ext>
                  </a:extLst>
                </a:gridCol>
                <a:gridCol w="714167">
                  <a:extLst>
                    <a:ext uri="{9D8B030D-6E8A-4147-A177-3AD203B41FA5}">
                      <a16:colId xmlns:a16="http://schemas.microsoft.com/office/drawing/2014/main" val="724643562"/>
                    </a:ext>
                  </a:extLst>
                </a:gridCol>
                <a:gridCol w="749982">
                  <a:extLst>
                    <a:ext uri="{9D8B030D-6E8A-4147-A177-3AD203B41FA5}">
                      <a16:colId xmlns:a16="http://schemas.microsoft.com/office/drawing/2014/main" val="4224909279"/>
                    </a:ext>
                  </a:extLst>
                </a:gridCol>
                <a:gridCol w="749982">
                  <a:extLst>
                    <a:ext uri="{9D8B030D-6E8A-4147-A177-3AD203B41FA5}">
                      <a16:colId xmlns:a16="http://schemas.microsoft.com/office/drawing/2014/main" val="2027212560"/>
                    </a:ext>
                  </a:extLst>
                </a:gridCol>
              </a:tblGrid>
              <a:tr h="35869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FCC-ee electrical energy consumption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Z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W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H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top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171131"/>
                  </a:ext>
                </a:extLst>
              </a:tr>
              <a:tr h="30776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Beam energy [GeV</a:t>
                      </a:r>
                      <a:r>
                        <a:rPr lang="en-GB" sz="1600" b="0" u="none" strike="noStrike" noProof="1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]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45.6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80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120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182.5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39886776"/>
                  </a:ext>
                </a:extLst>
              </a:tr>
              <a:tr h="30776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Peak power during beam operation [MW]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250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275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297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381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695260182"/>
                  </a:ext>
                </a:extLst>
              </a:tr>
              <a:tr h="34669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Total FCC-ee yearly consumption [TWh]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1.2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1.3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1.4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1.85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710733630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B5B22F5-1CD2-5FD6-8D9D-90BE95323ADF}"/>
              </a:ext>
            </a:extLst>
          </p:cNvPr>
          <p:cNvSpPr txBox="1"/>
          <p:nvPr/>
        </p:nvSpPr>
        <p:spPr>
          <a:xfrm>
            <a:off x="8066881" y="5538609"/>
            <a:ext cx="3611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 + injectors: ~ 200 MW peak power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33B624-638B-6D1E-6F53-8BC9138699F1}"/>
              </a:ext>
            </a:extLst>
          </p:cNvPr>
          <p:cNvSpPr txBox="1"/>
          <p:nvPr/>
        </p:nvSpPr>
        <p:spPr>
          <a:xfrm>
            <a:off x="8066880" y="5860674"/>
            <a:ext cx="31964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Today with LHC operating: ~1.3 TWh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C6A1F-73DD-80C0-2F54-2A0ED2FE3602}"/>
              </a:ext>
            </a:extLst>
          </p:cNvPr>
          <p:cNvSpPr txBox="1"/>
          <p:nvPr/>
        </p:nvSpPr>
        <p:spPr>
          <a:xfrm>
            <a:off x="643541" y="6208971"/>
            <a:ext cx="6102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Various R&amp;D towards further reduction of electrical energy consumption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1D0D8D6-1084-787E-E871-B36ABC788B8F}"/>
              </a:ext>
            </a:extLst>
          </p:cNvPr>
          <p:cNvSpPr/>
          <p:nvPr/>
        </p:nvSpPr>
        <p:spPr>
          <a:xfrm>
            <a:off x="429891" y="1090334"/>
            <a:ext cx="11443021" cy="2350385"/>
          </a:xfrm>
          <a:prstGeom prst="roundRect">
            <a:avLst>
              <a:gd name="adj" fmla="val 1979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9E1375-84ED-31C4-DF39-C63A39D5BD39}"/>
              </a:ext>
            </a:extLst>
          </p:cNvPr>
          <p:cNvSpPr txBox="1"/>
          <p:nvPr/>
        </p:nvSpPr>
        <p:spPr>
          <a:xfrm>
            <a:off x="656241" y="1286877"/>
            <a:ext cx="7141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Global data-centre electricity use is projected to rise from 460 TWh in 2024 (1.5% of total electricity consumption) to 1,000 TWh (±25%) by 2030 and 1,300 (±40%) TWh by 2035 (~15% annual raise), driven mainly by the US and China. The AI share may grow from 10~20% today to 30~50% in 2035.</a:t>
            </a:r>
            <a:endParaRPr lang="en-GB" sz="1600" dirty="0">
              <a:solidFill>
                <a:prstClr val="black"/>
              </a:solidFill>
              <a:highlight>
                <a:srgbClr val="FFFF00"/>
              </a:highlight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92B7CE-8BF7-15CA-0F28-E20288CB570C}"/>
              </a:ext>
            </a:extLst>
          </p:cNvPr>
          <p:cNvSpPr txBox="1"/>
          <p:nvPr/>
        </p:nvSpPr>
        <p:spPr>
          <a:xfrm>
            <a:off x="656241" y="2407370"/>
            <a:ext cx="30066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Reference: 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5"/>
              </a:rPr>
              <a:t>International Energy Agency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, </a:t>
            </a:r>
          </a:p>
          <a:p>
            <a:pPr marL="0" algn="l"/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see also 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6"/>
              </a:rPr>
              <a:t>this critical review</a:t>
            </a:r>
            <a:r>
              <a:rPr lang="en-GB" sz="11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of the modelling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519ADA6-B1CA-FAA6-F07F-8A18817097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9628" y="1261569"/>
            <a:ext cx="3006614" cy="199667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C8DFBB1-0F9B-45D1-404F-75791B0FC1EF}"/>
              </a:ext>
            </a:extLst>
          </p:cNvPr>
          <p:cNvSpPr txBox="1"/>
          <p:nvPr/>
        </p:nvSpPr>
        <p:spPr>
          <a:xfrm>
            <a:off x="5867400" y="2931065"/>
            <a:ext cx="27722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Aerial view of Microsoft’s new AI </a:t>
            </a:r>
            <a:r>
              <a:rPr lang="en-GB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datacenter</a:t>
            </a: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 in Mt Pleasant, Wisconsin, Sep 2025 [</a:t>
            </a: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8"/>
              </a:rPr>
              <a:t>Link</a:t>
            </a: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7681249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17857D-BF26-597D-A9D9-1CB3CC37EF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57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3312D9-F1DE-649A-F66C-E6C46F99D93F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beam energy 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808F0E-B72C-9B17-5666-A2BD90552F5B}"/>
              </a:ext>
            </a:extLst>
          </p:cNvPr>
          <p:cNvSpPr/>
          <p:nvPr/>
        </p:nvSpPr>
        <p:spPr>
          <a:xfrm>
            <a:off x="641953" y="1147461"/>
            <a:ext cx="110374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Precise knowledge of beam energy at Z pole crucial, meticulous work done at LEP to achieve</a:t>
            </a:r>
            <a:endParaRPr lang="en-GB" sz="1400" baseline="300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618CAD-9D3F-2CBE-9142-658A4B2C52FC}"/>
              </a:ext>
            </a:extLst>
          </p:cNvPr>
          <p:cNvSpPr txBox="1"/>
          <p:nvPr/>
        </p:nvSpPr>
        <p:spPr>
          <a:xfrm>
            <a:off x="3043772" y="1823759"/>
            <a:ext cx="618310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ts val="3000"/>
              </a:spcBef>
              <a:tabLst>
                <a:tab pos="2974975" algn="l"/>
                <a:tab pos="3989388" algn="l"/>
                <a:tab pos="4040188" algn="l"/>
                <a:tab pos="5194300" algn="l"/>
              </a:tabLst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	</a:t>
            </a:r>
            <a:r>
              <a:rPr lang="en-GB" sz="1400" b="1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</a:t>
            </a:r>
            <a:r>
              <a:rPr lang="en-GB" sz="1400" b="1" baseline="-250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Z</a:t>
            </a: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	    	Γ</a:t>
            </a:r>
            <a:r>
              <a:rPr lang="en-GB" sz="1400" b="1" baseline="-25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Z</a:t>
            </a:r>
          </a:p>
          <a:p>
            <a:pPr algn="l">
              <a:spcBef>
                <a:spcPts val="600"/>
              </a:spcBef>
              <a:tabLst>
                <a:tab pos="2974975" algn="l"/>
                <a:tab pos="3989388" algn="l"/>
                <a:tab pos="4040188" algn="l"/>
                <a:tab pos="5194300" algn="l"/>
              </a:tabLst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LEP E</a:t>
            </a:r>
            <a:r>
              <a:rPr lang="en-GB" sz="1400" baseline="-25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CM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related syst. uncertainty:	1.7 MeV 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(1.9 × 10</a:t>
            </a:r>
            <a:r>
              <a:rPr lang="en-GB" sz="1200" baseline="30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–5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	1.2 MeV</a:t>
            </a:r>
          </a:p>
          <a:p>
            <a:pPr>
              <a:spcBef>
                <a:spcPts val="600"/>
              </a:spcBef>
              <a:tabLst>
                <a:tab pos="2974975" algn="l"/>
                <a:tab pos="3989388" algn="l"/>
                <a:tab pos="4040188" algn="l"/>
                <a:tab pos="5194300" algn="l"/>
              </a:tabLst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FCC-ee statistical uncertainty:	4 keV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(≪ 10</a:t>
            </a: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–6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	4 keV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D43F7EC-253C-CF5A-1933-8389558C4564}"/>
              </a:ext>
            </a:extLst>
          </p:cNvPr>
          <p:cNvSpPr/>
          <p:nvPr/>
        </p:nvSpPr>
        <p:spPr>
          <a:xfrm>
            <a:off x="2807593" y="1738648"/>
            <a:ext cx="6521970" cy="1094703"/>
          </a:xfrm>
          <a:prstGeom prst="roundRect">
            <a:avLst>
              <a:gd name="adj" fmla="val 193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F172AE-FF37-7B52-7D97-E1BC3BA50B54}"/>
                  </a:ext>
                </a:extLst>
              </p:cNvPr>
              <p:cNvSpPr txBox="1"/>
              <p:nvPr/>
            </p:nvSpPr>
            <p:spPr>
              <a:xfrm>
                <a:off x="641953" y="3184299"/>
                <a:ext cx="7136886" cy="29854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defTabSz="457200" fontAlgn="base">
                  <a:spcBef>
                    <a:spcPts val="1200"/>
                  </a:spcBef>
                  <a:spcAft>
                    <a:spcPct val="0"/>
                  </a:spcAft>
                  <a:defRPr/>
                </a:pPr>
                <a:r>
                  <a:rPr lang="en-GB" sz="1600" dirty="0">
                    <a:solidFill>
                      <a:schemeClr val="tx1"/>
                    </a:solidFill>
                    <a:latin typeface="Helvetica" pitchFamily="2" charset="0"/>
                  </a:rPr>
                  <a:t>Precise beam energy calibration (ΔE/E &lt; 10</a:t>
                </a:r>
                <a:r>
                  <a:rPr lang="en-GB" sz="1600" baseline="30000" dirty="0">
                    <a:solidFill>
                      <a:schemeClr val="tx1"/>
                    </a:solidFill>
                    <a:latin typeface="Helvetica" pitchFamily="2" charset="0"/>
                  </a:rPr>
                  <a:t>–6</a:t>
                </a:r>
                <a:r>
                  <a:rPr lang="en-GB" sz="1600" dirty="0">
                    <a:solidFill>
                      <a:schemeClr val="tx1"/>
                    </a:solidFill>
                    <a:latin typeface="Helvetica" pitchFamily="2" charset="0"/>
                  </a:rPr>
                  <a:t>) through resonant depolarisation (RDP) as previously done at VEPP-2M (Novosibirsk) and LEP</a:t>
                </a:r>
              </a:p>
              <a:p>
                <a:pPr marL="28575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Due to synchrotron radiation, e</a:t>
                </a:r>
                <a:r>
                  <a:rPr lang="en-GB" sz="1400" baseline="300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±</a:t>
                </a: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in storage ring become transversely polarised with a spin tune (number of spin precessions per turn in the bending field):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sub>
                    </m:sSub>
                    <m:r>
                      <a:rPr lang="en-GB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sSub>
                      <m:sSubPr>
                        <m:ctrlPr>
                          <a:rPr lang="en-GB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sub>
                    </m:sSub>
                    <m:r>
                      <m:rPr>
                        <m:sty m:val="p"/>
                      </m:rPr>
                      <a:rPr lang="en-GB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γ</m:t>
                    </m:r>
                    <m:r>
                      <a:rPr lang="en-GB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sSub>
                      <m:sSubPr>
                        <m:ctrlPr>
                          <a:rPr lang="en-GB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sub>
                    </m:sSub>
                    <m:f>
                      <m:fPr>
                        <m:type m:val="lin"/>
                        <m:ctrlPr>
                          <a:rPr lang="en-GB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1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E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e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1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e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. By applying an external RF field tuned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sub>
                    </m:sSub>
                  </m:oMath>
                </a14:m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which depolarises the beam,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sub>
                    </m:sSub>
                    <m:r>
                      <a:rPr lang="en-GB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 </m:t>
                    </m:r>
                  </m:oMath>
                </a14:m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can be measured with extraordinary precision</a:t>
                </a:r>
              </a:p>
              <a:p>
                <a:pPr marL="28575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At LEP, RDP could only be performed in a few fills, before or after collisions. E</a:t>
                </a:r>
                <a:r>
                  <a:rPr lang="en-GB" sz="1400" baseline="-250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CM</a:t>
                </a: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knowledge limited by modelling of time evolution between measurements. E</a:t>
                </a:r>
                <a:r>
                  <a:rPr lang="en-GB" sz="1400" baseline="-250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CM</a:t>
                </a: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calibration must be a central consideration in FCC-ee design &amp; operational strategy: quasi-continuous RDP using non-colliding (unpaired) bunches</a:t>
                </a:r>
              </a:p>
              <a:p>
                <a:pPr marL="285750" lvl="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</a:rPr>
                  <a:t>Expect that E</a:t>
                </a:r>
                <a:r>
                  <a:rPr lang="en-GB" sz="1400" baseline="-25000" dirty="0">
                    <a:solidFill>
                      <a:schemeClr val="tx1"/>
                    </a:solidFill>
                    <a:latin typeface="Helvetica" pitchFamily="2" charset="0"/>
                  </a:rPr>
                  <a:t>CM</a:t>
                </a: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</a:rPr>
                  <a:t> systematics can be limited to 100 keV on </a:t>
                </a:r>
                <a:r>
                  <a:rPr lang="en-GB" sz="1400" dirty="0" err="1">
                    <a:solidFill>
                      <a:schemeClr val="tx1"/>
                    </a:solidFill>
                    <a:latin typeface="Helvetica" pitchFamily="2" charset="0"/>
                  </a:rPr>
                  <a:t>m</a:t>
                </a:r>
                <a:r>
                  <a:rPr lang="en-GB" sz="1400" baseline="-25000" dirty="0" err="1">
                    <a:solidFill>
                      <a:schemeClr val="tx1"/>
                    </a:solidFill>
                    <a:latin typeface="Helvetica" pitchFamily="2" charset="0"/>
                  </a:rPr>
                  <a:t>Z</a:t>
                </a: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</a:rPr>
                  <a:t> and 25 keV on Γ</a:t>
                </a:r>
                <a:r>
                  <a:rPr lang="en-GB" sz="1400" baseline="-25000" dirty="0">
                    <a:solidFill>
                      <a:schemeClr val="tx1"/>
                    </a:solidFill>
                    <a:latin typeface="Helvetica" pitchFamily="2" charset="0"/>
                  </a:rPr>
                  <a:t>Z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F172AE-FF37-7B52-7D97-E1BC3BA50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3184299"/>
                <a:ext cx="7136886" cy="2985433"/>
              </a:xfrm>
              <a:prstGeom prst="rect">
                <a:avLst/>
              </a:prstGeom>
              <a:blipFill>
                <a:blip r:embed="rId2"/>
                <a:stretch>
                  <a:fillRect l="-355" t="-424" r="-533" b="-16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The power of polarisation for FCC-ee physics – CERN Courier">
            <a:extLst>
              <a:ext uri="{FF2B5EF4-FFF2-40B4-BE49-F238E27FC236}">
                <a16:creationId xmlns:a16="http://schemas.microsoft.com/office/drawing/2014/main" id="{7AE49DBB-442C-9F8A-A646-67E7AECD4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AF5"/>
              </a:clrFrom>
              <a:clrTo>
                <a:srgbClr val="E6EA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628" y="3217202"/>
            <a:ext cx="4266735" cy="286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2D2750-BA5F-B13B-0257-BB5A63F93BF1}"/>
              </a:ext>
            </a:extLst>
          </p:cNvPr>
          <p:cNvSpPr txBox="1"/>
          <p:nvPr/>
        </p:nvSpPr>
        <p:spPr>
          <a:xfrm>
            <a:off x="8738724" y="6088875"/>
            <a:ext cx="3349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Beam energy variation at LEP from Earth tides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2B25FB-4055-BFD2-288C-9581B1114728}"/>
              </a:ext>
            </a:extLst>
          </p:cNvPr>
          <p:cNvCxnSpPr>
            <a:cxnSpLocks/>
          </p:cNvCxnSpPr>
          <p:nvPr/>
        </p:nvCxnSpPr>
        <p:spPr>
          <a:xfrm>
            <a:off x="10753859" y="3631843"/>
            <a:ext cx="656823" cy="0"/>
          </a:xfrm>
          <a:prstGeom prst="line">
            <a:avLst/>
          </a:prstGeom>
          <a:ln w="127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452FE77-7973-5131-BB42-75AD0AA8BBCB}"/>
              </a:ext>
            </a:extLst>
          </p:cNvPr>
          <p:cNvCxnSpPr>
            <a:cxnSpLocks/>
          </p:cNvCxnSpPr>
          <p:nvPr/>
        </p:nvCxnSpPr>
        <p:spPr>
          <a:xfrm>
            <a:off x="10753859" y="5085009"/>
            <a:ext cx="1249251" cy="0"/>
          </a:xfrm>
          <a:prstGeom prst="line">
            <a:avLst/>
          </a:prstGeom>
          <a:ln w="127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BD4719F-B828-3794-9A51-6861361AF759}"/>
              </a:ext>
            </a:extLst>
          </p:cNvPr>
          <p:cNvCxnSpPr/>
          <p:nvPr/>
        </p:nvCxnSpPr>
        <p:spPr>
          <a:xfrm>
            <a:off x="10985679" y="3683358"/>
            <a:ext cx="0" cy="1363014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89BC3C5-5668-C6C6-845B-F86B4B2C7BD2}"/>
              </a:ext>
            </a:extLst>
          </p:cNvPr>
          <p:cNvSpPr txBox="1"/>
          <p:nvPr/>
        </p:nvSpPr>
        <p:spPr>
          <a:xfrm>
            <a:off x="10603894" y="4227621"/>
            <a:ext cx="7120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~ 9 MeV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19B760-7A1E-675A-85DB-1B24C7EFEDE4}"/>
              </a:ext>
            </a:extLst>
          </p:cNvPr>
          <p:cNvSpPr txBox="1"/>
          <p:nvPr/>
        </p:nvSpPr>
        <p:spPr>
          <a:xfrm>
            <a:off x="10149829" y="3057194"/>
            <a:ext cx="19351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See, </a:t>
            </a:r>
            <a:r>
              <a:rPr lang="en-GB" sz="900" dirty="0" err="1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eg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, 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this CERN Courier article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501774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90D53-67E1-D052-F8DC-857DDFA9E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BFEC0E-8940-14D5-0C63-19B1F52A7200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also a Tera-Z, W and top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9F9981-A3B1-7296-89B6-3A558D089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58</a:t>
            </a:fld>
            <a:endParaRPr lang="en-GB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C6690B-7C32-45AF-D672-A0C3A60280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69" t="61733" r="9429" b="8136"/>
          <a:stretch>
            <a:fillRect/>
          </a:stretch>
        </p:blipFill>
        <p:spPr>
          <a:xfrm>
            <a:off x="6152803" y="2002010"/>
            <a:ext cx="6108590" cy="33914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59B4A2-6288-9FD2-1E2F-01DFA59CA6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69" t="22894" r="9429" b="72981"/>
          <a:stretch>
            <a:fillRect/>
          </a:stretch>
        </p:blipFill>
        <p:spPr>
          <a:xfrm>
            <a:off x="6152803" y="1553176"/>
            <a:ext cx="6108592" cy="4642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54C5D1A-EA5D-3770-2E98-D02D51F0969E}"/>
              </a:ext>
            </a:extLst>
          </p:cNvPr>
          <p:cNvSpPr txBox="1"/>
          <p:nvPr/>
        </p:nvSpPr>
        <p:spPr>
          <a:xfrm>
            <a:off x="10953750" y="1421331"/>
            <a:ext cx="11874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latin typeface="Helvetica Light" panose="020B0403020202020204" pitchFamily="34" charset="0"/>
                <a:hlinkClick r:id="rId3"/>
              </a:rPr>
              <a:t>arXiv:2505.00272</a:t>
            </a:r>
            <a:endParaRPr lang="en-GB" sz="900" dirty="0">
              <a:latin typeface="Helvetica Light" panose="020B04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9669CD-027A-4D42-0761-2C422A2F89D9}"/>
                  </a:ext>
                </a:extLst>
              </p:cNvPr>
              <p:cNvSpPr/>
              <p:nvPr/>
            </p:nvSpPr>
            <p:spPr>
              <a:xfrm>
                <a:off x="641951" y="1146788"/>
                <a:ext cx="11550049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3600"/>
                  </a:spcBef>
                  <a:spcAft>
                    <a:spcPct val="0"/>
                  </a:spcAft>
                  <a:defRPr/>
                </a:pP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Extreme luminosity on Z pole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: 140</a:t>
                </a:r>
                <a14:m>
                  <m:oMath xmlns:m="http://schemas.openxmlformats.org/officeDocument/2006/math">
                    <m:r>
                      <a:rPr lang="en-GB" sz="16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GB" sz="1600" dirty="0">
                    <a:latin typeface="Helvetica" pitchFamily="2" charset="0"/>
                  </a:rPr>
                  <a:t>10</a:t>
                </a:r>
                <a:r>
                  <a:rPr lang="en-GB" sz="1600" baseline="30000" dirty="0">
                    <a:latin typeface="Helvetica" pitchFamily="2" charset="0"/>
                  </a:rPr>
                  <a:t>34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cm</a:t>
                </a:r>
                <a:r>
                  <a:rPr lang="en-GB" sz="1600" baseline="30000" noProof="0" dirty="0">
                    <a:solidFill>
                      <a:srgbClr val="000000"/>
                    </a:solidFill>
                    <a:latin typeface="Helvetica" pitchFamily="2" charset="0"/>
                  </a:rPr>
                  <a:t>–2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s</a:t>
                </a:r>
                <a:r>
                  <a:rPr lang="en-GB" sz="1600" baseline="30000" noProof="0" dirty="0">
                    <a:solidFill>
                      <a:srgbClr val="000000"/>
                    </a:solidFill>
                    <a:latin typeface="Helvetica" pitchFamily="2" charset="0"/>
                  </a:rPr>
                  <a:t>–1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/ IP, 205 ab</a:t>
                </a:r>
                <a:r>
                  <a:rPr lang="en-GB" sz="1600" baseline="30000" noProof="0" dirty="0">
                    <a:solidFill>
                      <a:srgbClr val="000000"/>
                    </a:solidFill>
                    <a:latin typeface="Helvetica" pitchFamily="2" charset="0"/>
                  </a:rPr>
                  <a:t>–1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&amp; </a:t>
                </a:r>
                <a:r>
                  <a:rPr lang="en-GB" sz="1600" dirty="0">
                    <a:latin typeface="Helvetica" pitchFamily="2" charset="0"/>
                  </a:rPr>
                  <a:t>6</a:t>
                </a:r>
                <a14:m>
                  <m:oMath xmlns:m="http://schemas.openxmlformats.org/officeDocument/2006/math">
                    <m:r>
                      <a:rPr lang="en-GB" sz="16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GB" sz="1600" dirty="0">
                    <a:latin typeface="Helvetica" pitchFamily="2" charset="0"/>
                  </a:rPr>
                  <a:t>10</a:t>
                </a:r>
                <a:r>
                  <a:rPr lang="en-GB" sz="1600" baseline="30000" dirty="0">
                    <a:latin typeface="Helvetica" pitchFamily="2" charset="0"/>
                  </a:rPr>
                  <a:t>12</a:t>
                </a:r>
                <a:r>
                  <a:rPr lang="en-GB" sz="1600" dirty="0">
                    <a:latin typeface="Helvetica" pitchFamily="2" charset="0"/>
                  </a:rPr>
                  <a:t> Z (4 IPs) — ultimate EW precision data</a:t>
                </a: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9669CD-027A-4D42-0761-2C422A2F89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1" y="1146788"/>
                <a:ext cx="11550049" cy="338554"/>
              </a:xfrm>
              <a:prstGeom prst="rect">
                <a:avLst/>
              </a:prstGeom>
              <a:blipFill>
                <a:blip r:embed="rId4"/>
                <a:stretch>
                  <a:fillRect l="-220" t="-7143" b="-17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11203D51-861F-1FF8-C538-69228F6DF68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3459" t="7761" r="10494" b="71144"/>
          <a:stretch>
            <a:fillRect/>
          </a:stretch>
        </p:blipFill>
        <p:spPr>
          <a:xfrm>
            <a:off x="654258" y="1482828"/>
            <a:ext cx="4923676" cy="40774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CB825C-787E-A4B9-08C5-AF16948A0EDE}"/>
              </a:ext>
            </a:extLst>
          </p:cNvPr>
          <p:cNvSpPr txBox="1"/>
          <p:nvPr/>
        </p:nvSpPr>
        <p:spPr>
          <a:xfrm>
            <a:off x="1405718" y="5685098"/>
            <a:ext cx="39613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Simulation of </a:t>
            </a:r>
            <a:r>
              <a:rPr lang="en-GB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tt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threshold scan with CLIC </a:t>
            </a: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[</a:t>
            </a: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6"/>
              </a:rPr>
              <a:t>arXiv:2503.24168</a:t>
            </a: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060A7A-38C7-BD6D-A69E-34C43C0569EF}"/>
              </a:ext>
            </a:extLst>
          </p:cNvPr>
          <p:cNvSpPr txBox="1"/>
          <p:nvPr/>
        </p:nvSpPr>
        <p:spPr>
          <a:xfrm>
            <a:off x="6816959" y="5532951"/>
            <a:ext cx="487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solidFill>
                  <a:srgbClr val="E4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Improvements up to × 2000 over current knowledge</a:t>
            </a:r>
          </a:p>
        </p:txBody>
      </p:sp>
    </p:spTree>
    <p:extLst>
      <p:ext uri="{BB962C8B-B14F-4D97-AF65-F5344CB8AC3E}">
        <p14:creationId xmlns:p14="http://schemas.microsoft.com/office/powerpoint/2010/main" val="36734221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D6885-3719-636F-9F69-A6D6CBCE4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45F4D8F-431A-09F9-F3C7-5B2A16560CDA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the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051417-89C0-2670-0823-A9EC0297A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59</a:t>
            </a:fld>
            <a:endParaRPr lang="en-GB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FCA0A4-E4C8-3CA3-1A00-2171A14840EA}"/>
              </a:ext>
            </a:extLst>
          </p:cNvPr>
          <p:cNvGrpSpPr/>
          <p:nvPr/>
        </p:nvGrpSpPr>
        <p:grpSpPr>
          <a:xfrm>
            <a:off x="6987727" y="1644281"/>
            <a:ext cx="4956014" cy="4714286"/>
            <a:chOff x="6987727" y="1879063"/>
            <a:chExt cx="4956014" cy="4714286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4475B63E-E357-8DA4-1EEE-9277D293F9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101"/>
            <a:stretch>
              <a:fillRect/>
            </a:stretch>
          </p:blipFill>
          <p:spPr bwMode="auto">
            <a:xfrm>
              <a:off x="6987727" y="1879063"/>
              <a:ext cx="4956014" cy="4311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75FF214-D14C-885B-FA3A-6A95283AB929}"/>
                </a:ext>
              </a:extLst>
            </p:cNvPr>
            <p:cNvGrpSpPr/>
            <p:nvPr/>
          </p:nvGrpSpPr>
          <p:grpSpPr>
            <a:xfrm>
              <a:off x="8703080" y="2360956"/>
              <a:ext cx="1382097" cy="461665"/>
              <a:chOff x="8369300" y="2285293"/>
              <a:chExt cx="1382097" cy="46166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6665E1E-6A82-D6F9-F741-27A2B5F82831}"/>
                  </a:ext>
                </a:extLst>
              </p:cNvPr>
              <p:cNvSpPr txBox="1"/>
              <p:nvPr/>
            </p:nvSpPr>
            <p:spPr>
              <a:xfrm>
                <a:off x="8369300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49837E7-EEAF-81F3-97AD-BAEA1166C55B}"/>
                  </a:ext>
                </a:extLst>
              </p:cNvPr>
              <p:cNvSpPr txBox="1"/>
              <p:nvPr/>
            </p:nvSpPr>
            <p:spPr>
              <a:xfrm>
                <a:off x="9258954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5E57BE8-F749-00F1-A6CB-67ADD7E47697}"/>
                </a:ext>
              </a:extLst>
            </p:cNvPr>
            <p:cNvGrpSpPr/>
            <p:nvPr/>
          </p:nvGrpSpPr>
          <p:grpSpPr>
            <a:xfrm>
              <a:off x="8703080" y="3249134"/>
              <a:ext cx="1382097" cy="461665"/>
              <a:chOff x="8369300" y="2285293"/>
              <a:chExt cx="1382097" cy="461665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ACA4D87-DE7F-1B51-AF05-F69BD9B705FA}"/>
                  </a:ext>
                </a:extLst>
              </p:cNvPr>
              <p:cNvSpPr txBox="1"/>
              <p:nvPr/>
            </p:nvSpPr>
            <p:spPr>
              <a:xfrm>
                <a:off x="8369300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1773C8F-4DB5-AF21-4721-C5DD1D84BAAA}"/>
                  </a:ext>
                </a:extLst>
              </p:cNvPr>
              <p:cNvSpPr txBox="1"/>
              <p:nvPr/>
            </p:nvSpPr>
            <p:spPr>
              <a:xfrm>
                <a:off x="9258954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4D5AF20-88CC-6C3F-36EA-094E43921364}"/>
                </a:ext>
              </a:extLst>
            </p:cNvPr>
            <p:cNvGrpSpPr/>
            <p:nvPr/>
          </p:nvGrpSpPr>
          <p:grpSpPr>
            <a:xfrm>
              <a:off x="7655003" y="4162712"/>
              <a:ext cx="2436197" cy="830997"/>
              <a:chOff x="7315200" y="2247193"/>
              <a:chExt cx="2436197" cy="830997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A236A58-D762-8BD0-1E18-F0292E61BEFB}"/>
                  </a:ext>
                </a:extLst>
              </p:cNvPr>
              <p:cNvSpPr txBox="1"/>
              <p:nvPr/>
            </p:nvSpPr>
            <p:spPr>
              <a:xfrm>
                <a:off x="7315200" y="2247193"/>
                <a:ext cx="80021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48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❓</a:t>
                </a:r>
                <a:endParaRPr lang="en-GB" sz="36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34A2044-5679-6B18-2D0C-9F64CBB5AE83}"/>
                  </a:ext>
                </a:extLst>
              </p:cNvPr>
              <p:cNvSpPr txBox="1"/>
              <p:nvPr/>
            </p:nvSpPr>
            <p:spPr>
              <a:xfrm>
                <a:off x="8369300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8C5DA60-4E4A-DB59-5C0E-3589B571B49B}"/>
                  </a:ext>
                </a:extLst>
              </p:cNvPr>
              <p:cNvSpPr txBox="1"/>
              <p:nvPr/>
            </p:nvSpPr>
            <p:spPr>
              <a:xfrm>
                <a:off x="9258954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0163D7-08DB-FAE8-8C98-E7FB898D13F9}"/>
                </a:ext>
              </a:extLst>
            </p:cNvPr>
            <p:cNvSpPr txBox="1"/>
            <p:nvPr/>
          </p:nvSpPr>
          <p:spPr>
            <a:xfrm>
              <a:off x="10505741" y="2360955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24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✅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9AE5593-6EB5-8616-192C-F9F217498B12}"/>
                </a:ext>
              </a:extLst>
            </p:cNvPr>
            <p:cNvSpPr txBox="1"/>
            <p:nvPr/>
          </p:nvSpPr>
          <p:spPr>
            <a:xfrm>
              <a:off x="10505740" y="3243107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24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✅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8FF158-6B58-E740-030F-9AB500D7DE82}"/>
                </a:ext>
              </a:extLst>
            </p:cNvPr>
            <p:cNvSpPr txBox="1"/>
            <p:nvPr/>
          </p:nvSpPr>
          <p:spPr>
            <a:xfrm>
              <a:off x="10516467" y="4201476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24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✅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FBB538-ED2F-3B22-1082-99CBEFC9C857}"/>
                </a:ext>
              </a:extLst>
            </p:cNvPr>
            <p:cNvSpPr txBox="1"/>
            <p:nvPr/>
          </p:nvSpPr>
          <p:spPr>
            <a:xfrm>
              <a:off x="10516467" y="5083628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24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✅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3FDE1D-FFE1-6DB5-6FC0-98536F2150F6}"/>
                </a:ext>
              </a:extLst>
            </p:cNvPr>
            <p:cNvSpPr txBox="1"/>
            <p:nvPr/>
          </p:nvSpPr>
          <p:spPr>
            <a:xfrm>
              <a:off x="11451298" y="2360954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24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✅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61E003-DB15-2A17-B974-AC29EEEB3FEE}"/>
                </a:ext>
              </a:extLst>
            </p:cNvPr>
            <p:cNvSpPr txBox="1"/>
            <p:nvPr/>
          </p:nvSpPr>
          <p:spPr>
            <a:xfrm>
              <a:off x="7553466" y="6131684"/>
              <a:ext cx="32841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Almost all Higgs couplings to SM particles will have been measured at HL-LHC &amp; FCC-ee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9E6BB4-7841-53A3-ACD2-B17D4740DADA}"/>
                  </a:ext>
                </a:extLst>
              </p:cNvPr>
              <p:cNvSpPr txBox="1"/>
              <p:nvPr/>
            </p:nvSpPr>
            <p:spPr>
              <a:xfrm>
                <a:off x="641952" y="1591401"/>
                <a:ext cx="40007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Can we measure the decay? 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(recall: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= 4.1 MeV)</a:t>
                </a:r>
                <a:endParaRPr lang="en-GB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9E6BB4-7841-53A3-ACD2-B17D4740D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2" y="1591401"/>
                <a:ext cx="4000775" cy="307777"/>
              </a:xfrm>
              <a:prstGeom prst="rect">
                <a:avLst/>
              </a:prstGeom>
              <a:blipFill>
                <a:blip r:embed="rId3"/>
                <a:stretch>
                  <a:fillRect l="-633" t="-4000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19B49C4-18FC-A934-2186-1C676449A383}"/>
                  </a:ext>
                </a:extLst>
              </p:cNvPr>
              <p:cNvSpPr txBox="1"/>
              <p:nvPr/>
            </p:nvSpPr>
            <p:spPr>
              <a:xfrm>
                <a:off x="1323211" y="1967601"/>
                <a:ext cx="4321939" cy="598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5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BR</m:t>
                      </m:r>
                      <m:d>
                        <m:d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ad>
                            <m:radPr>
                              <m:degHide m:val="on"/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≈5.2∙</m:t>
                      </m:r>
                      <m:sSup>
                        <m:sSup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−9</m:t>
                          </m:r>
                        </m:sup>
                      </m:sSup>
                    </m:oMath>
                  </m:oMathPara>
                </a14:m>
                <a:endParaRPr lang="en-GB" sz="15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19B49C4-18FC-A934-2186-1C676449A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211" y="1967601"/>
                <a:ext cx="4321939" cy="5987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59D17DFF-958B-7E5C-6C7F-5159B05B5AE7}"/>
              </a:ext>
            </a:extLst>
          </p:cNvPr>
          <p:cNvSpPr txBox="1"/>
          <p:nvPr/>
        </p:nvSpPr>
        <p:spPr>
          <a:xfrm>
            <a:off x="641952" y="2670557"/>
            <a:ext cx="39741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entire HL-LHC may produce 2 such events!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AAA76D-DA76-B8DF-8510-F19281093AD2}"/>
              </a:ext>
            </a:extLst>
          </p:cNvPr>
          <p:cNvSpPr txBox="1"/>
          <p:nvPr/>
        </p:nvSpPr>
        <p:spPr>
          <a:xfrm>
            <a:off x="641951" y="3092805"/>
            <a:ext cx="34788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the FCC-ee, BW s-channel resonance: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E933471-E984-3D3D-2548-9F8B4E545C80}"/>
                  </a:ext>
                </a:extLst>
              </p:cNvPr>
              <p:cNvSpPr txBox="1"/>
              <p:nvPr/>
            </p:nvSpPr>
            <p:spPr>
              <a:xfrm>
                <a:off x="630271" y="3473940"/>
                <a:ext cx="6109748" cy="603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GB" sz="150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groupChr>
                        <m:groupChrPr>
                          <m:chr m:val="⇒"/>
                          <m:vertJc m:val="bot"/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groupChr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m:rPr>
                          <m:sty m:val="p"/>
                        </m:rPr>
                        <a:rPr lang="en-GB" sz="15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BR</m:t>
                      </m:r>
                      <m:d>
                        <m:dPr>
                          <m:ctrlP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GB" sz="15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1.6 </m:t>
                      </m:r>
                      <m:r>
                        <m:rPr>
                          <m:sty m:val="p"/>
                        </m:rPr>
                        <a:rPr lang="en-GB" sz="15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fb</m:t>
                      </m:r>
                    </m:oMath>
                  </m:oMathPara>
                </a14:m>
                <a:endParaRPr lang="en-GB" sz="15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E933471-E984-3D3D-2548-9F8B4E545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71" y="3473940"/>
                <a:ext cx="6109748" cy="6037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B788FABF-CE8B-84EF-885C-6D99AF50095D}"/>
              </a:ext>
            </a:extLst>
          </p:cNvPr>
          <p:cNvSpPr txBox="1"/>
          <p:nvPr/>
        </p:nvSpPr>
        <p:spPr>
          <a:xfrm>
            <a:off x="633759" y="4176250"/>
            <a:ext cx="6353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but ISR and √s spread will lead to smearing of BW peak, so that effective cross section is 0.3 fb (remember: L</a:t>
            </a:r>
            <a:r>
              <a:rPr lang="en-GB" sz="1400" baseline="-25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ZH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10.8 ab</a:t>
            </a:r>
            <a:r>
              <a:rPr lang="en-GB" sz="1400" baseline="30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–1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). </a:t>
            </a: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Can it be done?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7D60281-EB4C-9087-B479-6FC9F724F54A}"/>
                  </a:ext>
                </a:extLst>
              </p:cNvPr>
              <p:cNvSpPr/>
              <p:nvPr/>
            </p:nvSpPr>
            <p:spPr>
              <a:xfrm>
                <a:off x="641952" y="1121388"/>
                <a:ext cx="9479948" cy="3626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3600"/>
                  </a:spcBef>
                  <a:spcAft>
                    <a:spcPct val="0"/>
                  </a:spcAft>
                  <a:defRPr/>
                </a:pP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Extremely challenging 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— cornering the electron Yukawa coupling: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GB" sz="16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  <m:sSub>
                          <m:sSubPr>
                            <m:ctrlP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1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</m:den>
                    </m:f>
                    <m:r>
                      <a:rPr lang="en-GB" sz="16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≈2.9∙</m:t>
                    </m:r>
                    <m:sSup>
                      <m:sSupPr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7D60281-EB4C-9087-B479-6FC9F724F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2" y="1121388"/>
                <a:ext cx="9479948" cy="362600"/>
              </a:xfrm>
              <a:prstGeom prst="rect">
                <a:avLst/>
              </a:prstGeom>
              <a:blipFill>
                <a:blip r:embed="rId6"/>
                <a:stretch>
                  <a:fillRect l="-268" t="-96552" b="-1689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6325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F81E1-8828-A03B-4D1B-F653CA626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125C71-CD25-70D2-0E71-A20507ECA678}"/>
              </a:ext>
            </a:extLst>
          </p:cNvPr>
          <p:cNvSpPr/>
          <p:nvPr/>
        </p:nvSpPr>
        <p:spPr>
          <a:xfrm>
            <a:off x="11287125" y="-16292"/>
            <a:ext cx="942978" cy="6874292"/>
          </a:xfrm>
          <a:prstGeom prst="rect">
            <a:avLst/>
          </a:prstGeom>
          <a:solidFill>
            <a:srgbClr val="4172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7F2D8A8-AA3B-E801-A0D8-D870596FAE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11C2F03-9E95-40C9-A99F-3C4F7EE8CF2A}" type="slidenum">
              <a:rPr lang="en-GB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21" name="Espace réservé du contenu 10">
            <a:extLst>
              <a:ext uri="{FF2B5EF4-FFF2-40B4-BE49-F238E27FC236}">
                <a16:creationId xmlns:a16="http://schemas.microsoft.com/office/drawing/2014/main" id="{027F4332-5BED-F9E4-A766-33F3741510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174"/>
          <a:stretch>
            <a:fillRect/>
          </a:stretch>
        </p:blipFill>
        <p:spPr>
          <a:xfrm>
            <a:off x="2375" y="-16292"/>
            <a:ext cx="12227728" cy="68742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32A306-D7D6-28D8-EA01-3D018DF6D6FB}"/>
              </a:ext>
            </a:extLst>
          </p:cNvPr>
          <p:cNvSpPr/>
          <p:nvPr/>
        </p:nvSpPr>
        <p:spPr>
          <a:xfrm>
            <a:off x="0" y="0"/>
            <a:ext cx="12227728" cy="1454727"/>
          </a:xfrm>
          <a:prstGeom prst="rect">
            <a:avLst/>
          </a:prstGeom>
          <a:solidFill>
            <a:srgbClr val="1C446B">
              <a:alpha val="47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155DFD02-68E4-08E0-7145-60C891C01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53" y="150743"/>
            <a:ext cx="12014975" cy="120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Large Hadron Collider (LHC) at CERN: the world’s largest accelerator reaching unprecedented energy and intensity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184C71E-489A-A930-102D-CDCD937F2B74}"/>
              </a:ext>
            </a:extLst>
          </p:cNvPr>
          <p:cNvGrpSpPr/>
          <p:nvPr/>
        </p:nvGrpSpPr>
        <p:grpSpPr>
          <a:xfrm>
            <a:off x="8123583" y="3684104"/>
            <a:ext cx="4106522" cy="3226819"/>
            <a:chOff x="8123583" y="3684104"/>
            <a:chExt cx="4106522" cy="3226819"/>
          </a:xfrm>
        </p:grpSpPr>
        <p:sp>
          <p:nvSpPr>
            <p:cNvPr id="5" name="Slide Number Placeholder 5">
              <a:extLst>
                <a:ext uri="{FF2B5EF4-FFF2-40B4-BE49-F238E27FC236}">
                  <a16:creationId xmlns:a16="http://schemas.microsoft.com/office/drawing/2014/main" id="{89D8A11D-C0E5-4B5D-6493-2FEE063659CD}"/>
                </a:ext>
              </a:extLst>
            </p:cNvPr>
            <p:cNvSpPr txBox="1">
              <a:spLocks/>
            </p:cNvSpPr>
            <p:nvPr/>
          </p:nvSpPr>
          <p:spPr>
            <a:xfrm>
              <a:off x="9138835" y="6545798"/>
              <a:ext cx="2677001" cy="365125"/>
            </a:xfrm>
            <a:prstGeom prst="rect">
              <a:avLst/>
            </a:prstGeom>
          </p:spPr>
          <p:txBody>
            <a:bodyPr/>
            <a:lstStyle>
              <a:defPPr>
                <a:defRPr lang="en-CH"/>
              </a:defPPr>
              <a:lvl1pPr marL="0" algn="r" defTabSz="914400" rtl="0" eaLnBrk="1" latinLnBrk="0" hangingPunct="1">
                <a:defRPr sz="1400" b="0" i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fld id="{611C2F03-9E95-40C9-A99F-3C4F7EE8CF2A}" type="slidenum">
                <a:rPr lang="en-GB" smtClean="0">
                  <a:solidFill>
                    <a:srgbClr val="000000">
                      <a:lumMod val="50000"/>
                      <a:lumOff val="50000"/>
                    </a:srgbClr>
                  </a:solidFill>
                </a:rPr>
                <a:pPr defTabSz="4572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t>6</a:t>
              </a:fld>
              <a:endParaRPr lang="en-GB">
                <a:solidFill>
                  <a:srgbClr val="000000">
                    <a:lumMod val="50000"/>
                    <a:lumOff val="50000"/>
                  </a:srgb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533B20C-2BA1-04A4-CC86-DAE972BFEEB0}"/>
                </a:ext>
              </a:extLst>
            </p:cNvPr>
            <p:cNvSpPr/>
            <p:nvPr/>
          </p:nvSpPr>
          <p:spPr>
            <a:xfrm>
              <a:off x="8123583" y="3684104"/>
              <a:ext cx="4106522" cy="3173895"/>
            </a:xfrm>
            <a:prstGeom prst="rect">
              <a:avLst/>
            </a:prstGeom>
            <a:solidFill>
              <a:srgbClr val="1C446B">
                <a:alpha val="7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>
                <a:ln>
                  <a:noFill/>
                </a:ln>
                <a:solidFill>
                  <a:srgbClr val="0057A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Espace réservé du contenu 2">
              <a:extLst>
                <a:ext uri="{FF2B5EF4-FFF2-40B4-BE49-F238E27FC236}">
                  <a16:creationId xmlns:a16="http://schemas.microsoft.com/office/drawing/2014/main" id="{0B964140-D1BE-3748-B6C1-C6223CE3DBEC}"/>
                </a:ext>
              </a:extLst>
            </p:cNvPr>
            <p:cNvSpPr txBox="1">
              <a:spLocks/>
            </p:cNvSpPr>
            <p:nvPr/>
          </p:nvSpPr>
          <p:spPr>
            <a:xfrm>
              <a:off x="8490198" y="3930952"/>
              <a:ext cx="3445565" cy="2797408"/>
            </a:xfrm>
            <a:prstGeom prst="rect">
              <a:avLst/>
            </a:prstGeom>
          </p:spPr>
          <p:txBody>
            <a:bodyPr vert="horz" wrap="square" lIns="0" tIns="0" rIns="0" bIns="0" rtlCol="0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2800" kern="120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lvl1pPr>
              <a:lvl2pPr marL="800100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 kern="120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lvl2pPr>
              <a:lvl3pPr marL="1257300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 kern="120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indent="-342900">
                <a:lnSpc>
                  <a:spcPct val="100000"/>
                </a:lnSpc>
                <a:spcBef>
                  <a:spcPts val="1800"/>
                </a:spcBef>
                <a:buFont typeface="Arial" charset="0"/>
                <a:buChar char="•"/>
              </a:pPr>
              <a:r>
                <a:rPr lang="en-GB" sz="1800" dirty="0">
                  <a:solidFill>
                    <a:srgbClr val="FFFFFF"/>
                  </a:solidFill>
                  <a:latin typeface="Helvetica" pitchFamily="2" charset="0"/>
                  <a:ea typeface="Arial" charset="0"/>
                  <a:cs typeface="Arial" charset="0"/>
                </a:rPr>
                <a:t>27 km underground accelerator and collider </a:t>
              </a:r>
            </a:p>
            <a:p>
              <a:pPr marL="342900" indent="-342900">
                <a:lnSpc>
                  <a:spcPct val="100000"/>
                </a:lnSpc>
                <a:spcBef>
                  <a:spcPts val="1800"/>
                </a:spcBef>
                <a:buFont typeface="Arial" charset="0"/>
                <a:buChar char="•"/>
              </a:pPr>
              <a:r>
                <a:rPr lang="en-GB" sz="1800" dirty="0">
                  <a:solidFill>
                    <a:srgbClr val="FFFFFF"/>
                  </a:solidFill>
                  <a:latin typeface="Helvetica" pitchFamily="2" charset="0"/>
                  <a:ea typeface="Arial" charset="0"/>
                  <a:cs typeface="Arial" charset="0"/>
                </a:rPr>
                <a:t>Superconducting magnets    </a:t>
              </a:r>
              <a:r>
                <a:rPr lang="en-GB" sz="1500" dirty="0">
                  <a:solidFill>
                    <a:srgbClr val="FFFFFF"/>
                  </a:solidFill>
                  <a:latin typeface="Helvetica" pitchFamily="2" charset="0"/>
                  <a:ea typeface="Arial" charset="0"/>
                  <a:cs typeface="Arial" charset="0"/>
                </a:rPr>
                <a:t>(1.9 K = –271.3 °C)</a:t>
              </a:r>
              <a:r>
                <a:rPr lang="en-GB" sz="1800" dirty="0">
                  <a:solidFill>
                    <a:srgbClr val="FFFFFF"/>
                  </a:solidFill>
                  <a:latin typeface="Helvetica" pitchFamily="2" charset="0"/>
                  <a:ea typeface="Arial" charset="0"/>
                  <a:cs typeface="Arial" charset="0"/>
                </a:rPr>
                <a:t> steer the particles around the ring</a:t>
              </a:r>
            </a:p>
            <a:p>
              <a:pPr marL="342900" indent="-342900">
                <a:lnSpc>
                  <a:spcPct val="100000"/>
                </a:lnSpc>
                <a:spcBef>
                  <a:spcPts val="1800"/>
                </a:spcBef>
                <a:buFont typeface="Arial" charset="0"/>
                <a:buChar char="•"/>
              </a:pPr>
              <a:r>
                <a:rPr lang="en-GB" sz="1800" dirty="0">
                  <a:solidFill>
                    <a:srgbClr val="FFFFFF"/>
                  </a:solidFill>
                  <a:latin typeface="Helvetica" pitchFamily="2" charset="0"/>
                  <a:ea typeface="Arial" charset="0"/>
                  <a:cs typeface="Arial" charset="0"/>
                </a:rPr>
                <a:t>Proton and ions are accelerated to multi-TeV scale energies before they collide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510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5E0EB-A693-514C-92A9-B77A8378F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FEF26E-3B20-35CD-1FD2-3FAC19A8AA9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the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ACE107-DAD9-443A-3619-43E04B927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60</a:t>
            </a:fld>
            <a:endParaRPr lang="en-GB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659642-1E8F-7109-6FCE-684513D4EE0E}"/>
                  </a:ext>
                </a:extLst>
              </p:cNvPr>
              <p:cNvSpPr txBox="1"/>
              <p:nvPr/>
            </p:nvSpPr>
            <p:spPr>
              <a:xfrm>
                <a:off x="641952" y="1591401"/>
                <a:ext cx="40007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Can we measure the decay? 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(recall: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= 4.1 MeV)</a:t>
                </a:r>
                <a:endParaRPr lang="en-GB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659642-1E8F-7109-6FCE-684513D4E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2" y="1591401"/>
                <a:ext cx="4000775" cy="307777"/>
              </a:xfrm>
              <a:prstGeom prst="rect">
                <a:avLst/>
              </a:prstGeom>
              <a:blipFill>
                <a:blip r:embed="rId2"/>
                <a:stretch>
                  <a:fillRect l="-633" t="-4000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A50986F-8250-9A49-39E9-0E797232570A}"/>
                  </a:ext>
                </a:extLst>
              </p:cNvPr>
              <p:cNvSpPr txBox="1"/>
              <p:nvPr/>
            </p:nvSpPr>
            <p:spPr>
              <a:xfrm>
                <a:off x="1323211" y="1967601"/>
                <a:ext cx="4321939" cy="598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5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BR</m:t>
                      </m:r>
                      <m:d>
                        <m:d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ad>
                            <m:radPr>
                              <m:degHide m:val="on"/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≈5.2∙</m:t>
                      </m:r>
                      <m:sSup>
                        <m:sSup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−9</m:t>
                          </m:r>
                        </m:sup>
                      </m:sSup>
                    </m:oMath>
                  </m:oMathPara>
                </a14:m>
                <a:endParaRPr lang="en-GB" sz="15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A50986F-8250-9A49-39E9-0E7972325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211" y="1967601"/>
                <a:ext cx="4321939" cy="5987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28E81A6-2F51-F248-14ED-C4488C454C93}"/>
              </a:ext>
            </a:extLst>
          </p:cNvPr>
          <p:cNvSpPr txBox="1"/>
          <p:nvPr/>
        </p:nvSpPr>
        <p:spPr>
          <a:xfrm>
            <a:off x="641952" y="2670557"/>
            <a:ext cx="39741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entire HL-LHC may produce 2 such events!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6F40FB-A376-FF9D-22A5-24E61759F289}"/>
              </a:ext>
            </a:extLst>
          </p:cNvPr>
          <p:cNvSpPr txBox="1"/>
          <p:nvPr/>
        </p:nvSpPr>
        <p:spPr>
          <a:xfrm>
            <a:off x="641951" y="3092805"/>
            <a:ext cx="34788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the FCC-ee, BW s-channel resonance: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8CBDB4-A7CA-9BAC-B250-ED0B64908F83}"/>
                  </a:ext>
                </a:extLst>
              </p:cNvPr>
              <p:cNvSpPr txBox="1"/>
              <p:nvPr/>
            </p:nvSpPr>
            <p:spPr>
              <a:xfrm>
                <a:off x="630271" y="3473940"/>
                <a:ext cx="6109748" cy="603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GB" sz="150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groupChr>
                        <m:groupChrPr>
                          <m:chr m:val="⇒"/>
                          <m:vertJc m:val="bot"/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groupChr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m:rPr>
                          <m:sty m:val="p"/>
                        </m:rPr>
                        <a:rPr lang="en-GB" sz="15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BR</m:t>
                      </m:r>
                      <m:d>
                        <m:dPr>
                          <m:ctrlP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GB" sz="15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1.6 </m:t>
                      </m:r>
                      <m:r>
                        <m:rPr>
                          <m:sty m:val="p"/>
                        </m:rPr>
                        <a:rPr lang="en-GB" sz="15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fb</m:t>
                      </m:r>
                    </m:oMath>
                  </m:oMathPara>
                </a14:m>
                <a:endParaRPr lang="en-GB" sz="1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8CBDB4-A7CA-9BAC-B250-ED0B64908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71" y="3473940"/>
                <a:ext cx="6109748" cy="6037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005465-2113-CBA7-7866-BFE84D5D49CB}"/>
                  </a:ext>
                </a:extLst>
              </p:cNvPr>
              <p:cNvSpPr txBox="1"/>
              <p:nvPr/>
            </p:nvSpPr>
            <p:spPr>
              <a:xfrm>
                <a:off x="633759" y="4176250"/>
                <a:ext cx="5947345" cy="1195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but ISR and √s spread will lead to smearing of BW peak, so that effective cross section is 0.3 fb (remember: L</a:t>
                </a:r>
                <a:r>
                  <a:rPr lang="en-GB" sz="1400" baseline="-250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ZH</a:t>
                </a: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= 10.8 ab</a:t>
                </a:r>
                <a:r>
                  <a:rPr lang="en-GB" sz="1400" baseline="300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–1</a:t>
                </a: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). </a:t>
                </a:r>
                <a:r>
                  <a:rPr lang="en-GB" sz="1400" b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Can it be done?</a:t>
                </a:r>
              </a:p>
              <a:p>
                <a:pPr marL="285750" indent="-28575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Requires precise knowledge of Higgs mass to few MeV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Beam must be monochromatized to match narrow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5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5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GB" sz="15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  <a:r>
                  <a:rPr lang="en-GB" sz="9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[</a:t>
                </a:r>
                <a:r>
                  <a:rPr lang="en-GB" sz="9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  <a:hlinkClick r:id="rId5"/>
                  </a:rPr>
                  <a:t>arXiv: 2411.04210</a:t>
                </a:r>
                <a:r>
                  <a:rPr lang="en-GB" sz="9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]</a:t>
                </a:r>
                <a:endParaRPr lang="en-GB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005465-2113-CBA7-7866-BFE84D5D4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59" y="4176250"/>
                <a:ext cx="5947345" cy="1195007"/>
              </a:xfrm>
              <a:prstGeom prst="rect">
                <a:avLst/>
              </a:prstGeom>
              <a:blipFill>
                <a:blip r:embed="rId6"/>
                <a:stretch>
                  <a:fillRect l="-213" t="-1053" r="-426" b="-5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195D323C-B838-8C48-1246-1246C3FED09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7719" t="9953" r="6246" b="69953"/>
          <a:stretch>
            <a:fillRect/>
          </a:stretch>
        </p:blipFill>
        <p:spPr>
          <a:xfrm>
            <a:off x="7030994" y="1684263"/>
            <a:ext cx="5037193" cy="37901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D115ED-A06D-98A0-26E0-0EC285B4454E}"/>
              </a:ext>
            </a:extLst>
          </p:cNvPr>
          <p:cNvSpPr txBox="1"/>
          <p:nvPr/>
        </p:nvSpPr>
        <p:spPr>
          <a:xfrm>
            <a:off x="10920040" y="1683370"/>
            <a:ext cx="10887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GB" sz="900" noProof="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8"/>
              </a:rPr>
              <a:t>arXiv:2107.02686</a:t>
            </a:r>
            <a:endParaRPr lang="en-GB" sz="900" noProof="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66AEF2-C28F-A2D1-126C-55A6E8822BAB}"/>
                  </a:ext>
                </a:extLst>
              </p:cNvPr>
              <p:cNvSpPr txBox="1"/>
              <p:nvPr/>
            </p:nvSpPr>
            <p:spPr>
              <a:xfrm>
                <a:off x="7727324" y="5633599"/>
                <a:ext cx="426859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400" dirty="0">
                    <a:solidFill>
                      <a:srgbClr val="E4000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Possible sensitivity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i="1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 sz="1400" i="1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GB" sz="1400" dirty="0">
                    <a:solidFill>
                      <a:srgbClr val="E4000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of ~0.5σ per year and IP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66AEF2-C28F-A2D1-126C-55A6E8822B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7324" y="5633599"/>
                <a:ext cx="4268597" cy="307777"/>
              </a:xfrm>
              <a:prstGeom prst="rect">
                <a:avLst/>
              </a:prstGeom>
              <a:blipFill>
                <a:blip r:embed="rId9"/>
                <a:stretch>
                  <a:fillRect l="-593" t="-3846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5F6A82A4-D59F-70B2-17F2-119452D95A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5376" y="5389632"/>
            <a:ext cx="3636651" cy="116916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2947A74-218B-0EBA-98B6-03AE1288220A}"/>
              </a:ext>
            </a:extLst>
          </p:cNvPr>
          <p:cNvSpPr txBox="1"/>
          <p:nvPr/>
        </p:nvSpPr>
        <p:spPr>
          <a:xfrm>
            <a:off x="4263114" y="5441204"/>
            <a:ext cx="3064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Correlate energy and transverse position so high-energy particles collide with low-energy ones (opposite beam dispersions at IP) — requires dedicated instruments: proposed for many 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colliders, but never implemented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B402DED-4DF8-86F4-5431-CA3F2395543E}"/>
                  </a:ext>
                </a:extLst>
              </p:cNvPr>
              <p:cNvSpPr/>
              <p:nvPr/>
            </p:nvSpPr>
            <p:spPr>
              <a:xfrm>
                <a:off x="641952" y="1121388"/>
                <a:ext cx="9479948" cy="3626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3600"/>
                  </a:spcBef>
                  <a:spcAft>
                    <a:spcPct val="0"/>
                  </a:spcAft>
                  <a:defRPr/>
                </a:pP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Extremely challenging 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— cornering the electron Yukawa coupling: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GB" sz="16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  <m:sSub>
                          <m:sSubPr>
                            <m:ctrlP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1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</m:den>
                    </m:f>
                    <m:r>
                      <a:rPr lang="en-GB" sz="16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≈2.9∙</m:t>
                    </m:r>
                    <m:sSup>
                      <m:sSupPr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B402DED-4DF8-86F4-5431-CA3F239554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2" y="1121388"/>
                <a:ext cx="9479948" cy="362600"/>
              </a:xfrm>
              <a:prstGeom prst="rect">
                <a:avLst/>
              </a:prstGeom>
              <a:blipFill>
                <a:blip r:embed="rId11"/>
                <a:stretch>
                  <a:fillRect l="-268" t="-96552" b="-1689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94771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A1D0B-5D3E-E0A3-2219-CFDD41FBB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38B3047-1D93-6EF3-71A8-C88B015C6593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the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90A1F10-D637-A351-2BCE-61D3D1A97493}"/>
              </a:ext>
            </a:extLst>
          </p:cNvPr>
          <p:cNvGrpSpPr/>
          <p:nvPr/>
        </p:nvGrpSpPr>
        <p:grpSpPr>
          <a:xfrm>
            <a:off x="959453" y="1405536"/>
            <a:ext cx="3886200" cy="1766454"/>
            <a:chOff x="469123" y="1511552"/>
            <a:chExt cx="3886200" cy="176645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CBE58AD-824D-5956-9C48-5033240D4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123" y="1511552"/>
              <a:ext cx="3886200" cy="176645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31FEF54A-FED6-02ED-FAE9-D7DB4429E13A}"/>
                    </a:ext>
                  </a:extLst>
                </p:cNvPr>
                <p:cNvSpPr txBox="1"/>
                <p:nvPr/>
              </p:nvSpPr>
              <p:spPr>
                <a:xfrm>
                  <a:off x="1938458" y="2408031"/>
                  <a:ext cx="420757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1600" i="1" noProof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b="0" i="1" noProof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𝜅</m:t>
                            </m:r>
                          </m:e>
                          <m:sub>
                            <m:r>
                              <a:rPr lang="en-GB" sz="1600" b="0" i="1" noProof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sub>
                        </m:sSub>
                      </m:oMath>
                    </m:oMathPara>
                  </a14:m>
                  <a:endParaRPr lang="en-GB" sz="1600" noProof="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31FEF54A-FED6-02ED-FAE9-D7DB4429E1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8458" y="2408031"/>
                  <a:ext cx="420757" cy="33855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D2DC3F8-A31E-01DA-59B7-B6B14A615C4B}"/>
                    </a:ext>
                  </a:extLst>
                </p:cNvPr>
                <p:cNvSpPr txBox="1"/>
                <p:nvPr/>
              </p:nvSpPr>
              <p:spPr>
                <a:xfrm>
                  <a:off x="1637252" y="1970255"/>
                  <a:ext cx="273087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algn="l">
                    <a:spcBef>
                      <a:spcPts val="3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1600" i="1" noProof="0" smtClean="0">
                                <a:solidFill>
                                  <a:srgbClr val="E40000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GB" sz="1600" i="1" noProof="0" smtClean="0">
                                <a:solidFill>
                                  <a:srgbClr val="E4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𝜅</m:t>
                            </m:r>
                          </m:e>
                          <m:sub>
                            <m:r>
                              <a:rPr lang="en-GB" sz="1600" b="0" i="1" noProof="0" smtClean="0">
                                <a:solidFill>
                                  <a:srgbClr val="E40000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𝑍</m:t>
                            </m:r>
                          </m:sub>
                        </m:sSub>
                      </m:oMath>
                    </m:oMathPara>
                  </a14:m>
                  <a:endParaRPr lang="en-GB" sz="1600" noProof="0" dirty="0">
                    <a:solidFill>
                      <a:srgbClr val="E4000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D2DC3F8-A31E-01DA-59B7-B6B14A615C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7252" y="1970255"/>
                  <a:ext cx="273087" cy="246221"/>
                </a:xfrm>
                <a:prstGeom prst="rect">
                  <a:avLst/>
                </a:prstGeom>
                <a:blipFill>
                  <a:blip r:embed="rId4"/>
                  <a:stretch>
                    <a:fillRect l="-8696" r="-4348" b="-1428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0A668F9-B56F-B571-1CAE-687EAE6C49F6}"/>
                    </a:ext>
                  </a:extLst>
                </p:cNvPr>
                <p:cNvSpPr txBox="1"/>
                <p:nvPr/>
              </p:nvSpPr>
              <p:spPr>
                <a:xfrm>
                  <a:off x="1312573" y="2149159"/>
                  <a:ext cx="273087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algn="l">
                    <a:spcBef>
                      <a:spcPts val="3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1600" i="1" noProof="0" smtClean="0">
                                <a:solidFill>
                                  <a:srgbClr val="E40000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GB" sz="1600" i="1" noProof="0" smtClean="0">
                                <a:solidFill>
                                  <a:srgbClr val="E4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𝜅</m:t>
                            </m:r>
                          </m:e>
                          <m:sub>
                            <m:r>
                              <a:rPr lang="en-GB" sz="1600" b="0" i="1" noProof="0" smtClean="0">
                                <a:solidFill>
                                  <a:srgbClr val="E40000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𝑍</m:t>
                            </m:r>
                          </m:sub>
                        </m:sSub>
                      </m:oMath>
                    </m:oMathPara>
                  </a14:m>
                  <a:endParaRPr lang="en-GB" sz="1600" noProof="0" dirty="0">
                    <a:solidFill>
                      <a:srgbClr val="E4000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0A668F9-B56F-B571-1CAE-687EAE6C49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12573" y="2149159"/>
                  <a:ext cx="273087" cy="246221"/>
                </a:xfrm>
                <a:prstGeom prst="rect">
                  <a:avLst/>
                </a:prstGeom>
                <a:blipFill>
                  <a:blip r:embed="rId5"/>
                  <a:stretch>
                    <a:fillRect l="-9091" r="-4545" b="-1428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A698FFB-0A93-3804-3B2D-8D76150CACF3}"/>
                </a:ext>
              </a:extLst>
            </p:cNvPr>
            <p:cNvSpPr/>
            <p:nvPr/>
          </p:nvSpPr>
          <p:spPr>
            <a:xfrm>
              <a:off x="1889292" y="2200788"/>
              <a:ext cx="90000" cy="90000"/>
            </a:xfrm>
            <a:prstGeom prst="ellipse">
              <a:avLst/>
            </a:prstGeom>
            <a:solidFill>
              <a:srgbClr val="E40000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2C7D413-4F5F-D3DB-4E38-BA16C53D0764}"/>
                </a:ext>
              </a:extLst>
            </p:cNvPr>
            <p:cNvSpPr/>
            <p:nvPr/>
          </p:nvSpPr>
          <p:spPr>
            <a:xfrm>
              <a:off x="1498351" y="2419448"/>
              <a:ext cx="90000" cy="90000"/>
            </a:xfrm>
            <a:prstGeom prst="ellipse">
              <a:avLst/>
            </a:prstGeom>
            <a:solidFill>
              <a:srgbClr val="E40000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F2E66B4-A4C4-5856-2A91-E3C5AE497213}"/>
                </a:ext>
              </a:extLst>
            </p:cNvPr>
            <p:cNvSpPr/>
            <p:nvPr/>
          </p:nvSpPr>
          <p:spPr>
            <a:xfrm>
              <a:off x="1889292" y="2611605"/>
              <a:ext cx="90000" cy="90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E4E6A3C-4CBB-EB1C-23BF-7FCB3670D516}"/>
                </a:ext>
              </a:extLst>
            </p:cNvPr>
            <p:cNvSpPr/>
            <p:nvPr/>
          </p:nvSpPr>
          <p:spPr>
            <a:xfrm>
              <a:off x="3658459" y="2671240"/>
              <a:ext cx="90000" cy="90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2247AEF-3358-FA24-28C0-9B8146E427BA}"/>
                </a:ext>
              </a:extLst>
            </p:cNvPr>
            <p:cNvSpPr/>
            <p:nvPr/>
          </p:nvSpPr>
          <p:spPr>
            <a:xfrm>
              <a:off x="3433169" y="2419449"/>
              <a:ext cx="90000" cy="90000"/>
            </a:xfrm>
            <a:prstGeom prst="ellipse">
              <a:avLst/>
            </a:prstGeom>
            <a:solidFill>
              <a:srgbClr val="E40000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l"/>
              <a:endParaRPr lang="en-GB" sz="1600" noProof="0" dirty="0">
                <a:latin typeface="Helvetica" pitchFamily="2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71E047E-EAC3-DCC9-9954-7DA8518D10F5}"/>
              </a:ext>
            </a:extLst>
          </p:cNvPr>
          <p:cNvSpPr/>
          <p:nvPr/>
        </p:nvSpPr>
        <p:spPr>
          <a:xfrm>
            <a:off x="641952" y="1147461"/>
            <a:ext cx="77650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Higgs self-coupling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— 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no HH production at FCC-ee, sensitivity through H–H–H loops</a:t>
            </a:r>
            <a:endParaRPr lang="en-GB" sz="16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F241A24-1294-FA10-267C-1CC1F2B03973}"/>
              </a:ext>
            </a:extLst>
          </p:cNvPr>
          <p:cNvSpPr/>
          <p:nvPr/>
        </p:nvSpPr>
        <p:spPr>
          <a:xfrm>
            <a:off x="6822222" y="2051822"/>
            <a:ext cx="38716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noProof="0" dirty="0" err="1">
                <a:solidFill>
                  <a:srgbClr val="000000"/>
                </a:solidFill>
                <a:latin typeface="Helvetica" pitchFamily="2" charset="0"/>
              </a:rPr>
              <a:t>FCC-ee+hh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 tightly constrains BSM models with 1</a:t>
            </a:r>
            <a:r>
              <a:rPr lang="en-GB" sz="1400" baseline="30000" noProof="0" dirty="0">
                <a:solidFill>
                  <a:srgbClr val="000000"/>
                </a:solidFill>
                <a:latin typeface="Helvetica" pitchFamily="2" charset="0"/>
              </a:rPr>
              <a:t>st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 order EW phase transition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0E811E-80AF-01E4-1C4B-780C4ECCA8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61</a:t>
            </a:fld>
            <a:endParaRPr lang="en-GB" noProof="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F988EF-2FF3-358C-4186-43F5E58367B5}"/>
              </a:ext>
            </a:extLst>
          </p:cNvPr>
          <p:cNvSpPr txBox="1"/>
          <p:nvPr/>
        </p:nvSpPr>
        <p:spPr>
          <a:xfrm>
            <a:off x="641952" y="3177237"/>
            <a:ext cx="49092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NLO vertex corrections to Higgsstrahlung (similar for W-boson fusion)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2735B25-EF7C-59C8-4ED0-7B655390DD8C}"/>
              </a:ext>
            </a:extLst>
          </p:cNvPr>
          <p:cNvSpPr/>
          <p:nvPr/>
        </p:nvSpPr>
        <p:spPr>
          <a:xfrm>
            <a:off x="1281924" y="5674553"/>
            <a:ext cx="1503514" cy="36239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58927BD4-95CF-C43F-6BAD-0FB76827455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930" t="9815" r="48912" b="72264"/>
          <a:stretch>
            <a:fillRect/>
          </a:stretch>
        </p:blipFill>
        <p:spPr>
          <a:xfrm>
            <a:off x="264652" y="3612488"/>
            <a:ext cx="4663366" cy="309940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59E535A-42B1-541C-BF52-2E5DD9590171}"/>
              </a:ext>
            </a:extLst>
          </p:cNvPr>
          <p:cNvSpPr txBox="1"/>
          <p:nvPr/>
        </p:nvSpPr>
        <p:spPr>
          <a:xfrm>
            <a:off x="3693795" y="3616649"/>
            <a:ext cx="10887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GB" sz="900" noProof="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7"/>
              </a:rPr>
              <a:t>arXiv:1711.03978</a:t>
            </a:r>
            <a:endParaRPr lang="en-GB" sz="900" noProof="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566627B-5DE2-2002-A644-3D069F32D279}"/>
                  </a:ext>
                </a:extLst>
              </p:cNvPr>
              <p:cNvSpPr txBox="1"/>
              <p:nvPr/>
            </p:nvSpPr>
            <p:spPr>
              <a:xfrm>
                <a:off x="3865933" y="4260104"/>
                <a:ext cx="2076768" cy="12003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Measuring </a:t>
                </a:r>
                <a:r>
                  <a:rPr lang="en-GB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σ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(e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+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e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→ ZH) and </a:t>
                </a:r>
                <a:r>
                  <a:rPr lang="en-GB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σ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(e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+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e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→ 𝜈𝜈H) at different √s improves precision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GB" sz="12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𝜅</m:t>
                        </m:r>
                      </m:e>
                      <m:sub>
                        <m:r>
                          <a:rPr lang="en-GB" sz="12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𝜆</m:t>
                        </m:r>
                      </m:sub>
                    </m:sSub>
                  </m:oMath>
                </a14:m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from 30% (HL-LHC) to 20% (or 40% standalone) in EFT analysis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566627B-5DE2-2002-A644-3D069F32D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933" y="4260104"/>
                <a:ext cx="2076768" cy="1200329"/>
              </a:xfrm>
              <a:prstGeom prst="rect">
                <a:avLst/>
              </a:prstGeom>
              <a:blipFill>
                <a:blip r:embed="rId8"/>
                <a:stretch>
                  <a:fillRect t="-1042" b="-20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9C280E04-D97E-3620-0E1B-7A5D65443649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75535" y="2749357"/>
            <a:ext cx="5243143" cy="38730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45F37C-0623-70B1-4B55-597A1C83AEFD}"/>
              </a:ext>
            </a:extLst>
          </p:cNvPr>
          <p:cNvSpPr txBox="1"/>
          <p:nvPr/>
        </p:nvSpPr>
        <p:spPr>
          <a:xfrm>
            <a:off x="10306439" y="2630510"/>
            <a:ext cx="10887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GB" sz="900" noProof="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10"/>
              </a:rPr>
              <a:t>arXiv:2504.00672</a:t>
            </a:r>
            <a:endParaRPr lang="en-GB" sz="900" noProof="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560020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4F901-BD36-494A-B160-096852971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C402A5E-1555-ACFD-CCF6-3EEA77347E49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A80C80-8BB3-F7D5-6E94-B0408010B1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23930E-BDCB-436E-90AE-FAA4F3143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3B0876-BF5B-62F6-0F8D-7149F2B0A847}"/>
              </a:ext>
            </a:extLst>
          </p:cNvPr>
          <p:cNvSpPr txBox="1"/>
          <p:nvPr/>
        </p:nvSpPr>
        <p:spPr>
          <a:xfrm>
            <a:off x="0" y="27127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noProof="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Power efficiency</a:t>
            </a: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: next-generation </a:t>
            </a:r>
            <a:r>
              <a:rPr lang="en-GB" sz="3600" b="1" noProof="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</a:t>
            </a:r>
            <a:r>
              <a:rPr lang="en-GB" sz="3600" b="1" baseline="30000" noProof="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+</a:t>
            </a:r>
            <a:r>
              <a:rPr lang="en-GB" sz="3600" b="1" noProof="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</a:t>
            </a:r>
            <a:r>
              <a:rPr lang="en-GB" sz="3600" b="1" baseline="30000" noProof="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–</a:t>
            </a:r>
            <a:r>
              <a:rPr lang="en-GB" sz="3600" b="1" noProof="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 collider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B3C8DD2-0F48-3B66-99CA-6A73F410F1DF}"/>
              </a:ext>
            </a:extLst>
          </p:cNvPr>
          <p:cNvSpPr/>
          <p:nvPr/>
        </p:nvSpPr>
        <p:spPr>
          <a:xfrm>
            <a:off x="1892165" y="2116399"/>
            <a:ext cx="8348870" cy="4585506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BC9916-F64F-1B3D-F72F-6B4ADB3371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86" t="10434" r="22381" b="64638"/>
          <a:stretch>
            <a:fillRect/>
          </a:stretch>
        </p:blipFill>
        <p:spPr>
          <a:xfrm>
            <a:off x="2236721" y="2229503"/>
            <a:ext cx="7421219" cy="43318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B3C567-2B3B-CC23-C7FB-62773B24AFA2}"/>
              </a:ext>
            </a:extLst>
          </p:cNvPr>
          <p:cNvSpPr txBox="1"/>
          <p:nvPr/>
        </p:nvSpPr>
        <p:spPr>
          <a:xfrm>
            <a:off x="8124033" y="2163898"/>
            <a:ext cx="12954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latin typeface="Helvetica" pitchFamily="2" charset="0"/>
                <a:hlinkClick r:id="rId4"/>
              </a:rPr>
              <a:t>Figure reference</a:t>
            </a:r>
            <a:endParaRPr lang="en-GB" sz="900" dirty="0">
              <a:latin typeface="Helvetica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56762B-018C-8A5E-CB0C-7B8208A45FF0}"/>
              </a:ext>
            </a:extLst>
          </p:cNvPr>
          <p:cNvSpPr txBox="1"/>
          <p:nvPr/>
        </p:nvSpPr>
        <p:spPr>
          <a:xfrm>
            <a:off x="457199" y="915385"/>
            <a:ext cx="11772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FCC-ee vs LEP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: larger bending radius, more efficient superconducting RF, improved beam optics (higher beam-beam performance limits), ultra-low emittance magnet lattices, crab waist scheme, continuous top-up injection via booster (always near optimal luminosity), </a:t>
            </a:r>
            <a:r>
              <a:rPr lang="en-GB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power-optimised from the start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65B110-307F-7478-D9E3-888F686D766B}"/>
              </a:ext>
            </a:extLst>
          </p:cNvPr>
          <p:cNvSpPr txBox="1"/>
          <p:nvPr/>
        </p:nvSpPr>
        <p:spPr>
          <a:xfrm>
            <a:off x="3343275" y="4480592"/>
            <a:ext cx="2500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FCC-ee delivers 10</a:t>
            </a:r>
            <a:r>
              <a:rPr lang="en-GB" sz="1400" baseline="30000" dirty="0">
                <a:solidFill>
                  <a:prstClr val="black"/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4</a:t>
            </a:r>
            <a:r>
              <a:rPr lang="en-GB" sz="1400" dirty="0">
                <a:solidFill>
                  <a:prstClr val="black"/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– 10</a:t>
            </a:r>
            <a:r>
              <a:rPr lang="en-GB" sz="1400" baseline="30000" dirty="0">
                <a:solidFill>
                  <a:prstClr val="black"/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5</a:t>
            </a:r>
            <a:r>
              <a:rPr lang="en-GB" sz="1400" dirty="0">
                <a:solidFill>
                  <a:prstClr val="black"/>
                </a:solidFill>
                <a:highlight>
                  <a:srgbClr val="FFFF00"/>
                </a:highlight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× luminosity / electrical power of LEP</a:t>
            </a:r>
          </a:p>
        </p:txBody>
      </p:sp>
    </p:spTree>
    <p:extLst>
      <p:ext uri="{BB962C8B-B14F-4D97-AF65-F5344CB8AC3E}">
        <p14:creationId xmlns:p14="http://schemas.microsoft.com/office/powerpoint/2010/main" val="14909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35A26-4D12-4C3A-5568-B610CB741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AF9566-82EF-8E17-2ED6-A40D97934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69F296-853B-87C2-5835-F5AA2BB21E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AE80D05-5784-20A3-DBB0-1BA35FE1E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103931"/>
              </p:ext>
            </p:extLst>
          </p:nvPr>
        </p:nvGraphicFramePr>
        <p:xfrm>
          <a:off x="535931" y="1244855"/>
          <a:ext cx="11136929" cy="441741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170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0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3778">
                  <a:extLst>
                    <a:ext uri="{9D8B030D-6E8A-4147-A177-3AD203B41FA5}">
                      <a16:colId xmlns:a16="http://schemas.microsoft.com/office/drawing/2014/main" val="2796787892"/>
                    </a:ext>
                  </a:extLst>
                </a:gridCol>
                <a:gridCol w="1113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5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14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00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076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076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32215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 Project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Construction start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First beams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Peak </a:t>
                      </a:r>
                      <a:r>
                        <a:rPr lang="en-GB" sz="1400" b="0" dirty="0" err="1">
                          <a:latin typeface="Helvetica" pitchFamily="2" charset="0"/>
                        </a:rPr>
                        <a:t>lumi</a:t>
                      </a:r>
                      <a:r>
                        <a:rPr lang="en-GB" sz="1400" b="0" dirty="0">
                          <a:latin typeface="Helvetica" pitchFamily="2" charset="0"/>
                        </a:rPr>
                        <a:t> at Z per IP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[10</a:t>
                      </a:r>
                      <a:r>
                        <a:rPr kumimoji="0" lang="en-GB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34</a:t>
                      </a: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 cm</a:t>
                      </a:r>
                      <a:r>
                        <a:rPr kumimoji="0" lang="en-GB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–2</a:t>
                      </a: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en-GB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–1</a:t>
                      </a: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]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Peak </a:t>
                      </a:r>
                      <a:r>
                        <a:rPr lang="en-GB" sz="1400" b="0" dirty="0" err="1">
                          <a:latin typeface="Helvetica" pitchFamily="2" charset="0"/>
                        </a:rPr>
                        <a:t>lumi</a:t>
                      </a:r>
                      <a:r>
                        <a:rPr lang="en-GB" sz="1400" b="0" dirty="0">
                          <a:latin typeface="Helvetica" pitchFamily="2" charset="0"/>
                        </a:rPr>
                        <a:t> at HZ per IP </a:t>
                      </a:r>
                    </a:p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200" b="0" dirty="0">
                          <a:latin typeface="Helvetica" pitchFamily="2" charset="0"/>
                        </a:rPr>
                        <a:t>[10</a:t>
                      </a:r>
                      <a:r>
                        <a:rPr lang="en-GB" sz="1200" b="0" baseline="30000" dirty="0">
                          <a:latin typeface="Helvetica" pitchFamily="2" charset="0"/>
                        </a:rPr>
                        <a:t>34</a:t>
                      </a:r>
                      <a:r>
                        <a:rPr lang="en-GB" sz="1200" b="0" dirty="0">
                          <a:latin typeface="Helvetica" pitchFamily="2" charset="0"/>
                        </a:rPr>
                        <a:t> cm</a:t>
                      </a:r>
                      <a:r>
                        <a:rPr lang="en-GB" sz="1200" b="0" baseline="30000" dirty="0">
                          <a:latin typeface="Helvetica" pitchFamily="2" charset="0"/>
                        </a:rPr>
                        <a:t>–2</a:t>
                      </a:r>
                      <a:r>
                        <a:rPr lang="en-GB" sz="1200" b="0" dirty="0">
                          <a:latin typeface="Helvetica" pitchFamily="2" charset="0"/>
                        </a:rPr>
                        <a:t>s</a:t>
                      </a:r>
                      <a:r>
                        <a:rPr lang="en-GB" sz="1200" b="0" baseline="30000" dirty="0">
                          <a:latin typeface="Helvetica" pitchFamily="2" charset="0"/>
                        </a:rPr>
                        <a:t>–1</a:t>
                      </a:r>
                      <a:r>
                        <a:rPr lang="en-GB" sz="1200" b="0" dirty="0">
                          <a:latin typeface="Helvetica" pitchFamily="2" charset="0"/>
                        </a:rPr>
                        <a:t>]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Years of operation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Construction cost* [BCHF]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Next stage collider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Start of operation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Total construction cost* </a:t>
                      </a:r>
                      <a:r>
                        <a:rPr lang="en-GB" sz="1200" b="0" dirty="0">
                          <a:latin typeface="Helvetica" pitchFamily="2" charset="0"/>
                        </a:rPr>
                        <a:t>[BCHF]</a:t>
                      </a:r>
                      <a:endParaRPr lang="en-GB" sz="1400" b="0" dirty="0">
                        <a:latin typeface="Helvetica" pitchFamily="2" charset="0"/>
                      </a:endParaRPr>
                    </a:p>
                  </a:txBody>
                  <a:tcPr marL="54000" marR="54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562">
                <a:tc>
                  <a:txBody>
                    <a:bodyPr/>
                    <a:lstStyle/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FCC-ee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2033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rgbClr val="E40000"/>
                          </a:solidFill>
                          <a:latin typeface="Helvetica" pitchFamily="2" charset="0"/>
                        </a:rPr>
                        <a:t>2046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144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7.5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14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15.3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FCC-</a:t>
                      </a:r>
                      <a:r>
                        <a:rPr lang="en-GB" sz="1400" dirty="0" err="1">
                          <a:latin typeface="Helvetica" pitchFamily="2" charset="0"/>
                        </a:rPr>
                        <a:t>hh</a:t>
                      </a:r>
                      <a:endParaRPr lang="en-GB" sz="1400" dirty="0">
                        <a:latin typeface="Helvetica" pitchFamily="2" charset="0"/>
                      </a:endParaRP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2079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34.7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562">
                <a:tc>
                  <a:txBody>
                    <a:bodyPr/>
                    <a:lstStyle/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LEP3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2037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rgbClr val="E40000"/>
                          </a:solidFill>
                          <a:latin typeface="Helvetica" pitchFamily="2" charset="0"/>
                        </a:rPr>
                        <a:t>2047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40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1.6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15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4.1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FCC-</a:t>
                      </a:r>
                      <a:r>
                        <a:rPr lang="en-GB" sz="1400" dirty="0" err="1">
                          <a:latin typeface="Helvetica" pitchFamily="2" charset="0"/>
                        </a:rPr>
                        <a:t>hh</a:t>
                      </a:r>
                      <a:endParaRPr lang="en-GB" sz="1400" dirty="0">
                        <a:latin typeface="Helvetica" pitchFamily="2" charset="0"/>
                      </a:endParaRP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2074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32.5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5756">
                <a:tc>
                  <a:txBody>
                    <a:bodyPr/>
                    <a:lstStyle/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LCF 250 →   </a:t>
                      </a:r>
                    </a:p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550 GeV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2035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rgbClr val="E40000"/>
                          </a:solidFill>
                          <a:latin typeface="Helvetica" pitchFamily="2" charset="0"/>
                        </a:rPr>
                        <a:t>2045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0.28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1.4 – 2.7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19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9.4 + 5.4 = 14.8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&gt; 1 TeV collider?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5756">
                <a:tc>
                  <a:txBody>
                    <a:bodyPr/>
                    <a:lstStyle/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CLIC 380 → </a:t>
                      </a:r>
                    </a:p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1500 GeV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2035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rgbClr val="E40000"/>
                          </a:solidFill>
                          <a:latin typeface="Helvetica" pitchFamily="2" charset="0"/>
                        </a:rPr>
                        <a:t>2045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1.2</a:t>
                      </a:r>
                      <a:r>
                        <a:rPr lang="en-GB" sz="1400" baseline="-25000" dirty="0">
                          <a:latin typeface="Helvetica" pitchFamily="2" charset="0"/>
                        </a:rPr>
                        <a:t>380 GeV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7.5 + 7.1 = 14.6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3 TeV collider?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4562">
                <a:tc>
                  <a:txBody>
                    <a:bodyPr/>
                    <a:lstStyle/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</a:t>
                      </a:r>
                      <a:r>
                        <a:rPr lang="en-GB" sz="1400" b="1" dirty="0" err="1">
                          <a:latin typeface="Helvetica" pitchFamily="2" charset="0"/>
                        </a:rPr>
                        <a:t>LHeC</a:t>
                      </a:r>
                      <a:endParaRPr lang="en-GB" sz="1400" b="1" dirty="0">
                        <a:latin typeface="Helvetica" pitchFamily="2" charset="0"/>
                      </a:endParaRP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2037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rgbClr val="E40000"/>
                          </a:solidFill>
                          <a:latin typeface="Helvetica" pitchFamily="2" charset="0"/>
                        </a:rPr>
                        <a:t>2044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2.3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7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2.1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FCC-</a:t>
                      </a:r>
                      <a:r>
                        <a:rPr lang="en-GB" sz="1400" dirty="0" err="1">
                          <a:latin typeface="Helvetica" pitchFamily="2" charset="0"/>
                        </a:rPr>
                        <a:t>hh</a:t>
                      </a:r>
                      <a:endParaRPr lang="en-GB" sz="1400" dirty="0">
                        <a:latin typeface="Helvetica" pitchFamily="2" charset="0"/>
                      </a:endParaRP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2064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30.5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55716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B3EC44C-9910-0C4F-45C6-44E2C8299D14}"/>
              </a:ext>
            </a:extLst>
          </p:cNvPr>
          <p:cNvSpPr txBox="1"/>
          <p:nvPr/>
        </p:nvSpPr>
        <p:spPr>
          <a:xfrm>
            <a:off x="8759883" y="5666624"/>
            <a:ext cx="2912977" cy="276999"/>
          </a:xfrm>
          <a:prstGeom prst="rect">
            <a:avLst/>
          </a:prstGeom>
          <a:solidFill>
            <a:srgbClr val="053B46">
              <a:alpha val="68965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*Construction costs include experiments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8BC017-00B0-C654-1664-0F0F8E8A8B27}"/>
              </a:ext>
            </a:extLst>
          </p:cNvPr>
          <p:cNvSpPr txBox="1"/>
          <p:nvPr/>
        </p:nvSpPr>
        <p:spPr>
          <a:xfrm>
            <a:off x="2604938" y="5666624"/>
            <a:ext cx="1437791" cy="646331"/>
          </a:xfrm>
          <a:prstGeom prst="rect">
            <a:avLst/>
          </a:prstGeom>
          <a:solidFill>
            <a:srgbClr val="053B46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C9D2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Similar start dates driven by HL-LHC running until 2041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5E014C-EF8E-745E-A745-11084C951028}"/>
              </a:ext>
            </a:extLst>
          </p:cNvPr>
          <p:cNvSpPr txBox="1"/>
          <p:nvPr/>
        </p:nvSpPr>
        <p:spPr>
          <a:xfrm>
            <a:off x="0" y="271279"/>
            <a:ext cx="11672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The big picture: next-generation collider projects for CERN</a:t>
            </a:r>
          </a:p>
        </p:txBody>
      </p:sp>
    </p:spTree>
    <p:extLst>
      <p:ext uri="{BB962C8B-B14F-4D97-AF65-F5344CB8AC3E}">
        <p14:creationId xmlns:p14="http://schemas.microsoft.com/office/powerpoint/2010/main" val="32562067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63092-7AB5-74CC-D618-A0A1BB7B9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D575D8-556E-45CC-FCEA-0A90B2165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64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CE62B6-28E1-A5CB-C4D0-559C57CE9323}"/>
              </a:ext>
            </a:extLst>
          </p:cNvPr>
          <p:cNvSpPr txBox="1"/>
          <p:nvPr/>
        </p:nvSpPr>
        <p:spPr>
          <a:xfrm>
            <a:off x="214938" y="264651"/>
            <a:ext cx="8158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Intermediate conclusions by ESG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123FB6-0B07-99D1-7489-4E0F7AF86BA4}"/>
              </a:ext>
            </a:extLst>
          </p:cNvPr>
          <p:cNvSpPr/>
          <p:nvPr/>
        </p:nvSpPr>
        <p:spPr>
          <a:xfrm>
            <a:off x="10556018" y="585243"/>
            <a:ext cx="15787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</a:rPr>
              <a:t>[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  <a:hlinkClick r:id="rId2"/>
              </a:rPr>
              <a:t>Link to document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</a:rPr>
              <a:t>]</a:t>
            </a:r>
            <a:endParaRPr lang="en-GB" sz="900" dirty="0">
              <a:solidFill>
                <a:srgbClr val="0070C0"/>
              </a:solidFill>
              <a:latin typeface="Helvetica Light" panose="020B0403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DE43E1-B007-83D9-989F-5AE892DC6DFE}"/>
              </a:ext>
            </a:extLst>
          </p:cNvPr>
          <p:cNvSpPr/>
          <p:nvPr/>
        </p:nvSpPr>
        <p:spPr>
          <a:xfrm>
            <a:off x="641952" y="1108688"/>
            <a:ext cx="112066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FCC-ee 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is technically feasible and would deliver the broadest high-precision particle physics programme. It would also pave the way towards a hadron collider reusing the tunnel and much of the infrastructure</a:t>
            </a:r>
          </a:p>
          <a:p>
            <a:pPr defTabSz="457200" fontAlgn="base">
              <a:spcBef>
                <a:spcPts val="2400"/>
              </a:spcBef>
              <a:spcAft>
                <a:spcPct val="0"/>
              </a:spcAft>
              <a:defRPr/>
            </a:pPr>
            <a:r>
              <a:rPr lang="en-GB" sz="1600" b="1" dirty="0">
                <a:latin typeface="Helvetica" pitchFamily="2" charset="0"/>
              </a:rPr>
              <a:t>LEP3 and </a:t>
            </a:r>
            <a:r>
              <a:rPr lang="en-GB" sz="1600" b="1" dirty="0" err="1">
                <a:latin typeface="Helvetica" pitchFamily="2" charset="0"/>
              </a:rPr>
              <a:t>LHeC</a:t>
            </a:r>
            <a:r>
              <a:rPr lang="en-GB" sz="1600" b="1" dirty="0">
                <a:latin typeface="Helvetica" pitchFamily="2" charset="0"/>
              </a:rPr>
              <a:t> </a:t>
            </a:r>
            <a:r>
              <a:rPr lang="en-GB" sz="1600" dirty="0">
                <a:latin typeface="Helvetica" pitchFamily="2" charset="0"/>
              </a:rPr>
              <a:t>as alternative options with significantly lower construction cost (but no new tunnel for a possible hadron collider): not competitive with FCC-ee on breadth of physics programme, not flagship colliders</a:t>
            </a:r>
          </a:p>
          <a:p>
            <a:pPr defTabSz="457200" fontAlgn="base">
              <a:spcBef>
                <a:spcPts val="2400"/>
              </a:spcBef>
              <a:spcAft>
                <a:spcPct val="0"/>
              </a:spcAft>
              <a:defRPr/>
            </a:pPr>
            <a:r>
              <a:rPr lang="en-GB" sz="1600" b="1" dirty="0">
                <a:latin typeface="Helvetica" pitchFamily="2" charset="0"/>
              </a:rPr>
              <a:t>CLIC and LCF </a:t>
            </a:r>
            <a:r>
              <a:rPr lang="en-GB" sz="1600" dirty="0">
                <a:latin typeface="Helvetica" pitchFamily="2" charset="0"/>
              </a:rPr>
              <a:t>as alternative options: operation at 550 GeV or higher would offer competitive programmes in Higgs and top-quark physics, however, overall not competitive with FCC-ee. Both require a new tunnel of about 33 km to reach their ultimate energies. Path to 10 TeV </a:t>
            </a:r>
            <a:r>
              <a:rPr lang="en-GB" sz="1600" dirty="0" err="1">
                <a:latin typeface="Helvetica" pitchFamily="2" charset="0"/>
              </a:rPr>
              <a:t>pCM</a:t>
            </a:r>
            <a:r>
              <a:rPr lang="en-GB" sz="1600" dirty="0">
                <a:latin typeface="Helvetica" pitchFamily="2" charset="0"/>
              </a:rPr>
              <a:t> requires plasma </a:t>
            </a:r>
            <a:r>
              <a:rPr lang="en-GB" sz="1600" dirty="0" err="1">
                <a:latin typeface="Helvetica" pitchFamily="2" charset="0"/>
              </a:rPr>
              <a:t>wakefield</a:t>
            </a:r>
            <a:r>
              <a:rPr lang="en-GB" sz="1600" dirty="0">
                <a:latin typeface="Helvetica" pitchFamily="2" charset="0"/>
              </a:rPr>
              <a:t> acceleration, which is not yet a proven technology</a:t>
            </a:r>
          </a:p>
          <a:p>
            <a:pPr defTabSz="457200" fontAlgn="base">
              <a:spcBef>
                <a:spcPts val="2400"/>
              </a:spcBef>
              <a:spcAft>
                <a:spcPct val="0"/>
              </a:spcAft>
              <a:defRPr/>
            </a:pPr>
            <a:r>
              <a:rPr lang="en-GB" sz="1600" b="1" dirty="0">
                <a:latin typeface="Helvetica" pitchFamily="2" charset="0"/>
              </a:rPr>
              <a:t>Descoped FCC-ee </a:t>
            </a:r>
            <a:r>
              <a:rPr lang="en-GB" sz="1600" dirty="0">
                <a:latin typeface="Helvetica" pitchFamily="2" charset="0"/>
              </a:rPr>
              <a:t>to reduce cost by 15% (no ttbar run: –1.26 BCHF, drop 2 / 4 experiments: –0.80 BCHF, decrease RF power from 50 → 30 MW (–0.35 BCHF) significantly impacts breadth of the physics programme and precision, but still stronger than other options. Scenarios would be reversible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148ADF-F1F8-05CC-7C20-5F6B55AC6118}"/>
              </a:ext>
            </a:extLst>
          </p:cNvPr>
          <p:cNvSpPr txBox="1"/>
          <p:nvPr/>
        </p:nvSpPr>
        <p:spPr>
          <a:xfrm>
            <a:off x="641952" y="4566699"/>
            <a:ext cx="88911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[ L(FCC-ee) × 3/5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×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2/4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×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1.2 = L(FCC-ee)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×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0.36  →  need to run 2.8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× longer for equivalent physics ]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8179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00701-E8AA-14AE-6611-9EF90CED2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07AD39-F0E5-08BB-74A2-7ECA6FDC3D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65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96BDCD-3A6B-DD03-CF4E-8441D21029FE}"/>
              </a:ext>
            </a:extLst>
          </p:cNvPr>
          <p:cNvSpPr txBox="1"/>
          <p:nvPr/>
        </p:nvSpPr>
        <p:spPr>
          <a:xfrm>
            <a:off x="214938" y="264651"/>
            <a:ext cx="8158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ESG recommendations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BEE131-268C-A387-9D16-FB3811331B54}"/>
              </a:ext>
            </a:extLst>
          </p:cNvPr>
          <p:cNvSpPr/>
          <p:nvPr/>
        </p:nvSpPr>
        <p:spPr>
          <a:xfrm>
            <a:off x="9795164" y="585243"/>
            <a:ext cx="23395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</a:rPr>
              <a:t>[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  <a:hlinkClick r:id="rId2"/>
              </a:rPr>
              <a:t>Link to document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</a:rPr>
              <a:t>, 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  <a:hlinkClick r:id="rId3"/>
              </a:rPr>
              <a:t>Karl’s talk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</a:rPr>
              <a:t>]</a:t>
            </a:r>
            <a:endParaRPr lang="en-GB" sz="900" dirty="0">
              <a:solidFill>
                <a:srgbClr val="0070C0"/>
              </a:solidFill>
              <a:latin typeface="Helvetica Light" panose="020B04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D45ACD-0D9F-CAC7-414A-161F6A8144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754" r="5548" b="21808"/>
          <a:stretch>
            <a:fillRect/>
          </a:stretch>
        </p:blipFill>
        <p:spPr>
          <a:xfrm>
            <a:off x="179604" y="1751090"/>
            <a:ext cx="11694242" cy="41350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BDB59AF-6C12-64C5-A769-1A942266D235}"/>
              </a:ext>
            </a:extLst>
          </p:cNvPr>
          <p:cNvSpPr txBox="1"/>
          <p:nvPr/>
        </p:nvSpPr>
        <p:spPr>
          <a:xfrm>
            <a:off x="641952" y="1108688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2200" b="1" i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General Recommendations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7A3F4D5-8FB3-45DA-D8BE-1B09658769E5}"/>
              </a:ext>
            </a:extLst>
          </p:cNvPr>
          <p:cNvSpPr/>
          <p:nvPr/>
        </p:nvSpPr>
        <p:spPr>
          <a:xfrm>
            <a:off x="544969" y="1801092"/>
            <a:ext cx="11231893" cy="1108364"/>
          </a:xfrm>
          <a:prstGeom prst="roundRect">
            <a:avLst>
              <a:gd name="adj" fmla="val 6578"/>
            </a:avLst>
          </a:prstGeom>
          <a:ln w="28575">
            <a:solidFill>
              <a:srgbClr val="E4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8698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B2032-0585-B182-17F0-765E0384F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B84125-1D33-97CF-B466-A2C4AC5B6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66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936091-30D9-9E15-06C5-CB2817BB5C1D}"/>
              </a:ext>
            </a:extLst>
          </p:cNvPr>
          <p:cNvSpPr txBox="1"/>
          <p:nvPr/>
        </p:nvSpPr>
        <p:spPr>
          <a:xfrm>
            <a:off x="214938" y="264651"/>
            <a:ext cx="8158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ESG recommendations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9DC9AA-5428-BAD5-F91F-D211BC7B1BD0}"/>
              </a:ext>
            </a:extLst>
          </p:cNvPr>
          <p:cNvSpPr/>
          <p:nvPr/>
        </p:nvSpPr>
        <p:spPr>
          <a:xfrm>
            <a:off x="9795164" y="585243"/>
            <a:ext cx="23395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</a:rPr>
              <a:t>[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  <a:hlinkClick r:id="rId2"/>
              </a:rPr>
              <a:t>Link to document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</a:rPr>
              <a:t>, 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  <a:hlinkClick r:id="rId3"/>
              </a:rPr>
              <a:t>Karl’s talk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</a:rPr>
              <a:t>]</a:t>
            </a:r>
            <a:endParaRPr lang="en-GB" sz="900" dirty="0">
              <a:solidFill>
                <a:srgbClr val="0070C0"/>
              </a:solidFill>
              <a:latin typeface="Helvetica Light" panose="020B0403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F2C858-8655-7FBF-0413-6793792E9838}"/>
              </a:ext>
            </a:extLst>
          </p:cNvPr>
          <p:cNvSpPr txBox="1"/>
          <p:nvPr/>
        </p:nvSpPr>
        <p:spPr>
          <a:xfrm>
            <a:off x="641952" y="1108688"/>
            <a:ext cx="5493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2200" b="1" i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next CERN flagship collider project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8C9FF8-BA32-24B5-F27C-F3C1ECF3AC4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4695" t="26535" r="4817" b="52420"/>
          <a:stretch>
            <a:fillRect/>
          </a:stretch>
        </p:blipFill>
        <p:spPr>
          <a:xfrm>
            <a:off x="755066" y="1794683"/>
            <a:ext cx="10508679" cy="152750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E192598-FF91-DCC8-329F-D57C1FEB37C6}"/>
              </a:ext>
            </a:extLst>
          </p:cNvPr>
          <p:cNvSpPr/>
          <p:nvPr/>
        </p:nvSpPr>
        <p:spPr>
          <a:xfrm>
            <a:off x="544969" y="1801091"/>
            <a:ext cx="11231395" cy="1537853"/>
          </a:xfrm>
          <a:prstGeom prst="roundRect">
            <a:avLst>
              <a:gd name="adj" fmla="val 6578"/>
            </a:avLst>
          </a:prstGeom>
          <a:ln w="28575">
            <a:solidFill>
              <a:srgbClr val="E4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E7E043-137F-8811-743E-4E84A99559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2858" b="23235"/>
          <a:stretch>
            <a:fillRect/>
          </a:stretch>
        </p:blipFill>
        <p:spPr>
          <a:xfrm>
            <a:off x="725081" y="3935959"/>
            <a:ext cx="10918197" cy="94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0671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462C5-975A-6A52-4F1F-779AF7359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AF4662-1A55-184E-8170-5231BD4A42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67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EE0400-D1F1-A7C0-A5AB-17D495E9AFAE}"/>
              </a:ext>
            </a:extLst>
          </p:cNvPr>
          <p:cNvSpPr txBox="1"/>
          <p:nvPr/>
        </p:nvSpPr>
        <p:spPr>
          <a:xfrm>
            <a:off x="214938" y="264651"/>
            <a:ext cx="8158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ESG recommendations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6C3C6E-9EB9-DB83-D690-4A2B48C3EAEB}"/>
              </a:ext>
            </a:extLst>
          </p:cNvPr>
          <p:cNvSpPr/>
          <p:nvPr/>
        </p:nvSpPr>
        <p:spPr>
          <a:xfrm>
            <a:off x="9795164" y="585243"/>
            <a:ext cx="23395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</a:rPr>
              <a:t>[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  <a:hlinkClick r:id="rId2"/>
              </a:rPr>
              <a:t>Link to document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</a:rPr>
              <a:t>, 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  <a:hlinkClick r:id="rId3"/>
              </a:rPr>
              <a:t>Karl’s talk</a:t>
            </a:r>
            <a:r>
              <a:rPr lang="en-GB" sz="1000" dirty="0">
                <a:solidFill>
                  <a:srgbClr val="000000"/>
                </a:solidFill>
                <a:latin typeface="Helvetica Light" panose="020B0403020202020204" pitchFamily="34" charset="0"/>
              </a:rPr>
              <a:t>]</a:t>
            </a:r>
            <a:endParaRPr lang="en-GB" sz="900" dirty="0">
              <a:solidFill>
                <a:srgbClr val="0070C0"/>
              </a:solidFill>
              <a:latin typeface="Helvetica Light" panose="020B0403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5F0D3F-40FF-43C1-7697-89784CC2D3EF}"/>
              </a:ext>
            </a:extLst>
          </p:cNvPr>
          <p:cNvSpPr txBox="1"/>
          <p:nvPr/>
        </p:nvSpPr>
        <p:spPr>
          <a:xfrm>
            <a:off x="641952" y="1108688"/>
            <a:ext cx="17524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2200" b="1" i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Technology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0CF1A6-A9DA-7EF3-DA77-23A1B31D7D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78" t="18261" r="4212" b="68216"/>
          <a:stretch>
            <a:fillRect/>
          </a:stretch>
        </p:blipFill>
        <p:spPr>
          <a:xfrm>
            <a:off x="669662" y="1693932"/>
            <a:ext cx="10610620" cy="9799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1CEE0A-C34D-09E2-B575-CAB937E2B0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78" t="37340" r="4212" b="10480"/>
          <a:stretch>
            <a:fillRect/>
          </a:stretch>
        </p:blipFill>
        <p:spPr>
          <a:xfrm>
            <a:off x="669662" y="2800575"/>
            <a:ext cx="10610620" cy="37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481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2ECC6-8EC2-0C33-CCFF-41CC035CA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79A348A-76EE-FB92-9575-8F872919162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The European Strategy for Particle Physics – Update (ESPPU)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091442-7D31-52B0-C3E9-911841F13851}"/>
              </a:ext>
            </a:extLst>
          </p:cNvPr>
          <p:cNvSpPr txBox="1"/>
          <p:nvPr/>
        </p:nvSpPr>
        <p:spPr>
          <a:xfrm>
            <a:off x="11207931" y="655109"/>
            <a:ext cx="104502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>
                <a:solidFill>
                  <a:srgbClr val="0070C0"/>
                </a:solidFill>
                <a:latin typeface="Helvetica Light" panose="020B0403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From Karl’s talk</a:t>
            </a:r>
            <a:endParaRPr lang="en-GB" sz="900" dirty="0">
              <a:solidFill>
                <a:srgbClr val="0070C0"/>
              </a:solidFill>
              <a:latin typeface="Helvetica Light" panose="020B0403020202020204" pitchFamily="34" charset="0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2B73411-33BF-F5F8-CFB6-06BB81392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68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B8A349-1135-F37B-20E5-12D8AFDF78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574" b="9250"/>
          <a:stretch>
            <a:fillRect/>
          </a:stretch>
        </p:blipFill>
        <p:spPr>
          <a:xfrm>
            <a:off x="580700" y="1101075"/>
            <a:ext cx="11448000" cy="552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4545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38C0C-604D-B5BB-6578-7A93A8A94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305447-FE42-745F-17F6-AF8346255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69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BA35EA-CB37-D982-940A-492F8947AB7A}"/>
              </a:ext>
            </a:extLst>
          </p:cNvPr>
          <p:cNvSpPr txBox="1"/>
          <p:nvPr/>
        </p:nvSpPr>
        <p:spPr>
          <a:xfrm>
            <a:off x="214938" y="264651"/>
            <a:ext cx="8158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Overall summary</a:t>
            </a:r>
            <a:endParaRPr lang="en-GB" sz="2800" b="1" noProof="0" dirty="0">
              <a:solidFill>
                <a:srgbClr val="0D7FBF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A9C859-E97E-BF9D-9277-2F4E8C5D1CC1}"/>
              </a:ext>
            </a:extLst>
          </p:cNvPr>
          <p:cNvSpPr/>
          <p:nvPr/>
        </p:nvSpPr>
        <p:spPr>
          <a:xfrm>
            <a:off x="10556018" y="585243"/>
            <a:ext cx="15787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000000"/>
                </a:solidFill>
                <a:latin typeface="Helvetica" pitchFamily="2" charset="0"/>
              </a:rPr>
              <a:t>[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  <a:hlinkClick r:id="rId2"/>
              </a:rPr>
              <a:t>From Karl’s talk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</a:rPr>
              <a:t>]</a:t>
            </a:r>
            <a:endParaRPr lang="en-GB" sz="1100" dirty="0">
              <a:solidFill>
                <a:srgbClr val="0070C0"/>
              </a:solidFill>
              <a:latin typeface="Helvetica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F1A462-C61A-18C2-6385-98C0A42A79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87" t="19893" r="39572" b="19358"/>
          <a:stretch>
            <a:fillRect/>
          </a:stretch>
        </p:blipFill>
        <p:spPr>
          <a:xfrm>
            <a:off x="692727" y="1108364"/>
            <a:ext cx="7805378" cy="51954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3F95DB-2CB1-FFDF-8DF8-483D86D7B857}"/>
              </a:ext>
            </a:extLst>
          </p:cNvPr>
          <p:cNvSpPr txBox="1"/>
          <p:nvPr/>
        </p:nvSpPr>
        <p:spPr>
          <a:xfrm>
            <a:off x="8583715" y="4656930"/>
            <a:ext cx="299868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Physics: from WG2b: sum of precision/BSM physics</a:t>
            </a:r>
          </a:p>
          <a:p>
            <a:pPr marL="0" algn="l">
              <a:spcBef>
                <a:spcPts val="6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Phys vs CEPC: competitiveness, assuming CEPC is running in parallel</a:t>
            </a:r>
          </a:p>
          <a:p>
            <a:pPr marL="0" algn="l">
              <a:spcBef>
                <a:spcPts val="6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Tech readiness: from WG2a</a:t>
            </a:r>
          </a:p>
          <a:p>
            <a:pPr marL="0" algn="l">
              <a:spcBef>
                <a:spcPts val="6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Construction cost: from proponents + exp. (CERN part)</a:t>
            </a:r>
          </a:p>
        </p:txBody>
      </p:sp>
    </p:spTree>
    <p:extLst>
      <p:ext uri="{BB962C8B-B14F-4D97-AF65-F5344CB8AC3E}">
        <p14:creationId xmlns:p14="http://schemas.microsoft.com/office/powerpoint/2010/main" val="169792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F91D5-575E-4CF6-8DA3-72AAE624F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A23CB27-9940-74A5-1D4F-33B351D862AC}"/>
              </a:ext>
            </a:extLst>
          </p:cNvPr>
          <p:cNvSpPr/>
          <p:nvPr/>
        </p:nvSpPr>
        <p:spPr>
          <a:xfrm>
            <a:off x="10569958" y="3259723"/>
            <a:ext cx="1348202" cy="338554"/>
          </a:xfrm>
          <a:prstGeom prst="rect">
            <a:avLst/>
          </a:prstGeom>
          <a:solidFill>
            <a:srgbClr val="3D7B96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5F084A7-25F4-4EB6-5503-0322659E8B6F}"/>
              </a:ext>
            </a:extLst>
          </p:cNvPr>
          <p:cNvSpPr/>
          <p:nvPr/>
        </p:nvSpPr>
        <p:spPr>
          <a:xfrm>
            <a:off x="8681007" y="0"/>
            <a:ext cx="3588337" cy="6858000"/>
          </a:xfrm>
          <a:prstGeom prst="rect">
            <a:avLst/>
          </a:prstGeom>
          <a:solidFill>
            <a:srgbClr val="35748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AE30D50-D807-5073-EF93-99F81020BE38}"/>
              </a:ext>
            </a:extLst>
          </p:cNvPr>
          <p:cNvSpPr txBox="1">
            <a:spLocks/>
          </p:cNvSpPr>
          <p:nvPr/>
        </p:nvSpPr>
        <p:spPr>
          <a:xfrm>
            <a:off x="1230089" y="6440401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52E5D8-88BE-4F24-2B24-A2EE4376EA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-10880" y="0"/>
            <a:ext cx="11150708" cy="6858000"/>
          </a:xfrm>
          <a:prstGeom prst="rect">
            <a:avLst/>
          </a:prstGeom>
        </p:spPr>
      </p:pic>
      <p:sp>
        <p:nvSpPr>
          <p:cNvPr id="11" name="Triangle 10">
            <a:extLst>
              <a:ext uri="{FF2B5EF4-FFF2-40B4-BE49-F238E27FC236}">
                <a16:creationId xmlns:a16="http://schemas.microsoft.com/office/drawing/2014/main" id="{A74FC2BA-5D96-26D7-CF03-161423B7589C}"/>
              </a:ext>
            </a:extLst>
          </p:cNvPr>
          <p:cNvSpPr>
            <a:spLocks noChangeAspect="1"/>
          </p:cNvSpPr>
          <p:nvPr/>
        </p:nvSpPr>
        <p:spPr>
          <a:xfrm flipV="1">
            <a:off x="5164234" y="920404"/>
            <a:ext cx="103483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8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9097D0-C3C2-68F1-B3F9-CDEC9E1A68AC}"/>
              </a:ext>
            </a:extLst>
          </p:cNvPr>
          <p:cNvGrpSpPr/>
          <p:nvPr/>
        </p:nvGrpSpPr>
        <p:grpSpPr>
          <a:xfrm>
            <a:off x="3391823" y="5128246"/>
            <a:ext cx="1474440" cy="450319"/>
            <a:chOff x="2833888" y="5512558"/>
            <a:chExt cx="1474440" cy="450319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DEE061E3-03CA-F50D-5840-347C6857CA7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560331-F0E7-3438-D2F3-33EAFB0C7E68}"/>
                </a:ext>
              </a:extLst>
            </p:cNvPr>
            <p:cNvSpPr txBox="1"/>
            <p:nvPr/>
          </p:nvSpPr>
          <p:spPr>
            <a:xfrm>
              <a:off x="2833888" y="5512558"/>
              <a:ext cx="1474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7D82FB3-889F-323B-7A33-599924F323A8}"/>
              </a:ext>
            </a:extLst>
          </p:cNvPr>
          <p:cNvGrpSpPr/>
          <p:nvPr/>
        </p:nvGrpSpPr>
        <p:grpSpPr>
          <a:xfrm>
            <a:off x="6046703" y="5570555"/>
            <a:ext cx="838784" cy="414338"/>
            <a:chOff x="4973280" y="5801366"/>
            <a:chExt cx="838784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BDF4C22E-4833-E960-6DBC-473514728520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8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37480E-7C16-5DDB-2624-5522520F7958}"/>
                </a:ext>
              </a:extLst>
            </p:cNvPr>
            <p:cNvSpPr txBox="1"/>
            <p:nvPr/>
          </p:nvSpPr>
          <p:spPr>
            <a:xfrm>
              <a:off x="4973280" y="5824280"/>
              <a:ext cx="838784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F167AA2-B4FD-9F56-D7DA-B82587297A1F}"/>
              </a:ext>
            </a:extLst>
          </p:cNvPr>
          <p:cNvGrpSpPr/>
          <p:nvPr/>
        </p:nvGrpSpPr>
        <p:grpSpPr>
          <a:xfrm>
            <a:off x="1835183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04A016E2-AADB-E377-7EB5-0E008645AFD9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8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99A648-3AD5-EB25-9BC6-F1F1B24DE46A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ALICE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FC62951-F08B-719D-A91D-CBB11771FFBE}"/>
              </a:ext>
            </a:extLst>
          </p:cNvPr>
          <p:cNvGrpSpPr/>
          <p:nvPr/>
        </p:nvGrpSpPr>
        <p:grpSpPr>
          <a:xfrm>
            <a:off x="8247860" y="1018872"/>
            <a:ext cx="3670300" cy="1066801"/>
            <a:chOff x="7802563" y="1018871"/>
            <a:chExt cx="3670300" cy="10668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3EC8F8B-1EAE-62F6-9C87-176F3C5FC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02563" y="1018872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5" name="ZoneTexte 45">
              <a:extLst>
                <a:ext uri="{FF2B5EF4-FFF2-40B4-BE49-F238E27FC236}">
                  <a16:creationId xmlns:a16="http://schemas.microsoft.com/office/drawing/2014/main" id="{02F9F8E2-857B-0129-B09B-10B142184412}"/>
                </a:ext>
              </a:extLst>
            </p:cNvPr>
            <p:cNvSpPr txBox="1"/>
            <p:nvPr/>
          </p:nvSpPr>
          <p:spPr>
            <a:xfrm>
              <a:off x="10814438" y="1018871"/>
              <a:ext cx="658425" cy="27147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ATLAS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C02C44E-3C63-3FFC-9567-F7C0D9ECE339}"/>
              </a:ext>
            </a:extLst>
          </p:cNvPr>
          <p:cNvGrpSpPr/>
          <p:nvPr/>
        </p:nvGrpSpPr>
        <p:grpSpPr>
          <a:xfrm>
            <a:off x="8247860" y="3605764"/>
            <a:ext cx="3670300" cy="1066801"/>
            <a:chOff x="7802563" y="3605763"/>
            <a:chExt cx="3670300" cy="106680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5EF23FB-704F-D95B-4952-4D5C099FD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02563" y="3605764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6" name="ZoneTexte 45">
              <a:extLst>
                <a:ext uri="{FF2B5EF4-FFF2-40B4-BE49-F238E27FC236}">
                  <a16:creationId xmlns:a16="http://schemas.microsoft.com/office/drawing/2014/main" id="{5FE59833-4055-B744-1B7D-2FF1ED60B6C8}"/>
                </a:ext>
              </a:extLst>
            </p:cNvPr>
            <p:cNvSpPr txBox="1"/>
            <p:nvPr/>
          </p:nvSpPr>
          <p:spPr>
            <a:xfrm>
              <a:off x="10814437" y="3605763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ALICE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BC36D7-9B6E-4AAA-6449-0A76C642A71C}"/>
              </a:ext>
            </a:extLst>
          </p:cNvPr>
          <p:cNvGrpSpPr/>
          <p:nvPr/>
        </p:nvGrpSpPr>
        <p:grpSpPr>
          <a:xfrm>
            <a:off x="8247860" y="2312318"/>
            <a:ext cx="3670300" cy="1066801"/>
            <a:chOff x="7802563" y="2312317"/>
            <a:chExt cx="3670300" cy="106680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3043D65-EEE3-7F95-6651-AF910FE75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2563" y="2312318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7" name="ZoneTexte 47">
              <a:extLst>
                <a:ext uri="{FF2B5EF4-FFF2-40B4-BE49-F238E27FC236}">
                  <a16:creationId xmlns:a16="http://schemas.microsoft.com/office/drawing/2014/main" id="{CE68889D-CBB7-6B8F-CF79-2E2F349488F8}"/>
                </a:ext>
              </a:extLst>
            </p:cNvPr>
            <p:cNvSpPr txBox="1"/>
            <p:nvPr/>
          </p:nvSpPr>
          <p:spPr>
            <a:xfrm>
              <a:off x="10814437" y="2312317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CMS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92E475E-E3AA-D37D-96ED-544C7C024815}"/>
              </a:ext>
            </a:extLst>
          </p:cNvPr>
          <p:cNvGrpSpPr/>
          <p:nvPr/>
        </p:nvGrpSpPr>
        <p:grpSpPr>
          <a:xfrm>
            <a:off x="8247860" y="4899211"/>
            <a:ext cx="3670300" cy="1066800"/>
            <a:chOff x="7802563" y="4899211"/>
            <a:chExt cx="3670300" cy="10668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932D6DE-67F8-8610-6666-CDC899DC6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02563" y="4899211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8" name="ZoneTexte 48">
              <a:extLst>
                <a:ext uri="{FF2B5EF4-FFF2-40B4-BE49-F238E27FC236}">
                  <a16:creationId xmlns:a16="http://schemas.microsoft.com/office/drawing/2014/main" id="{7DB7061F-E410-C1D2-421A-9E589F089926}"/>
                </a:ext>
              </a:extLst>
            </p:cNvPr>
            <p:cNvSpPr txBox="1"/>
            <p:nvPr/>
          </p:nvSpPr>
          <p:spPr>
            <a:xfrm>
              <a:off x="10830615" y="4899211"/>
              <a:ext cx="642248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LHCb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79AE126-4BFD-41BB-A8B6-A2A522213776}"/>
              </a:ext>
            </a:extLst>
          </p:cNvPr>
          <p:cNvSpPr txBox="1"/>
          <p:nvPr/>
        </p:nvSpPr>
        <p:spPr>
          <a:xfrm>
            <a:off x="230109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2BD458-4711-16C1-DC18-7797676BD9D6}"/>
              </a:ext>
            </a:extLst>
          </p:cNvPr>
          <p:cNvSpPr txBox="1"/>
          <p:nvPr/>
        </p:nvSpPr>
        <p:spPr>
          <a:xfrm>
            <a:off x="4512146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8DD9D2-8126-AB10-E7D3-C2E0BEAE11DE}"/>
              </a:ext>
            </a:extLst>
          </p:cNvPr>
          <p:cNvSpPr txBox="1"/>
          <p:nvPr/>
        </p:nvSpPr>
        <p:spPr>
          <a:xfrm>
            <a:off x="4443948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2F942F0-0574-78C1-4A18-C313E0D4B7CC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64054" y="6073255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ECDA176-E354-8F2E-3896-35AA0F9FA5FE}"/>
              </a:ext>
            </a:extLst>
          </p:cNvPr>
          <p:cNvSpPr txBox="1"/>
          <p:nvPr/>
        </p:nvSpPr>
        <p:spPr>
          <a:xfrm>
            <a:off x="210752" y="310616"/>
            <a:ext cx="3888958" cy="523220"/>
          </a:xfrm>
          <a:prstGeom prst="rect">
            <a:avLst/>
          </a:prstGeom>
          <a:solidFill>
            <a:srgbClr val="102621">
              <a:alpha val="73000"/>
            </a:srgbClr>
          </a:solidFill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 and Experiments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B6F4F7F-5569-F250-389E-D3ECFDC38E7F}"/>
              </a:ext>
            </a:extLst>
          </p:cNvPr>
          <p:cNvSpPr txBox="1"/>
          <p:nvPr/>
        </p:nvSpPr>
        <p:spPr>
          <a:xfrm>
            <a:off x="210751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Aerial view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BF567E-44C0-0C54-03D8-ED5F106CFFE7}"/>
              </a:ext>
            </a:extLst>
          </p:cNvPr>
          <p:cNvSpPr txBox="1"/>
          <p:nvPr/>
        </p:nvSpPr>
        <p:spPr>
          <a:xfrm>
            <a:off x="4759568" y="547142"/>
            <a:ext cx="901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CMS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FF964D-8F45-77E7-3BEE-9D060F25F2FA}"/>
              </a:ext>
            </a:extLst>
          </p:cNvPr>
          <p:cNvSpPr txBox="1"/>
          <p:nvPr/>
        </p:nvSpPr>
        <p:spPr>
          <a:xfrm>
            <a:off x="8195875" y="6053919"/>
            <a:ext cx="3863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All experiments are global collaborations</a:t>
            </a:r>
          </a:p>
        </p:txBody>
      </p:sp>
    </p:spTree>
    <p:extLst>
      <p:ext uri="{BB962C8B-B14F-4D97-AF65-F5344CB8AC3E}">
        <p14:creationId xmlns:p14="http://schemas.microsoft.com/office/powerpoint/2010/main" val="338520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59136-5856-018A-2197-D83594013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A2BD67-DEF1-ECB8-E563-75EBC88F3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70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13E356-DCA6-66F0-B5F2-EF67CEE913DD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LEP3 — a Higgs and EW factory in the LHC tunnel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E37DCE-9B35-5061-728D-FED248166D31}"/>
              </a:ext>
            </a:extLst>
          </p:cNvPr>
          <p:cNvSpPr/>
          <p:nvPr/>
        </p:nvSpPr>
        <p:spPr>
          <a:xfrm>
            <a:off x="641951" y="1108688"/>
            <a:ext cx="114042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Backup if (preferred) FCC-ee cannot be realised with long-term goal of an energy-frontier hadron or muon collider: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 similar to FCC-ee with booster and collider rings, 2 beampipes, 50 MW / beam, 2 IPs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36906F-126D-B550-D32B-2DC6825133B7}"/>
              </a:ext>
            </a:extLst>
          </p:cNvPr>
          <p:cNvSpPr txBox="1"/>
          <p:nvPr/>
        </p:nvSpPr>
        <p:spPr>
          <a:xfrm>
            <a:off x="641951" y="5775514"/>
            <a:ext cx="11465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Challenges for LEP3 include design of IRs, large E-loss, need 6.0 GV RF power installed in 4 long straight sections (2 booster, 2 collider),   crab-waist scheme requires large crossing angle and widening tunnel on either side of the experiments from ~4m to 7m diameter along 270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8F867B50-9B81-E733-64FA-9D58D03A2E6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8916338"/>
                  </p:ext>
                </p:extLst>
              </p:nvPr>
            </p:nvGraphicFramePr>
            <p:xfrm>
              <a:off x="762585" y="1824132"/>
              <a:ext cx="9401832" cy="3765112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343185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6502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41963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4581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99818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139687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4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GB" sz="1400" b="0" dirty="0" smtClean="0">
                                    <a:solidFill>
                                      <a:schemeClr val="bg1"/>
                                    </a:solidFill>
                                    <a:latin typeface="Helvetica" pitchFamily="2" charset="0"/>
                                  </a:rPr>
                                  <m:t>t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GB" sz="1400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GB" sz="1400" b="0" dirty="0" smtClean="0">
                                        <a:solidFill>
                                          <a:schemeClr val="bg1"/>
                                        </a:solidFill>
                                        <a:latin typeface="Helvetica" pitchFamily="2" charset="0"/>
                                      </a:rPr>
                                      <m:t>t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6.2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(160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1.6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</a:t>
                          </a:r>
                          <a:r>
                            <a:rPr kumimoji="0" lang="en-GB" sz="11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230 GeV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0.13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1.3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5.4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(~25 GeV)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5664037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3968920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6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2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[2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i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  <a:ea typeface="+mn-ea"/>
                            </a:rPr>
                            <a:t>1.4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0.36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8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0.42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962529601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(157, 163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(240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(~350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(365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0901617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4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4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[4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2.4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8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8F867B50-9B81-E733-64FA-9D58D03A2E6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8916338"/>
                  </p:ext>
                </p:extLst>
              </p:nvPr>
            </p:nvGraphicFramePr>
            <p:xfrm>
              <a:off x="762585" y="1824132"/>
              <a:ext cx="9401832" cy="3765112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343185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6502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41963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4581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99818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139687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4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03261" t="-4348" r="-543" b="-1217391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6.2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(160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1.6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</a:t>
                          </a:r>
                          <a:r>
                            <a:rPr kumimoji="0" lang="en-GB" sz="11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230 GeV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0.13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1.3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5.4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(~25 GeV)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5664037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3968920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6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2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[2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22619" t="-631818" r="-461905" b="-6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16964" t="-631818" r="-246429" b="-6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513187" t="-631818" r="-203297" b="-650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962529601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(157, 163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(240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(~350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(365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0901617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4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4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[4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22619" t="-1200000" r="-461905" b="-2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16964" t="-1200000" r="-246429" b="-2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513187" t="-1200000" r="-203297" b="-21739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03261" t="-1200000" r="-543" b="-21739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58595A2-9820-A981-458B-7C4DA724D6E4}"/>
              </a:ext>
            </a:extLst>
          </p:cNvPr>
          <p:cNvSpPr txBox="1"/>
          <p:nvPr/>
        </p:nvSpPr>
        <p:spPr>
          <a:xfrm rot="16200000">
            <a:off x="291944" y="2234843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rgbClr val="E4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LEP3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E44CE-B0AD-292F-57FF-3CD0DCF09875}"/>
              </a:ext>
            </a:extLst>
          </p:cNvPr>
          <p:cNvSpPr txBox="1"/>
          <p:nvPr/>
        </p:nvSpPr>
        <p:spPr>
          <a:xfrm rot="16200000">
            <a:off x="202977" y="3998075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FCC-ee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3EC127-AF3B-9EE7-6B1A-0A144EF94320}"/>
              </a:ext>
            </a:extLst>
          </p:cNvPr>
          <p:cNvSpPr txBox="1"/>
          <p:nvPr/>
        </p:nvSpPr>
        <p:spPr>
          <a:xfrm>
            <a:off x="10224522" y="2184844"/>
            <a:ext cx="1552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E4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Total cost 3.7B CHF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F7EF23-EF96-CF2D-CAA8-D8F5431FAEF8}"/>
              </a:ext>
            </a:extLst>
          </p:cNvPr>
          <p:cNvSpPr txBox="1"/>
          <p:nvPr/>
        </p:nvSpPr>
        <p:spPr>
          <a:xfrm>
            <a:off x="10240552" y="2419180"/>
            <a:ext cx="18261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ESPPU input: </a:t>
            </a: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arXiv:2504.00541</a:t>
            </a:r>
            <a:endParaRPr lang="en-GB" sz="9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56625F-B816-53BE-7985-168EDBAB2C01}"/>
              </a:ext>
            </a:extLst>
          </p:cNvPr>
          <p:cNvSpPr txBox="1"/>
          <p:nvPr/>
        </p:nvSpPr>
        <p:spPr>
          <a:xfrm>
            <a:off x="10240552" y="1824130"/>
            <a:ext cx="1088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Construction: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81EA48-2AE1-B371-BCB5-FD7DC610283C}"/>
              </a:ext>
            </a:extLst>
          </p:cNvPr>
          <p:cNvSpPr txBox="1"/>
          <p:nvPr/>
        </p:nvSpPr>
        <p:spPr>
          <a:xfrm>
            <a:off x="10240552" y="4632427"/>
            <a:ext cx="15376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FCC-ee SR loss reference</a:t>
            </a:r>
            <a:endParaRPr lang="en-GB" sz="9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C09159-CE0B-3524-17AF-6B6285786DFD}"/>
              </a:ext>
            </a:extLst>
          </p:cNvPr>
          <p:cNvSpPr txBox="1"/>
          <p:nvPr/>
        </p:nvSpPr>
        <p:spPr>
          <a:xfrm>
            <a:off x="10240553" y="3882610"/>
            <a:ext cx="1591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Total cost 13.7B + 1.3B</a:t>
            </a:r>
            <a:r>
              <a:rPr lang="en-GB" sz="1200" baseline="-250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tt</a:t>
            </a: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CHF</a:t>
            </a:r>
          </a:p>
        </p:txBody>
      </p:sp>
    </p:spTree>
    <p:extLst>
      <p:ext uri="{BB962C8B-B14F-4D97-AF65-F5344CB8AC3E}">
        <p14:creationId xmlns:p14="http://schemas.microsoft.com/office/powerpoint/2010/main" val="33193556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12E50-6378-5593-4645-D092E538C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513F2F-7835-3D78-1F0F-DD11A16B3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71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E56A2-E3DD-E68C-0822-206F470E1745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Linear Collider Facility (LCF) at CERN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9A1D19-CE3B-82C1-980F-33685F572B90}"/>
              </a:ext>
            </a:extLst>
          </p:cNvPr>
          <p:cNvSpPr/>
          <p:nvPr/>
        </p:nvSpPr>
        <p:spPr>
          <a:xfrm>
            <a:off x="641951" y="1108688"/>
            <a:ext cx="11550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Very similar to ILC: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baseline is 33.5 km tunnel, SRF cavities with an accelerating gradient of 31.5 MV m</a:t>
            </a:r>
            <a:r>
              <a:rPr lang="en-GB" sz="1600" baseline="30000" noProof="0" dirty="0">
                <a:solidFill>
                  <a:srgbClr val="000000"/>
                </a:solidFill>
                <a:latin typeface="Helvetica" pitchFamily="2" charset="0"/>
              </a:rPr>
              <a:t>−1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, √s = 250 GeV upgradable to 550 GeV, longitudinal polarisation (± 80/30% for e</a:t>
            </a:r>
            <a:r>
              <a:rPr lang="en-GB" sz="1600" baseline="30000" noProof="0" dirty="0">
                <a:solidFill>
                  <a:srgbClr val="000000"/>
                </a:solidFill>
                <a:latin typeface="Helvetica" pitchFamily="2" charset="0"/>
              </a:rPr>
              <a:t>–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/e</a:t>
            </a:r>
            <a:r>
              <a:rPr lang="en-GB" sz="1600" baseline="30000" noProof="0" dirty="0">
                <a:solidFill>
                  <a:srgbClr val="000000"/>
                </a:solidFill>
                <a:latin typeface="Helvetica" pitchFamily="2" charset="0"/>
              </a:rPr>
              <a:t>+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, ~20% higher </a:t>
            </a:r>
            <a:r>
              <a:rPr lang="en-GB" sz="1600" noProof="0" dirty="0" err="1">
                <a:solidFill>
                  <a:srgbClr val="000000"/>
                </a:solidFill>
                <a:latin typeface="Helvetica" pitchFamily="2" charset="0"/>
              </a:rPr>
              <a:t>σ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(ZH)), 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2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 IPs 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(sharing luminosity)</a:t>
            </a:r>
            <a:endParaRPr lang="en-GB" sz="1600" baseline="300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2BBE42-A59F-63B8-4593-8CA2620817D0}"/>
              </a:ext>
            </a:extLst>
          </p:cNvPr>
          <p:cNvSpPr txBox="1"/>
          <p:nvPr/>
        </p:nvSpPr>
        <p:spPr>
          <a:xfrm>
            <a:off x="10148976" y="3073618"/>
            <a:ext cx="18261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ESPPU input: </a:t>
            </a: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2"/>
              </a:rPr>
              <a:t>arXiv:2503.19983</a:t>
            </a:r>
            <a:endParaRPr lang="en-GB" sz="9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6665A532-7C52-72EC-0B41-AB9DF44805A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81956068"/>
                  </p:ext>
                </p:extLst>
              </p:nvPr>
            </p:nvGraphicFramePr>
            <p:xfrm>
              <a:off x="762585" y="1890391"/>
              <a:ext cx="9229555" cy="3556966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33689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4550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2975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23245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34067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118803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4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above</a:t>
                          </a:r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GB" sz="1400" b="0" dirty="0" smtClean="0">
                                  <a:solidFill>
                                    <a:schemeClr val="bg1"/>
                                  </a:solidFill>
                                  <a:latin typeface="Helvetica" pitchFamily="2" charset="0"/>
                                </a:rPr>
                                <m:t>t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en-GB" sz="1400" b="0" dirty="0" smtClean="0">
                                      <a:solidFill>
                                        <a:schemeClr val="bg1"/>
                                      </a:solidFill>
                                      <a:latin typeface="Helvetica" pitchFamily="2" charset="0"/>
                                    </a:rPr>
                                    <m:t>t</m:t>
                                  </m:r>
                                </m:e>
                              </m:acc>
                            </m:oMath>
                          </a14:m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/ 2.7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3.9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(550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0.19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+ 0.64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 marL="0" marR="0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3968920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+ 3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2 IPs*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0.07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1.0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+ 1.9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 marL="0" marR="0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[2 IPs*]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i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  <a:ea typeface="+mn-ea"/>
                            </a:rPr>
                            <a:t>0.002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0.8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i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  <a:ea typeface="+mn-ea"/>
                            </a:rPr>
                            <a:t>~ 1.6 (H) /</a:t>
                          </a:r>
                          <a:r>
                            <a:rPr kumimoji="0" lang="en-GB" sz="1400" b="0" i="0" kern="1200" baseline="0" dirty="0">
                              <a:solidFill>
                                <a:schemeClr val="tx1"/>
                              </a:solidFill>
                              <a:latin typeface="Helvetica" pitchFamily="2" charset="0"/>
                              <a:ea typeface="+mn-ea"/>
                            </a:rPr>
                            <a:t> 3</a:t>
                          </a:r>
                          <a:r>
                            <a:rPr kumimoji="0" lang="en-GB" sz="1400" b="0" i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  <a:ea typeface="+mn-ea"/>
                            </a:rPr>
                            <a:t>.9 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(</a:t>
                          </a:r>
                          <a:r>
                            <a:rPr kumimoji="0" lang="en-GB" sz="1400" b="0" kern="1200" baseline="0" dirty="0" err="1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tt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962529601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(157, 163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(240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(~350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(365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4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4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[4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2.4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8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6665A532-7C52-72EC-0B41-AB9DF44805A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81956068"/>
                  </p:ext>
                </p:extLst>
              </p:nvPr>
            </p:nvGraphicFramePr>
            <p:xfrm>
              <a:off x="762585" y="1890391"/>
              <a:ext cx="9229555" cy="3556966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33689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4550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2975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23245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34067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118803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4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11299" r="-565" b="-1044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243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/ 2.7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3.9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(550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0.19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+ 0.64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 marL="0" marR="0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3968920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+ 3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2 IPs*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0.07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1.0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+ 1.9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 marL="0" marR="0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[2 IPs*]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20482" t="-532000" r="-457831" b="-51200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462245" t="-532000" r="-181633" b="-512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11299" t="-532000" r="-565" b="-51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962529601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(157, 163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(240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(~350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(365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4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4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[4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20482" t="-1024000" r="-457831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35577" t="-1024000" r="-265385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462245" t="-1024000" r="-181633" b="-20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11299" t="-1024000" r="-565" b="-20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72CC14B-7DDE-56B0-B11A-1E305EC937B1}"/>
              </a:ext>
            </a:extLst>
          </p:cNvPr>
          <p:cNvSpPr txBox="1"/>
          <p:nvPr/>
        </p:nvSpPr>
        <p:spPr>
          <a:xfrm rot="16200000">
            <a:off x="342438" y="2234844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rgbClr val="A17B0B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LCF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B98E8F-F3E4-E931-2C4E-54BEF2EC37EA}"/>
              </a:ext>
            </a:extLst>
          </p:cNvPr>
          <p:cNvSpPr txBox="1"/>
          <p:nvPr/>
        </p:nvSpPr>
        <p:spPr>
          <a:xfrm rot="16200000">
            <a:off x="202977" y="4024580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FCC-ee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02984A-FC74-E37D-4AFA-52703348B8CA}"/>
              </a:ext>
            </a:extLst>
          </p:cNvPr>
          <p:cNvSpPr txBox="1"/>
          <p:nvPr/>
        </p:nvSpPr>
        <p:spPr>
          <a:xfrm>
            <a:off x="10132947" y="2251105"/>
            <a:ext cx="2041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A17B0B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Total cost: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A17B0B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8.5B CHF (250 GeV, LP)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A17B0B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9.3B CHF (250 GeV, FP)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A17B0B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14.8B CHF (550 GeV)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EA0CB4-A9EE-A562-95BC-26C27F62C086}"/>
              </a:ext>
            </a:extLst>
          </p:cNvPr>
          <p:cNvSpPr txBox="1"/>
          <p:nvPr/>
        </p:nvSpPr>
        <p:spPr>
          <a:xfrm>
            <a:off x="10148976" y="3822477"/>
            <a:ext cx="1637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Total cost 15.3B CHF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20A09A-3373-8C47-12CA-8FF2A814DB75}"/>
              </a:ext>
            </a:extLst>
          </p:cNvPr>
          <p:cNvSpPr txBox="1"/>
          <p:nvPr/>
        </p:nvSpPr>
        <p:spPr>
          <a:xfrm>
            <a:off x="10148976" y="1890391"/>
            <a:ext cx="1088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Construction: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AC6BD2-816D-6EB4-DA74-AA5C98A673FE}"/>
                  </a:ext>
                </a:extLst>
              </p:cNvPr>
              <p:cNvSpPr txBox="1"/>
              <p:nvPr/>
            </p:nvSpPr>
            <p:spPr>
              <a:xfrm>
                <a:off x="641951" y="5798154"/>
                <a:ext cx="10012797" cy="9095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Challenges for for LCF include the positron source, final focus and nano-beam stability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a:rPr lang="en-GB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𝜎</m:t>
                        </m:r>
                      </m:e>
                      <m:sub>
                        <m:r>
                          <a:rPr lang="en-GB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𝑦</m:t>
                        </m:r>
                      </m:sub>
                      <m:sup>
                        <m:r>
                          <a:rPr lang="en-GB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~ 6–8 nm, FCC-ee: 40 nm)</a:t>
                </a:r>
              </a:p>
              <a:p>
                <a:pPr marL="0" algn="l">
                  <a:spcBef>
                    <a:spcPts val="12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Options to increase energy beyond 550 GeV with development and installation of higher gradient accelerating technologies (see </a:t>
                </a: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  <a:hlinkClick r:id="rId4"/>
                  </a:rPr>
                  <a:t>here</a:t>
                </a: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for a discussion of options)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AC6BD2-816D-6EB4-DA74-AA5C98A67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1" y="5798154"/>
                <a:ext cx="10012797" cy="909544"/>
              </a:xfrm>
              <a:prstGeom prst="rect">
                <a:avLst/>
              </a:prstGeom>
              <a:blipFill>
                <a:blip r:embed="rId5"/>
                <a:stretch>
                  <a:fillRect l="-253" t="-1389" b="-69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B41F79D-92CA-D66F-69BB-2CD72F79855E}"/>
              </a:ext>
            </a:extLst>
          </p:cNvPr>
          <p:cNvSpPr txBox="1"/>
          <p:nvPr/>
        </p:nvSpPr>
        <p:spPr>
          <a:xfrm>
            <a:off x="654651" y="5472689"/>
            <a:ext cx="7130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*LCF proposes to share luminosity among two interaction regions, ie, same integrated luminosity as for single IP</a:t>
            </a:r>
          </a:p>
        </p:txBody>
      </p:sp>
    </p:spTree>
    <p:extLst>
      <p:ext uri="{BB962C8B-B14F-4D97-AF65-F5344CB8AC3E}">
        <p14:creationId xmlns:p14="http://schemas.microsoft.com/office/powerpoint/2010/main" val="542676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1D323-986B-AF6F-4E0B-0BD3106B0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A472AFA-208C-036E-EE0C-6D84C98D698A}"/>
              </a:ext>
            </a:extLst>
          </p:cNvPr>
          <p:cNvSpPr/>
          <p:nvPr/>
        </p:nvSpPr>
        <p:spPr>
          <a:xfrm>
            <a:off x="8681007" y="0"/>
            <a:ext cx="3588337" cy="6858000"/>
          </a:xfrm>
          <a:prstGeom prst="rect">
            <a:avLst/>
          </a:prstGeom>
          <a:solidFill>
            <a:srgbClr val="35748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98CDEF2-C11C-BB4A-AA9F-F1708441744D}"/>
              </a:ext>
            </a:extLst>
          </p:cNvPr>
          <p:cNvSpPr txBox="1">
            <a:spLocks/>
          </p:cNvSpPr>
          <p:nvPr/>
        </p:nvSpPr>
        <p:spPr>
          <a:xfrm>
            <a:off x="1230089" y="6440401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B3408E-2752-04C8-FDA8-F5E3E8FCF9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-10880" y="0"/>
            <a:ext cx="11150708" cy="6858000"/>
          </a:xfrm>
          <a:prstGeom prst="rect">
            <a:avLst/>
          </a:prstGeom>
        </p:spPr>
      </p:pic>
      <p:sp>
        <p:nvSpPr>
          <p:cNvPr id="11" name="Triangle 10">
            <a:extLst>
              <a:ext uri="{FF2B5EF4-FFF2-40B4-BE49-F238E27FC236}">
                <a16:creationId xmlns:a16="http://schemas.microsoft.com/office/drawing/2014/main" id="{9B12B7D9-77AA-7169-3C00-AB086151CA59}"/>
              </a:ext>
            </a:extLst>
          </p:cNvPr>
          <p:cNvSpPr>
            <a:spLocks noChangeAspect="1"/>
          </p:cNvSpPr>
          <p:nvPr/>
        </p:nvSpPr>
        <p:spPr>
          <a:xfrm flipV="1">
            <a:off x="5164234" y="920404"/>
            <a:ext cx="103483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60C756-D724-9D8A-B654-E27CF3B1C293}"/>
              </a:ext>
            </a:extLst>
          </p:cNvPr>
          <p:cNvGrpSpPr/>
          <p:nvPr/>
        </p:nvGrpSpPr>
        <p:grpSpPr>
          <a:xfrm>
            <a:off x="3391823" y="5126536"/>
            <a:ext cx="1474440" cy="452029"/>
            <a:chOff x="2833888" y="5510848"/>
            <a:chExt cx="1474440" cy="452029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4D27302B-96C1-7FC8-4B62-1C86E5CEAA9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792688-99C1-485B-84E6-A66EA55A2815}"/>
                </a:ext>
              </a:extLst>
            </p:cNvPr>
            <p:cNvSpPr txBox="1"/>
            <p:nvPr/>
          </p:nvSpPr>
          <p:spPr>
            <a:xfrm>
              <a:off x="2833888" y="5510848"/>
              <a:ext cx="1474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BA74F3-5B91-3264-0054-47FD2226515E}"/>
              </a:ext>
            </a:extLst>
          </p:cNvPr>
          <p:cNvGrpSpPr/>
          <p:nvPr/>
        </p:nvGrpSpPr>
        <p:grpSpPr>
          <a:xfrm>
            <a:off x="6046703" y="5570555"/>
            <a:ext cx="838784" cy="414338"/>
            <a:chOff x="4973280" y="5801366"/>
            <a:chExt cx="838784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FAEF2274-5869-4784-F63B-CF44242C2DB9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8AF478-F10D-5065-1021-5B0F8B789C7A}"/>
                </a:ext>
              </a:extLst>
            </p:cNvPr>
            <p:cNvSpPr txBox="1"/>
            <p:nvPr/>
          </p:nvSpPr>
          <p:spPr>
            <a:xfrm>
              <a:off x="4973280" y="5824280"/>
              <a:ext cx="838784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3F4913C-F3DD-DD47-091B-A6965E32303C}"/>
              </a:ext>
            </a:extLst>
          </p:cNvPr>
          <p:cNvGrpSpPr/>
          <p:nvPr/>
        </p:nvGrpSpPr>
        <p:grpSpPr>
          <a:xfrm>
            <a:off x="1835183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3C0215FE-BA4E-F214-85E4-AD1C17CE6D18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7CD226-6C09-6CB7-D836-E14453FEA7BB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>
                  <a:solidFill>
                    <a:schemeClr val="bg1"/>
                  </a:solidFill>
                </a:rPr>
                <a:t>ALICE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3DFC4EF-9ADD-1837-7121-4C9A3FE55716}"/>
              </a:ext>
            </a:extLst>
          </p:cNvPr>
          <p:cNvSpPr txBox="1"/>
          <p:nvPr/>
        </p:nvSpPr>
        <p:spPr>
          <a:xfrm>
            <a:off x="230109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E5D7E0-8C41-C1B9-61C8-47E90DBB2136}"/>
              </a:ext>
            </a:extLst>
          </p:cNvPr>
          <p:cNvSpPr txBox="1"/>
          <p:nvPr/>
        </p:nvSpPr>
        <p:spPr>
          <a:xfrm>
            <a:off x="4512146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5074B1-1231-2B37-64CE-E142CC68E426}"/>
              </a:ext>
            </a:extLst>
          </p:cNvPr>
          <p:cNvSpPr txBox="1"/>
          <p:nvPr/>
        </p:nvSpPr>
        <p:spPr>
          <a:xfrm>
            <a:off x="4443948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4E99DD0-CAB6-FB17-9536-BFEDBC2A40FF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64054" y="6073255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F1CB38BA-DF0E-2AAE-E058-0C3E76FB01B8}"/>
              </a:ext>
            </a:extLst>
          </p:cNvPr>
          <p:cNvSpPr txBox="1"/>
          <p:nvPr/>
        </p:nvSpPr>
        <p:spPr>
          <a:xfrm>
            <a:off x="210751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Aerial</a:t>
            </a:r>
            <a:r>
              <a:rPr lang="en-CH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view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462FD9-23C1-CE26-2236-77C9F60F1282}"/>
              </a:ext>
            </a:extLst>
          </p:cNvPr>
          <p:cNvSpPr txBox="1"/>
          <p:nvPr/>
        </p:nvSpPr>
        <p:spPr>
          <a:xfrm>
            <a:off x="4759568" y="547142"/>
            <a:ext cx="901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CMS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93E416-348D-8ECA-319C-C1B651AFCB7C}"/>
              </a:ext>
            </a:extLst>
          </p:cNvPr>
          <p:cNvSpPr txBox="1"/>
          <p:nvPr/>
        </p:nvSpPr>
        <p:spPr>
          <a:xfrm>
            <a:off x="4228824" y="5798666"/>
            <a:ext cx="9012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solidFill>
                  <a:srgbClr val="FFC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FASER</a:t>
            </a:r>
            <a:r>
              <a:rPr lang="en-GB" sz="1000" b="1" dirty="0">
                <a:solidFill>
                  <a:srgbClr val="FFC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0B57896-1F13-A0B7-2738-D94ADEF43DC8}"/>
              </a:ext>
            </a:extLst>
          </p:cNvPr>
          <p:cNvSpPr txBox="1"/>
          <p:nvPr/>
        </p:nvSpPr>
        <p:spPr>
          <a:xfrm>
            <a:off x="3360572" y="5701583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SND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E8DD8F-10EA-A647-5D05-7CC46AF5103B}"/>
              </a:ext>
            </a:extLst>
          </p:cNvPr>
          <p:cNvSpPr txBox="1"/>
          <p:nvPr/>
        </p:nvSpPr>
        <p:spPr>
          <a:xfrm>
            <a:off x="6062080" y="5891226"/>
            <a:ext cx="21783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000" b="1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MoEDAL</a:t>
            </a:r>
            <a:endParaRPr lang="en-GB" sz="1000" b="1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9A475F3-AF18-B05E-1F96-41D7B1130B88}"/>
              </a:ext>
            </a:extLst>
          </p:cNvPr>
          <p:cNvSpPr txBox="1"/>
          <p:nvPr/>
        </p:nvSpPr>
        <p:spPr>
          <a:xfrm>
            <a:off x="5243538" y="844404"/>
            <a:ext cx="15973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err="1">
                <a:solidFill>
                  <a:srgbClr val="FFFFF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MilliQan</a:t>
            </a:r>
            <a:endParaRPr lang="en-GB" sz="1000" b="1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E83C79-6E2A-1491-6D0F-7E8E6CDB4A9F}"/>
              </a:ext>
            </a:extLst>
          </p:cNvPr>
          <p:cNvSpPr txBox="1"/>
          <p:nvPr/>
        </p:nvSpPr>
        <p:spPr>
          <a:xfrm>
            <a:off x="4053759" y="5539898"/>
            <a:ext cx="54213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050" b="1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LHCf</a:t>
            </a:r>
            <a:r>
              <a:rPr lang="en-GB" sz="1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432735-7901-6C6A-2952-C263043A3E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665" r="8724" b="8046"/>
          <a:stretch>
            <a:fillRect/>
          </a:stretch>
        </p:blipFill>
        <p:spPr>
          <a:xfrm>
            <a:off x="8247860" y="1029983"/>
            <a:ext cx="3670299" cy="227278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10" name="ZoneTexte 45">
            <a:extLst>
              <a:ext uri="{FF2B5EF4-FFF2-40B4-BE49-F238E27FC236}">
                <a16:creationId xmlns:a16="http://schemas.microsoft.com/office/drawing/2014/main" id="{B9E5DA08-1665-04C3-5F77-BF738EC238E3}"/>
              </a:ext>
            </a:extLst>
          </p:cNvPr>
          <p:cNvSpPr txBox="1"/>
          <p:nvPr/>
        </p:nvSpPr>
        <p:spPr>
          <a:xfrm>
            <a:off x="11139105" y="1018872"/>
            <a:ext cx="779056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FASER</a:t>
            </a:r>
          </a:p>
        </p:txBody>
      </p:sp>
      <p:pic>
        <p:nvPicPr>
          <p:cNvPr id="41" name="Picture 6" descr="Neutrinos @ SND@LHC | Physik-Institut | UZH">
            <a:extLst>
              <a:ext uri="{FF2B5EF4-FFF2-40B4-BE49-F238E27FC236}">
                <a16:creationId xmlns:a16="http://schemas.microsoft.com/office/drawing/2014/main" id="{F47602F8-F6EA-29A4-A146-FEE9E77FD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41" b="5754"/>
          <a:stretch>
            <a:fillRect/>
          </a:stretch>
        </p:blipFill>
        <p:spPr bwMode="auto">
          <a:xfrm>
            <a:off x="8247598" y="3429437"/>
            <a:ext cx="3670299" cy="236782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ZoneTexte 45">
            <a:extLst>
              <a:ext uri="{FF2B5EF4-FFF2-40B4-BE49-F238E27FC236}">
                <a16:creationId xmlns:a16="http://schemas.microsoft.com/office/drawing/2014/main" id="{C3F2A31D-BFFD-0FC4-48D4-EB4038D3576C}"/>
              </a:ext>
            </a:extLst>
          </p:cNvPr>
          <p:cNvSpPr txBox="1"/>
          <p:nvPr/>
        </p:nvSpPr>
        <p:spPr>
          <a:xfrm>
            <a:off x="10998200" y="3426477"/>
            <a:ext cx="919961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SND@LHC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D862749A-D033-CDCC-2A4A-9B5AD0E1C271}"/>
              </a:ext>
            </a:extLst>
          </p:cNvPr>
          <p:cNvSpPr/>
          <p:nvPr/>
        </p:nvSpPr>
        <p:spPr>
          <a:xfrm>
            <a:off x="226390" y="2399911"/>
            <a:ext cx="3751038" cy="2527677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206B3E85-45DE-A5DF-909F-B6470A629A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22" t="1485" b="2896"/>
          <a:stretch>
            <a:fillRect/>
          </a:stretch>
        </p:blipFill>
        <p:spPr>
          <a:xfrm>
            <a:off x="300625" y="2505205"/>
            <a:ext cx="3528979" cy="2279738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D9663CDD-65D3-9676-B2DE-185DB5DAD711}"/>
              </a:ext>
            </a:extLst>
          </p:cNvPr>
          <p:cNvSpPr txBox="1"/>
          <p:nvPr/>
        </p:nvSpPr>
        <p:spPr>
          <a:xfrm>
            <a:off x="274103" y="4654725"/>
            <a:ext cx="11506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6"/>
              </a:rPr>
              <a:t>PRL 134 (2025) 21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380276-6F4F-4D8E-8F80-7CDC1ACAFA87}"/>
              </a:ext>
            </a:extLst>
          </p:cNvPr>
          <p:cNvSpPr txBox="1"/>
          <p:nvPr/>
        </p:nvSpPr>
        <p:spPr>
          <a:xfrm>
            <a:off x="210751" y="310617"/>
            <a:ext cx="3919663" cy="523220"/>
          </a:xfrm>
          <a:prstGeom prst="rect">
            <a:avLst/>
          </a:prstGeom>
          <a:solidFill>
            <a:srgbClr val="102621">
              <a:alpha val="73000"/>
            </a:srgbClr>
          </a:solidFill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 and Experiments</a:t>
            </a:r>
          </a:p>
        </p:txBody>
      </p:sp>
    </p:spTree>
    <p:extLst>
      <p:ext uri="{BB962C8B-B14F-4D97-AF65-F5344CB8AC3E}">
        <p14:creationId xmlns:p14="http://schemas.microsoft.com/office/powerpoint/2010/main" val="218235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4AFDB-F836-5D62-AB16-0E6E3FC02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C26F39E-D75C-67B6-3E10-3C796AC79090}"/>
              </a:ext>
            </a:extLst>
          </p:cNvPr>
          <p:cNvSpPr/>
          <p:nvPr/>
        </p:nvSpPr>
        <p:spPr>
          <a:xfrm>
            <a:off x="8681007" y="0"/>
            <a:ext cx="3588337" cy="6858000"/>
          </a:xfrm>
          <a:prstGeom prst="rect">
            <a:avLst/>
          </a:prstGeom>
          <a:solidFill>
            <a:srgbClr val="35748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947BDC0-E2BC-5134-5EA7-6A05E3D2847F}"/>
              </a:ext>
            </a:extLst>
          </p:cNvPr>
          <p:cNvSpPr txBox="1">
            <a:spLocks/>
          </p:cNvSpPr>
          <p:nvPr/>
        </p:nvSpPr>
        <p:spPr>
          <a:xfrm>
            <a:off x="1230089" y="6440401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4B0059-4131-8876-C31F-E47A96E0E8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-10880" y="0"/>
            <a:ext cx="11150708" cy="6858000"/>
          </a:xfrm>
          <a:prstGeom prst="rect">
            <a:avLst/>
          </a:prstGeom>
        </p:spPr>
      </p:pic>
      <p:sp>
        <p:nvSpPr>
          <p:cNvPr id="11" name="Triangle 10">
            <a:extLst>
              <a:ext uri="{FF2B5EF4-FFF2-40B4-BE49-F238E27FC236}">
                <a16:creationId xmlns:a16="http://schemas.microsoft.com/office/drawing/2014/main" id="{1C22C531-879F-E688-63E4-5078F5F4208B}"/>
              </a:ext>
            </a:extLst>
          </p:cNvPr>
          <p:cNvSpPr>
            <a:spLocks noChangeAspect="1"/>
          </p:cNvSpPr>
          <p:nvPr/>
        </p:nvSpPr>
        <p:spPr>
          <a:xfrm flipV="1">
            <a:off x="5164234" y="920404"/>
            <a:ext cx="103483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CD0583-AF5B-158B-3336-6505CEDAF2BD}"/>
              </a:ext>
            </a:extLst>
          </p:cNvPr>
          <p:cNvGrpSpPr/>
          <p:nvPr/>
        </p:nvGrpSpPr>
        <p:grpSpPr>
          <a:xfrm>
            <a:off x="3391823" y="5126536"/>
            <a:ext cx="1474440" cy="452029"/>
            <a:chOff x="2833888" y="5510848"/>
            <a:chExt cx="1474440" cy="452029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D2DC82C8-513B-6039-66D6-403E773F03D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9261FF-CC45-D14F-2446-0E665FB0B240}"/>
                </a:ext>
              </a:extLst>
            </p:cNvPr>
            <p:cNvSpPr txBox="1"/>
            <p:nvPr/>
          </p:nvSpPr>
          <p:spPr>
            <a:xfrm>
              <a:off x="2833888" y="5510848"/>
              <a:ext cx="1474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2F0AB6-BB7B-20F7-A84F-12DA52167C1A}"/>
              </a:ext>
            </a:extLst>
          </p:cNvPr>
          <p:cNvGrpSpPr/>
          <p:nvPr/>
        </p:nvGrpSpPr>
        <p:grpSpPr>
          <a:xfrm>
            <a:off x="6046703" y="5570555"/>
            <a:ext cx="838784" cy="414338"/>
            <a:chOff x="4973280" y="5801366"/>
            <a:chExt cx="838784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EDF76395-78E0-ECC4-9D40-8754205430DD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CCD5BA-EA10-607E-215A-BCFE826013DE}"/>
                </a:ext>
              </a:extLst>
            </p:cNvPr>
            <p:cNvSpPr txBox="1"/>
            <p:nvPr/>
          </p:nvSpPr>
          <p:spPr>
            <a:xfrm>
              <a:off x="4973280" y="5824280"/>
              <a:ext cx="838784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0BE3192-84C2-5BF1-9F34-C07482CAB66C}"/>
              </a:ext>
            </a:extLst>
          </p:cNvPr>
          <p:cNvGrpSpPr/>
          <p:nvPr/>
        </p:nvGrpSpPr>
        <p:grpSpPr>
          <a:xfrm>
            <a:off x="1835183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C2A743A9-55C6-D05B-4FB3-CBC4F8EDE975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5498FE-7939-4685-5465-865293A71BFF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>
                  <a:solidFill>
                    <a:schemeClr val="bg1"/>
                  </a:solidFill>
                </a:rPr>
                <a:t>ALICE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7608224-7F7A-DC66-F2E8-8BDFE91A9EEB}"/>
              </a:ext>
            </a:extLst>
          </p:cNvPr>
          <p:cNvSpPr txBox="1"/>
          <p:nvPr/>
        </p:nvSpPr>
        <p:spPr>
          <a:xfrm>
            <a:off x="230109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4CD11F-3B0C-92B2-A40A-61534014CAD6}"/>
              </a:ext>
            </a:extLst>
          </p:cNvPr>
          <p:cNvSpPr txBox="1"/>
          <p:nvPr/>
        </p:nvSpPr>
        <p:spPr>
          <a:xfrm>
            <a:off x="4512146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D6B93E5-72A3-8B07-8FE8-24816898CD36}"/>
              </a:ext>
            </a:extLst>
          </p:cNvPr>
          <p:cNvSpPr txBox="1"/>
          <p:nvPr/>
        </p:nvSpPr>
        <p:spPr>
          <a:xfrm>
            <a:off x="4443948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6FDFC1-5B63-6ADB-1849-6EA1B79C056F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64054" y="6073255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2D6024C-6F31-EC1D-D416-3DFD367F9739}"/>
              </a:ext>
            </a:extLst>
          </p:cNvPr>
          <p:cNvSpPr txBox="1"/>
          <p:nvPr/>
        </p:nvSpPr>
        <p:spPr>
          <a:xfrm>
            <a:off x="210751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Aerial</a:t>
            </a:r>
            <a:r>
              <a:rPr lang="en-CH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view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FF0331-297F-9DA3-32F6-36D30AC3EDDB}"/>
              </a:ext>
            </a:extLst>
          </p:cNvPr>
          <p:cNvSpPr txBox="1"/>
          <p:nvPr/>
        </p:nvSpPr>
        <p:spPr>
          <a:xfrm>
            <a:off x="4759568" y="547142"/>
            <a:ext cx="901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CMS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A0DECBA-FC8B-9DFD-B064-50FC7CB66446}"/>
              </a:ext>
            </a:extLst>
          </p:cNvPr>
          <p:cNvSpPr txBox="1"/>
          <p:nvPr/>
        </p:nvSpPr>
        <p:spPr>
          <a:xfrm>
            <a:off x="4228824" y="5798666"/>
            <a:ext cx="9012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solidFill>
                  <a:srgbClr val="FFC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FASER</a:t>
            </a:r>
            <a:r>
              <a:rPr lang="en-GB" sz="1000" b="1" dirty="0">
                <a:solidFill>
                  <a:srgbClr val="FFC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13C4F4-3335-4B54-FEBF-122862F27F9C}"/>
              </a:ext>
            </a:extLst>
          </p:cNvPr>
          <p:cNvSpPr txBox="1"/>
          <p:nvPr/>
        </p:nvSpPr>
        <p:spPr>
          <a:xfrm>
            <a:off x="3360572" y="5701583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SND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BE78151-EC9B-DED9-B99E-D2621AF5E65A}"/>
              </a:ext>
            </a:extLst>
          </p:cNvPr>
          <p:cNvSpPr txBox="1"/>
          <p:nvPr/>
        </p:nvSpPr>
        <p:spPr>
          <a:xfrm>
            <a:off x="6062080" y="5891226"/>
            <a:ext cx="21783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000" b="1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MoEDAL</a:t>
            </a:r>
            <a:endParaRPr lang="en-GB" sz="1000" b="1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5EEEF07-C108-764B-6912-4223A65CA5AC}"/>
              </a:ext>
            </a:extLst>
          </p:cNvPr>
          <p:cNvSpPr txBox="1"/>
          <p:nvPr/>
        </p:nvSpPr>
        <p:spPr>
          <a:xfrm>
            <a:off x="5243538" y="844404"/>
            <a:ext cx="15973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err="1">
                <a:solidFill>
                  <a:srgbClr val="FFFFF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MilliQan</a:t>
            </a:r>
            <a:endParaRPr lang="en-GB" sz="1000" b="1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45EB331-1361-E783-B40A-2F50824ACB45}"/>
              </a:ext>
            </a:extLst>
          </p:cNvPr>
          <p:cNvSpPr txBox="1"/>
          <p:nvPr/>
        </p:nvSpPr>
        <p:spPr>
          <a:xfrm>
            <a:off x="4053759" y="5539898"/>
            <a:ext cx="54213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050" b="1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LHCf</a:t>
            </a:r>
            <a:r>
              <a:rPr lang="en-GB" sz="1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3EB2573-911F-7D55-724F-BCD2F3E30CE9}"/>
              </a:ext>
            </a:extLst>
          </p:cNvPr>
          <p:cNvSpPr txBox="1"/>
          <p:nvPr/>
        </p:nvSpPr>
        <p:spPr>
          <a:xfrm>
            <a:off x="274103" y="4654725"/>
            <a:ext cx="11506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PRL 134 (2025) 21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1AA1CB-8A18-C5B4-54C5-06A461789696}"/>
              </a:ext>
            </a:extLst>
          </p:cNvPr>
          <p:cNvSpPr txBox="1"/>
          <p:nvPr/>
        </p:nvSpPr>
        <p:spPr>
          <a:xfrm>
            <a:off x="210751" y="310617"/>
            <a:ext cx="3919663" cy="523220"/>
          </a:xfrm>
          <a:prstGeom prst="rect">
            <a:avLst/>
          </a:prstGeom>
          <a:solidFill>
            <a:srgbClr val="102621">
              <a:alpha val="73000"/>
            </a:srgbClr>
          </a:solidFill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 and Experiments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204CF8A-988A-1442-92A2-7FE239D33491}"/>
              </a:ext>
            </a:extLst>
          </p:cNvPr>
          <p:cNvSpPr/>
          <p:nvPr/>
        </p:nvSpPr>
        <p:spPr>
          <a:xfrm>
            <a:off x="6469500" y="2080284"/>
            <a:ext cx="5417700" cy="1909826"/>
          </a:xfrm>
          <a:prstGeom prst="roundRect">
            <a:avLst>
              <a:gd name="adj" fmla="val 1667"/>
            </a:avLst>
          </a:prstGeom>
          <a:solidFill>
            <a:srgbClr val="3C78B3"/>
          </a:solidFill>
          <a:ln w="3175">
            <a:noFill/>
          </a:ln>
          <a:effectLst>
            <a:outerShdw blurRad="470782" sx="102000" sy="102000" algn="ctr" rotWithShape="0">
              <a:prstClr val="black">
                <a:alpha val="3308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AEAD81-9D64-7A16-F7DC-7814862B8264}"/>
              </a:ext>
            </a:extLst>
          </p:cNvPr>
          <p:cNvSpPr txBox="1"/>
          <p:nvPr/>
        </p:nvSpPr>
        <p:spPr>
          <a:xfrm>
            <a:off x="6752950" y="2307602"/>
            <a:ext cx="49663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30225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LHC, experiments, software &amp; computing, object reconstruction and physics analysis — </a:t>
            </a:r>
            <a:r>
              <a:rPr lang="en-GB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all perform beyond design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. Many new analyses ideas emerged that were not thought of during the design phase. ML now ubiquitous</a:t>
            </a:r>
          </a:p>
        </p:txBody>
      </p:sp>
    </p:spTree>
    <p:extLst>
      <p:ext uri="{BB962C8B-B14F-4D97-AF65-F5344CB8AC3E}">
        <p14:creationId xmlns:p14="http://schemas.microsoft.com/office/powerpoint/2010/main" val="396879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smtClean="0">
            <a:latin typeface="Helvetic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Office Theme">
  <a:themeElements>
    <a:clrScheme name="Custom 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D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 algn="l">
          <a:defRPr sz="1600" dirty="0">
            <a:latin typeface="Helvetica" pitchFamily="2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0" algn="l">
          <a:spcBef>
            <a:spcPts val="3000"/>
          </a:spcBef>
          <a:defRPr sz="1400" dirty="0" smtClean="0">
            <a:solidFill>
              <a:prstClr val="black"/>
            </a:solidFill>
            <a:latin typeface="Helvetica" pitchFamily="2" charset="0"/>
            <a:ea typeface="Helvetica Light" charset="0"/>
            <a:cs typeface="Helvetica Light" charset="0"/>
            <a:sym typeface="Wingdings" pitchFamily="2" charset="2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6_Office Theme">
  <a:themeElements>
    <a:clrScheme name="Custom 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D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 algn="l">
          <a:defRPr sz="1600" dirty="0">
            <a:latin typeface="Helvetica" pitchFamily="2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0">
          <a:spcBef>
            <a:spcPts val="3000"/>
          </a:spcBef>
          <a:defRPr sz="1600" dirty="0" smtClean="0">
            <a:solidFill>
              <a:prstClr val="black"/>
            </a:solidFill>
            <a:latin typeface="Helvetica Light" charset="0"/>
            <a:ea typeface="Helvetica Light" charset="0"/>
            <a:cs typeface="Helvetica Light" charset="0"/>
            <a:sym typeface="Wingdings" pitchFamily="2" charset="2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178670</TotalTime>
  <Words>7811</Words>
  <Application>Microsoft Macintosh PowerPoint</Application>
  <PresentationFormat>Widescreen</PresentationFormat>
  <Paragraphs>1168</Paragraphs>
  <Slides>71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71</vt:i4>
      </vt:variant>
    </vt:vector>
  </HeadingPairs>
  <TitlesOfParts>
    <vt:vector size="87" baseType="lpstr">
      <vt:lpstr>Aptos</vt:lpstr>
      <vt:lpstr>Aptos Display</vt:lpstr>
      <vt:lpstr>Arial</vt:lpstr>
      <vt:lpstr>Calibri</vt:lpstr>
      <vt:lpstr>Cambria Math</vt:lpstr>
      <vt:lpstr>Chalkboard</vt:lpstr>
      <vt:lpstr>Chalkduster</vt:lpstr>
      <vt:lpstr>Helvetica</vt:lpstr>
      <vt:lpstr>Helvetica Light</vt:lpstr>
      <vt:lpstr>Helvetica Neue</vt:lpstr>
      <vt:lpstr>Helvetica Neue Light</vt:lpstr>
      <vt:lpstr>Helvetica Neue Medium</vt:lpstr>
      <vt:lpstr>Times New Roman</vt:lpstr>
      <vt:lpstr>Office Theme</vt:lpstr>
      <vt:lpstr>5_Office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ATLAS</dc:creator>
  <cp:lastModifiedBy>ATLAS</cp:lastModifiedBy>
  <cp:revision>3350</cp:revision>
  <dcterms:created xsi:type="dcterms:W3CDTF">2025-06-05T08:09:50Z</dcterms:created>
  <dcterms:modified xsi:type="dcterms:W3CDTF">2026-06-05T06:14:38Z</dcterms:modified>
</cp:coreProperties>
</file>